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1" r:id="rId1"/>
  </p:sldMasterIdLst>
  <p:notesMasterIdLst>
    <p:notesMasterId r:id="rId33"/>
  </p:notesMasterIdLst>
  <p:handoutMasterIdLst>
    <p:handoutMasterId r:id="rId34"/>
  </p:handoutMasterIdLst>
  <p:sldIdLst>
    <p:sldId id="485" r:id="rId2"/>
    <p:sldId id="487" r:id="rId3"/>
    <p:sldId id="536" r:id="rId4"/>
    <p:sldId id="538" r:id="rId5"/>
    <p:sldId id="539" r:id="rId6"/>
    <p:sldId id="540" r:id="rId7"/>
    <p:sldId id="497" r:id="rId8"/>
    <p:sldId id="498" r:id="rId9"/>
    <p:sldId id="482" r:id="rId10"/>
    <p:sldId id="483" r:id="rId11"/>
    <p:sldId id="516" r:id="rId12"/>
    <p:sldId id="503" r:id="rId13"/>
    <p:sldId id="519" r:id="rId14"/>
    <p:sldId id="520" r:id="rId15"/>
    <p:sldId id="534" r:id="rId16"/>
    <p:sldId id="541" r:id="rId17"/>
    <p:sldId id="521" r:id="rId18"/>
    <p:sldId id="526" r:id="rId19"/>
    <p:sldId id="542" r:id="rId20"/>
    <p:sldId id="543" r:id="rId21"/>
    <p:sldId id="528" r:id="rId22"/>
    <p:sldId id="499" r:id="rId23"/>
    <p:sldId id="500" r:id="rId24"/>
    <p:sldId id="502" r:id="rId25"/>
    <p:sldId id="544" r:id="rId26"/>
    <p:sldId id="523" r:id="rId27"/>
    <p:sldId id="524" r:id="rId28"/>
    <p:sldId id="525" r:id="rId29"/>
    <p:sldId id="533" r:id="rId30"/>
    <p:sldId id="511" r:id="rId31"/>
    <p:sldId id="532" r:id="rId32"/>
  </p:sldIdLst>
  <p:sldSz cx="12188825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6" userDrawn="1">
          <p15:clr>
            <a:srgbClr val="A4A3A4"/>
          </p15:clr>
        </p15:guide>
        <p15:guide id="2" orient="horz" pos="3984" userDrawn="1">
          <p15:clr>
            <a:srgbClr val="A4A3A4"/>
          </p15:clr>
        </p15:guide>
        <p15:guide id="3" orient="horz" pos="2164">
          <p15:clr>
            <a:srgbClr val="A4A3A4"/>
          </p15:clr>
        </p15:guide>
        <p15:guide id="4" orient="horz" pos="1788">
          <p15:clr>
            <a:srgbClr val="A4A3A4"/>
          </p15:clr>
        </p15:guide>
        <p15:guide id="5" orient="horz" pos="1606">
          <p15:clr>
            <a:srgbClr val="A4A3A4"/>
          </p15:clr>
        </p15:guide>
        <p15:guide id="6" pos="3828">
          <p15:clr>
            <a:srgbClr val="A4A3A4"/>
          </p15:clr>
        </p15:guide>
        <p15:guide id="7" pos="7298">
          <p15:clr>
            <a:srgbClr val="A4A3A4"/>
          </p15:clr>
        </p15:guide>
        <p15:guide id="8" pos="43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663300"/>
    <a:srgbClr val="006DF0"/>
    <a:srgbClr val="49AD61"/>
    <a:srgbClr val="E1ECF9"/>
    <a:srgbClr val="FBFCFE"/>
    <a:srgbClr val="E7EFFA"/>
    <a:srgbClr val="CAD8E3"/>
    <a:srgbClr val="DEEBF3"/>
    <a:srgbClr val="F3F6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95914" autoAdjust="0"/>
  </p:normalViewPr>
  <p:slideViewPr>
    <p:cSldViewPr snapToGrid="0">
      <p:cViewPr varScale="1">
        <p:scale>
          <a:sx n="55" d="100"/>
          <a:sy n="55" d="100"/>
        </p:scale>
        <p:origin x="786" y="60"/>
      </p:cViewPr>
      <p:guideLst>
        <p:guide orient="horz" pos="1296"/>
        <p:guide orient="horz" pos="3984"/>
        <p:guide orient="horz" pos="2164"/>
        <p:guide orient="horz" pos="1788"/>
        <p:guide orient="horz" pos="1606"/>
        <p:guide pos="3828"/>
        <p:guide pos="7298"/>
        <p:guide pos="43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3414" y="-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67360" y="9123546"/>
            <a:ext cx="1497704" cy="1095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Copyright 2013 Duarte Inc. Confidential.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37731" y="9123546"/>
            <a:ext cx="108149" cy="1095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fld id="{342FB9F6-3526-4818-B864-6624DDD159B3}" type="slidenum">
              <a:rPr lang="en-US" sz="700">
                <a:solidFill>
                  <a:schemeClr val="bg1">
                    <a:lumMod val="75000"/>
                  </a:schemeClr>
                </a:solidFill>
                <a:latin typeface="+mj-lt"/>
              </a:rPr>
              <a:t>‹#›</a:t>
            </a:fld>
            <a:endParaRPr lang="en-US" sz="7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816506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093788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91089" y="4929028"/>
            <a:ext cx="6228222" cy="3670141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7360" y="9123546"/>
            <a:ext cx="1356781" cy="9387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Copyright 2013 Duarte Inc. Confidential.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47752" y="9123546"/>
            <a:ext cx="78654" cy="9387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fld id="{342FB9F6-3526-4818-B864-6624DDD159B3}" type="slidenum">
              <a:rPr lang="en-US" sz="600" smtClean="0">
                <a:solidFill>
                  <a:schemeClr val="bg1">
                    <a:lumMod val="75000"/>
                  </a:schemeClr>
                </a:solidFill>
                <a:latin typeface="+mj-lt"/>
              </a:rPr>
              <a:t>‹#›</a:t>
            </a:fld>
            <a:endParaRPr lang="en-US" sz="6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81874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14300" indent="-114300" algn="l" defTabSz="914400" rtl="0" eaLnBrk="1" latinLnBrk="0" hangingPunct="1">
      <a:lnSpc>
        <a:spcPct val="85000"/>
      </a:lnSpc>
      <a:spcBef>
        <a:spcPts val="800"/>
      </a:spcBef>
      <a:spcAft>
        <a:spcPts val="200"/>
      </a:spcAft>
      <a:buFont typeface="Arial" pitchFamily="34" charset="0"/>
      <a:buChar char="•"/>
      <a:defRPr sz="1200" kern="1200">
        <a:solidFill>
          <a:schemeClr val="bg1">
            <a:lumMod val="50000"/>
          </a:schemeClr>
        </a:solidFill>
        <a:latin typeface="+mj-lt"/>
        <a:ea typeface="+mn-ea"/>
        <a:cs typeface="+mn-cs"/>
      </a:defRPr>
    </a:lvl1pPr>
    <a:lvl2pPr marL="228600" indent="-114300" algn="l" defTabSz="914400" rtl="0" eaLnBrk="1" latinLnBrk="0" hangingPunct="1">
      <a:lnSpc>
        <a:spcPct val="85000"/>
      </a:lnSpc>
      <a:spcAft>
        <a:spcPts val="200"/>
      </a:spcAft>
      <a:buFont typeface="Arial" pitchFamily="34" charset="0"/>
      <a:buChar char="•"/>
      <a:defRPr sz="1100" kern="1200">
        <a:solidFill>
          <a:schemeClr val="bg1">
            <a:lumMod val="50000"/>
          </a:schemeClr>
        </a:solidFill>
        <a:latin typeface="Franklin Gothic Book" pitchFamily="34" charset="0"/>
        <a:ea typeface="+mn-ea"/>
        <a:cs typeface="+mn-cs"/>
      </a:defRPr>
    </a:lvl2pPr>
    <a:lvl3pPr marL="342900" indent="-114300" algn="l" defTabSz="914400" rtl="0" eaLnBrk="1" latinLnBrk="0" hangingPunct="1">
      <a:lnSpc>
        <a:spcPct val="85000"/>
      </a:lnSpc>
      <a:spcAft>
        <a:spcPts val="200"/>
      </a:spcAft>
      <a:buFont typeface="Arial" pitchFamily="34" charset="0"/>
      <a:buChar char="•"/>
      <a:defRPr sz="1050" kern="1200">
        <a:solidFill>
          <a:schemeClr val="bg1">
            <a:lumMod val="50000"/>
          </a:schemeClr>
        </a:solidFill>
        <a:latin typeface="Franklin Gothic Book" pitchFamily="34" charset="0"/>
        <a:ea typeface="+mn-ea"/>
        <a:cs typeface="+mn-cs"/>
      </a:defRPr>
    </a:lvl3pPr>
    <a:lvl4pPr marL="457200" indent="-114300" algn="l" defTabSz="914400" rtl="0" eaLnBrk="1" latinLnBrk="0" hangingPunct="1">
      <a:lnSpc>
        <a:spcPct val="85000"/>
      </a:lnSpc>
      <a:spcAft>
        <a:spcPts val="200"/>
      </a:spcAft>
      <a:buFont typeface="Arial" pitchFamily="34" charset="0"/>
      <a:buChar char="•"/>
      <a:defRPr sz="1000" kern="1200">
        <a:solidFill>
          <a:schemeClr val="bg1">
            <a:lumMod val="50000"/>
          </a:schemeClr>
        </a:solidFill>
        <a:latin typeface="Franklin Gothic Book" pitchFamily="34" charset="0"/>
        <a:ea typeface="+mn-ea"/>
        <a:cs typeface="+mn-cs"/>
      </a:defRPr>
    </a:lvl4pPr>
    <a:lvl5pPr marL="571500" indent="-114300" algn="l" defTabSz="914400" rtl="0" eaLnBrk="1" latinLnBrk="0" hangingPunct="1">
      <a:lnSpc>
        <a:spcPct val="85000"/>
      </a:lnSpc>
      <a:spcAft>
        <a:spcPts val="200"/>
      </a:spcAft>
      <a:buFont typeface="Arial" pitchFamily="34" charset="0"/>
      <a:buChar char="•"/>
      <a:defRPr sz="900" kern="1200">
        <a:solidFill>
          <a:schemeClr val="bg1">
            <a:lumMod val="50000"/>
          </a:schemeClr>
        </a:solidFill>
        <a:latin typeface="Franklin Gothic Book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308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641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4760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493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42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1390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0905" indent="-38090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200" b="1" dirty="0"/>
              <a:t>Increased Performance</a:t>
            </a:r>
            <a:r>
              <a:rPr lang="en-US" sz="1200" dirty="0"/>
              <a:t>: Unleash the power of All flash arrays using </a:t>
            </a:r>
            <a:r>
              <a:rPr lang="en-US" sz="1200" dirty="0" err="1"/>
              <a:t>NVMe</a:t>
            </a:r>
            <a:r>
              <a:rPr lang="en-US" sz="1200" dirty="0"/>
              <a:t> over FC or </a:t>
            </a:r>
            <a:r>
              <a:rPr lang="en-US" sz="1200" dirty="0" err="1"/>
              <a:t>FCoE</a:t>
            </a:r>
            <a:endParaRPr lang="en-US" sz="1200" dirty="0"/>
          </a:p>
          <a:p>
            <a:pPr marL="380905" indent="-38090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200" b="1" dirty="0"/>
              <a:t>Seamless Insertion</a:t>
            </a:r>
            <a:r>
              <a:rPr lang="en-US" sz="1200" dirty="0"/>
              <a:t>: Support on all existing 16G FC and new 32G FC MDS switches</a:t>
            </a:r>
          </a:p>
          <a:p>
            <a:pPr marL="380905" indent="-38090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200" b="1" dirty="0"/>
              <a:t>Phased Transition</a:t>
            </a:r>
            <a:r>
              <a:rPr lang="en-US" sz="1200" dirty="0"/>
              <a:t>: SCSI &amp; </a:t>
            </a:r>
            <a:r>
              <a:rPr lang="en-US" sz="1200" dirty="0" err="1"/>
              <a:t>NVMe</a:t>
            </a:r>
            <a:r>
              <a:rPr lang="en-US" sz="1200" dirty="0"/>
              <a:t> initiators &amp; targets continue to share same SAN</a:t>
            </a:r>
          </a:p>
          <a:p>
            <a:pPr marL="380905" indent="-38090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200" b="1" dirty="0"/>
              <a:t>Multiprotocol flexibility</a:t>
            </a:r>
            <a:r>
              <a:rPr lang="en-US" sz="1200" dirty="0"/>
              <a:t>: SCSI or </a:t>
            </a:r>
            <a:r>
              <a:rPr lang="en-US" sz="1200" dirty="0" err="1"/>
              <a:t>NVMe</a:t>
            </a:r>
            <a:r>
              <a:rPr lang="en-US" sz="1200" dirty="0"/>
              <a:t> traffic over FC or </a:t>
            </a:r>
            <a:r>
              <a:rPr lang="en-US" sz="1200" dirty="0" err="1"/>
              <a:t>FCoE</a:t>
            </a:r>
            <a:r>
              <a:rPr lang="en-US" sz="1200" dirty="0"/>
              <a:t> transport</a:t>
            </a:r>
          </a:p>
          <a:p>
            <a:pPr marL="380905" indent="-380905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1200" b="1" dirty="0"/>
              <a:t>Ecosystem support</a:t>
            </a:r>
            <a:r>
              <a:rPr lang="en-US" sz="1200" dirty="0"/>
              <a:t>: Fully validated solution on UCS C-series servers, MDS switches, Broadcom &amp; Avago HBAs 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1539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744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3466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6676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833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2724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284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621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879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006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123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674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49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282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5"/>
          <p:cNvSpPr>
            <a:spLocks noGrp="1"/>
          </p:cNvSpPr>
          <p:nvPr>
            <p:ph type="title"/>
          </p:nvPr>
        </p:nvSpPr>
        <p:spPr bwMode="auto">
          <a:xfrm>
            <a:off x="583536" y="-2111"/>
            <a:ext cx="11124420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lang="en-GB" altLang="en-US" sz="4000" b="1" kern="1200" spc="-100" baseline="0" dirty="0">
                <a:gradFill>
                  <a:gsLst>
                    <a:gs pos="100000">
                      <a:schemeClr val="accent1"/>
                    </a:gs>
                    <a:gs pos="0">
                      <a:srgbClr val="2F7FC7"/>
                    </a:gs>
                  </a:gsLst>
                  <a:lin ang="5400000" scaled="1"/>
                </a:gradFill>
                <a:latin typeface="+mn-lt"/>
                <a:ea typeface="ＭＳ Ｐゴシック" pitchFamily="34" charset="-128"/>
                <a:cs typeface="+mn-cs"/>
              </a:defRPr>
            </a:lvl1pPr>
          </a:lstStyle>
          <a:p>
            <a:pPr marL="0" lvl="0" algn="l" defTabSz="609448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702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1"/>
          <p:cNvSpPr/>
          <p:nvPr userDrawn="1"/>
        </p:nvSpPr>
        <p:spPr>
          <a:xfrm>
            <a:off x="0" y="5869858"/>
            <a:ext cx="12188825" cy="988142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7"/>
          <p:cNvSpPr>
            <a:spLocks noChangeArrowheads="1"/>
          </p:cNvSpPr>
          <p:nvPr userDrawn="1"/>
        </p:nvSpPr>
        <p:spPr bwMode="ltGray">
          <a:xfrm>
            <a:off x="11351638" y="6651706"/>
            <a:ext cx="290824" cy="2060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093" tIns="41045" rIns="82093" bIns="41045" anchor="b">
            <a:spAutoFit/>
          </a:bodyPr>
          <a:lstStyle/>
          <a:p>
            <a:pPr algn="r" defTabSz="814122">
              <a:defRPr/>
            </a:pPr>
            <a:fld id="{6A1E46DC-7EF6-4EA2-B285-14272867D133}" type="slidenum">
              <a:rPr lang="en-US" sz="800">
                <a:solidFill>
                  <a:srgbClr val="000000">
                    <a:alpha val="25000"/>
                  </a:srgbClr>
                </a:solidFill>
                <a:ea typeface="ＭＳ Ｐゴシック" pitchFamily="34" charset="-128"/>
                <a:cs typeface="CiscoSans Thin"/>
              </a:rPr>
              <a:pPr algn="r" defTabSz="814122">
                <a:defRPr/>
              </a:pPr>
              <a:t>‹#›</a:t>
            </a:fld>
            <a:endParaRPr lang="en-US" sz="800" dirty="0">
              <a:solidFill>
                <a:srgbClr val="000000">
                  <a:alpha val="25000"/>
                </a:srgbClr>
              </a:solidFill>
              <a:ea typeface="ＭＳ Ｐゴシック" pitchFamily="34" charset="-128"/>
              <a:cs typeface="CiscoSans Thin"/>
            </a:endParaRPr>
          </a:p>
        </p:txBody>
      </p:sp>
      <p:sp>
        <p:nvSpPr>
          <p:cNvPr id="4" name="Rectangle 4"/>
          <p:cNvSpPr>
            <a:spLocks noChangeArrowheads="1"/>
          </p:cNvSpPr>
          <p:nvPr userDrawn="1"/>
        </p:nvSpPr>
        <p:spPr bwMode="ltGray">
          <a:xfrm>
            <a:off x="7821307" y="6650035"/>
            <a:ext cx="3543101" cy="2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93" tIns="41045" rIns="82093" bIns="41045" anchor="b">
            <a:spAutoFit/>
          </a:bodyPr>
          <a:lstStyle/>
          <a:p>
            <a:pPr defTabSz="814122">
              <a:defRPr/>
            </a:pPr>
            <a:r>
              <a:rPr lang="en-US" sz="800" dirty="0">
                <a:solidFill>
                  <a:srgbClr val="000000">
                    <a:alpha val="25000"/>
                  </a:srgbClr>
                </a:solidFill>
                <a:ea typeface="ＭＳ Ｐゴシック" pitchFamily="34" charset="-128"/>
                <a:cs typeface="CiscoSans Thin"/>
              </a:rPr>
              <a:t>© 2017  Cisco and/or its affiliates. All rights reserved.   Cisco Confidential</a:t>
            </a: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686002" y="6548621"/>
            <a:ext cx="464401" cy="245455"/>
            <a:chOff x="686002" y="6220813"/>
            <a:chExt cx="464401" cy="245455"/>
          </a:xfrm>
          <a:solidFill>
            <a:schemeClr val="accent4"/>
          </a:solidFill>
        </p:grpSpPr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816823" y="6383791"/>
              <a:ext cx="21188" cy="8025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940253" y="6381569"/>
              <a:ext cx="61345" cy="84699"/>
            </a:xfrm>
            <a:custGeom>
              <a:avLst/>
              <a:gdLst>
                <a:gd name="T0" fmla="*/ 2147483647 w 58"/>
                <a:gd name="T1" fmla="*/ 2147483647 h 80"/>
                <a:gd name="T2" fmla="*/ 2147483647 w 58"/>
                <a:gd name="T3" fmla="*/ 2147483647 h 80"/>
                <a:gd name="T4" fmla="*/ 2147483647 w 58"/>
                <a:gd name="T5" fmla="*/ 2147483647 h 80"/>
                <a:gd name="T6" fmla="*/ 2147483647 w 58"/>
                <a:gd name="T7" fmla="*/ 2147483647 h 80"/>
                <a:gd name="T8" fmla="*/ 2147483647 w 58"/>
                <a:gd name="T9" fmla="*/ 2147483647 h 80"/>
                <a:gd name="T10" fmla="*/ 2147483647 w 58"/>
                <a:gd name="T11" fmla="*/ 2147483647 h 80"/>
                <a:gd name="T12" fmla="*/ 2147483647 w 58"/>
                <a:gd name="T13" fmla="*/ 2147483647 h 80"/>
                <a:gd name="T14" fmla="*/ 0 w 58"/>
                <a:gd name="T15" fmla="*/ 2147483647 h 80"/>
                <a:gd name="T16" fmla="*/ 2147483647 w 58"/>
                <a:gd name="T17" fmla="*/ 0 h 80"/>
                <a:gd name="T18" fmla="*/ 2147483647 w 58"/>
                <a:gd name="T19" fmla="*/ 2147483647 h 80"/>
                <a:gd name="T20" fmla="*/ 2147483647 w 58"/>
                <a:gd name="T21" fmla="*/ 2147483647 h 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8"/>
                <a:gd name="T34" fmla="*/ 0 h 80"/>
                <a:gd name="T35" fmla="*/ 58 w 58"/>
                <a:gd name="T36" fmla="*/ 80 h 8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728131" y="6381569"/>
              <a:ext cx="61345" cy="84699"/>
            </a:xfrm>
            <a:custGeom>
              <a:avLst/>
              <a:gdLst>
                <a:gd name="T0" fmla="*/ 2147483647 w 58"/>
                <a:gd name="T1" fmla="*/ 2147483647 h 80"/>
                <a:gd name="T2" fmla="*/ 2147483647 w 58"/>
                <a:gd name="T3" fmla="*/ 2147483647 h 80"/>
                <a:gd name="T4" fmla="*/ 2147483647 w 58"/>
                <a:gd name="T5" fmla="*/ 2147483647 h 80"/>
                <a:gd name="T6" fmla="*/ 2147483647 w 58"/>
                <a:gd name="T7" fmla="*/ 2147483647 h 80"/>
                <a:gd name="T8" fmla="*/ 2147483647 w 58"/>
                <a:gd name="T9" fmla="*/ 2147483647 h 80"/>
                <a:gd name="T10" fmla="*/ 2147483647 w 58"/>
                <a:gd name="T11" fmla="*/ 2147483647 h 80"/>
                <a:gd name="T12" fmla="*/ 2147483647 w 58"/>
                <a:gd name="T13" fmla="*/ 2147483647 h 80"/>
                <a:gd name="T14" fmla="*/ 0 w 58"/>
                <a:gd name="T15" fmla="*/ 2147483647 h 80"/>
                <a:gd name="T16" fmla="*/ 2147483647 w 58"/>
                <a:gd name="T17" fmla="*/ 0 h 80"/>
                <a:gd name="T18" fmla="*/ 2147483647 w 58"/>
                <a:gd name="T19" fmla="*/ 2147483647 h 80"/>
                <a:gd name="T20" fmla="*/ 2147483647 w 58"/>
                <a:gd name="T21" fmla="*/ 2147483647 h 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8"/>
                <a:gd name="T34" fmla="*/ 0 h 80"/>
                <a:gd name="T35" fmla="*/ 58 w 58"/>
                <a:gd name="T36" fmla="*/ 80 h 8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1" name="Freeform 8"/>
            <p:cNvSpPr>
              <a:spLocks noEditPoints="1"/>
            </p:cNvSpPr>
            <p:nvPr/>
          </p:nvSpPr>
          <p:spPr bwMode="auto">
            <a:xfrm>
              <a:off x="1023771" y="6381569"/>
              <a:ext cx="84257" cy="84699"/>
            </a:xfrm>
            <a:custGeom>
              <a:avLst/>
              <a:gdLst>
                <a:gd name="T0" fmla="*/ 2147483647 w 80"/>
                <a:gd name="T1" fmla="*/ 2147483647 h 80"/>
                <a:gd name="T2" fmla="*/ 2147483647 w 80"/>
                <a:gd name="T3" fmla="*/ 2147483647 h 80"/>
                <a:gd name="T4" fmla="*/ 0 w 80"/>
                <a:gd name="T5" fmla="*/ 2147483647 h 80"/>
                <a:gd name="T6" fmla="*/ 2147483647 w 80"/>
                <a:gd name="T7" fmla="*/ 0 h 80"/>
                <a:gd name="T8" fmla="*/ 2147483647 w 80"/>
                <a:gd name="T9" fmla="*/ 2147483647 h 80"/>
                <a:gd name="T10" fmla="*/ 2147483647 w 80"/>
                <a:gd name="T11" fmla="*/ 2147483647 h 80"/>
                <a:gd name="T12" fmla="*/ 2147483647 w 80"/>
                <a:gd name="T13" fmla="*/ 2147483647 h 80"/>
                <a:gd name="T14" fmla="*/ 2147483647 w 80"/>
                <a:gd name="T15" fmla="*/ 2147483647 h 80"/>
                <a:gd name="T16" fmla="*/ 2147483647 w 80"/>
                <a:gd name="T17" fmla="*/ 2147483647 h 80"/>
                <a:gd name="T18" fmla="*/ 2147483647 w 80"/>
                <a:gd name="T19" fmla="*/ 2147483647 h 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0"/>
                <a:gd name="T31" fmla="*/ 0 h 80"/>
                <a:gd name="T32" fmla="*/ 80 w 80"/>
                <a:gd name="T33" fmla="*/ 80 h 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865357" y="6381569"/>
              <a:ext cx="54940" cy="84699"/>
            </a:xfrm>
            <a:custGeom>
              <a:avLst/>
              <a:gdLst>
                <a:gd name="T0" fmla="*/ 2147483647 w 52"/>
                <a:gd name="T1" fmla="*/ 2147483647 h 80"/>
                <a:gd name="T2" fmla="*/ 2147483647 w 52"/>
                <a:gd name="T3" fmla="*/ 2147483647 h 80"/>
                <a:gd name="T4" fmla="*/ 2147483647 w 52"/>
                <a:gd name="T5" fmla="*/ 2147483647 h 80"/>
                <a:gd name="T6" fmla="*/ 2147483647 w 52"/>
                <a:gd name="T7" fmla="*/ 2147483647 h 80"/>
                <a:gd name="T8" fmla="*/ 2147483647 w 52"/>
                <a:gd name="T9" fmla="*/ 2147483647 h 80"/>
                <a:gd name="T10" fmla="*/ 2147483647 w 52"/>
                <a:gd name="T11" fmla="*/ 2147483647 h 80"/>
                <a:gd name="T12" fmla="*/ 2147483647 w 52"/>
                <a:gd name="T13" fmla="*/ 2147483647 h 80"/>
                <a:gd name="T14" fmla="*/ 0 w 52"/>
                <a:gd name="T15" fmla="*/ 2147483647 h 80"/>
                <a:gd name="T16" fmla="*/ 0 w 52"/>
                <a:gd name="T17" fmla="*/ 2147483647 h 80"/>
                <a:gd name="T18" fmla="*/ 2147483647 w 52"/>
                <a:gd name="T19" fmla="*/ 2147483647 h 80"/>
                <a:gd name="T20" fmla="*/ 2147483647 w 52"/>
                <a:gd name="T21" fmla="*/ 2147483647 h 80"/>
                <a:gd name="T22" fmla="*/ 2147483647 w 52"/>
                <a:gd name="T23" fmla="*/ 2147483647 h 80"/>
                <a:gd name="T24" fmla="*/ 2147483647 w 52"/>
                <a:gd name="T25" fmla="*/ 2147483647 h 80"/>
                <a:gd name="T26" fmla="*/ 0 w 52"/>
                <a:gd name="T27" fmla="*/ 2147483647 h 80"/>
                <a:gd name="T28" fmla="*/ 2147483647 w 52"/>
                <a:gd name="T29" fmla="*/ 0 h 80"/>
                <a:gd name="T30" fmla="*/ 2147483647 w 52"/>
                <a:gd name="T31" fmla="*/ 2147483647 h 80"/>
                <a:gd name="T32" fmla="*/ 2147483647 w 52"/>
                <a:gd name="T33" fmla="*/ 2147483647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80"/>
                <a:gd name="T53" fmla="*/ 52 w 52"/>
                <a:gd name="T54" fmla="*/ 80 h 8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686002" y="6286498"/>
              <a:ext cx="19956" cy="41239"/>
            </a:xfrm>
            <a:custGeom>
              <a:avLst/>
              <a:gdLst>
                <a:gd name="T0" fmla="*/ 2147483647 w 19"/>
                <a:gd name="T1" fmla="*/ 2147483647 h 39"/>
                <a:gd name="T2" fmla="*/ 2147483647 w 19"/>
                <a:gd name="T3" fmla="*/ 0 h 39"/>
                <a:gd name="T4" fmla="*/ 0 w 19"/>
                <a:gd name="T5" fmla="*/ 2147483647 h 39"/>
                <a:gd name="T6" fmla="*/ 0 w 19"/>
                <a:gd name="T7" fmla="*/ 2147483647 h 39"/>
                <a:gd name="T8" fmla="*/ 2147483647 w 19"/>
                <a:gd name="T9" fmla="*/ 2147483647 h 39"/>
                <a:gd name="T10" fmla="*/ 2147483647 w 19"/>
                <a:gd name="T11" fmla="*/ 2147483647 h 39"/>
                <a:gd name="T12" fmla="*/ 2147483647 w 19"/>
                <a:gd name="T13" fmla="*/ 2147483647 h 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39"/>
                <a:gd name="T23" fmla="*/ 19 w 19"/>
                <a:gd name="T24" fmla="*/ 39 h 3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4" name="Freeform 11"/>
            <p:cNvSpPr>
              <a:spLocks/>
            </p:cNvSpPr>
            <p:nvPr/>
          </p:nvSpPr>
          <p:spPr bwMode="auto">
            <a:xfrm>
              <a:off x="741927" y="6258841"/>
              <a:ext cx="19956" cy="68895"/>
            </a:xfrm>
            <a:custGeom>
              <a:avLst/>
              <a:gdLst>
                <a:gd name="T0" fmla="*/ 2147483647 w 19"/>
                <a:gd name="T1" fmla="*/ 2147483647 h 65"/>
                <a:gd name="T2" fmla="*/ 2147483647 w 19"/>
                <a:gd name="T3" fmla="*/ 0 h 65"/>
                <a:gd name="T4" fmla="*/ 0 w 19"/>
                <a:gd name="T5" fmla="*/ 2147483647 h 65"/>
                <a:gd name="T6" fmla="*/ 0 w 19"/>
                <a:gd name="T7" fmla="*/ 2147483647 h 65"/>
                <a:gd name="T8" fmla="*/ 2147483647 w 19"/>
                <a:gd name="T9" fmla="*/ 2147483647 h 65"/>
                <a:gd name="T10" fmla="*/ 2147483647 w 19"/>
                <a:gd name="T11" fmla="*/ 2147483647 h 65"/>
                <a:gd name="T12" fmla="*/ 2147483647 w 19"/>
                <a:gd name="T13" fmla="*/ 2147483647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65"/>
                <a:gd name="T23" fmla="*/ 19 w 19"/>
                <a:gd name="T24" fmla="*/ 65 h 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796867" y="6220813"/>
              <a:ext cx="19956" cy="126926"/>
            </a:xfrm>
            <a:custGeom>
              <a:avLst/>
              <a:gdLst>
                <a:gd name="T0" fmla="*/ 2147483647 w 19"/>
                <a:gd name="T1" fmla="*/ 2147483647 h 120"/>
                <a:gd name="T2" fmla="*/ 2147483647 w 19"/>
                <a:gd name="T3" fmla="*/ 0 h 120"/>
                <a:gd name="T4" fmla="*/ 0 w 19"/>
                <a:gd name="T5" fmla="*/ 2147483647 h 120"/>
                <a:gd name="T6" fmla="*/ 0 w 19"/>
                <a:gd name="T7" fmla="*/ 2147483647 h 120"/>
                <a:gd name="T8" fmla="*/ 2147483647 w 19"/>
                <a:gd name="T9" fmla="*/ 2147483647 h 120"/>
                <a:gd name="T10" fmla="*/ 2147483647 w 19"/>
                <a:gd name="T11" fmla="*/ 2147483647 h 120"/>
                <a:gd name="T12" fmla="*/ 2147483647 w 19"/>
                <a:gd name="T13" fmla="*/ 2147483647 h 1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120"/>
                <a:gd name="T23" fmla="*/ 19 w 19"/>
                <a:gd name="T24" fmla="*/ 120 h 1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852792" y="6258841"/>
              <a:ext cx="19956" cy="68895"/>
            </a:xfrm>
            <a:custGeom>
              <a:avLst/>
              <a:gdLst>
                <a:gd name="T0" fmla="*/ 2147483647 w 19"/>
                <a:gd name="T1" fmla="*/ 2147483647 h 65"/>
                <a:gd name="T2" fmla="*/ 2147483647 w 19"/>
                <a:gd name="T3" fmla="*/ 0 h 65"/>
                <a:gd name="T4" fmla="*/ 0 w 19"/>
                <a:gd name="T5" fmla="*/ 2147483647 h 65"/>
                <a:gd name="T6" fmla="*/ 0 w 19"/>
                <a:gd name="T7" fmla="*/ 2147483647 h 65"/>
                <a:gd name="T8" fmla="*/ 2147483647 w 19"/>
                <a:gd name="T9" fmla="*/ 2147483647 h 65"/>
                <a:gd name="T10" fmla="*/ 2147483647 w 19"/>
                <a:gd name="T11" fmla="*/ 2147483647 h 65"/>
                <a:gd name="T12" fmla="*/ 2147483647 w 19"/>
                <a:gd name="T13" fmla="*/ 2147483647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65"/>
                <a:gd name="T23" fmla="*/ 19 w 19"/>
                <a:gd name="T24" fmla="*/ 65 h 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907486" y="6286498"/>
              <a:ext cx="21188" cy="41239"/>
            </a:xfrm>
            <a:custGeom>
              <a:avLst/>
              <a:gdLst>
                <a:gd name="T0" fmla="*/ 2147483647 w 20"/>
                <a:gd name="T1" fmla="*/ 2147483647 h 39"/>
                <a:gd name="T2" fmla="*/ 2147483647 w 20"/>
                <a:gd name="T3" fmla="*/ 0 h 39"/>
                <a:gd name="T4" fmla="*/ 0 w 20"/>
                <a:gd name="T5" fmla="*/ 2147483647 h 39"/>
                <a:gd name="T6" fmla="*/ 0 w 20"/>
                <a:gd name="T7" fmla="*/ 2147483647 h 39"/>
                <a:gd name="T8" fmla="*/ 2147483647 w 20"/>
                <a:gd name="T9" fmla="*/ 2147483647 h 39"/>
                <a:gd name="T10" fmla="*/ 2147483647 w 20"/>
                <a:gd name="T11" fmla="*/ 2147483647 h 39"/>
                <a:gd name="T12" fmla="*/ 2147483647 w 20"/>
                <a:gd name="T13" fmla="*/ 2147483647 h 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"/>
                <a:gd name="T22" fmla="*/ 0 h 39"/>
                <a:gd name="T23" fmla="*/ 20 w 20"/>
                <a:gd name="T24" fmla="*/ 39 h 3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963411" y="6258841"/>
              <a:ext cx="20202" cy="68895"/>
            </a:xfrm>
            <a:custGeom>
              <a:avLst/>
              <a:gdLst>
                <a:gd name="T0" fmla="*/ 2147483647 w 19"/>
                <a:gd name="T1" fmla="*/ 2147483647 h 65"/>
                <a:gd name="T2" fmla="*/ 2147483647 w 19"/>
                <a:gd name="T3" fmla="*/ 0 h 65"/>
                <a:gd name="T4" fmla="*/ 0 w 19"/>
                <a:gd name="T5" fmla="*/ 2147483647 h 65"/>
                <a:gd name="T6" fmla="*/ 0 w 19"/>
                <a:gd name="T7" fmla="*/ 2147483647 h 65"/>
                <a:gd name="T8" fmla="*/ 2147483647 w 19"/>
                <a:gd name="T9" fmla="*/ 2147483647 h 65"/>
                <a:gd name="T10" fmla="*/ 2147483647 w 19"/>
                <a:gd name="T11" fmla="*/ 2147483647 h 65"/>
                <a:gd name="T12" fmla="*/ 2147483647 w 19"/>
                <a:gd name="T13" fmla="*/ 2147483647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65"/>
                <a:gd name="T23" fmla="*/ 19 w 19"/>
                <a:gd name="T24" fmla="*/ 65 h 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1019336" y="6220813"/>
              <a:ext cx="20202" cy="126926"/>
            </a:xfrm>
            <a:custGeom>
              <a:avLst/>
              <a:gdLst>
                <a:gd name="T0" fmla="*/ 2147483647 w 19"/>
                <a:gd name="T1" fmla="*/ 2147483647 h 120"/>
                <a:gd name="T2" fmla="*/ 2147483647 w 19"/>
                <a:gd name="T3" fmla="*/ 0 h 120"/>
                <a:gd name="T4" fmla="*/ 0 w 19"/>
                <a:gd name="T5" fmla="*/ 2147483647 h 120"/>
                <a:gd name="T6" fmla="*/ 0 w 19"/>
                <a:gd name="T7" fmla="*/ 2147483647 h 120"/>
                <a:gd name="T8" fmla="*/ 2147483647 w 19"/>
                <a:gd name="T9" fmla="*/ 2147483647 h 120"/>
                <a:gd name="T10" fmla="*/ 2147483647 w 19"/>
                <a:gd name="T11" fmla="*/ 2147483647 h 120"/>
                <a:gd name="T12" fmla="*/ 2147483647 w 19"/>
                <a:gd name="T13" fmla="*/ 2147483647 h 1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120"/>
                <a:gd name="T23" fmla="*/ 19 w 19"/>
                <a:gd name="T24" fmla="*/ 120 h 1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1074276" y="6258841"/>
              <a:ext cx="20202" cy="68895"/>
            </a:xfrm>
            <a:custGeom>
              <a:avLst/>
              <a:gdLst>
                <a:gd name="T0" fmla="*/ 2147483647 w 19"/>
                <a:gd name="T1" fmla="*/ 2147483647 h 65"/>
                <a:gd name="T2" fmla="*/ 2147483647 w 19"/>
                <a:gd name="T3" fmla="*/ 0 h 65"/>
                <a:gd name="T4" fmla="*/ 0 w 19"/>
                <a:gd name="T5" fmla="*/ 2147483647 h 65"/>
                <a:gd name="T6" fmla="*/ 0 w 19"/>
                <a:gd name="T7" fmla="*/ 2147483647 h 65"/>
                <a:gd name="T8" fmla="*/ 2147483647 w 19"/>
                <a:gd name="T9" fmla="*/ 2147483647 h 65"/>
                <a:gd name="T10" fmla="*/ 2147483647 w 19"/>
                <a:gd name="T11" fmla="*/ 2147483647 h 65"/>
                <a:gd name="T12" fmla="*/ 2147483647 w 19"/>
                <a:gd name="T13" fmla="*/ 2147483647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65"/>
                <a:gd name="T23" fmla="*/ 19 w 19"/>
                <a:gd name="T24" fmla="*/ 65 h 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1130201" y="6286498"/>
              <a:ext cx="20202" cy="41239"/>
            </a:xfrm>
            <a:custGeom>
              <a:avLst/>
              <a:gdLst>
                <a:gd name="T0" fmla="*/ 2147483647 w 19"/>
                <a:gd name="T1" fmla="*/ 2147483647 h 39"/>
                <a:gd name="T2" fmla="*/ 2147483647 w 19"/>
                <a:gd name="T3" fmla="*/ 0 h 39"/>
                <a:gd name="T4" fmla="*/ 0 w 19"/>
                <a:gd name="T5" fmla="*/ 2147483647 h 39"/>
                <a:gd name="T6" fmla="*/ 0 w 19"/>
                <a:gd name="T7" fmla="*/ 2147483647 h 39"/>
                <a:gd name="T8" fmla="*/ 2147483647 w 19"/>
                <a:gd name="T9" fmla="*/ 2147483647 h 39"/>
                <a:gd name="T10" fmla="*/ 2147483647 w 19"/>
                <a:gd name="T11" fmla="*/ 2147483647 h 39"/>
                <a:gd name="T12" fmla="*/ 2147483647 w 19"/>
                <a:gd name="T13" fmla="*/ 2147483647 h 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39"/>
                <a:gd name="T23" fmla="*/ 19 w 19"/>
                <a:gd name="T24" fmla="*/ 39 h 3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513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-animated gradient">
    <p:bg>
      <p:bgPr>
        <a:gradFill>
          <a:gsLst>
            <a:gs pos="0">
              <a:schemeClr val="bg2"/>
            </a:gs>
            <a:gs pos="100000">
              <a:schemeClr val="accent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119" y="431800"/>
            <a:ext cx="1254857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625832" y="5057598"/>
            <a:ext cx="11059014" cy="384175"/>
          </a:xfrm>
          <a:prstGeom prst="rect">
            <a:avLst/>
          </a:prstGeom>
        </p:spPr>
        <p:txBody>
          <a:bodyPr lIns="91420" tIns="45710" rIns="91420" bIns="45710" anchor="b" anchorCtr="0">
            <a:noAutofit/>
          </a:bodyPr>
          <a:lstStyle>
            <a:lvl1pPr marL="0" indent="0" algn="l">
              <a:buNone/>
              <a:defRPr sz="1866" b="0" i="0">
                <a:solidFill>
                  <a:srgbClr val="FFFFFE"/>
                </a:solidFill>
                <a:latin typeface="+mn-lt"/>
                <a:cs typeface="CiscoSans"/>
              </a:defRPr>
            </a:lvl1pPr>
            <a:lvl2pPr marL="457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7" name="Text Placeholder 38"/>
          <p:cNvSpPr>
            <a:spLocks noGrp="1"/>
          </p:cNvSpPr>
          <p:nvPr>
            <p:ph type="body" sz="quarter" idx="11"/>
          </p:nvPr>
        </p:nvSpPr>
        <p:spPr>
          <a:xfrm>
            <a:off x="625832" y="5377594"/>
            <a:ext cx="11059014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866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0"/>
          <p:cNvSpPr>
            <a:spLocks noGrp="1"/>
          </p:cNvSpPr>
          <p:nvPr>
            <p:ph type="body" sz="quarter" idx="12"/>
          </p:nvPr>
        </p:nvSpPr>
        <p:spPr>
          <a:xfrm>
            <a:off x="625832" y="5697590"/>
            <a:ext cx="11059014" cy="384175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 algn="l">
              <a:buFontTx/>
              <a:buNone/>
              <a:defRPr lang="en-US" sz="1866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17562" y="4281951"/>
            <a:ext cx="11067284" cy="398668"/>
          </a:xfrm>
          <a:prstGeom prst="rect">
            <a:avLst/>
          </a:prstGeom>
        </p:spPr>
        <p:txBody>
          <a:bodyPr lIns="91420" tIns="45710" rIns="91420" bIns="45710"/>
          <a:lstStyle>
            <a:lvl1pPr marL="0" indent="0">
              <a:buFont typeface="Arial" panose="020B0604020202020204" pitchFamily="34" charset="0"/>
              <a:buNone/>
              <a:defRPr sz="2933" baseline="0">
                <a:solidFill>
                  <a:srgbClr val="FFFFFE"/>
                </a:solidFill>
                <a:latin typeface="+mj-lt"/>
              </a:defRPr>
            </a:lvl1pPr>
            <a:lvl2pPr marL="406273" indent="0">
              <a:buNone/>
              <a:defRPr/>
            </a:lvl2pPr>
            <a:lvl3pPr marL="569726" indent="0">
              <a:buNone/>
              <a:defRPr/>
            </a:lvl3pPr>
            <a:lvl4pPr marL="688753" indent="0">
              <a:buNone/>
              <a:defRPr/>
            </a:lvl4pPr>
            <a:lvl5pPr marL="801428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567539" y="3519969"/>
            <a:ext cx="11117307" cy="85964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6932" b="0" i="0" spc="0" baseline="0">
                <a:solidFill>
                  <a:srgbClr val="FFFFFE"/>
                </a:solidFill>
                <a:latin typeface="+mj-lt"/>
                <a:cs typeface="CiscoSans Thi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01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16241" y="1797051"/>
            <a:ext cx="11033585" cy="422428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74477" indent="-298315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Arial"/>
              <a:buChar char="•"/>
              <a:defRPr sz="2666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77024" indent="-287735">
              <a:lnSpc>
                <a:spcPct val="95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Arial"/>
              <a:buChar char="•"/>
              <a:defRPr sz="2399" b="0" i="0">
                <a:solidFill>
                  <a:schemeClr val="tx2"/>
                </a:solidFill>
                <a:latin typeface="+mn-lt"/>
                <a:cs typeface="CiscoSans ExtraLight"/>
              </a:defRPr>
            </a:lvl2pPr>
            <a:lvl3pPr marL="996495" indent="-228496">
              <a:buClr>
                <a:schemeClr val="tx2"/>
              </a:buClr>
              <a:buSzPct val="80000"/>
              <a:buFont typeface="Arial"/>
              <a:buChar char="•"/>
              <a:defRPr sz="2133" b="0" i="0">
                <a:solidFill>
                  <a:schemeClr val="tx2"/>
                </a:solidFill>
                <a:latin typeface="+mn-lt"/>
                <a:cs typeface="CiscoSans ExtraLight"/>
              </a:defRPr>
            </a:lvl3pPr>
            <a:lvl4pPr marL="1214410" indent="-228496">
              <a:buClr>
                <a:schemeClr val="tx2"/>
              </a:buClr>
              <a:buSzPct val="80000"/>
              <a:buFont typeface="Arial"/>
              <a:buChar char="•"/>
              <a:defRPr sz="1866" b="0" i="0">
                <a:solidFill>
                  <a:schemeClr val="tx2"/>
                </a:solidFill>
                <a:latin typeface="+mn-lt"/>
                <a:cs typeface="CiscoSans ExtraLight"/>
              </a:defRPr>
            </a:lvl4pPr>
            <a:lvl5pPr marL="1442906" indent="-224264">
              <a:buClr>
                <a:schemeClr val="tx2"/>
              </a:buClr>
              <a:buSzPct val="80000"/>
              <a:buFont typeface="Arial"/>
              <a:buChar char="•"/>
              <a:defRPr sz="1600" b="0" i="0">
                <a:solidFill>
                  <a:schemeClr val="tx2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536" y="-2109"/>
            <a:ext cx="11124420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lang="en-GB" altLang="en-US" sz="4000" b="1" kern="1200" spc="-100" baseline="0" dirty="0">
                <a:gradFill>
                  <a:gsLst>
                    <a:gs pos="100000">
                      <a:schemeClr val="accent1"/>
                    </a:gs>
                    <a:gs pos="0">
                      <a:srgbClr val="2F7FC7"/>
                    </a:gs>
                  </a:gsLst>
                  <a:lin ang="5400000" scaled="1"/>
                </a:gradFill>
                <a:latin typeface="+mn-lt"/>
                <a:ea typeface="ＭＳ Ｐゴシック" pitchFamily="34" charset="-128"/>
                <a:cs typeface="+mn-cs"/>
              </a:defRPr>
            </a:lvl1pPr>
          </a:lstStyle>
          <a:p>
            <a:pPr marL="0" lvl="0" algn="l" defTabSz="609448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713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3536" y="1797051"/>
            <a:ext cx="11124420" cy="422428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374477" indent="-298315">
              <a:lnSpc>
                <a:spcPct val="95000"/>
              </a:lnSpc>
              <a:spcBef>
                <a:spcPts val="1480"/>
              </a:spcBef>
              <a:buClr>
                <a:schemeClr val="tx2"/>
              </a:buClr>
              <a:buSzPct val="80000"/>
              <a:buFont typeface="Arial"/>
              <a:buChar char="•"/>
              <a:defRPr sz="4932" b="0" i="0">
                <a:solidFill>
                  <a:schemeClr val="tx2"/>
                </a:solidFill>
                <a:latin typeface="+mn-lt"/>
                <a:cs typeface="CiscoSans ExtraLight"/>
              </a:defRPr>
            </a:lvl1pPr>
            <a:lvl2pPr marL="677024" indent="-287735">
              <a:lnSpc>
                <a:spcPct val="95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/>
              <a:buChar char="•"/>
              <a:defRPr sz="2399" b="0" i="0">
                <a:solidFill>
                  <a:srgbClr val="676767"/>
                </a:solidFill>
                <a:latin typeface="+mn-lt"/>
                <a:cs typeface="CiscoSans ExtraLight"/>
              </a:defRPr>
            </a:lvl2pPr>
            <a:lvl3pPr marL="996495" indent="-228496">
              <a:buClr>
                <a:schemeClr val="tx1"/>
              </a:buClr>
              <a:buSzPct val="80000"/>
              <a:buFont typeface="Arial"/>
              <a:buChar char="•"/>
              <a:defRPr sz="2133" b="0" i="0">
                <a:solidFill>
                  <a:srgbClr val="676767"/>
                </a:solidFill>
                <a:latin typeface="+mn-lt"/>
                <a:cs typeface="CiscoSans ExtraLight"/>
              </a:defRPr>
            </a:lvl3pPr>
            <a:lvl4pPr marL="1214410" indent="-228496">
              <a:buClr>
                <a:schemeClr val="tx1"/>
              </a:buClr>
              <a:buSzPct val="80000"/>
              <a:buFont typeface="Arial"/>
              <a:buChar char="•"/>
              <a:defRPr sz="1866" b="0" i="0">
                <a:solidFill>
                  <a:srgbClr val="676767"/>
                </a:solidFill>
                <a:latin typeface="+mn-lt"/>
                <a:cs typeface="CiscoSans ExtraLight"/>
              </a:defRPr>
            </a:lvl4pPr>
            <a:lvl5pPr marL="1442906" indent="-224264">
              <a:buClr>
                <a:schemeClr val="tx1"/>
              </a:buClr>
              <a:buSzPct val="80000"/>
              <a:buFont typeface="Arial"/>
              <a:buChar char="•"/>
              <a:defRPr sz="1600" b="0" i="0">
                <a:solidFill>
                  <a:srgbClr val="676767"/>
                </a:solidFill>
                <a:latin typeface="+mn-lt"/>
                <a:cs typeface="CiscoSans Extra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Placeholder 5"/>
          <p:cNvSpPr>
            <a:spLocks noGrp="1"/>
          </p:cNvSpPr>
          <p:nvPr>
            <p:ph type="title"/>
          </p:nvPr>
        </p:nvSpPr>
        <p:spPr bwMode="auto">
          <a:xfrm>
            <a:off x="583536" y="-2111"/>
            <a:ext cx="11124420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lang="en-GB" altLang="en-US" sz="4000" b="1" kern="1200" spc="-100" baseline="0" dirty="0">
                <a:gradFill>
                  <a:gsLst>
                    <a:gs pos="100000">
                      <a:schemeClr val="accent1"/>
                    </a:gs>
                    <a:gs pos="0">
                      <a:srgbClr val="2F7FC7"/>
                    </a:gs>
                  </a:gsLst>
                  <a:lin ang="5400000" scaled="1"/>
                </a:gradFill>
                <a:latin typeface="+mn-lt"/>
                <a:ea typeface="ＭＳ Ｐゴシック" pitchFamily="34" charset="-128"/>
                <a:cs typeface="+mn-cs"/>
              </a:defRPr>
            </a:lvl1pPr>
          </a:lstStyle>
          <a:p>
            <a:pPr marL="0" lvl="0" algn="l" defTabSz="609448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05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 Slide">
    <p:bg>
      <p:bgPr>
        <a:gradFill rotWithShape="1">
          <a:gsLst>
            <a:gs pos="0">
              <a:schemeClr val="bg2"/>
            </a:gs>
            <a:gs pos="100000">
              <a:schemeClr val="accent1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609" y="2194985"/>
            <a:ext cx="2653609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168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32" y="-297"/>
            <a:ext cx="12186960" cy="6858594"/>
          </a:xfrm>
          <a:prstGeom prst="rect">
            <a:avLst/>
          </a:prstGeom>
        </p:spPr>
      </p:pic>
      <p:sp>
        <p:nvSpPr>
          <p:cNvPr id="1026" name="Title Placeholder 5"/>
          <p:cNvSpPr>
            <a:spLocks noGrp="1"/>
          </p:cNvSpPr>
          <p:nvPr>
            <p:ph type="title"/>
          </p:nvPr>
        </p:nvSpPr>
        <p:spPr bwMode="auto">
          <a:xfrm>
            <a:off x="584048" y="-2107"/>
            <a:ext cx="11124420" cy="97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2" rIns="91424" bIns="45712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Title Goes Here</a:t>
            </a:r>
          </a:p>
        </p:txBody>
      </p:sp>
      <p:sp>
        <p:nvSpPr>
          <p:cNvPr id="12" name="Rectangle 7"/>
          <p:cNvSpPr>
            <a:spLocks noChangeArrowheads="1"/>
          </p:cNvSpPr>
          <p:nvPr userDrawn="1"/>
        </p:nvSpPr>
        <p:spPr bwMode="ltGray">
          <a:xfrm>
            <a:off x="11351638" y="6651696"/>
            <a:ext cx="290824" cy="2060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093" tIns="41045" rIns="82093" bIns="41045" anchor="b">
            <a:spAutoFit/>
          </a:bodyPr>
          <a:lstStyle/>
          <a:p>
            <a:pPr algn="r" defTabSz="814122">
              <a:defRPr/>
            </a:pPr>
            <a:fld id="{6A1E46DC-7EF6-4EA2-B285-14272867D133}" type="slidenum">
              <a:rPr lang="en-US" sz="800">
                <a:solidFill>
                  <a:srgbClr val="000000">
                    <a:alpha val="25000"/>
                  </a:srgbClr>
                </a:solidFill>
                <a:ea typeface="ＭＳ Ｐゴシック" pitchFamily="34" charset="-128"/>
                <a:cs typeface="CiscoSans Thin"/>
              </a:rPr>
              <a:pPr algn="r" defTabSz="814122">
                <a:defRPr/>
              </a:pPr>
              <a:t>‹#›</a:t>
            </a:fld>
            <a:endParaRPr lang="en-US" sz="800" dirty="0">
              <a:solidFill>
                <a:srgbClr val="000000">
                  <a:alpha val="25000"/>
                </a:srgbClr>
              </a:solidFill>
              <a:ea typeface="ＭＳ Ｐゴシック" pitchFamily="34" charset="-128"/>
              <a:cs typeface="CiscoSans Thin"/>
            </a:endParaRPr>
          </a:p>
        </p:txBody>
      </p:sp>
      <p:sp>
        <p:nvSpPr>
          <p:cNvPr id="13" name="Rectangle 4"/>
          <p:cNvSpPr>
            <a:spLocks noChangeArrowheads="1"/>
          </p:cNvSpPr>
          <p:nvPr userDrawn="1"/>
        </p:nvSpPr>
        <p:spPr bwMode="ltGray">
          <a:xfrm>
            <a:off x="7821307" y="6650025"/>
            <a:ext cx="3543101" cy="206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093" tIns="41045" rIns="82093" bIns="41045" anchor="b">
            <a:spAutoFit/>
          </a:bodyPr>
          <a:lstStyle/>
          <a:p>
            <a:pPr defTabSz="814122">
              <a:defRPr/>
            </a:pPr>
            <a:r>
              <a:rPr lang="en-US" sz="800" dirty="0">
                <a:solidFill>
                  <a:srgbClr val="000000">
                    <a:alpha val="25000"/>
                  </a:srgbClr>
                </a:solidFill>
                <a:ea typeface="ＭＳ Ｐゴシック" pitchFamily="34" charset="-128"/>
                <a:cs typeface="CiscoSans Thin"/>
              </a:rPr>
              <a:t>© 2017  Cisco and/or its affiliates. All rights reserved.   Cisco </a:t>
            </a:r>
            <a:r>
              <a:rPr lang="en-US" sz="800" dirty="0" smtClean="0">
                <a:solidFill>
                  <a:srgbClr val="000000">
                    <a:alpha val="25000"/>
                  </a:srgbClr>
                </a:solidFill>
                <a:ea typeface="ＭＳ Ｐゴシック" pitchFamily="34" charset="-128"/>
                <a:cs typeface="CiscoSans Thin"/>
              </a:rPr>
              <a:t>Public</a:t>
            </a:r>
            <a:endParaRPr lang="en-US" sz="800" dirty="0">
              <a:solidFill>
                <a:srgbClr val="000000">
                  <a:alpha val="25000"/>
                </a:srgbClr>
              </a:solidFill>
              <a:ea typeface="ＭＳ Ｐゴシック" pitchFamily="34" charset="-128"/>
              <a:cs typeface="CiscoSans Thin"/>
            </a:endParaRPr>
          </a:p>
        </p:txBody>
      </p:sp>
      <p:grpSp>
        <p:nvGrpSpPr>
          <p:cNvPr id="9" name="Group 8"/>
          <p:cNvGrpSpPr/>
          <p:nvPr userDrawn="1"/>
        </p:nvGrpSpPr>
        <p:grpSpPr>
          <a:xfrm>
            <a:off x="686002" y="6548611"/>
            <a:ext cx="464401" cy="245455"/>
            <a:chOff x="686002" y="6220813"/>
            <a:chExt cx="464401" cy="245455"/>
          </a:xfrm>
          <a:solidFill>
            <a:schemeClr val="accent4"/>
          </a:solidFill>
        </p:grpSpPr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816823" y="6383791"/>
              <a:ext cx="21188" cy="8025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en-US" altLang="en-US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940253" y="6381569"/>
              <a:ext cx="61345" cy="84699"/>
            </a:xfrm>
            <a:custGeom>
              <a:avLst/>
              <a:gdLst>
                <a:gd name="T0" fmla="*/ 2147483647 w 58"/>
                <a:gd name="T1" fmla="*/ 2147483647 h 80"/>
                <a:gd name="T2" fmla="*/ 2147483647 w 58"/>
                <a:gd name="T3" fmla="*/ 2147483647 h 80"/>
                <a:gd name="T4" fmla="*/ 2147483647 w 58"/>
                <a:gd name="T5" fmla="*/ 2147483647 h 80"/>
                <a:gd name="T6" fmla="*/ 2147483647 w 58"/>
                <a:gd name="T7" fmla="*/ 2147483647 h 80"/>
                <a:gd name="T8" fmla="*/ 2147483647 w 58"/>
                <a:gd name="T9" fmla="*/ 2147483647 h 80"/>
                <a:gd name="T10" fmla="*/ 2147483647 w 58"/>
                <a:gd name="T11" fmla="*/ 2147483647 h 80"/>
                <a:gd name="T12" fmla="*/ 2147483647 w 58"/>
                <a:gd name="T13" fmla="*/ 2147483647 h 80"/>
                <a:gd name="T14" fmla="*/ 0 w 58"/>
                <a:gd name="T15" fmla="*/ 2147483647 h 80"/>
                <a:gd name="T16" fmla="*/ 2147483647 w 58"/>
                <a:gd name="T17" fmla="*/ 0 h 80"/>
                <a:gd name="T18" fmla="*/ 2147483647 w 58"/>
                <a:gd name="T19" fmla="*/ 2147483647 h 80"/>
                <a:gd name="T20" fmla="*/ 2147483647 w 58"/>
                <a:gd name="T21" fmla="*/ 2147483647 h 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8"/>
                <a:gd name="T34" fmla="*/ 0 h 80"/>
                <a:gd name="T35" fmla="*/ 58 w 58"/>
                <a:gd name="T36" fmla="*/ 80 h 8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8" h="80">
                  <a:moveTo>
                    <a:pt x="58" y="24"/>
                  </a:moveTo>
                  <a:cubicBezTo>
                    <a:pt x="58" y="23"/>
                    <a:pt x="51" y="20"/>
                    <a:pt x="42" y="20"/>
                  </a:cubicBezTo>
                  <a:cubicBezTo>
                    <a:pt x="30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1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1" y="0"/>
                  </a:cubicBezTo>
                  <a:cubicBezTo>
                    <a:pt x="50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auto">
            <a:xfrm>
              <a:off x="728131" y="6381569"/>
              <a:ext cx="61345" cy="84699"/>
            </a:xfrm>
            <a:custGeom>
              <a:avLst/>
              <a:gdLst>
                <a:gd name="T0" fmla="*/ 2147483647 w 58"/>
                <a:gd name="T1" fmla="*/ 2147483647 h 80"/>
                <a:gd name="T2" fmla="*/ 2147483647 w 58"/>
                <a:gd name="T3" fmla="*/ 2147483647 h 80"/>
                <a:gd name="T4" fmla="*/ 2147483647 w 58"/>
                <a:gd name="T5" fmla="*/ 2147483647 h 80"/>
                <a:gd name="T6" fmla="*/ 2147483647 w 58"/>
                <a:gd name="T7" fmla="*/ 2147483647 h 80"/>
                <a:gd name="T8" fmla="*/ 2147483647 w 58"/>
                <a:gd name="T9" fmla="*/ 2147483647 h 80"/>
                <a:gd name="T10" fmla="*/ 2147483647 w 58"/>
                <a:gd name="T11" fmla="*/ 2147483647 h 80"/>
                <a:gd name="T12" fmla="*/ 2147483647 w 58"/>
                <a:gd name="T13" fmla="*/ 2147483647 h 80"/>
                <a:gd name="T14" fmla="*/ 0 w 58"/>
                <a:gd name="T15" fmla="*/ 2147483647 h 80"/>
                <a:gd name="T16" fmla="*/ 2147483647 w 58"/>
                <a:gd name="T17" fmla="*/ 0 h 80"/>
                <a:gd name="T18" fmla="*/ 2147483647 w 58"/>
                <a:gd name="T19" fmla="*/ 2147483647 h 80"/>
                <a:gd name="T20" fmla="*/ 2147483647 w 58"/>
                <a:gd name="T21" fmla="*/ 2147483647 h 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58"/>
                <a:gd name="T34" fmla="*/ 0 h 80"/>
                <a:gd name="T35" fmla="*/ 58 w 58"/>
                <a:gd name="T36" fmla="*/ 80 h 8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58" h="80">
                  <a:moveTo>
                    <a:pt x="58" y="24"/>
                  </a:moveTo>
                  <a:cubicBezTo>
                    <a:pt x="57" y="23"/>
                    <a:pt x="51" y="20"/>
                    <a:pt x="42" y="20"/>
                  </a:cubicBezTo>
                  <a:cubicBezTo>
                    <a:pt x="29" y="20"/>
                    <a:pt x="21" y="28"/>
                    <a:pt x="21" y="40"/>
                  </a:cubicBezTo>
                  <a:cubicBezTo>
                    <a:pt x="21" y="51"/>
                    <a:pt x="29" y="60"/>
                    <a:pt x="42" y="60"/>
                  </a:cubicBezTo>
                  <a:cubicBezTo>
                    <a:pt x="51" y="60"/>
                    <a:pt x="57" y="57"/>
                    <a:pt x="58" y="56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6" y="78"/>
                    <a:pt x="49" y="80"/>
                    <a:pt x="40" y="80"/>
                  </a:cubicBezTo>
                  <a:cubicBezTo>
                    <a:pt x="19" y="80"/>
                    <a:pt x="0" y="65"/>
                    <a:pt x="0" y="40"/>
                  </a:cubicBezTo>
                  <a:cubicBezTo>
                    <a:pt x="0" y="17"/>
                    <a:pt x="17" y="0"/>
                    <a:pt x="40" y="0"/>
                  </a:cubicBezTo>
                  <a:cubicBezTo>
                    <a:pt x="49" y="0"/>
                    <a:pt x="56" y="3"/>
                    <a:pt x="58" y="3"/>
                  </a:cubicBezTo>
                  <a:lnTo>
                    <a:pt x="58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5" name="Freeform 8"/>
            <p:cNvSpPr>
              <a:spLocks noEditPoints="1"/>
            </p:cNvSpPr>
            <p:nvPr/>
          </p:nvSpPr>
          <p:spPr bwMode="auto">
            <a:xfrm>
              <a:off x="1023771" y="6381569"/>
              <a:ext cx="84257" cy="84699"/>
            </a:xfrm>
            <a:custGeom>
              <a:avLst/>
              <a:gdLst>
                <a:gd name="T0" fmla="*/ 2147483647 w 80"/>
                <a:gd name="T1" fmla="*/ 2147483647 h 80"/>
                <a:gd name="T2" fmla="*/ 2147483647 w 80"/>
                <a:gd name="T3" fmla="*/ 2147483647 h 80"/>
                <a:gd name="T4" fmla="*/ 0 w 80"/>
                <a:gd name="T5" fmla="*/ 2147483647 h 80"/>
                <a:gd name="T6" fmla="*/ 2147483647 w 80"/>
                <a:gd name="T7" fmla="*/ 0 h 80"/>
                <a:gd name="T8" fmla="*/ 2147483647 w 80"/>
                <a:gd name="T9" fmla="*/ 2147483647 h 80"/>
                <a:gd name="T10" fmla="*/ 2147483647 w 80"/>
                <a:gd name="T11" fmla="*/ 2147483647 h 80"/>
                <a:gd name="T12" fmla="*/ 2147483647 w 80"/>
                <a:gd name="T13" fmla="*/ 2147483647 h 80"/>
                <a:gd name="T14" fmla="*/ 2147483647 w 80"/>
                <a:gd name="T15" fmla="*/ 2147483647 h 80"/>
                <a:gd name="T16" fmla="*/ 2147483647 w 80"/>
                <a:gd name="T17" fmla="*/ 2147483647 h 80"/>
                <a:gd name="T18" fmla="*/ 2147483647 w 80"/>
                <a:gd name="T19" fmla="*/ 2147483647 h 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0"/>
                <a:gd name="T31" fmla="*/ 0 h 80"/>
                <a:gd name="T32" fmla="*/ 80 w 80"/>
                <a:gd name="T33" fmla="*/ 80 h 8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0" h="80">
                  <a:moveTo>
                    <a:pt x="80" y="40"/>
                  </a:moveTo>
                  <a:cubicBezTo>
                    <a:pt x="80" y="62"/>
                    <a:pt x="64" y="80"/>
                    <a:pt x="40" y="80"/>
                  </a:cubicBezTo>
                  <a:cubicBezTo>
                    <a:pt x="16" y="80"/>
                    <a:pt x="0" y="62"/>
                    <a:pt x="0" y="40"/>
                  </a:cubicBezTo>
                  <a:cubicBezTo>
                    <a:pt x="0" y="18"/>
                    <a:pt x="16" y="0"/>
                    <a:pt x="40" y="0"/>
                  </a:cubicBezTo>
                  <a:cubicBezTo>
                    <a:pt x="64" y="0"/>
                    <a:pt x="80" y="18"/>
                    <a:pt x="80" y="40"/>
                  </a:cubicBezTo>
                  <a:moveTo>
                    <a:pt x="40" y="20"/>
                  </a:moveTo>
                  <a:cubicBezTo>
                    <a:pt x="29" y="20"/>
                    <a:pt x="20" y="29"/>
                    <a:pt x="20" y="40"/>
                  </a:cubicBezTo>
                  <a:cubicBezTo>
                    <a:pt x="20" y="51"/>
                    <a:pt x="29" y="60"/>
                    <a:pt x="40" y="60"/>
                  </a:cubicBezTo>
                  <a:cubicBezTo>
                    <a:pt x="51" y="60"/>
                    <a:pt x="60" y="51"/>
                    <a:pt x="60" y="40"/>
                  </a:cubicBezTo>
                  <a:cubicBezTo>
                    <a:pt x="60" y="29"/>
                    <a:pt x="51" y="20"/>
                    <a:pt x="40" y="2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6" name="Freeform 9"/>
            <p:cNvSpPr>
              <a:spLocks/>
            </p:cNvSpPr>
            <p:nvPr/>
          </p:nvSpPr>
          <p:spPr bwMode="auto">
            <a:xfrm>
              <a:off x="865357" y="6381569"/>
              <a:ext cx="54940" cy="84699"/>
            </a:xfrm>
            <a:custGeom>
              <a:avLst/>
              <a:gdLst>
                <a:gd name="T0" fmla="*/ 2147483647 w 52"/>
                <a:gd name="T1" fmla="*/ 2147483647 h 80"/>
                <a:gd name="T2" fmla="*/ 2147483647 w 52"/>
                <a:gd name="T3" fmla="*/ 2147483647 h 80"/>
                <a:gd name="T4" fmla="*/ 2147483647 w 52"/>
                <a:gd name="T5" fmla="*/ 2147483647 h 80"/>
                <a:gd name="T6" fmla="*/ 2147483647 w 52"/>
                <a:gd name="T7" fmla="*/ 2147483647 h 80"/>
                <a:gd name="T8" fmla="*/ 2147483647 w 52"/>
                <a:gd name="T9" fmla="*/ 2147483647 h 80"/>
                <a:gd name="T10" fmla="*/ 2147483647 w 52"/>
                <a:gd name="T11" fmla="*/ 2147483647 h 80"/>
                <a:gd name="T12" fmla="*/ 2147483647 w 52"/>
                <a:gd name="T13" fmla="*/ 2147483647 h 80"/>
                <a:gd name="T14" fmla="*/ 0 w 52"/>
                <a:gd name="T15" fmla="*/ 2147483647 h 80"/>
                <a:gd name="T16" fmla="*/ 0 w 52"/>
                <a:gd name="T17" fmla="*/ 2147483647 h 80"/>
                <a:gd name="T18" fmla="*/ 2147483647 w 52"/>
                <a:gd name="T19" fmla="*/ 2147483647 h 80"/>
                <a:gd name="T20" fmla="*/ 2147483647 w 52"/>
                <a:gd name="T21" fmla="*/ 2147483647 h 80"/>
                <a:gd name="T22" fmla="*/ 2147483647 w 52"/>
                <a:gd name="T23" fmla="*/ 2147483647 h 80"/>
                <a:gd name="T24" fmla="*/ 2147483647 w 52"/>
                <a:gd name="T25" fmla="*/ 2147483647 h 80"/>
                <a:gd name="T26" fmla="*/ 0 w 52"/>
                <a:gd name="T27" fmla="*/ 2147483647 h 80"/>
                <a:gd name="T28" fmla="*/ 2147483647 w 52"/>
                <a:gd name="T29" fmla="*/ 0 h 80"/>
                <a:gd name="T30" fmla="*/ 2147483647 w 52"/>
                <a:gd name="T31" fmla="*/ 2147483647 h 80"/>
                <a:gd name="T32" fmla="*/ 2147483647 w 52"/>
                <a:gd name="T33" fmla="*/ 2147483647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80"/>
                <a:gd name="T53" fmla="*/ 52 w 52"/>
                <a:gd name="T54" fmla="*/ 80 h 8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80">
                  <a:moveTo>
                    <a:pt x="47" y="19"/>
                  </a:moveTo>
                  <a:cubicBezTo>
                    <a:pt x="47" y="19"/>
                    <a:pt x="38" y="17"/>
                    <a:pt x="32" y="17"/>
                  </a:cubicBezTo>
                  <a:cubicBezTo>
                    <a:pt x="24" y="17"/>
                    <a:pt x="20" y="19"/>
                    <a:pt x="20" y="23"/>
                  </a:cubicBezTo>
                  <a:cubicBezTo>
                    <a:pt x="20" y="28"/>
                    <a:pt x="26" y="29"/>
                    <a:pt x="29" y="30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47" y="36"/>
                    <a:pt x="52" y="45"/>
                    <a:pt x="52" y="54"/>
                  </a:cubicBezTo>
                  <a:cubicBezTo>
                    <a:pt x="52" y="73"/>
                    <a:pt x="35" y="80"/>
                    <a:pt x="21" y="80"/>
                  </a:cubicBezTo>
                  <a:cubicBezTo>
                    <a:pt x="10" y="80"/>
                    <a:pt x="1" y="78"/>
                    <a:pt x="0" y="7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2" y="60"/>
                    <a:pt x="10" y="63"/>
                    <a:pt x="18" y="63"/>
                  </a:cubicBezTo>
                  <a:cubicBezTo>
                    <a:pt x="28" y="63"/>
                    <a:pt x="32" y="60"/>
                    <a:pt x="32" y="56"/>
                  </a:cubicBezTo>
                  <a:cubicBezTo>
                    <a:pt x="32" y="52"/>
                    <a:pt x="28" y="49"/>
                    <a:pt x="23" y="48"/>
                  </a:cubicBezTo>
                  <a:cubicBezTo>
                    <a:pt x="22" y="48"/>
                    <a:pt x="21" y="47"/>
                    <a:pt x="19" y="47"/>
                  </a:cubicBezTo>
                  <a:cubicBezTo>
                    <a:pt x="9" y="43"/>
                    <a:pt x="0" y="37"/>
                    <a:pt x="0" y="24"/>
                  </a:cubicBezTo>
                  <a:cubicBezTo>
                    <a:pt x="0" y="10"/>
                    <a:pt x="10" y="0"/>
                    <a:pt x="28" y="0"/>
                  </a:cubicBezTo>
                  <a:cubicBezTo>
                    <a:pt x="37" y="0"/>
                    <a:pt x="46" y="3"/>
                    <a:pt x="47" y="3"/>
                  </a:cubicBezTo>
                  <a:lnTo>
                    <a:pt x="47" y="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7" name="Freeform 10"/>
            <p:cNvSpPr>
              <a:spLocks/>
            </p:cNvSpPr>
            <p:nvPr/>
          </p:nvSpPr>
          <p:spPr bwMode="auto">
            <a:xfrm>
              <a:off x="686002" y="6286498"/>
              <a:ext cx="19956" cy="41239"/>
            </a:xfrm>
            <a:custGeom>
              <a:avLst/>
              <a:gdLst>
                <a:gd name="T0" fmla="*/ 2147483647 w 19"/>
                <a:gd name="T1" fmla="*/ 2147483647 h 39"/>
                <a:gd name="T2" fmla="*/ 2147483647 w 19"/>
                <a:gd name="T3" fmla="*/ 0 h 39"/>
                <a:gd name="T4" fmla="*/ 0 w 19"/>
                <a:gd name="T5" fmla="*/ 2147483647 h 39"/>
                <a:gd name="T6" fmla="*/ 0 w 19"/>
                <a:gd name="T7" fmla="*/ 2147483647 h 39"/>
                <a:gd name="T8" fmla="*/ 2147483647 w 19"/>
                <a:gd name="T9" fmla="*/ 2147483647 h 39"/>
                <a:gd name="T10" fmla="*/ 2147483647 w 19"/>
                <a:gd name="T11" fmla="*/ 2147483647 h 39"/>
                <a:gd name="T12" fmla="*/ 2147483647 w 19"/>
                <a:gd name="T13" fmla="*/ 2147483647 h 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39"/>
                <a:gd name="T23" fmla="*/ 19 w 19"/>
                <a:gd name="T24" fmla="*/ 39 h 3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10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8" name="Freeform 11"/>
            <p:cNvSpPr>
              <a:spLocks/>
            </p:cNvSpPr>
            <p:nvPr/>
          </p:nvSpPr>
          <p:spPr bwMode="auto">
            <a:xfrm>
              <a:off x="741927" y="6258841"/>
              <a:ext cx="19956" cy="68895"/>
            </a:xfrm>
            <a:custGeom>
              <a:avLst/>
              <a:gdLst>
                <a:gd name="T0" fmla="*/ 2147483647 w 19"/>
                <a:gd name="T1" fmla="*/ 2147483647 h 65"/>
                <a:gd name="T2" fmla="*/ 2147483647 w 19"/>
                <a:gd name="T3" fmla="*/ 0 h 65"/>
                <a:gd name="T4" fmla="*/ 0 w 19"/>
                <a:gd name="T5" fmla="*/ 2147483647 h 65"/>
                <a:gd name="T6" fmla="*/ 0 w 19"/>
                <a:gd name="T7" fmla="*/ 2147483647 h 65"/>
                <a:gd name="T8" fmla="*/ 2147483647 w 19"/>
                <a:gd name="T9" fmla="*/ 2147483647 h 65"/>
                <a:gd name="T10" fmla="*/ 2147483647 w 19"/>
                <a:gd name="T11" fmla="*/ 2147483647 h 65"/>
                <a:gd name="T12" fmla="*/ 2147483647 w 19"/>
                <a:gd name="T13" fmla="*/ 2147483647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65"/>
                <a:gd name="T23" fmla="*/ 19 w 19"/>
                <a:gd name="T24" fmla="*/ 65 h 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65">
                  <a:moveTo>
                    <a:pt x="19" y="9"/>
                  </a:moveTo>
                  <a:cubicBezTo>
                    <a:pt x="19" y="4"/>
                    <a:pt x="14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4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19" name="Freeform 12"/>
            <p:cNvSpPr>
              <a:spLocks/>
            </p:cNvSpPr>
            <p:nvPr/>
          </p:nvSpPr>
          <p:spPr bwMode="auto">
            <a:xfrm>
              <a:off x="796867" y="6220813"/>
              <a:ext cx="19956" cy="126926"/>
            </a:xfrm>
            <a:custGeom>
              <a:avLst/>
              <a:gdLst>
                <a:gd name="T0" fmla="*/ 2147483647 w 19"/>
                <a:gd name="T1" fmla="*/ 2147483647 h 120"/>
                <a:gd name="T2" fmla="*/ 2147483647 w 19"/>
                <a:gd name="T3" fmla="*/ 0 h 120"/>
                <a:gd name="T4" fmla="*/ 0 w 19"/>
                <a:gd name="T5" fmla="*/ 2147483647 h 120"/>
                <a:gd name="T6" fmla="*/ 0 w 19"/>
                <a:gd name="T7" fmla="*/ 2147483647 h 120"/>
                <a:gd name="T8" fmla="*/ 2147483647 w 19"/>
                <a:gd name="T9" fmla="*/ 2147483647 h 120"/>
                <a:gd name="T10" fmla="*/ 2147483647 w 19"/>
                <a:gd name="T11" fmla="*/ 2147483647 h 120"/>
                <a:gd name="T12" fmla="*/ 2147483647 w 19"/>
                <a:gd name="T13" fmla="*/ 2147483647 h 1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120"/>
                <a:gd name="T23" fmla="*/ 19 w 19"/>
                <a:gd name="T24" fmla="*/ 120 h 1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5" y="120"/>
                    <a:pt x="10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20" name="Freeform 13"/>
            <p:cNvSpPr>
              <a:spLocks/>
            </p:cNvSpPr>
            <p:nvPr/>
          </p:nvSpPr>
          <p:spPr bwMode="auto">
            <a:xfrm>
              <a:off x="852792" y="6258841"/>
              <a:ext cx="19956" cy="68895"/>
            </a:xfrm>
            <a:custGeom>
              <a:avLst/>
              <a:gdLst>
                <a:gd name="T0" fmla="*/ 2147483647 w 19"/>
                <a:gd name="T1" fmla="*/ 2147483647 h 65"/>
                <a:gd name="T2" fmla="*/ 2147483647 w 19"/>
                <a:gd name="T3" fmla="*/ 0 h 65"/>
                <a:gd name="T4" fmla="*/ 0 w 19"/>
                <a:gd name="T5" fmla="*/ 2147483647 h 65"/>
                <a:gd name="T6" fmla="*/ 0 w 19"/>
                <a:gd name="T7" fmla="*/ 2147483647 h 65"/>
                <a:gd name="T8" fmla="*/ 2147483647 w 19"/>
                <a:gd name="T9" fmla="*/ 2147483647 h 65"/>
                <a:gd name="T10" fmla="*/ 2147483647 w 19"/>
                <a:gd name="T11" fmla="*/ 2147483647 h 65"/>
                <a:gd name="T12" fmla="*/ 2147483647 w 19"/>
                <a:gd name="T13" fmla="*/ 2147483647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65"/>
                <a:gd name="T23" fmla="*/ 19 w 19"/>
                <a:gd name="T24" fmla="*/ 65 h 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9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21" name="Freeform 14"/>
            <p:cNvSpPr>
              <a:spLocks/>
            </p:cNvSpPr>
            <p:nvPr/>
          </p:nvSpPr>
          <p:spPr bwMode="auto">
            <a:xfrm>
              <a:off x="907486" y="6286498"/>
              <a:ext cx="21188" cy="41239"/>
            </a:xfrm>
            <a:custGeom>
              <a:avLst/>
              <a:gdLst>
                <a:gd name="T0" fmla="*/ 2147483647 w 20"/>
                <a:gd name="T1" fmla="*/ 2147483647 h 39"/>
                <a:gd name="T2" fmla="*/ 2147483647 w 20"/>
                <a:gd name="T3" fmla="*/ 0 h 39"/>
                <a:gd name="T4" fmla="*/ 0 w 20"/>
                <a:gd name="T5" fmla="*/ 2147483647 h 39"/>
                <a:gd name="T6" fmla="*/ 0 w 20"/>
                <a:gd name="T7" fmla="*/ 2147483647 h 39"/>
                <a:gd name="T8" fmla="*/ 2147483647 w 20"/>
                <a:gd name="T9" fmla="*/ 2147483647 h 39"/>
                <a:gd name="T10" fmla="*/ 2147483647 w 20"/>
                <a:gd name="T11" fmla="*/ 2147483647 h 39"/>
                <a:gd name="T12" fmla="*/ 2147483647 w 20"/>
                <a:gd name="T13" fmla="*/ 2147483647 h 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"/>
                <a:gd name="T22" fmla="*/ 0 h 39"/>
                <a:gd name="T23" fmla="*/ 20 w 20"/>
                <a:gd name="T24" fmla="*/ 39 h 3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" h="39">
                  <a:moveTo>
                    <a:pt x="20" y="10"/>
                  </a:moveTo>
                  <a:cubicBezTo>
                    <a:pt x="20" y="4"/>
                    <a:pt x="15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5" y="39"/>
                    <a:pt x="10" y="39"/>
                  </a:cubicBezTo>
                  <a:cubicBezTo>
                    <a:pt x="15" y="39"/>
                    <a:pt x="20" y="35"/>
                    <a:pt x="20" y="30"/>
                  </a:cubicBezTo>
                  <a:lnTo>
                    <a:pt x="2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22" name="Freeform 15"/>
            <p:cNvSpPr>
              <a:spLocks/>
            </p:cNvSpPr>
            <p:nvPr/>
          </p:nvSpPr>
          <p:spPr bwMode="auto">
            <a:xfrm>
              <a:off x="963411" y="6258841"/>
              <a:ext cx="20202" cy="68895"/>
            </a:xfrm>
            <a:custGeom>
              <a:avLst/>
              <a:gdLst>
                <a:gd name="T0" fmla="*/ 2147483647 w 19"/>
                <a:gd name="T1" fmla="*/ 2147483647 h 65"/>
                <a:gd name="T2" fmla="*/ 2147483647 w 19"/>
                <a:gd name="T3" fmla="*/ 0 h 65"/>
                <a:gd name="T4" fmla="*/ 0 w 19"/>
                <a:gd name="T5" fmla="*/ 2147483647 h 65"/>
                <a:gd name="T6" fmla="*/ 0 w 19"/>
                <a:gd name="T7" fmla="*/ 2147483647 h 65"/>
                <a:gd name="T8" fmla="*/ 2147483647 w 19"/>
                <a:gd name="T9" fmla="*/ 2147483647 h 65"/>
                <a:gd name="T10" fmla="*/ 2147483647 w 19"/>
                <a:gd name="T11" fmla="*/ 2147483647 h 65"/>
                <a:gd name="T12" fmla="*/ 2147483647 w 19"/>
                <a:gd name="T13" fmla="*/ 2147483647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65"/>
                <a:gd name="T23" fmla="*/ 19 w 19"/>
                <a:gd name="T24" fmla="*/ 65 h 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4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23" name="Freeform 16"/>
            <p:cNvSpPr>
              <a:spLocks/>
            </p:cNvSpPr>
            <p:nvPr/>
          </p:nvSpPr>
          <p:spPr bwMode="auto">
            <a:xfrm>
              <a:off x="1019336" y="6220813"/>
              <a:ext cx="20202" cy="126926"/>
            </a:xfrm>
            <a:custGeom>
              <a:avLst/>
              <a:gdLst>
                <a:gd name="T0" fmla="*/ 2147483647 w 19"/>
                <a:gd name="T1" fmla="*/ 2147483647 h 120"/>
                <a:gd name="T2" fmla="*/ 2147483647 w 19"/>
                <a:gd name="T3" fmla="*/ 0 h 120"/>
                <a:gd name="T4" fmla="*/ 0 w 19"/>
                <a:gd name="T5" fmla="*/ 2147483647 h 120"/>
                <a:gd name="T6" fmla="*/ 0 w 19"/>
                <a:gd name="T7" fmla="*/ 2147483647 h 120"/>
                <a:gd name="T8" fmla="*/ 2147483647 w 19"/>
                <a:gd name="T9" fmla="*/ 2147483647 h 120"/>
                <a:gd name="T10" fmla="*/ 2147483647 w 19"/>
                <a:gd name="T11" fmla="*/ 2147483647 h 120"/>
                <a:gd name="T12" fmla="*/ 2147483647 w 19"/>
                <a:gd name="T13" fmla="*/ 2147483647 h 1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120"/>
                <a:gd name="T23" fmla="*/ 19 w 19"/>
                <a:gd name="T24" fmla="*/ 120 h 1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120">
                  <a:moveTo>
                    <a:pt x="19" y="9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11"/>
                    <a:pt x="0" y="111"/>
                    <a:pt x="0" y="111"/>
                  </a:cubicBezTo>
                  <a:cubicBezTo>
                    <a:pt x="0" y="116"/>
                    <a:pt x="4" y="120"/>
                    <a:pt x="9" y="120"/>
                  </a:cubicBezTo>
                  <a:cubicBezTo>
                    <a:pt x="15" y="120"/>
                    <a:pt x="19" y="116"/>
                    <a:pt x="19" y="111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24" name="Freeform 17"/>
            <p:cNvSpPr>
              <a:spLocks/>
            </p:cNvSpPr>
            <p:nvPr/>
          </p:nvSpPr>
          <p:spPr bwMode="auto">
            <a:xfrm>
              <a:off x="1074276" y="6258841"/>
              <a:ext cx="20202" cy="68895"/>
            </a:xfrm>
            <a:custGeom>
              <a:avLst/>
              <a:gdLst>
                <a:gd name="T0" fmla="*/ 2147483647 w 19"/>
                <a:gd name="T1" fmla="*/ 2147483647 h 65"/>
                <a:gd name="T2" fmla="*/ 2147483647 w 19"/>
                <a:gd name="T3" fmla="*/ 0 h 65"/>
                <a:gd name="T4" fmla="*/ 0 w 19"/>
                <a:gd name="T5" fmla="*/ 2147483647 h 65"/>
                <a:gd name="T6" fmla="*/ 0 w 19"/>
                <a:gd name="T7" fmla="*/ 2147483647 h 65"/>
                <a:gd name="T8" fmla="*/ 2147483647 w 19"/>
                <a:gd name="T9" fmla="*/ 2147483647 h 65"/>
                <a:gd name="T10" fmla="*/ 2147483647 w 19"/>
                <a:gd name="T11" fmla="*/ 2147483647 h 65"/>
                <a:gd name="T12" fmla="*/ 2147483647 w 19"/>
                <a:gd name="T13" fmla="*/ 2147483647 h 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65"/>
                <a:gd name="T23" fmla="*/ 19 w 19"/>
                <a:gd name="T24" fmla="*/ 65 h 6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65">
                  <a:moveTo>
                    <a:pt x="19" y="9"/>
                  </a:moveTo>
                  <a:cubicBezTo>
                    <a:pt x="19" y="4"/>
                    <a:pt x="15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61"/>
                    <a:pt x="5" y="65"/>
                    <a:pt x="10" y="65"/>
                  </a:cubicBezTo>
                  <a:cubicBezTo>
                    <a:pt x="15" y="65"/>
                    <a:pt x="19" y="61"/>
                    <a:pt x="19" y="56"/>
                  </a:cubicBezTo>
                  <a:lnTo>
                    <a:pt x="19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sp>
          <p:nvSpPr>
            <p:cNvPr id="25" name="Freeform 18"/>
            <p:cNvSpPr>
              <a:spLocks/>
            </p:cNvSpPr>
            <p:nvPr/>
          </p:nvSpPr>
          <p:spPr bwMode="auto">
            <a:xfrm>
              <a:off x="1130201" y="6286498"/>
              <a:ext cx="20202" cy="41239"/>
            </a:xfrm>
            <a:custGeom>
              <a:avLst/>
              <a:gdLst>
                <a:gd name="T0" fmla="*/ 2147483647 w 19"/>
                <a:gd name="T1" fmla="*/ 2147483647 h 39"/>
                <a:gd name="T2" fmla="*/ 2147483647 w 19"/>
                <a:gd name="T3" fmla="*/ 0 h 39"/>
                <a:gd name="T4" fmla="*/ 0 w 19"/>
                <a:gd name="T5" fmla="*/ 2147483647 h 39"/>
                <a:gd name="T6" fmla="*/ 0 w 19"/>
                <a:gd name="T7" fmla="*/ 2147483647 h 39"/>
                <a:gd name="T8" fmla="*/ 2147483647 w 19"/>
                <a:gd name="T9" fmla="*/ 2147483647 h 39"/>
                <a:gd name="T10" fmla="*/ 2147483647 w 19"/>
                <a:gd name="T11" fmla="*/ 2147483647 h 39"/>
                <a:gd name="T12" fmla="*/ 2147483647 w 19"/>
                <a:gd name="T13" fmla="*/ 2147483647 h 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9"/>
                <a:gd name="T22" fmla="*/ 0 h 39"/>
                <a:gd name="T23" fmla="*/ 19 w 19"/>
                <a:gd name="T24" fmla="*/ 39 h 3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9" h="39">
                  <a:moveTo>
                    <a:pt x="19" y="10"/>
                  </a:moveTo>
                  <a:cubicBezTo>
                    <a:pt x="19" y="4"/>
                    <a:pt x="15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5"/>
                    <a:pt x="4" y="39"/>
                    <a:pt x="9" y="39"/>
                  </a:cubicBezTo>
                  <a:cubicBezTo>
                    <a:pt x="15" y="39"/>
                    <a:pt x="19" y="35"/>
                    <a:pt x="19" y="30"/>
                  </a:cubicBezTo>
                  <a:lnTo>
                    <a:pt x="19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chemeClr val="tx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2736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32" r:id="rId2"/>
    <p:sldLayoutId id="2147483733" r:id="rId3"/>
    <p:sldLayoutId id="2147483734" r:id="rId4"/>
    <p:sldLayoutId id="2147483736" r:id="rId5"/>
    <p:sldLayoutId id="2147483737" r:id="rId6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marL="0" algn="l" defTabSz="609448" rtl="0" eaLnBrk="1" fontAlgn="base" latinLnBrk="0" hangingPunct="1">
        <a:lnSpc>
          <a:spcPct val="95000"/>
        </a:lnSpc>
        <a:spcBef>
          <a:spcPct val="0"/>
        </a:spcBef>
        <a:spcAft>
          <a:spcPct val="0"/>
        </a:spcAft>
        <a:defRPr lang="en-GB" altLang="en-US" sz="4000" b="1" kern="1200" spc="-100" baseline="0" dirty="0">
          <a:gradFill>
            <a:gsLst>
              <a:gs pos="100000">
                <a:schemeClr val="accent1"/>
              </a:gs>
              <a:gs pos="0">
                <a:srgbClr val="2F7FC7"/>
              </a:gs>
            </a:gsLst>
            <a:lin ang="5400000" scaled="1"/>
          </a:gradFill>
          <a:latin typeface="+mn-lt"/>
          <a:ea typeface="ＭＳ Ｐゴシック" pitchFamily="34" charset="-128"/>
          <a:cs typeface="+mn-cs"/>
        </a:defRPr>
      </a:lvl1pPr>
      <a:lvl2pPr algn="l" defTabSz="91205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6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2pPr>
      <a:lvl3pPr algn="l" defTabSz="91205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6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3pPr>
      <a:lvl4pPr algn="l" defTabSz="91205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6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4pPr>
      <a:lvl5pPr algn="l" defTabSz="91205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6">
          <a:solidFill>
            <a:srgbClr val="676767"/>
          </a:solidFill>
          <a:latin typeface="Arial" charset="0"/>
          <a:ea typeface="ＭＳ Ｐゴシック" charset="0"/>
          <a:cs typeface="CiscoSans" pitchFamily="34" charset="0"/>
        </a:defRPr>
      </a:lvl5pPr>
      <a:lvl6pPr marL="609448" algn="l" defTabSz="91205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6">
          <a:solidFill>
            <a:srgbClr val="676767"/>
          </a:solidFill>
          <a:latin typeface="Arial" charset="0"/>
          <a:ea typeface="ＭＳ Ｐゴシック" charset="0"/>
        </a:defRPr>
      </a:lvl6pPr>
      <a:lvl7pPr marL="1218895" algn="l" defTabSz="91205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6">
          <a:solidFill>
            <a:srgbClr val="676767"/>
          </a:solidFill>
          <a:latin typeface="Arial" charset="0"/>
          <a:ea typeface="ＭＳ Ｐゴシック" charset="0"/>
        </a:defRPr>
      </a:lvl7pPr>
      <a:lvl8pPr marL="1828343" algn="l" defTabSz="91205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6">
          <a:solidFill>
            <a:srgbClr val="676767"/>
          </a:solidFill>
          <a:latin typeface="Arial" charset="0"/>
          <a:ea typeface="ＭＳ Ｐゴシック" charset="0"/>
        </a:defRPr>
      </a:lvl8pPr>
      <a:lvl9pPr marL="2437790" algn="l" defTabSz="912056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266">
          <a:solidFill>
            <a:srgbClr val="676767"/>
          </a:solidFill>
          <a:latin typeface="Arial" charset="0"/>
          <a:ea typeface="ＭＳ Ｐゴシック" charset="0"/>
        </a:defRPr>
      </a:lvl9pPr>
    </p:titleStyle>
    <p:bodyStyle>
      <a:lvl1pPr marL="226427" indent="-226427" algn="l" defTabSz="912056" rtl="0" eaLnBrk="1" fontAlgn="base" hangingPunct="1">
        <a:lnSpc>
          <a:spcPct val="95000"/>
        </a:lnSpc>
        <a:spcBef>
          <a:spcPts val="1433"/>
        </a:spcBef>
        <a:spcAft>
          <a:spcPct val="0"/>
        </a:spcAft>
        <a:buClr>
          <a:schemeClr val="tx2"/>
        </a:buClr>
        <a:buSzPct val="90000"/>
        <a:buFont typeface="Arial" charset="0"/>
        <a:buChar char="•"/>
        <a:defRPr lang="en-US" sz="20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1pPr>
      <a:lvl2pPr marL="478247" indent="-287795" algn="l" defTabSz="912056" rtl="0" eaLnBrk="1" fontAlgn="base" hangingPunct="1">
        <a:lnSpc>
          <a:spcPct val="95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866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2pPr>
      <a:lvl3pPr marL="575589" indent="-226427" algn="l" defTabSz="912056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600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3pPr>
      <a:lvl4pPr marL="670816" indent="-226427" algn="l" defTabSz="912056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466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4pPr>
      <a:lvl5pPr marL="766042" indent="-226427" algn="l" defTabSz="912056" rtl="0" eaLnBrk="1" fontAlgn="base" hangingPunct="1">
        <a:lnSpc>
          <a:spcPct val="95000"/>
        </a:lnSpc>
        <a:spcBef>
          <a:spcPts val="833"/>
        </a:spcBef>
        <a:spcAft>
          <a:spcPct val="0"/>
        </a:spcAft>
        <a:buFont typeface="Arial" charset="0"/>
        <a:buChar char="•"/>
        <a:defRPr lang="en-US" sz="1466" kern="1200" dirty="0">
          <a:solidFill>
            <a:schemeClr val="tx1"/>
          </a:solidFill>
          <a:latin typeface="+mn-lt"/>
          <a:ea typeface="ＭＳ Ｐゴシック" charset="0"/>
          <a:cs typeface="CiscoSans"/>
        </a:defRPr>
      </a:lvl5pPr>
      <a:lvl6pPr marL="1151520" indent="-228536" algn="l" defTabSz="914141" rtl="0" eaLnBrk="1" latinLnBrk="0" hangingPunct="1">
        <a:spcBef>
          <a:spcPts val="800"/>
        </a:spcBef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247480" indent="-228506" algn="l" defTabSz="914141" rtl="0" eaLnBrk="1" latinLnBrk="0" hangingPunct="1">
        <a:spcBef>
          <a:spcPts val="800"/>
        </a:spcBef>
        <a:buFont typeface="Arial" pitchFamily="34" charset="0"/>
        <a:buChar char="•"/>
        <a:defRPr sz="1066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199493" indent="0" algn="l" defTabSz="914141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99" indent="-228536" algn="l" defTabSz="91414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4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1pPr>
      <a:lvl2pPr marL="457067" algn="l" defTabSz="91414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2pPr>
      <a:lvl3pPr marL="914141" algn="l" defTabSz="91414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3pPr>
      <a:lvl4pPr marL="1371210" algn="l" defTabSz="91414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4pPr>
      <a:lvl5pPr marL="1828283" algn="l" defTabSz="91414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5pPr>
      <a:lvl6pPr marL="2285350" algn="l" defTabSz="91414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6pPr>
      <a:lvl7pPr marL="2742424" algn="l" defTabSz="91414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7pPr>
      <a:lvl8pPr marL="3199493" algn="l" defTabSz="91414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8pPr>
      <a:lvl9pPr marL="3656566" algn="l" defTabSz="914141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microsoft.com/office/2007/relationships/hdphoto" Target="../media/hdphoto1.wdp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10" Type="http://schemas.openxmlformats.org/officeDocument/2006/relationships/image" Target="../media/image40.png"/><Relationship Id="rId4" Type="http://schemas.openxmlformats.org/officeDocument/2006/relationships/image" Target="../media/image32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emf"/><Relationship Id="rId5" Type="http://schemas.openxmlformats.org/officeDocument/2006/relationships/image" Target="../media/image4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emf"/><Relationship Id="rId5" Type="http://schemas.openxmlformats.org/officeDocument/2006/relationships/image" Target="../media/image4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mc.com/collateral/white-papers/h15498-dell-emc-vmax3-and-vmax-all-flash-quality-of-service-controls-for-multi-tenant-environments.pdf" TargetMode="External"/><Relationship Id="rId3" Type="http://schemas.openxmlformats.org/officeDocument/2006/relationships/image" Target="../media/image4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emf"/><Relationship Id="rId5" Type="http://schemas.openxmlformats.org/officeDocument/2006/relationships/image" Target="../media/image4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emf"/><Relationship Id="rId5" Type="http://schemas.openxmlformats.org/officeDocument/2006/relationships/image" Target="../media/image4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emf"/><Relationship Id="rId5" Type="http://schemas.openxmlformats.org/officeDocument/2006/relationships/image" Target="../media/image4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emf"/><Relationship Id="rId5" Type="http://schemas.openxmlformats.org/officeDocument/2006/relationships/image" Target="../media/image4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emf"/><Relationship Id="rId5" Type="http://schemas.openxmlformats.org/officeDocument/2006/relationships/image" Target="../media/image43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emf"/><Relationship Id="rId5" Type="http://schemas.openxmlformats.org/officeDocument/2006/relationships/image" Target="../media/image43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35.emf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emf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emf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jpe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2.png"/><Relationship Id="rId18" Type="http://schemas.openxmlformats.org/officeDocument/2006/relationships/image" Target="../media/image29.png"/><Relationship Id="rId3" Type="http://schemas.openxmlformats.org/officeDocument/2006/relationships/image" Target="../media/image13.png"/><Relationship Id="rId7" Type="http://schemas.openxmlformats.org/officeDocument/2006/relationships/image" Target="../media/image28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2.png"/><Relationship Id="rId16" Type="http://schemas.openxmlformats.org/officeDocument/2006/relationships/image" Target="../media/image25.jpe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5" Type="http://schemas.openxmlformats.org/officeDocument/2006/relationships/image" Target="../media/image24.png"/><Relationship Id="rId10" Type="http://schemas.openxmlformats.org/officeDocument/2006/relationships/image" Target="../media/image16.png"/><Relationship Id="rId19" Type="http://schemas.openxmlformats.org/officeDocument/2006/relationships/image" Target="../media/image30.png"/><Relationship Id="rId4" Type="http://schemas.openxmlformats.org/officeDocument/2006/relationships/image" Target="../media/image17.png"/><Relationship Id="rId9" Type="http://schemas.openxmlformats.org/officeDocument/2006/relationships/image" Target="../media/image15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microsoft.com/office/2007/relationships/hdphoto" Target="../media/hdphoto1.wdp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054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2714582"/>
            <a:ext cx="12187891" cy="4143418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rgbClr val="2F7FC7">
                  <a:alpha val="80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gradFill>
                <a:gsLst>
                  <a:gs pos="100000">
                    <a:schemeClr val="accent1"/>
                  </a:gs>
                  <a:gs pos="0">
                    <a:srgbClr val="2F7FC7"/>
                  </a:gs>
                </a:gsLst>
                <a:lin ang="5400000" scaled="1"/>
              </a:gradFill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625832" y="5304342"/>
            <a:ext cx="10972800" cy="274320"/>
          </a:xfrm>
        </p:spPr>
        <p:txBody>
          <a:bodyPr anchor="ctr" anchorCtr="0"/>
          <a:lstStyle/>
          <a:p>
            <a:r>
              <a:rPr lang="en-US" sz="1600" dirty="0" smtClean="0"/>
              <a:t>Paresh Gupta (paregupt@cisco.com)</a:t>
            </a:r>
            <a:endParaRPr lang="en-US" sz="16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25832" y="5621616"/>
            <a:ext cx="10972800" cy="274320"/>
          </a:xfrm>
        </p:spPr>
        <p:txBody>
          <a:bodyPr anchor="ctr" anchorCtr="0"/>
          <a:lstStyle/>
          <a:p>
            <a:r>
              <a:rPr lang="en-US" sz="1600" dirty="0" smtClean="0"/>
              <a:t>Technical Marketing Engineer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25832" y="5892647"/>
            <a:ext cx="10972800" cy="285577"/>
          </a:xfrm>
        </p:spPr>
        <p:txBody>
          <a:bodyPr anchor="ctr" anchorCtr="0"/>
          <a:lstStyle/>
          <a:p>
            <a:r>
              <a:rPr lang="en-US" sz="1600" dirty="0" smtClean="0"/>
              <a:t>Cisco Storage Networking</a:t>
            </a:r>
            <a:endParaRPr lang="en-US" sz="16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17562" y="3927954"/>
            <a:ext cx="8974673" cy="1139133"/>
          </a:xfrm>
        </p:spPr>
        <p:txBody>
          <a:bodyPr/>
          <a:lstStyle/>
          <a:p>
            <a:r>
              <a:rPr lang="en-US" sz="2000" b="1" dirty="0">
                <a:solidFill>
                  <a:schemeClr val="bg1"/>
                </a:solidFill>
              </a:rPr>
              <a:t>f</a:t>
            </a:r>
            <a:r>
              <a:rPr lang="en-US" sz="2000" b="1" dirty="0" smtClean="0">
                <a:solidFill>
                  <a:schemeClr val="bg1"/>
                </a:solidFill>
              </a:rPr>
              <a:t>or solid-state storage and next-generation virtualized applications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67539" y="3038044"/>
            <a:ext cx="11117307" cy="859640"/>
          </a:xfrm>
        </p:spPr>
        <p:txBody>
          <a:bodyPr/>
          <a:lstStyle/>
          <a:p>
            <a:r>
              <a:rPr lang="en-US" sz="6000" b="1" spc="-150" dirty="0" smtClean="0"/>
              <a:t>Designing Storage Networks</a:t>
            </a:r>
            <a:endParaRPr lang="en-US" sz="6000" b="1" spc="-150" dirty="0"/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119" y="431800"/>
            <a:ext cx="1254857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-58964" y="2714582"/>
            <a:ext cx="12187891" cy="0"/>
          </a:xfrm>
          <a:prstGeom prst="line">
            <a:avLst/>
          </a:prstGeom>
          <a:ln>
            <a:gradFill flip="none" rotWithShape="1">
              <a:gsLst>
                <a:gs pos="1000">
                  <a:schemeClr val="bg1">
                    <a:alpha val="0"/>
                  </a:schemeClr>
                </a:gs>
                <a:gs pos="5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2265136" y="2657432"/>
            <a:ext cx="5867400" cy="120058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80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9"/>
          <p:cNvSpPr txBox="1">
            <a:spLocks/>
          </p:cNvSpPr>
          <p:nvPr/>
        </p:nvSpPr>
        <p:spPr>
          <a:xfrm>
            <a:off x="625831" y="6197449"/>
            <a:ext cx="10972800" cy="285577"/>
          </a:xfrm>
          <a:prstGeom prst="rect">
            <a:avLst/>
          </a:prstGeom>
        </p:spPr>
        <p:txBody>
          <a:bodyPr lIns="91420" tIns="45710" rIns="91420" bIns="45710" anchor="ctr" anchorCtr="0"/>
          <a:lstStyle>
            <a:lvl1pPr marL="0" indent="0" algn="l" defTabSz="912056" rtl="0" eaLnBrk="1" fontAlgn="base" hangingPunct="1">
              <a:lnSpc>
                <a:spcPct val="95000"/>
              </a:lnSpc>
              <a:spcBef>
                <a:spcPts val="1433"/>
              </a:spcBef>
              <a:spcAft>
                <a:spcPct val="0"/>
              </a:spcAft>
              <a:buClr>
                <a:schemeClr val="tx2"/>
              </a:buClr>
              <a:buSzPct val="90000"/>
              <a:buFontTx/>
              <a:buNone/>
              <a:defRPr lang="en-US" sz="1866" b="0" i="0" kern="1200" dirty="0" smtClean="0">
                <a:solidFill>
                  <a:srgbClr val="FFFFFE"/>
                </a:solidFill>
                <a:latin typeface="+mn-lt"/>
                <a:ea typeface="+mn-ea"/>
                <a:cs typeface="CiscoSans ExtraLight" pitchFamily="34" charset="0"/>
              </a:defRPr>
            </a:lvl1pPr>
            <a:lvl2pPr marL="478247" indent="-287795" algn="l" defTabSz="912056" rtl="0" eaLnBrk="1" fontAlgn="base" hangingPunct="1">
              <a:lnSpc>
                <a:spcPct val="95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575589" indent="-226427" algn="l" defTabSz="912056" rtl="0" eaLnBrk="1" fontAlgn="base" hangingPunct="1">
              <a:lnSpc>
                <a:spcPct val="95000"/>
              </a:lnSpc>
              <a:spcBef>
                <a:spcPts val="833"/>
              </a:spcBef>
              <a:spcAft>
                <a:spcPct val="0"/>
              </a:spcAft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670816" indent="-226427" algn="l" defTabSz="912056" rtl="0" eaLnBrk="1" fontAlgn="base" hangingPunct="1">
              <a:lnSpc>
                <a:spcPct val="95000"/>
              </a:lnSpc>
              <a:spcBef>
                <a:spcPts val="833"/>
              </a:spcBef>
              <a:spcAft>
                <a:spcPct val="0"/>
              </a:spcAft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766042" indent="-226427" algn="l" defTabSz="912056" rtl="0" eaLnBrk="1" fontAlgn="base" hangingPunct="1">
              <a:lnSpc>
                <a:spcPct val="95000"/>
              </a:lnSpc>
              <a:spcBef>
                <a:spcPts val="833"/>
              </a:spcBef>
              <a:spcAft>
                <a:spcPct val="0"/>
              </a:spcAft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1151520" indent="-228536" algn="l" defTabSz="914141" rtl="0" eaLnBrk="1" latinLnBrk="0" hangingPunct="1">
              <a:spcBef>
                <a:spcPts val="800"/>
              </a:spcBef>
              <a:buFont typeface="Arial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7480" indent="-228506" algn="l" defTabSz="914141" rtl="0" eaLnBrk="1" latinLnBrk="0" hangingPunct="1">
              <a:spcBef>
                <a:spcPts val="800"/>
              </a:spcBef>
              <a:buFont typeface="Arial" pitchFamily="34" charset="0"/>
              <a:buChar char="•"/>
              <a:defRPr sz="1066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493" indent="0" algn="l" defTabSz="914141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99" indent="-228536" algn="l" defTabSz="91414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23-May-2017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0552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32G FC deployment with MDS 9700 – Option 2</a:t>
            </a:r>
            <a:endParaRPr lang="en-US" dirty="0"/>
          </a:p>
        </p:txBody>
      </p:sp>
      <p:sp>
        <p:nvSpPr>
          <p:cNvPr id="252" name="Round Same Side Corner Rectangle 251"/>
          <p:cNvSpPr/>
          <p:nvPr/>
        </p:nvSpPr>
        <p:spPr>
          <a:xfrm>
            <a:off x="632983" y="919583"/>
            <a:ext cx="11555842" cy="268579"/>
          </a:xfrm>
          <a:prstGeom prst="round2SameRect">
            <a:avLst>
              <a:gd name="adj1" fmla="val 0"/>
              <a:gd name="adj2" fmla="val 15278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t"/>
          <a:lstStyle/>
          <a:p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upgrade with 16G FC on MDS 9700 – Seamless adoption of 32G FC</a:t>
            </a: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1" name="Picture 2" descr="C:\Users\mallen\AppData\Local\Microsoft\Windows\Temporary Internet Files\Content.Outlook\Z7VY3TUQ\image001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93" l="1322" r="98238">
                        <a14:foregroundMark x1="8811" y1="2473" x2="92511" y2="2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5050" y="2885565"/>
            <a:ext cx="705329" cy="110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2" descr="C:\Users\mallen\AppData\Local\Microsoft\Windows\Temporary Internet Files\Content.Outlook\Z7VY3TUQ\image001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93" l="1322" r="98238">
                        <a14:foregroundMark x1="8811" y1="2473" x2="92511" y2="2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8746" y="2885565"/>
            <a:ext cx="705329" cy="110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2" descr="C:\Users\mallen\AppData\Local\Microsoft\Windows\Temporary Internet Files\Content.Outlook\Z7VY3TUQ\image001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93" l="1322" r="98238">
                        <a14:foregroundMark x1="8811" y1="2473" x2="92511" y2="2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3309" y="4486114"/>
            <a:ext cx="481138" cy="75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2" descr="C:\Users\mallen\AppData\Local\Microsoft\Windows\Temporary Internet Files\Content.Outlook\Z7VY3TUQ\image001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93" l="1322" r="98238">
                        <a14:foregroundMark x1="8811" y1="2473" x2="92511" y2="2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3965" y="4486114"/>
            <a:ext cx="481138" cy="75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2" descr="C:\Users\mallen\AppData\Local\Microsoft\Windows\Temporary Internet Files\Content.Outlook\Z7VY3TUQ\image001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93" l="1322" r="98238">
                        <a14:foregroundMark x1="8811" y1="2473" x2="92511" y2="2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1257" y="4486114"/>
            <a:ext cx="481138" cy="75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2" descr="C:\Users\mallen\AppData\Local\Microsoft\Windows\Temporary Internet Files\Content.Outlook\Z7VY3TUQ\image001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93" l="1322" r="98238">
                        <a14:foregroundMark x1="8811" y1="2473" x2="92511" y2="2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1913" y="4486114"/>
            <a:ext cx="481138" cy="75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2" descr="C:\Users\mallen\AppData\Local\Microsoft\Windows\Temporary Internet Files\Content.Outlook\Z7VY3TUQ\image001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93" l="1322" r="98238">
                        <a14:foregroundMark x1="8811" y1="2473" x2="92511" y2="2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7817" y="4486114"/>
            <a:ext cx="481138" cy="75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2" descr="C:\Users\mallen\AppData\Local\Microsoft\Windows\Temporary Internet Files\Content.Outlook\Z7VY3TUQ\image001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93" l="1322" r="98238">
                        <a14:foregroundMark x1="8811" y1="2473" x2="92511" y2="2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8473" y="4486114"/>
            <a:ext cx="481138" cy="75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2" name="Straight Connector 151"/>
          <p:cNvCxnSpPr>
            <a:stCxn id="141" idx="0"/>
          </p:cNvCxnSpPr>
          <p:nvPr/>
        </p:nvCxnSpPr>
        <p:spPr>
          <a:xfrm flipV="1">
            <a:off x="2697715" y="2371020"/>
            <a:ext cx="304971" cy="5145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>
            <a:stCxn id="141" idx="0"/>
          </p:cNvCxnSpPr>
          <p:nvPr/>
        </p:nvCxnSpPr>
        <p:spPr>
          <a:xfrm flipV="1">
            <a:off x="2697715" y="2520778"/>
            <a:ext cx="1358461" cy="3647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>
            <a:stCxn id="143" idx="0"/>
          </p:cNvCxnSpPr>
          <p:nvPr/>
        </p:nvCxnSpPr>
        <p:spPr>
          <a:xfrm flipH="1" flipV="1">
            <a:off x="2946206" y="2520778"/>
            <a:ext cx="1325205" cy="3647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>
            <a:stCxn id="143" idx="0"/>
          </p:cNvCxnSpPr>
          <p:nvPr/>
        </p:nvCxnSpPr>
        <p:spPr>
          <a:xfrm flipH="1" flipV="1">
            <a:off x="3938898" y="2371020"/>
            <a:ext cx="332513" cy="5145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>
            <a:stCxn id="146" idx="0"/>
            <a:endCxn id="141" idx="2"/>
          </p:cNvCxnSpPr>
          <p:nvPr/>
        </p:nvCxnSpPr>
        <p:spPr>
          <a:xfrm flipV="1">
            <a:off x="2193880" y="3989441"/>
            <a:ext cx="503836" cy="496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>
            <a:stCxn id="148" idx="0"/>
            <a:endCxn id="141" idx="2"/>
          </p:cNvCxnSpPr>
          <p:nvPr/>
        </p:nvCxnSpPr>
        <p:spPr>
          <a:xfrm flipV="1">
            <a:off x="2691826" y="3989441"/>
            <a:ext cx="5889" cy="496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>
            <a:stCxn id="150" idx="0"/>
            <a:endCxn id="141" idx="2"/>
          </p:cNvCxnSpPr>
          <p:nvPr/>
        </p:nvCxnSpPr>
        <p:spPr>
          <a:xfrm flipH="1" flipV="1">
            <a:off x="2697715" y="3989441"/>
            <a:ext cx="490673" cy="496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>
            <a:stCxn id="147" idx="0"/>
            <a:endCxn id="143" idx="2"/>
          </p:cNvCxnSpPr>
          <p:nvPr/>
        </p:nvCxnSpPr>
        <p:spPr>
          <a:xfrm flipV="1">
            <a:off x="3774534" y="3989441"/>
            <a:ext cx="496877" cy="496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>
            <a:stCxn id="149" idx="0"/>
            <a:endCxn id="143" idx="2"/>
          </p:cNvCxnSpPr>
          <p:nvPr/>
        </p:nvCxnSpPr>
        <p:spPr>
          <a:xfrm flipH="1" flipV="1">
            <a:off x="4271411" y="3989441"/>
            <a:ext cx="1072" cy="496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>
            <a:stCxn id="151" idx="0"/>
            <a:endCxn id="143" idx="2"/>
          </p:cNvCxnSpPr>
          <p:nvPr/>
        </p:nvCxnSpPr>
        <p:spPr>
          <a:xfrm flipH="1" flipV="1">
            <a:off x="4271411" y="3989441"/>
            <a:ext cx="497632" cy="496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Right Brace 163"/>
          <p:cNvSpPr/>
          <p:nvPr/>
        </p:nvSpPr>
        <p:spPr>
          <a:xfrm flipH="1">
            <a:off x="2141030" y="2391431"/>
            <a:ext cx="160851" cy="51100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rgbClr val="58585B"/>
              </a:solidFill>
            </a:endParaRPr>
          </a:p>
        </p:txBody>
      </p:sp>
      <p:sp>
        <p:nvSpPr>
          <p:cNvPr id="165" name="Right Brace 164"/>
          <p:cNvSpPr/>
          <p:nvPr/>
        </p:nvSpPr>
        <p:spPr>
          <a:xfrm flipH="1">
            <a:off x="1810230" y="3959117"/>
            <a:ext cx="160851" cy="51100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rgbClr val="58585B"/>
              </a:solidFill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448893" y="2499859"/>
            <a:ext cx="1752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58585B"/>
                </a:solidFill>
              </a:rPr>
              <a:t>16G or 32G </a:t>
            </a:r>
            <a:r>
              <a:rPr lang="en-US" sz="1400" dirty="0">
                <a:solidFill>
                  <a:srgbClr val="58585B"/>
                </a:solidFill>
              </a:rPr>
              <a:t>FC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461278" y="4053934"/>
            <a:ext cx="1464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58585B"/>
                </a:solidFill>
              </a:rPr>
              <a:t>16G or 32G FC</a:t>
            </a:r>
            <a:endParaRPr lang="en-US" sz="1400" dirty="0">
              <a:solidFill>
                <a:srgbClr val="58585B"/>
              </a:solidFill>
            </a:endParaRPr>
          </a:p>
        </p:txBody>
      </p:sp>
      <p:grpSp>
        <p:nvGrpSpPr>
          <p:cNvPr id="169" name="Group 168"/>
          <p:cNvGrpSpPr/>
          <p:nvPr/>
        </p:nvGrpSpPr>
        <p:grpSpPr>
          <a:xfrm>
            <a:off x="2111311" y="5868589"/>
            <a:ext cx="1409045" cy="298864"/>
            <a:chOff x="1919073" y="4503049"/>
            <a:chExt cx="1323610" cy="224424"/>
          </a:xfrm>
        </p:grpSpPr>
        <p:grpSp>
          <p:nvGrpSpPr>
            <p:cNvPr id="237" name="Group 236"/>
            <p:cNvGrpSpPr/>
            <p:nvPr/>
          </p:nvGrpSpPr>
          <p:grpSpPr>
            <a:xfrm>
              <a:off x="1919073" y="4503049"/>
              <a:ext cx="539337" cy="224424"/>
              <a:chOff x="1919073" y="4503049"/>
              <a:chExt cx="539337" cy="224424"/>
            </a:xfrm>
          </p:grpSpPr>
          <p:pic>
            <p:nvPicPr>
              <p:cNvPr id="248" name="Picture 24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19073" y="4503049"/>
                <a:ext cx="308065" cy="88121"/>
              </a:xfrm>
              <a:prstGeom prst="rect">
                <a:avLst/>
              </a:prstGeom>
            </p:spPr>
          </p:pic>
          <p:pic>
            <p:nvPicPr>
              <p:cNvPr id="249" name="Picture 24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93935" y="4547165"/>
                <a:ext cx="308065" cy="88121"/>
              </a:xfrm>
              <a:prstGeom prst="rect">
                <a:avLst/>
              </a:prstGeom>
            </p:spPr>
          </p:pic>
          <p:pic>
            <p:nvPicPr>
              <p:cNvPr id="250" name="Picture 24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068208" y="4591225"/>
                <a:ext cx="308065" cy="88121"/>
              </a:xfrm>
              <a:prstGeom prst="rect">
                <a:avLst/>
              </a:prstGeom>
            </p:spPr>
          </p:pic>
          <p:pic>
            <p:nvPicPr>
              <p:cNvPr id="251" name="Picture 25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50345" y="4639352"/>
                <a:ext cx="308065" cy="88121"/>
              </a:xfrm>
              <a:prstGeom prst="rect">
                <a:avLst/>
              </a:prstGeom>
            </p:spPr>
          </p:pic>
        </p:grpSp>
        <p:grpSp>
          <p:nvGrpSpPr>
            <p:cNvPr id="238" name="Group 237"/>
            <p:cNvGrpSpPr/>
            <p:nvPr/>
          </p:nvGrpSpPr>
          <p:grpSpPr>
            <a:xfrm>
              <a:off x="2313144" y="4503049"/>
              <a:ext cx="539337" cy="224424"/>
              <a:chOff x="1919073" y="4503049"/>
              <a:chExt cx="539337" cy="224424"/>
            </a:xfrm>
          </p:grpSpPr>
          <p:pic>
            <p:nvPicPr>
              <p:cNvPr id="244" name="Picture 24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19073" y="4503049"/>
                <a:ext cx="308065" cy="88121"/>
              </a:xfrm>
              <a:prstGeom prst="rect">
                <a:avLst/>
              </a:prstGeom>
            </p:spPr>
          </p:pic>
          <p:pic>
            <p:nvPicPr>
              <p:cNvPr id="245" name="Picture 24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93935" y="4547165"/>
                <a:ext cx="308065" cy="88121"/>
              </a:xfrm>
              <a:prstGeom prst="rect">
                <a:avLst/>
              </a:prstGeom>
            </p:spPr>
          </p:pic>
          <p:pic>
            <p:nvPicPr>
              <p:cNvPr id="246" name="Picture 24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068208" y="4591225"/>
                <a:ext cx="308065" cy="88121"/>
              </a:xfrm>
              <a:prstGeom prst="rect">
                <a:avLst/>
              </a:prstGeom>
            </p:spPr>
          </p:pic>
          <p:pic>
            <p:nvPicPr>
              <p:cNvPr id="247" name="Picture 24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50345" y="4639352"/>
                <a:ext cx="308065" cy="88121"/>
              </a:xfrm>
              <a:prstGeom prst="rect">
                <a:avLst/>
              </a:prstGeom>
            </p:spPr>
          </p:pic>
        </p:grpSp>
        <p:grpSp>
          <p:nvGrpSpPr>
            <p:cNvPr id="239" name="Group 238"/>
            <p:cNvGrpSpPr/>
            <p:nvPr/>
          </p:nvGrpSpPr>
          <p:grpSpPr>
            <a:xfrm>
              <a:off x="2703346" y="4503049"/>
              <a:ext cx="539337" cy="224424"/>
              <a:chOff x="1919073" y="4503049"/>
              <a:chExt cx="539337" cy="224424"/>
            </a:xfrm>
          </p:grpSpPr>
          <p:pic>
            <p:nvPicPr>
              <p:cNvPr id="240" name="Picture 23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19073" y="4503049"/>
                <a:ext cx="308065" cy="88121"/>
              </a:xfrm>
              <a:prstGeom prst="rect">
                <a:avLst/>
              </a:prstGeom>
            </p:spPr>
          </p:pic>
          <p:pic>
            <p:nvPicPr>
              <p:cNvPr id="241" name="Picture 24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93935" y="4547165"/>
                <a:ext cx="308065" cy="88121"/>
              </a:xfrm>
              <a:prstGeom prst="rect">
                <a:avLst/>
              </a:prstGeom>
            </p:spPr>
          </p:pic>
          <p:pic>
            <p:nvPicPr>
              <p:cNvPr id="242" name="Picture 24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068208" y="4591225"/>
                <a:ext cx="308065" cy="88121"/>
              </a:xfrm>
              <a:prstGeom prst="rect">
                <a:avLst/>
              </a:prstGeom>
            </p:spPr>
          </p:pic>
          <p:pic>
            <p:nvPicPr>
              <p:cNvPr id="243" name="Picture 24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50345" y="4639352"/>
                <a:ext cx="308065" cy="88121"/>
              </a:xfrm>
              <a:prstGeom prst="rect">
                <a:avLst/>
              </a:prstGeom>
            </p:spPr>
          </p:pic>
        </p:grpSp>
      </p:grpSp>
      <p:grpSp>
        <p:nvGrpSpPr>
          <p:cNvPr id="170" name="Group 169"/>
          <p:cNvGrpSpPr/>
          <p:nvPr/>
        </p:nvGrpSpPr>
        <p:grpSpPr>
          <a:xfrm>
            <a:off x="3686078" y="5868589"/>
            <a:ext cx="1409045" cy="298864"/>
            <a:chOff x="1919073" y="4503049"/>
            <a:chExt cx="1323610" cy="224424"/>
          </a:xfrm>
        </p:grpSpPr>
        <p:grpSp>
          <p:nvGrpSpPr>
            <p:cNvPr id="182" name="Group 181"/>
            <p:cNvGrpSpPr/>
            <p:nvPr/>
          </p:nvGrpSpPr>
          <p:grpSpPr>
            <a:xfrm>
              <a:off x="1919073" y="4503049"/>
              <a:ext cx="539337" cy="224424"/>
              <a:chOff x="1919073" y="4503049"/>
              <a:chExt cx="539337" cy="224424"/>
            </a:xfrm>
          </p:grpSpPr>
          <p:pic>
            <p:nvPicPr>
              <p:cNvPr id="233" name="Picture 23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19073" y="4503049"/>
                <a:ext cx="308065" cy="88121"/>
              </a:xfrm>
              <a:prstGeom prst="rect">
                <a:avLst/>
              </a:prstGeom>
            </p:spPr>
          </p:pic>
          <p:pic>
            <p:nvPicPr>
              <p:cNvPr id="234" name="Picture 23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93935" y="4547165"/>
                <a:ext cx="308065" cy="88121"/>
              </a:xfrm>
              <a:prstGeom prst="rect">
                <a:avLst/>
              </a:prstGeom>
            </p:spPr>
          </p:pic>
          <p:pic>
            <p:nvPicPr>
              <p:cNvPr id="235" name="Picture 23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068208" y="4591225"/>
                <a:ext cx="308065" cy="88121"/>
              </a:xfrm>
              <a:prstGeom prst="rect">
                <a:avLst/>
              </a:prstGeom>
            </p:spPr>
          </p:pic>
          <p:pic>
            <p:nvPicPr>
              <p:cNvPr id="236" name="Picture 23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50345" y="4639352"/>
                <a:ext cx="308065" cy="88121"/>
              </a:xfrm>
              <a:prstGeom prst="rect">
                <a:avLst/>
              </a:prstGeom>
            </p:spPr>
          </p:pic>
        </p:grpSp>
        <p:grpSp>
          <p:nvGrpSpPr>
            <p:cNvPr id="183" name="Group 182"/>
            <p:cNvGrpSpPr/>
            <p:nvPr/>
          </p:nvGrpSpPr>
          <p:grpSpPr>
            <a:xfrm>
              <a:off x="2313144" y="4503049"/>
              <a:ext cx="539337" cy="224424"/>
              <a:chOff x="1919073" y="4503049"/>
              <a:chExt cx="539337" cy="224424"/>
            </a:xfrm>
          </p:grpSpPr>
          <p:pic>
            <p:nvPicPr>
              <p:cNvPr id="229" name="Picture 22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19073" y="4503049"/>
                <a:ext cx="308065" cy="88121"/>
              </a:xfrm>
              <a:prstGeom prst="rect">
                <a:avLst/>
              </a:prstGeom>
            </p:spPr>
          </p:pic>
          <p:pic>
            <p:nvPicPr>
              <p:cNvPr id="230" name="Picture 22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93935" y="4547165"/>
                <a:ext cx="308065" cy="88121"/>
              </a:xfrm>
              <a:prstGeom prst="rect">
                <a:avLst/>
              </a:prstGeom>
            </p:spPr>
          </p:pic>
          <p:pic>
            <p:nvPicPr>
              <p:cNvPr id="231" name="Picture 23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068208" y="4591225"/>
                <a:ext cx="308065" cy="88121"/>
              </a:xfrm>
              <a:prstGeom prst="rect">
                <a:avLst/>
              </a:prstGeom>
            </p:spPr>
          </p:pic>
          <p:pic>
            <p:nvPicPr>
              <p:cNvPr id="232" name="Picture 23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50345" y="4639352"/>
                <a:ext cx="308065" cy="88121"/>
              </a:xfrm>
              <a:prstGeom prst="rect">
                <a:avLst/>
              </a:prstGeom>
            </p:spPr>
          </p:pic>
        </p:grpSp>
        <p:grpSp>
          <p:nvGrpSpPr>
            <p:cNvPr id="218" name="Group 217"/>
            <p:cNvGrpSpPr/>
            <p:nvPr/>
          </p:nvGrpSpPr>
          <p:grpSpPr>
            <a:xfrm>
              <a:off x="2703346" y="4503049"/>
              <a:ext cx="539337" cy="224424"/>
              <a:chOff x="1919073" y="4503049"/>
              <a:chExt cx="539337" cy="224424"/>
            </a:xfrm>
          </p:grpSpPr>
          <p:pic>
            <p:nvPicPr>
              <p:cNvPr id="219" name="Picture 21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19073" y="4503049"/>
                <a:ext cx="308065" cy="88121"/>
              </a:xfrm>
              <a:prstGeom prst="rect">
                <a:avLst/>
              </a:prstGeom>
            </p:spPr>
          </p:pic>
          <p:pic>
            <p:nvPicPr>
              <p:cNvPr id="225" name="Picture 22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93935" y="4547165"/>
                <a:ext cx="308065" cy="88121"/>
              </a:xfrm>
              <a:prstGeom prst="rect">
                <a:avLst/>
              </a:prstGeom>
            </p:spPr>
          </p:pic>
          <p:pic>
            <p:nvPicPr>
              <p:cNvPr id="227" name="Picture 22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068208" y="4591225"/>
                <a:ext cx="308065" cy="88121"/>
              </a:xfrm>
              <a:prstGeom prst="rect">
                <a:avLst/>
              </a:prstGeom>
            </p:spPr>
          </p:pic>
          <p:pic>
            <p:nvPicPr>
              <p:cNvPr id="228" name="Picture 22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50345" y="4639352"/>
                <a:ext cx="308065" cy="88121"/>
              </a:xfrm>
              <a:prstGeom prst="rect">
                <a:avLst/>
              </a:prstGeom>
            </p:spPr>
          </p:pic>
        </p:grpSp>
      </p:grpSp>
      <p:cxnSp>
        <p:nvCxnSpPr>
          <p:cNvPr id="171" name="Straight Connector 170"/>
          <p:cNvCxnSpPr>
            <a:stCxn id="244" idx="0"/>
          </p:cNvCxnSpPr>
          <p:nvPr/>
        </p:nvCxnSpPr>
        <p:spPr>
          <a:xfrm flipH="1" flipV="1">
            <a:off x="2691826" y="5239118"/>
            <a:ext cx="2966" cy="6294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>
            <a:stCxn id="244" idx="0"/>
          </p:cNvCxnSpPr>
          <p:nvPr/>
        </p:nvCxnSpPr>
        <p:spPr>
          <a:xfrm flipV="1">
            <a:off x="2694792" y="5239118"/>
            <a:ext cx="1577691" cy="6294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>
            <a:stCxn id="229" idx="0"/>
          </p:cNvCxnSpPr>
          <p:nvPr/>
        </p:nvCxnSpPr>
        <p:spPr>
          <a:xfrm flipH="1" flipV="1">
            <a:off x="2691826" y="5239118"/>
            <a:ext cx="1577733" cy="6294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>
            <a:endCxn id="229" idx="0"/>
          </p:cNvCxnSpPr>
          <p:nvPr/>
        </p:nvCxnSpPr>
        <p:spPr>
          <a:xfrm flipH="1">
            <a:off x="4269559" y="5239118"/>
            <a:ext cx="2921" cy="6294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Right Brace 174"/>
          <p:cNvSpPr/>
          <p:nvPr/>
        </p:nvSpPr>
        <p:spPr>
          <a:xfrm flipH="1">
            <a:off x="1809070" y="5262346"/>
            <a:ext cx="160851" cy="51100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rgbClr val="58585B"/>
              </a:solidFill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56060" y="5371216"/>
            <a:ext cx="1900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58585B"/>
                </a:solidFill>
              </a:rPr>
              <a:t>2, 4</a:t>
            </a:r>
            <a:r>
              <a:rPr lang="en-US" sz="1400" dirty="0">
                <a:solidFill>
                  <a:srgbClr val="58585B"/>
                </a:solidFill>
              </a:rPr>
              <a:t>, 8, </a:t>
            </a:r>
            <a:r>
              <a:rPr lang="en-US" sz="1400" dirty="0" smtClean="0">
                <a:solidFill>
                  <a:srgbClr val="58585B"/>
                </a:solidFill>
              </a:rPr>
              <a:t>16, 32 G </a:t>
            </a:r>
            <a:r>
              <a:rPr lang="en-US" sz="1400" dirty="0">
                <a:solidFill>
                  <a:srgbClr val="58585B"/>
                </a:solidFill>
              </a:rPr>
              <a:t>FC</a:t>
            </a: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2608753" y="2145843"/>
            <a:ext cx="666577" cy="403324"/>
            <a:chOff x="3962162" y="2166789"/>
            <a:chExt cx="887216" cy="536824"/>
          </a:xfrm>
        </p:grpSpPr>
        <p:pic>
          <p:nvPicPr>
            <p:cNvPr id="262" name="Picture 261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2162" y="2166789"/>
              <a:ext cx="887216" cy="536824"/>
            </a:xfrm>
            <a:prstGeom prst="rect">
              <a:avLst/>
            </a:prstGeom>
          </p:spPr>
        </p:pic>
        <p:pic>
          <p:nvPicPr>
            <p:cNvPr id="263" name="Picture 26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8204" y="2368316"/>
              <a:ext cx="130029" cy="233418"/>
            </a:xfrm>
            <a:prstGeom prst="rect">
              <a:avLst/>
            </a:prstGeom>
          </p:spPr>
        </p:pic>
        <p:pic>
          <p:nvPicPr>
            <p:cNvPr id="264" name="Picture 26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0032" y="2368316"/>
              <a:ext cx="130029" cy="233418"/>
            </a:xfrm>
            <a:prstGeom prst="rect">
              <a:avLst/>
            </a:prstGeom>
          </p:spPr>
        </p:pic>
        <p:pic>
          <p:nvPicPr>
            <p:cNvPr id="265" name="Picture 26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6374" y="2368316"/>
              <a:ext cx="130029" cy="233418"/>
            </a:xfrm>
            <a:prstGeom prst="rect">
              <a:avLst/>
            </a:prstGeom>
          </p:spPr>
        </p:pic>
      </p:grpSp>
      <p:grpSp>
        <p:nvGrpSpPr>
          <p:cNvPr id="266" name="Group 265"/>
          <p:cNvGrpSpPr>
            <a:grpSpLocks noChangeAspect="1"/>
          </p:cNvGrpSpPr>
          <p:nvPr/>
        </p:nvGrpSpPr>
        <p:grpSpPr>
          <a:xfrm>
            <a:off x="3688101" y="2138875"/>
            <a:ext cx="666577" cy="403324"/>
            <a:chOff x="3962162" y="2166789"/>
            <a:chExt cx="887216" cy="536824"/>
          </a:xfrm>
        </p:grpSpPr>
        <p:pic>
          <p:nvPicPr>
            <p:cNvPr id="267" name="Picture 266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2162" y="2166789"/>
              <a:ext cx="887216" cy="536824"/>
            </a:xfrm>
            <a:prstGeom prst="rect">
              <a:avLst/>
            </a:prstGeom>
          </p:spPr>
        </p:pic>
        <p:pic>
          <p:nvPicPr>
            <p:cNvPr id="268" name="Picture 26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8204" y="2368316"/>
              <a:ext cx="130029" cy="233418"/>
            </a:xfrm>
            <a:prstGeom prst="rect">
              <a:avLst/>
            </a:prstGeom>
          </p:spPr>
        </p:pic>
        <p:pic>
          <p:nvPicPr>
            <p:cNvPr id="269" name="Picture 26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0032" y="2368316"/>
              <a:ext cx="130029" cy="233418"/>
            </a:xfrm>
            <a:prstGeom prst="rect">
              <a:avLst/>
            </a:prstGeom>
          </p:spPr>
        </p:pic>
        <p:pic>
          <p:nvPicPr>
            <p:cNvPr id="270" name="Picture 26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6374" y="2368316"/>
              <a:ext cx="130029" cy="233418"/>
            </a:xfrm>
            <a:prstGeom prst="rect">
              <a:avLst/>
            </a:prstGeom>
          </p:spPr>
        </p:pic>
      </p:grpSp>
      <p:sp>
        <p:nvSpPr>
          <p:cNvPr id="272" name="TextBox 271"/>
          <p:cNvSpPr txBox="1"/>
          <p:nvPr/>
        </p:nvSpPr>
        <p:spPr>
          <a:xfrm>
            <a:off x="1804488" y="6531760"/>
            <a:ext cx="1927880" cy="33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58585B"/>
                </a:solidFill>
              </a:rPr>
              <a:t>32G FC module</a:t>
            </a:r>
            <a:endParaRPr lang="en-US" sz="1600" dirty="0">
              <a:solidFill>
                <a:srgbClr val="58585B"/>
              </a:solidFill>
            </a:endParaRPr>
          </a:p>
        </p:txBody>
      </p:sp>
      <p:sp>
        <p:nvSpPr>
          <p:cNvPr id="273" name="TextBox 272"/>
          <p:cNvSpPr txBox="1"/>
          <p:nvPr/>
        </p:nvSpPr>
        <p:spPr>
          <a:xfrm>
            <a:off x="3909330" y="6531760"/>
            <a:ext cx="1927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58585B"/>
                </a:solidFill>
              </a:rPr>
              <a:t>16G FC module</a:t>
            </a:r>
            <a:endParaRPr lang="en-US" sz="1600" dirty="0">
              <a:solidFill>
                <a:srgbClr val="58585B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17642" y="6652824"/>
            <a:ext cx="331961" cy="92416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74" name="Rectangle 273"/>
          <p:cNvSpPr/>
          <p:nvPr/>
        </p:nvSpPr>
        <p:spPr>
          <a:xfrm>
            <a:off x="3773123" y="6661776"/>
            <a:ext cx="331961" cy="92416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75" name="Rectangle 274"/>
          <p:cNvSpPr/>
          <p:nvPr/>
        </p:nvSpPr>
        <p:spPr>
          <a:xfrm>
            <a:off x="2534781" y="2934035"/>
            <a:ext cx="331961" cy="69434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76" name="Rectangle 275"/>
          <p:cNvSpPr/>
          <p:nvPr/>
        </p:nvSpPr>
        <p:spPr>
          <a:xfrm>
            <a:off x="2534024" y="3035551"/>
            <a:ext cx="331961" cy="69434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77" name="Rectangle 276"/>
          <p:cNvSpPr/>
          <p:nvPr/>
        </p:nvSpPr>
        <p:spPr>
          <a:xfrm>
            <a:off x="2532411" y="3126923"/>
            <a:ext cx="331961" cy="69434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78" name="Rectangle 277"/>
          <p:cNvSpPr/>
          <p:nvPr/>
        </p:nvSpPr>
        <p:spPr>
          <a:xfrm>
            <a:off x="2532410" y="3212157"/>
            <a:ext cx="331961" cy="69434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79" name="Rectangle 278"/>
          <p:cNvSpPr/>
          <p:nvPr/>
        </p:nvSpPr>
        <p:spPr>
          <a:xfrm>
            <a:off x="2532411" y="3396647"/>
            <a:ext cx="331961" cy="69434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80" name="Rectangle 279"/>
          <p:cNvSpPr/>
          <p:nvPr/>
        </p:nvSpPr>
        <p:spPr>
          <a:xfrm>
            <a:off x="2532411" y="3488019"/>
            <a:ext cx="331961" cy="69434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81" name="Rectangle 280"/>
          <p:cNvSpPr/>
          <p:nvPr/>
        </p:nvSpPr>
        <p:spPr>
          <a:xfrm>
            <a:off x="2532411" y="3576584"/>
            <a:ext cx="331961" cy="69434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82" name="Rectangle 281"/>
          <p:cNvSpPr/>
          <p:nvPr/>
        </p:nvSpPr>
        <p:spPr>
          <a:xfrm>
            <a:off x="2532411" y="3663289"/>
            <a:ext cx="331961" cy="69434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02" name="Rectangle 301"/>
          <p:cNvSpPr/>
          <p:nvPr/>
        </p:nvSpPr>
        <p:spPr>
          <a:xfrm>
            <a:off x="4111763" y="2922605"/>
            <a:ext cx="331961" cy="69434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07" name="Rectangle 306"/>
          <p:cNvSpPr/>
          <p:nvPr/>
        </p:nvSpPr>
        <p:spPr>
          <a:xfrm>
            <a:off x="4111006" y="3024121"/>
            <a:ext cx="331961" cy="69434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35" name="Rectangle 334"/>
          <p:cNvSpPr/>
          <p:nvPr/>
        </p:nvSpPr>
        <p:spPr>
          <a:xfrm>
            <a:off x="4109393" y="3115493"/>
            <a:ext cx="331961" cy="69434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36" name="Rectangle 335"/>
          <p:cNvSpPr/>
          <p:nvPr/>
        </p:nvSpPr>
        <p:spPr>
          <a:xfrm>
            <a:off x="4109392" y="3200727"/>
            <a:ext cx="331961" cy="69434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37" name="Rectangle 336"/>
          <p:cNvSpPr/>
          <p:nvPr/>
        </p:nvSpPr>
        <p:spPr>
          <a:xfrm>
            <a:off x="4109393" y="3385217"/>
            <a:ext cx="331961" cy="69434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38" name="Rectangle 337"/>
          <p:cNvSpPr/>
          <p:nvPr/>
        </p:nvSpPr>
        <p:spPr>
          <a:xfrm>
            <a:off x="4109393" y="3476589"/>
            <a:ext cx="331961" cy="69434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39" name="Rectangle 338"/>
          <p:cNvSpPr/>
          <p:nvPr/>
        </p:nvSpPr>
        <p:spPr>
          <a:xfrm>
            <a:off x="4109393" y="3565154"/>
            <a:ext cx="331961" cy="69434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40" name="Rectangle 339"/>
          <p:cNvSpPr/>
          <p:nvPr/>
        </p:nvSpPr>
        <p:spPr>
          <a:xfrm>
            <a:off x="4109393" y="3651859"/>
            <a:ext cx="331961" cy="69434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49" name="Rectangle 348"/>
          <p:cNvSpPr/>
          <p:nvPr/>
        </p:nvSpPr>
        <p:spPr>
          <a:xfrm>
            <a:off x="4600665" y="4529551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50" name="Rectangle 349"/>
          <p:cNvSpPr/>
          <p:nvPr/>
        </p:nvSpPr>
        <p:spPr>
          <a:xfrm>
            <a:off x="4602319" y="4588300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51" name="Rectangle 350"/>
          <p:cNvSpPr/>
          <p:nvPr/>
        </p:nvSpPr>
        <p:spPr>
          <a:xfrm>
            <a:off x="4600665" y="4646383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52" name="Rectangle 351"/>
          <p:cNvSpPr/>
          <p:nvPr/>
        </p:nvSpPr>
        <p:spPr>
          <a:xfrm>
            <a:off x="4602319" y="4705132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53" name="Rectangle 352"/>
          <p:cNvSpPr/>
          <p:nvPr/>
        </p:nvSpPr>
        <p:spPr>
          <a:xfrm>
            <a:off x="4600665" y="4838013"/>
            <a:ext cx="331961" cy="474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54" name="Rectangle 353"/>
          <p:cNvSpPr/>
          <p:nvPr/>
        </p:nvSpPr>
        <p:spPr>
          <a:xfrm>
            <a:off x="4602319" y="4896762"/>
            <a:ext cx="331961" cy="474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55" name="Rectangle 354"/>
          <p:cNvSpPr/>
          <p:nvPr/>
        </p:nvSpPr>
        <p:spPr>
          <a:xfrm>
            <a:off x="4600665" y="4954845"/>
            <a:ext cx="331961" cy="474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56" name="Rectangle 355"/>
          <p:cNvSpPr/>
          <p:nvPr/>
        </p:nvSpPr>
        <p:spPr>
          <a:xfrm>
            <a:off x="4602319" y="5013594"/>
            <a:ext cx="331961" cy="474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57" name="Rectangle 356"/>
          <p:cNvSpPr/>
          <p:nvPr/>
        </p:nvSpPr>
        <p:spPr>
          <a:xfrm>
            <a:off x="4107005" y="4529551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58" name="Rectangle 357"/>
          <p:cNvSpPr/>
          <p:nvPr/>
        </p:nvSpPr>
        <p:spPr>
          <a:xfrm>
            <a:off x="4108659" y="4588300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59" name="Rectangle 358"/>
          <p:cNvSpPr/>
          <p:nvPr/>
        </p:nvSpPr>
        <p:spPr>
          <a:xfrm>
            <a:off x="4107005" y="4646383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60" name="Rectangle 359"/>
          <p:cNvSpPr/>
          <p:nvPr/>
        </p:nvSpPr>
        <p:spPr>
          <a:xfrm>
            <a:off x="4108659" y="4705132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61" name="Rectangle 360"/>
          <p:cNvSpPr/>
          <p:nvPr/>
        </p:nvSpPr>
        <p:spPr>
          <a:xfrm>
            <a:off x="4107005" y="4838013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62" name="Rectangle 361"/>
          <p:cNvSpPr/>
          <p:nvPr/>
        </p:nvSpPr>
        <p:spPr>
          <a:xfrm>
            <a:off x="4108659" y="4896762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63" name="Rectangle 362"/>
          <p:cNvSpPr/>
          <p:nvPr/>
        </p:nvSpPr>
        <p:spPr>
          <a:xfrm>
            <a:off x="4107005" y="4954845"/>
            <a:ext cx="331961" cy="474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64" name="Rectangle 363"/>
          <p:cNvSpPr/>
          <p:nvPr/>
        </p:nvSpPr>
        <p:spPr>
          <a:xfrm>
            <a:off x="4108659" y="5013594"/>
            <a:ext cx="331961" cy="474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65" name="Rectangle 364"/>
          <p:cNvSpPr/>
          <p:nvPr/>
        </p:nvSpPr>
        <p:spPr>
          <a:xfrm>
            <a:off x="3610386" y="4525062"/>
            <a:ext cx="331961" cy="474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66" name="Rectangle 365"/>
          <p:cNvSpPr/>
          <p:nvPr/>
        </p:nvSpPr>
        <p:spPr>
          <a:xfrm>
            <a:off x="3612040" y="4583811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67" name="Rectangle 366"/>
          <p:cNvSpPr/>
          <p:nvPr/>
        </p:nvSpPr>
        <p:spPr>
          <a:xfrm>
            <a:off x="3610386" y="4641894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68" name="Rectangle 367"/>
          <p:cNvSpPr/>
          <p:nvPr/>
        </p:nvSpPr>
        <p:spPr>
          <a:xfrm>
            <a:off x="3612040" y="4700643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69" name="Rectangle 368"/>
          <p:cNvSpPr/>
          <p:nvPr/>
        </p:nvSpPr>
        <p:spPr>
          <a:xfrm>
            <a:off x="3610386" y="4833524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70" name="Rectangle 369"/>
          <p:cNvSpPr/>
          <p:nvPr/>
        </p:nvSpPr>
        <p:spPr>
          <a:xfrm>
            <a:off x="3612040" y="4892273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71" name="Rectangle 370"/>
          <p:cNvSpPr/>
          <p:nvPr/>
        </p:nvSpPr>
        <p:spPr>
          <a:xfrm>
            <a:off x="3610386" y="4950356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72" name="Rectangle 371"/>
          <p:cNvSpPr/>
          <p:nvPr/>
        </p:nvSpPr>
        <p:spPr>
          <a:xfrm>
            <a:off x="3612040" y="5009105"/>
            <a:ext cx="331961" cy="474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73" name="Rectangle 372"/>
          <p:cNvSpPr/>
          <p:nvPr/>
        </p:nvSpPr>
        <p:spPr>
          <a:xfrm>
            <a:off x="3016559" y="4523139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74" name="Rectangle 373"/>
          <p:cNvSpPr/>
          <p:nvPr/>
        </p:nvSpPr>
        <p:spPr>
          <a:xfrm>
            <a:off x="3018213" y="4581888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75" name="Rectangle 374"/>
          <p:cNvSpPr/>
          <p:nvPr/>
        </p:nvSpPr>
        <p:spPr>
          <a:xfrm>
            <a:off x="3016559" y="4639971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76" name="Rectangle 375"/>
          <p:cNvSpPr/>
          <p:nvPr/>
        </p:nvSpPr>
        <p:spPr>
          <a:xfrm>
            <a:off x="3018213" y="4698720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77" name="Rectangle 376"/>
          <p:cNvSpPr/>
          <p:nvPr/>
        </p:nvSpPr>
        <p:spPr>
          <a:xfrm>
            <a:off x="3016559" y="4831601"/>
            <a:ext cx="331961" cy="474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78" name="Rectangle 377"/>
          <p:cNvSpPr/>
          <p:nvPr/>
        </p:nvSpPr>
        <p:spPr>
          <a:xfrm>
            <a:off x="3018213" y="4890350"/>
            <a:ext cx="331961" cy="474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79" name="Rectangle 378"/>
          <p:cNvSpPr/>
          <p:nvPr/>
        </p:nvSpPr>
        <p:spPr>
          <a:xfrm>
            <a:off x="3016559" y="4948433"/>
            <a:ext cx="331961" cy="474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80" name="Rectangle 379"/>
          <p:cNvSpPr/>
          <p:nvPr/>
        </p:nvSpPr>
        <p:spPr>
          <a:xfrm>
            <a:off x="3018213" y="5007182"/>
            <a:ext cx="331961" cy="474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81" name="Rectangle 380"/>
          <p:cNvSpPr/>
          <p:nvPr/>
        </p:nvSpPr>
        <p:spPr>
          <a:xfrm>
            <a:off x="2522899" y="4523139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82" name="Rectangle 381"/>
          <p:cNvSpPr/>
          <p:nvPr/>
        </p:nvSpPr>
        <p:spPr>
          <a:xfrm>
            <a:off x="2524553" y="4581888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83" name="Rectangle 382"/>
          <p:cNvSpPr/>
          <p:nvPr/>
        </p:nvSpPr>
        <p:spPr>
          <a:xfrm>
            <a:off x="2522899" y="4639971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84" name="Rectangle 383"/>
          <p:cNvSpPr/>
          <p:nvPr/>
        </p:nvSpPr>
        <p:spPr>
          <a:xfrm>
            <a:off x="2524553" y="4698720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85" name="Rectangle 384"/>
          <p:cNvSpPr/>
          <p:nvPr/>
        </p:nvSpPr>
        <p:spPr>
          <a:xfrm>
            <a:off x="2522899" y="4831601"/>
            <a:ext cx="331961" cy="474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86" name="Rectangle 385"/>
          <p:cNvSpPr/>
          <p:nvPr/>
        </p:nvSpPr>
        <p:spPr>
          <a:xfrm>
            <a:off x="2524553" y="4890350"/>
            <a:ext cx="331961" cy="474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87" name="Rectangle 386"/>
          <p:cNvSpPr/>
          <p:nvPr/>
        </p:nvSpPr>
        <p:spPr>
          <a:xfrm>
            <a:off x="2522899" y="4948433"/>
            <a:ext cx="331961" cy="474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88" name="Rectangle 387"/>
          <p:cNvSpPr/>
          <p:nvPr/>
        </p:nvSpPr>
        <p:spPr>
          <a:xfrm>
            <a:off x="2524553" y="5007182"/>
            <a:ext cx="331961" cy="474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89" name="Rectangle 388"/>
          <p:cNvSpPr/>
          <p:nvPr/>
        </p:nvSpPr>
        <p:spPr>
          <a:xfrm>
            <a:off x="2026280" y="4518650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90" name="Rectangle 389"/>
          <p:cNvSpPr/>
          <p:nvPr/>
        </p:nvSpPr>
        <p:spPr>
          <a:xfrm>
            <a:off x="2027934" y="4577399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91" name="Rectangle 390"/>
          <p:cNvSpPr/>
          <p:nvPr/>
        </p:nvSpPr>
        <p:spPr>
          <a:xfrm>
            <a:off x="2026280" y="4635482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92" name="Rectangle 391"/>
          <p:cNvSpPr/>
          <p:nvPr/>
        </p:nvSpPr>
        <p:spPr>
          <a:xfrm>
            <a:off x="2027934" y="4694231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93" name="Rectangle 392"/>
          <p:cNvSpPr/>
          <p:nvPr/>
        </p:nvSpPr>
        <p:spPr>
          <a:xfrm>
            <a:off x="2026280" y="4827112"/>
            <a:ext cx="331961" cy="474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94" name="Rectangle 393"/>
          <p:cNvSpPr/>
          <p:nvPr/>
        </p:nvSpPr>
        <p:spPr>
          <a:xfrm>
            <a:off x="2027934" y="4885861"/>
            <a:ext cx="331961" cy="474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95" name="Rectangle 394"/>
          <p:cNvSpPr/>
          <p:nvPr/>
        </p:nvSpPr>
        <p:spPr>
          <a:xfrm>
            <a:off x="2026280" y="4943944"/>
            <a:ext cx="331961" cy="474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96" name="Rectangle 395"/>
          <p:cNvSpPr/>
          <p:nvPr/>
        </p:nvSpPr>
        <p:spPr>
          <a:xfrm>
            <a:off x="2027934" y="5002693"/>
            <a:ext cx="331961" cy="474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98" name="Rectangle 397"/>
          <p:cNvSpPr/>
          <p:nvPr/>
        </p:nvSpPr>
        <p:spPr>
          <a:xfrm>
            <a:off x="805008" y="1598990"/>
            <a:ext cx="5258922" cy="458652"/>
          </a:xfrm>
          <a:prstGeom prst="rect">
            <a:avLst/>
          </a:prstGeom>
          <a:ln>
            <a:noFill/>
          </a:ln>
        </p:spPr>
        <p:txBody>
          <a:bodyPr wrap="square" lIns="91440" tIns="91440" rIns="91440" bIns="91440" anchor="ctr">
            <a:spAutoFit/>
          </a:bodyPr>
          <a:lstStyle/>
          <a:p>
            <a:pPr algn="ctr" defTabSz="1218895">
              <a:spcBef>
                <a:spcPts val="600"/>
              </a:spcBef>
              <a:defRPr/>
            </a:pPr>
            <a:r>
              <a:rPr lang="en-US" kern="0" dirty="0" smtClean="0">
                <a:solidFill>
                  <a:srgbClr val="49AD61"/>
                </a:solidFill>
                <a:cs typeface="Arial" panose="020B0604020202020204" pitchFamily="34" charset="0"/>
              </a:rPr>
              <a:t>32G FC module for ISL or storage connectivity</a:t>
            </a:r>
            <a:endParaRPr lang="en-US" kern="0" dirty="0" smtClean="0">
              <a:cs typeface="Arial" panose="020B0604020202020204" pitchFamily="34" charset="0"/>
            </a:endParaRPr>
          </a:p>
        </p:txBody>
      </p:sp>
      <p:cxnSp>
        <p:nvCxnSpPr>
          <p:cNvPr id="399" name="Straight Connector 398"/>
          <p:cNvCxnSpPr/>
          <p:nvPr/>
        </p:nvCxnSpPr>
        <p:spPr>
          <a:xfrm flipH="1">
            <a:off x="1604115" y="2061866"/>
            <a:ext cx="3692777" cy="0"/>
          </a:xfrm>
          <a:prstGeom prst="line">
            <a:avLst/>
          </a:prstGeom>
          <a:ln w="19050">
            <a:gradFill flip="none" rotWithShape="1">
              <a:gsLst>
                <a:gs pos="1000">
                  <a:schemeClr val="accent1">
                    <a:lumMod val="60000"/>
                    <a:lumOff val="40000"/>
                    <a:alpha val="0"/>
                  </a:schemeClr>
                </a:gs>
                <a:gs pos="53000">
                  <a:srgbClr val="49AD61"/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0" name="Rectangle 399"/>
          <p:cNvSpPr/>
          <p:nvPr/>
        </p:nvSpPr>
        <p:spPr>
          <a:xfrm>
            <a:off x="7358917" y="1665764"/>
            <a:ext cx="4829908" cy="666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36" defTabSz="684213">
              <a:lnSpc>
                <a:spcPct val="95000"/>
              </a:lnSpc>
              <a:spcBef>
                <a:spcPts val="600"/>
              </a:spcBef>
              <a:buClr>
                <a:srgbClr val="676767"/>
              </a:buClr>
              <a:buSzPct val="80000"/>
            </a:pPr>
            <a:r>
              <a:rPr lang="en-US" b="1" spc="-100" dirty="0" smtClean="0">
                <a:solidFill>
                  <a:schemeClr val="bg2"/>
                </a:solidFill>
              </a:rPr>
              <a:t>Storage connectivity</a:t>
            </a:r>
            <a:endParaRPr lang="en-US" sz="2800" b="1" spc="-100" dirty="0">
              <a:solidFill>
                <a:schemeClr val="bg2"/>
              </a:solidFill>
            </a:endParaRPr>
          </a:p>
          <a:p>
            <a:pPr marL="347662" indent="-285750">
              <a:lnSpc>
                <a:spcPct val="95000"/>
              </a:lnSpc>
              <a:spcBef>
                <a:spcPts val="600"/>
              </a:spcBef>
              <a:buClr>
                <a:srgbClr val="676767"/>
              </a:buClr>
              <a:buSzPct val="80000"/>
              <a:buFont typeface="Arial" charset="0"/>
              <a:buChar char="•"/>
            </a:pPr>
            <a:r>
              <a:rPr lang="en-US" sz="1600" spc="-50" dirty="0" smtClean="0">
                <a:solidFill>
                  <a:schemeClr val="accent4">
                    <a:lumMod val="75000"/>
                  </a:schemeClr>
                </a:solidFill>
              </a:rPr>
              <a:t>16 or 32G FC using 32G FC module</a:t>
            </a:r>
            <a:endParaRPr lang="en-US" sz="1600" spc="-5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02" name="Picture 40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8004" y="1536856"/>
            <a:ext cx="1096297" cy="1096295"/>
          </a:xfrm>
          <a:prstGeom prst="rect">
            <a:avLst/>
          </a:prstGeom>
        </p:spPr>
      </p:pic>
      <p:sp>
        <p:nvSpPr>
          <p:cNvPr id="410" name="Rectangle 409"/>
          <p:cNvSpPr/>
          <p:nvPr/>
        </p:nvSpPr>
        <p:spPr>
          <a:xfrm>
            <a:off x="7358916" y="2642957"/>
            <a:ext cx="4972421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36" defTabSz="684213">
              <a:lnSpc>
                <a:spcPct val="95000"/>
              </a:lnSpc>
              <a:spcBef>
                <a:spcPts val="600"/>
              </a:spcBef>
              <a:buClr>
                <a:srgbClr val="676767"/>
              </a:buClr>
              <a:buSzPct val="80000"/>
            </a:pPr>
            <a:r>
              <a:rPr lang="en-US" b="1" spc="-100" dirty="0" smtClean="0">
                <a:solidFill>
                  <a:schemeClr val="bg2"/>
                </a:solidFill>
              </a:rPr>
              <a:t>Host connectivity</a:t>
            </a:r>
            <a:endParaRPr lang="en-US" sz="2800" b="1" spc="-100" dirty="0">
              <a:solidFill>
                <a:schemeClr val="bg2"/>
              </a:solidFill>
            </a:endParaRPr>
          </a:p>
          <a:p>
            <a:pPr marL="347662" indent="-285750">
              <a:lnSpc>
                <a:spcPct val="95000"/>
              </a:lnSpc>
              <a:spcBef>
                <a:spcPts val="600"/>
              </a:spcBef>
              <a:buClr>
                <a:srgbClr val="676767"/>
              </a:buClr>
              <a:buSzPct val="80000"/>
              <a:buFont typeface="Arial" charset="0"/>
              <a:buChar char="•"/>
            </a:pPr>
            <a:r>
              <a:rPr lang="en-US" sz="1600" spc="-50" dirty="0" smtClean="0">
                <a:solidFill>
                  <a:srgbClr val="49AD61"/>
                </a:solidFill>
              </a:rPr>
              <a:t>Use existing inventory </a:t>
            </a:r>
            <a:r>
              <a:rPr lang="en-US" sz="1600" spc="-50" dirty="0" smtClean="0">
                <a:solidFill>
                  <a:schemeClr val="accent4">
                    <a:lumMod val="75000"/>
                  </a:schemeClr>
                </a:solidFill>
              </a:rPr>
              <a:t>of 16G FC module for 2/4/8/10/16G FC, 32G FC module for 32G</a:t>
            </a:r>
            <a:endParaRPr lang="en-US" sz="1600" spc="-5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11" name="Picture 4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8004" y="2583723"/>
            <a:ext cx="1096297" cy="10962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6073" y="1831715"/>
            <a:ext cx="480158" cy="4801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7630" y="2889728"/>
            <a:ext cx="396825" cy="396825"/>
          </a:xfrm>
          <a:prstGeom prst="rect">
            <a:avLst/>
          </a:prstGeom>
        </p:spPr>
      </p:pic>
      <p:sp>
        <p:nvSpPr>
          <p:cNvPr id="417" name="Rectangle 416"/>
          <p:cNvSpPr/>
          <p:nvPr/>
        </p:nvSpPr>
        <p:spPr>
          <a:xfrm>
            <a:off x="7358917" y="3862755"/>
            <a:ext cx="4829908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36" defTabSz="684213">
              <a:lnSpc>
                <a:spcPct val="95000"/>
              </a:lnSpc>
              <a:spcBef>
                <a:spcPts val="600"/>
              </a:spcBef>
              <a:buClr>
                <a:srgbClr val="676767"/>
              </a:buClr>
              <a:buSzPct val="80000"/>
            </a:pPr>
            <a:r>
              <a:rPr lang="en-US" b="1" spc="-100" dirty="0" smtClean="0">
                <a:solidFill>
                  <a:schemeClr val="bg2"/>
                </a:solidFill>
              </a:rPr>
              <a:t>ISL connectivity</a:t>
            </a:r>
            <a:endParaRPr lang="en-US" sz="2800" b="1" spc="-100" dirty="0">
              <a:solidFill>
                <a:schemeClr val="bg2"/>
              </a:solidFill>
            </a:endParaRPr>
          </a:p>
          <a:p>
            <a:pPr marL="347662" indent="-285750">
              <a:lnSpc>
                <a:spcPct val="95000"/>
              </a:lnSpc>
              <a:spcBef>
                <a:spcPts val="600"/>
              </a:spcBef>
              <a:buClr>
                <a:srgbClr val="676767"/>
              </a:buClr>
              <a:buSzPct val="80000"/>
              <a:buFont typeface="Arial" charset="0"/>
              <a:buChar char="•"/>
            </a:pPr>
            <a:r>
              <a:rPr lang="en-US" sz="1600" dirty="0" smtClean="0">
                <a:solidFill>
                  <a:srgbClr val="49AD61"/>
                </a:solidFill>
              </a:rPr>
              <a:t>Use existing inventory </a:t>
            </a:r>
            <a:r>
              <a:rPr lang="en-US" sz="1600" dirty="0" smtClean="0">
                <a:solidFill>
                  <a:srgbClr val="58585B"/>
                </a:solidFill>
              </a:rPr>
              <a:t>of 16G FC module or 32G FC module for higher speed</a:t>
            </a:r>
            <a:endParaRPr lang="en-US" sz="1600" dirty="0">
              <a:solidFill>
                <a:srgbClr val="58585B"/>
              </a:solidFill>
            </a:endParaRPr>
          </a:p>
        </p:txBody>
      </p:sp>
      <p:pic>
        <p:nvPicPr>
          <p:cNvPr id="418" name="Picture 4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8004" y="3803516"/>
            <a:ext cx="1096297" cy="1096295"/>
          </a:xfrm>
          <a:prstGeom prst="rect">
            <a:avLst/>
          </a:prstGeom>
        </p:spPr>
      </p:pic>
      <p:sp>
        <p:nvSpPr>
          <p:cNvPr id="415" name="Freeform 10"/>
          <p:cNvSpPr>
            <a:spLocks noChangeAspect="1" noEditPoints="1"/>
          </p:cNvSpPr>
          <p:nvPr/>
        </p:nvSpPr>
        <p:spPr bwMode="auto">
          <a:xfrm>
            <a:off x="6354170" y="4059893"/>
            <a:ext cx="514850" cy="514850"/>
          </a:xfrm>
          <a:custGeom>
            <a:avLst/>
            <a:gdLst>
              <a:gd name="T0" fmla="*/ 0 w 622"/>
              <a:gd name="T1" fmla="*/ 311 h 622"/>
              <a:gd name="T2" fmla="*/ 622 w 622"/>
              <a:gd name="T3" fmla="*/ 311 h 622"/>
              <a:gd name="T4" fmla="*/ 318 w 622"/>
              <a:gd name="T5" fmla="*/ 197 h 622"/>
              <a:gd name="T6" fmla="*/ 465 w 622"/>
              <a:gd name="T7" fmla="*/ 304 h 622"/>
              <a:gd name="T8" fmla="*/ 318 w 622"/>
              <a:gd name="T9" fmla="*/ 197 h 622"/>
              <a:gd name="T10" fmla="*/ 318 w 622"/>
              <a:gd name="T11" fmla="*/ 27 h 622"/>
              <a:gd name="T12" fmla="*/ 445 w 622"/>
              <a:gd name="T13" fmla="*/ 166 h 622"/>
              <a:gd name="T14" fmla="*/ 304 w 622"/>
              <a:gd name="T15" fmla="*/ 27 h 622"/>
              <a:gd name="T16" fmla="*/ 177 w 622"/>
              <a:gd name="T17" fmla="*/ 166 h 622"/>
              <a:gd name="T18" fmla="*/ 304 w 622"/>
              <a:gd name="T19" fmla="*/ 27 h 622"/>
              <a:gd name="T20" fmla="*/ 304 w 622"/>
              <a:gd name="T21" fmla="*/ 304 h 622"/>
              <a:gd name="T22" fmla="*/ 173 w 622"/>
              <a:gd name="T23" fmla="*/ 179 h 622"/>
              <a:gd name="T24" fmla="*/ 143 w 622"/>
              <a:gd name="T25" fmla="*/ 304 h 622"/>
              <a:gd name="T26" fmla="*/ 84 w 622"/>
              <a:gd name="T27" fmla="*/ 141 h 622"/>
              <a:gd name="T28" fmla="*/ 143 w 622"/>
              <a:gd name="T29" fmla="*/ 304 h 622"/>
              <a:gd name="T30" fmla="*/ 160 w 622"/>
              <a:gd name="T31" fmla="*/ 444 h 622"/>
              <a:gd name="T32" fmla="*/ 27 w 622"/>
              <a:gd name="T33" fmla="*/ 318 h 622"/>
              <a:gd name="T34" fmla="*/ 157 w 622"/>
              <a:gd name="T35" fmla="*/ 318 h 622"/>
              <a:gd name="T36" fmla="*/ 304 w 622"/>
              <a:gd name="T37" fmla="*/ 423 h 622"/>
              <a:gd name="T38" fmla="*/ 157 w 622"/>
              <a:gd name="T39" fmla="*/ 318 h 622"/>
              <a:gd name="T40" fmla="*/ 304 w 622"/>
              <a:gd name="T41" fmla="*/ 595 h 622"/>
              <a:gd name="T42" fmla="*/ 176 w 622"/>
              <a:gd name="T43" fmla="*/ 453 h 622"/>
              <a:gd name="T44" fmla="*/ 318 w 622"/>
              <a:gd name="T45" fmla="*/ 595 h 622"/>
              <a:gd name="T46" fmla="*/ 446 w 622"/>
              <a:gd name="T47" fmla="*/ 453 h 622"/>
              <a:gd name="T48" fmla="*/ 318 w 622"/>
              <a:gd name="T49" fmla="*/ 595 h 622"/>
              <a:gd name="T50" fmla="*/ 318 w 622"/>
              <a:gd name="T51" fmla="*/ 318 h 622"/>
              <a:gd name="T52" fmla="*/ 449 w 622"/>
              <a:gd name="T53" fmla="*/ 441 h 622"/>
              <a:gd name="T54" fmla="*/ 479 w 622"/>
              <a:gd name="T55" fmla="*/ 318 h 622"/>
              <a:gd name="T56" fmla="*/ 539 w 622"/>
              <a:gd name="T57" fmla="*/ 480 h 622"/>
              <a:gd name="T58" fmla="*/ 479 w 622"/>
              <a:gd name="T59" fmla="*/ 318 h 622"/>
              <a:gd name="T60" fmla="*/ 461 w 622"/>
              <a:gd name="T61" fmla="*/ 175 h 622"/>
              <a:gd name="T62" fmla="*/ 595 w 622"/>
              <a:gd name="T63" fmla="*/ 304 h 622"/>
              <a:gd name="T64" fmla="*/ 530 w 622"/>
              <a:gd name="T65" fmla="*/ 130 h 622"/>
              <a:gd name="T66" fmla="*/ 383 w 622"/>
              <a:gd name="T67" fmla="*/ 36 h 622"/>
              <a:gd name="T68" fmla="*/ 239 w 622"/>
              <a:gd name="T69" fmla="*/ 36 h 622"/>
              <a:gd name="T70" fmla="*/ 92 w 622"/>
              <a:gd name="T71" fmla="*/ 130 h 622"/>
              <a:gd name="T72" fmla="*/ 90 w 622"/>
              <a:gd name="T73" fmla="*/ 490 h 622"/>
              <a:gd name="T74" fmla="*/ 239 w 622"/>
              <a:gd name="T75" fmla="*/ 586 h 622"/>
              <a:gd name="T76" fmla="*/ 383 w 622"/>
              <a:gd name="T77" fmla="*/ 586 h 622"/>
              <a:gd name="T78" fmla="*/ 531 w 622"/>
              <a:gd name="T79" fmla="*/ 490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22" h="622">
                <a:moveTo>
                  <a:pt x="311" y="0"/>
                </a:moveTo>
                <a:cubicBezTo>
                  <a:pt x="140" y="0"/>
                  <a:pt x="0" y="139"/>
                  <a:pt x="0" y="311"/>
                </a:cubicBezTo>
                <a:cubicBezTo>
                  <a:pt x="0" y="482"/>
                  <a:pt x="140" y="622"/>
                  <a:pt x="311" y="622"/>
                </a:cubicBezTo>
                <a:cubicBezTo>
                  <a:pt x="482" y="622"/>
                  <a:pt x="622" y="482"/>
                  <a:pt x="622" y="311"/>
                </a:cubicBezTo>
                <a:cubicBezTo>
                  <a:pt x="622" y="139"/>
                  <a:pt x="482" y="0"/>
                  <a:pt x="311" y="0"/>
                </a:cubicBezTo>
                <a:close/>
                <a:moveTo>
                  <a:pt x="318" y="197"/>
                </a:moveTo>
                <a:cubicBezTo>
                  <a:pt x="364" y="197"/>
                  <a:pt x="409" y="190"/>
                  <a:pt x="449" y="179"/>
                </a:cubicBezTo>
                <a:cubicBezTo>
                  <a:pt x="459" y="217"/>
                  <a:pt x="465" y="259"/>
                  <a:pt x="465" y="304"/>
                </a:cubicBezTo>
                <a:cubicBezTo>
                  <a:pt x="318" y="304"/>
                  <a:pt x="318" y="304"/>
                  <a:pt x="318" y="304"/>
                </a:cubicBezTo>
                <a:lnTo>
                  <a:pt x="318" y="197"/>
                </a:lnTo>
                <a:close/>
                <a:moveTo>
                  <a:pt x="318" y="184"/>
                </a:moveTo>
                <a:cubicBezTo>
                  <a:pt x="318" y="27"/>
                  <a:pt x="318" y="27"/>
                  <a:pt x="318" y="27"/>
                </a:cubicBezTo>
                <a:cubicBezTo>
                  <a:pt x="329" y="27"/>
                  <a:pt x="340" y="28"/>
                  <a:pt x="350" y="30"/>
                </a:cubicBezTo>
                <a:cubicBezTo>
                  <a:pt x="391" y="50"/>
                  <a:pt x="425" y="100"/>
                  <a:pt x="445" y="166"/>
                </a:cubicBezTo>
                <a:cubicBezTo>
                  <a:pt x="406" y="177"/>
                  <a:pt x="363" y="183"/>
                  <a:pt x="318" y="184"/>
                </a:cubicBezTo>
                <a:close/>
                <a:moveTo>
                  <a:pt x="304" y="27"/>
                </a:moveTo>
                <a:cubicBezTo>
                  <a:pt x="304" y="184"/>
                  <a:pt x="304" y="184"/>
                  <a:pt x="304" y="184"/>
                </a:cubicBezTo>
                <a:cubicBezTo>
                  <a:pt x="259" y="183"/>
                  <a:pt x="216" y="177"/>
                  <a:pt x="177" y="166"/>
                </a:cubicBezTo>
                <a:cubicBezTo>
                  <a:pt x="197" y="100"/>
                  <a:pt x="231" y="50"/>
                  <a:pt x="271" y="30"/>
                </a:cubicBezTo>
                <a:cubicBezTo>
                  <a:pt x="282" y="28"/>
                  <a:pt x="293" y="27"/>
                  <a:pt x="304" y="27"/>
                </a:cubicBezTo>
                <a:close/>
                <a:moveTo>
                  <a:pt x="304" y="197"/>
                </a:moveTo>
                <a:cubicBezTo>
                  <a:pt x="304" y="304"/>
                  <a:pt x="304" y="304"/>
                  <a:pt x="304" y="304"/>
                </a:cubicBezTo>
                <a:cubicBezTo>
                  <a:pt x="157" y="304"/>
                  <a:pt x="157" y="304"/>
                  <a:pt x="157" y="304"/>
                </a:cubicBezTo>
                <a:cubicBezTo>
                  <a:pt x="157" y="259"/>
                  <a:pt x="163" y="217"/>
                  <a:pt x="173" y="179"/>
                </a:cubicBezTo>
                <a:cubicBezTo>
                  <a:pt x="213" y="190"/>
                  <a:pt x="258" y="197"/>
                  <a:pt x="304" y="197"/>
                </a:cubicBezTo>
                <a:close/>
                <a:moveTo>
                  <a:pt x="143" y="304"/>
                </a:moveTo>
                <a:cubicBezTo>
                  <a:pt x="27" y="304"/>
                  <a:pt x="27" y="304"/>
                  <a:pt x="27" y="304"/>
                </a:cubicBezTo>
                <a:cubicBezTo>
                  <a:pt x="28" y="243"/>
                  <a:pt x="49" y="187"/>
                  <a:pt x="84" y="141"/>
                </a:cubicBezTo>
                <a:cubicBezTo>
                  <a:pt x="106" y="155"/>
                  <a:pt x="132" y="166"/>
                  <a:pt x="161" y="175"/>
                </a:cubicBezTo>
                <a:cubicBezTo>
                  <a:pt x="150" y="214"/>
                  <a:pt x="144" y="258"/>
                  <a:pt x="143" y="304"/>
                </a:cubicBezTo>
                <a:close/>
                <a:moveTo>
                  <a:pt x="143" y="318"/>
                </a:moveTo>
                <a:cubicBezTo>
                  <a:pt x="144" y="363"/>
                  <a:pt x="150" y="406"/>
                  <a:pt x="160" y="444"/>
                </a:cubicBezTo>
                <a:cubicBezTo>
                  <a:pt x="131" y="454"/>
                  <a:pt x="105" y="465"/>
                  <a:pt x="82" y="480"/>
                </a:cubicBezTo>
                <a:cubicBezTo>
                  <a:pt x="49" y="434"/>
                  <a:pt x="28" y="378"/>
                  <a:pt x="27" y="318"/>
                </a:cubicBezTo>
                <a:lnTo>
                  <a:pt x="143" y="318"/>
                </a:lnTo>
                <a:close/>
                <a:moveTo>
                  <a:pt x="157" y="318"/>
                </a:moveTo>
                <a:cubicBezTo>
                  <a:pt x="304" y="318"/>
                  <a:pt x="304" y="318"/>
                  <a:pt x="304" y="318"/>
                </a:cubicBezTo>
                <a:cubicBezTo>
                  <a:pt x="304" y="423"/>
                  <a:pt x="304" y="423"/>
                  <a:pt x="304" y="423"/>
                </a:cubicBezTo>
                <a:cubicBezTo>
                  <a:pt x="258" y="423"/>
                  <a:pt x="213" y="429"/>
                  <a:pt x="173" y="441"/>
                </a:cubicBezTo>
                <a:cubicBezTo>
                  <a:pt x="163" y="403"/>
                  <a:pt x="157" y="362"/>
                  <a:pt x="157" y="318"/>
                </a:cubicBezTo>
                <a:close/>
                <a:moveTo>
                  <a:pt x="304" y="436"/>
                </a:moveTo>
                <a:cubicBezTo>
                  <a:pt x="304" y="595"/>
                  <a:pt x="304" y="595"/>
                  <a:pt x="304" y="595"/>
                </a:cubicBezTo>
                <a:cubicBezTo>
                  <a:pt x="293" y="595"/>
                  <a:pt x="282" y="594"/>
                  <a:pt x="271" y="592"/>
                </a:cubicBezTo>
                <a:cubicBezTo>
                  <a:pt x="231" y="572"/>
                  <a:pt x="197" y="521"/>
                  <a:pt x="176" y="453"/>
                </a:cubicBezTo>
                <a:cubicBezTo>
                  <a:pt x="215" y="443"/>
                  <a:pt x="259" y="436"/>
                  <a:pt x="304" y="436"/>
                </a:cubicBezTo>
                <a:close/>
                <a:moveTo>
                  <a:pt x="318" y="595"/>
                </a:moveTo>
                <a:cubicBezTo>
                  <a:pt x="318" y="436"/>
                  <a:pt x="318" y="436"/>
                  <a:pt x="318" y="436"/>
                </a:cubicBezTo>
                <a:cubicBezTo>
                  <a:pt x="363" y="436"/>
                  <a:pt x="406" y="443"/>
                  <a:pt x="446" y="453"/>
                </a:cubicBezTo>
                <a:cubicBezTo>
                  <a:pt x="425" y="521"/>
                  <a:pt x="391" y="572"/>
                  <a:pt x="350" y="592"/>
                </a:cubicBezTo>
                <a:cubicBezTo>
                  <a:pt x="340" y="594"/>
                  <a:pt x="329" y="595"/>
                  <a:pt x="318" y="595"/>
                </a:cubicBezTo>
                <a:close/>
                <a:moveTo>
                  <a:pt x="318" y="423"/>
                </a:moveTo>
                <a:cubicBezTo>
                  <a:pt x="318" y="318"/>
                  <a:pt x="318" y="318"/>
                  <a:pt x="318" y="318"/>
                </a:cubicBezTo>
                <a:cubicBezTo>
                  <a:pt x="465" y="318"/>
                  <a:pt x="465" y="318"/>
                  <a:pt x="465" y="318"/>
                </a:cubicBezTo>
                <a:cubicBezTo>
                  <a:pt x="465" y="362"/>
                  <a:pt x="459" y="403"/>
                  <a:pt x="449" y="441"/>
                </a:cubicBezTo>
                <a:cubicBezTo>
                  <a:pt x="409" y="429"/>
                  <a:pt x="364" y="423"/>
                  <a:pt x="318" y="423"/>
                </a:cubicBezTo>
                <a:close/>
                <a:moveTo>
                  <a:pt x="479" y="318"/>
                </a:moveTo>
                <a:cubicBezTo>
                  <a:pt x="595" y="318"/>
                  <a:pt x="595" y="318"/>
                  <a:pt x="595" y="318"/>
                </a:cubicBezTo>
                <a:cubicBezTo>
                  <a:pt x="594" y="378"/>
                  <a:pt x="573" y="434"/>
                  <a:pt x="539" y="480"/>
                </a:cubicBezTo>
                <a:cubicBezTo>
                  <a:pt x="517" y="465"/>
                  <a:pt x="491" y="454"/>
                  <a:pt x="462" y="444"/>
                </a:cubicBezTo>
                <a:cubicBezTo>
                  <a:pt x="472" y="406"/>
                  <a:pt x="478" y="363"/>
                  <a:pt x="479" y="318"/>
                </a:cubicBezTo>
                <a:close/>
                <a:moveTo>
                  <a:pt x="479" y="304"/>
                </a:moveTo>
                <a:cubicBezTo>
                  <a:pt x="478" y="258"/>
                  <a:pt x="472" y="214"/>
                  <a:pt x="461" y="175"/>
                </a:cubicBezTo>
                <a:cubicBezTo>
                  <a:pt x="490" y="166"/>
                  <a:pt x="516" y="155"/>
                  <a:pt x="538" y="141"/>
                </a:cubicBezTo>
                <a:cubicBezTo>
                  <a:pt x="573" y="187"/>
                  <a:pt x="594" y="243"/>
                  <a:pt x="595" y="304"/>
                </a:cubicBezTo>
                <a:lnTo>
                  <a:pt x="479" y="304"/>
                </a:lnTo>
                <a:close/>
                <a:moveTo>
                  <a:pt x="530" y="130"/>
                </a:moveTo>
                <a:cubicBezTo>
                  <a:pt x="509" y="143"/>
                  <a:pt x="485" y="154"/>
                  <a:pt x="457" y="163"/>
                </a:cubicBezTo>
                <a:cubicBezTo>
                  <a:pt x="440" y="108"/>
                  <a:pt x="414" y="63"/>
                  <a:pt x="383" y="36"/>
                </a:cubicBezTo>
                <a:cubicBezTo>
                  <a:pt x="441" y="51"/>
                  <a:pt x="493" y="85"/>
                  <a:pt x="530" y="130"/>
                </a:cubicBezTo>
                <a:close/>
                <a:moveTo>
                  <a:pt x="239" y="36"/>
                </a:moveTo>
                <a:cubicBezTo>
                  <a:pt x="208" y="63"/>
                  <a:pt x="181" y="108"/>
                  <a:pt x="165" y="163"/>
                </a:cubicBezTo>
                <a:cubicBezTo>
                  <a:pt x="137" y="154"/>
                  <a:pt x="113" y="143"/>
                  <a:pt x="92" y="130"/>
                </a:cubicBezTo>
                <a:cubicBezTo>
                  <a:pt x="129" y="85"/>
                  <a:pt x="180" y="51"/>
                  <a:pt x="239" y="36"/>
                </a:cubicBezTo>
                <a:close/>
                <a:moveTo>
                  <a:pt x="90" y="490"/>
                </a:moveTo>
                <a:cubicBezTo>
                  <a:pt x="112" y="477"/>
                  <a:pt x="137" y="466"/>
                  <a:pt x="164" y="457"/>
                </a:cubicBezTo>
                <a:cubicBezTo>
                  <a:pt x="181" y="513"/>
                  <a:pt x="207" y="558"/>
                  <a:pt x="239" y="586"/>
                </a:cubicBezTo>
                <a:cubicBezTo>
                  <a:pt x="180" y="570"/>
                  <a:pt x="128" y="536"/>
                  <a:pt x="90" y="490"/>
                </a:cubicBezTo>
                <a:close/>
                <a:moveTo>
                  <a:pt x="383" y="586"/>
                </a:moveTo>
                <a:cubicBezTo>
                  <a:pt x="415" y="558"/>
                  <a:pt x="441" y="513"/>
                  <a:pt x="458" y="457"/>
                </a:cubicBezTo>
                <a:cubicBezTo>
                  <a:pt x="485" y="466"/>
                  <a:pt x="510" y="477"/>
                  <a:pt x="531" y="490"/>
                </a:cubicBezTo>
                <a:cubicBezTo>
                  <a:pt x="494" y="536"/>
                  <a:pt x="442" y="570"/>
                  <a:pt x="383" y="586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" name="Rectangle 419"/>
          <p:cNvSpPr/>
          <p:nvPr/>
        </p:nvSpPr>
        <p:spPr>
          <a:xfrm>
            <a:off x="7358917" y="4942382"/>
            <a:ext cx="4829907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36" defTabSz="684213">
              <a:lnSpc>
                <a:spcPct val="95000"/>
              </a:lnSpc>
              <a:spcBef>
                <a:spcPts val="600"/>
              </a:spcBef>
              <a:buClr>
                <a:srgbClr val="676767"/>
              </a:buClr>
              <a:buSzPct val="80000"/>
            </a:pPr>
            <a:r>
              <a:rPr lang="en-US" b="1" spc="-100" dirty="0" smtClean="0">
                <a:solidFill>
                  <a:schemeClr val="bg2"/>
                </a:solidFill>
              </a:rPr>
              <a:t>SAN analytics</a:t>
            </a:r>
            <a:endParaRPr lang="en-US" sz="2800" b="1" spc="-100" dirty="0">
              <a:solidFill>
                <a:schemeClr val="bg2"/>
              </a:solidFill>
            </a:endParaRPr>
          </a:p>
          <a:p>
            <a:pPr marL="347662" indent="-285750">
              <a:lnSpc>
                <a:spcPct val="95000"/>
              </a:lnSpc>
              <a:spcBef>
                <a:spcPts val="600"/>
              </a:spcBef>
              <a:buClr>
                <a:srgbClr val="676767"/>
              </a:buClr>
              <a:buSzPct val="80000"/>
              <a:buFont typeface="Arial" charset="0"/>
              <a:buChar char="•"/>
            </a:pPr>
            <a:r>
              <a:rPr lang="en-US" sz="1600" dirty="0" smtClean="0">
                <a:solidFill>
                  <a:srgbClr val="58585B"/>
                </a:solidFill>
              </a:rPr>
              <a:t>32G FC module required in data path: Either storage edge, ISLs or everywhere.</a:t>
            </a:r>
            <a:endParaRPr lang="en-US" sz="1600" dirty="0">
              <a:solidFill>
                <a:srgbClr val="58585B"/>
              </a:solidFill>
            </a:endParaRPr>
          </a:p>
        </p:txBody>
      </p:sp>
      <p:pic>
        <p:nvPicPr>
          <p:cNvPr id="421" name="Picture 4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8004" y="4861846"/>
            <a:ext cx="1096297" cy="1096295"/>
          </a:xfrm>
          <a:prstGeom prst="rect">
            <a:avLst/>
          </a:prstGeom>
        </p:spPr>
      </p:pic>
      <p:sp>
        <p:nvSpPr>
          <p:cNvPr id="423" name="Freeform 422"/>
          <p:cNvSpPr>
            <a:spLocks noChangeAspect="1" noEditPoints="1"/>
          </p:cNvSpPr>
          <p:nvPr/>
        </p:nvSpPr>
        <p:spPr bwMode="auto">
          <a:xfrm>
            <a:off x="6377210" y="5226690"/>
            <a:ext cx="478279" cy="305041"/>
          </a:xfrm>
          <a:custGeom>
            <a:avLst/>
            <a:gdLst>
              <a:gd name="T0" fmla="*/ 385 w 495"/>
              <a:gd name="T1" fmla="*/ 148 h 322"/>
              <a:gd name="T2" fmla="*/ 472 w 495"/>
              <a:gd name="T3" fmla="*/ 97 h 322"/>
              <a:gd name="T4" fmla="*/ 473 w 495"/>
              <a:gd name="T5" fmla="*/ 89 h 322"/>
              <a:gd name="T6" fmla="*/ 381 w 495"/>
              <a:gd name="T7" fmla="*/ 42 h 322"/>
              <a:gd name="T8" fmla="*/ 380 w 495"/>
              <a:gd name="T9" fmla="*/ 143 h 322"/>
              <a:gd name="T10" fmla="*/ 390 w 495"/>
              <a:gd name="T11" fmla="*/ 51 h 322"/>
              <a:gd name="T12" fmla="*/ 390 w 495"/>
              <a:gd name="T13" fmla="*/ 135 h 322"/>
              <a:gd name="T14" fmla="*/ 476 w 495"/>
              <a:gd name="T15" fmla="*/ 119 h 322"/>
              <a:gd name="T16" fmla="*/ 371 w 495"/>
              <a:gd name="T17" fmla="*/ 170 h 322"/>
              <a:gd name="T18" fmla="*/ 361 w 495"/>
              <a:gd name="T19" fmla="*/ 54 h 322"/>
              <a:gd name="T20" fmla="*/ 286 w 495"/>
              <a:gd name="T21" fmla="*/ 10 h 322"/>
              <a:gd name="T22" fmla="*/ 10 w 495"/>
              <a:gd name="T23" fmla="*/ 0 h 322"/>
              <a:gd name="T24" fmla="*/ 0 w 495"/>
              <a:gd name="T25" fmla="*/ 211 h 322"/>
              <a:gd name="T26" fmla="*/ 231 w 495"/>
              <a:gd name="T27" fmla="*/ 221 h 322"/>
              <a:gd name="T28" fmla="*/ 495 w 495"/>
              <a:gd name="T29" fmla="*/ 188 h 322"/>
              <a:gd name="T30" fmla="*/ 267 w 495"/>
              <a:gd name="T31" fmla="*/ 20 h 322"/>
              <a:gd name="T32" fmla="*/ 224 w 495"/>
              <a:gd name="T33" fmla="*/ 94 h 322"/>
              <a:gd name="T34" fmla="*/ 162 w 495"/>
              <a:gd name="T35" fmla="*/ 73 h 322"/>
              <a:gd name="T36" fmla="*/ 67 w 495"/>
              <a:gd name="T37" fmla="*/ 134 h 322"/>
              <a:gd name="T38" fmla="*/ 20 w 495"/>
              <a:gd name="T39" fmla="*/ 174 h 322"/>
              <a:gd name="T40" fmla="*/ 267 w 495"/>
              <a:gd name="T41" fmla="*/ 20 h 322"/>
              <a:gd name="T42" fmla="*/ 66 w 495"/>
              <a:gd name="T43" fmla="*/ 144 h 322"/>
              <a:gd name="T44" fmla="*/ 113 w 495"/>
              <a:gd name="T45" fmla="*/ 163 h 322"/>
              <a:gd name="T46" fmla="*/ 223 w 495"/>
              <a:gd name="T47" fmla="*/ 105 h 322"/>
              <a:gd name="T48" fmla="*/ 267 w 495"/>
              <a:gd name="T49" fmla="*/ 58 h 322"/>
              <a:gd name="T50" fmla="*/ 20 w 495"/>
              <a:gd name="T51" fmla="*/ 201 h 322"/>
              <a:gd name="T52" fmla="*/ 361 w 495"/>
              <a:gd name="T53" fmla="*/ 302 h 322"/>
              <a:gd name="T54" fmla="*/ 277 w 495"/>
              <a:gd name="T55" fmla="*/ 221 h 322"/>
              <a:gd name="T56" fmla="*/ 286 w 495"/>
              <a:gd name="T57" fmla="*/ 101 h 322"/>
              <a:gd name="T58" fmla="*/ 351 w 495"/>
              <a:gd name="T59" fmla="*/ 188 h 322"/>
              <a:gd name="T60" fmla="*/ 366 w 495"/>
              <a:gd name="T61" fmla="*/ 196 h 322"/>
              <a:gd name="T62" fmla="*/ 476 w 495"/>
              <a:gd name="T63" fmla="*/ 188 h 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95" h="322">
                <a:moveTo>
                  <a:pt x="382" y="148"/>
                </a:moveTo>
                <a:cubicBezTo>
                  <a:pt x="383" y="148"/>
                  <a:pt x="384" y="148"/>
                  <a:pt x="385" y="148"/>
                </a:cubicBezTo>
                <a:cubicBezTo>
                  <a:pt x="386" y="148"/>
                  <a:pt x="386" y="148"/>
                  <a:pt x="387" y="148"/>
                </a:cubicBezTo>
                <a:cubicBezTo>
                  <a:pt x="472" y="97"/>
                  <a:pt x="472" y="97"/>
                  <a:pt x="472" y="97"/>
                </a:cubicBezTo>
                <a:cubicBezTo>
                  <a:pt x="473" y="96"/>
                  <a:pt x="474" y="95"/>
                  <a:pt x="474" y="93"/>
                </a:cubicBezTo>
                <a:cubicBezTo>
                  <a:pt x="475" y="92"/>
                  <a:pt x="474" y="90"/>
                  <a:pt x="473" y="89"/>
                </a:cubicBezTo>
                <a:cubicBezTo>
                  <a:pt x="451" y="63"/>
                  <a:pt x="419" y="46"/>
                  <a:pt x="385" y="40"/>
                </a:cubicBezTo>
                <a:cubicBezTo>
                  <a:pt x="384" y="40"/>
                  <a:pt x="383" y="41"/>
                  <a:pt x="381" y="42"/>
                </a:cubicBezTo>
                <a:cubicBezTo>
                  <a:pt x="380" y="43"/>
                  <a:pt x="380" y="44"/>
                  <a:pt x="380" y="45"/>
                </a:cubicBezTo>
                <a:cubicBezTo>
                  <a:pt x="380" y="143"/>
                  <a:pt x="380" y="143"/>
                  <a:pt x="380" y="143"/>
                </a:cubicBezTo>
                <a:cubicBezTo>
                  <a:pt x="380" y="145"/>
                  <a:pt x="381" y="147"/>
                  <a:pt x="382" y="148"/>
                </a:cubicBezTo>
                <a:close/>
                <a:moveTo>
                  <a:pt x="390" y="51"/>
                </a:moveTo>
                <a:cubicBezTo>
                  <a:pt x="417" y="57"/>
                  <a:pt x="442" y="71"/>
                  <a:pt x="462" y="91"/>
                </a:cubicBezTo>
                <a:cubicBezTo>
                  <a:pt x="390" y="135"/>
                  <a:pt x="390" y="135"/>
                  <a:pt x="390" y="135"/>
                </a:cubicBezTo>
                <a:lnTo>
                  <a:pt x="390" y="51"/>
                </a:lnTo>
                <a:close/>
                <a:moveTo>
                  <a:pt x="476" y="119"/>
                </a:moveTo>
                <a:cubicBezTo>
                  <a:pt x="473" y="114"/>
                  <a:pt x="467" y="113"/>
                  <a:pt x="463" y="115"/>
                </a:cubicBezTo>
                <a:cubicBezTo>
                  <a:pt x="371" y="170"/>
                  <a:pt x="371" y="170"/>
                  <a:pt x="371" y="170"/>
                </a:cubicBezTo>
                <a:cubicBezTo>
                  <a:pt x="371" y="63"/>
                  <a:pt x="371" y="63"/>
                  <a:pt x="371" y="63"/>
                </a:cubicBezTo>
                <a:cubicBezTo>
                  <a:pt x="371" y="58"/>
                  <a:pt x="366" y="54"/>
                  <a:pt x="361" y="54"/>
                </a:cubicBezTo>
                <a:cubicBezTo>
                  <a:pt x="333" y="54"/>
                  <a:pt x="308" y="62"/>
                  <a:pt x="286" y="76"/>
                </a:cubicBezTo>
                <a:cubicBezTo>
                  <a:pt x="286" y="10"/>
                  <a:pt x="286" y="10"/>
                  <a:pt x="286" y="10"/>
                </a:cubicBezTo>
                <a:cubicBezTo>
                  <a:pt x="286" y="4"/>
                  <a:pt x="282" y="0"/>
                  <a:pt x="277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211"/>
                  <a:pt x="0" y="211"/>
                  <a:pt x="0" y="211"/>
                </a:cubicBezTo>
                <a:cubicBezTo>
                  <a:pt x="0" y="217"/>
                  <a:pt x="4" y="221"/>
                  <a:pt x="10" y="221"/>
                </a:cubicBezTo>
                <a:cubicBezTo>
                  <a:pt x="231" y="221"/>
                  <a:pt x="231" y="221"/>
                  <a:pt x="231" y="221"/>
                </a:cubicBezTo>
                <a:cubicBezTo>
                  <a:pt x="246" y="279"/>
                  <a:pt x="299" y="322"/>
                  <a:pt x="361" y="322"/>
                </a:cubicBezTo>
                <a:cubicBezTo>
                  <a:pt x="435" y="322"/>
                  <a:pt x="495" y="262"/>
                  <a:pt x="495" y="188"/>
                </a:cubicBezTo>
                <a:cubicBezTo>
                  <a:pt x="495" y="163"/>
                  <a:pt x="489" y="140"/>
                  <a:pt x="476" y="119"/>
                </a:cubicBezTo>
                <a:close/>
                <a:moveTo>
                  <a:pt x="267" y="20"/>
                </a:moveTo>
                <a:cubicBezTo>
                  <a:pt x="267" y="42"/>
                  <a:pt x="267" y="42"/>
                  <a:pt x="267" y="42"/>
                </a:cubicBezTo>
                <a:cubicBezTo>
                  <a:pt x="224" y="94"/>
                  <a:pt x="224" y="94"/>
                  <a:pt x="224" y="94"/>
                </a:cubicBezTo>
                <a:cubicBezTo>
                  <a:pt x="168" y="72"/>
                  <a:pt x="168" y="72"/>
                  <a:pt x="168" y="72"/>
                </a:cubicBezTo>
                <a:cubicBezTo>
                  <a:pt x="166" y="71"/>
                  <a:pt x="164" y="72"/>
                  <a:pt x="162" y="73"/>
                </a:cubicBezTo>
                <a:cubicBezTo>
                  <a:pt x="107" y="154"/>
                  <a:pt x="107" y="154"/>
                  <a:pt x="107" y="154"/>
                </a:cubicBezTo>
                <a:cubicBezTo>
                  <a:pt x="67" y="134"/>
                  <a:pt x="67" y="134"/>
                  <a:pt x="67" y="134"/>
                </a:cubicBezTo>
                <a:cubicBezTo>
                  <a:pt x="65" y="133"/>
                  <a:pt x="63" y="133"/>
                  <a:pt x="61" y="134"/>
                </a:cubicBezTo>
                <a:cubicBezTo>
                  <a:pt x="20" y="174"/>
                  <a:pt x="20" y="174"/>
                  <a:pt x="20" y="174"/>
                </a:cubicBezTo>
                <a:cubicBezTo>
                  <a:pt x="20" y="20"/>
                  <a:pt x="20" y="20"/>
                  <a:pt x="20" y="20"/>
                </a:cubicBezTo>
                <a:lnTo>
                  <a:pt x="267" y="20"/>
                </a:lnTo>
                <a:close/>
                <a:moveTo>
                  <a:pt x="20" y="188"/>
                </a:moveTo>
                <a:cubicBezTo>
                  <a:pt x="66" y="144"/>
                  <a:pt x="66" y="144"/>
                  <a:pt x="66" y="144"/>
                </a:cubicBezTo>
                <a:cubicBezTo>
                  <a:pt x="106" y="165"/>
                  <a:pt x="106" y="165"/>
                  <a:pt x="106" y="165"/>
                </a:cubicBezTo>
                <a:cubicBezTo>
                  <a:pt x="109" y="166"/>
                  <a:pt x="111" y="165"/>
                  <a:pt x="113" y="163"/>
                </a:cubicBezTo>
                <a:cubicBezTo>
                  <a:pt x="168" y="82"/>
                  <a:pt x="168" y="82"/>
                  <a:pt x="168" y="82"/>
                </a:cubicBezTo>
                <a:cubicBezTo>
                  <a:pt x="223" y="105"/>
                  <a:pt x="223" y="105"/>
                  <a:pt x="223" y="105"/>
                </a:cubicBezTo>
                <a:cubicBezTo>
                  <a:pt x="225" y="106"/>
                  <a:pt x="228" y="105"/>
                  <a:pt x="229" y="103"/>
                </a:cubicBezTo>
                <a:cubicBezTo>
                  <a:pt x="267" y="58"/>
                  <a:pt x="267" y="58"/>
                  <a:pt x="267" y="58"/>
                </a:cubicBezTo>
                <a:cubicBezTo>
                  <a:pt x="267" y="201"/>
                  <a:pt x="267" y="201"/>
                  <a:pt x="267" y="201"/>
                </a:cubicBezTo>
                <a:cubicBezTo>
                  <a:pt x="20" y="201"/>
                  <a:pt x="20" y="201"/>
                  <a:pt x="20" y="201"/>
                </a:cubicBezTo>
                <a:lnTo>
                  <a:pt x="20" y="188"/>
                </a:lnTo>
                <a:close/>
                <a:moveTo>
                  <a:pt x="361" y="302"/>
                </a:moveTo>
                <a:cubicBezTo>
                  <a:pt x="310" y="302"/>
                  <a:pt x="266" y="268"/>
                  <a:pt x="252" y="221"/>
                </a:cubicBezTo>
                <a:cubicBezTo>
                  <a:pt x="277" y="221"/>
                  <a:pt x="277" y="221"/>
                  <a:pt x="277" y="221"/>
                </a:cubicBezTo>
                <a:cubicBezTo>
                  <a:pt x="282" y="221"/>
                  <a:pt x="286" y="217"/>
                  <a:pt x="286" y="211"/>
                </a:cubicBezTo>
                <a:cubicBezTo>
                  <a:pt x="286" y="101"/>
                  <a:pt x="286" y="101"/>
                  <a:pt x="286" y="101"/>
                </a:cubicBezTo>
                <a:cubicBezTo>
                  <a:pt x="304" y="86"/>
                  <a:pt x="326" y="76"/>
                  <a:pt x="351" y="74"/>
                </a:cubicBezTo>
                <a:cubicBezTo>
                  <a:pt x="351" y="188"/>
                  <a:pt x="351" y="188"/>
                  <a:pt x="351" y="188"/>
                </a:cubicBezTo>
                <a:cubicBezTo>
                  <a:pt x="351" y="191"/>
                  <a:pt x="353" y="195"/>
                  <a:pt x="356" y="196"/>
                </a:cubicBezTo>
                <a:cubicBezTo>
                  <a:pt x="359" y="198"/>
                  <a:pt x="363" y="198"/>
                  <a:pt x="366" y="196"/>
                </a:cubicBezTo>
                <a:cubicBezTo>
                  <a:pt x="464" y="138"/>
                  <a:pt x="464" y="138"/>
                  <a:pt x="464" y="138"/>
                </a:cubicBezTo>
                <a:cubicBezTo>
                  <a:pt x="472" y="153"/>
                  <a:pt x="476" y="170"/>
                  <a:pt x="476" y="188"/>
                </a:cubicBezTo>
                <a:cubicBezTo>
                  <a:pt x="476" y="251"/>
                  <a:pt x="424" y="302"/>
                  <a:pt x="361" y="302"/>
                </a:cubicBezTo>
                <a:close/>
              </a:path>
            </a:pathLst>
          </a:custGeom>
          <a:gradFill>
            <a:gsLst>
              <a:gs pos="100000">
                <a:srgbClr val="2F7FC7"/>
              </a:gs>
              <a:gs pos="0">
                <a:schemeClr val="bg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424" name="Rectangle 423"/>
          <p:cNvSpPr/>
          <p:nvPr/>
        </p:nvSpPr>
        <p:spPr>
          <a:xfrm>
            <a:off x="7376441" y="6009242"/>
            <a:ext cx="4829908" cy="666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36" defTabSz="684213">
              <a:lnSpc>
                <a:spcPct val="95000"/>
              </a:lnSpc>
              <a:spcBef>
                <a:spcPts val="600"/>
              </a:spcBef>
              <a:buClr>
                <a:srgbClr val="676767"/>
              </a:buClr>
              <a:buSzPct val="80000"/>
            </a:pPr>
            <a:r>
              <a:rPr lang="en-US" b="1" spc="-100" dirty="0" smtClean="0">
                <a:solidFill>
                  <a:schemeClr val="bg2"/>
                </a:solidFill>
              </a:rPr>
              <a:t>SAN Management</a:t>
            </a:r>
            <a:endParaRPr lang="en-US" sz="2800" b="1" spc="-100" dirty="0">
              <a:solidFill>
                <a:schemeClr val="bg2"/>
              </a:solidFill>
            </a:endParaRPr>
          </a:p>
          <a:p>
            <a:pPr marL="347662" indent="-285750">
              <a:lnSpc>
                <a:spcPct val="95000"/>
              </a:lnSpc>
              <a:spcBef>
                <a:spcPts val="600"/>
              </a:spcBef>
              <a:buClr>
                <a:srgbClr val="676767"/>
              </a:buClr>
              <a:buSzPct val="80000"/>
              <a:buFont typeface="Arial" charset="0"/>
              <a:buChar char="•"/>
            </a:pPr>
            <a:r>
              <a:rPr lang="en-US" sz="1600" dirty="0" smtClean="0">
                <a:solidFill>
                  <a:srgbClr val="58585B"/>
                </a:solidFill>
              </a:rPr>
              <a:t>Centralized using DCNM</a:t>
            </a:r>
            <a:endParaRPr lang="en-US" sz="1600" dirty="0">
              <a:solidFill>
                <a:srgbClr val="58585B"/>
              </a:solidFill>
            </a:endParaRPr>
          </a:p>
        </p:txBody>
      </p:sp>
      <p:pic>
        <p:nvPicPr>
          <p:cNvPr id="425" name="Picture 4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5528" y="5798071"/>
            <a:ext cx="1096297" cy="1096295"/>
          </a:xfrm>
          <a:prstGeom prst="rect">
            <a:avLst/>
          </a:prstGeom>
        </p:spPr>
      </p:pic>
      <p:sp>
        <p:nvSpPr>
          <p:cNvPr id="427" name="Freeform 63"/>
          <p:cNvSpPr>
            <a:spLocks noChangeAspect="1" noEditPoints="1"/>
          </p:cNvSpPr>
          <p:nvPr/>
        </p:nvSpPr>
        <p:spPr bwMode="auto">
          <a:xfrm>
            <a:off x="6406041" y="6108797"/>
            <a:ext cx="426362" cy="423119"/>
          </a:xfrm>
          <a:custGeom>
            <a:avLst/>
            <a:gdLst/>
            <a:ahLst/>
            <a:cxnLst>
              <a:cxn ang="0">
                <a:pos x="71" y="91"/>
              </a:cxn>
              <a:cxn ang="0">
                <a:pos x="10" y="31"/>
              </a:cxn>
              <a:cxn ang="0">
                <a:pos x="10" y="23"/>
              </a:cxn>
              <a:cxn ang="0">
                <a:pos x="18" y="23"/>
              </a:cxn>
              <a:cxn ang="0">
                <a:pos x="78" y="84"/>
              </a:cxn>
              <a:cxn ang="0">
                <a:pos x="83" y="79"/>
              </a:cxn>
              <a:cxn ang="0">
                <a:pos x="23" y="19"/>
              </a:cxn>
              <a:cxn ang="0">
                <a:pos x="23" y="11"/>
              </a:cxn>
              <a:cxn ang="0">
                <a:pos x="30" y="11"/>
              </a:cxn>
              <a:cxn ang="0">
                <a:pos x="91" y="72"/>
              </a:cxn>
              <a:cxn ang="0">
                <a:pos x="98" y="65"/>
              </a:cxn>
              <a:cxn ang="0">
                <a:pos x="40" y="7"/>
              </a:cxn>
              <a:cxn ang="0">
                <a:pos x="10" y="10"/>
              </a:cxn>
              <a:cxn ang="0">
                <a:pos x="8" y="39"/>
              </a:cxn>
              <a:cxn ang="0">
                <a:pos x="66" y="97"/>
              </a:cxn>
              <a:cxn ang="0">
                <a:pos x="71" y="91"/>
              </a:cxn>
              <a:cxn ang="0">
                <a:pos x="211" y="200"/>
              </a:cxn>
              <a:cxn ang="0">
                <a:pos x="194" y="175"/>
              </a:cxn>
              <a:cxn ang="0">
                <a:pos x="189" y="177"/>
              </a:cxn>
              <a:cxn ang="0">
                <a:pos x="189" y="176"/>
              </a:cxn>
              <a:cxn ang="0">
                <a:pos x="138" y="125"/>
              </a:cxn>
              <a:cxn ang="0">
                <a:pos x="126" y="137"/>
              </a:cxn>
              <a:cxn ang="0">
                <a:pos x="177" y="188"/>
              </a:cxn>
              <a:cxn ang="0">
                <a:pos x="178" y="189"/>
              </a:cxn>
              <a:cxn ang="0">
                <a:pos x="176" y="193"/>
              </a:cxn>
              <a:cxn ang="0">
                <a:pos x="201" y="210"/>
              </a:cxn>
              <a:cxn ang="0">
                <a:pos x="207" y="206"/>
              </a:cxn>
              <a:cxn ang="0">
                <a:pos x="211" y="200"/>
              </a:cxn>
              <a:cxn ang="0">
                <a:pos x="152" y="101"/>
              </a:cxn>
              <a:cxn ang="0">
                <a:pos x="190" y="88"/>
              </a:cxn>
              <a:cxn ang="0">
                <a:pos x="198" y="32"/>
              </a:cxn>
              <a:cxn ang="0">
                <a:pos x="164" y="65"/>
              </a:cxn>
              <a:cxn ang="0">
                <a:pos x="148" y="49"/>
              </a:cxn>
              <a:cxn ang="0">
                <a:pos x="181" y="16"/>
              </a:cxn>
              <a:cxn ang="0">
                <a:pos x="125" y="23"/>
              </a:cxn>
              <a:cxn ang="0">
                <a:pos x="112" y="61"/>
              </a:cxn>
              <a:cxn ang="0">
                <a:pos x="107" y="66"/>
              </a:cxn>
              <a:cxn ang="0">
                <a:pos x="18" y="154"/>
              </a:cxn>
              <a:cxn ang="0">
                <a:pos x="18" y="195"/>
              </a:cxn>
              <a:cxn ang="0">
                <a:pos x="59" y="195"/>
              </a:cxn>
              <a:cxn ang="0">
                <a:pos x="147" y="106"/>
              </a:cxn>
              <a:cxn ang="0">
                <a:pos x="152" y="101"/>
              </a:cxn>
              <a:cxn ang="0">
                <a:pos x="48" y="178"/>
              </a:cxn>
              <a:cxn ang="0">
                <a:pos x="35" y="178"/>
              </a:cxn>
              <a:cxn ang="0">
                <a:pos x="35" y="165"/>
              </a:cxn>
              <a:cxn ang="0">
                <a:pos x="48" y="165"/>
              </a:cxn>
              <a:cxn ang="0">
                <a:pos x="48" y="178"/>
              </a:cxn>
            </a:cxnLst>
            <a:rect l="0" t="0" r="r" b="b"/>
            <a:pathLst>
              <a:path w="212" h="211">
                <a:moveTo>
                  <a:pt x="71" y="91"/>
                </a:moveTo>
                <a:cubicBezTo>
                  <a:pt x="10" y="31"/>
                  <a:pt x="10" y="31"/>
                  <a:pt x="10" y="31"/>
                </a:cubicBezTo>
                <a:cubicBezTo>
                  <a:pt x="8" y="29"/>
                  <a:pt x="8" y="26"/>
                  <a:pt x="10" y="23"/>
                </a:cubicBezTo>
                <a:cubicBezTo>
                  <a:pt x="12" y="21"/>
                  <a:pt x="16" y="21"/>
                  <a:pt x="18" y="23"/>
                </a:cubicBezTo>
                <a:cubicBezTo>
                  <a:pt x="78" y="84"/>
                  <a:pt x="78" y="84"/>
                  <a:pt x="78" y="84"/>
                </a:cubicBezTo>
                <a:cubicBezTo>
                  <a:pt x="83" y="79"/>
                  <a:pt x="83" y="79"/>
                  <a:pt x="83" y="79"/>
                </a:cubicBezTo>
                <a:cubicBezTo>
                  <a:pt x="23" y="19"/>
                  <a:pt x="23" y="19"/>
                  <a:pt x="23" y="19"/>
                </a:cubicBezTo>
                <a:cubicBezTo>
                  <a:pt x="21" y="17"/>
                  <a:pt x="21" y="13"/>
                  <a:pt x="23" y="11"/>
                </a:cubicBezTo>
                <a:cubicBezTo>
                  <a:pt x="25" y="9"/>
                  <a:pt x="28" y="9"/>
                  <a:pt x="30" y="11"/>
                </a:cubicBezTo>
                <a:cubicBezTo>
                  <a:pt x="91" y="72"/>
                  <a:pt x="91" y="72"/>
                  <a:pt x="91" y="72"/>
                </a:cubicBezTo>
                <a:cubicBezTo>
                  <a:pt x="98" y="65"/>
                  <a:pt x="98" y="65"/>
                  <a:pt x="98" y="65"/>
                </a:cubicBezTo>
                <a:cubicBezTo>
                  <a:pt x="40" y="7"/>
                  <a:pt x="40" y="7"/>
                  <a:pt x="40" y="7"/>
                </a:cubicBezTo>
                <a:cubicBezTo>
                  <a:pt x="32" y="0"/>
                  <a:pt x="19" y="1"/>
                  <a:pt x="10" y="10"/>
                </a:cubicBezTo>
                <a:cubicBezTo>
                  <a:pt x="2" y="19"/>
                  <a:pt x="0" y="32"/>
                  <a:pt x="8" y="39"/>
                </a:cubicBezTo>
                <a:cubicBezTo>
                  <a:pt x="66" y="97"/>
                  <a:pt x="66" y="97"/>
                  <a:pt x="66" y="97"/>
                </a:cubicBezTo>
                <a:lnTo>
                  <a:pt x="71" y="91"/>
                </a:lnTo>
                <a:close/>
                <a:moveTo>
                  <a:pt x="211" y="200"/>
                </a:moveTo>
                <a:cubicBezTo>
                  <a:pt x="194" y="175"/>
                  <a:pt x="194" y="175"/>
                  <a:pt x="194" y="175"/>
                </a:cubicBezTo>
                <a:cubicBezTo>
                  <a:pt x="193" y="174"/>
                  <a:pt x="192" y="175"/>
                  <a:pt x="189" y="177"/>
                </a:cubicBezTo>
                <a:cubicBezTo>
                  <a:pt x="189" y="177"/>
                  <a:pt x="189" y="177"/>
                  <a:pt x="189" y="176"/>
                </a:cubicBezTo>
                <a:cubicBezTo>
                  <a:pt x="138" y="125"/>
                  <a:pt x="138" y="125"/>
                  <a:pt x="138" y="125"/>
                </a:cubicBezTo>
                <a:cubicBezTo>
                  <a:pt x="126" y="137"/>
                  <a:pt x="126" y="137"/>
                  <a:pt x="126" y="137"/>
                </a:cubicBezTo>
                <a:cubicBezTo>
                  <a:pt x="177" y="188"/>
                  <a:pt x="177" y="188"/>
                  <a:pt x="177" y="188"/>
                </a:cubicBezTo>
                <a:cubicBezTo>
                  <a:pt x="177" y="189"/>
                  <a:pt x="177" y="189"/>
                  <a:pt x="178" y="189"/>
                </a:cubicBezTo>
                <a:cubicBezTo>
                  <a:pt x="176" y="191"/>
                  <a:pt x="175" y="193"/>
                  <a:pt x="176" y="193"/>
                </a:cubicBezTo>
                <a:cubicBezTo>
                  <a:pt x="201" y="210"/>
                  <a:pt x="201" y="210"/>
                  <a:pt x="201" y="210"/>
                </a:cubicBezTo>
                <a:cubicBezTo>
                  <a:pt x="202" y="211"/>
                  <a:pt x="205" y="209"/>
                  <a:pt x="207" y="206"/>
                </a:cubicBezTo>
                <a:cubicBezTo>
                  <a:pt x="210" y="204"/>
                  <a:pt x="212" y="201"/>
                  <a:pt x="211" y="200"/>
                </a:cubicBezTo>
                <a:close/>
                <a:moveTo>
                  <a:pt x="152" y="101"/>
                </a:moveTo>
                <a:cubicBezTo>
                  <a:pt x="165" y="103"/>
                  <a:pt x="180" y="98"/>
                  <a:pt x="190" y="88"/>
                </a:cubicBezTo>
                <a:cubicBezTo>
                  <a:pt x="206" y="73"/>
                  <a:pt x="208" y="49"/>
                  <a:pt x="198" y="32"/>
                </a:cubicBezTo>
                <a:cubicBezTo>
                  <a:pt x="164" y="65"/>
                  <a:pt x="164" y="65"/>
                  <a:pt x="164" y="65"/>
                </a:cubicBezTo>
                <a:cubicBezTo>
                  <a:pt x="148" y="49"/>
                  <a:pt x="148" y="49"/>
                  <a:pt x="148" y="49"/>
                </a:cubicBezTo>
                <a:cubicBezTo>
                  <a:pt x="181" y="16"/>
                  <a:pt x="181" y="16"/>
                  <a:pt x="181" y="16"/>
                </a:cubicBezTo>
                <a:cubicBezTo>
                  <a:pt x="164" y="5"/>
                  <a:pt x="141" y="7"/>
                  <a:pt x="125" y="23"/>
                </a:cubicBezTo>
                <a:cubicBezTo>
                  <a:pt x="115" y="33"/>
                  <a:pt x="111" y="48"/>
                  <a:pt x="112" y="61"/>
                </a:cubicBezTo>
                <a:cubicBezTo>
                  <a:pt x="110" y="63"/>
                  <a:pt x="108" y="64"/>
                  <a:pt x="107" y="66"/>
                </a:cubicBezTo>
                <a:cubicBezTo>
                  <a:pt x="18" y="154"/>
                  <a:pt x="18" y="154"/>
                  <a:pt x="18" y="154"/>
                </a:cubicBezTo>
                <a:cubicBezTo>
                  <a:pt x="7" y="165"/>
                  <a:pt x="7" y="184"/>
                  <a:pt x="18" y="195"/>
                </a:cubicBezTo>
                <a:cubicBezTo>
                  <a:pt x="29" y="206"/>
                  <a:pt x="48" y="206"/>
                  <a:pt x="59" y="195"/>
                </a:cubicBezTo>
                <a:cubicBezTo>
                  <a:pt x="147" y="106"/>
                  <a:pt x="147" y="106"/>
                  <a:pt x="147" y="106"/>
                </a:cubicBezTo>
                <a:cubicBezTo>
                  <a:pt x="149" y="105"/>
                  <a:pt x="151" y="103"/>
                  <a:pt x="152" y="101"/>
                </a:cubicBezTo>
                <a:close/>
                <a:moveTo>
                  <a:pt x="48" y="178"/>
                </a:moveTo>
                <a:cubicBezTo>
                  <a:pt x="45" y="182"/>
                  <a:pt x="39" y="182"/>
                  <a:pt x="35" y="178"/>
                </a:cubicBezTo>
                <a:cubicBezTo>
                  <a:pt x="31" y="175"/>
                  <a:pt x="31" y="169"/>
                  <a:pt x="35" y="165"/>
                </a:cubicBezTo>
                <a:cubicBezTo>
                  <a:pt x="39" y="161"/>
                  <a:pt x="45" y="161"/>
                  <a:pt x="48" y="165"/>
                </a:cubicBezTo>
                <a:cubicBezTo>
                  <a:pt x="52" y="169"/>
                  <a:pt x="52" y="175"/>
                  <a:pt x="48" y="178"/>
                </a:cubicBez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609392"/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58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" name="Picture 819"/>
          <p:cNvPicPr>
            <a:picLocks noChangeAspect="1"/>
          </p:cNvPicPr>
          <p:nvPr/>
        </p:nvPicPr>
        <p:blipFill rotWithShape="1">
          <a:blip r:embed="rId3"/>
          <a:srcRect t="94260"/>
          <a:stretch/>
        </p:blipFill>
        <p:spPr>
          <a:xfrm>
            <a:off x="932" y="6464595"/>
            <a:ext cx="12186960" cy="39370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264327" y="1488558"/>
            <a:ext cx="7813656" cy="4724888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  <a:alpha val="60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  <a:alpha val="6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Native switch-integrated fabric-wide analytics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Investment protection of 16G FC module on MDS 9700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Seamless &amp; non-disruptive insertion of 32G FC module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High speed ISL </a:t>
            </a:r>
            <a:r>
              <a:rPr lang="en-US" dirty="0" smtClean="0">
                <a:solidFill>
                  <a:srgbClr val="0070C0"/>
                </a:solidFill>
                <a:sym typeface="Wingdings" panose="05000000000000000000" pitchFamily="2" charset="2"/>
              </a:rPr>
              <a:t> Increase performance with fewer links</a:t>
            </a:r>
            <a:endParaRPr lang="en-US" dirty="0" smtClean="0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Practice for 32G FC module on MDS 9700</a:t>
            </a:r>
            <a:endParaRPr lang="en-US" dirty="0"/>
          </a:p>
        </p:txBody>
      </p:sp>
      <p:sp>
        <p:nvSpPr>
          <p:cNvPr id="252" name="Round Same Side Corner Rectangle 251"/>
          <p:cNvSpPr/>
          <p:nvPr/>
        </p:nvSpPr>
        <p:spPr>
          <a:xfrm>
            <a:off x="632983" y="919583"/>
            <a:ext cx="11555842" cy="268579"/>
          </a:xfrm>
          <a:prstGeom prst="round2SameRect">
            <a:avLst>
              <a:gd name="adj1" fmla="val 0"/>
              <a:gd name="adj2" fmla="val 15278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t"/>
          <a:lstStyle/>
          <a:p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upgrade with 16G FC on MDS 9700 – Seamless adoption of 32G FC</a:t>
            </a: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2" name="TextBox 271"/>
          <p:cNvSpPr txBox="1"/>
          <p:nvPr/>
        </p:nvSpPr>
        <p:spPr>
          <a:xfrm>
            <a:off x="4319006" y="6509987"/>
            <a:ext cx="1927880" cy="33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58585B"/>
                </a:solidFill>
              </a:rPr>
              <a:t>32G FC module</a:t>
            </a:r>
            <a:endParaRPr lang="en-US" sz="1600" dirty="0">
              <a:solidFill>
                <a:srgbClr val="58585B"/>
              </a:solidFill>
            </a:endParaRPr>
          </a:p>
        </p:txBody>
      </p:sp>
      <p:sp>
        <p:nvSpPr>
          <p:cNvPr id="273" name="TextBox 272"/>
          <p:cNvSpPr txBox="1"/>
          <p:nvPr/>
        </p:nvSpPr>
        <p:spPr>
          <a:xfrm>
            <a:off x="6309954" y="6512227"/>
            <a:ext cx="1927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58585B"/>
                </a:solidFill>
              </a:rPr>
              <a:t>16G FC module</a:t>
            </a:r>
            <a:endParaRPr lang="en-US" sz="1600" dirty="0">
              <a:solidFill>
                <a:srgbClr val="58585B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32160" y="6631051"/>
            <a:ext cx="331961" cy="92416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74" name="Rectangle 273"/>
          <p:cNvSpPr/>
          <p:nvPr/>
        </p:nvSpPr>
        <p:spPr>
          <a:xfrm>
            <a:off x="6173747" y="6642243"/>
            <a:ext cx="331961" cy="92416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478329" y="1573612"/>
            <a:ext cx="2145902" cy="2340094"/>
            <a:chOff x="2451265" y="2868817"/>
            <a:chExt cx="2145902" cy="2340094"/>
          </a:xfrm>
        </p:grpSpPr>
        <p:pic>
          <p:nvPicPr>
            <p:cNvPr id="141" name="Picture 2" descr="C:\Users\mallen\AppData\Local\Microsoft\Windows\Temporary Internet Files\Content.Outlook\Z7VY3TUQ\image001 (2)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293" l="1322" r="98238">
                          <a14:foregroundMark x1="8811" y1="2473" x2="92511" y2="21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8829" y="3287376"/>
              <a:ext cx="481749" cy="753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" name="Picture 2" descr="C:\Users\mallen\AppData\Local\Microsoft\Windows\Temporary Internet Files\Content.Outlook\Z7VY3TUQ\image001 (2)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293" l="1322" r="98238">
                          <a14:foregroundMark x1="8811" y1="2473" x2="92511" y2="21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3686" y="3287376"/>
              <a:ext cx="481749" cy="753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6" name="Picture 2" descr="C:\Users\mallen\AppData\Local\Microsoft\Windows\Temporary Internet Files\Content.Outlook\Z7VY3TUQ\image001 (2)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293" l="1322" r="98238">
                          <a14:foregroundMark x1="8811" y1="2473" x2="92511" y2="21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1265" y="4225125"/>
              <a:ext cx="328624" cy="514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7" name="Picture 2" descr="C:\Users\mallen\AppData\Local\Microsoft\Windows\Temporary Internet Files\Content.Outlook\Z7VY3TUQ\image001 (2)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293" l="1322" r="98238">
                          <a14:foregroundMark x1="8811" y1="2473" x2="92511" y2="21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0874" y="4225125"/>
              <a:ext cx="328624" cy="514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8" name="Picture 2" descr="C:\Users\mallen\AppData\Local\Microsoft\Windows\Temporary Internet Files\Content.Outlook\Z7VY3TUQ\image001 (2)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293" l="1322" r="98238">
                          <a14:foregroundMark x1="8811" y1="2473" x2="92511" y2="21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1370" y="4225125"/>
              <a:ext cx="328624" cy="514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9" name="Picture 2" descr="C:\Users\mallen\AppData\Local\Microsoft\Windows\Temporary Internet Files\Content.Outlook\Z7VY3TUQ\image001 (2)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293" l="1322" r="98238">
                          <a14:foregroundMark x1="8811" y1="2473" x2="92511" y2="21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0980" y="4225125"/>
              <a:ext cx="328624" cy="514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0" name="Picture 2" descr="C:\Users\mallen\AppData\Local\Microsoft\Windows\Temporary Internet Files\Content.Outlook\Z7VY3TUQ\image001 (2)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293" l="1322" r="98238">
                          <a14:foregroundMark x1="8811" y1="2473" x2="92511" y2="21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0527" y="4225125"/>
              <a:ext cx="328624" cy="514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1" name="Picture 2" descr="C:\Users\mallen\AppData\Local\Microsoft\Windows\Temporary Internet Files\Content.Outlook\Z7VY3TUQ\image001 (2)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293" l="1322" r="98238">
                          <a14:foregroundMark x1="8811" y1="2473" x2="92511" y2="21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0137" y="4225125"/>
              <a:ext cx="328624" cy="514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2" name="Straight Connector 151"/>
            <p:cNvCxnSpPr/>
            <p:nvPr/>
          </p:nvCxnSpPr>
          <p:spPr>
            <a:xfrm flipV="1">
              <a:off x="2959705" y="3075700"/>
              <a:ext cx="208299" cy="2182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 flipV="1">
              <a:off x="2959705" y="3140310"/>
              <a:ext cx="927848" cy="1547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flipH="1" flipV="1">
              <a:off x="3129427" y="3140310"/>
              <a:ext cx="905133" cy="1547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 flipH="1" flipV="1">
              <a:off x="3807450" y="3075700"/>
              <a:ext cx="227111" cy="2182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>
              <a:stCxn id="146" idx="0"/>
              <a:endCxn id="141" idx="2"/>
            </p:cNvCxnSpPr>
            <p:nvPr/>
          </p:nvCxnSpPr>
          <p:spPr>
            <a:xfrm flipV="1">
              <a:off x="2615577" y="4041339"/>
              <a:ext cx="344127" cy="1837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>
              <a:stCxn id="148" idx="0"/>
              <a:endCxn id="141" idx="2"/>
            </p:cNvCxnSpPr>
            <p:nvPr/>
          </p:nvCxnSpPr>
          <p:spPr>
            <a:xfrm flipV="1">
              <a:off x="2955682" y="4041339"/>
              <a:ext cx="4022" cy="1837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>
              <a:stCxn id="150" idx="0"/>
              <a:endCxn id="141" idx="2"/>
            </p:cNvCxnSpPr>
            <p:nvPr/>
          </p:nvCxnSpPr>
          <p:spPr>
            <a:xfrm flipH="1" flipV="1">
              <a:off x="2959704" y="4041339"/>
              <a:ext cx="335135" cy="1837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>
              <a:stCxn id="147" idx="0"/>
              <a:endCxn id="143" idx="2"/>
            </p:cNvCxnSpPr>
            <p:nvPr/>
          </p:nvCxnSpPr>
          <p:spPr>
            <a:xfrm flipV="1">
              <a:off x="3695186" y="4041339"/>
              <a:ext cx="339375" cy="1837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>
              <a:stCxn id="149" idx="0"/>
              <a:endCxn id="143" idx="2"/>
            </p:cNvCxnSpPr>
            <p:nvPr/>
          </p:nvCxnSpPr>
          <p:spPr>
            <a:xfrm flipH="1" flipV="1">
              <a:off x="4034561" y="4041339"/>
              <a:ext cx="731" cy="1837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>
              <a:stCxn id="151" idx="0"/>
              <a:endCxn id="143" idx="2"/>
            </p:cNvCxnSpPr>
            <p:nvPr/>
          </p:nvCxnSpPr>
          <p:spPr>
            <a:xfrm flipH="1" flipV="1">
              <a:off x="4034561" y="4041339"/>
              <a:ext cx="339888" cy="1837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9" name="Group 168"/>
            <p:cNvGrpSpPr/>
            <p:nvPr/>
          </p:nvGrpSpPr>
          <p:grpSpPr>
            <a:xfrm>
              <a:off x="2559182" y="4995639"/>
              <a:ext cx="962397" cy="204128"/>
              <a:chOff x="1919073" y="4503049"/>
              <a:chExt cx="1323610" cy="224424"/>
            </a:xfrm>
          </p:grpSpPr>
          <p:grpSp>
            <p:nvGrpSpPr>
              <p:cNvPr id="237" name="Group 236"/>
              <p:cNvGrpSpPr/>
              <p:nvPr/>
            </p:nvGrpSpPr>
            <p:grpSpPr>
              <a:xfrm>
                <a:off x="1919073" y="4503049"/>
                <a:ext cx="539337" cy="224424"/>
                <a:chOff x="1919073" y="4503049"/>
                <a:chExt cx="539337" cy="224424"/>
              </a:xfrm>
            </p:grpSpPr>
            <p:pic>
              <p:nvPicPr>
                <p:cNvPr id="248" name="Picture 247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19073" y="4503049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249" name="Picture 248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93935" y="454716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250" name="Picture 249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68208" y="459122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251" name="Picture 250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150345" y="4639352"/>
                  <a:ext cx="308065" cy="88121"/>
                </a:xfrm>
                <a:prstGeom prst="rect">
                  <a:avLst/>
                </a:prstGeom>
              </p:spPr>
            </p:pic>
          </p:grpSp>
          <p:grpSp>
            <p:nvGrpSpPr>
              <p:cNvPr id="238" name="Group 237"/>
              <p:cNvGrpSpPr/>
              <p:nvPr/>
            </p:nvGrpSpPr>
            <p:grpSpPr>
              <a:xfrm>
                <a:off x="2313144" y="4503049"/>
                <a:ext cx="539337" cy="224424"/>
                <a:chOff x="1919073" y="4503049"/>
                <a:chExt cx="539337" cy="224424"/>
              </a:xfrm>
            </p:grpSpPr>
            <p:pic>
              <p:nvPicPr>
                <p:cNvPr id="244" name="Picture 243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19073" y="4503049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245" name="Picture 244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93935" y="454716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246" name="Picture 245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68208" y="459122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247" name="Picture 246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150345" y="4639352"/>
                  <a:ext cx="308065" cy="88121"/>
                </a:xfrm>
                <a:prstGeom prst="rect">
                  <a:avLst/>
                </a:prstGeom>
              </p:spPr>
            </p:pic>
          </p:grpSp>
          <p:grpSp>
            <p:nvGrpSpPr>
              <p:cNvPr id="239" name="Group 238"/>
              <p:cNvGrpSpPr/>
              <p:nvPr/>
            </p:nvGrpSpPr>
            <p:grpSpPr>
              <a:xfrm>
                <a:off x="2703346" y="4503049"/>
                <a:ext cx="539337" cy="224424"/>
                <a:chOff x="1919073" y="4503049"/>
                <a:chExt cx="539337" cy="224424"/>
              </a:xfrm>
            </p:grpSpPr>
            <p:pic>
              <p:nvPicPr>
                <p:cNvPr id="240" name="Picture 239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19073" y="4503049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241" name="Picture 240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93935" y="454716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242" name="Picture 241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68208" y="459122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243" name="Picture 242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150345" y="4639352"/>
                  <a:ext cx="308065" cy="88121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70" name="Group 169"/>
            <p:cNvGrpSpPr/>
            <p:nvPr/>
          </p:nvGrpSpPr>
          <p:grpSpPr>
            <a:xfrm>
              <a:off x="3634770" y="5004783"/>
              <a:ext cx="962397" cy="204128"/>
              <a:chOff x="1919073" y="4503049"/>
              <a:chExt cx="1323610" cy="224424"/>
            </a:xfrm>
          </p:grpSpPr>
          <p:grpSp>
            <p:nvGrpSpPr>
              <p:cNvPr id="182" name="Group 181"/>
              <p:cNvGrpSpPr/>
              <p:nvPr/>
            </p:nvGrpSpPr>
            <p:grpSpPr>
              <a:xfrm>
                <a:off x="1919073" y="4503049"/>
                <a:ext cx="539337" cy="224424"/>
                <a:chOff x="1919073" y="4503049"/>
                <a:chExt cx="539337" cy="224424"/>
              </a:xfrm>
            </p:grpSpPr>
            <p:pic>
              <p:nvPicPr>
                <p:cNvPr id="233" name="Picture 232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19073" y="4503049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234" name="Picture 233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93935" y="454716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235" name="Picture 234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68208" y="459122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236" name="Picture 235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150345" y="4639352"/>
                  <a:ext cx="308065" cy="88121"/>
                </a:xfrm>
                <a:prstGeom prst="rect">
                  <a:avLst/>
                </a:prstGeom>
              </p:spPr>
            </p:pic>
          </p:grpSp>
          <p:grpSp>
            <p:nvGrpSpPr>
              <p:cNvPr id="183" name="Group 182"/>
              <p:cNvGrpSpPr/>
              <p:nvPr/>
            </p:nvGrpSpPr>
            <p:grpSpPr>
              <a:xfrm>
                <a:off x="2313144" y="4503049"/>
                <a:ext cx="539337" cy="224424"/>
                <a:chOff x="1919073" y="4503049"/>
                <a:chExt cx="539337" cy="224424"/>
              </a:xfrm>
            </p:grpSpPr>
            <p:pic>
              <p:nvPicPr>
                <p:cNvPr id="229" name="Picture 228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19073" y="4503049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230" name="Picture 229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93935" y="454716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231" name="Picture 230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68208" y="459122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232" name="Picture 231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150345" y="4639352"/>
                  <a:ext cx="308065" cy="88121"/>
                </a:xfrm>
                <a:prstGeom prst="rect">
                  <a:avLst/>
                </a:prstGeom>
              </p:spPr>
            </p:pic>
          </p:grpSp>
          <p:grpSp>
            <p:nvGrpSpPr>
              <p:cNvPr id="218" name="Group 217"/>
              <p:cNvGrpSpPr/>
              <p:nvPr/>
            </p:nvGrpSpPr>
            <p:grpSpPr>
              <a:xfrm>
                <a:off x="2703346" y="4503049"/>
                <a:ext cx="539337" cy="224424"/>
                <a:chOff x="1919073" y="4503049"/>
                <a:chExt cx="539337" cy="224424"/>
              </a:xfrm>
            </p:grpSpPr>
            <p:pic>
              <p:nvPicPr>
                <p:cNvPr id="219" name="Picture 218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19073" y="4503049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225" name="Picture 224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93935" y="454716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227" name="Picture 226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68208" y="459122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228" name="Picture 227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150345" y="4639352"/>
                  <a:ext cx="308065" cy="88121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171" name="Straight Connector 170"/>
            <p:cNvCxnSpPr/>
            <p:nvPr/>
          </p:nvCxnSpPr>
          <p:spPr>
            <a:xfrm flipH="1" flipV="1">
              <a:off x="2955682" y="4729487"/>
              <a:ext cx="2026" cy="2669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 flipV="1">
              <a:off x="2957708" y="4729487"/>
              <a:ext cx="1077585" cy="2669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flipH="1" flipV="1">
              <a:off x="2955682" y="4729487"/>
              <a:ext cx="1077613" cy="2669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 flipH="1">
              <a:off x="4033295" y="4729487"/>
              <a:ext cx="1995" cy="2669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>
              <a:grpSpLocks noChangeAspect="1"/>
            </p:cNvGrpSpPr>
            <p:nvPr/>
          </p:nvGrpSpPr>
          <p:grpSpPr>
            <a:xfrm>
              <a:off x="2898942" y="2873576"/>
              <a:ext cx="455281" cy="275476"/>
              <a:chOff x="3962162" y="2166789"/>
              <a:chExt cx="887216" cy="536824"/>
            </a:xfrm>
          </p:grpSpPr>
          <p:pic>
            <p:nvPicPr>
              <p:cNvPr id="262" name="Picture 261"/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62162" y="2166789"/>
                <a:ext cx="887216" cy="536824"/>
              </a:xfrm>
              <a:prstGeom prst="rect">
                <a:avLst/>
              </a:prstGeom>
            </p:spPr>
          </p:pic>
          <p:pic>
            <p:nvPicPr>
              <p:cNvPr id="263" name="Picture 26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38204" y="2368316"/>
                <a:ext cx="130029" cy="233418"/>
              </a:xfrm>
              <a:prstGeom prst="rect">
                <a:avLst/>
              </a:prstGeom>
            </p:spPr>
          </p:pic>
          <p:pic>
            <p:nvPicPr>
              <p:cNvPr id="264" name="Picture 26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40032" y="2368316"/>
                <a:ext cx="130029" cy="233418"/>
              </a:xfrm>
              <a:prstGeom prst="rect">
                <a:avLst/>
              </a:prstGeom>
            </p:spPr>
          </p:pic>
          <p:pic>
            <p:nvPicPr>
              <p:cNvPr id="265" name="Picture 26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36374" y="2368316"/>
                <a:ext cx="130029" cy="233418"/>
              </a:xfrm>
              <a:prstGeom prst="rect">
                <a:avLst/>
              </a:prstGeom>
            </p:spPr>
          </p:pic>
        </p:grpSp>
        <p:grpSp>
          <p:nvGrpSpPr>
            <p:cNvPr id="266" name="Group 265"/>
            <p:cNvGrpSpPr>
              <a:grpSpLocks noChangeAspect="1"/>
            </p:cNvGrpSpPr>
            <p:nvPr/>
          </p:nvGrpSpPr>
          <p:grpSpPr>
            <a:xfrm>
              <a:off x="3636152" y="2868817"/>
              <a:ext cx="455281" cy="275476"/>
              <a:chOff x="3962162" y="2166789"/>
              <a:chExt cx="887216" cy="536824"/>
            </a:xfrm>
          </p:grpSpPr>
          <p:pic>
            <p:nvPicPr>
              <p:cNvPr id="267" name="Picture 266"/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62162" y="2166789"/>
                <a:ext cx="887216" cy="536824"/>
              </a:xfrm>
              <a:prstGeom prst="rect">
                <a:avLst/>
              </a:prstGeom>
            </p:spPr>
          </p:pic>
          <p:pic>
            <p:nvPicPr>
              <p:cNvPr id="268" name="Picture 267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38204" y="2368316"/>
                <a:ext cx="130029" cy="233418"/>
              </a:xfrm>
              <a:prstGeom prst="rect">
                <a:avLst/>
              </a:prstGeom>
            </p:spPr>
          </p:pic>
          <p:pic>
            <p:nvPicPr>
              <p:cNvPr id="269" name="Picture 26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40032" y="2368316"/>
                <a:ext cx="130029" cy="233418"/>
              </a:xfrm>
              <a:prstGeom prst="rect">
                <a:avLst/>
              </a:prstGeom>
            </p:spPr>
          </p:pic>
          <p:pic>
            <p:nvPicPr>
              <p:cNvPr id="270" name="Picture 26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36374" y="2368316"/>
                <a:ext cx="130029" cy="233418"/>
              </a:xfrm>
              <a:prstGeom prst="rect">
                <a:avLst/>
              </a:prstGeom>
            </p:spPr>
          </p:pic>
        </p:grpSp>
        <p:sp>
          <p:nvSpPr>
            <p:cNvPr id="275" name="Rectangle 274"/>
            <p:cNvSpPr/>
            <p:nvPr/>
          </p:nvSpPr>
          <p:spPr>
            <a:xfrm>
              <a:off x="2848418" y="3329471"/>
              <a:ext cx="226734" cy="2944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76" name="Rectangle 275"/>
            <p:cNvSpPr/>
            <p:nvPr/>
          </p:nvSpPr>
          <p:spPr>
            <a:xfrm>
              <a:off x="2847901" y="3398808"/>
              <a:ext cx="226734" cy="2944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77" name="Rectangle 276"/>
            <p:cNvSpPr/>
            <p:nvPr/>
          </p:nvSpPr>
          <p:spPr>
            <a:xfrm>
              <a:off x="2846799" y="3461216"/>
              <a:ext cx="226734" cy="2944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78" name="Rectangle 277"/>
            <p:cNvSpPr/>
            <p:nvPr/>
          </p:nvSpPr>
          <p:spPr>
            <a:xfrm>
              <a:off x="2846799" y="3519432"/>
              <a:ext cx="226734" cy="2944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79" name="Rectangle 278"/>
            <p:cNvSpPr/>
            <p:nvPr/>
          </p:nvSpPr>
          <p:spPr>
            <a:xfrm>
              <a:off x="2846799" y="3645441"/>
              <a:ext cx="226734" cy="2944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80" name="Rectangle 279"/>
            <p:cNvSpPr/>
            <p:nvPr/>
          </p:nvSpPr>
          <p:spPr>
            <a:xfrm>
              <a:off x="2846799" y="3707849"/>
              <a:ext cx="226734" cy="2944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81" name="Rectangle 280"/>
            <p:cNvSpPr/>
            <p:nvPr/>
          </p:nvSpPr>
          <p:spPr>
            <a:xfrm>
              <a:off x="2846799" y="3768340"/>
              <a:ext cx="226734" cy="2944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2846799" y="3827561"/>
              <a:ext cx="226734" cy="2944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02" name="Rectangle 301"/>
            <p:cNvSpPr/>
            <p:nvPr/>
          </p:nvSpPr>
          <p:spPr>
            <a:xfrm>
              <a:off x="3925518" y="3321664"/>
              <a:ext cx="226734" cy="2944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07" name="Rectangle 306"/>
            <p:cNvSpPr/>
            <p:nvPr/>
          </p:nvSpPr>
          <p:spPr>
            <a:xfrm>
              <a:off x="3925002" y="3391001"/>
              <a:ext cx="226734" cy="2944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35" name="Rectangle 334"/>
            <p:cNvSpPr/>
            <p:nvPr/>
          </p:nvSpPr>
          <p:spPr>
            <a:xfrm>
              <a:off x="3923900" y="3453409"/>
              <a:ext cx="226734" cy="2944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36" name="Rectangle 335"/>
            <p:cNvSpPr/>
            <p:nvPr/>
          </p:nvSpPr>
          <p:spPr>
            <a:xfrm>
              <a:off x="3923899" y="3511625"/>
              <a:ext cx="226734" cy="2944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37" name="Rectangle 336"/>
            <p:cNvSpPr/>
            <p:nvPr/>
          </p:nvSpPr>
          <p:spPr>
            <a:xfrm>
              <a:off x="3923900" y="3637634"/>
              <a:ext cx="226734" cy="2944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38" name="Rectangle 337"/>
            <p:cNvSpPr/>
            <p:nvPr/>
          </p:nvSpPr>
          <p:spPr>
            <a:xfrm>
              <a:off x="3923900" y="3700042"/>
              <a:ext cx="226734" cy="2944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39" name="Rectangle 338"/>
            <p:cNvSpPr/>
            <p:nvPr/>
          </p:nvSpPr>
          <p:spPr>
            <a:xfrm>
              <a:off x="3923900" y="3760534"/>
              <a:ext cx="226734" cy="2944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40" name="Rectangle 339"/>
            <p:cNvSpPr/>
            <p:nvPr/>
          </p:nvSpPr>
          <p:spPr>
            <a:xfrm>
              <a:off x="3923900" y="3819754"/>
              <a:ext cx="226734" cy="2944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49" name="Rectangle 348"/>
            <p:cNvSpPr/>
            <p:nvPr/>
          </p:nvSpPr>
          <p:spPr>
            <a:xfrm>
              <a:off x="4259445" y="4260933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50" name="Rectangle 349"/>
            <p:cNvSpPr/>
            <p:nvPr/>
          </p:nvSpPr>
          <p:spPr>
            <a:xfrm>
              <a:off x="4260575" y="4301060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51" name="Rectangle 350"/>
            <p:cNvSpPr/>
            <p:nvPr/>
          </p:nvSpPr>
          <p:spPr>
            <a:xfrm>
              <a:off x="4259445" y="4340731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52" name="Rectangle 351"/>
            <p:cNvSpPr/>
            <p:nvPr/>
          </p:nvSpPr>
          <p:spPr>
            <a:xfrm>
              <a:off x="4260575" y="4380857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53" name="Rectangle 352"/>
            <p:cNvSpPr/>
            <p:nvPr/>
          </p:nvSpPr>
          <p:spPr>
            <a:xfrm>
              <a:off x="4259445" y="4471617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54" name="Rectangle 353"/>
            <p:cNvSpPr/>
            <p:nvPr/>
          </p:nvSpPr>
          <p:spPr>
            <a:xfrm>
              <a:off x="4260575" y="4511743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55" name="Rectangle 354"/>
            <p:cNvSpPr/>
            <p:nvPr/>
          </p:nvSpPr>
          <p:spPr>
            <a:xfrm>
              <a:off x="4259445" y="4551415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56" name="Rectangle 355"/>
            <p:cNvSpPr/>
            <p:nvPr/>
          </p:nvSpPr>
          <p:spPr>
            <a:xfrm>
              <a:off x="4260575" y="4591541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3922269" y="4260933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58" name="Rectangle 357"/>
            <p:cNvSpPr/>
            <p:nvPr/>
          </p:nvSpPr>
          <p:spPr>
            <a:xfrm>
              <a:off x="3923399" y="4301060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3922269" y="4340731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60" name="Rectangle 359"/>
            <p:cNvSpPr/>
            <p:nvPr/>
          </p:nvSpPr>
          <p:spPr>
            <a:xfrm>
              <a:off x="3923399" y="4380857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61" name="Rectangle 360"/>
            <p:cNvSpPr/>
            <p:nvPr/>
          </p:nvSpPr>
          <p:spPr>
            <a:xfrm>
              <a:off x="3922269" y="4471617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62" name="Rectangle 361"/>
            <p:cNvSpPr/>
            <p:nvPr/>
          </p:nvSpPr>
          <p:spPr>
            <a:xfrm>
              <a:off x="3923399" y="4511743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63" name="Rectangle 362"/>
            <p:cNvSpPr/>
            <p:nvPr/>
          </p:nvSpPr>
          <p:spPr>
            <a:xfrm>
              <a:off x="3922269" y="4551415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64" name="Rectangle 363"/>
            <p:cNvSpPr/>
            <p:nvPr/>
          </p:nvSpPr>
          <p:spPr>
            <a:xfrm>
              <a:off x="3923399" y="4591541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65" name="Rectangle 364"/>
            <p:cNvSpPr/>
            <p:nvPr/>
          </p:nvSpPr>
          <p:spPr>
            <a:xfrm>
              <a:off x="3583072" y="4257867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66" name="Rectangle 365"/>
            <p:cNvSpPr/>
            <p:nvPr/>
          </p:nvSpPr>
          <p:spPr>
            <a:xfrm>
              <a:off x="3584201" y="4297994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67" name="Rectangle 366"/>
            <p:cNvSpPr/>
            <p:nvPr/>
          </p:nvSpPr>
          <p:spPr>
            <a:xfrm>
              <a:off x="3583072" y="4337665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68" name="Rectangle 367"/>
            <p:cNvSpPr/>
            <p:nvPr/>
          </p:nvSpPr>
          <p:spPr>
            <a:xfrm>
              <a:off x="3584201" y="4377791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69" name="Rectangle 368"/>
            <p:cNvSpPr/>
            <p:nvPr/>
          </p:nvSpPr>
          <p:spPr>
            <a:xfrm>
              <a:off x="3583072" y="4468551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70" name="Rectangle 369"/>
            <p:cNvSpPr/>
            <p:nvPr/>
          </p:nvSpPr>
          <p:spPr>
            <a:xfrm>
              <a:off x="3584201" y="4508677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71" name="Rectangle 370"/>
            <p:cNvSpPr/>
            <p:nvPr/>
          </p:nvSpPr>
          <p:spPr>
            <a:xfrm>
              <a:off x="3583072" y="4548349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72" name="Rectangle 371"/>
            <p:cNvSpPr/>
            <p:nvPr/>
          </p:nvSpPr>
          <p:spPr>
            <a:xfrm>
              <a:off x="3584201" y="4588475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73" name="Rectangle 372"/>
            <p:cNvSpPr/>
            <p:nvPr/>
          </p:nvSpPr>
          <p:spPr>
            <a:xfrm>
              <a:off x="3177480" y="4256554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74" name="Rectangle 373"/>
            <p:cNvSpPr/>
            <p:nvPr/>
          </p:nvSpPr>
          <p:spPr>
            <a:xfrm>
              <a:off x="3178609" y="4296680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75" name="Rectangle 374"/>
            <p:cNvSpPr/>
            <p:nvPr/>
          </p:nvSpPr>
          <p:spPr>
            <a:xfrm>
              <a:off x="3177480" y="4336352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76" name="Rectangle 375"/>
            <p:cNvSpPr/>
            <p:nvPr/>
          </p:nvSpPr>
          <p:spPr>
            <a:xfrm>
              <a:off x="3178609" y="4376478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77" name="Rectangle 376"/>
            <p:cNvSpPr/>
            <p:nvPr/>
          </p:nvSpPr>
          <p:spPr>
            <a:xfrm>
              <a:off x="3177480" y="4467238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78" name="Rectangle 377"/>
            <p:cNvSpPr/>
            <p:nvPr/>
          </p:nvSpPr>
          <p:spPr>
            <a:xfrm>
              <a:off x="3178609" y="4507364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79" name="Rectangle 378"/>
            <p:cNvSpPr/>
            <p:nvPr/>
          </p:nvSpPr>
          <p:spPr>
            <a:xfrm>
              <a:off x="3177480" y="4547035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80" name="Rectangle 379"/>
            <p:cNvSpPr/>
            <p:nvPr/>
          </p:nvSpPr>
          <p:spPr>
            <a:xfrm>
              <a:off x="3178609" y="4587162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81" name="Rectangle 380"/>
            <p:cNvSpPr/>
            <p:nvPr/>
          </p:nvSpPr>
          <p:spPr>
            <a:xfrm>
              <a:off x="2840303" y="4256554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82" name="Rectangle 381"/>
            <p:cNvSpPr/>
            <p:nvPr/>
          </p:nvSpPr>
          <p:spPr>
            <a:xfrm>
              <a:off x="2841433" y="4296680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83" name="Rectangle 382"/>
            <p:cNvSpPr/>
            <p:nvPr/>
          </p:nvSpPr>
          <p:spPr>
            <a:xfrm>
              <a:off x="2840303" y="4336352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84" name="Rectangle 383"/>
            <p:cNvSpPr/>
            <p:nvPr/>
          </p:nvSpPr>
          <p:spPr>
            <a:xfrm>
              <a:off x="2841433" y="4376478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85" name="Rectangle 384"/>
            <p:cNvSpPr/>
            <p:nvPr/>
          </p:nvSpPr>
          <p:spPr>
            <a:xfrm>
              <a:off x="2840303" y="4467238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86" name="Rectangle 385"/>
            <p:cNvSpPr/>
            <p:nvPr/>
          </p:nvSpPr>
          <p:spPr>
            <a:xfrm>
              <a:off x="2841433" y="4507364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87" name="Rectangle 386"/>
            <p:cNvSpPr/>
            <p:nvPr/>
          </p:nvSpPr>
          <p:spPr>
            <a:xfrm>
              <a:off x="2840303" y="4547035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88" name="Rectangle 387"/>
            <p:cNvSpPr/>
            <p:nvPr/>
          </p:nvSpPr>
          <p:spPr>
            <a:xfrm>
              <a:off x="2841433" y="4587162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89" name="Rectangle 388"/>
            <p:cNvSpPr/>
            <p:nvPr/>
          </p:nvSpPr>
          <p:spPr>
            <a:xfrm>
              <a:off x="2501105" y="4253488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90" name="Rectangle 389"/>
            <p:cNvSpPr/>
            <p:nvPr/>
          </p:nvSpPr>
          <p:spPr>
            <a:xfrm>
              <a:off x="2502235" y="4293614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91" name="Rectangle 390"/>
            <p:cNvSpPr/>
            <p:nvPr/>
          </p:nvSpPr>
          <p:spPr>
            <a:xfrm>
              <a:off x="2501105" y="4333286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92" name="Rectangle 391"/>
            <p:cNvSpPr/>
            <p:nvPr/>
          </p:nvSpPr>
          <p:spPr>
            <a:xfrm>
              <a:off x="2502235" y="4373412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93" name="Rectangle 392"/>
            <p:cNvSpPr/>
            <p:nvPr/>
          </p:nvSpPr>
          <p:spPr>
            <a:xfrm>
              <a:off x="2501105" y="4464171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94" name="Rectangle 393"/>
            <p:cNvSpPr/>
            <p:nvPr/>
          </p:nvSpPr>
          <p:spPr>
            <a:xfrm>
              <a:off x="2502235" y="4504298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95" name="Rectangle 394"/>
            <p:cNvSpPr/>
            <p:nvPr/>
          </p:nvSpPr>
          <p:spPr>
            <a:xfrm>
              <a:off x="2501105" y="4543969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96" name="Rectangle 395"/>
            <p:cNvSpPr/>
            <p:nvPr/>
          </p:nvSpPr>
          <p:spPr>
            <a:xfrm>
              <a:off x="2502235" y="4584096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472006" y="1585295"/>
            <a:ext cx="2145902" cy="2340094"/>
            <a:chOff x="5963633" y="1382562"/>
            <a:chExt cx="2145902" cy="2340094"/>
          </a:xfrm>
        </p:grpSpPr>
        <p:pic>
          <p:nvPicPr>
            <p:cNvPr id="176" name="Picture 2" descr="C:\Users\mallen\AppData\Local\Microsoft\Windows\Temporary Internet Files\Content.Outlook\Z7VY3TUQ\image001 (2)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293" l="1322" r="98238">
                          <a14:foregroundMark x1="8811" y1="2473" x2="92511" y2="21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1197" y="1801121"/>
              <a:ext cx="481749" cy="753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7" name="Picture 2" descr="C:\Users\mallen\AppData\Local\Microsoft\Windows\Temporary Internet Files\Content.Outlook\Z7VY3TUQ\image001 (2)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293" l="1322" r="98238">
                          <a14:foregroundMark x1="8811" y1="2473" x2="92511" y2="21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6054" y="1801121"/>
              <a:ext cx="481749" cy="753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8" name="Picture 2" descr="C:\Users\mallen\AppData\Local\Microsoft\Windows\Temporary Internet Files\Content.Outlook\Z7VY3TUQ\image001 (2)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293" l="1322" r="98238">
                          <a14:foregroundMark x1="8811" y1="2473" x2="92511" y2="21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3633" y="2738870"/>
              <a:ext cx="328624" cy="514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9" name="Picture 2" descr="C:\Users\mallen\AppData\Local\Microsoft\Windows\Temporary Internet Files\Content.Outlook\Z7VY3TUQ\image001 (2)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293" l="1322" r="98238">
                          <a14:foregroundMark x1="8811" y1="2473" x2="92511" y2="21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3242" y="2738870"/>
              <a:ext cx="328624" cy="514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0" name="Picture 2" descr="C:\Users\mallen\AppData\Local\Microsoft\Windows\Temporary Internet Files\Content.Outlook\Z7VY3TUQ\image001 (2)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293" l="1322" r="98238">
                          <a14:foregroundMark x1="8811" y1="2473" x2="92511" y2="21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3738" y="2738870"/>
              <a:ext cx="328624" cy="514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" name="Picture 2" descr="C:\Users\mallen\AppData\Local\Microsoft\Windows\Temporary Internet Files\Content.Outlook\Z7VY3TUQ\image001 (2)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293" l="1322" r="98238">
                          <a14:foregroundMark x1="8811" y1="2473" x2="92511" y2="21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3348" y="2738870"/>
              <a:ext cx="328624" cy="514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5" name="Picture 2" descr="C:\Users\mallen\AppData\Local\Microsoft\Windows\Temporary Internet Files\Content.Outlook\Z7VY3TUQ\image001 (2)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293" l="1322" r="98238">
                          <a14:foregroundMark x1="8811" y1="2473" x2="92511" y2="21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2895" y="2738870"/>
              <a:ext cx="328624" cy="514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6" name="Picture 2" descr="C:\Users\mallen\AppData\Local\Microsoft\Windows\Temporary Internet Files\Content.Outlook\Z7VY3TUQ\image001 (2)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293" l="1322" r="98238">
                          <a14:foregroundMark x1="8811" y1="2473" x2="92511" y2="21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22505" y="2738870"/>
              <a:ext cx="328624" cy="514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87" name="Straight Connector 186"/>
            <p:cNvCxnSpPr/>
            <p:nvPr/>
          </p:nvCxnSpPr>
          <p:spPr>
            <a:xfrm flipV="1">
              <a:off x="6472073" y="1589445"/>
              <a:ext cx="208299" cy="2182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flipV="1">
              <a:off x="6472073" y="1654055"/>
              <a:ext cx="927848" cy="1547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flipH="1" flipV="1">
              <a:off x="6641795" y="1654055"/>
              <a:ext cx="905133" cy="1547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flipH="1" flipV="1">
              <a:off x="7319818" y="1589445"/>
              <a:ext cx="227111" cy="2182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>
              <a:stCxn id="178" idx="0"/>
              <a:endCxn id="176" idx="2"/>
            </p:cNvCxnSpPr>
            <p:nvPr/>
          </p:nvCxnSpPr>
          <p:spPr>
            <a:xfrm flipV="1">
              <a:off x="6127945" y="2555084"/>
              <a:ext cx="344127" cy="1837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>
              <a:stCxn id="180" idx="0"/>
              <a:endCxn id="176" idx="2"/>
            </p:cNvCxnSpPr>
            <p:nvPr/>
          </p:nvCxnSpPr>
          <p:spPr>
            <a:xfrm flipV="1">
              <a:off x="6468050" y="2555084"/>
              <a:ext cx="4022" cy="1837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>
              <a:stCxn id="185" idx="0"/>
              <a:endCxn id="176" idx="2"/>
            </p:cNvCxnSpPr>
            <p:nvPr/>
          </p:nvCxnSpPr>
          <p:spPr>
            <a:xfrm flipH="1" flipV="1">
              <a:off x="6472072" y="2555084"/>
              <a:ext cx="335135" cy="1837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/>
            <p:cNvCxnSpPr>
              <a:stCxn id="179" idx="0"/>
              <a:endCxn id="177" idx="2"/>
            </p:cNvCxnSpPr>
            <p:nvPr/>
          </p:nvCxnSpPr>
          <p:spPr>
            <a:xfrm flipV="1">
              <a:off x="7207554" y="2555084"/>
              <a:ext cx="339375" cy="1837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>
              <a:stCxn id="184" idx="0"/>
              <a:endCxn id="177" idx="2"/>
            </p:cNvCxnSpPr>
            <p:nvPr/>
          </p:nvCxnSpPr>
          <p:spPr>
            <a:xfrm flipH="1" flipV="1">
              <a:off x="7546929" y="2555084"/>
              <a:ext cx="731" cy="1837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>
              <a:stCxn id="186" idx="0"/>
              <a:endCxn id="177" idx="2"/>
            </p:cNvCxnSpPr>
            <p:nvPr/>
          </p:nvCxnSpPr>
          <p:spPr>
            <a:xfrm flipH="1" flipV="1">
              <a:off x="7546929" y="2555084"/>
              <a:ext cx="339888" cy="1837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7" name="Group 196"/>
            <p:cNvGrpSpPr/>
            <p:nvPr/>
          </p:nvGrpSpPr>
          <p:grpSpPr>
            <a:xfrm>
              <a:off x="6071550" y="3509384"/>
              <a:ext cx="962397" cy="204128"/>
              <a:chOff x="1919073" y="4503049"/>
              <a:chExt cx="1323610" cy="224424"/>
            </a:xfrm>
          </p:grpSpPr>
          <p:grpSp>
            <p:nvGrpSpPr>
              <p:cNvPr id="397" name="Group 396"/>
              <p:cNvGrpSpPr/>
              <p:nvPr/>
            </p:nvGrpSpPr>
            <p:grpSpPr>
              <a:xfrm>
                <a:off x="1919073" y="4503049"/>
                <a:ext cx="539337" cy="224424"/>
                <a:chOff x="1919073" y="4503049"/>
                <a:chExt cx="539337" cy="224424"/>
              </a:xfrm>
            </p:grpSpPr>
            <p:pic>
              <p:nvPicPr>
                <p:cNvPr id="414" name="Picture 413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19073" y="4503049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416" name="Picture 415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93935" y="454716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419" name="Picture 418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68208" y="459122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422" name="Picture 421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150345" y="4639352"/>
                  <a:ext cx="308065" cy="88121"/>
                </a:xfrm>
                <a:prstGeom prst="rect">
                  <a:avLst/>
                </a:prstGeom>
              </p:spPr>
            </p:pic>
          </p:grpSp>
          <p:grpSp>
            <p:nvGrpSpPr>
              <p:cNvPr id="401" name="Group 400"/>
              <p:cNvGrpSpPr/>
              <p:nvPr/>
            </p:nvGrpSpPr>
            <p:grpSpPr>
              <a:xfrm>
                <a:off x="2313144" y="4503049"/>
                <a:ext cx="539337" cy="224424"/>
                <a:chOff x="1919073" y="4503049"/>
                <a:chExt cx="539337" cy="224424"/>
              </a:xfrm>
            </p:grpSpPr>
            <p:pic>
              <p:nvPicPr>
                <p:cNvPr id="408" name="Picture 407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19073" y="4503049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409" name="Picture 408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93935" y="454716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412" name="Picture 411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68208" y="459122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413" name="Picture 412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150345" y="4639352"/>
                  <a:ext cx="308065" cy="88121"/>
                </a:xfrm>
                <a:prstGeom prst="rect">
                  <a:avLst/>
                </a:prstGeom>
              </p:spPr>
            </p:pic>
          </p:grpSp>
          <p:grpSp>
            <p:nvGrpSpPr>
              <p:cNvPr id="403" name="Group 402"/>
              <p:cNvGrpSpPr/>
              <p:nvPr/>
            </p:nvGrpSpPr>
            <p:grpSpPr>
              <a:xfrm>
                <a:off x="2703346" y="4503049"/>
                <a:ext cx="539337" cy="224424"/>
                <a:chOff x="1919073" y="4503049"/>
                <a:chExt cx="539337" cy="224424"/>
              </a:xfrm>
            </p:grpSpPr>
            <p:pic>
              <p:nvPicPr>
                <p:cNvPr id="404" name="Picture 403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19073" y="4503049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405" name="Picture 404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93935" y="454716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406" name="Picture 405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68208" y="459122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407" name="Picture 406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150345" y="4639352"/>
                  <a:ext cx="308065" cy="88121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98" name="Group 197"/>
            <p:cNvGrpSpPr/>
            <p:nvPr/>
          </p:nvGrpSpPr>
          <p:grpSpPr>
            <a:xfrm>
              <a:off x="7147138" y="3518528"/>
              <a:ext cx="962397" cy="204128"/>
              <a:chOff x="1919073" y="4503049"/>
              <a:chExt cx="1323610" cy="224424"/>
            </a:xfrm>
          </p:grpSpPr>
          <p:grpSp>
            <p:nvGrpSpPr>
              <p:cNvPr id="328" name="Group 327"/>
              <p:cNvGrpSpPr/>
              <p:nvPr/>
            </p:nvGrpSpPr>
            <p:grpSpPr>
              <a:xfrm>
                <a:off x="1919073" y="4503049"/>
                <a:ext cx="539337" cy="224424"/>
                <a:chOff x="1919073" y="4503049"/>
                <a:chExt cx="539337" cy="224424"/>
              </a:xfrm>
            </p:grpSpPr>
            <p:pic>
              <p:nvPicPr>
                <p:cNvPr id="345" name="Picture 344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19073" y="4503049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346" name="Picture 345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93935" y="454716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347" name="Picture 346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68208" y="459122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348" name="Picture 347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150345" y="4639352"/>
                  <a:ext cx="308065" cy="88121"/>
                </a:xfrm>
                <a:prstGeom prst="rect">
                  <a:avLst/>
                </a:prstGeom>
              </p:spPr>
            </p:pic>
          </p:grpSp>
          <p:grpSp>
            <p:nvGrpSpPr>
              <p:cNvPr id="329" name="Group 328"/>
              <p:cNvGrpSpPr/>
              <p:nvPr/>
            </p:nvGrpSpPr>
            <p:grpSpPr>
              <a:xfrm>
                <a:off x="2313144" y="4503049"/>
                <a:ext cx="539337" cy="224424"/>
                <a:chOff x="1919073" y="4503049"/>
                <a:chExt cx="539337" cy="224424"/>
              </a:xfrm>
            </p:grpSpPr>
            <p:pic>
              <p:nvPicPr>
                <p:cNvPr id="341" name="Picture 340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19073" y="4503049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342" name="Picture 341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93935" y="454716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343" name="Picture 342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68208" y="459122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344" name="Picture 343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150345" y="4639352"/>
                  <a:ext cx="308065" cy="88121"/>
                </a:xfrm>
                <a:prstGeom prst="rect">
                  <a:avLst/>
                </a:prstGeom>
              </p:spPr>
            </p:pic>
          </p:grpSp>
          <p:grpSp>
            <p:nvGrpSpPr>
              <p:cNvPr id="330" name="Group 329"/>
              <p:cNvGrpSpPr/>
              <p:nvPr/>
            </p:nvGrpSpPr>
            <p:grpSpPr>
              <a:xfrm>
                <a:off x="2703346" y="4503049"/>
                <a:ext cx="539337" cy="224424"/>
                <a:chOff x="1919073" y="4503049"/>
                <a:chExt cx="539337" cy="224424"/>
              </a:xfrm>
            </p:grpSpPr>
            <p:pic>
              <p:nvPicPr>
                <p:cNvPr id="331" name="Picture 330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19073" y="4503049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332" name="Picture 331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93935" y="454716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333" name="Picture 332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68208" y="459122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334" name="Picture 333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150345" y="4639352"/>
                  <a:ext cx="308065" cy="88121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199" name="Straight Connector 198"/>
            <p:cNvCxnSpPr/>
            <p:nvPr/>
          </p:nvCxnSpPr>
          <p:spPr>
            <a:xfrm flipH="1" flipV="1">
              <a:off x="6468050" y="3243232"/>
              <a:ext cx="2026" cy="2669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/>
            <p:cNvCxnSpPr/>
            <p:nvPr/>
          </p:nvCxnSpPr>
          <p:spPr>
            <a:xfrm flipV="1">
              <a:off x="6470076" y="3243232"/>
              <a:ext cx="1077585" cy="2669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/>
            <p:nvPr/>
          </p:nvCxnSpPr>
          <p:spPr>
            <a:xfrm flipH="1" flipV="1">
              <a:off x="6468050" y="3243232"/>
              <a:ext cx="1077613" cy="2669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/>
            <p:cNvCxnSpPr/>
            <p:nvPr/>
          </p:nvCxnSpPr>
          <p:spPr>
            <a:xfrm flipH="1">
              <a:off x="7545663" y="3243232"/>
              <a:ext cx="1995" cy="2669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3" name="Group 202"/>
            <p:cNvGrpSpPr>
              <a:grpSpLocks noChangeAspect="1"/>
            </p:cNvGrpSpPr>
            <p:nvPr/>
          </p:nvGrpSpPr>
          <p:grpSpPr>
            <a:xfrm>
              <a:off x="6411310" y="1387321"/>
              <a:ext cx="455281" cy="275476"/>
              <a:chOff x="3962162" y="2166789"/>
              <a:chExt cx="887216" cy="536824"/>
            </a:xfrm>
          </p:grpSpPr>
          <p:pic>
            <p:nvPicPr>
              <p:cNvPr id="324" name="Picture 323"/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62162" y="2166789"/>
                <a:ext cx="887216" cy="536824"/>
              </a:xfrm>
              <a:prstGeom prst="rect">
                <a:avLst/>
              </a:prstGeom>
            </p:spPr>
          </p:pic>
          <p:pic>
            <p:nvPicPr>
              <p:cNvPr id="325" name="Picture 32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38204" y="2368316"/>
                <a:ext cx="130029" cy="233418"/>
              </a:xfrm>
              <a:prstGeom prst="rect">
                <a:avLst/>
              </a:prstGeom>
            </p:spPr>
          </p:pic>
          <p:pic>
            <p:nvPicPr>
              <p:cNvPr id="326" name="Picture 32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40032" y="2368316"/>
                <a:ext cx="130029" cy="233418"/>
              </a:xfrm>
              <a:prstGeom prst="rect">
                <a:avLst/>
              </a:prstGeom>
            </p:spPr>
          </p:pic>
          <p:pic>
            <p:nvPicPr>
              <p:cNvPr id="327" name="Picture 32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36374" y="2368316"/>
                <a:ext cx="130029" cy="233418"/>
              </a:xfrm>
              <a:prstGeom prst="rect">
                <a:avLst/>
              </a:prstGeom>
            </p:spPr>
          </p:pic>
        </p:grpSp>
        <p:grpSp>
          <p:nvGrpSpPr>
            <p:cNvPr id="204" name="Group 203"/>
            <p:cNvGrpSpPr>
              <a:grpSpLocks noChangeAspect="1"/>
            </p:cNvGrpSpPr>
            <p:nvPr/>
          </p:nvGrpSpPr>
          <p:grpSpPr>
            <a:xfrm>
              <a:off x="7148520" y="1382562"/>
              <a:ext cx="455281" cy="275476"/>
              <a:chOff x="3962162" y="2166789"/>
              <a:chExt cx="887216" cy="536824"/>
            </a:xfrm>
          </p:grpSpPr>
          <p:pic>
            <p:nvPicPr>
              <p:cNvPr id="320" name="Picture 319"/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62162" y="2166789"/>
                <a:ext cx="887216" cy="536824"/>
              </a:xfrm>
              <a:prstGeom prst="rect">
                <a:avLst/>
              </a:prstGeom>
            </p:spPr>
          </p:pic>
          <p:pic>
            <p:nvPicPr>
              <p:cNvPr id="321" name="Picture 320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38204" y="2368316"/>
                <a:ext cx="130029" cy="233418"/>
              </a:xfrm>
              <a:prstGeom prst="rect">
                <a:avLst/>
              </a:prstGeom>
            </p:spPr>
          </p:pic>
          <p:pic>
            <p:nvPicPr>
              <p:cNvPr id="322" name="Picture 32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40032" y="2368316"/>
                <a:ext cx="130029" cy="233418"/>
              </a:xfrm>
              <a:prstGeom prst="rect">
                <a:avLst/>
              </a:prstGeom>
            </p:spPr>
          </p:pic>
          <p:pic>
            <p:nvPicPr>
              <p:cNvPr id="323" name="Picture 32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36374" y="2368316"/>
                <a:ext cx="130029" cy="233418"/>
              </a:xfrm>
              <a:prstGeom prst="rect">
                <a:avLst/>
              </a:prstGeom>
            </p:spPr>
          </p:pic>
        </p:grpSp>
        <p:sp>
          <p:nvSpPr>
            <p:cNvPr id="205" name="Rectangle 204"/>
            <p:cNvSpPr/>
            <p:nvPr/>
          </p:nvSpPr>
          <p:spPr>
            <a:xfrm>
              <a:off x="6360786" y="1843216"/>
              <a:ext cx="226734" cy="2944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6360269" y="1912553"/>
              <a:ext cx="226734" cy="2944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6359167" y="1974961"/>
              <a:ext cx="226734" cy="2944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6359167" y="2033177"/>
              <a:ext cx="226734" cy="2944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6359167" y="2159186"/>
              <a:ext cx="226734" cy="2944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6359167" y="2221594"/>
              <a:ext cx="226734" cy="2944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6359167" y="2282085"/>
              <a:ext cx="226734" cy="2944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6359167" y="2341306"/>
              <a:ext cx="226734" cy="2944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13" name="Rectangle 212"/>
            <p:cNvSpPr/>
            <p:nvPr/>
          </p:nvSpPr>
          <p:spPr>
            <a:xfrm>
              <a:off x="7437886" y="1835409"/>
              <a:ext cx="226734" cy="2944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14" name="Rectangle 213"/>
            <p:cNvSpPr/>
            <p:nvPr/>
          </p:nvSpPr>
          <p:spPr>
            <a:xfrm>
              <a:off x="7437370" y="1904746"/>
              <a:ext cx="226734" cy="2944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7436268" y="1967154"/>
              <a:ext cx="226734" cy="2944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7436267" y="2025370"/>
              <a:ext cx="226734" cy="2944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7436268" y="2151379"/>
              <a:ext cx="226734" cy="2944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20" name="Rectangle 219"/>
            <p:cNvSpPr/>
            <p:nvPr/>
          </p:nvSpPr>
          <p:spPr>
            <a:xfrm>
              <a:off x="7436268" y="2213787"/>
              <a:ext cx="226734" cy="2944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21" name="Rectangle 220"/>
            <p:cNvSpPr/>
            <p:nvPr/>
          </p:nvSpPr>
          <p:spPr>
            <a:xfrm>
              <a:off x="7436268" y="2274279"/>
              <a:ext cx="226734" cy="2944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7436268" y="2333499"/>
              <a:ext cx="226734" cy="2944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23" name="Rectangle 222"/>
            <p:cNvSpPr/>
            <p:nvPr/>
          </p:nvSpPr>
          <p:spPr>
            <a:xfrm>
              <a:off x="7771813" y="2774678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24" name="Rectangle 223"/>
            <p:cNvSpPr/>
            <p:nvPr/>
          </p:nvSpPr>
          <p:spPr>
            <a:xfrm>
              <a:off x="7772943" y="2814805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26" name="Rectangle 225"/>
            <p:cNvSpPr/>
            <p:nvPr/>
          </p:nvSpPr>
          <p:spPr>
            <a:xfrm>
              <a:off x="7771813" y="2854476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53" name="Rectangle 252"/>
            <p:cNvSpPr/>
            <p:nvPr/>
          </p:nvSpPr>
          <p:spPr>
            <a:xfrm>
              <a:off x="7772943" y="2894602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54" name="Rectangle 253"/>
            <p:cNvSpPr/>
            <p:nvPr/>
          </p:nvSpPr>
          <p:spPr>
            <a:xfrm>
              <a:off x="7771813" y="2985362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55" name="Rectangle 254"/>
            <p:cNvSpPr/>
            <p:nvPr/>
          </p:nvSpPr>
          <p:spPr>
            <a:xfrm>
              <a:off x="7772943" y="3025488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56" name="Rectangle 255"/>
            <p:cNvSpPr/>
            <p:nvPr/>
          </p:nvSpPr>
          <p:spPr>
            <a:xfrm>
              <a:off x="7771813" y="3065160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57" name="Rectangle 256"/>
            <p:cNvSpPr/>
            <p:nvPr/>
          </p:nvSpPr>
          <p:spPr>
            <a:xfrm>
              <a:off x="7772943" y="3105286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58" name="Rectangle 257"/>
            <p:cNvSpPr/>
            <p:nvPr/>
          </p:nvSpPr>
          <p:spPr>
            <a:xfrm>
              <a:off x="7434637" y="2774678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59" name="Rectangle 258"/>
            <p:cNvSpPr/>
            <p:nvPr/>
          </p:nvSpPr>
          <p:spPr>
            <a:xfrm>
              <a:off x="7435767" y="2814805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60" name="Rectangle 259"/>
            <p:cNvSpPr/>
            <p:nvPr/>
          </p:nvSpPr>
          <p:spPr>
            <a:xfrm>
              <a:off x="7434637" y="2854476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61" name="Rectangle 260"/>
            <p:cNvSpPr/>
            <p:nvPr/>
          </p:nvSpPr>
          <p:spPr>
            <a:xfrm>
              <a:off x="7435767" y="2894602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71" name="Rectangle 270"/>
            <p:cNvSpPr/>
            <p:nvPr/>
          </p:nvSpPr>
          <p:spPr>
            <a:xfrm>
              <a:off x="7434637" y="2985362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83" name="Rectangle 282"/>
            <p:cNvSpPr/>
            <p:nvPr/>
          </p:nvSpPr>
          <p:spPr>
            <a:xfrm>
              <a:off x="7435767" y="3025488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84" name="Rectangle 283"/>
            <p:cNvSpPr/>
            <p:nvPr/>
          </p:nvSpPr>
          <p:spPr>
            <a:xfrm>
              <a:off x="7434637" y="3065160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85" name="Rectangle 284"/>
            <p:cNvSpPr/>
            <p:nvPr/>
          </p:nvSpPr>
          <p:spPr>
            <a:xfrm>
              <a:off x="7435767" y="3105286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86" name="Rectangle 285"/>
            <p:cNvSpPr/>
            <p:nvPr/>
          </p:nvSpPr>
          <p:spPr>
            <a:xfrm>
              <a:off x="7095440" y="2771612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87" name="Rectangle 286"/>
            <p:cNvSpPr/>
            <p:nvPr/>
          </p:nvSpPr>
          <p:spPr>
            <a:xfrm>
              <a:off x="7096569" y="2811739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88" name="Rectangle 287"/>
            <p:cNvSpPr/>
            <p:nvPr/>
          </p:nvSpPr>
          <p:spPr>
            <a:xfrm>
              <a:off x="7095440" y="2851410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89" name="Rectangle 288"/>
            <p:cNvSpPr/>
            <p:nvPr/>
          </p:nvSpPr>
          <p:spPr>
            <a:xfrm>
              <a:off x="7096569" y="2891536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90" name="Rectangle 289"/>
            <p:cNvSpPr/>
            <p:nvPr/>
          </p:nvSpPr>
          <p:spPr>
            <a:xfrm>
              <a:off x="7095440" y="2982296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91" name="Rectangle 290"/>
            <p:cNvSpPr/>
            <p:nvPr/>
          </p:nvSpPr>
          <p:spPr>
            <a:xfrm>
              <a:off x="7096569" y="3022422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92" name="Rectangle 291"/>
            <p:cNvSpPr/>
            <p:nvPr/>
          </p:nvSpPr>
          <p:spPr>
            <a:xfrm>
              <a:off x="7095440" y="3062094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93" name="Rectangle 292"/>
            <p:cNvSpPr/>
            <p:nvPr/>
          </p:nvSpPr>
          <p:spPr>
            <a:xfrm>
              <a:off x="7096569" y="3102220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94" name="Rectangle 293"/>
            <p:cNvSpPr/>
            <p:nvPr/>
          </p:nvSpPr>
          <p:spPr>
            <a:xfrm>
              <a:off x="6689848" y="2770299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95" name="Rectangle 294"/>
            <p:cNvSpPr/>
            <p:nvPr/>
          </p:nvSpPr>
          <p:spPr>
            <a:xfrm>
              <a:off x="6690977" y="2810425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96" name="Rectangle 295"/>
            <p:cNvSpPr/>
            <p:nvPr/>
          </p:nvSpPr>
          <p:spPr>
            <a:xfrm>
              <a:off x="6689848" y="2850097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97" name="Rectangle 296"/>
            <p:cNvSpPr/>
            <p:nvPr/>
          </p:nvSpPr>
          <p:spPr>
            <a:xfrm>
              <a:off x="6690977" y="2890223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98" name="Rectangle 297"/>
            <p:cNvSpPr/>
            <p:nvPr/>
          </p:nvSpPr>
          <p:spPr>
            <a:xfrm>
              <a:off x="6689848" y="2980983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99" name="Rectangle 298"/>
            <p:cNvSpPr/>
            <p:nvPr/>
          </p:nvSpPr>
          <p:spPr>
            <a:xfrm>
              <a:off x="6690977" y="3021109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00" name="Rectangle 299"/>
            <p:cNvSpPr/>
            <p:nvPr/>
          </p:nvSpPr>
          <p:spPr>
            <a:xfrm>
              <a:off x="6689848" y="3060780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01" name="Rectangle 300"/>
            <p:cNvSpPr/>
            <p:nvPr/>
          </p:nvSpPr>
          <p:spPr>
            <a:xfrm>
              <a:off x="6690977" y="3100907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03" name="Rectangle 302"/>
            <p:cNvSpPr/>
            <p:nvPr/>
          </p:nvSpPr>
          <p:spPr>
            <a:xfrm>
              <a:off x="6352671" y="2770299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04" name="Rectangle 303"/>
            <p:cNvSpPr/>
            <p:nvPr/>
          </p:nvSpPr>
          <p:spPr>
            <a:xfrm>
              <a:off x="6353801" y="2810425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05" name="Rectangle 304"/>
            <p:cNvSpPr/>
            <p:nvPr/>
          </p:nvSpPr>
          <p:spPr>
            <a:xfrm>
              <a:off x="6352671" y="2850097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06" name="Rectangle 305"/>
            <p:cNvSpPr/>
            <p:nvPr/>
          </p:nvSpPr>
          <p:spPr>
            <a:xfrm>
              <a:off x="6353801" y="2890223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08" name="Rectangle 307"/>
            <p:cNvSpPr/>
            <p:nvPr/>
          </p:nvSpPr>
          <p:spPr>
            <a:xfrm>
              <a:off x="6352671" y="2980983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09" name="Rectangle 308"/>
            <p:cNvSpPr/>
            <p:nvPr/>
          </p:nvSpPr>
          <p:spPr>
            <a:xfrm>
              <a:off x="6353801" y="3021109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10" name="Rectangle 309"/>
            <p:cNvSpPr/>
            <p:nvPr/>
          </p:nvSpPr>
          <p:spPr>
            <a:xfrm>
              <a:off x="6352671" y="3060780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11" name="Rectangle 310"/>
            <p:cNvSpPr/>
            <p:nvPr/>
          </p:nvSpPr>
          <p:spPr>
            <a:xfrm>
              <a:off x="6353801" y="3100907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12" name="Rectangle 311"/>
            <p:cNvSpPr/>
            <p:nvPr/>
          </p:nvSpPr>
          <p:spPr>
            <a:xfrm>
              <a:off x="6013473" y="2767233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13" name="Rectangle 312"/>
            <p:cNvSpPr/>
            <p:nvPr/>
          </p:nvSpPr>
          <p:spPr>
            <a:xfrm>
              <a:off x="6014603" y="2807359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14" name="Rectangle 313"/>
            <p:cNvSpPr/>
            <p:nvPr/>
          </p:nvSpPr>
          <p:spPr>
            <a:xfrm>
              <a:off x="6013473" y="2847031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15" name="Rectangle 314"/>
            <p:cNvSpPr/>
            <p:nvPr/>
          </p:nvSpPr>
          <p:spPr>
            <a:xfrm>
              <a:off x="6014603" y="2887157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16" name="Rectangle 315"/>
            <p:cNvSpPr/>
            <p:nvPr/>
          </p:nvSpPr>
          <p:spPr>
            <a:xfrm>
              <a:off x="6013473" y="2977916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17" name="Rectangle 316"/>
            <p:cNvSpPr/>
            <p:nvPr/>
          </p:nvSpPr>
          <p:spPr>
            <a:xfrm>
              <a:off x="6014603" y="3018043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18" name="Rectangle 317"/>
            <p:cNvSpPr/>
            <p:nvPr/>
          </p:nvSpPr>
          <p:spPr>
            <a:xfrm>
              <a:off x="6013473" y="3057714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319" name="Rectangle 318"/>
            <p:cNvSpPr/>
            <p:nvPr/>
          </p:nvSpPr>
          <p:spPr>
            <a:xfrm>
              <a:off x="6014603" y="3097841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72590" y="4478053"/>
            <a:ext cx="2145902" cy="2340094"/>
            <a:chOff x="5913793" y="4461390"/>
            <a:chExt cx="2145902" cy="2340094"/>
          </a:xfrm>
        </p:grpSpPr>
        <p:pic>
          <p:nvPicPr>
            <p:cNvPr id="428" name="Picture 2" descr="C:\Users\mallen\AppData\Local\Microsoft\Windows\Temporary Internet Files\Content.Outlook\Z7VY3TUQ\image001 (2)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293" l="1322" r="98238">
                          <a14:foregroundMark x1="8811" y1="2473" x2="92511" y2="21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1357" y="4879949"/>
              <a:ext cx="481749" cy="753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9" name="Picture 2" descr="C:\Users\mallen\AppData\Local\Microsoft\Windows\Temporary Internet Files\Content.Outlook\Z7VY3TUQ\image001 (2)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293" l="1322" r="98238">
                          <a14:foregroundMark x1="8811" y1="2473" x2="92511" y2="21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6214" y="4879949"/>
              <a:ext cx="481749" cy="753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0" name="Picture 2" descr="C:\Users\mallen\AppData\Local\Microsoft\Windows\Temporary Internet Files\Content.Outlook\Z7VY3TUQ\image001 (2)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293" l="1322" r="98238">
                          <a14:foregroundMark x1="8811" y1="2473" x2="92511" y2="21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3793" y="5817698"/>
              <a:ext cx="328624" cy="514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1" name="Picture 2" descr="C:\Users\mallen\AppData\Local\Microsoft\Windows\Temporary Internet Files\Content.Outlook\Z7VY3TUQ\image001 (2)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293" l="1322" r="98238">
                          <a14:foregroundMark x1="8811" y1="2473" x2="92511" y2="21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3402" y="5817698"/>
              <a:ext cx="328624" cy="514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2" name="Picture 2" descr="C:\Users\mallen\AppData\Local\Microsoft\Windows\Temporary Internet Files\Content.Outlook\Z7VY3TUQ\image001 (2)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293" l="1322" r="98238">
                          <a14:foregroundMark x1="8811" y1="2473" x2="92511" y2="21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3898" y="5817698"/>
              <a:ext cx="328624" cy="514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3" name="Picture 2" descr="C:\Users\mallen\AppData\Local\Microsoft\Windows\Temporary Internet Files\Content.Outlook\Z7VY3TUQ\image001 (2)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293" l="1322" r="98238">
                          <a14:foregroundMark x1="8811" y1="2473" x2="92511" y2="21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3508" y="5817698"/>
              <a:ext cx="328624" cy="514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4" name="Picture 2" descr="C:\Users\mallen\AppData\Local\Microsoft\Windows\Temporary Internet Files\Content.Outlook\Z7VY3TUQ\image001 (2)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293" l="1322" r="98238">
                          <a14:foregroundMark x1="8811" y1="2473" x2="92511" y2="21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3055" y="5817698"/>
              <a:ext cx="328624" cy="514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5" name="Picture 2" descr="C:\Users\mallen\AppData\Local\Microsoft\Windows\Temporary Internet Files\Content.Outlook\Z7VY3TUQ\image001 (2)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293" l="1322" r="98238">
                          <a14:foregroundMark x1="8811" y1="2473" x2="92511" y2="21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2665" y="5817698"/>
              <a:ext cx="328624" cy="514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36" name="Straight Connector 435"/>
            <p:cNvCxnSpPr/>
            <p:nvPr/>
          </p:nvCxnSpPr>
          <p:spPr>
            <a:xfrm flipV="1">
              <a:off x="6422233" y="4668273"/>
              <a:ext cx="208299" cy="2182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Straight Connector 436"/>
            <p:cNvCxnSpPr/>
            <p:nvPr/>
          </p:nvCxnSpPr>
          <p:spPr>
            <a:xfrm flipV="1">
              <a:off x="6422233" y="4732883"/>
              <a:ext cx="927848" cy="1547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8" name="Straight Connector 437"/>
            <p:cNvCxnSpPr/>
            <p:nvPr/>
          </p:nvCxnSpPr>
          <p:spPr>
            <a:xfrm flipH="1" flipV="1">
              <a:off x="6591955" y="4732883"/>
              <a:ext cx="905133" cy="1547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9" name="Straight Connector 438"/>
            <p:cNvCxnSpPr/>
            <p:nvPr/>
          </p:nvCxnSpPr>
          <p:spPr>
            <a:xfrm flipH="1" flipV="1">
              <a:off x="7269978" y="4668273"/>
              <a:ext cx="227111" cy="2182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0" name="Straight Connector 439"/>
            <p:cNvCxnSpPr>
              <a:stCxn id="430" idx="0"/>
              <a:endCxn id="428" idx="2"/>
            </p:cNvCxnSpPr>
            <p:nvPr/>
          </p:nvCxnSpPr>
          <p:spPr>
            <a:xfrm flipV="1">
              <a:off x="6078105" y="5633912"/>
              <a:ext cx="344127" cy="1837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1" name="Straight Connector 440"/>
            <p:cNvCxnSpPr>
              <a:stCxn id="432" idx="0"/>
              <a:endCxn id="428" idx="2"/>
            </p:cNvCxnSpPr>
            <p:nvPr/>
          </p:nvCxnSpPr>
          <p:spPr>
            <a:xfrm flipV="1">
              <a:off x="6418210" y="5633912"/>
              <a:ext cx="4022" cy="1837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2" name="Straight Connector 441"/>
            <p:cNvCxnSpPr>
              <a:stCxn id="434" idx="0"/>
              <a:endCxn id="428" idx="2"/>
            </p:cNvCxnSpPr>
            <p:nvPr/>
          </p:nvCxnSpPr>
          <p:spPr>
            <a:xfrm flipH="1" flipV="1">
              <a:off x="6422232" y="5633912"/>
              <a:ext cx="335135" cy="1837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Straight Connector 442"/>
            <p:cNvCxnSpPr>
              <a:stCxn id="431" idx="0"/>
              <a:endCxn id="429" idx="2"/>
            </p:cNvCxnSpPr>
            <p:nvPr/>
          </p:nvCxnSpPr>
          <p:spPr>
            <a:xfrm flipV="1">
              <a:off x="7157714" y="5633912"/>
              <a:ext cx="339375" cy="1837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Straight Connector 443"/>
            <p:cNvCxnSpPr>
              <a:stCxn id="433" idx="0"/>
              <a:endCxn id="429" idx="2"/>
            </p:cNvCxnSpPr>
            <p:nvPr/>
          </p:nvCxnSpPr>
          <p:spPr>
            <a:xfrm flipH="1" flipV="1">
              <a:off x="7497089" y="5633912"/>
              <a:ext cx="731" cy="1837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Straight Connector 444"/>
            <p:cNvCxnSpPr>
              <a:stCxn id="435" idx="0"/>
              <a:endCxn id="429" idx="2"/>
            </p:cNvCxnSpPr>
            <p:nvPr/>
          </p:nvCxnSpPr>
          <p:spPr>
            <a:xfrm flipH="1" flipV="1">
              <a:off x="7497089" y="5633912"/>
              <a:ext cx="339888" cy="1837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6" name="Group 445"/>
            <p:cNvGrpSpPr/>
            <p:nvPr/>
          </p:nvGrpSpPr>
          <p:grpSpPr>
            <a:xfrm>
              <a:off x="6021710" y="6588212"/>
              <a:ext cx="962397" cy="204128"/>
              <a:chOff x="1919073" y="4503049"/>
              <a:chExt cx="1323610" cy="224424"/>
            </a:xfrm>
          </p:grpSpPr>
          <p:grpSp>
            <p:nvGrpSpPr>
              <p:cNvPr id="541" name="Group 540"/>
              <p:cNvGrpSpPr/>
              <p:nvPr/>
            </p:nvGrpSpPr>
            <p:grpSpPr>
              <a:xfrm>
                <a:off x="1919073" y="4503049"/>
                <a:ext cx="539337" cy="224424"/>
                <a:chOff x="1919073" y="4503049"/>
                <a:chExt cx="539337" cy="224424"/>
              </a:xfrm>
            </p:grpSpPr>
            <p:pic>
              <p:nvPicPr>
                <p:cNvPr id="552" name="Picture 551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19073" y="4503049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553" name="Picture 552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93935" y="454716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554" name="Picture 553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68208" y="459122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555" name="Picture 554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150345" y="4639352"/>
                  <a:ext cx="308065" cy="88121"/>
                </a:xfrm>
                <a:prstGeom prst="rect">
                  <a:avLst/>
                </a:prstGeom>
              </p:spPr>
            </p:pic>
          </p:grpSp>
          <p:grpSp>
            <p:nvGrpSpPr>
              <p:cNvPr id="542" name="Group 541"/>
              <p:cNvGrpSpPr/>
              <p:nvPr/>
            </p:nvGrpSpPr>
            <p:grpSpPr>
              <a:xfrm>
                <a:off x="2313144" y="4503049"/>
                <a:ext cx="539337" cy="224424"/>
                <a:chOff x="1919073" y="4503049"/>
                <a:chExt cx="539337" cy="224424"/>
              </a:xfrm>
            </p:grpSpPr>
            <p:pic>
              <p:nvPicPr>
                <p:cNvPr id="548" name="Picture 547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19073" y="4503049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549" name="Picture 548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93935" y="454716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550" name="Picture 549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68208" y="459122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551" name="Picture 550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150345" y="4639352"/>
                  <a:ext cx="308065" cy="88121"/>
                </a:xfrm>
                <a:prstGeom prst="rect">
                  <a:avLst/>
                </a:prstGeom>
              </p:spPr>
            </p:pic>
          </p:grpSp>
          <p:grpSp>
            <p:nvGrpSpPr>
              <p:cNvPr id="543" name="Group 542"/>
              <p:cNvGrpSpPr/>
              <p:nvPr/>
            </p:nvGrpSpPr>
            <p:grpSpPr>
              <a:xfrm>
                <a:off x="2703346" y="4503049"/>
                <a:ext cx="539337" cy="224424"/>
                <a:chOff x="1919073" y="4503049"/>
                <a:chExt cx="539337" cy="224424"/>
              </a:xfrm>
            </p:grpSpPr>
            <p:pic>
              <p:nvPicPr>
                <p:cNvPr id="544" name="Picture 543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19073" y="4503049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545" name="Picture 544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93935" y="454716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546" name="Picture 545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68208" y="459122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547" name="Picture 546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150345" y="4639352"/>
                  <a:ext cx="308065" cy="88121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447" name="Group 446"/>
            <p:cNvGrpSpPr/>
            <p:nvPr/>
          </p:nvGrpSpPr>
          <p:grpSpPr>
            <a:xfrm>
              <a:off x="7097298" y="6597356"/>
              <a:ext cx="962397" cy="204128"/>
              <a:chOff x="1919073" y="4503049"/>
              <a:chExt cx="1323610" cy="224424"/>
            </a:xfrm>
          </p:grpSpPr>
          <p:grpSp>
            <p:nvGrpSpPr>
              <p:cNvPr id="526" name="Group 525"/>
              <p:cNvGrpSpPr/>
              <p:nvPr/>
            </p:nvGrpSpPr>
            <p:grpSpPr>
              <a:xfrm>
                <a:off x="1919073" y="4503049"/>
                <a:ext cx="539337" cy="224424"/>
                <a:chOff x="1919073" y="4503049"/>
                <a:chExt cx="539337" cy="224424"/>
              </a:xfrm>
            </p:grpSpPr>
            <p:pic>
              <p:nvPicPr>
                <p:cNvPr id="537" name="Picture 536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19073" y="4503049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538" name="Picture 537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93935" y="454716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539" name="Picture 538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68208" y="459122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540" name="Picture 539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150345" y="4639352"/>
                  <a:ext cx="308065" cy="88121"/>
                </a:xfrm>
                <a:prstGeom prst="rect">
                  <a:avLst/>
                </a:prstGeom>
              </p:spPr>
            </p:pic>
          </p:grpSp>
          <p:grpSp>
            <p:nvGrpSpPr>
              <p:cNvPr id="527" name="Group 526"/>
              <p:cNvGrpSpPr/>
              <p:nvPr/>
            </p:nvGrpSpPr>
            <p:grpSpPr>
              <a:xfrm>
                <a:off x="2313144" y="4503049"/>
                <a:ext cx="539337" cy="224424"/>
                <a:chOff x="1919073" y="4503049"/>
                <a:chExt cx="539337" cy="224424"/>
              </a:xfrm>
            </p:grpSpPr>
            <p:pic>
              <p:nvPicPr>
                <p:cNvPr id="533" name="Picture 532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19073" y="4503049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534" name="Picture 533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93935" y="454716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535" name="Picture 534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68208" y="459122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536" name="Picture 535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150345" y="4639352"/>
                  <a:ext cx="308065" cy="88121"/>
                </a:xfrm>
                <a:prstGeom prst="rect">
                  <a:avLst/>
                </a:prstGeom>
              </p:spPr>
            </p:pic>
          </p:grpSp>
          <p:grpSp>
            <p:nvGrpSpPr>
              <p:cNvPr id="528" name="Group 527"/>
              <p:cNvGrpSpPr/>
              <p:nvPr/>
            </p:nvGrpSpPr>
            <p:grpSpPr>
              <a:xfrm>
                <a:off x="2703346" y="4503049"/>
                <a:ext cx="539337" cy="224424"/>
                <a:chOff x="1919073" y="4503049"/>
                <a:chExt cx="539337" cy="224424"/>
              </a:xfrm>
            </p:grpSpPr>
            <p:pic>
              <p:nvPicPr>
                <p:cNvPr id="529" name="Picture 528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19073" y="4503049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530" name="Picture 529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93935" y="454716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531" name="Picture 530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68208" y="459122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532" name="Picture 531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150345" y="4639352"/>
                  <a:ext cx="308065" cy="88121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448" name="Straight Connector 447"/>
            <p:cNvCxnSpPr/>
            <p:nvPr/>
          </p:nvCxnSpPr>
          <p:spPr>
            <a:xfrm flipH="1" flipV="1">
              <a:off x="6418210" y="6322060"/>
              <a:ext cx="2026" cy="2669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9" name="Straight Connector 448"/>
            <p:cNvCxnSpPr/>
            <p:nvPr/>
          </p:nvCxnSpPr>
          <p:spPr>
            <a:xfrm flipV="1">
              <a:off x="6420236" y="6322060"/>
              <a:ext cx="1077585" cy="2669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0" name="Straight Connector 449"/>
            <p:cNvCxnSpPr/>
            <p:nvPr/>
          </p:nvCxnSpPr>
          <p:spPr>
            <a:xfrm flipH="1" flipV="1">
              <a:off x="6418210" y="6322060"/>
              <a:ext cx="1077613" cy="2669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1" name="Straight Connector 450"/>
            <p:cNvCxnSpPr/>
            <p:nvPr/>
          </p:nvCxnSpPr>
          <p:spPr>
            <a:xfrm flipH="1">
              <a:off x="7495823" y="6322060"/>
              <a:ext cx="1995" cy="2669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2" name="Group 451"/>
            <p:cNvGrpSpPr>
              <a:grpSpLocks noChangeAspect="1"/>
            </p:cNvGrpSpPr>
            <p:nvPr/>
          </p:nvGrpSpPr>
          <p:grpSpPr>
            <a:xfrm>
              <a:off x="6361470" y="4466149"/>
              <a:ext cx="455281" cy="275476"/>
              <a:chOff x="3962162" y="2166789"/>
              <a:chExt cx="887216" cy="536824"/>
            </a:xfrm>
          </p:grpSpPr>
          <p:pic>
            <p:nvPicPr>
              <p:cNvPr id="522" name="Picture 521"/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62162" y="2166789"/>
                <a:ext cx="887216" cy="536824"/>
              </a:xfrm>
              <a:prstGeom prst="rect">
                <a:avLst/>
              </a:prstGeom>
            </p:spPr>
          </p:pic>
          <p:pic>
            <p:nvPicPr>
              <p:cNvPr id="523" name="Picture 52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38204" y="2368316"/>
                <a:ext cx="130029" cy="233418"/>
              </a:xfrm>
              <a:prstGeom prst="rect">
                <a:avLst/>
              </a:prstGeom>
            </p:spPr>
          </p:pic>
          <p:pic>
            <p:nvPicPr>
              <p:cNvPr id="524" name="Picture 52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40032" y="2368316"/>
                <a:ext cx="130029" cy="233418"/>
              </a:xfrm>
              <a:prstGeom prst="rect">
                <a:avLst/>
              </a:prstGeom>
            </p:spPr>
          </p:pic>
          <p:pic>
            <p:nvPicPr>
              <p:cNvPr id="525" name="Picture 52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36374" y="2368316"/>
                <a:ext cx="130029" cy="233418"/>
              </a:xfrm>
              <a:prstGeom prst="rect">
                <a:avLst/>
              </a:prstGeom>
            </p:spPr>
          </p:pic>
        </p:grpSp>
        <p:grpSp>
          <p:nvGrpSpPr>
            <p:cNvPr id="453" name="Group 452"/>
            <p:cNvGrpSpPr>
              <a:grpSpLocks noChangeAspect="1"/>
            </p:cNvGrpSpPr>
            <p:nvPr/>
          </p:nvGrpSpPr>
          <p:grpSpPr>
            <a:xfrm>
              <a:off x="7098680" y="4461390"/>
              <a:ext cx="455281" cy="275476"/>
              <a:chOff x="3962162" y="2166789"/>
              <a:chExt cx="887216" cy="536824"/>
            </a:xfrm>
          </p:grpSpPr>
          <p:pic>
            <p:nvPicPr>
              <p:cNvPr id="518" name="Picture 517"/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62162" y="2166789"/>
                <a:ext cx="887216" cy="536824"/>
              </a:xfrm>
              <a:prstGeom prst="rect">
                <a:avLst/>
              </a:prstGeom>
            </p:spPr>
          </p:pic>
          <p:pic>
            <p:nvPicPr>
              <p:cNvPr id="519" name="Picture 51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38204" y="2368316"/>
                <a:ext cx="130029" cy="233418"/>
              </a:xfrm>
              <a:prstGeom prst="rect">
                <a:avLst/>
              </a:prstGeom>
            </p:spPr>
          </p:pic>
          <p:pic>
            <p:nvPicPr>
              <p:cNvPr id="520" name="Picture 51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40032" y="2368316"/>
                <a:ext cx="130029" cy="233418"/>
              </a:xfrm>
              <a:prstGeom prst="rect">
                <a:avLst/>
              </a:prstGeom>
            </p:spPr>
          </p:pic>
          <p:pic>
            <p:nvPicPr>
              <p:cNvPr id="521" name="Picture 520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36374" y="2368316"/>
                <a:ext cx="130029" cy="233418"/>
              </a:xfrm>
              <a:prstGeom prst="rect">
                <a:avLst/>
              </a:prstGeom>
            </p:spPr>
          </p:pic>
        </p:grpSp>
        <p:sp>
          <p:nvSpPr>
            <p:cNvPr id="454" name="Rectangle 453"/>
            <p:cNvSpPr/>
            <p:nvPr/>
          </p:nvSpPr>
          <p:spPr>
            <a:xfrm>
              <a:off x="6310946" y="4922044"/>
              <a:ext cx="226734" cy="2944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455" name="Rectangle 454"/>
            <p:cNvSpPr/>
            <p:nvPr/>
          </p:nvSpPr>
          <p:spPr>
            <a:xfrm>
              <a:off x="6310429" y="4991381"/>
              <a:ext cx="226734" cy="2944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456" name="Rectangle 455"/>
            <p:cNvSpPr/>
            <p:nvPr/>
          </p:nvSpPr>
          <p:spPr>
            <a:xfrm>
              <a:off x="6309327" y="5053789"/>
              <a:ext cx="226734" cy="2944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457" name="Rectangle 456"/>
            <p:cNvSpPr/>
            <p:nvPr/>
          </p:nvSpPr>
          <p:spPr>
            <a:xfrm>
              <a:off x="6309327" y="5112005"/>
              <a:ext cx="226734" cy="2944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458" name="Rectangle 457"/>
            <p:cNvSpPr/>
            <p:nvPr/>
          </p:nvSpPr>
          <p:spPr>
            <a:xfrm>
              <a:off x="6309327" y="5238014"/>
              <a:ext cx="226734" cy="2944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459" name="Rectangle 458"/>
            <p:cNvSpPr/>
            <p:nvPr/>
          </p:nvSpPr>
          <p:spPr>
            <a:xfrm>
              <a:off x="6309327" y="5300422"/>
              <a:ext cx="226734" cy="2944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460" name="Rectangle 459"/>
            <p:cNvSpPr/>
            <p:nvPr/>
          </p:nvSpPr>
          <p:spPr>
            <a:xfrm>
              <a:off x="6309327" y="5360913"/>
              <a:ext cx="226734" cy="2944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461" name="Rectangle 460"/>
            <p:cNvSpPr/>
            <p:nvPr/>
          </p:nvSpPr>
          <p:spPr>
            <a:xfrm>
              <a:off x="6309327" y="5420134"/>
              <a:ext cx="226734" cy="2944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462" name="Rectangle 461"/>
            <p:cNvSpPr/>
            <p:nvPr/>
          </p:nvSpPr>
          <p:spPr>
            <a:xfrm>
              <a:off x="7388046" y="4914237"/>
              <a:ext cx="226734" cy="2944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463" name="Rectangle 462"/>
            <p:cNvSpPr/>
            <p:nvPr/>
          </p:nvSpPr>
          <p:spPr>
            <a:xfrm>
              <a:off x="7387530" y="4983574"/>
              <a:ext cx="226734" cy="2944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464" name="Rectangle 463"/>
            <p:cNvSpPr/>
            <p:nvPr/>
          </p:nvSpPr>
          <p:spPr>
            <a:xfrm>
              <a:off x="7386428" y="5045982"/>
              <a:ext cx="226734" cy="2944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465" name="Rectangle 464"/>
            <p:cNvSpPr/>
            <p:nvPr/>
          </p:nvSpPr>
          <p:spPr>
            <a:xfrm>
              <a:off x="7386427" y="5104198"/>
              <a:ext cx="226734" cy="2944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466" name="Rectangle 465"/>
            <p:cNvSpPr/>
            <p:nvPr/>
          </p:nvSpPr>
          <p:spPr>
            <a:xfrm>
              <a:off x="7386428" y="5230207"/>
              <a:ext cx="226734" cy="2944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467" name="Rectangle 466"/>
            <p:cNvSpPr/>
            <p:nvPr/>
          </p:nvSpPr>
          <p:spPr>
            <a:xfrm>
              <a:off x="7386428" y="5292615"/>
              <a:ext cx="226734" cy="2944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468" name="Rectangle 467"/>
            <p:cNvSpPr/>
            <p:nvPr/>
          </p:nvSpPr>
          <p:spPr>
            <a:xfrm>
              <a:off x="7386428" y="5353107"/>
              <a:ext cx="226734" cy="2944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469" name="Rectangle 468"/>
            <p:cNvSpPr/>
            <p:nvPr/>
          </p:nvSpPr>
          <p:spPr>
            <a:xfrm>
              <a:off x="7386428" y="5412327"/>
              <a:ext cx="226734" cy="2944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470" name="Rectangle 469"/>
            <p:cNvSpPr/>
            <p:nvPr/>
          </p:nvSpPr>
          <p:spPr>
            <a:xfrm>
              <a:off x="7721973" y="5853506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471" name="Rectangle 470"/>
            <p:cNvSpPr/>
            <p:nvPr/>
          </p:nvSpPr>
          <p:spPr>
            <a:xfrm>
              <a:off x="7723103" y="5893633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472" name="Rectangle 471"/>
            <p:cNvSpPr/>
            <p:nvPr/>
          </p:nvSpPr>
          <p:spPr>
            <a:xfrm>
              <a:off x="7721973" y="5933304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473" name="Rectangle 472"/>
            <p:cNvSpPr/>
            <p:nvPr/>
          </p:nvSpPr>
          <p:spPr>
            <a:xfrm>
              <a:off x="7723103" y="5973430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474" name="Rectangle 473"/>
            <p:cNvSpPr/>
            <p:nvPr/>
          </p:nvSpPr>
          <p:spPr>
            <a:xfrm>
              <a:off x="7721973" y="6064190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475" name="Rectangle 474"/>
            <p:cNvSpPr/>
            <p:nvPr/>
          </p:nvSpPr>
          <p:spPr>
            <a:xfrm>
              <a:off x="7723103" y="6104316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476" name="Rectangle 475"/>
            <p:cNvSpPr/>
            <p:nvPr/>
          </p:nvSpPr>
          <p:spPr>
            <a:xfrm>
              <a:off x="7721973" y="6143988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477" name="Rectangle 476"/>
            <p:cNvSpPr/>
            <p:nvPr/>
          </p:nvSpPr>
          <p:spPr>
            <a:xfrm>
              <a:off x="7723103" y="6184114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478" name="Rectangle 477"/>
            <p:cNvSpPr/>
            <p:nvPr/>
          </p:nvSpPr>
          <p:spPr>
            <a:xfrm>
              <a:off x="7384797" y="5853506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479" name="Rectangle 478"/>
            <p:cNvSpPr/>
            <p:nvPr/>
          </p:nvSpPr>
          <p:spPr>
            <a:xfrm>
              <a:off x="7385927" y="5893633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480" name="Rectangle 479"/>
            <p:cNvSpPr/>
            <p:nvPr/>
          </p:nvSpPr>
          <p:spPr>
            <a:xfrm>
              <a:off x="7384797" y="5933304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481" name="Rectangle 480"/>
            <p:cNvSpPr/>
            <p:nvPr/>
          </p:nvSpPr>
          <p:spPr>
            <a:xfrm>
              <a:off x="7385927" y="5973430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482" name="Rectangle 481"/>
            <p:cNvSpPr/>
            <p:nvPr/>
          </p:nvSpPr>
          <p:spPr>
            <a:xfrm>
              <a:off x="7384797" y="6064190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483" name="Rectangle 482"/>
            <p:cNvSpPr/>
            <p:nvPr/>
          </p:nvSpPr>
          <p:spPr>
            <a:xfrm>
              <a:off x="7385927" y="6104316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484" name="Rectangle 483"/>
            <p:cNvSpPr/>
            <p:nvPr/>
          </p:nvSpPr>
          <p:spPr>
            <a:xfrm>
              <a:off x="7384797" y="6143988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485" name="Rectangle 484"/>
            <p:cNvSpPr/>
            <p:nvPr/>
          </p:nvSpPr>
          <p:spPr>
            <a:xfrm>
              <a:off x="7385927" y="6184114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486" name="Rectangle 485"/>
            <p:cNvSpPr/>
            <p:nvPr/>
          </p:nvSpPr>
          <p:spPr>
            <a:xfrm>
              <a:off x="7045600" y="5850440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487" name="Rectangle 486"/>
            <p:cNvSpPr/>
            <p:nvPr/>
          </p:nvSpPr>
          <p:spPr>
            <a:xfrm>
              <a:off x="7046729" y="5890567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488" name="Rectangle 487"/>
            <p:cNvSpPr/>
            <p:nvPr/>
          </p:nvSpPr>
          <p:spPr>
            <a:xfrm>
              <a:off x="7045600" y="5930238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489" name="Rectangle 488"/>
            <p:cNvSpPr/>
            <p:nvPr/>
          </p:nvSpPr>
          <p:spPr>
            <a:xfrm>
              <a:off x="7046729" y="5970364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490" name="Rectangle 489"/>
            <p:cNvSpPr/>
            <p:nvPr/>
          </p:nvSpPr>
          <p:spPr>
            <a:xfrm>
              <a:off x="7045600" y="6061124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491" name="Rectangle 490"/>
            <p:cNvSpPr/>
            <p:nvPr/>
          </p:nvSpPr>
          <p:spPr>
            <a:xfrm>
              <a:off x="7046729" y="6101250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492" name="Rectangle 491"/>
            <p:cNvSpPr/>
            <p:nvPr/>
          </p:nvSpPr>
          <p:spPr>
            <a:xfrm>
              <a:off x="7045600" y="6140922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493" name="Rectangle 492"/>
            <p:cNvSpPr/>
            <p:nvPr/>
          </p:nvSpPr>
          <p:spPr>
            <a:xfrm>
              <a:off x="7046729" y="6181048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494" name="Rectangle 493"/>
            <p:cNvSpPr/>
            <p:nvPr/>
          </p:nvSpPr>
          <p:spPr>
            <a:xfrm>
              <a:off x="6640008" y="5849127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495" name="Rectangle 494"/>
            <p:cNvSpPr/>
            <p:nvPr/>
          </p:nvSpPr>
          <p:spPr>
            <a:xfrm>
              <a:off x="6641137" y="5889253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496" name="Rectangle 495"/>
            <p:cNvSpPr/>
            <p:nvPr/>
          </p:nvSpPr>
          <p:spPr>
            <a:xfrm>
              <a:off x="6640008" y="5928925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497" name="Rectangle 496"/>
            <p:cNvSpPr/>
            <p:nvPr/>
          </p:nvSpPr>
          <p:spPr>
            <a:xfrm>
              <a:off x="6641137" y="5969051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498" name="Rectangle 497"/>
            <p:cNvSpPr/>
            <p:nvPr/>
          </p:nvSpPr>
          <p:spPr>
            <a:xfrm>
              <a:off x="6640008" y="6059811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499" name="Rectangle 498"/>
            <p:cNvSpPr/>
            <p:nvPr/>
          </p:nvSpPr>
          <p:spPr>
            <a:xfrm>
              <a:off x="6641137" y="6099937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500" name="Rectangle 499"/>
            <p:cNvSpPr/>
            <p:nvPr/>
          </p:nvSpPr>
          <p:spPr>
            <a:xfrm>
              <a:off x="6640008" y="6139608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501" name="Rectangle 500"/>
            <p:cNvSpPr/>
            <p:nvPr/>
          </p:nvSpPr>
          <p:spPr>
            <a:xfrm>
              <a:off x="6641137" y="6179735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502" name="Rectangle 501"/>
            <p:cNvSpPr/>
            <p:nvPr/>
          </p:nvSpPr>
          <p:spPr>
            <a:xfrm>
              <a:off x="6302831" y="5849127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503" name="Rectangle 502"/>
            <p:cNvSpPr/>
            <p:nvPr/>
          </p:nvSpPr>
          <p:spPr>
            <a:xfrm>
              <a:off x="6303961" y="5889253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504" name="Rectangle 503"/>
            <p:cNvSpPr/>
            <p:nvPr/>
          </p:nvSpPr>
          <p:spPr>
            <a:xfrm>
              <a:off x="6302831" y="5928925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505" name="Rectangle 504"/>
            <p:cNvSpPr/>
            <p:nvPr/>
          </p:nvSpPr>
          <p:spPr>
            <a:xfrm>
              <a:off x="6303961" y="5969051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506" name="Rectangle 505"/>
            <p:cNvSpPr/>
            <p:nvPr/>
          </p:nvSpPr>
          <p:spPr>
            <a:xfrm>
              <a:off x="6302831" y="6059811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507" name="Rectangle 506"/>
            <p:cNvSpPr/>
            <p:nvPr/>
          </p:nvSpPr>
          <p:spPr>
            <a:xfrm>
              <a:off x="6303961" y="6099937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508" name="Rectangle 507"/>
            <p:cNvSpPr/>
            <p:nvPr/>
          </p:nvSpPr>
          <p:spPr>
            <a:xfrm>
              <a:off x="6302831" y="6139608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509" name="Rectangle 508"/>
            <p:cNvSpPr/>
            <p:nvPr/>
          </p:nvSpPr>
          <p:spPr>
            <a:xfrm>
              <a:off x="6303961" y="6179735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510" name="Rectangle 509"/>
            <p:cNvSpPr/>
            <p:nvPr/>
          </p:nvSpPr>
          <p:spPr>
            <a:xfrm>
              <a:off x="5963633" y="5846061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511" name="Rectangle 510"/>
            <p:cNvSpPr/>
            <p:nvPr/>
          </p:nvSpPr>
          <p:spPr>
            <a:xfrm>
              <a:off x="5964763" y="5886187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512" name="Rectangle 511"/>
            <p:cNvSpPr/>
            <p:nvPr/>
          </p:nvSpPr>
          <p:spPr>
            <a:xfrm>
              <a:off x="5963633" y="5925859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513" name="Rectangle 512"/>
            <p:cNvSpPr/>
            <p:nvPr/>
          </p:nvSpPr>
          <p:spPr>
            <a:xfrm>
              <a:off x="5964763" y="5965985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514" name="Rectangle 513"/>
            <p:cNvSpPr/>
            <p:nvPr/>
          </p:nvSpPr>
          <p:spPr>
            <a:xfrm>
              <a:off x="5963633" y="6056744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515" name="Rectangle 514"/>
            <p:cNvSpPr/>
            <p:nvPr/>
          </p:nvSpPr>
          <p:spPr>
            <a:xfrm>
              <a:off x="5964763" y="6096871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516" name="Rectangle 515"/>
            <p:cNvSpPr/>
            <p:nvPr/>
          </p:nvSpPr>
          <p:spPr>
            <a:xfrm>
              <a:off x="5963633" y="6136542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517" name="Rectangle 516"/>
            <p:cNvSpPr/>
            <p:nvPr/>
          </p:nvSpPr>
          <p:spPr>
            <a:xfrm>
              <a:off x="5964763" y="6176669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105887" y="1585295"/>
            <a:ext cx="2145902" cy="2340094"/>
            <a:chOff x="8956245" y="2649707"/>
            <a:chExt cx="2145902" cy="2340094"/>
          </a:xfrm>
        </p:grpSpPr>
        <p:pic>
          <p:nvPicPr>
            <p:cNvPr id="557" name="Picture 2" descr="C:\Users\mallen\AppData\Local\Microsoft\Windows\Temporary Internet Files\Content.Outlook\Z7VY3TUQ\image001 (2)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293" l="1322" r="98238">
                          <a14:foregroundMark x1="8811" y1="2473" x2="92511" y2="21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3809" y="3068266"/>
              <a:ext cx="481749" cy="753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8" name="Picture 2" descr="C:\Users\mallen\AppData\Local\Microsoft\Windows\Temporary Internet Files\Content.Outlook\Z7VY3TUQ\image001 (2)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293" l="1322" r="98238">
                          <a14:foregroundMark x1="8811" y1="2473" x2="92511" y2="21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8666" y="3068266"/>
              <a:ext cx="481749" cy="753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9" name="Picture 2" descr="C:\Users\mallen\AppData\Local\Microsoft\Windows\Temporary Internet Files\Content.Outlook\Z7VY3TUQ\image001 (2)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293" l="1322" r="98238">
                          <a14:foregroundMark x1="8811" y1="2473" x2="92511" y2="21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6245" y="4006015"/>
              <a:ext cx="328624" cy="514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0" name="Picture 2" descr="C:\Users\mallen\AppData\Local\Microsoft\Windows\Temporary Internet Files\Content.Outlook\Z7VY3TUQ\image001 (2)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293" l="1322" r="98238">
                          <a14:foregroundMark x1="8811" y1="2473" x2="92511" y2="21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5854" y="4006015"/>
              <a:ext cx="328624" cy="514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1" name="Picture 2" descr="C:\Users\mallen\AppData\Local\Microsoft\Windows\Temporary Internet Files\Content.Outlook\Z7VY3TUQ\image001 (2)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293" l="1322" r="98238">
                          <a14:foregroundMark x1="8811" y1="2473" x2="92511" y2="21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6350" y="4006015"/>
              <a:ext cx="328624" cy="514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2" name="Picture 2" descr="C:\Users\mallen\AppData\Local\Microsoft\Windows\Temporary Internet Files\Content.Outlook\Z7VY3TUQ\image001 (2)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293" l="1322" r="98238">
                          <a14:foregroundMark x1="8811" y1="2473" x2="92511" y2="21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5960" y="4006015"/>
              <a:ext cx="328624" cy="514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3" name="Picture 2" descr="C:\Users\mallen\AppData\Local\Microsoft\Windows\Temporary Internet Files\Content.Outlook\Z7VY3TUQ\image001 (2)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293" l="1322" r="98238">
                          <a14:foregroundMark x1="8811" y1="2473" x2="92511" y2="21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5507" y="4006015"/>
              <a:ext cx="328624" cy="514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4" name="Picture 2" descr="C:\Users\mallen\AppData\Local\Microsoft\Windows\Temporary Internet Files\Content.Outlook\Z7VY3TUQ\image001 (2)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293" l="1322" r="98238">
                          <a14:foregroundMark x1="8811" y1="2473" x2="92511" y2="21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5117" y="4006015"/>
              <a:ext cx="328624" cy="514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65" name="Straight Connector 564"/>
            <p:cNvCxnSpPr/>
            <p:nvPr/>
          </p:nvCxnSpPr>
          <p:spPr>
            <a:xfrm flipV="1">
              <a:off x="9464685" y="2856590"/>
              <a:ext cx="208299" cy="2182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6" name="Straight Connector 565"/>
            <p:cNvCxnSpPr/>
            <p:nvPr/>
          </p:nvCxnSpPr>
          <p:spPr>
            <a:xfrm flipV="1">
              <a:off x="9464685" y="2921200"/>
              <a:ext cx="927848" cy="1547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7" name="Straight Connector 566"/>
            <p:cNvCxnSpPr/>
            <p:nvPr/>
          </p:nvCxnSpPr>
          <p:spPr>
            <a:xfrm flipH="1" flipV="1">
              <a:off x="9634407" y="2921200"/>
              <a:ext cx="905133" cy="1547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8" name="Straight Connector 567"/>
            <p:cNvCxnSpPr/>
            <p:nvPr/>
          </p:nvCxnSpPr>
          <p:spPr>
            <a:xfrm flipH="1" flipV="1">
              <a:off x="10312430" y="2856590"/>
              <a:ext cx="227111" cy="2182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9" name="Straight Connector 568"/>
            <p:cNvCxnSpPr>
              <a:stCxn id="559" idx="0"/>
              <a:endCxn id="557" idx="2"/>
            </p:cNvCxnSpPr>
            <p:nvPr/>
          </p:nvCxnSpPr>
          <p:spPr>
            <a:xfrm flipV="1">
              <a:off x="9120557" y="3822229"/>
              <a:ext cx="344127" cy="1837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0" name="Straight Connector 569"/>
            <p:cNvCxnSpPr>
              <a:stCxn id="561" idx="0"/>
              <a:endCxn id="557" idx="2"/>
            </p:cNvCxnSpPr>
            <p:nvPr/>
          </p:nvCxnSpPr>
          <p:spPr>
            <a:xfrm flipV="1">
              <a:off x="9460662" y="3822229"/>
              <a:ext cx="4022" cy="1837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1" name="Straight Connector 570"/>
            <p:cNvCxnSpPr>
              <a:stCxn id="563" idx="0"/>
              <a:endCxn id="557" idx="2"/>
            </p:cNvCxnSpPr>
            <p:nvPr/>
          </p:nvCxnSpPr>
          <p:spPr>
            <a:xfrm flipH="1" flipV="1">
              <a:off x="9464684" y="3822229"/>
              <a:ext cx="335135" cy="1837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2" name="Straight Connector 571"/>
            <p:cNvCxnSpPr>
              <a:stCxn id="560" idx="0"/>
              <a:endCxn id="558" idx="2"/>
            </p:cNvCxnSpPr>
            <p:nvPr/>
          </p:nvCxnSpPr>
          <p:spPr>
            <a:xfrm flipV="1">
              <a:off x="10200166" y="3822229"/>
              <a:ext cx="339375" cy="1837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3" name="Straight Connector 572"/>
            <p:cNvCxnSpPr>
              <a:stCxn id="562" idx="0"/>
              <a:endCxn id="558" idx="2"/>
            </p:cNvCxnSpPr>
            <p:nvPr/>
          </p:nvCxnSpPr>
          <p:spPr>
            <a:xfrm flipH="1" flipV="1">
              <a:off x="10539541" y="3822229"/>
              <a:ext cx="731" cy="1837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4" name="Straight Connector 573"/>
            <p:cNvCxnSpPr>
              <a:stCxn id="564" idx="0"/>
              <a:endCxn id="558" idx="2"/>
            </p:cNvCxnSpPr>
            <p:nvPr/>
          </p:nvCxnSpPr>
          <p:spPr>
            <a:xfrm flipH="1" flipV="1">
              <a:off x="10539541" y="3822229"/>
              <a:ext cx="339888" cy="1837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5" name="Group 574"/>
            <p:cNvGrpSpPr/>
            <p:nvPr/>
          </p:nvGrpSpPr>
          <p:grpSpPr>
            <a:xfrm>
              <a:off x="9064162" y="4776529"/>
              <a:ext cx="962397" cy="204128"/>
              <a:chOff x="1919073" y="4503049"/>
              <a:chExt cx="1323610" cy="224424"/>
            </a:xfrm>
          </p:grpSpPr>
          <p:grpSp>
            <p:nvGrpSpPr>
              <p:cNvPr id="670" name="Group 669"/>
              <p:cNvGrpSpPr/>
              <p:nvPr/>
            </p:nvGrpSpPr>
            <p:grpSpPr>
              <a:xfrm>
                <a:off x="1919073" y="4503049"/>
                <a:ext cx="539337" cy="224424"/>
                <a:chOff x="1919073" y="4503049"/>
                <a:chExt cx="539337" cy="224424"/>
              </a:xfrm>
            </p:grpSpPr>
            <p:pic>
              <p:nvPicPr>
                <p:cNvPr id="681" name="Picture 680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19073" y="4503049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682" name="Picture 681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93935" y="454716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683" name="Picture 682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68208" y="459122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684" name="Picture 683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150345" y="4639352"/>
                  <a:ext cx="308065" cy="88121"/>
                </a:xfrm>
                <a:prstGeom prst="rect">
                  <a:avLst/>
                </a:prstGeom>
              </p:spPr>
            </p:pic>
          </p:grpSp>
          <p:grpSp>
            <p:nvGrpSpPr>
              <p:cNvPr id="671" name="Group 670"/>
              <p:cNvGrpSpPr/>
              <p:nvPr/>
            </p:nvGrpSpPr>
            <p:grpSpPr>
              <a:xfrm>
                <a:off x="2313144" y="4503049"/>
                <a:ext cx="539337" cy="224424"/>
                <a:chOff x="1919073" y="4503049"/>
                <a:chExt cx="539337" cy="224424"/>
              </a:xfrm>
            </p:grpSpPr>
            <p:pic>
              <p:nvPicPr>
                <p:cNvPr id="677" name="Picture 676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19073" y="4503049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678" name="Picture 677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93935" y="454716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679" name="Picture 678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68208" y="459122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680" name="Picture 679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150345" y="4639352"/>
                  <a:ext cx="308065" cy="88121"/>
                </a:xfrm>
                <a:prstGeom prst="rect">
                  <a:avLst/>
                </a:prstGeom>
              </p:spPr>
            </p:pic>
          </p:grpSp>
          <p:grpSp>
            <p:nvGrpSpPr>
              <p:cNvPr id="672" name="Group 671"/>
              <p:cNvGrpSpPr/>
              <p:nvPr/>
            </p:nvGrpSpPr>
            <p:grpSpPr>
              <a:xfrm>
                <a:off x="2703346" y="4503049"/>
                <a:ext cx="539337" cy="224424"/>
                <a:chOff x="1919073" y="4503049"/>
                <a:chExt cx="539337" cy="224424"/>
              </a:xfrm>
            </p:grpSpPr>
            <p:pic>
              <p:nvPicPr>
                <p:cNvPr id="673" name="Picture 672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19073" y="4503049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674" name="Picture 673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93935" y="454716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675" name="Picture 674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68208" y="459122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676" name="Picture 675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150345" y="4639352"/>
                  <a:ext cx="308065" cy="88121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76" name="Group 575"/>
            <p:cNvGrpSpPr/>
            <p:nvPr/>
          </p:nvGrpSpPr>
          <p:grpSpPr>
            <a:xfrm>
              <a:off x="10139750" y="4785673"/>
              <a:ext cx="962397" cy="204128"/>
              <a:chOff x="1919073" y="4503049"/>
              <a:chExt cx="1323610" cy="224424"/>
            </a:xfrm>
          </p:grpSpPr>
          <p:grpSp>
            <p:nvGrpSpPr>
              <p:cNvPr id="655" name="Group 654"/>
              <p:cNvGrpSpPr/>
              <p:nvPr/>
            </p:nvGrpSpPr>
            <p:grpSpPr>
              <a:xfrm>
                <a:off x="1919073" y="4503049"/>
                <a:ext cx="539337" cy="224424"/>
                <a:chOff x="1919073" y="4503049"/>
                <a:chExt cx="539337" cy="224424"/>
              </a:xfrm>
            </p:grpSpPr>
            <p:pic>
              <p:nvPicPr>
                <p:cNvPr id="666" name="Picture 665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19073" y="4503049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667" name="Picture 666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93935" y="454716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668" name="Picture 667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68208" y="459122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669" name="Picture 668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150345" y="4639352"/>
                  <a:ext cx="308065" cy="88121"/>
                </a:xfrm>
                <a:prstGeom prst="rect">
                  <a:avLst/>
                </a:prstGeom>
              </p:spPr>
            </p:pic>
          </p:grpSp>
          <p:grpSp>
            <p:nvGrpSpPr>
              <p:cNvPr id="656" name="Group 655"/>
              <p:cNvGrpSpPr/>
              <p:nvPr/>
            </p:nvGrpSpPr>
            <p:grpSpPr>
              <a:xfrm>
                <a:off x="2313144" y="4503049"/>
                <a:ext cx="539337" cy="224424"/>
                <a:chOff x="1919073" y="4503049"/>
                <a:chExt cx="539337" cy="224424"/>
              </a:xfrm>
            </p:grpSpPr>
            <p:pic>
              <p:nvPicPr>
                <p:cNvPr id="662" name="Picture 661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19073" y="4503049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663" name="Picture 662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93935" y="454716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664" name="Picture 663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68208" y="459122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665" name="Picture 664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150345" y="4639352"/>
                  <a:ext cx="308065" cy="88121"/>
                </a:xfrm>
                <a:prstGeom prst="rect">
                  <a:avLst/>
                </a:prstGeom>
              </p:spPr>
            </p:pic>
          </p:grpSp>
          <p:grpSp>
            <p:nvGrpSpPr>
              <p:cNvPr id="657" name="Group 656"/>
              <p:cNvGrpSpPr/>
              <p:nvPr/>
            </p:nvGrpSpPr>
            <p:grpSpPr>
              <a:xfrm>
                <a:off x="2703346" y="4503049"/>
                <a:ext cx="539337" cy="224424"/>
                <a:chOff x="1919073" y="4503049"/>
                <a:chExt cx="539337" cy="224424"/>
              </a:xfrm>
            </p:grpSpPr>
            <p:pic>
              <p:nvPicPr>
                <p:cNvPr id="658" name="Picture 657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19073" y="4503049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659" name="Picture 658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93935" y="454716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660" name="Picture 659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68208" y="459122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661" name="Picture 660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150345" y="4639352"/>
                  <a:ext cx="308065" cy="88121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577" name="Straight Connector 576"/>
            <p:cNvCxnSpPr/>
            <p:nvPr/>
          </p:nvCxnSpPr>
          <p:spPr>
            <a:xfrm flipH="1" flipV="1">
              <a:off x="9460662" y="4510377"/>
              <a:ext cx="2026" cy="2669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8" name="Straight Connector 577"/>
            <p:cNvCxnSpPr/>
            <p:nvPr/>
          </p:nvCxnSpPr>
          <p:spPr>
            <a:xfrm flipV="1">
              <a:off x="9462688" y="4510377"/>
              <a:ext cx="1077585" cy="2669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9" name="Straight Connector 578"/>
            <p:cNvCxnSpPr/>
            <p:nvPr/>
          </p:nvCxnSpPr>
          <p:spPr>
            <a:xfrm flipH="1" flipV="1">
              <a:off x="9460662" y="4510377"/>
              <a:ext cx="1077613" cy="2669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0" name="Straight Connector 579"/>
            <p:cNvCxnSpPr/>
            <p:nvPr/>
          </p:nvCxnSpPr>
          <p:spPr>
            <a:xfrm flipH="1">
              <a:off x="10538275" y="4510377"/>
              <a:ext cx="1995" cy="2669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1" name="Group 580"/>
            <p:cNvGrpSpPr>
              <a:grpSpLocks noChangeAspect="1"/>
            </p:cNvGrpSpPr>
            <p:nvPr/>
          </p:nvGrpSpPr>
          <p:grpSpPr>
            <a:xfrm>
              <a:off x="9403922" y="2654466"/>
              <a:ext cx="455281" cy="275476"/>
              <a:chOff x="3962162" y="2166789"/>
              <a:chExt cx="887216" cy="536824"/>
            </a:xfrm>
          </p:grpSpPr>
          <p:pic>
            <p:nvPicPr>
              <p:cNvPr id="651" name="Picture 650"/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62162" y="2166789"/>
                <a:ext cx="887216" cy="536824"/>
              </a:xfrm>
              <a:prstGeom prst="rect">
                <a:avLst/>
              </a:prstGeom>
            </p:spPr>
          </p:pic>
          <p:pic>
            <p:nvPicPr>
              <p:cNvPr id="652" name="Picture 65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38204" y="2368316"/>
                <a:ext cx="130029" cy="233418"/>
              </a:xfrm>
              <a:prstGeom prst="rect">
                <a:avLst/>
              </a:prstGeom>
            </p:spPr>
          </p:pic>
          <p:pic>
            <p:nvPicPr>
              <p:cNvPr id="653" name="Picture 65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40032" y="2368316"/>
                <a:ext cx="130029" cy="233418"/>
              </a:xfrm>
              <a:prstGeom prst="rect">
                <a:avLst/>
              </a:prstGeom>
            </p:spPr>
          </p:pic>
          <p:pic>
            <p:nvPicPr>
              <p:cNvPr id="654" name="Picture 65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36374" y="2368316"/>
                <a:ext cx="130029" cy="233418"/>
              </a:xfrm>
              <a:prstGeom prst="rect">
                <a:avLst/>
              </a:prstGeom>
            </p:spPr>
          </p:pic>
        </p:grpSp>
        <p:grpSp>
          <p:nvGrpSpPr>
            <p:cNvPr id="582" name="Group 581"/>
            <p:cNvGrpSpPr>
              <a:grpSpLocks noChangeAspect="1"/>
            </p:cNvGrpSpPr>
            <p:nvPr/>
          </p:nvGrpSpPr>
          <p:grpSpPr>
            <a:xfrm>
              <a:off x="10141132" y="2649707"/>
              <a:ext cx="455281" cy="275476"/>
              <a:chOff x="3962162" y="2166789"/>
              <a:chExt cx="887216" cy="536824"/>
            </a:xfrm>
          </p:grpSpPr>
          <p:pic>
            <p:nvPicPr>
              <p:cNvPr id="647" name="Picture 646"/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62162" y="2166789"/>
                <a:ext cx="887216" cy="536824"/>
              </a:xfrm>
              <a:prstGeom prst="rect">
                <a:avLst/>
              </a:prstGeom>
            </p:spPr>
          </p:pic>
          <p:pic>
            <p:nvPicPr>
              <p:cNvPr id="648" name="Picture 647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38204" y="2368316"/>
                <a:ext cx="130029" cy="233418"/>
              </a:xfrm>
              <a:prstGeom prst="rect">
                <a:avLst/>
              </a:prstGeom>
            </p:spPr>
          </p:pic>
          <p:pic>
            <p:nvPicPr>
              <p:cNvPr id="649" name="Picture 64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40032" y="2368316"/>
                <a:ext cx="130029" cy="233418"/>
              </a:xfrm>
              <a:prstGeom prst="rect">
                <a:avLst/>
              </a:prstGeom>
            </p:spPr>
          </p:pic>
          <p:pic>
            <p:nvPicPr>
              <p:cNvPr id="650" name="Picture 64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36374" y="2368316"/>
                <a:ext cx="130029" cy="233418"/>
              </a:xfrm>
              <a:prstGeom prst="rect">
                <a:avLst/>
              </a:prstGeom>
            </p:spPr>
          </p:pic>
        </p:grpSp>
        <p:sp>
          <p:nvSpPr>
            <p:cNvPr id="583" name="Rectangle 582"/>
            <p:cNvSpPr/>
            <p:nvPr/>
          </p:nvSpPr>
          <p:spPr>
            <a:xfrm>
              <a:off x="9353398" y="3110361"/>
              <a:ext cx="226734" cy="2944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584" name="Rectangle 583"/>
            <p:cNvSpPr/>
            <p:nvPr/>
          </p:nvSpPr>
          <p:spPr>
            <a:xfrm>
              <a:off x="9352881" y="3179698"/>
              <a:ext cx="226734" cy="2944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585" name="Rectangle 584"/>
            <p:cNvSpPr/>
            <p:nvPr/>
          </p:nvSpPr>
          <p:spPr>
            <a:xfrm>
              <a:off x="9351779" y="3242106"/>
              <a:ext cx="226734" cy="2944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586" name="Rectangle 585"/>
            <p:cNvSpPr/>
            <p:nvPr/>
          </p:nvSpPr>
          <p:spPr>
            <a:xfrm>
              <a:off x="9351779" y="3300322"/>
              <a:ext cx="226734" cy="2944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587" name="Rectangle 586"/>
            <p:cNvSpPr/>
            <p:nvPr/>
          </p:nvSpPr>
          <p:spPr>
            <a:xfrm>
              <a:off x="9351779" y="3426331"/>
              <a:ext cx="226734" cy="2944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588" name="Rectangle 587"/>
            <p:cNvSpPr/>
            <p:nvPr/>
          </p:nvSpPr>
          <p:spPr>
            <a:xfrm>
              <a:off x="9351779" y="3488739"/>
              <a:ext cx="226734" cy="2944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589" name="Rectangle 588"/>
            <p:cNvSpPr/>
            <p:nvPr/>
          </p:nvSpPr>
          <p:spPr>
            <a:xfrm>
              <a:off x="9351779" y="3549230"/>
              <a:ext cx="226734" cy="2944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590" name="Rectangle 589"/>
            <p:cNvSpPr/>
            <p:nvPr/>
          </p:nvSpPr>
          <p:spPr>
            <a:xfrm>
              <a:off x="9351779" y="3608451"/>
              <a:ext cx="226734" cy="2944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591" name="Rectangle 590"/>
            <p:cNvSpPr/>
            <p:nvPr/>
          </p:nvSpPr>
          <p:spPr>
            <a:xfrm>
              <a:off x="10430498" y="3102554"/>
              <a:ext cx="226734" cy="2944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592" name="Rectangle 591"/>
            <p:cNvSpPr/>
            <p:nvPr/>
          </p:nvSpPr>
          <p:spPr>
            <a:xfrm>
              <a:off x="10429982" y="3171891"/>
              <a:ext cx="226734" cy="2944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593" name="Rectangle 592"/>
            <p:cNvSpPr/>
            <p:nvPr/>
          </p:nvSpPr>
          <p:spPr>
            <a:xfrm>
              <a:off x="10428880" y="3234299"/>
              <a:ext cx="226734" cy="2944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594" name="Rectangle 593"/>
            <p:cNvSpPr/>
            <p:nvPr/>
          </p:nvSpPr>
          <p:spPr>
            <a:xfrm>
              <a:off x="10428879" y="3292515"/>
              <a:ext cx="226734" cy="29447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595" name="Rectangle 594"/>
            <p:cNvSpPr/>
            <p:nvPr/>
          </p:nvSpPr>
          <p:spPr>
            <a:xfrm>
              <a:off x="10428880" y="3418524"/>
              <a:ext cx="226734" cy="2944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596" name="Rectangle 595"/>
            <p:cNvSpPr/>
            <p:nvPr/>
          </p:nvSpPr>
          <p:spPr>
            <a:xfrm>
              <a:off x="10428880" y="3480932"/>
              <a:ext cx="226734" cy="2944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597" name="Rectangle 596"/>
            <p:cNvSpPr/>
            <p:nvPr/>
          </p:nvSpPr>
          <p:spPr>
            <a:xfrm>
              <a:off x="10428880" y="3541424"/>
              <a:ext cx="226734" cy="2944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598" name="Rectangle 597"/>
            <p:cNvSpPr/>
            <p:nvPr/>
          </p:nvSpPr>
          <p:spPr>
            <a:xfrm>
              <a:off x="10428880" y="3600644"/>
              <a:ext cx="226734" cy="2944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599" name="Rectangle 598"/>
            <p:cNvSpPr/>
            <p:nvPr/>
          </p:nvSpPr>
          <p:spPr>
            <a:xfrm>
              <a:off x="10764425" y="4041823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600" name="Rectangle 599"/>
            <p:cNvSpPr/>
            <p:nvPr/>
          </p:nvSpPr>
          <p:spPr>
            <a:xfrm>
              <a:off x="10765555" y="4081950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601" name="Rectangle 600"/>
            <p:cNvSpPr/>
            <p:nvPr/>
          </p:nvSpPr>
          <p:spPr>
            <a:xfrm>
              <a:off x="10764425" y="4121621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602" name="Rectangle 601"/>
            <p:cNvSpPr/>
            <p:nvPr/>
          </p:nvSpPr>
          <p:spPr>
            <a:xfrm>
              <a:off x="10765555" y="4161747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603" name="Rectangle 602"/>
            <p:cNvSpPr/>
            <p:nvPr/>
          </p:nvSpPr>
          <p:spPr>
            <a:xfrm>
              <a:off x="10764425" y="4252507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604" name="Rectangle 603"/>
            <p:cNvSpPr/>
            <p:nvPr/>
          </p:nvSpPr>
          <p:spPr>
            <a:xfrm>
              <a:off x="10765555" y="4292633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605" name="Rectangle 604"/>
            <p:cNvSpPr/>
            <p:nvPr/>
          </p:nvSpPr>
          <p:spPr>
            <a:xfrm>
              <a:off x="10764425" y="4332305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606" name="Rectangle 605"/>
            <p:cNvSpPr/>
            <p:nvPr/>
          </p:nvSpPr>
          <p:spPr>
            <a:xfrm>
              <a:off x="10765555" y="4372431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607" name="Rectangle 606"/>
            <p:cNvSpPr/>
            <p:nvPr/>
          </p:nvSpPr>
          <p:spPr>
            <a:xfrm>
              <a:off x="10427249" y="4041823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608" name="Rectangle 607"/>
            <p:cNvSpPr/>
            <p:nvPr/>
          </p:nvSpPr>
          <p:spPr>
            <a:xfrm>
              <a:off x="10428379" y="4081950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609" name="Rectangle 608"/>
            <p:cNvSpPr/>
            <p:nvPr/>
          </p:nvSpPr>
          <p:spPr>
            <a:xfrm>
              <a:off x="10427249" y="4121621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610" name="Rectangle 609"/>
            <p:cNvSpPr/>
            <p:nvPr/>
          </p:nvSpPr>
          <p:spPr>
            <a:xfrm>
              <a:off x="10428379" y="4161747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611" name="Rectangle 610"/>
            <p:cNvSpPr/>
            <p:nvPr/>
          </p:nvSpPr>
          <p:spPr>
            <a:xfrm>
              <a:off x="10427249" y="4252507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612" name="Rectangle 611"/>
            <p:cNvSpPr/>
            <p:nvPr/>
          </p:nvSpPr>
          <p:spPr>
            <a:xfrm>
              <a:off x="10428379" y="4292633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613" name="Rectangle 612"/>
            <p:cNvSpPr/>
            <p:nvPr/>
          </p:nvSpPr>
          <p:spPr>
            <a:xfrm>
              <a:off x="10427249" y="4332305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614" name="Rectangle 613"/>
            <p:cNvSpPr/>
            <p:nvPr/>
          </p:nvSpPr>
          <p:spPr>
            <a:xfrm>
              <a:off x="10428379" y="4372431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615" name="Rectangle 614"/>
            <p:cNvSpPr/>
            <p:nvPr/>
          </p:nvSpPr>
          <p:spPr>
            <a:xfrm>
              <a:off x="10088052" y="4038757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616" name="Rectangle 615"/>
            <p:cNvSpPr/>
            <p:nvPr/>
          </p:nvSpPr>
          <p:spPr>
            <a:xfrm>
              <a:off x="10089181" y="4078884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617" name="Rectangle 616"/>
            <p:cNvSpPr/>
            <p:nvPr/>
          </p:nvSpPr>
          <p:spPr>
            <a:xfrm>
              <a:off x="10088052" y="4118555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618" name="Rectangle 617"/>
            <p:cNvSpPr/>
            <p:nvPr/>
          </p:nvSpPr>
          <p:spPr>
            <a:xfrm>
              <a:off x="10089181" y="4158681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619" name="Rectangle 618"/>
            <p:cNvSpPr/>
            <p:nvPr/>
          </p:nvSpPr>
          <p:spPr>
            <a:xfrm>
              <a:off x="10088052" y="4249441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620" name="Rectangle 619"/>
            <p:cNvSpPr/>
            <p:nvPr/>
          </p:nvSpPr>
          <p:spPr>
            <a:xfrm>
              <a:off x="10089181" y="4289567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621" name="Rectangle 620"/>
            <p:cNvSpPr/>
            <p:nvPr/>
          </p:nvSpPr>
          <p:spPr>
            <a:xfrm>
              <a:off x="10088052" y="4329239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622" name="Rectangle 621"/>
            <p:cNvSpPr/>
            <p:nvPr/>
          </p:nvSpPr>
          <p:spPr>
            <a:xfrm>
              <a:off x="10089181" y="4369365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623" name="Rectangle 622"/>
            <p:cNvSpPr/>
            <p:nvPr/>
          </p:nvSpPr>
          <p:spPr>
            <a:xfrm>
              <a:off x="9682460" y="4037444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624" name="Rectangle 623"/>
            <p:cNvSpPr/>
            <p:nvPr/>
          </p:nvSpPr>
          <p:spPr>
            <a:xfrm>
              <a:off x="9683589" y="4077570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625" name="Rectangle 624"/>
            <p:cNvSpPr/>
            <p:nvPr/>
          </p:nvSpPr>
          <p:spPr>
            <a:xfrm>
              <a:off x="9682460" y="4117242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626" name="Rectangle 625"/>
            <p:cNvSpPr/>
            <p:nvPr/>
          </p:nvSpPr>
          <p:spPr>
            <a:xfrm>
              <a:off x="9683589" y="4157368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627" name="Rectangle 626"/>
            <p:cNvSpPr/>
            <p:nvPr/>
          </p:nvSpPr>
          <p:spPr>
            <a:xfrm>
              <a:off x="9682460" y="4248128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628" name="Rectangle 627"/>
            <p:cNvSpPr/>
            <p:nvPr/>
          </p:nvSpPr>
          <p:spPr>
            <a:xfrm>
              <a:off x="9683589" y="4288254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629" name="Rectangle 628"/>
            <p:cNvSpPr/>
            <p:nvPr/>
          </p:nvSpPr>
          <p:spPr>
            <a:xfrm>
              <a:off x="9682460" y="4327925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630" name="Rectangle 629"/>
            <p:cNvSpPr/>
            <p:nvPr/>
          </p:nvSpPr>
          <p:spPr>
            <a:xfrm>
              <a:off x="9683589" y="4368052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631" name="Rectangle 630"/>
            <p:cNvSpPr/>
            <p:nvPr/>
          </p:nvSpPr>
          <p:spPr>
            <a:xfrm>
              <a:off x="9345283" y="4037444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632" name="Rectangle 631"/>
            <p:cNvSpPr/>
            <p:nvPr/>
          </p:nvSpPr>
          <p:spPr>
            <a:xfrm>
              <a:off x="9346413" y="4077570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633" name="Rectangle 632"/>
            <p:cNvSpPr/>
            <p:nvPr/>
          </p:nvSpPr>
          <p:spPr>
            <a:xfrm>
              <a:off x="9345283" y="4117242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634" name="Rectangle 633"/>
            <p:cNvSpPr/>
            <p:nvPr/>
          </p:nvSpPr>
          <p:spPr>
            <a:xfrm>
              <a:off x="9346413" y="4157368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635" name="Rectangle 634"/>
            <p:cNvSpPr/>
            <p:nvPr/>
          </p:nvSpPr>
          <p:spPr>
            <a:xfrm>
              <a:off x="9345283" y="4248128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636" name="Rectangle 635"/>
            <p:cNvSpPr/>
            <p:nvPr/>
          </p:nvSpPr>
          <p:spPr>
            <a:xfrm>
              <a:off x="9346413" y="4288254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637" name="Rectangle 636"/>
            <p:cNvSpPr/>
            <p:nvPr/>
          </p:nvSpPr>
          <p:spPr>
            <a:xfrm>
              <a:off x="9345283" y="4327925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638" name="Rectangle 637"/>
            <p:cNvSpPr/>
            <p:nvPr/>
          </p:nvSpPr>
          <p:spPr>
            <a:xfrm>
              <a:off x="9346413" y="4368052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639" name="Rectangle 638"/>
            <p:cNvSpPr/>
            <p:nvPr/>
          </p:nvSpPr>
          <p:spPr>
            <a:xfrm>
              <a:off x="9006085" y="4034378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640" name="Rectangle 639"/>
            <p:cNvSpPr/>
            <p:nvPr/>
          </p:nvSpPr>
          <p:spPr>
            <a:xfrm>
              <a:off x="9007215" y="4074504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641" name="Rectangle 640"/>
            <p:cNvSpPr/>
            <p:nvPr/>
          </p:nvSpPr>
          <p:spPr>
            <a:xfrm>
              <a:off x="9006085" y="4114176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642" name="Rectangle 641"/>
            <p:cNvSpPr/>
            <p:nvPr/>
          </p:nvSpPr>
          <p:spPr>
            <a:xfrm>
              <a:off x="9007215" y="4154302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643" name="Rectangle 642"/>
            <p:cNvSpPr/>
            <p:nvPr/>
          </p:nvSpPr>
          <p:spPr>
            <a:xfrm>
              <a:off x="9006085" y="4245061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644" name="Rectangle 643"/>
            <p:cNvSpPr/>
            <p:nvPr/>
          </p:nvSpPr>
          <p:spPr>
            <a:xfrm>
              <a:off x="9007215" y="4285188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645" name="Rectangle 644"/>
            <p:cNvSpPr/>
            <p:nvPr/>
          </p:nvSpPr>
          <p:spPr>
            <a:xfrm>
              <a:off x="9006085" y="4324859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646" name="Rectangle 645"/>
            <p:cNvSpPr/>
            <p:nvPr/>
          </p:nvSpPr>
          <p:spPr>
            <a:xfrm>
              <a:off x="9007215" y="4364986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505167" y="1587290"/>
            <a:ext cx="2145902" cy="2340094"/>
            <a:chOff x="8976742" y="4266136"/>
            <a:chExt cx="2145902" cy="2340094"/>
          </a:xfrm>
        </p:grpSpPr>
        <p:pic>
          <p:nvPicPr>
            <p:cNvPr id="686" name="Picture 2" descr="C:\Users\mallen\AppData\Local\Microsoft\Windows\Temporary Internet Files\Content.Outlook\Z7VY3TUQ\image001 (2)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293" l="1322" r="98238">
                          <a14:foregroundMark x1="8811" y1="2473" x2="92511" y2="21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4306" y="4684695"/>
              <a:ext cx="481749" cy="753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7" name="Picture 2" descr="C:\Users\mallen\AppData\Local\Microsoft\Windows\Temporary Internet Files\Content.Outlook\Z7VY3TUQ\image001 (2)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293" l="1322" r="98238">
                          <a14:foregroundMark x1="8811" y1="2473" x2="92511" y2="21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19163" y="4684695"/>
              <a:ext cx="481749" cy="753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8" name="Picture 2" descr="C:\Users\mallen\AppData\Local\Microsoft\Windows\Temporary Internet Files\Content.Outlook\Z7VY3TUQ\image001 (2)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293" l="1322" r="98238">
                          <a14:foregroundMark x1="8811" y1="2473" x2="92511" y2="21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6742" y="5622444"/>
              <a:ext cx="328624" cy="514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9" name="Picture 2" descr="C:\Users\mallen\AppData\Local\Microsoft\Windows\Temporary Internet Files\Content.Outlook\Z7VY3TUQ\image001 (2)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293" l="1322" r="98238">
                          <a14:foregroundMark x1="8811" y1="2473" x2="92511" y2="21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6351" y="5622444"/>
              <a:ext cx="328624" cy="514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0" name="Picture 2" descr="C:\Users\mallen\AppData\Local\Microsoft\Windows\Temporary Internet Files\Content.Outlook\Z7VY3TUQ\image001 (2)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293" l="1322" r="98238">
                          <a14:foregroundMark x1="8811" y1="2473" x2="92511" y2="21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6847" y="5622444"/>
              <a:ext cx="328624" cy="514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1" name="Picture 2" descr="C:\Users\mallen\AppData\Local\Microsoft\Windows\Temporary Internet Files\Content.Outlook\Z7VY3TUQ\image001 (2)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293" l="1322" r="98238">
                          <a14:foregroundMark x1="8811" y1="2473" x2="92511" y2="21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6457" y="5622444"/>
              <a:ext cx="328624" cy="514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2" name="Picture 2" descr="C:\Users\mallen\AppData\Local\Microsoft\Windows\Temporary Internet Files\Content.Outlook\Z7VY3TUQ\image001 (2)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293" l="1322" r="98238">
                          <a14:foregroundMark x1="8811" y1="2473" x2="92511" y2="21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6004" y="5622444"/>
              <a:ext cx="328624" cy="514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3" name="Picture 2" descr="C:\Users\mallen\AppData\Local\Microsoft\Windows\Temporary Internet Files\Content.Outlook\Z7VY3TUQ\image001 (2)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9293" l="1322" r="98238">
                          <a14:foregroundMark x1="8811" y1="2473" x2="92511" y2="21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35614" y="5622444"/>
              <a:ext cx="328624" cy="514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94" name="Straight Connector 693"/>
            <p:cNvCxnSpPr/>
            <p:nvPr/>
          </p:nvCxnSpPr>
          <p:spPr>
            <a:xfrm flipV="1">
              <a:off x="9485182" y="4473019"/>
              <a:ext cx="208299" cy="2182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5" name="Straight Connector 694"/>
            <p:cNvCxnSpPr/>
            <p:nvPr/>
          </p:nvCxnSpPr>
          <p:spPr>
            <a:xfrm flipV="1">
              <a:off x="9485182" y="4537629"/>
              <a:ext cx="927848" cy="1547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6" name="Straight Connector 695"/>
            <p:cNvCxnSpPr/>
            <p:nvPr/>
          </p:nvCxnSpPr>
          <p:spPr>
            <a:xfrm flipH="1" flipV="1">
              <a:off x="9654904" y="4537629"/>
              <a:ext cx="905133" cy="1547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7" name="Straight Connector 696"/>
            <p:cNvCxnSpPr/>
            <p:nvPr/>
          </p:nvCxnSpPr>
          <p:spPr>
            <a:xfrm flipH="1" flipV="1">
              <a:off x="10332927" y="4473019"/>
              <a:ext cx="227111" cy="2182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8" name="Straight Connector 697"/>
            <p:cNvCxnSpPr>
              <a:stCxn id="688" idx="0"/>
              <a:endCxn id="686" idx="2"/>
            </p:cNvCxnSpPr>
            <p:nvPr/>
          </p:nvCxnSpPr>
          <p:spPr>
            <a:xfrm flipV="1">
              <a:off x="9141054" y="5438658"/>
              <a:ext cx="344127" cy="1837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9" name="Straight Connector 698"/>
            <p:cNvCxnSpPr>
              <a:stCxn id="690" idx="0"/>
              <a:endCxn id="686" idx="2"/>
            </p:cNvCxnSpPr>
            <p:nvPr/>
          </p:nvCxnSpPr>
          <p:spPr>
            <a:xfrm flipV="1">
              <a:off x="9481159" y="5438658"/>
              <a:ext cx="4022" cy="1837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0" name="Straight Connector 699"/>
            <p:cNvCxnSpPr>
              <a:stCxn id="692" idx="0"/>
              <a:endCxn id="686" idx="2"/>
            </p:cNvCxnSpPr>
            <p:nvPr/>
          </p:nvCxnSpPr>
          <p:spPr>
            <a:xfrm flipH="1" flipV="1">
              <a:off x="9485181" y="5438658"/>
              <a:ext cx="335135" cy="1837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1" name="Straight Connector 700"/>
            <p:cNvCxnSpPr>
              <a:stCxn id="689" idx="0"/>
              <a:endCxn id="687" idx="2"/>
            </p:cNvCxnSpPr>
            <p:nvPr/>
          </p:nvCxnSpPr>
          <p:spPr>
            <a:xfrm flipV="1">
              <a:off x="10220663" y="5438658"/>
              <a:ext cx="339375" cy="1837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2" name="Straight Connector 701"/>
            <p:cNvCxnSpPr>
              <a:stCxn id="691" idx="0"/>
              <a:endCxn id="687" idx="2"/>
            </p:cNvCxnSpPr>
            <p:nvPr/>
          </p:nvCxnSpPr>
          <p:spPr>
            <a:xfrm flipH="1" flipV="1">
              <a:off x="10560038" y="5438658"/>
              <a:ext cx="731" cy="1837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3" name="Straight Connector 702"/>
            <p:cNvCxnSpPr>
              <a:stCxn id="693" idx="0"/>
              <a:endCxn id="687" idx="2"/>
            </p:cNvCxnSpPr>
            <p:nvPr/>
          </p:nvCxnSpPr>
          <p:spPr>
            <a:xfrm flipH="1" flipV="1">
              <a:off x="10560038" y="5438658"/>
              <a:ext cx="339888" cy="1837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4" name="Group 703"/>
            <p:cNvGrpSpPr/>
            <p:nvPr/>
          </p:nvGrpSpPr>
          <p:grpSpPr>
            <a:xfrm>
              <a:off x="9084659" y="6392958"/>
              <a:ext cx="962397" cy="204128"/>
              <a:chOff x="1919073" y="4503049"/>
              <a:chExt cx="1323610" cy="224424"/>
            </a:xfrm>
          </p:grpSpPr>
          <p:grpSp>
            <p:nvGrpSpPr>
              <p:cNvPr id="799" name="Group 798"/>
              <p:cNvGrpSpPr/>
              <p:nvPr/>
            </p:nvGrpSpPr>
            <p:grpSpPr>
              <a:xfrm>
                <a:off x="1919073" y="4503049"/>
                <a:ext cx="539337" cy="224424"/>
                <a:chOff x="1919073" y="4503049"/>
                <a:chExt cx="539337" cy="224424"/>
              </a:xfrm>
            </p:grpSpPr>
            <p:pic>
              <p:nvPicPr>
                <p:cNvPr id="810" name="Picture 809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19073" y="4503049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811" name="Picture 810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93935" y="454716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812" name="Picture 811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68208" y="459122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813" name="Picture 812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150345" y="4639352"/>
                  <a:ext cx="308065" cy="88121"/>
                </a:xfrm>
                <a:prstGeom prst="rect">
                  <a:avLst/>
                </a:prstGeom>
              </p:spPr>
            </p:pic>
          </p:grpSp>
          <p:grpSp>
            <p:nvGrpSpPr>
              <p:cNvPr id="800" name="Group 799"/>
              <p:cNvGrpSpPr/>
              <p:nvPr/>
            </p:nvGrpSpPr>
            <p:grpSpPr>
              <a:xfrm>
                <a:off x="2313144" y="4503049"/>
                <a:ext cx="539337" cy="224424"/>
                <a:chOff x="1919073" y="4503049"/>
                <a:chExt cx="539337" cy="224424"/>
              </a:xfrm>
            </p:grpSpPr>
            <p:pic>
              <p:nvPicPr>
                <p:cNvPr id="806" name="Picture 805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19073" y="4503049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807" name="Picture 806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93935" y="454716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808" name="Picture 807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68208" y="459122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809" name="Picture 808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150345" y="4639352"/>
                  <a:ext cx="308065" cy="88121"/>
                </a:xfrm>
                <a:prstGeom prst="rect">
                  <a:avLst/>
                </a:prstGeom>
              </p:spPr>
            </p:pic>
          </p:grpSp>
          <p:grpSp>
            <p:nvGrpSpPr>
              <p:cNvPr id="801" name="Group 800"/>
              <p:cNvGrpSpPr/>
              <p:nvPr/>
            </p:nvGrpSpPr>
            <p:grpSpPr>
              <a:xfrm>
                <a:off x="2703346" y="4503049"/>
                <a:ext cx="539337" cy="224424"/>
                <a:chOff x="1919073" y="4503049"/>
                <a:chExt cx="539337" cy="224424"/>
              </a:xfrm>
            </p:grpSpPr>
            <p:pic>
              <p:nvPicPr>
                <p:cNvPr id="802" name="Picture 801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19073" y="4503049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803" name="Picture 802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93935" y="454716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804" name="Picture 803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68208" y="459122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805" name="Picture 804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150345" y="4639352"/>
                  <a:ext cx="308065" cy="88121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705" name="Group 704"/>
            <p:cNvGrpSpPr/>
            <p:nvPr/>
          </p:nvGrpSpPr>
          <p:grpSpPr>
            <a:xfrm>
              <a:off x="10160247" y="6402102"/>
              <a:ext cx="962397" cy="204128"/>
              <a:chOff x="1919073" y="4503049"/>
              <a:chExt cx="1323610" cy="224424"/>
            </a:xfrm>
          </p:grpSpPr>
          <p:grpSp>
            <p:nvGrpSpPr>
              <p:cNvPr id="784" name="Group 783"/>
              <p:cNvGrpSpPr/>
              <p:nvPr/>
            </p:nvGrpSpPr>
            <p:grpSpPr>
              <a:xfrm>
                <a:off x="1919073" y="4503049"/>
                <a:ext cx="539337" cy="224424"/>
                <a:chOff x="1919073" y="4503049"/>
                <a:chExt cx="539337" cy="224424"/>
              </a:xfrm>
            </p:grpSpPr>
            <p:pic>
              <p:nvPicPr>
                <p:cNvPr id="795" name="Picture 794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19073" y="4503049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796" name="Picture 795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93935" y="454716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797" name="Picture 796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68208" y="459122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798" name="Picture 797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150345" y="4639352"/>
                  <a:ext cx="308065" cy="88121"/>
                </a:xfrm>
                <a:prstGeom prst="rect">
                  <a:avLst/>
                </a:prstGeom>
              </p:spPr>
            </p:pic>
          </p:grpSp>
          <p:grpSp>
            <p:nvGrpSpPr>
              <p:cNvPr id="785" name="Group 784"/>
              <p:cNvGrpSpPr/>
              <p:nvPr/>
            </p:nvGrpSpPr>
            <p:grpSpPr>
              <a:xfrm>
                <a:off x="2313144" y="4503049"/>
                <a:ext cx="539337" cy="224424"/>
                <a:chOff x="1919073" y="4503049"/>
                <a:chExt cx="539337" cy="224424"/>
              </a:xfrm>
            </p:grpSpPr>
            <p:pic>
              <p:nvPicPr>
                <p:cNvPr id="791" name="Picture 790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19073" y="4503049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792" name="Picture 791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93935" y="454716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793" name="Picture 792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68208" y="459122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794" name="Picture 793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150345" y="4639352"/>
                  <a:ext cx="308065" cy="88121"/>
                </a:xfrm>
                <a:prstGeom prst="rect">
                  <a:avLst/>
                </a:prstGeom>
              </p:spPr>
            </p:pic>
          </p:grpSp>
          <p:grpSp>
            <p:nvGrpSpPr>
              <p:cNvPr id="786" name="Group 785"/>
              <p:cNvGrpSpPr/>
              <p:nvPr/>
            </p:nvGrpSpPr>
            <p:grpSpPr>
              <a:xfrm>
                <a:off x="2703346" y="4503049"/>
                <a:ext cx="539337" cy="224424"/>
                <a:chOff x="1919073" y="4503049"/>
                <a:chExt cx="539337" cy="224424"/>
              </a:xfrm>
            </p:grpSpPr>
            <p:pic>
              <p:nvPicPr>
                <p:cNvPr id="787" name="Picture 786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19073" y="4503049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788" name="Picture 787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993935" y="454716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789" name="Picture 788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68208" y="4591225"/>
                  <a:ext cx="308065" cy="88121"/>
                </a:xfrm>
                <a:prstGeom prst="rect">
                  <a:avLst/>
                </a:prstGeom>
              </p:spPr>
            </p:pic>
            <p:pic>
              <p:nvPicPr>
                <p:cNvPr id="790" name="Picture 789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150345" y="4639352"/>
                  <a:ext cx="308065" cy="88121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706" name="Straight Connector 705"/>
            <p:cNvCxnSpPr/>
            <p:nvPr/>
          </p:nvCxnSpPr>
          <p:spPr>
            <a:xfrm flipH="1" flipV="1">
              <a:off x="9481159" y="6126806"/>
              <a:ext cx="2026" cy="2669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7" name="Straight Connector 706"/>
            <p:cNvCxnSpPr/>
            <p:nvPr/>
          </p:nvCxnSpPr>
          <p:spPr>
            <a:xfrm flipV="1">
              <a:off x="9483185" y="6126806"/>
              <a:ext cx="1077585" cy="2669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8" name="Straight Connector 707"/>
            <p:cNvCxnSpPr/>
            <p:nvPr/>
          </p:nvCxnSpPr>
          <p:spPr>
            <a:xfrm flipH="1" flipV="1">
              <a:off x="9481159" y="6126806"/>
              <a:ext cx="1077613" cy="2669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9" name="Straight Connector 708"/>
            <p:cNvCxnSpPr/>
            <p:nvPr/>
          </p:nvCxnSpPr>
          <p:spPr>
            <a:xfrm flipH="1">
              <a:off x="10558772" y="6126806"/>
              <a:ext cx="1995" cy="2669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0" name="Group 709"/>
            <p:cNvGrpSpPr>
              <a:grpSpLocks noChangeAspect="1"/>
            </p:cNvGrpSpPr>
            <p:nvPr/>
          </p:nvGrpSpPr>
          <p:grpSpPr>
            <a:xfrm>
              <a:off x="9424419" y="4270895"/>
              <a:ext cx="455281" cy="275476"/>
              <a:chOff x="3962162" y="2166789"/>
              <a:chExt cx="887216" cy="536824"/>
            </a:xfrm>
          </p:grpSpPr>
          <p:pic>
            <p:nvPicPr>
              <p:cNvPr id="780" name="Picture 779"/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62162" y="2166789"/>
                <a:ext cx="887216" cy="536824"/>
              </a:xfrm>
              <a:prstGeom prst="rect">
                <a:avLst/>
              </a:prstGeom>
            </p:spPr>
          </p:pic>
          <p:pic>
            <p:nvPicPr>
              <p:cNvPr id="781" name="Picture 780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38204" y="2368316"/>
                <a:ext cx="130029" cy="233418"/>
              </a:xfrm>
              <a:prstGeom prst="rect">
                <a:avLst/>
              </a:prstGeom>
            </p:spPr>
          </p:pic>
          <p:pic>
            <p:nvPicPr>
              <p:cNvPr id="782" name="Picture 78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40032" y="2368316"/>
                <a:ext cx="130029" cy="233418"/>
              </a:xfrm>
              <a:prstGeom prst="rect">
                <a:avLst/>
              </a:prstGeom>
            </p:spPr>
          </p:pic>
          <p:pic>
            <p:nvPicPr>
              <p:cNvPr id="783" name="Picture 78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36374" y="2368316"/>
                <a:ext cx="130029" cy="233418"/>
              </a:xfrm>
              <a:prstGeom prst="rect">
                <a:avLst/>
              </a:prstGeom>
            </p:spPr>
          </p:pic>
        </p:grpSp>
        <p:grpSp>
          <p:nvGrpSpPr>
            <p:cNvPr id="711" name="Group 710"/>
            <p:cNvGrpSpPr>
              <a:grpSpLocks noChangeAspect="1"/>
            </p:cNvGrpSpPr>
            <p:nvPr/>
          </p:nvGrpSpPr>
          <p:grpSpPr>
            <a:xfrm>
              <a:off x="10161629" y="4266136"/>
              <a:ext cx="455281" cy="275476"/>
              <a:chOff x="3962162" y="2166789"/>
              <a:chExt cx="887216" cy="536824"/>
            </a:xfrm>
          </p:grpSpPr>
          <p:pic>
            <p:nvPicPr>
              <p:cNvPr id="776" name="Picture 775"/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62162" y="2166789"/>
                <a:ext cx="887216" cy="536824"/>
              </a:xfrm>
              <a:prstGeom prst="rect">
                <a:avLst/>
              </a:prstGeom>
            </p:spPr>
          </p:pic>
          <p:pic>
            <p:nvPicPr>
              <p:cNvPr id="777" name="Picture 77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38204" y="2368316"/>
                <a:ext cx="130029" cy="233418"/>
              </a:xfrm>
              <a:prstGeom prst="rect">
                <a:avLst/>
              </a:prstGeom>
            </p:spPr>
          </p:pic>
          <p:pic>
            <p:nvPicPr>
              <p:cNvPr id="778" name="Picture 777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40032" y="2368316"/>
                <a:ext cx="130029" cy="233418"/>
              </a:xfrm>
              <a:prstGeom prst="rect">
                <a:avLst/>
              </a:prstGeom>
            </p:spPr>
          </p:pic>
          <p:pic>
            <p:nvPicPr>
              <p:cNvPr id="779" name="Picture 778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36374" y="2368316"/>
                <a:ext cx="130029" cy="233418"/>
              </a:xfrm>
              <a:prstGeom prst="rect">
                <a:avLst/>
              </a:prstGeom>
            </p:spPr>
          </p:pic>
        </p:grpSp>
        <p:sp>
          <p:nvSpPr>
            <p:cNvPr id="712" name="Rectangle 711"/>
            <p:cNvSpPr/>
            <p:nvPr/>
          </p:nvSpPr>
          <p:spPr>
            <a:xfrm>
              <a:off x="9373895" y="4726790"/>
              <a:ext cx="226734" cy="2944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13" name="Rectangle 712"/>
            <p:cNvSpPr/>
            <p:nvPr/>
          </p:nvSpPr>
          <p:spPr>
            <a:xfrm>
              <a:off x="9373378" y="4796127"/>
              <a:ext cx="226734" cy="2944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14" name="Rectangle 713"/>
            <p:cNvSpPr/>
            <p:nvPr/>
          </p:nvSpPr>
          <p:spPr>
            <a:xfrm>
              <a:off x="9372276" y="4858535"/>
              <a:ext cx="226734" cy="2944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15" name="Rectangle 714"/>
            <p:cNvSpPr/>
            <p:nvPr/>
          </p:nvSpPr>
          <p:spPr>
            <a:xfrm>
              <a:off x="9372276" y="4916751"/>
              <a:ext cx="226734" cy="2944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16" name="Rectangle 715"/>
            <p:cNvSpPr/>
            <p:nvPr/>
          </p:nvSpPr>
          <p:spPr>
            <a:xfrm>
              <a:off x="9372276" y="5042760"/>
              <a:ext cx="226734" cy="2944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17" name="Rectangle 716"/>
            <p:cNvSpPr/>
            <p:nvPr/>
          </p:nvSpPr>
          <p:spPr>
            <a:xfrm>
              <a:off x="9372276" y="5105168"/>
              <a:ext cx="226734" cy="2944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18" name="Rectangle 717"/>
            <p:cNvSpPr/>
            <p:nvPr/>
          </p:nvSpPr>
          <p:spPr>
            <a:xfrm>
              <a:off x="9372276" y="5165659"/>
              <a:ext cx="226734" cy="2944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19" name="Rectangle 718"/>
            <p:cNvSpPr/>
            <p:nvPr/>
          </p:nvSpPr>
          <p:spPr>
            <a:xfrm>
              <a:off x="9372276" y="5224880"/>
              <a:ext cx="226734" cy="2944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20" name="Rectangle 719"/>
            <p:cNvSpPr/>
            <p:nvPr/>
          </p:nvSpPr>
          <p:spPr>
            <a:xfrm>
              <a:off x="10450995" y="4718983"/>
              <a:ext cx="226734" cy="2944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21" name="Rectangle 720"/>
            <p:cNvSpPr/>
            <p:nvPr/>
          </p:nvSpPr>
          <p:spPr>
            <a:xfrm>
              <a:off x="10450479" y="4788320"/>
              <a:ext cx="226734" cy="2944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22" name="Rectangle 721"/>
            <p:cNvSpPr/>
            <p:nvPr/>
          </p:nvSpPr>
          <p:spPr>
            <a:xfrm>
              <a:off x="10449377" y="4850728"/>
              <a:ext cx="226734" cy="2944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23" name="Rectangle 722"/>
            <p:cNvSpPr/>
            <p:nvPr/>
          </p:nvSpPr>
          <p:spPr>
            <a:xfrm>
              <a:off x="10449376" y="4908944"/>
              <a:ext cx="226734" cy="2944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24" name="Rectangle 723"/>
            <p:cNvSpPr/>
            <p:nvPr/>
          </p:nvSpPr>
          <p:spPr>
            <a:xfrm>
              <a:off x="10449377" y="5034953"/>
              <a:ext cx="226734" cy="2944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25" name="Rectangle 724"/>
            <p:cNvSpPr/>
            <p:nvPr/>
          </p:nvSpPr>
          <p:spPr>
            <a:xfrm>
              <a:off x="10449377" y="5097361"/>
              <a:ext cx="226734" cy="2944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26" name="Rectangle 725"/>
            <p:cNvSpPr/>
            <p:nvPr/>
          </p:nvSpPr>
          <p:spPr>
            <a:xfrm>
              <a:off x="10449377" y="5157853"/>
              <a:ext cx="226734" cy="2944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27" name="Rectangle 726"/>
            <p:cNvSpPr/>
            <p:nvPr/>
          </p:nvSpPr>
          <p:spPr>
            <a:xfrm>
              <a:off x="10449377" y="5217073"/>
              <a:ext cx="226734" cy="29447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28" name="Rectangle 727"/>
            <p:cNvSpPr/>
            <p:nvPr/>
          </p:nvSpPr>
          <p:spPr>
            <a:xfrm>
              <a:off x="10784922" y="5658252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29" name="Rectangle 728"/>
            <p:cNvSpPr/>
            <p:nvPr/>
          </p:nvSpPr>
          <p:spPr>
            <a:xfrm>
              <a:off x="10786052" y="5698379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30" name="Rectangle 729"/>
            <p:cNvSpPr/>
            <p:nvPr/>
          </p:nvSpPr>
          <p:spPr>
            <a:xfrm>
              <a:off x="10784922" y="5738050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31" name="Rectangle 730"/>
            <p:cNvSpPr/>
            <p:nvPr/>
          </p:nvSpPr>
          <p:spPr>
            <a:xfrm>
              <a:off x="10786052" y="5778176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32" name="Rectangle 731"/>
            <p:cNvSpPr/>
            <p:nvPr/>
          </p:nvSpPr>
          <p:spPr>
            <a:xfrm>
              <a:off x="10784922" y="5868936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33" name="Rectangle 732"/>
            <p:cNvSpPr/>
            <p:nvPr/>
          </p:nvSpPr>
          <p:spPr>
            <a:xfrm>
              <a:off x="10786052" y="5909062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34" name="Rectangle 733"/>
            <p:cNvSpPr/>
            <p:nvPr/>
          </p:nvSpPr>
          <p:spPr>
            <a:xfrm>
              <a:off x="10784922" y="5948734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35" name="Rectangle 734"/>
            <p:cNvSpPr/>
            <p:nvPr/>
          </p:nvSpPr>
          <p:spPr>
            <a:xfrm>
              <a:off x="10786052" y="5988860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36" name="Rectangle 735"/>
            <p:cNvSpPr/>
            <p:nvPr/>
          </p:nvSpPr>
          <p:spPr>
            <a:xfrm>
              <a:off x="10447746" y="5658252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37" name="Rectangle 736"/>
            <p:cNvSpPr/>
            <p:nvPr/>
          </p:nvSpPr>
          <p:spPr>
            <a:xfrm>
              <a:off x="10448876" y="5698379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38" name="Rectangle 737"/>
            <p:cNvSpPr/>
            <p:nvPr/>
          </p:nvSpPr>
          <p:spPr>
            <a:xfrm>
              <a:off x="10447746" y="5738050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39" name="Rectangle 738"/>
            <p:cNvSpPr/>
            <p:nvPr/>
          </p:nvSpPr>
          <p:spPr>
            <a:xfrm>
              <a:off x="10448876" y="5778176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40" name="Rectangle 739"/>
            <p:cNvSpPr/>
            <p:nvPr/>
          </p:nvSpPr>
          <p:spPr>
            <a:xfrm>
              <a:off x="10447746" y="5868936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41" name="Rectangle 740"/>
            <p:cNvSpPr/>
            <p:nvPr/>
          </p:nvSpPr>
          <p:spPr>
            <a:xfrm>
              <a:off x="10448876" y="5909062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42" name="Rectangle 741"/>
            <p:cNvSpPr/>
            <p:nvPr/>
          </p:nvSpPr>
          <p:spPr>
            <a:xfrm>
              <a:off x="10447746" y="5948734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43" name="Rectangle 742"/>
            <p:cNvSpPr/>
            <p:nvPr/>
          </p:nvSpPr>
          <p:spPr>
            <a:xfrm>
              <a:off x="10448876" y="5988860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44" name="Rectangle 743"/>
            <p:cNvSpPr/>
            <p:nvPr/>
          </p:nvSpPr>
          <p:spPr>
            <a:xfrm>
              <a:off x="10108549" y="5655186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45" name="Rectangle 744"/>
            <p:cNvSpPr/>
            <p:nvPr/>
          </p:nvSpPr>
          <p:spPr>
            <a:xfrm>
              <a:off x="10109678" y="5695313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46" name="Rectangle 745"/>
            <p:cNvSpPr/>
            <p:nvPr/>
          </p:nvSpPr>
          <p:spPr>
            <a:xfrm>
              <a:off x="10108549" y="5734984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47" name="Rectangle 746"/>
            <p:cNvSpPr/>
            <p:nvPr/>
          </p:nvSpPr>
          <p:spPr>
            <a:xfrm>
              <a:off x="10109678" y="5775110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48" name="Rectangle 747"/>
            <p:cNvSpPr/>
            <p:nvPr/>
          </p:nvSpPr>
          <p:spPr>
            <a:xfrm>
              <a:off x="10108549" y="5865870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49" name="Rectangle 748"/>
            <p:cNvSpPr/>
            <p:nvPr/>
          </p:nvSpPr>
          <p:spPr>
            <a:xfrm>
              <a:off x="10109678" y="5905996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50" name="Rectangle 749"/>
            <p:cNvSpPr/>
            <p:nvPr/>
          </p:nvSpPr>
          <p:spPr>
            <a:xfrm>
              <a:off x="10108549" y="5945668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51" name="Rectangle 750"/>
            <p:cNvSpPr/>
            <p:nvPr/>
          </p:nvSpPr>
          <p:spPr>
            <a:xfrm>
              <a:off x="10109678" y="5985794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52" name="Rectangle 751"/>
            <p:cNvSpPr/>
            <p:nvPr/>
          </p:nvSpPr>
          <p:spPr>
            <a:xfrm>
              <a:off x="9702957" y="5653873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53" name="Rectangle 752"/>
            <p:cNvSpPr/>
            <p:nvPr/>
          </p:nvSpPr>
          <p:spPr>
            <a:xfrm>
              <a:off x="9704086" y="5693999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54" name="Rectangle 753"/>
            <p:cNvSpPr/>
            <p:nvPr/>
          </p:nvSpPr>
          <p:spPr>
            <a:xfrm>
              <a:off x="9702957" y="5733671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55" name="Rectangle 754"/>
            <p:cNvSpPr/>
            <p:nvPr/>
          </p:nvSpPr>
          <p:spPr>
            <a:xfrm>
              <a:off x="9704086" y="5773797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56" name="Rectangle 755"/>
            <p:cNvSpPr/>
            <p:nvPr/>
          </p:nvSpPr>
          <p:spPr>
            <a:xfrm>
              <a:off x="9702957" y="5864557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57" name="Rectangle 756"/>
            <p:cNvSpPr/>
            <p:nvPr/>
          </p:nvSpPr>
          <p:spPr>
            <a:xfrm>
              <a:off x="9704086" y="5904683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58" name="Rectangle 757"/>
            <p:cNvSpPr/>
            <p:nvPr/>
          </p:nvSpPr>
          <p:spPr>
            <a:xfrm>
              <a:off x="9702957" y="5944354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59" name="Rectangle 758"/>
            <p:cNvSpPr/>
            <p:nvPr/>
          </p:nvSpPr>
          <p:spPr>
            <a:xfrm>
              <a:off x="9704086" y="5984481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60" name="Rectangle 759"/>
            <p:cNvSpPr/>
            <p:nvPr/>
          </p:nvSpPr>
          <p:spPr>
            <a:xfrm>
              <a:off x="9365780" y="5653873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61" name="Rectangle 760"/>
            <p:cNvSpPr/>
            <p:nvPr/>
          </p:nvSpPr>
          <p:spPr>
            <a:xfrm>
              <a:off x="9366910" y="5693999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62" name="Rectangle 761"/>
            <p:cNvSpPr/>
            <p:nvPr/>
          </p:nvSpPr>
          <p:spPr>
            <a:xfrm>
              <a:off x="9365780" y="5733671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63" name="Rectangle 762"/>
            <p:cNvSpPr/>
            <p:nvPr/>
          </p:nvSpPr>
          <p:spPr>
            <a:xfrm>
              <a:off x="9366910" y="5773797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64" name="Rectangle 763"/>
            <p:cNvSpPr/>
            <p:nvPr/>
          </p:nvSpPr>
          <p:spPr>
            <a:xfrm>
              <a:off x="9365780" y="5864557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65" name="Rectangle 764"/>
            <p:cNvSpPr/>
            <p:nvPr/>
          </p:nvSpPr>
          <p:spPr>
            <a:xfrm>
              <a:off x="9366910" y="5904683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66" name="Rectangle 765"/>
            <p:cNvSpPr/>
            <p:nvPr/>
          </p:nvSpPr>
          <p:spPr>
            <a:xfrm>
              <a:off x="9365780" y="5944354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67" name="Rectangle 766"/>
            <p:cNvSpPr/>
            <p:nvPr/>
          </p:nvSpPr>
          <p:spPr>
            <a:xfrm>
              <a:off x="9366910" y="5984481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68" name="Rectangle 767"/>
            <p:cNvSpPr/>
            <p:nvPr/>
          </p:nvSpPr>
          <p:spPr>
            <a:xfrm>
              <a:off x="9026582" y="5650807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69" name="Rectangle 768"/>
            <p:cNvSpPr/>
            <p:nvPr/>
          </p:nvSpPr>
          <p:spPr>
            <a:xfrm>
              <a:off x="9027712" y="5690933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70" name="Rectangle 769"/>
            <p:cNvSpPr/>
            <p:nvPr/>
          </p:nvSpPr>
          <p:spPr>
            <a:xfrm>
              <a:off x="9026582" y="5730605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71" name="Rectangle 770"/>
            <p:cNvSpPr/>
            <p:nvPr/>
          </p:nvSpPr>
          <p:spPr>
            <a:xfrm>
              <a:off x="9027712" y="5770731"/>
              <a:ext cx="226734" cy="2011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72" name="Rectangle 771"/>
            <p:cNvSpPr/>
            <p:nvPr/>
          </p:nvSpPr>
          <p:spPr>
            <a:xfrm>
              <a:off x="9026582" y="5861490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73" name="Rectangle 772"/>
            <p:cNvSpPr/>
            <p:nvPr/>
          </p:nvSpPr>
          <p:spPr>
            <a:xfrm>
              <a:off x="9027712" y="5901617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74" name="Rectangle 773"/>
            <p:cNvSpPr/>
            <p:nvPr/>
          </p:nvSpPr>
          <p:spPr>
            <a:xfrm>
              <a:off x="9026582" y="5941288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775" name="Rectangle 774"/>
            <p:cNvSpPr/>
            <p:nvPr/>
          </p:nvSpPr>
          <p:spPr>
            <a:xfrm>
              <a:off x="9027712" y="5981415"/>
              <a:ext cx="226734" cy="20114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</p:grpSp>
      <p:cxnSp>
        <p:nvCxnSpPr>
          <p:cNvPr id="814" name="Straight Connector 813"/>
          <p:cNvCxnSpPr/>
          <p:nvPr/>
        </p:nvCxnSpPr>
        <p:spPr>
          <a:xfrm>
            <a:off x="6862210" y="1915984"/>
            <a:ext cx="0" cy="1885429"/>
          </a:xfrm>
          <a:prstGeom prst="line">
            <a:avLst/>
          </a:prstGeom>
          <a:ln w="19050">
            <a:gradFill flip="none" rotWithShape="1">
              <a:gsLst>
                <a:gs pos="1000">
                  <a:schemeClr val="accent1">
                    <a:lumMod val="60000"/>
                    <a:lumOff val="40000"/>
                    <a:alpha val="0"/>
                  </a:schemeClr>
                </a:gs>
                <a:gs pos="53000">
                  <a:schemeClr val="accent1"/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5" name="Straight Connector 814"/>
          <p:cNvCxnSpPr/>
          <p:nvPr/>
        </p:nvCxnSpPr>
        <p:spPr>
          <a:xfrm>
            <a:off x="9353773" y="1932408"/>
            <a:ext cx="0" cy="1885429"/>
          </a:xfrm>
          <a:prstGeom prst="line">
            <a:avLst/>
          </a:prstGeom>
          <a:ln w="19050">
            <a:gradFill flip="none" rotWithShape="1">
              <a:gsLst>
                <a:gs pos="1000">
                  <a:schemeClr val="accent1">
                    <a:lumMod val="60000"/>
                    <a:lumOff val="40000"/>
                    <a:alpha val="0"/>
                  </a:schemeClr>
                </a:gs>
                <a:gs pos="53000">
                  <a:schemeClr val="accent1"/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ight Arrow 14"/>
          <p:cNvSpPr/>
          <p:nvPr/>
        </p:nvSpPr>
        <p:spPr>
          <a:xfrm>
            <a:off x="2701376" y="1611022"/>
            <a:ext cx="1489472" cy="2293410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50" dirty="0" smtClean="0">
              <a:solidFill>
                <a:srgbClr val="0070C0"/>
              </a:solidFill>
            </a:endParaRPr>
          </a:p>
        </p:txBody>
      </p:sp>
      <p:sp>
        <p:nvSpPr>
          <p:cNvPr id="816" name="TextBox 815"/>
          <p:cNvSpPr txBox="1"/>
          <p:nvPr/>
        </p:nvSpPr>
        <p:spPr>
          <a:xfrm>
            <a:off x="2589431" y="2483358"/>
            <a:ext cx="1533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70C0"/>
                </a:solidFill>
              </a:rPr>
              <a:t>Cisco Recommended</a:t>
            </a:r>
            <a:endParaRPr lang="en-US" sz="1400" dirty="0">
              <a:solidFill>
                <a:srgbClr val="0070C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364" y="2351104"/>
            <a:ext cx="329503" cy="32950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316" y="5123148"/>
            <a:ext cx="398698" cy="398698"/>
          </a:xfrm>
          <a:prstGeom prst="rect">
            <a:avLst/>
          </a:prstGeom>
        </p:spPr>
      </p:pic>
      <p:pic>
        <p:nvPicPr>
          <p:cNvPr id="817" name="Picture 8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299" y="2343702"/>
            <a:ext cx="329503" cy="329503"/>
          </a:xfrm>
          <a:prstGeom prst="rect">
            <a:avLst/>
          </a:prstGeom>
        </p:spPr>
      </p:pic>
      <p:pic>
        <p:nvPicPr>
          <p:cNvPr id="818" name="Picture 8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762" y="2327807"/>
            <a:ext cx="329503" cy="329503"/>
          </a:xfrm>
          <a:prstGeom prst="rect">
            <a:avLst/>
          </a:prstGeom>
        </p:spPr>
      </p:pic>
      <p:sp>
        <p:nvSpPr>
          <p:cNvPr id="18" name="Down Arrow 17"/>
          <p:cNvSpPr/>
          <p:nvPr/>
        </p:nvSpPr>
        <p:spPr>
          <a:xfrm>
            <a:off x="566616" y="4003206"/>
            <a:ext cx="1904981" cy="482715"/>
          </a:xfrm>
          <a:prstGeom prst="downArrow">
            <a:avLst>
              <a:gd name="adj1" fmla="val 100000"/>
              <a:gd name="adj2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819" name="TextBox 818"/>
          <p:cNvSpPr txBox="1"/>
          <p:nvPr/>
        </p:nvSpPr>
        <p:spPr>
          <a:xfrm>
            <a:off x="761420" y="4058942"/>
            <a:ext cx="15335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70C0"/>
                </a:solidFill>
              </a:rPr>
              <a:t>Possible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824" name="TextBox 823"/>
          <p:cNvSpPr txBox="1"/>
          <p:nvPr/>
        </p:nvSpPr>
        <p:spPr>
          <a:xfrm>
            <a:off x="754124" y="2593261"/>
            <a:ext cx="15335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Existing</a:t>
            </a:r>
            <a:endParaRPr lang="en-US" sz="1400" dirty="0"/>
          </a:p>
        </p:txBody>
      </p:sp>
      <p:sp>
        <p:nvSpPr>
          <p:cNvPr id="3" name="Decagon 2"/>
          <p:cNvSpPr>
            <a:spLocks noChangeAspect="1"/>
          </p:cNvSpPr>
          <p:nvPr/>
        </p:nvSpPr>
        <p:spPr>
          <a:xfrm>
            <a:off x="10426570" y="2018515"/>
            <a:ext cx="283885" cy="283885"/>
          </a:xfrm>
          <a:prstGeom prst="decagon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3</a:t>
            </a:r>
            <a:endParaRPr lang="en-US" dirty="0" smtClean="0"/>
          </a:p>
        </p:txBody>
      </p:sp>
      <p:sp>
        <p:nvSpPr>
          <p:cNvPr id="685" name="Decagon 684"/>
          <p:cNvSpPr>
            <a:spLocks noChangeAspect="1"/>
          </p:cNvSpPr>
          <p:nvPr/>
        </p:nvSpPr>
        <p:spPr>
          <a:xfrm>
            <a:off x="8024592" y="2019833"/>
            <a:ext cx="283885" cy="283885"/>
          </a:xfrm>
          <a:prstGeom prst="decagon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2</a:t>
            </a:r>
            <a:endParaRPr lang="en-US" dirty="0" smtClean="0"/>
          </a:p>
        </p:txBody>
      </p:sp>
      <p:sp>
        <p:nvSpPr>
          <p:cNvPr id="821" name="Decagon 820"/>
          <p:cNvSpPr>
            <a:spLocks noChangeAspect="1"/>
          </p:cNvSpPr>
          <p:nvPr/>
        </p:nvSpPr>
        <p:spPr>
          <a:xfrm>
            <a:off x="5389468" y="2042667"/>
            <a:ext cx="283885" cy="283885"/>
          </a:xfrm>
          <a:prstGeom prst="decagon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4673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5" grpId="0" animBg="1"/>
      <p:bldP spid="816" grpId="0"/>
      <p:bldP spid="18" grpId="0" animBg="1"/>
      <p:bldP spid="819" grpId="0"/>
      <p:bldP spid="3" grpId="0" animBg="1"/>
      <p:bldP spid="685" grpId="0" animBg="1"/>
      <p:bldP spid="8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8825" cy="68604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29624" y="35"/>
            <a:ext cx="4790310" cy="6857965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rgbClr val="2F7FC7">
                  <a:alpha val="80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gradFill>
                <a:gsLst>
                  <a:gs pos="100000">
                    <a:schemeClr val="accent1"/>
                  </a:gs>
                  <a:gs pos="0">
                    <a:srgbClr val="2F7FC7"/>
                  </a:gs>
                </a:gsLst>
                <a:lin ang="5400000" scaled="1"/>
              </a:gradFill>
            </a:endParaRP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334960" y="2250455"/>
            <a:ext cx="4425725" cy="4044579"/>
          </a:xfrm>
          <a:prstGeom prst="rect">
            <a:avLst/>
          </a:prstGeom>
        </p:spPr>
        <p:txBody>
          <a:bodyPr/>
          <a:lstStyle>
            <a:lvl1pPr marL="0" algn="l" defTabSz="609448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lang="en-GB" altLang="en-US" sz="4000" b="1" kern="1200" spc="-100" baseline="0" dirty="0">
                <a:gradFill>
                  <a:gsLst>
                    <a:gs pos="100000">
                      <a:schemeClr val="accent1"/>
                    </a:gs>
                    <a:gs pos="0">
                      <a:srgbClr val="2F7FC7"/>
                    </a:gs>
                  </a:gsLst>
                  <a:lin ang="5400000" scaled="1"/>
                </a:gradFill>
                <a:latin typeface="+mn-lt"/>
                <a:ea typeface="ＭＳ Ｐゴシック" pitchFamily="34" charset="-128"/>
                <a:cs typeface="+mn-cs"/>
              </a:defRPr>
            </a:lvl1pPr>
            <a:lvl2pPr algn="l" defTabSz="91205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6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2pPr>
            <a:lvl3pPr algn="l" defTabSz="91205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6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3pPr>
            <a:lvl4pPr algn="l" defTabSz="91205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6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4pPr>
            <a:lvl5pPr algn="l" defTabSz="91205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6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5pPr>
            <a:lvl6pPr marL="609448" algn="l" defTabSz="91205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6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1218895" algn="l" defTabSz="91205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6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828343" algn="l" defTabSz="91205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6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2437790" algn="l" defTabSz="91205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6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en-US" altLang="en-US" sz="5400" spc="-150" dirty="0" smtClean="0">
                <a:solidFill>
                  <a:schemeClr val="bg1"/>
                </a:solidFill>
              </a:rPr>
              <a:t>Lessons learned</a:t>
            </a:r>
          </a:p>
          <a:p>
            <a:pPr>
              <a:spcBef>
                <a:spcPts val="1200"/>
              </a:spcBef>
            </a:pPr>
            <a:r>
              <a:rPr lang="en-US" altLang="en-US" sz="3600" b="0" spc="-150" dirty="0">
                <a:solidFill>
                  <a:schemeClr val="bg1"/>
                </a:solidFill>
              </a:rPr>
              <a:t>f</a:t>
            </a:r>
            <a:r>
              <a:rPr lang="en-US" altLang="en-US" sz="3600" b="0" spc="-150" dirty="0" smtClean="0">
                <a:solidFill>
                  <a:schemeClr val="bg1"/>
                </a:solidFill>
              </a:rPr>
              <a:t>or SAN design with All Flash Arrays (AFA)</a:t>
            </a:r>
            <a:endParaRPr lang="en-US" altLang="en-US" sz="4800" b="0" spc="-150" dirty="0">
              <a:solidFill>
                <a:schemeClr val="accent3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72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Oversubscription in storage networks</a:t>
            </a:r>
            <a:endParaRPr lang="en-US" dirty="0"/>
          </a:p>
        </p:txBody>
      </p:sp>
      <p:pic>
        <p:nvPicPr>
          <p:cNvPr id="154" name="Picture 1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8832" y="2352237"/>
            <a:ext cx="780596" cy="1093638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865" y="2352237"/>
            <a:ext cx="780596" cy="1093638"/>
          </a:xfrm>
          <a:prstGeom prst="rect">
            <a:avLst/>
          </a:prstGeom>
        </p:spPr>
      </p:pic>
      <p:cxnSp>
        <p:nvCxnSpPr>
          <p:cNvPr id="156" name="Straight Connector 155"/>
          <p:cNvCxnSpPr>
            <a:stCxn id="159" idx="3"/>
            <a:endCxn id="154" idx="1"/>
          </p:cNvCxnSpPr>
          <p:nvPr/>
        </p:nvCxnSpPr>
        <p:spPr>
          <a:xfrm>
            <a:off x="1088275" y="2899056"/>
            <a:ext cx="89055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>
            <a:stCxn id="155" idx="3"/>
            <a:endCxn id="162" idx="1"/>
          </p:cNvCxnSpPr>
          <p:nvPr/>
        </p:nvCxnSpPr>
        <p:spPr>
          <a:xfrm flipV="1">
            <a:off x="4178461" y="2068364"/>
            <a:ext cx="738134" cy="83069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>
            <a:stCxn id="155" idx="1"/>
            <a:endCxn id="154" idx="3"/>
          </p:cNvCxnSpPr>
          <p:nvPr/>
        </p:nvCxnSpPr>
        <p:spPr>
          <a:xfrm flipH="1">
            <a:off x="2759428" y="2899056"/>
            <a:ext cx="63843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9" name="Picture 158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15" t="7303" r="19836" b="4551"/>
          <a:stretch/>
        </p:blipFill>
        <p:spPr>
          <a:xfrm>
            <a:off x="615506" y="2556631"/>
            <a:ext cx="472769" cy="684850"/>
          </a:xfrm>
          <a:prstGeom prst="rect">
            <a:avLst/>
          </a:prstGeom>
        </p:spPr>
      </p:pic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4916595" y="1775056"/>
            <a:ext cx="946498" cy="586615"/>
            <a:chOff x="10427109" y="4050890"/>
            <a:chExt cx="646471" cy="400665"/>
          </a:xfrm>
        </p:grpSpPr>
        <p:pic>
          <p:nvPicPr>
            <p:cNvPr id="162" name="Picture 161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94" t="5058" r="5939" b="4630"/>
            <a:stretch/>
          </p:blipFill>
          <p:spPr>
            <a:xfrm>
              <a:off x="10427109" y="4050890"/>
              <a:ext cx="646471" cy="400665"/>
            </a:xfrm>
            <a:prstGeom prst="rect">
              <a:avLst/>
            </a:prstGeom>
          </p:spPr>
        </p:pic>
        <p:pic>
          <p:nvPicPr>
            <p:cNvPr id="163" name="Picture 162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94673" y="4194995"/>
              <a:ext cx="107462" cy="192907"/>
            </a:xfrm>
            <a:prstGeom prst="rect">
              <a:avLst/>
            </a:prstGeom>
          </p:spPr>
        </p:pic>
        <p:pic>
          <p:nvPicPr>
            <p:cNvPr id="164" name="Picture 163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1473" y="4194995"/>
              <a:ext cx="107462" cy="192907"/>
            </a:xfrm>
            <a:prstGeom prst="rect">
              <a:avLst/>
            </a:prstGeom>
          </p:spPr>
        </p:pic>
        <p:pic>
          <p:nvPicPr>
            <p:cNvPr id="165" name="Picture 164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7872" y="4194995"/>
              <a:ext cx="107462" cy="192907"/>
            </a:xfrm>
            <a:prstGeom prst="rect">
              <a:avLst/>
            </a:prstGeom>
          </p:spPr>
        </p:pic>
      </p:grpSp>
      <p:grpSp>
        <p:nvGrpSpPr>
          <p:cNvPr id="388" name="Group 387"/>
          <p:cNvGrpSpPr>
            <a:grpSpLocks noChangeAspect="1"/>
          </p:cNvGrpSpPr>
          <p:nvPr/>
        </p:nvGrpSpPr>
        <p:grpSpPr>
          <a:xfrm>
            <a:off x="4916595" y="3470366"/>
            <a:ext cx="946498" cy="586615"/>
            <a:chOff x="10427109" y="4050890"/>
            <a:chExt cx="646471" cy="400665"/>
          </a:xfrm>
        </p:grpSpPr>
        <p:pic>
          <p:nvPicPr>
            <p:cNvPr id="389" name="Picture 388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94" t="5058" r="5939" b="4630"/>
            <a:stretch/>
          </p:blipFill>
          <p:spPr>
            <a:xfrm>
              <a:off x="10427109" y="4050890"/>
              <a:ext cx="646471" cy="400665"/>
            </a:xfrm>
            <a:prstGeom prst="rect">
              <a:avLst/>
            </a:prstGeom>
          </p:spPr>
        </p:pic>
        <p:pic>
          <p:nvPicPr>
            <p:cNvPr id="390" name="Picture 389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94673" y="4194995"/>
              <a:ext cx="107462" cy="192907"/>
            </a:xfrm>
            <a:prstGeom prst="rect">
              <a:avLst/>
            </a:prstGeom>
          </p:spPr>
        </p:pic>
        <p:pic>
          <p:nvPicPr>
            <p:cNvPr id="391" name="Picture 390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1473" y="4194995"/>
              <a:ext cx="107462" cy="192907"/>
            </a:xfrm>
            <a:prstGeom prst="rect">
              <a:avLst/>
            </a:prstGeom>
          </p:spPr>
        </p:pic>
        <p:pic>
          <p:nvPicPr>
            <p:cNvPr id="392" name="Picture 391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7872" y="4194995"/>
              <a:ext cx="107462" cy="192907"/>
            </a:xfrm>
            <a:prstGeom prst="rect">
              <a:avLst/>
            </a:prstGeom>
          </p:spPr>
        </p:pic>
      </p:grpSp>
      <p:cxnSp>
        <p:nvCxnSpPr>
          <p:cNvPr id="393" name="Straight Connector 392"/>
          <p:cNvCxnSpPr>
            <a:stCxn id="155" idx="3"/>
            <a:endCxn id="389" idx="1"/>
          </p:cNvCxnSpPr>
          <p:nvPr/>
        </p:nvCxnSpPr>
        <p:spPr>
          <a:xfrm>
            <a:off x="4178461" y="2899056"/>
            <a:ext cx="738134" cy="86461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" name="TextBox 412"/>
          <p:cNvSpPr txBox="1"/>
          <p:nvPr/>
        </p:nvSpPr>
        <p:spPr>
          <a:xfrm>
            <a:off x="4209616" y="2161723"/>
            <a:ext cx="4804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16G</a:t>
            </a:r>
            <a:endParaRPr lang="en-US" sz="1400" dirty="0"/>
          </a:p>
        </p:txBody>
      </p:sp>
      <p:sp>
        <p:nvSpPr>
          <p:cNvPr id="414" name="TextBox 413"/>
          <p:cNvSpPr txBox="1"/>
          <p:nvPr/>
        </p:nvSpPr>
        <p:spPr>
          <a:xfrm>
            <a:off x="4204336" y="3436441"/>
            <a:ext cx="4804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16G</a:t>
            </a:r>
            <a:endParaRPr lang="en-US" sz="1400" dirty="0"/>
          </a:p>
        </p:txBody>
      </p:sp>
      <p:sp>
        <p:nvSpPr>
          <p:cNvPr id="415" name="TextBox 414"/>
          <p:cNvSpPr txBox="1"/>
          <p:nvPr/>
        </p:nvSpPr>
        <p:spPr>
          <a:xfrm>
            <a:off x="2757662" y="2586581"/>
            <a:ext cx="63948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16/32G</a:t>
            </a:r>
            <a:endParaRPr lang="en-US" sz="1400" dirty="0"/>
          </a:p>
        </p:txBody>
      </p:sp>
      <p:cxnSp>
        <p:nvCxnSpPr>
          <p:cNvPr id="416" name="Straight Connector 415"/>
          <p:cNvCxnSpPr/>
          <p:nvPr/>
        </p:nvCxnSpPr>
        <p:spPr>
          <a:xfrm flipH="1">
            <a:off x="2762743" y="2952066"/>
            <a:ext cx="63843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7" name="Straight Connector 416"/>
          <p:cNvCxnSpPr/>
          <p:nvPr/>
        </p:nvCxnSpPr>
        <p:spPr>
          <a:xfrm flipH="1">
            <a:off x="2759428" y="2841781"/>
            <a:ext cx="63843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3021494" y="2800192"/>
            <a:ext cx="95666" cy="219429"/>
          </a:xfrm>
          <a:prstGeom prst="ellipse">
            <a:avLst/>
          </a:prstGeom>
          <a:noFill/>
          <a:ln w="127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418" name="TextBox 417"/>
          <p:cNvSpPr txBox="1"/>
          <p:nvPr/>
        </p:nvSpPr>
        <p:spPr>
          <a:xfrm>
            <a:off x="1310631" y="2941377"/>
            <a:ext cx="4804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/>
              <a:t>8</a:t>
            </a:r>
            <a:r>
              <a:rPr lang="en-US" sz="1400" dirty="0" smtClean="0"/>
              <a:t>G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5002956" y="2374764"/>
            <a:ext cx="7737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AFA- 1</a:t>
            </a:r>
            <a:endParaRPr lang="en-US" sz="1400" dirty="0"/>
          </a:p>
        </p:txBody>
      </p:sp>
      <p:sp>
        <p:nvSpPr>
          <p:cNvPr id="62" name="TextBox 61"/>
          <p:cNvSpPr txBox="1"/>
          <p:nvPr/>
        </p:nvSpPr>
        <p:spPr>
          <a:xfrm>
            <a:off x="2210442" y="1863178"/>
            <a:ext cx="1507870" cy="2211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64K read request</a:t>
            </a:r>
            <a:endParaRPr lang="en-US" sz="1400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088275" y="1986041"/>
            <a:ext cx="3596515" cy="39112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H="1">
            <a:off x="4178461" y="1708345"/>
            <a:ext cx="710902" cy="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3621812" y="1457470"/>
            <a:ext cx="182452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Response at line rate</a:t>
            </a:r>
            <a:endParaRPr lang="en-US" sz="1400" dirty="0"/>
          </a:p>
        </p:txBody>
      </p:sp>
      <p:sp>
        <p:nvSpPr>
          <p:cNvPr id="72" name="Rectangle 71"/>
          <p:cNvSpPr/>
          <p:nvPr/>
        </p:nvSpPr>
        <p:spPr>
          <a:xfrm>
            <a:off x="476908" y="5033028"/>
            <a:ext cx="1155241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pc="-100" dirty="0" smtClean="0">
                <a:solidFill>
                  <a:schemeClr val="tx2"/>
                </a:solidFill>
                <a:ea typeface="ＭＳ Ｐゴシック" pitchFamily="34" charset="-128"/>
              </a:rPr>
              <a:t>All Flash Arrays are extremely fast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pc="-100" dirty="0" smtClean="0">
                <a:solidFill>
                  <a:schemeClr val="tx2"/>
                </a:solidFill>
                <a:ea typeface="ＭＳ Ｐゴシック" pitchFamily="34" charset="-128"/>
              </a:rPr>
              <a:t>Frames are transmitted at line rate (of the directly connected interface)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pc="-100" dirty="0" smtClean="0">
                <a:solidFill>
                  <a:schemeClr val="tx2"/>
                </a:solidFill>
                <a:ea typeface="ＭＳ Ｐゴシック" pitchFamily="34" charset="-128"/>
              </a:rPr>
              <a:t>Backpressure is created if downstream links have less bandwidth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pc="-100" dirty="0" smtClean="0">
                <a:solidFill>
                  <a:schemeClr val="tx2"/>
                </a:solidFill>
                <a:ea typeface="ＭＳ Ｐゴシック" pitchFamily="34" charset="-128"/>
              </a:rPr>
              <a:t>Effect is multiplied if same host makes simultaneous read requests to multiple targets almost at the same time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pc="-100" dirty="0" smtClean="0">
              <a:solidFill>
                <a:schemeClr val="tx2"/>
              </a:solidFill>
              <a:ea typeface="ＭＳ Ｐゴシック" pitchFamily="34" charset="-128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994433" y="3240343"/>
            <a:ext cx="7737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AFA- 2</a:t>
            </a:r>
            <a:endParaRPr lang="en-US" sz="1400" dirty="0"/>
          </a:p>
        </p:txBody>
      </p:sp>
      <p:sp>
        <p:nvSpPr>
          <p:cNvPr id="74" name="TextBox 73"/>
          <p:cNvSpPr txBox="1"/>
          <p:nvPr/>
        </p:nvSpPr>
        <p:spPr>
          <a:xfrm>
            <a:off x="370855" y="3245952"/>
            <a:ext cx="93626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Host-1</a:t>
            </a:r>
            <a:endParaRPr lang="en-US" sz="14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7680976" y="1804045"/>
            <a:ext cx="3911026" cy="2157820"/>
            <a:chOff x="7680976" y="1602024"/>
            <a:chExt cx="3911026" cy="2157820"/>
          </a:xfrm>
        </p:grpSpPr>
        <p:cxnSp>
          <p:nvCxnSpPr>
            <p:cNvPr id="38" name="Straight Connector 37"/>
            <p:cNvCxnSpPr/>
            <p:nvPr/>
          </p:nvCxnSpPr>
          <p:spPr>
            <a:xfrm flipV="1">
              <a:off x="8346788" y="1942267"/>
              <a:ext cx="0" cy="179255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8171197" y="3553543"/>
              <a:ext cx="2928731" cy="141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9262711" y="3443439"/>
              <a:ext cx="0" cy="22020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10183995" y="3445244"/>
              <a:ext cx="0" cy="22020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11094828" y="3442085"/>
              <a:ext cx="0" cy="22020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8863346" y="3575178"/>
              <a:ext cx="39706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/>
                <a:t>40µs</a:t>
              </a:r>
              <a:endParaRPr lang="en-US" sz="12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9795495" y="3570214"/>
              <a:ext cx="39706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/>
                <a:t>8</a:t>
              </a:r>
              <a:r>
                <a:rPr lang="en-US" sz="1200" dirty="0"/>
                <a:t>0µs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0653476" y="3570172"/>
              <a:ext cx="43677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/>
                <a:t>160µs</a:t>
              </a: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8357892" y="3142089"/>
              <a:ext cx="912937" cy="0"/>
            </a:xfrm>
            <a:prstGeom prst="straightConnector1">
              <a:avLst/>
            </a:prstGeom>
            <a:ln w="254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8357688" y="2797533"/>
              <a:ext cx="1814816" cy="0"/>
            </a:xfrm>
            <a:prstGeom prst="straightConnector1">
              <a:avLst/>
            </a:prstGeom>
            <a:ln w="254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9255989" y="3139688"/>
              <a:ext cx="0" cy="429123"/>
            </a:xfrm>
            <a:prstGeom prst="line">
              <a:avLst/>
            </a:prstGeom>
            <a:ln w="952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10181024" y="2786739"/>
              <a:ext cx="0" cy="775498"/>
            </a:xfrm>
            <a:prstGeom prst="line">
              <a:avLst/>
            </a:prstGeom>
            <a:ln w="952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8358893" y="2453656"/>
              <a:ext cx="2737584" cy="0"/>
            </a:xfrm>
            <a:prstGeom prst="straightConnector1">
              <a:avLst/>
            </a:prstGeom>
            <a:ln w="254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V="1">
              <a:off x="11094828" y="2471428"/>
              <a:ext cx="0" cy="1080301"/>
            </a:xfrm>
            <a:prstGeom prst="line">
              <a:avLst/>
            </a:prstGeom>
            <a:ln w="952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7963063" y="3075703"/>
              <a:ext cx="3609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/>
                <a:t>16G</a:t>
              </a:r>
              <a:endParaRPr lang="en-US" sz="1200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988016" y="2733826"/>
              <a:ext cx="3609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/>
                <a:t>8</a:t>
              </a:r>
              <a:r>
                <a:rPr lang="en-US" sz="1200" dirty="0" smtClean="0"/>
                <a:t>G</a:t>
              </a:r>
              <a:endParaRPr lang="en-US" sz="1200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989572" y="2369296"/>
              <a:ext cx="360972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/>
                <a:t>4</a:t>
              </a:r>
              <a:r>
                <a:rPr lang="en-US" sz="1200" dirty="0" smtClean="0"/>
                <a:t>G</a:t>
              </a:r>
              <a:endParaRPr lang="en-US" sz="1200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7680976" y="1602024"/>
              <a:ext cx="3911026" cy="3127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70C0"/>
                  </a:solidFill>
                </a:rPr>
                <a:t>Time to transmit 32 full size FC frames</a:t>
              </a:r>
              <a:endParaRPr lang="en-US" dirty="0">
                <a:solidFill>
                  <a:srgbClr val="0070C0"/>
                </a:solidFill>
              </a:endParaRPr>
            </a:p>
          </p:txBody>
        </p:sp>
      </p:grpSp>
      <p:cxnSp>
        <p:nvCxnSpPr>
          <p:cNvPr id="76" name="Straight Arrow Connector 75"/>
          <p:cNvCxnSpPr/>
          <p:nvPr/>
        </p:nvCxnSpPr>
        <p:spPr>
          <a:xfrm flipH="1">
            <a:off x="1102698" y="1708345"/>
            <a:ext cx="710902" cy="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313386" y="1254062"/>
            <a:ext cx="2428440" cy="4414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Host-edge switch needs more time to transmit the frames</a:t>
            </a:r>
            <a:endParaRPr lang="en-US" sz="1400" dirty="0"/>
          </a:p>
        </p:txBody>
      </p:sp>
      <p:cxnSp>
        <p:nvCxnSpPr>
          <p:cNvPr id="78" name="Straight Arrow Connector 77"/>
          <p:cNvCxnSpPr/>
          <p:nvPr/>
        </p:nvCxnSpPr>
        <p:spPr>
          <a:xfrm>
            <a:off x="1154734" y="3411360"/>
            <a:ext cx="3328996" cy="41362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2129095" y="3703875"/>
            <a:ext cx="1507870" cy="2211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64K read request</a:t>
            </a:r>
            <a:endParaRPr lang="en-US" sz="1400" dirty="0"/>
          </a:p>
        </p:txBody>
      </p:sp>
      <p:cxnSp>
        <p:nvCxnSpPr>
          <p:cNvPr id="82" name="Straight Arrow Connector 81"/>
          <p:cNvCxnSpPr/>
          <p:nvPr/>
        </p:nvCxnSpPr>
        <p:spPr>
          <a:xfrm flipH="1">
            <a:off x="3823010" y="4119104"/>
            <a:ext cx="710902" cy="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3266199" y="4151003"/>
            <a:ext cx="182452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Response at line rate</a:t>
            </a:r>
            <a:endParaRPr lang="en-US" sz="1400" dirty="0"/>
          </a:p>
        </p:txBody>
      </p:sp>
      <p:cxnSp>
        <p:nvCxnSpPr>
          <p:cNvPr id="84" name="Straight Arrow Connector 83"/>
          <p:cNvCxnSpPr/>
          <p:nvPr/>
        </p:nvCxnSpPr>
        <p:spPr>
          <a:xfrm flipH="1">
            <a:off x="1101891" y="4119104"/>
            <a:ext cx="710902" cy="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313386" y="4127804"/>
            <a:ext cx="242844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Increased oversubscription</a:t>
            </a:r>
            <a:endParaRPr lang="en-US" sz="1400" dirty="0"/>
          </a:p>
        </p:txBody>
      </p:sp>
      <p:sp>
        <p:nvSpPr>
          <p:cNvPr id="87" name="TextBox 86"/>
          <p:cNvSpPr txBox="1"/>
          <p:nvPr/>
        </p:nvSpPr>
        <p:spPr>
          <a:xfrm>
            <a:off x="1193040" y="6697548"/>
            <a:ext cx="629874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dirty="0" smtClean="0"/>
              <a:t>Calculations are approximated to convey the message using simple numbers</a:t>
            </a:r>
            <a:endParaRPr lang="en-US" sz="1050" dirty="0"/>
          </a:p>
        </p:txBody>
      </p:sp>
      <p:cxnSp>
        <p:nvCxnSpPr>
          <p:cNvPr id="89" name="Straight Connector 88"/>
          <p:cNvCxnSpPr/>
          <p:nvPr/>
        </p:nvCxnSpPr>
        <p:spPr>
          <a:xfrm>
            <a:off x="6933444" y="1136028"/>
            <a:ext cx="0" cy="4041585"/>
          </a:xfrm>
          <a:prstGeom prst="line">
            <a:avLst/>
          </a:prstGeom>
          <a:ln w="19050">
            <a:gradFill flip="none" rotWithShape="1">
              <a:gsLst>
                <a:gs pos="1000">
                  <a:schemeClr val="accent1">
                    <a:lumMod val="60000"/>
                    <a:lumOff val="40000"/>
                    <a:alpha val="0"/>
                  </a:schemeClr>
                </a:gs>
                <a:gs pos="53000">
                  <a:srgbClr val="49AD61"/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89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71" grpId="0"/>
      <p:bldP spid="72" grpId="0"/>
      <p:bldP spid="77" grpId="0"/>
      <p:bldP spid="81" grpId="0"/>
      <p:bldP spid="83" grpId="0"/>
      <p:bldP spid="8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changed with All Flash Arrays?</a:t>
            </a:r>
            <a:endParaRPr lang="en-US" dirty="0"/>
          </a:p>
        </p:txBody>
      </p:sp>
      <p:pic>
        <p:nvPicPr>
          <p:cNvPr id="154" name="Picture 1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8832" y="2352237"/>
            <a:ext cx="780596" cy="1093638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865" y="2352237"/>
            <a:ext cx="780596" cy="1093638"/>
          </a:xfrm>
          <a:prstGeom prst="rect">
            <a:avLst/>
          </a:prstGeom>
        </p:spPr>
      </p:pic>
      <p:cxnSp>
        <p:nvCxnSpPr>
          <p:cNvPr id="156" name="Straight Connector 155"/>
          <p:cNvCxnSpPr>
            <a:stCxn id="159" idx="3"/>
            <a:endCxn id="154" idx="1"/>
          </p:cNvCxnSpPr>
          <p:nvPr/>
        </p:nvCxnSpPr>
        <p:spPr>
          <a:xfrm>
            <a:off x="1088275" y="2899056"/>
            <a:ext cx="89055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>
            <a:stCxn id="155" idx="3"/>
            <a:endCxn id="162" idx="1"/>
          </p:cNvCxnSpPr>
          <p:nvPr/>
        </p:nvCxnSpPr>
        <p:spPr>
          <a:xfrm flipV="1">
            <a:off x="4178461" y="2068364"/>
            <a:ext cx="738134" cy="83069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>
            <a:stCxn id="155" idx="1"/>
            <a:endCxn id="154" idx="3"/>
          </p:cNvCxnSpPr>
          <p:nvPr/>
        </p:nvCxnSpPr>
        <p:spPr>
          <a:xfrm flipH="1">
            <a:off x="2759428" y="2899056"/>
            <a:ext cx="63843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9" name="Picture 158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15" t="7303" r="19836" b="4551"/>
          <a:stretch/>
        </p:blipFill>
        <p:spPr>
          <a:xfrm>
            <a:off x="615506" y="2556631"/>
            <a:ext cx="472769" cy="684850"/>
          </a:xfrm>
          <a:prstGeom prst="rect">
            <a:avLst/>
          </a:prstGeom>
        </p:spPr>
      </p:pic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4916595" y="1775056"/>
            <a:ext cx="946498" cy="586615"/>
            <a:chOff x="10427109" y="4050890"/>
            <a:chExt cx="646471" cy="400665"/>
          </a:xfrm>
        </p:grpSpPr>
        <p:pic>
          <p:nvPicPr>
            <p:cNvPr id="162" name="Picture 161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94" t="5058" r="5939" b="4630"/>
            <a:stretch/>
          </p:blipFill>
          <p:spPr>
            <a:xfrm>
              <a:off x="10427109" y="4050890"/>
              <a:ext cx="646471" cy="400665"/>
            </a:xfrm>
            <a:prstGeom prst="rect">
              <a:avLst/>
            </a:prstGeom>
          </p:spPr>
        </p:pic>
        <p:pic>
          <p:nvPicPr>
            <p:cNvPr id="163" name="Picture 162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94673" y="4194995"/>
              <a:ext cx="107462" cy="192907"/>
            </a:xfrm>
            <a:prstGeom prst="rect">
              <a:avLst/>
            </a:prstGeom>
          </p:spPr>
        </p:pic>
        <p:pic>
          <p:nvPicPr>
            <p:cNvPr id="164" name="Picture 163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1473" y="4194995"/>
              <a:ext cx="107462" cy="192907"/>
            </a:xfrm>
            <a:prstGeom prst="rect">
              <a:avLst/>
            </a:prstGeom>
          </p:spPr>
        </p:pic>
        <p:pic>
          <p:nvPicPr>
            <p:cNvPr id="165" name="Picture 164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7872" y="4194995"/>
              <a:ext cx="107462" cy="192907"/>
            </a:xfrm>
            <a:prstGeom prst="rect">
              <a:avLst/>
            </a:prstGeom>
          </p:spPr>
        </p:pic>
      </p:grpSp>
      <p:grpSp>
        <p:nvGrpSpPr>
          <p:cNvPr id="388" name="Group 387"/>
          <p:cNvGrpSpPr>
            <a:grpSpLocks noChangeAspect="1"/>
          </p:cNvGrpSpPr>
          <p:nvPr/>
        </p:nvGrpSpPr>
        <p:grpSpPr>
          <a:xfrm>
            <a:off x="4916595" y="3470366"/>
            <a:ext cx="946498" cy="586615"/>
            <a:chOff x="10427109" y="4050890"/>
            <a:chExt cx="646471" cy="400665"/>
          </a:xfrm>
        </p:grpSpPr>
        <p:pic>
          <p:nvPicPr>
            <p:cNvPr id="389" name="Picture 388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94" t="5058" r="5939" b="4630"/>
            <a:stretch/>
          </p:blipFill>
          <p:spPr>
            <a:xfrm>
              <a:off x="10427109" y="4050890"/>
              <a:ext cx="646471" cy="400665"/>
            </a:xfrm>
            <a:prstGeom prst="rect">
              <a:avLst/>
            </a:prstGeom>
          </p:spPr>
        </p:pic>
        <p:pic>
          <p:nvPicPr>
            <p:cNvPr id="390" name="Picture 389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94673" y="4194995"/>
              <a:ext cx="107462" cy="192907"/>
            </a:xfrm>
            <a:prstGeom prst="rect">
              <a:avLst/>
            </a:prstGeom>
          </p:spPr>
        </p:pic>
        <p:pic>
          <p:nvPicPr>
            <p:cNvPr id="391" name="Picture 390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1473" y="4194995"/>
              <a:ext cx="107462" cy="192907"/>
            </a:xfrm>
            <a:prstGeom prst="rect">
              <a:avLst/>
            </a:prstGeom>
          </p:spPr>
        </p:pic>
        <p:pic>
          <p:nvPicPr>
            <p:cNvPr id="392" name="Picture 391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7872" y="4194995"/>
              <a:ext cx="107462" cy="192907"/>
            </a:xfrm>
            <a:prstGeom prst="rect">
              <a:avLst/>
            </a:prstGeom>
          </p:spPr>
        </p:pic>
      </p:grpSp>
      <p:cxnSp>
        <p:nvCxnSpPr>
          <p:cNvPr id="393" name="Straight Connector 392"/>
          <p:cNvCxnSpPr>
            <a:stCxn id="155" idx="3"/>
            <a:endCxn id="389" idx="1"/>
          </p:cNvCxnSpPr>
          <p:nvPr/>
        </p:nvCxnSpPr>
        <p:spPr>
          <a:xfrm>
            <a:off x="4178461" y="2899056"/>
            <a:ext cx="738134" cy="86461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" name="TextBox 412"/>
          <p:cNvSpPr txBox="1"/>
          <p:nvPr/>
        </p:nvSpPr>
        <p:spPr>
          <a:xfrm>
            <a:off x="4209616" y="2161723"/>
            <a:ext cx="4804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16G</a:t>
            </a:r>
            <a:endParaRPr lang="en-US" sz="1400" dirty="0"/>
          </a:p>
        </p:txBody>
      </p:sp>
      <p:sp>
        <p:nvSpPr>
          <p:cNvPr id="414" name="TextBox 413"/>
          <p:cNvSpPr txBox="1"/>
          <p:nvPr/>
        </p:nvSpPr>
        <p:spPr>
          <a:xfrm>
            <a:off x="4204336" y="3436441"/>
            <a:ext cx="4804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16G</a:t>
            </a:r>
            <a:endParaRPr lang="en-US" sz="1400" dirty="0"/>
          </a:p>
        </p:txBody>
      </p:sp>
      <p:sp>
        <p:nvSpPr>
          <p:cNvPr id="415" name="TextBox 414"/>
          <p:cNvSpPr txBox="1"/>
          <p:nvPr/>
        </p:nvSpPr>
        <p:spPr>
          <a:xfrm>
            <a:off x="2757662" y="2586581"/>
            <a:ext cx="63948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16/32G</a:t>
            </a:r>
            <a:endParaRPr lang="en-US" sz="1400" dirty="0"/>
          </a:p>
        </p:txBody>
      </p:sp>
      <p:cxnSp>
        <p:nvCxnSpPr>
          <p:cNvPr id="416" name="Straight Connector 415"/>
          <p:cNvCxnSpPr/>
          <p:nvPr/>
        </p:nvCxnSpPr>
        <p:spPr>
          <a:xfrm flipH="1">
            <a:off x="2762743" y="2952066"/>
            <a:ext cx="63843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7" name="Straight Connector 416"/>
          <p:cNvCxnSpPr/>
          <p:nvPr/>
        </p:nvCxnSpPr>
        <p:spPr>
          <a:xfrm flipH="1">
            <a:off x="2759428" y="2841781"/>
            <a:ext cx="63843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3021494" y="2800192"/>
            <a:ext cx="95666" cy="219429"/>
          </a:xfrm>
          <a:prstGeom prst="ellipse">
            <a:avLst/>
          </a:prstGeom>
          <a:noFill/>
          <a:ln w="127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418" name="TextBox 417"/>
          <p:cNvSpPr txBox="1"/>
          <p:nvPr/>
        </p:nvSpPr>
        <p:spPr>
          <a:xfrm>
            <a:off x="1310631" y="2941377"/>
            <a:ext cx="4804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/>
              <a:t>8</a:t>
            </a:r>
            <a:r>
              <a:rPr lang="en-US" sz="1400" dirty="0" smtClean="0"/>
              <a:t>G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5002956" y="2374764"/>
            <a:ext cx="7737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AFA- 1</a:t>
            </a:r>
            <a:endParaRPr lang="en-US" sz="1400" dirty="0"/>
          </a:p>
        </p:txBody>
      </p:sp>
      <p:cxnSp>
        <p:nvCxnSpPr>
          <p:cNvPr id="68" name="Straight Arrow Connector 67"/>
          <p:cNvCxnSpPr/>
          <p:nvPr/>
        </p:nvCxnSpPr>
        <p:spPr>
          <a:xfrm flipH="1">
            <a:off x="4178461" y="1708345"/>
            <a:ext cx="710902" cy="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3621812" y="1457470"/>
            <a:ext cx="182452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Response at line rate</a:t>
            </a:r>
            <a:endParaRPr lang="en-US" sz="1400" dirty="0"/>
          </a:p>
        </p:txBody>
      </p:sp>
      <p:sp>
        <p:nvSpPr>
          <p:cNvPr id="72" name="Rectangle 71"/>
          <p:cNvSpPr/>
          <p:nvPr/>
        </p:nvSpPr>
        <p:spPr>
          <a:xfrm>
            <a:off x="391846" y="4639623"/>
            <a:ext cx="56271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pc="-100" dirty="0" smtClean="0">
                <a:solidFill>
                  <a:schemeClr val="tx2"/>
                </a:solidFill>
                <a:ea typeface="ＭＳ Ｐゴシック" pitchFamily="34" charset="-128"/>
              </a:rPr>
              <a:t>All flash arrays enable high speed random read of data from underlying media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994433" y="3240343"/>
            <a:ext cx="7737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AFA- 2</a:t>
            </a:r>
            <a:endParaRPr lang="en-US" sz="1400" dirty="0"/>
          </a:p>
        </p:txBody>
      </p:sp>
      <p:sp>
        <p:nvSpPr>
          <p:cNvPr id="74" name="TextBox 73"/>
          <p:cNvSpPr txBox="1"/>
          <p:nvPr/>
        </p:nvSpPr>
        <p:spPr>
          <a:xfrm>
            <a:off x="370855" y="3245952"/>
            <a:ext cx="93626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Host-1</a:t>
            </a:r>
            <a:endParaRPr lang="en-US" sz="1400" dirty="0"/>
          </a:p>
        </p:txBody>
      </p:sp>
      <p:cxnSp>
        <p:nvCxnSpPr>
          <p:cNvPr id="89" name="Straight Connector 88"/>
          <p:cNvCxnSpPr/>
          <p:nvPr/>
        </p:nvCxnSpPr>
        <p:spPr>
          <a:xfrm>
            <a:off x="6167903" y="1014293"/>
            <a:ext cx="0" cy="5917285"/>
          </a:xfrm>
          <a:prstGeom prst="line">
            <a:avLst/>
          </a:prstGeom>
          <a:ln w="19050">
            <a:gradFill flip="none" rotWithShape="1">
              <a:gsLst>
                <a:gs pos="1000">
                  <a:schemeClr val="accent1">
                    <a:lumMod val="60000"/>
                    <a:lumOff val="40000"/>
                    <a:alpha val="0"/>
                  </a:schemeClr>
                </a:gs>
                <a:gs pos="53000">
                  <a:srgbClr val="49AD61"/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6749" y="2352237"/>
            <a:ext cx="780596" cy="109363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5782" y="2352237"/>
            <a:ext cx="780596" cy="1093638"/>
          </a:xfrm>
          <a:prstGeom prst="rect">
            <a:avLst/>
          </a:prstGeom>
        </p:spPr>
      </p:pic>
      <p:cxnSp>
        <p:nvCxnSpPr>
          <p:cNvPr id="66" name="Straight Connector 65"/>
          <p:cNvCxnSpPr>
            <a:stCxn id="70" idx="3"/>
            <a:endCxn id="64" idx="1"/>
          </p:cNvCxnSpPr>
          <p:nvPr/>
        </p:nvCxnSpPr>
        <p:spPr>
          <a:xfrm>
            <a:off x="7006192" y="2899056"/>
            <a:ext cx="89055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65" idx="3"/>
            <a:endCxn id="113" idx="1"/>
          </p:cNvCxnSpPr>
          <p:nvPr/>
        </p:nvCxnSpPr>
        <p:spPr>
          <a:xfrm flipV="1">
            <a:off x="10096378" y="2055067"/>
            <a:ext cx="769289" cy="84398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65" idx="1"/>
            <a:endCxn id="64" idx="3"/>
          </p:cNvCxnSpPr>
          <p:nvPr/>
        </p:nvCxnSpPr>
        <p:spPr>
          <a:xfrm flipH="1">
            <a:off x="8677345" y="2899056"/>
            <a:ext cx="63843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15" t="7303" r="19836" b="4551"/>
          <a:stretch/>
        </p:blipFill>
        <p:spPr>
          <a:xfrm>
            <a:off x="6533423" y="2556631"/>
            <a:ext cx="472769" cy="684850"/>
          </a:xfrm>
          <a:prstGeom prst="rect">
            <a:avLst/>
          </a:prstGeom>
        </p:spPr>
      </p:pic>
      <p:cxnSp>
        <p:nvCxnSpPr>
          <p:cNvPr id="96" name="Straight Connector 95"/>
          <p:cNvCxnSpPr>
            <a:stCxn id="65" idx="3"/>
            <a:endCxn id="114" idx="1"/>
          </p:cNvCxnSpPr>
          <p:nvPr/>
        </p:nvCxnSpPr>
        <p:spPr>
          <a:xfrm>
            <a:off x="10096378" y="2899056"/>
            <a:ext cx="769289" cy="84034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10127533" y="2161723"/>
            <a:ext cx="4804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16G</a:t>
            </a:r>
            <a:endParaRPr lang="en-US" sz="1400" dirty="0"/>
          </a:p>
        </p:txBody>
      </p:sp>
      <p:sp>
        <p:nvSpPr>
          <p:cNvPr id="98" name="TextBox 97"/>
          <p:cNvSpPr txBox="1"/>
          <p:nvPr/>
        </p:nvSpPr>
        <p:spPr>
          <a:xfrm>
            <a:off x="10122253" y="3436441"/>
            <a:ext cx="4804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16G</a:t>
            </a:r>
            <a:endParaRPr lang="en-US" sz="1400" dirty="0"/>
          </a:p>
        </p:txBody>
      </p:sp>
      <p:sp>
        <p:nvSpPr>
          <p:cNvPr id="99" name="TextBox 98"/>
          <p:cNvSpPr txBox="1"/>
          <p:nvPr/>
        </p:nvSpPr>
        <p:spPr>
          <a:xfrm>
            <a:off x="8675579" y="2586581"/>
            <a:ext cx="63948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16/32G</a:t>
            </a:r>
            <a:endParaRPr lang="en-US" sz="1400" dirty="0"/>
          </a:p>
        </p:txBody>
      </p:sp>
      <p:cxnSp>
        <p:nvCxnSpPr>
          <p:cNvPr id="100" name="Straight Connector 99"/>
          <p:cNvCxnSpPr/>
          <p:nvPr/>
        </p:nvCxnSpPr>
        <p:spPr>
          <a:xfrm flipH="1">
            <a:off x="8680660" y="2952066"/>
            <a:ext cx="63843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H="1">
            <a:off x="8677345" y="2841781"/>
            <a:ext cx="63843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Oval 101"/>
          <p:cNvSpPr/>
          <p:nvPr/>
        </p:nvSpPr>
        <p:spPr>
          <a:xfrm>
            <a:off x="8939411" y="2800192"/>
            <a:ext cx="95666" cy="219429"/>
          </a:xfrm>
          <a:prstGeom prst="ellipse">
            <a:avLst/>
          </a:prstGeom>
          <a:noFill/>
          <a:ln w="127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03" name="TextBox 102"/>
          <p:cNvSpPr txBox="1"/>
          <p:nvPr/>
        </p:nvSpPr>
        <p:spPr>
          <a:xfrm>
            <a:off x="7228548" y="2941377"/>
            <a:ext cx="4804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/>
              <a:t>8</a:t>
            </a:r>
            <a:r>
              <a:rPr lang="en-US" sz="1400" dirty="0" smtClean="0"/>
              <a:t>G</a:t>
            </a:r>
            <a:endParaRPr lang="en-US" sz="1400" dirty="0"/>
          </a:p>
        </p:txBody>
      </p:sp>
      <p:sp>
        <p:nvSpPr>
          <p:cNvPr id="104" name="TextBox 103"/>
          <p:cNvSpPr txBox="1"/>
          <p:nvPr/>
        </p:nvSpPr>
        <p:spPr>
          <a:xfrm>
            <a:off x="10438359" y="2611965"/>
            <a:ext cx="165865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Traditional </a:t>
            </a:r>
          </a:p>
          <a:p>
            <a:pPr algn="ctr"/>
            <a:r>
              <a:rPr lang="en-US" sz="1400" dirty="0" smtClean="0"/>
              <a:t>spinning-disk arrays</a:t>
            </a:r>
            <a:endParaRPr lang="en-US" sz="1400" dirty="0"/>
          </a:p>
        </p:txBody>
      </p:sp>
      <p:cxnSp>
        <p:nvCxnSpPr>
          <p:cNvPr id="107" name="Straight Arrow Connector 106"/>
          <p:cNvCxnSpPr/>
          <p:nvPr/>
        </p:nvCxnSpPr>
        <p:spPr>
          <a:xfrm flipH="1">
            <a:off x="10096378" y="1708345"/>
            <a:ext cx="710902" cy="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9098388" y="1455579"/>
            <a:ext cx="293841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Response </a:t>
            </a:r>
            <a:r>
              <a:rPr lang="en-US" sz="1400" b="1" dirty="0" smtClean="0"/>
              <a:t>may not</a:t>
            </a:r>
            <a:r>
              <a:rPr lang="en-US" sz="1400" dirty="0" smtClean="0"/>
              <a:t> be at line rate</a:t>
            </a:r>
            <a:endParaRPr lang="en-US" sz="1400" dirty="0"/>
          </a:p>
        </p:txBody>
      </p:sp>
      <p:sp>
        <p:nvSpPr>
          <p:cNvPr id="110" name="TextBox 109"/>
          <p:cNvSpPr txBox="1"/>
          <p:nvPr/>
        </p:nvSpPr>
        <p:spPr>
          <a:xfrm>
            <a:off x="6288772" y="3245952"/>
            <a:ext cx="93626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Host-1</a:t>
            </a:r>
            <a:endParaRPr lang="en-US" sz="1400" dirty="0"/>
          </a:p>
        </p:txBody>
      </p:sp>
      <p:pic>
        <p:nvPicPr>
          <p:cNvPr id="113" name="Picture 112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91" t="21780" r="6049" b="24618"/>
          <a:stretch/>
        </p:blipFill>
        <p:spPr>
          <a:xfrm>
            <a:off x="10865667" y="1769462"/>
            <a:ext cx="941605" cy="571210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91" t="21780" r="6049" b="24618"/>
          <a:stretch/>
        </p:blipFill>
        <p:spPr>
          <a:xfrm>
            <a:off x="10865667" y="3453796"/>
            <a:ext cx="941605" cy="57121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476845" y="1412710"/>
            <a:ext cx="2122470" cy="358150"/>
          </a:xfrm>
          <a:prstGeom prst="ellipse">
            <a:avLst/>
          </a:prstGeom>
          <a:noFill/>
          <a:ln>
            <a:solidFill>
              <a:srgbClr val="FF66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15" name="Oval 114"/>
          <p:cNvSpPr/>
          <p:nvPr/>
        </p:nvSpPr>
        <p:spPr>
          <a:xfrm>
            <a:off x="8940124" y="1356509"/>
            <a:ext cx="3107509" cy="433362"/>
          </a:xfrm>
          <a:prstGeom prst="ellipse">
            <a:avLst/>
          </a:prstGeom>
          <a:noFill/>
          <a:ln>
            <a:solidFill>
              <a:srgbClr val="FF66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16" name="Rectangle 115"/>
          <p:cNvSpPr/>
          <p:nvPr/>
        </p:nvSpPr>
        <p:spPr>
          <a:xfrm>
            <a:off x="6311570" y="4411448"/>
            <a:ext cx="5834724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pc="-100" dirty="0" smtClean="0">
                <a:solidFill>
                  <a:schemeClr val="tx2"/>
                </a:solidFill>
                <a:ea typeface="ＭＳ Ｐゴシック" pitchFamily="34" charset="-128"/>
              </a:rPr>
              <a:t>Traditional spinning disks: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pc="-100" dirty="0">
                <a:solidFill>
                  <a:schemeClr val="tx2"/>
                </a:solidFill>
                <a:ea typeface="ＭＳ Ｐゴシック" pitchFamily="34" charset="-128"/>
              </a:rPr>
              <a:t>Most have 8G FC ports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pc="-100" dirty="0" smtClean="0">
                <a:solidFill>
                  <a:schemeClr val="tx2"/>
                </a:solidFill>
                <a:ea typeface="ＭＳ Ｐゴシック" pitchFamily="34" charset="-128"/>
              </a:rPr>
              <a:t>Have large random-read delay (due to mechanical moving parts)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pc="-100" dirty="0" smtClean="0">
                <a:solidFill>
                  <a:schemeClr val="tx2"/>
                </a:solidFill>
                <a:ea typeface="ＭＳ Ｐゴシック" pitchFamily="34" charset="-128"/>
              </a:rPr>
              <a:t>Data transmit is rarely at line rate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pc="-100" dirty="0" smtClean="0">
                <a:solidFill>
                  <a:schemeClr val="tx2"/>
                </a:solidFill>
                <a:ea typeface="ＭＳ Ｐゴシック" pitchFamily="34" charset="-128"/>
              </a:rPr>
              <a:t>Larger inter-frame gap on the wire (at microsecond granularity)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pc="-100" dirty="0" smtClean="0">
              <a:solidFill>
                <a:schemeClr val="tx2"/>
              </a:solidFill>
              <a:ea typeface="ＭＳ Ｐゴシック" pitchFamily="34" charset="-128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065981" y="4080262"/>
            <a:ext cx="391102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All Flash Arrays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7142875" y="4086286"/>
            <a:ext cx="391102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Spinning Disk Arrays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75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Watch video for more details</a:t>
            </a:r>
            <a:endParaRPr lang="en-US" dirty="0"/>
          </a:p>
        </p:txBody>
      </p:sp>
      <p:sp>
        <p:nvSpPr>
          <p:cNvPr id="93" name="TextBox 92"/>
          <p:cNvSpPr txBox="1"/>
          <p:nvPr/>
        </p:nvSpPr>
        <p:spPr>
          <a:xfrm>
            <a:off x="137668" y="6227058"/>
            <a:ext cx="119134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pc="-100" dirty="0">
                <a:solidFill>
                  <a:srgbClr val="0070C0"/>
                </a:solidFill>
                <a:ea typeface="ＭＳ Ｐゴシック" pitchFamily="34" charset="-128"/>
              </a:rPr>
              <a:t>https://www.youtube.com/watch?v=tY7gu16ar_Q&amp;feature=youtu.be&amp;list=PL1F6F23C54113557F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397" y="963462"/>
            <a:ext cx="9160030" cy="515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Host Oversubscription due to speed mismatch</a:t>
            </a:r>
            <a:endParaRPr lang="en-US" dirty="0"/>
          </a:p>
        </p:txBody>
      </p:sp>
      <p:pic>
        <p:nvPicPr>
          <p:cNvPr id="154" name="Picture 1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8257" y="2066487"/>
            <a:ext cx="780596" cy="1093638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7290" y="2066487"/>
            <a:ext cx="780596" cy="1093638"/>
          </a:xfrm>
          <a:prstGeom prst="rect">
            <a:avLst/>
          </a:prstGeom>
        </p:spPr>
      </p:pic>
      <p:cxnSp>
        <p:nvCxnSpPr>
          <p:cNvPr id="156" name="Straight Connector 155"/>
          <p:cNvCxnSpPr>
            <a:stCxn id="159" idx="3"/>
            <a:endCxn id="154" idx="1"/>
          </p:cNvCxnSpPr>
          <p:nvPr/>
        </p:nvCxnSpPr>
        <p:spPr>
          <a:xfrm>
            <a:off x="4107700" y="2613306"/>
            <a:ext cx="89055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>
            <a:stCxn id="155" idx="3"/>
            <a:endCxn id="162" idx="1"/>
          </p:cNvCxnSpPr>
          <p:nvPr/>
        </p:nvCxnSpPr>
        <p:spPr>
          <a:xfrm flipV="1">
            <a:off x="7197886" y="1782614"/>
            <a:ext cx="738134" cy="83069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>
            <a:stCxn id="155" idx="1"/>
            <a:endCxn id="154" idx="3"/>
          </p:cNvCxnSpPr>
          <p:nvPr/>
        </p:nvCxnSpPr>
        <p:spPr>
          <a:xfrm flipH="1">
            <a:off x="5778853" y="2613306"/>
            <a:ext cx="63843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9" name="Picture 158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15" t="7303" r="19836" b="4551"/>
          <a:stretch/>
        </p:blipFill>
        <p:spPr>
          <a:xfrm>
            <a:off x="3634931" y="2270881"/>
            <a:ext cx="472769" cy="684850"/>
          </a:xfrm>
          <a:prstGeom prst="rect">
            <a:avLst/>
          </a:prstGeom>
        </p:spPr>
      </p:pic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7936020" y="1489306"/>
            <a:ext cx="946498" cy="586615"/>
            <a:chOff x="10427109" y="4050890"/>
            <a:chExt cx="646471" cy="400665"/>
          </a:xfrm>
        </p:grpSpPr>
        <p:pic>
          <p:nvPicPr>
            <p:cNvPr id="162" name="Picture 161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94" t="5058" r="5939" b="4630"/>
            <a:stretch/>
          </p:blipFill>
          <p:spPr>
            <a:xfrm>
              <a:off x="10427109" y="4050890"/>
              <a:ext cx="646471" cy="400665"/>
            </a:xfrm>
            <a:prstGeom prst="rect">
              <a:avLst/>
            </a:prstGeom>
          </p:spPr>
        </p:pic>
        <p:pic>
          <p:nvPicPr>
            <p:cNvPr id="163" name="Picture 162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94673" y="4194995"/>
              <a:ext cx="107462" cy="192907"/>
            </a:xfrm>
            <a:prstGeom prst="rect">
              <a:avLst/>
            </a:prstGeom>
          </p:spPr>
        </p:pic>
        <p:pic>
          <p:nvPicPr>
            <p:cNvPr id="164" name="Picture 163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1473" y="4194995"/>
              <a:ext cx="107462" cy="192907"/>
            </a:xfrm>
            <a:prstGeom prst="rect">
              <a:avLst/>
            </a:prstGeom>
          </p:spPr>
        </p:pic>
        <p:pic>
          <p:nvPicPr>
            <p:cNvPr id="165" name="Picture 164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7872" y="4194995"/>
              <a:ext cx="107462" cy="192907"/>
            </a:xfrm>
            <a:prstGeom prst="rect">
              <a:avLst/>
            </a:prstGeom>
          </p:spPr>
        </p:pic>
      </p:grpSp>
      <p:grpSp>
        <p:nvGrpSpPr>
          <p:cNvPr id="388" name="Group 387"/>
          <p:cNvGrpSpPr>
            <a:grpSpLocks noChangeAspect="1"/>
          </p:cNvGrpSpPr>
          <p:nvPr/>
        </p:nvGrpSpPr>
        <p:grpSpPr>
          <a:xfrm>
            <a:off x="7936020" y="3184616"/>
            <a:ext cx="946498" cy="586615"/>
            <a:chOff x="10427109" y="4050890"/>
            <a:chExt cx="646471" cy="400665"/>
          </a:xfrm>
        </p:grpSpPr>
        <p:pic>
          <p:nvPicPr>
            <p:cNvPr id="389" name="Picture 388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94" t="5058" r="5939" b="4630"/>
            <a:stretch/>
          </p:blipFill>
          <p:spPr>
            <a:xfrm>
              <a:off x="10427109" y="4050890"/>
              <a:ext cx="646471" cy="400665"/>
            </a:xfrm>
            <a:prstGeom prst="rect">
              <a:avLst/>
            </a:prstGeom>
          </p:spPr>
        </p:pic>
        <p:pic>
          <p:nvPicPr>
            <p:cNvPr id="390" name="Picture 389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94673" y="4194995"/>
              <a:ext cx="107462" cy="192907"/>
            </a:xfrm>
            <a:prstGeom prst="rect">
              <a:avLst/>
            </a:prstGeom>
          </p:spPr>
        </p:pic>
        <p:pic>
          <p:nvPicPr>
            <p:cNvPr id="391" name="Picture 390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1473" y="4194995"/>
              <a:ext cx="107462" cy="192907"/>
            </a:xfrm>
            <a:prstGeom prst="rect">
              <a:avLst/>
            </a:prstGeom>
          </p:spPr>
        </p:pic>
        <p:pic>
          <p:nvPicPr>
            <p:cNvPr id="392" name="Picture 391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7872" y="4194995"/>
              <a:ext cx="107462" cy="192907"/>
            </a:xfrm>
            <a:prstGeom prst="rect">
              <a:avLst/>
            </a:prstGeom>
          </p:spPr>
        </p:pic>
      </p:grpSp>
      <p:cxnSp>
        <p:nvCxnSpPr>
          <p:cNvPr id="393" name="Straight Connector 392"/>
          <p:cNvCxnSpPr>
            <a:stCxn id="155" idx="3"/>
            <a:endCxn id="389" idx="1"/>
          </p:cNvCxnSpPr>
          <p:nvPr/>
        </p:nvCxnSpPr>
        <p:spPr>
          <a:xfrm>
            <a:off x="7197886" y="2613306"/>
            <a:ext cx="738134" cy="86461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" name="TextBox 412"/>
          <p:cNvSpPr txBox="1"/>
          <p:nvPr/>
        </p:nvSpPr>
        <p:spPr>
          <a:xfrm>
            <a:off x="7229041" y="1875973"/>
            <a:ext cx="4804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16G</a:t>
            </a:r>
            <a:endParaRPr lang="en-US" sz="1400" dirty="0"/>
          </a:p>
        </p:txBody>
      </p:sp>
      <p:sp>
        <p:nvSpPr>
          <p:cNvPr id="414" name="TextBox 413"/>
          <p:cNvSpPr txBox="1"/>
          <p:nvPr/>
        </p:nvSpPr>
        <p:spPr>
          <a:xfrm>
            <a:off x="7223761" y="3150691"/>
            <a:ext cx="4804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16G</a:t>
            </a:r>
            <a:endParaRPr lang="en-US" sz="1400" dirty="0"/>
          </a:p>
        </p:txBody>
      </p:sp>
      <p:sp>
        <p:nvSpPr>
          <p:cNvPr id="415" name="TextBox 414"/>
          <p:cNvSpPr txBox="1"/>
          <p:nvPr/>
        </p:nvSpPr>
        <p:spPr>
          <a:xfrm>
            <a:off x="5777087" y="2300831"/>
            <a:ext cx="63948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16/32G</a:t>
            </a:r>
            <a:endParaRPr lang="en-US" sz="1400" dirty="0"/>
          </a:p>
        </p:txBody>
      </p:sp>
      <p:cxnSp>
        <p:nvCxnSpPr>
          <p:cNvPr id="416" name="Straight Connector 415"/>
          <p:cNvCxnSpPr/>
          <p:nvPr/>
        </p:nvCxnSpPr>
        <p:spPr>
          <a:xfrm flipH="1">
            <a:off x="5782168" y="2666316"/>
            <a:ext cx="63843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7" name="Straight Connector 416"/>
          <p:cNvCxnSpPr/>
          <p:nvPr/>
        </p:nvCxnSpPr>
        <p:spPr>
          <a:xfrm flipH="1">
            <a:off x="5778853" y="2556031"/>
            <a:ext cx="63843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6040919" y="2514442"/>
            <a:ext cx="95666" cy="219429"/>
          </a:xfrm>
          <a:prstGeom prst="ellipse">
            <a:avLst/>
          </a:prstGeom>
          <a:noFill/>
          <a:ln w="127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418" name="TextBox 417"/>
          <p:cNvSpPr txBox="1"/>
          <p:nvPr/>
        </p:nvSpPr>
        <p:spPr>
          <a:xfrm>
            <a:off x="4330056" y="2655627"/>
            <a:ext cx="48045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/>
              <a:t>8</a:t>
            </a:r>
            <a:r>
              <a:rPr lang="en-US" sz="1400" dirty="0" smtClean="0"/>
              <a:t>G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8022381" y="2089014"/>
            <a:ext cx="7737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AFA- 1</a:t>
            </a:r>
            <a:endParaRPr lang="en-US" sz="1400" dirty="0"/>
          </a:p>
        </p:txBody>
      </p:sp>
      <p:sp>
        <p:nvSpPr>
          <p:cNvPr id="73" name="TextBox 72"/>
          <p:cNvSpPr txBox="1"/>
          <p:nvPr/>
        </p:nvSpPr>
        <p:spPr>
          <a:xfrm>
            <a:off x="8013858" y="2954593"/>
            <a:ext cx="7737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AFA- 2</a:t>
            </a:r>
            <a:endParaRPr lang="en-US" sz="1400" dirty="0"/>
          </a:p>
        </p:txBody>
      </p:sp>
      <p:sp>
        <p:nvSpPr>
          <p:cNvPr id="74" name="TextBox 73"/>
          <p:cNvSpPr txBox="1"/>
          <p:nvPr/>
        </p:nvSpPr>
        <p:spPr>
          <a:xfrm>
            <a:off x="3390280" y="2960202"/>
            <a:ext cx="93626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Host-1</a:t>
            </a:r>
            <a:endParaRPr lang="en-US" sz="1400" dirty="0"/>
          </a:p>
        </p:txBody>
      </p:sp>
      <p:sp>
        <p:nvSpPr>
          <p:cNvPr id="59" name="Round Same Side Corner Rectangle 58"/>
          <p:cNvSpPr/>
          <p:nvPr/>
        </p:nvSpPr>
        <p:spPr>
          <a:xfrm>
            <a:off x="632983" y="919583"/>
            <a:ext cx="11555842" cy="268579"/>
          </a:xfrm>
          <a:prstGeom prst="round2SameRect">
            <a:avLst>
              <a:gd name="adj1" fmla="val 0"/>
              <a:gd name="adj2" fmla="val 15278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t"/>
          <a:lstStyle/>
          <a:p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Mitigation  – </a:t>
            </a:r>
            <a:r>
              <a:rPr lang="en-US" sz="2400" u="sng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 IO limits</a:t>
            </a:r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 Arrays (Dell EMC’s recommendation)</a:t>
            </a:r>
          </a:p>
          <a:p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0" name="Elbow Connector 59"/>
          <p:cNvCxnSpPr/>
          <p:nvPr/>
        </p:nvCxnSpPr>
        <p:spPr>
          <a:xfrm>
            <a:off x="7566953" y="2193712"/>
            <a:ext cx="1919947" cy="256499"/>
          </a:xfrm>
          <a:prstGeom prst="bentConnector3">
            <a:avLst>
              <a:gd name="adj1" fmla="val -603"/>
            </a:avLst>
          </a:prstGeom>
          <a:ln w="15875">
            <a:solidFill>
              <a:srgbClr val="FA661C"/>
            </a:solidFill>
            <a:headEnd type="oval"/>
          </a:ln>
          <a:effectLst>
            <a:outerShdw dist="12700" dir="5400000" algn="t" rotWithShape="0">
              <a:srgbClr val="F3F6FB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/>
          <p:cNvCxnSpPr/>
          <p:nvPr/>
        </p:nvCxnSpPr>
        <p:spPr>
          <a:xfrm flipV="1">
            <a:off x="7566953" y="2772926"/>
            <a:ext cx="1919947" cy="242227"/>
          </a:xfrm>
          <a:prstGeom prst="bentConnector3">
            <a:avLst>
              <a:gd name="adj1" fmla="val 389"/>
            </a:avLst>
          </a:prstGeom>
          <a:ln w="15875">
            <a:solidFill>
              <a:srgbClr val="FA661C"/>
            </a:solidFill>
            <a:headEnd type="oval"/>
          </a:ln>
          <a:effectLst>
            <a:outerShdw dist="12700" dir="5400000" algn="t" rotWithShape="0">
              <a:srgbClr val="F3F6FB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9486900" y="2328906"/>
            <a:ext cx="1962448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 smtClean="0"/>
              <a:t>Limit IO per Storage Group or LUN</a:t>
            </a:r>
            <a:endParaRPr lang="en-US" sz="14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7605053" y="1990287"/>
            <a:ext cx="291172" cy="3420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 flipV="1">
            <a:off x="7618490" y="2973225"/>
            <a:ext cx="267205" cy="3002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767" y="1754795"/>
            <a:ext cx="597747" cy="106484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767" y="3477923"/>
            <a:ext cx="597747" cy="106484"/>
          </a:xfrm>
          <a:prstGeom prst="rect">
            <a:avLst/>
          </a:prstGeom>
        </p:spPr>
      </p:pic>
      <p:sp>
        <p:nvSpPr>
          <p:cNvPr id="80" name="Rectangle 79"/>
          <p:cNvSpPr/>
          <p:nvPr/>
        </p:nvSpPr>
        <p:spPr>
          <a:xfrm>
            <a:off x="519753" y="3940694"/>
            <a:ext cx="11669072" cy="184098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marL="455613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Limit the BW on the array to match host’s BW</a:t>
            </a:r>
          </a:p>
          <a:p>
            <a:pPr marL="455613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Mitigates the impact in some environments, not all.</a:t>
            </a:r>
          </a:p>
          <a:p>
            <a:pPr marL="455613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To know more if you will be benefited: </a:t>
            </a:r>
          </a:p>
          <a:p>
            <a:pPr marL="912813" lvl="1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hlinkClick r:id="rId8"/>
              </a:rPr>
              <a:t>Dell EMC VMAX3 and VMAX All Flash Quality of Service Controls for Multi-Tenant Environments</a:t>
            </a:r>
            <a:endParaRPr lang="en-US" sz="1600" dirty="0" smtClean="0">
              <a:solidFill>
                <a:schemeClr val="tx1"/>
              </a:solidFill>
            </a:endParaRPr>
          </a:p>
          <a:p>
            <a:pPr marL="912813" lvl="1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Configuring </a:t>
            </a:r>
            <a:r>
              <a:rPr lang="en-US" sz="1600" dirty="0">
                <a:solidFill>
                  <a:schemeClr val="tx1"/>
                </a:solidFill>
              </a:rPr>
              <a:t>your SAN to support All Flash Arrays – Alan Rajapa and Erik Smith - Dell EMC World 2017</a:t>
            </a:r>
            <a:endParaRPr lang="en-US" sz="16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72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Arrow 3"/>
          <p:cNvSpPr/>
          <p:nvPr/>
        </p:nvSpPr>
        <p:spPr>
          <a:xfrm>
            <a:off x="376803" y="1860694"/>
            <a:ext cx="4335522" cy="2813505"/>
          </a:xfrm>
          <a:prstGeom prst="downArrow">
            <a:avLst>
              <a:gd name="adj1" fmla="val 100000"/>
              <a:gd name="adj2" fmla="val 13801"/>
            </a:avLst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377440"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Better</a:t>
            </a:r>
          </a:p>
        </p:txBody>
      </p:sp>
      <p:sp>
        <p:nvSpPr>
          <p:cNvPr id="6" name="Right Arrow 5"/>
          <p:cNvSpPr/>
          <p:nvPr/>
        </p:nvSpPr>
        <p:spPr>
          <a:xfrm>
            <a:off x="376804" y="1852242"/>
            <a:ext cx="6241008" cy="2007380"/>
          </a:xfrm>
          <a:prstGeom prst="rightArrow">
            <a:avLst>
              <a:gd name="adj1" fmla="val 100000"/>
              <a:gd name="adj2" fmla="val 18220"/>
            </a:avLst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63440" rIns="0"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Best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recommendation with AFA</a:t>
            </a:r>
            <a:endParaRPr lang="en-US" dirty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383916" y="1963096"/>
            <a:ext cx="4126400" cy="1714444"/>
            <a:chOff x="370855" y="1775056"/>
            <a:chExt cx="5492238" cy="2281925"/>
          </a:xfrm>
        </p:grpSpPr>
        <p:pic>
          <p:nvPicPr>
            <p:cNvPr id="154" name="Picture 15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8832" y="2352237"/>
              <a:ext cx="780596" cy="1093638"/>
            </a:xfrm>
            <a:prstGeom prst="rect">
              <a:avLst/>
            </a:prstGeom>
          </p:spPr>
        </p:pic>
        <p:pic>
          <p:nvPicPr>
            <p:cNvPr id="155" name="Picture 1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7865" y="2352237"/>
              <a:ext cx="780596" cy="1093638"/>
            </a:xfrm>
            <a:prstGeom prst="rect">
              <a:avLst/>
            </a:prstGeom>
          </p:spPr>
        </p:pic>
        <p:cxnSp>
          <p:nvCxnSpPr>
            <p:cNvPr id="156" name="Straight Connector 155"/>
            <p:cNvCxnSpPr>
              <a:stCxn id="159" idx="3"/>
              <a:endCxn id="154" idx="1"/>
            </p:cNvCxnSpPr>
            <p:nvPr/>
          </p:nvCxnSpPr>
          <p:spPr>
            <a:xfrm>
              <a:off x="1088275" y="2899056"/>
              <a:ext cx="890557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>
              <a:stCxn id="155" idx="3"/>
              <a:endCxn id="162" idx="1"/>
            </p:cNvCxnSpPr>
            <p:nvPr/>
          </p:nvCxnSpPr>
          <p:spPr>
            <a:xfrm flipV="1">
              <a:off x="4178461" y="2068364"/>
              <a:ext cx="738134" cy="830692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>
              <a:stCxn id="155" idx="1"/>
              <a:endCxn id="154" idx="3"/>
            </p:cNvCxnSpPr>
            <p:nvPr/>
          </p:nvCxnSpPr>
          <p:spPr>
            <a:xfrm flipH="1">
              <a:off x="2759428" y="2899056"/>
              <a:ext cx="638437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9" name="Picture 158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315" t="7303" r="19836" b="4551"/>
            <a:stretch/>
          </p:blipFill>
          <p:spPr>
            <a:xfrm>
              <a:off x="615506" y="2556631"/>
              <a:ext cx="472769" cy="684850"/>
            </a:xfrm>
            <a:prstGeom prst="rect">
              <a:avLst/>
            </a:prstGeom>
          </p:spPr>
        </p:pic>
        <p:grpSp>
          <p:nvGrpSpPr>
            <p:cNvPr id="16" name="Group 15"/>
            <p:cNvGrpSpPr>
              <a:grpSpLocks noChangeAspect="1"/>
            </p:cNvGrpSpPr>
            <p:nvPr/>
          </p:nvGrpSpPr>
          <p:grpSpPr>
            <a:xfrm>
              <a:off x="4916595" y="1775056"/>
              <a:ext cx="946498" cy="586615"/>
              <a:chOff x="10427109" y="4050890"/>
              <a:chExt cx="646471" cy="400665"/>
            </a:xfrm>
          </p:grpSpPr>
          <p:pic>
            <p:nvPicPr>
              <p:cNvPr id="162" name="Picture 161"/>
              <p:cNvPicPr>
                <a:picLocks noChangeAspect="1"/>
              </p:cNvPicPr>
              <p:nvPr/>
            </p:nvPicPr>
            <p:blipFill rotWithShape="1">
              <a:blip r:embed="rId5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5894" t="5058" r="5939" b="4630"/>
              <a:stretch/>
            </p:blipFill>
            <p:spPr>
              <a:xfrm>
                <a:off x="10427109" y="4050890"/>
                <a:ext cx="646471" cy="400665"/>
              </a:xfrm>
              <a:prstGeom prst="rect">
                <a:avLst/>
              </a:prstGeom>
            </p:spPr>
          </p:pic>
          <p:pic>
            <p:nvPicPr>
              <p:cNvPr id="163" name="Picture 162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694673" y="4194995"/>
                <a:ext cx="107462" cy="192907"/>
              </a:xfrm>
              <a:prstGeom prst="rect">
                <a:avLst/>
              </a:prstGeom>
            </p:spPr>
          </p:pic>
          <p:pic>
            <p:nvPicPr>
              <p:cNvPr id="164" name="Picture 163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861473" y="4194995"/>
                <a:ext cx="107462" cy="192907"/>
              </a:xfrm>
              <a:prstGeom prst="rect">
                <a:avLst/>
              </a:prstGeom>
            </p:spPr>
          </p:pic>
          <p:pic>
            <p:nvPicPr>
              <p:cNvPr id="165" name="Picture 164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527872" y="4194995"/>
                <a:ext cx="107462" cy="192907"/>
              </a:xfrm>
              <a:prstGeom prst="rect">
                <a:avLst/>
              </a:prstGeom>
            </p:spPr>
          </p:pic>
        </p:grpSp>
        <p:grpSp>
          <p:nvGrpSpPr>
            <p:cNvPr id="388" name="Group 387"/>
            <p:cNvGrpSpPr>
              <a:grpSpLocks noChangeAspect="1"/>
            </p:cNvGrpSpPr>
            <p:nvPr/>
          </p:nvGrpSpPr>
          <p:grpSpPr>
            <a:xfrm>
              <a:off x="4916595" y="3470366"/>
              <a:ext cx="946498" cy="586615"/>
              <a:chOff x="10427109" y="4050890"/>
              <a:chExt cx="646471" cy="400665"/>
            </a:xfrm>
          </p:grpSpPr>
          <p:pic>
            <p:nvPicPr>
              <p:cNvPr id="389" name="Picture 388"/>
              <p:cNvPicPr>
                <a:picLocks noChangeAspect="1"/>
              </p:cNvPicPr>
              <p:nvPr/>
            </p:nvPicPr>
            <p:blipFill rotWithShape="1">
              <a:blip r:embed="rId5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5894" t="5058" r="5939" b="4630"/>
              <a:stretch/>
            </p:blipFill>
            <p:spPr>
              <a:xfrm>
                <a:off x="10427109" y="4050890"/>
                <a:ext cx="646471" cy="400665"/>
              </a:xfrm>
              <a:prstGeom prst="rect">
                <a:avLst/>
              </a:prstGeom>
            </p:spPr>
          </p:pic>
          <p:pic>
            <p:nvPicPr>
              <p:cNvPr id="390" name="Picture 389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694673" y="4194995"/>
                <a:ext cx="107462" cy="192907"/>
              </a:xfrm>
              <a:prstGeom prst="rect">
                <a:avLst/>
              </a:prstGeom>
            </p:spPr>
          </p:pic>
          <p:pic>
            <p:nvPicPr>
              <p:cNvPr id="391" name="Picture 390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861473" y="4194995"/>
                <a:ext cx="107462" cy="192907"/>
              </a:xfrm>
              <a:prstGeom prst="rect">
                <a:avLst/>
              </a:prstGeom>
            </p:spPr>
          </p:pic>
          <p:pic>
            <p:nvPicPr>
              <p:cNvPr id="392" name="Picture 391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527872" y="4194995"/>
                <a:ext cx="107462" cy="192907"/>
              </a:xfrm>
              <a:prstGeom prst="rect">
                <a:avLst/>
              </a:prstGeom>
            </p:spPr>
          </p:pic>
        </p:grpSp>
        <p:cxnSp>
          <p:nvCxnSpPr>
            <p:cNvPr id="393" name="Straight Connector 392"/>
            <p:cNvCxnSpPr>
              <a:stCxn id="155" idx="3"/>
              <a:endCxn id="389" idx="1"/>
            </p:cNvCxnSpPr>
            <p:nvPr/>
          </p:nvCxnSpPr>
          <p:spPr>
            <a:xfrm>
              <a:off x="4178461" y="2899056"/>
              <a:ext cx="738134" cy="864618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3" name="TextBox 412"/>
            <p:cNvSpPr txBox="1"/>
            <p:nvPr/>
          </p:nvSpPr>
          <p:spPr>
            <a:xfrm>
              <a:off x="4181311" y="2133418"/>
              <a:ext cx="48045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16G</a:t>
              </a:r>
              <a:endParaRPr lang="en-US" sz="1400" dirty="0"/>
            </a:p>
          </p:txBody>
        </p:sp>
        <p:sp>
          <p:nvSpPr>
            <p:cNvPr id="414" name="TextBox 413"/>
            <p:cNvSpPr txBox="1"/>
            <p:nvPr/>
          </p:nvSpPr>
          <p:spPr>
            <a:xfrm>
              <a:off x="4147726" y="3436441"/>
              <a:ext cx="48045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16G</a:t>
              </a:r>
              <a:endParaRPr lang="en-US" sz="1400" dirty="0"/>
            </a:p>
          </p:txBody>
        </p:sp>
        <p:sp>
          <p:nvSpPr>
            <p:cNvPr id="415" name="TextBox 414"/>
            <p:cNvSpPr txBox="1"/>
            <p:nvPr/>
          </p:nvSpPr>
          <p:spPr>
            <a:xfrm>
              <a:off x="2837177" y="2529971"/>
              <a:ext cx="48045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16G</a:t>
              </a:r>
              <a:endParaRPr lang="en-US" sz="1400" dirty="0"/>
            </a:p>
          </p:txBody>
        </p:sp>
        <p:cxnSp>
          <p:nvCxnSpPr>
            <p:cNvPr id="416" name="Straight Connector 415"/>
            <p:cNvCxnSpPr/>
            <p:nvPr/>
          </p:nvCxnSpPr>
          <p:spPr>
            <a:xfrm flipH="1">
              <a:off x="2762743" y="2952066"/>
              <a:ext cx="638437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416"/>
            <p:cNvCxnSpPr/>
            <p:nvPr/>
          </p:nvCxnSpPr>
          <p:spPr>
            <a:xfrm flipH="1">
              <a:off x="2759428" y="2841781"/>
              <a:ext cx="638437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/>
            <p:cNvSpPr/>
            <p:nvPr/>
          </p:nvSpPr>
          <p:spPr>
            <a:xfrm>
              <a:off x="3021494" y="2800192"/>
              <a:ext cx="95666" cy="219429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418" name="TextBox 417"/>
            <p:cNvSpPr txBox="1"/>
            <p:nvPr/>
          </p:nvSpPr>
          <p:spPr>
            <a:xfrm>
              <a:off x="1310631" y="2969682"/>
              <a:ext cx="480454" cy="28675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u="sng" dirty="0"/>
                <a:t>8</a:t>
              </a:r>
              <a:r>
                <a:rPr lang="en-US" sz="1400" b="1" u="sng" dirty="0" smtClean="0"/>
                <a:t>G</a:t>
              </a:r>
              <a:endParaRPr lang="en-US" sz="1400" b="1" u="sng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002956" y="2374764"/>
              <a:ext cx="77377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AFA- 1</a:t>
              </a:r>
              <a:endParaRPr lang="en-US" sz="1400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994433" y="3212038"/>
              <a:ext cx="77377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AFA- 2</a:t>
              </a:r>
              <a:endParaRPr lang="en-US" sz="1400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70855" y="3245952"/>
              <a:ext cx="93626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Host-1</a:t>
              </a:r>
              <a:endParaRPr lang="en-US" sz="1400" dirty="0"/>
            </a:p>
          </p:txBody>
        </p:sp>
      </p:grpSp>
      <p:grpSp>
        <p:nvGrpSpPr>
          <p:cNvPr id="147" name="Group 146"/>
          <p:cNvGrpSpPr>
            <a:grpSpLocks noChangeAspect="1"/>
          </p:cNvGrpSpPr>
          <p:nvPr/>
        </p:nvGrpSpPr>
        <p:grpSpPr>
          <a:xfrm>
            <a:off x="384055" y="4572732"/>
            <a:ext cx="4126400" cy="1714444"/>
            <a:chOff x="370855" y="1775056"/>
            <a:chExt cx="5492238" cy="2281925"/>
          </a:xfrm>
        </p:grpSpPr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8832" y="2352237"/>
              <a:ext cx="780596" cy="1093638"/>
            </a:xfrm>
            <a:prstGeom prst="rect">
              <a:avLst/>
            </a:prstGeom>
          </p:spPr>
        </p:pic>
        <p:pic>
          <p:nvPicPr>
            <p:cNvPr id="149" name="Picture 14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7865" y="2352237"/>
              <a:ext cx="780596" cy="1093638"/>
            </a:xfrm>
            <a:prstGeom prst="rect">
              <a:avLst/>
            </a:prstGeom>
          </p:spPr>
        </p:pic>
        <p:cxnSp>
          <p:nvCxnSpPr>
            <p:cNvPr id="150" name="Straight Connector 149"/>
            <p:cNvCxnSpPr>
              <a:stCxn id="153" idx="3"/>
              <a:endCxn id="148" idx="1"/>
            </p:cNvCxnSpPr>
            <p:nvPr/>
          </p:nvCxnSpPr>
          <p:spPr>
            <a:xfrm>
              <a:off x="1088275" y="2899056"/>
              <a:ext cx="890557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>
              <a:stCxn id="149" idx="3"/>
              <a:endCxn id="181" idx="1"/>
            </p:cNvCxnSpPr>
            <p:nvPr/>
          </p:nvCxnSpPr>
          <p:spPr>
            <a:xfrm flipV="1">
              <a:off x="4178461" y="2068364"/>
              <a:ext cx="738134" cy="830692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>
              <a:stCxn id="149" idx="1"/>
              <a:endCxn id="148" idx="3"/>
            </p:cNvCxnSpPr>
            <p:nvPr/>
          </p:nvCxnSpPr>
          <p:spPr>
            <a:xfrm flipH="1">
              <a:off x="2759428" y="2899056"/>
              <a:ext cx="638437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3" name="Picture 152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315" t="7303" r="19836" b="4551"/>
            <a:stretch/>
          </p:blipFill>
          <p:spPr>
            <a:xfrm>
              <a:off x="615506" y="2556631"/>
              <a:ext cx="472769" cy="684850"/>
            </a:xfrm>
            <a:prstGeom prst="rect">
              <a:avLst/>
            </a:prstGeom>
          </p:spPr>
        </p:pic>
        <p:grpSp>
          <p:nvGrpSpPr>
            <p:cNvPr id="160" name="Group 159"/>
            <p:cNvGrpSpPr>
              <a:grpSpLocks noChangeAspect="1"/>
            </p:cNvGrpSpPr>
            <p:nvPr/>
          </p:nvGrpSpPr>
          <p:grpSpPr>
            <a:xfrm>
              <a:off x="4916595" y="1775056"/>
              <a:ext cx="946498" cy="586615"/>
              <a:chOff x="10427109" y="4050890"/>
              <a:chExt cx="646471" cy="400665"/>
            </a:xfrm>
          </p:grpSpPr>
          <p:pic>
            <p:nvPicPr>
              <p:cNvPr id="181" name="Picture 180"/>
              <p:cNvPicPr>
                <a:picLocks noChangeAspect="1"/>
              </p:cNvPicPr>
              <p:nvPr/>
            </p:nvPicPr>
            <p:blipFill rotWithShape="1">
              <a:blip r:embed="rId5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5894" t="5058" r="5939" b="4630"/>
              <a:stretch/>
            </p:blipFill>
            <p:spPr>
              <a:xfrm>
                <a:off x="10427109" y="4050890"/>
                <a:ext cx="646471" cy="400665"/>
              </a:xfrm>
              <a:prstGeom prst="rect">
                <a:avLst/>
              </a:prstGeom>
            </p:spPr>
          </p:pic>
          <p:pic>
            <p:nvPicPr>
              <p:cNvPr id="182" name="Picture 181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694673" y="4194995"/>
                <a:ext cx="107462" cy="192907"/>
              </a:xfrm>
              <a:prstGeom prst="rect">
                <a:avLst/>
              </a:prstGeom>
            </p:spPr>
          </p:pic>
          <p:pic>
            <p:nvPicPr>
              <p:cNvPr id="183" name="Picture 182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861473" y="4194995"/>
                <a:ext cx="107462" cy="192907"/>
              </a:xfrm>
              <a:prstGeom prst="rect">
                <a:avLst/>
              </a:prstGeom>
            </p:spPr>
          </p:pic>
          <p:pic>
            <p:nvPicPr>
              <p:cNvPr id="184" name="Picture 183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527872" y="4194995"/>
                <a:ext cx="107462" cy="192907"/>
              </a:xfrm>
              <a:prstGeom prst="rect">
                <a:avLst/>
              </a:prstGeom>
            </p:spPr>
          </p:pic>
        </p:grpSp>
        <p:grpSp>
          <p:nvGrpSpPr>
            <p:cNvPr id="161" name="Group 160"/>
            <p:cNvGrpSpPr>
              <a:grpSpLocks noChangeAspect="1"/>
            </p:cNvGrpSpPr>
            <p:nvPr/>
          </p:nvGrpSpPr>
          <p:grpSpPr>
            <a:xfrm>
              <a:off x="4916595" y="3470366"/>
              <a:ext cx="946498" cy="586615"/>
              <a:chOff x="10427109" y="4050890"/>
              <a:chExt cx="646471" cy="400665"/>
            </a:xfrm>
          </p:grpSpPr>
          <p:pic>
            <p:nvPicPr>
              <p:cNvPr id="177" name="Picture 176"/>
              <p:cNvPicPr>
                <a:picLocks noChangeAspect="1"/>
              </p:cNvPicPr>
              <p:nvPr/>
            </p:nvPicPr>
            <p:blipFill rotWithShape="1">
              <a:blip r:embed="rId5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5894" t="5058" r="5939" b="4630"/>
              <a:stretch/>
            </p:blipFill>
            <p:spPr>
              <a:xfrm>
                <a:off x="10427109" y="4050890"/>
                <a:ext cx="646471" cy="400665"/>
              </a:xfrm>
              <a:prstGeom prst="rect">
                <a:avLst/>
              </a:prstGeom>
            </p:spPr>
          </p:pic>
          <p:pic>
            <p:nvPicPr>
              <p:cNvPr id="178" name="Picture 177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694673" y="4194995"/>
                <a:ext cx="107462" cy="192907"/>
              </a:xfrm>
              <a:prstGeom prst="rect">
                <a:avLst/>
              </a:prstGeom>
            </p:spPr>
          </p:pic>
          <p:pic>
            <p:nvPicPr>
              <p:cNvPr id="179" name="Picture 178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861473" y="4194995"/>
                <a:ext cx="107462" cy="192907"/>
              </a:xfrm>
              <a:prstGeom prst="rect">
                <a:avLst/>
              </a:prstGeom>
            </p:spPr>
          </p:pic>
          <p:pic>
            <p:nvPicPr>
              <p:cNvPr id="180" name="Picture 179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527872" y="4194995"/>
                <a:ext cx="107462" cy="192907"/>
              </a:xfrm>
              <a:prstGeom prst="rect">
                <a:avLst/>
              </a:prstGeom>
            </p:spPr>
          </p:pic>
        </p:grpSp>
        <p:cxnSp>
          <p:nvCxnSpPr>
            <p:cNvPr id="166" name="Straight Connector 165"/>
            <p:cNvCxnSpPr>
              <a:stCxn id="149" idx="3"/>
              <a:endCxn id="177" idx="1"/>
            </p:cNvCxnSpPr>
            <p:nvPr/>
          </p:nvCxnSpPr>
          <p:spPr>
            <a:xfrm>
              <a:off x="4178461" y="2899056"/>
              <a:ext cx="738134" cy="864618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7" name="TextBox 166"/>
            <p:cNvSpPr txBox="1"/>
            <p:nvPr/>
          </p:nvSpPr>
          <p:spPr>
            <a:xfrm>
              <a:off x="4181311" y="2133418"/>
              <a:ext cx="48045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16G</a:t>
              </a:r>
              <a:endParaRPr lang="en-US" sz="1400" dirty="0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4147726" y="3436441"/>
              <a:ext cx="48045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16G</a:t>
              </a:r>
              <a:endParaRPr lang="en-US" sz="1400" dirty="0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837177" y="2529971"/>
              <a:ext cx="48045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16G</a:t>
              </a:r>
              <a:endParaRPr lang="en-US" sz="1400" dirty="0"/>
            </a:p>
          </p:txBody>
        </p:sp>
        <p:cxnSp>
          <p:nvCxnSpPr>
            <p:cNvPr id="170" name="Straight Connector 169"/>
            <p:cNvCxnSpPr/>
            <p:nvPr/>
          </p:nvCxnSpPr>
          <p:spPr>
            <a:xfrm flipH="1">
              <a:off x="2762743" y="2952066"/>
              <a:ext cx="638437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 flipH="1">
              <a:off x="2759428" y="2841781"/>
              <a:ext cx="638437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Oval 171"/>
            <p:cNvSpPr/>
            <p:nvPr/>
          </p:nvSpPr>
          <p:spPr>
            <a:xfrm>
              <a:off x="3021494" y="2800192"/>
              <a:ext cx="95666" cy="219429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1310631" y="2969682"/>
              <a:ext cx="480454" cy="28675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u="sng" dirty="0" smtClean="0"/>
                <a:t>16G</a:t>
              </a:r>
              <a:endParaRPr lang="en-US" sz="1400" b="1" u="sng" dirty="0"/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5002956" y="2374764"/>
              <a:ext cx="77377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AFA- 1</a:t>
              </a:r>
              <a:endParaRPr lang="en-US" sz="1400" dirty="0"/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994433" y="3212038"/>
              <a:ext cx="77377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AFA- 2</a:t>
              </a:r>
              <a:endParaRPr lang="en-US" sz="1400" dirty="0"/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370855" y="3245952"/>
              <a:ext cx="93626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Host-1</a:t>
              </a:r>
              <a:endParaRPr lang="en-US" sz="1400" dirty="0"/>
            </a:p>
          </p:txBody>
        </p:sp>
      </p:grpSp>
      <p:grpSp>
        <p:nvGrpSpPr>
          <p:cNvPr id="185" name="Group 184"/>
          <p:cNvGrpSpPr>
            <a:grpSpLocks noChangeAspect="1"/>
          </p:cNvGrpSpPr>
          <p:nvPr/>
        </p:nvGrpSpPr>
        <p:grpSpPr>
          <a:xfrm>
            <a:off x="7328930" y="1966176"/>
            <a:ext cx="4126400" cy="1714444"/>
            <a:chOff x="370855" y="1775056"/>
            <a:chExt cx="5492238" cy="2281925"/>
          </a:xfrm>
        </p:grpSpPr>
        <p:pic>
          <p:nvPicPr>
            <p:cNvPr id="186" name="Picture 18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8832" y="2352237"/>
              <a:ext cx="780596" cy="1093638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7865" y="2352237"/>
              <a:ext cx="780596" cy="1093638"/>
            </a:xfrm>
            <a:prstGeom prst="rect">
              <a:avLst/>
            </a:prstGeom>
          </p:spPr>
        </p:pic>
        <p:cxnSp>
          <p:nvCxnSpPr>
            <p:cNvPr id="188" name="Straight Connector 187"/>
            <p:cNvCxnSpPr>
              <a:stCxn id="191" idx="3"/>
              <a:endCxn id="186" idx="1"/>
            </p:cNvCxnSpPr>
            <p:nvPr/>
          </p:nvCxnSpPr>
          <p:spPr>
            <a:xfrm>
              <a:off x="1088275" y="2899056"/>
              <a:ext cx="890557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>
              <a:stCxn id="187" idx="3"/>
              <a:endCxn id="209" idx="1"/>
            </p:cNvCxnSpPr>
            <p:nvPr/>
          </p:nvCxnSpPr>
          <p:spPr>
            <a:xfrm flipV="1">
              <a:off x="4178461" y="2068364"/>
              <a:ext cx="738134" cy="830692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>
              <a:stCxn id="187" idx="1"/>
              <a:endCxn id="186" idx="3"/>
            </p:cNvCxnSpPr>
            <p:nvPr/>
          </p:nvCxnSpPr>
          <p:spPr>
            <a:xfrm flipH="1">
              <a:off x="2759428" y="2899056"/>
              <a:ext cx="638437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1" name="Picture 190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315" t="7303" r="19836" b="4551"/>
            <a:stretch/>
          </p:blipFill>
          <p:spPr>
            <a:xfrm>
              <a:off x="615506" y="2556631"/>
              <a:ext cx="472769" cy="684850"/>
            </a:xfrm>
            <a:prstGeom prst="rect">
              <a:avLst/>
            </a:prstGeom>
          </p:spPr>
        </p:pic>
        <p:grpSp>
          <p:nvGrpSpPr>
            <p:cNvPr id="192" name="Group 191"/>
            <p:cNvGrpSpPr>
              <a:grpSpLocks noChangeAspect="1"/>
            </p:cNvGrpSpPr>
            <p:nvPr/>
          </p:nvGrpSpPr>
          <p:grpSpPr>
            <a:xfrm>
              <a:off x="4916595" y="1775056"/>
              <a:ext cx="946498" cy="586615"/>
              <a:chOff x="10427109" y="4050890"/>
              <a:chExt cx="646471" cy="400665"/>
            </a:xfrm>
          </p:grpSpPr>
          <p:pic>
            <p:nvPicPr>
              <p:cNvPr id="209" name="Picture 208"/>
              <p:cNvPicPr>
                <a:picLocks noChangeAspect="1"/>
              </p:cNvPicPr>
              <p:nvPr/>
            </p:nvPicPr>
            <p:blipFill rotWithShape="1">
              <a:blip r:embed="rId5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5894" t="5058" r="5939" b="4630"/>
              <a:stretch/>
            </p:blipFill>
            <p:spPr>
              <a:xfrm>
                <a:off x="10427109" y="4050890"/>
                <a:ext cx="646471" cy="400665"/>
              </a:xfrm>
              <a:prstGeom prst="rect">
                <a:avLst/>
              </a:prstGeom>
            </p:spPr>
          </p:pic>
          <p:pic>
            <p:nvPicPr>
              <p:cNvPr id="210" name="Picture 209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694673" y="4194995"/>
                <a:ext cx="107462" cy="192907"/>
              </a:xfrm>
              <a:prstGeom prst="rect">
                <a:avLst/>
              </a:prstGeom>
            </p:spPr>
          </p:pic>
          <p:pic>
            <p:nvPicPr>
              <p:cNvPr id="211" name="Picture 210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861473" y="4194995"/>
                <a:ext cx="107462" cy="192907"/>
              </a:xfrm>
              <a:prstGeom prst="rect">
                <a:avLst/>
              </a:prstGeom>
            </p:spPr>
          </p:pic>
          <p:pic>
            <p:nvPicPr>
              <p:cNvPr id="212" name="Picture 211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527872" y="4194995"/>
                <a:ext cx="107462" cy="192907"/>
              </a:xfrm>
              <a:prstGeom prst="rect">
                <a:avLst/>
              </a:prstGeom>
            </p:spPr>
          </p:pic>
        </p:grpSp>
        <p:grpSp>
          <p:nvGrpSpPr>
            <p:cNvPr id="193" name="Group 192"/>
            <p:cNvGrpSpPr>
              <a:grpSpLocks noChangeAspect="1"/>
            </p:cNvGrpSpPr>
            <p:nvPr/>
          </p:nvGrpSpPr>
          <p:grpSpPr>
            <a:xfrm>
              <a:off x="4916595" y="3470366"/>
              <a:ext cx="946498" cy="586615"/>
              <a:chOff x="10427109" y="4050890"/>
              <a:chExt cx="646471" cy="400665"/>
            </a:xfrm>
          </p:grpSpPr>
          <p:pic>
            <p:nvPicPr>
              <p:cNvPr id="205" name="Picture 204"/>
              <p:cNvPicPr>
                <a:picLocks noChangeAspect="1"/>
              </p:cNvPicPr>
              <p:nvPr/>
            </p:nvPicPr>
            <p:blipFill rotWithShape="1">
              <a:blip r:embed="rId5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5894" t="5058" r="5939" b="4630"/>
              <a:stretch/>
            </p:blipFill>
            <p:spPr>
              <a:xfrm>
                <a:off x="10427109" y="4050890"/>
                <a:ext cx="646471" cy="400665"/>
              </a:xfrm>
              <a:prstGeom prst="rect">
                <a:avLst/>
              </a:prstGeom>
            </p:spPr>
          </p:pic>
          <p:pic>
            <p:nvPicPr>
              <p:cNvPr id="206" name="Picture 205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694673" y="4194995"/>
                <a:ext cx="107462" cy="192907"/>
              </a:xfrm>
              <a:prstGeom prst="rect">
                <a:avLst/>
              </a:prstGeom>
            </p:spPr>
          </p:pic>
          <p:pic>
            <p:nvPicPr>
              <p:cNvPr id="207" name="Picture 206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861473" y="4194995"/>
                <a:ext cx="107462" cy="192907"/>
              </a:xfrm>
              <a:prstGeom prst="rect">
                <a:avLst/>
              </a:prstGeom>
            </p:spPr>
          </p:pic>
          <p:pic>
            <p:nvPicPr>
              <p:cNvPr id="208" name="Picture 207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527872" y="4194995"/>
                <a:ext cx="107462" cy="192907"/>
              </a:xfrm>
              <a:prstGeom prst="rect">
                <a:avLst/>
              </a:prstGeom>
            </p:spPr>
          </p:pic>
        </p:grpSp>
        <p:cxnSp>
          <p:nvCxnSpPr>
            <p:cNvPr id="194" name="Straight Connector 193"/>
            <p:cNvCxnSpPr>
              <a:stCxn id="187" idx="3"/>
              <a:endCxn id="205" idx="1"/>
            </p:cNvCxnSpPr>
            <p:nvPr/>
          </p:nvCxnSpPr>
          <p:spPr>
            <a:xfrm>
              <a:off x="4178461" y="2899056"/>
              <a:ext cx="738134" cy="864618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TextBox 194"/>
            <p:cNvSpPr txBox="1"/>
            <p:nvPr/>
          </p:nvSpPr>
          <p:spPr>
            <a:xfrm>
              <a:off x="4181311" y="2133418"/>
              <a:ext cx="48045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16G</a:t>
              </a:r>
              <a:endParaRPr lang="en-US" sz="1400" dirty="0"/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4147726" y="3436441"/>
              <a:ext cx="48045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16G</a:t>
              </a:r>
              <a:endParaRPr lang="en-US" sz="1400" dirty="0"/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2837177" y="2529971"/>
              <a:ext cx="480454" cy="28675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32G</a:t>
              </a:r>
              <a:endParaRPr lang="en-US" sz="1400" dirty="0"/>
            </a:p>
          </p:txBody>
        </p:sp>
        <p:cxnSp>
          <p:nvCxnSpPr>
            <p:cNvPr id="198" name="Straight Connector 197"/>
            <p:cNvCxnSpPr/>
            <p:nvPr/>
          </p:nvCxnSpPr>
          <p:spPr>
            <a:xfrm flipH="1">
              <a:off x="2762743" y="2952066"/>
              <a:ext cx="638437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/>
          </p:nvCxnSpPr>
          <p:spPr>
            <a:xfrm flipH="1">
              <a:off x="2759428" y="2841781"/>
              <a:ext cx="638437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0" name="Oval 199"/>
            <p:cNvSpPr/>
            <p:nvPr/>
          </p:nvSpPr>
          <p:spPr>
            <a:xfrm>
              <a:off x="3021494" y="2800192"/>
              <a:ext cx="95666" cy="219429"/>
            </a:xfrm>
            <a:prstGeom prst="ellipse">
              <a:avLst/>
            </a:prstGeom>
            <a:noFill/>
            <a:ln w="1270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sp>
          <p:nvSpPr>
            <p:cNvPr id="201" name="TextBox 200"/>
            <p:cNvSpPr txBox="1"/>
            <p:nvPr/>
          </p:nvSpPr>
          <p:spPr>
            <a:xfrm>
              <a:off x="1310631" y="2969682"/>
              <a:ext cx="480454" cy="28675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u="sng" dirty="0" smtClean="0"/>
                <a:t>32G</a:t>
              </a:r>
              <a:endParaRPr lang="en-US" sz="1400" b="1" u="sng" dirty="0"/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5002956" y="2374764"/>
              <a:ext cx="77377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AFA- 1</a:t>
              </a:r>
              <a:endParaRPr lang="en-US" sz="1400" dirty="0"/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4994433" y="3212038"/>
              <a:ext cx="77377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AFA- 2</a:t>
              </a:r>
              <a:endParaRPr lang="en-US" sz="1400" dirty="0"/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370855" y="3245952"/>
              <a:ext cx="93626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Host-1</a:t>
              </a:r>
              <a:endParaRPr lang="en-US" sz="1400" dirty="0"/>
            </a:p>
          </p:txBody>
        </p:sp>
      </p:grpSp>
      <p:sp>
        <p:nvSpPr>
          <p:cNvPr id="214" name="TextBox 213"/>
          <p:cNvSpPr txBox="1"/>
          <p:nvPr/>
        </p:nvSpPr>
        <p:spPr>
          <a:xfrm>
            <a:off x="142221" y="1176775"/>
            <a:ext cx="11913487" cy="6309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pc="-100" dirty="0">
                <a:solidFill>
                  <a:srgbClr val="0070C0"/>
                </a:solidFill>
                <a:ea typeface="ＭＳ Ｐゴシック" pitchFamily="34" charset="-128"/>
              </a:rPr>
              <a:t>All Flash </a:t>
            </a:r>
            <a:r>
              <a:rPr lang="en-US" spc="-100" dirty="0" smtClean="0">
                <a:solidFill>
                  <a:srgbClr val="0070C0"/>
                </a:solidFill>
                <a:ea typeface="ＭＳ Ｐゴシック" pitchFamily="34" charset="-128"/>
              </a:rPr>
              <a:t>Arrays (AFA) changed </a:t>
            </a:r>
            <a:r>
              <a:rPr lang="en-US" spc="-100" dirty="0">
                <a:solidFill>
                  <a:srgbClr val="0070C0"/>
                </a:solidFill>
                <a:ea typeface="ＭＳ Ｐゴシック" pitchFamily="34" charset="-128"/>
              </a:rPr>
              <a:t>everything – responses are extremely </a:t>
            </a:r>
            <a:r>
              <a:rPr lang="en-US" spc="-100" dirty="0" smtClean="0">
                <a:solidFill>
                  <a:srgbClr val="0070C0"/>
                </a:solidFill>
                <a:ea typeface="ＭＳ Ｐゴシック" pitchFamily="34" charset="-128"/>
              </a:rPr>
              <a:t>fast - FC-</a:t>
            </a:r>
            <a:r>
              <a:rPr lang="en-US" spc="-100" dirty="0" err="1" smtClean="0">
                <a:solidFill>
                  <a:srgbClr val="0070C0"/>
                </a:solidFill>
                <a:ea typeface="ＭＳ Ｐゴシック" pitchFamily="34" charset="-128"/>
              </a:rPr>
              <a:t>NVMe</a:t>
            </a:r>
            <a:r>
              <a:rPr lang="en-US" spc="-100" dirty="0" smtClean="0">
                <a:solidFill>
                  <a:srgbClr val="0070C0"/>
                </a:solidFill>
                <a:ea typeface="ＭＳ Ｐゴシック" pitchFamily="34" charset="-128"/>
              </a:rPr>
              <a:t> </a:t>
            </a:r>
            <a:r>
              <a:rPr lang="en-US" spc="-100" dirty="0">
                <a:solidFill>
                  <a:srgbClr val="0070C0"/>
                </a:solidFill>
                <a:ea typeface="ＭＳ Ｐゴシック" pitchFamily="34" charset="-128"/>
              </a:rPr>
              <a:t>will make </a:t>
            </a:r>
            <a:r>
              <a:rPr lang="en-US" spc="-100" dirty="0" smtClean="0">
                <a:solidFill>
                  <a:srgbClr val="0070C0"/>
                </a:solidFill>
                <a:ea typeface="ＭＳ Ｐゴシック" pitchFamily="34" charset="-128"/>
              </a:rPr>
              <a:t>it even </a:t>
            </a:r>
            <a:r>
              <a:rPr lang="en-US" spc="-100" dirty="0">
                <a:solidFill>
                  <a:srgbClr val="0070C0"/>
                </a:solidFill>
                <a:ea typeface="ＭＳ Ｐゴシック" pitchFamily="34" charset="-128"/>
              </a:rPr>
              <a:t>faster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pc="-100" dirty="0">
              <a:solidFill>
                <a:srgbClr val="0070C0"/>
              </a:solidFill>
              <a:ea typeface="ＭＳ Ｐゴシック" pitchFamily="34" charset="-128"/>
            </a:endParaRPr>
          </a:p>
        </p:txBody>
      </p:sp>
      <p:sp>
        <p:nvSpPr>
          <p:cNvPr id="215" name="Rectangle 214"/>
          <p:cNvSpPr/>
          <p:nvPr/>
        </p:nvSpPr>
        <p:spPr>
          <a:xfrm>
            <a:off x="5065027" y="4363002"/>
            <a:ext cx="6990682" cy="796939"/>
          </a:xfrm>
          <a:prstGeom prst="rect">
            <a:avLst/>
          </a:prstGeom>
          <a:gradFill>
            <a:gsLst>
              <a:gs pos="4839">
                <a:srgbClr val="49AD61"/>
              </a:gs>
              <a:gs pos="100000">
                <a:srgbClr val="3C9050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Physical ISLs must be the highest speed links in a fabric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6" name="Rectangle 215"/>
          <p:cNvSpPr/>
          <p:nvPr/>
        </p:nvSpPr>
        <p:spPr>
          <a:xfrm>
            <a:off x="5065027" y="5301777"/>
            <a:ext cx="6990682" cy="796939"/>
          </a:xfrm>
          <a:prstGeom prst="rect">
            <a:avLst/>
          </a:prstGeom>
          <a:gradFill>
            <a:gsLst>
              <a:gs pos="4839">
                <a:srgbClr val="49AD61"/>
              </a:gs>
              <a:gs pos="100000">
                <a:srgbClr val="3C9050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Host-edge should have same link speed as the storage-edge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33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5" grpId="0" animBg="1"/>
      <p:bldP spid="2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>
          <a:xfrm>
            <a:off x="6396014" y="1590674"/>
            <a:ext cx="5584464" cy="520113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  <a:alpha val="60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  <a:alpha val="6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Single host does not return R_RDY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Leads to </a:t>
            </a:r>
            <a:r>
              <a:rPr lang="en-US" dirty="0" err="1" smtClean="0">
                <a:solidFill>
                  <a:srgbClr val="0070C0"/>
                </a:solidFill>
              </a:rPr>
              <a:t>Tx</a:t>
            </a:r>
            <a:r>
              <a:rPr lang="en-US" dirty="0" smtClean="0">
                <a:solidFill>
                  <a:srgbClr val="0070C0"/>
                </a:solidFill>
              </a:rPr>
              <a:t> B2B credit starvation on switches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Other end-devices get impacted</a:t>
            </a:r>
            <a:endParaRPr lang="en-US" sz="2000" dirty="0">
              <a:solidFill>
                <a:srgbClr val="0070C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35812" y="3909232"/>
            <a:ext cx="503770" cy="647594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66" name="Rectangle 65"/>
          <p:cNvSpPr/>
          <p:nvPr/>
        </p:nvSpPr>
        <p:spPr>
          <a:xfrm>
            <a:off x="257581" y="1590675"/>
            <a:ext cx="5584464" cy="520113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  <a:alpha val="60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  <a:alpha val="6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dirty="0" smtClean="0">
                <a:solidFill>
                  <a:srgbClr val="0070C0"/>
                </a:solidFill>
              </a:rPr>
              <a:t>Explained in previous slides</a:t>
            </a:r>
          </a:p>
          <a:p>
            <a:pPr algn="ctr">
              <a:lnSpc>
                <a:spcPct val="150000"/>
              </a:lnSpc>
            </a:pPr>
            <a:endParaRPr lang="en-US" dirty="0" smtClean="0">
              <a:solidFill>
                <a:srgbClr val="0070C0"/>
              </a:solidFill>
            </a:endParaRPr>
          </a:p>
          <a:p>
            <a:pPr algn="ctr">
              <a:lnSpc>
                <a:spcPct val="150000"/>
              </a:lnSpc>
            </a:pP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 Congestion</a:t>
            </a:r>
            <a:endParaRPr lang="en-US" dirty="0"/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455261" y="2062284"/>
            <a:ext cx="5155573" cy="2829441"/>
            <a:chOff x="191964" y="1444562"/>
            <a:chExt cx="5671129" cy="3112385"/>
          </a:xfrm>
        </p:grpSpPr>
        <p:pic>
          <p:nvPicPr>
            <p:cNvPr id="154" name="Picture 15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8832" y="2542737"/>
              <a:ext cx="780596" cy="1093638"/>
            </a:xfrm>
            <a:prstGeom prst="rect">
              <a:avLst/>
            </a:prstGeom>
          </p:spPr>
        </p:pic>
        <p:pic>
          <p:nvPicPr>
            <p:cNvPr id="155" name="Picture 1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7865" y="2542737"/>
              <a:ext cx="780596" cy="1093638"/>
            </a:xfrm>
            <a:prstGeom prst="rect">
              <a:avLst/>
            </a:prstGeom>
          </p:spPr>
        </p:pic>
        <p:cxnSp>
          <p:nvCxnSpPr>
            <p:cNvPr id="156" name="Straight Connector 155"/>
            <p:cNvCxnSpPr>
              <a:stCxn id="159" idx="3"/>
              <a:endCxn id="154" idx="1"/>
            </p:cNvCxnSpPr>
            <p:nvPr/>
          </p:nvCxnSpPr>
          <p:spPr>
            <a:xfrm>
              <a:off x="1088275" y="3089556"/>
              <a:ext cx="890557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>
              <a:stCxn id="155" idx="3"/>
              <a:endCxn id="162" idx="1"/>
            </p:cNvCxnSpPr>
            <p:nvPr/>
          </p:nvCxnSpPr>
          <p:spPr>
            <a:xfrm flipV="1">
              <a:off x="4178461" y="2258864"/>
              <a:ext cx="738134" cy="830692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>
              <a:stCxn id="155" idx="1"/>
              <a:endCxn id="154" idx="3"/>
            </p:cNvCxnSpPr>
            <p:nvPr/>
          </p:nvCxnSpPr>
          <p:spPr>
            <a:xfrm flipH="1">
              <a:off x="2759428" y="3089556"/>
              <a:ext cx="638437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9" name="Picture 158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315" t="7303" r="19836" b="4551"/>
            <a:stretch/>
          </p:blipFill>
          <p:spPr>
            <a:xfrm>
              <a:off x="615506" y="2747131"/>
              <a:ext cx="472769" cy="684850"/>
            </a:xfrm>
            <a:prstGeom prst="rect">
              <a:avLst/>
            </a:prstGeom>
          </p:spPr>
        </p:pic>
        <p:grpSp>
          <p:nvGrpSpPr>
            <p:cNvPr id="16" name="Group 15"/>
            <p:cNvGrpSpPr>
              <a:grpSpLocks noChangeAspect="1"/>
            </p:cNvGrpSpPr>
            <p:nvPr/>
          </p:nvGrpSpPr>
          <p:grpSpPr>
            <a:xfrm>
              <a:off x="4916595" y="1965556"/>
              <a:ext cx="946498" cy="586615"/>
              <a:chOff x="10427109" y="4050890"/>
              <a:chExt cx="646471" cy="400665"/>
            </a:xfrm>
          </p:grpSpPr>
          <p:pic>
            <p:nvPicPr>
              <p:cNvPr id="162" name="Picture 161"/>
              <p:cNvPicPr>
                <a:picLocks noChangeAspect="1"/>
              </p:cNvPicPr>
              <p:nvPr/>
            </p:nvPicPr>
            <p:blipFill rotWithShape="1">
              <a:blip r:embed="rId5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5894" t="5058" r="5939" b="4630"/>
              <a:stretch/>
            </p:blipFill>
            <p:spPr>
              <a:xfrm>
                <a:off x="10427109" y="4050890"/>
                <a:ext cx="646471" cy="400665"/>
              </a:xfrm>
              <a:prstGeom prst="rect">
                <a:avLst/>
              </a:prstGeom>
            </p:spPr>
          </p:pic>
          <p:pic>
            <p:nvPicPr>
              <p:cNvPr id="163" name="Picture 162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694673" y="4194995"/>
                <a:ext cx="107462" cy="192907"/>
              </a:xfrm>
              <a:prstGeom prst="rect">
                <a:avLst/>
              </a:prstGeom>
            </p:spPr>
          </p:pic>
          <p:pic>
            <p:nvPicPr>
              <p:cNvPr id="164" name="Picture 163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861473" y="4194995"/>
                <a:ext cx="107462" cy="192907"/>
              </a:xfrm>
              <a:prstGeom prst="rect">
                <a:avLst/>
              </a:prstGeom>
            </p:spPr>
          </p:pic>
          <p:pic>
            <p:nvPicPr>
              <p:cNvPr id="165" name="Picture 164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527872" y="4194995"/>
                <a:ext cx="107462" cy="192907"/>
              </a:xfrm>
              <a:prstGeom prst="rect">
                <a:avLst/>
              </a:prstGeom>
            </p:spPr>
          </p:pic>
        </p:grpSp>
        <p:grpSp>
          <p:nvGrpSpPr>
            <p:cNvPr id="388" name="Group 387"/>
            <p:cNvGrpSpPr>
              <a:grpSpLocks noChangeAspect="1"/>
            </p:cNvGrpSpPr>
            <p:nvPr/>
          </p:nvGrpSpPr>
          <p:grpSpPr>
            <a:xfrm>
              <a:off x="4916595" y="3660866"/>
              <a:ext cx="946498" cy="586615"/>
              <a:chOff x="10427109" y="4050890"/>
              <a:chExt cx="646471" cy="400665"/>
            </a:xfrm>
          </p:grpSpPr>
          <p:pic>
            <p:nvPicPr>
              <p:cNvPr id="389" name="Picture 388"/>
              <p:cNvPicPr>
                <a:picLocks noChangeAspect="1"/>
              </p:cNvPicPr>
              <p:nvPr/>
            </p:nvPicPr>
            <p:blipFill rotWithShape="1">
              <a:blip r:embed="rId5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5894" t="5058" r="5939" b="4630"/>
              <a:stretch/>
            </p:blipFill>
            <p:spPr>
              <a:xfrm>
                <a:off x="10427109" y="4050890"/>
                <a:ext cx="646471" cy="400665"/>
              </a:xfrm>
              <a:prstGeom prst="rect">
                <a:avLst/>
              </a:prstGeom>
            </p:spPr>
          </p:pic>
          <p:pic>
            <p:nvPicPr>
              <p:cNvPr id="390" name="Picture 389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694673" y="4194995"/>
                <a:ext cx="107462" cy="192907"/>
              </a:xfrm>
              <a:prstGeom prst="rect">
                <a:avLst/>
              </a:prstGeom>
            </p:spPr>
          </p:pic>
          <p:pic>
            <p:nvPicPr>
              <p:cNvPr id="391" name="Picture 390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861473" y="4194995"/>
                <a:ext cx="107462" cy="192907"/>
              </a:xfrm>
              <a:prstGeom prst="rect">
                <a:avLst/>
              </a:prstGeom>
            </p:spPr>
          </p:pic>
          <p:pic>
            <p:nvPicPr>
              <p:cNvPr id="392" name="Picture 391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527872" y="4194995"/>
                <a:ext cx="107462" cy="192907"/>
              </a:xfrm>
              <a:prstGeom prst="rect">
                <a:avLst/>
              </a:prstGeom>
            </p:spPr>
          </p:pic>
        </p:grpSp>
        <p:cxnSp>
          <p:nvCxnSpPr>
            <p:cNvPr id="393" name="Straight Connector 392"/>
            <p:cNvCxnSpPr>
              <a:stCxn id="155" idx="3"/>
              <a:endCxn id="389" idx="1"/>
            </p:cNvCxnSpPr>
            <p:nvPr/>
          </p:nvCxnSpPr>
          <p:spPr>
            <a:xfrm>
              <a:off x="4178461" y="3089556"/>
              <a:ext cx="738134" cy="864618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3" name="TextBox 412"/>
            <p:cNvSpPr txBox="1"/>
            <p:nvPr/>
          </p:nvSpPr>
          <p:spPr>
            <a:xfrm>
              <a:off x="4209616" y="2352223"/>
              <a:ext cx="48045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16G</a:t>
              </a:r>
              <a:endParaRPr lang="en-US" sz="1400" dirty="0"/>
            </a:p>
          </p:txBody>
        </p:sp>
        <p:sp>
          <p:nvSpPr>
            <p:cNvPr id="414" name="TextBox 413"/>
            <p:cNvSpPr txBox="1"/>
            <p:nvPr/>
          </p:nvSpPr>
          <p:spPr>
            <a:xfrm>
              <a:off x="4204336" y="3626941"/>
              <a:ext cx="48045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16G</a:t>
              </a:r>
              <a:endParaRPr lang="en-US" sz="1400" dirty="0"/>
            </a:p>
          </p:txBody>
        </p:sp>
        <p:sp>
          <p:nvSpPr>
            <p:cNvPr id="415" name="TextBox 414"/>
            <p:cNvSpPr txBox="1"/>
            <p:nvPr/>
          </p:nvSpPr>
          <p:spPr>
            <a:xfrm>
              <a:off x="2725688" y="2777081"/>
              <a:ext cx="703432" cy="2369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16/32G</a:t>
              </a:r>
              <a:endParaRPr lang="en-US" sz="1400" dirty="0"/>
            </a:p>
          </p:txBody>
        </p:sp>
        <p:sp>
          <p:nvSpPr>
            <p:cNvPr id="418" name="TextBox 417"/>
            <p:cNvSpPr txBox="1"/>
            <p:nvPr/>
          </p:nvSpPr>
          <p:spPr>
            <a:xfrm>
              <a:off x="1310631" y="3131877"/>
              <a:ext cx="48045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/>
                <a:t>8</a:t>
              </a:r>
              <a:r>
                <a:rPr lang="en-US" sz="1400" dirty="0" smtClean="0"/>
                <a:t>G</a:t>
              </a:r>
              <a:endParaRPr lang="en-US" sz="14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002956" y="2565264"/>
              <a:ext cx="77377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AFA- 1</a:t>
              </a:r>
              <a:endParaRPr lang="en-US" sz="1400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210442" y="2053678"/>
              <a:ext cx="1507870" cy="2211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64K read request</a:t>
              </a:r>
              <a:endParaRPr lang="en-US" sz="1400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1088275" y="2176541"/>
              <a:ext cx="3596515" cy="391126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 flipH="1">
              <a:off x="4178461" y="1940755"/>
              <a:ext cx="710902" cy="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3530585" y="1647970"/>
              <a:ext cx="200697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Response at line rate</a:t>
              </a:r>
              <a:endParaRPr lang="en-US" sz="1400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994433" y="3430843"/>
              <a:ext cx="77377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AFA- 2</a:t>
              </a:r>
              <a:endParaRPr lang="en-US" sz="1400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70855" y="3436452"/>
              <a:ext cx="93626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Host-1</a:t>
              </a:r>
              <a:endParaRPr lang="en-US" sz="1400" dirty="0"/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H="1">
              <a:off x="1102698" y="1951233"/>
              <a:ext cx="710902" cy="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191964" y="1444562"/>
              <a:ext cx="2671284" cy="4414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Host-edge switch needs more time to transmit the frames</a:t>
              </a:r>
              <a:endParaRPr lang="en-US" sz="1400" dirty="0"/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>
              <a:off x="1154734" y="3601860"/>
              <a:ext cx="3328996" cy="413628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/>
            <p:cNvSpPr txBox="1"/>
            <p:nvPr/>
          </p:nvSpPr>
          <p:spPr>
            <a:xfrm>
              <a:off x="2129095" y="3894375"/>
              <a:ext cx="1507870" cy="2211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64K read request</a:t>
              </a:r>
              <a:endParaRPr lang="en-US" sz="1400" dirty="0"/>
            </a:p>
          </p:txBody>
        </p:sp>
        <p:cxnSp>
          <p:nvCxnSpPr>
            <p:cNvPr id="82" name="Straight Arrow Connector 81"/>
            <p:cNvCxnSpPr/>
            <p:nvPr/>
          </p:nvCxnSpPr>
          <p:spPr>
            <a:xfrm flipH="1">
              <a:off x="3823010" y="4267694"/>
              <a:ext cx="710902" cy="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3174973" y="4341503"/>
              <a:ext cx="200697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Response at line rate</a:t>
              </a:r>
              <a:endParaRPr lang="en-US" sz="1400" dirty="0"/>
            </a:p>
          </p:txBody>
        </p:sp>
        <p:cxnSp>
          <p:nvCxnSpPr>
            <p:cNvPr id="84" name="Straight Arrow Connector 83"/>
            <p:cNvCxnSpPr/>
            <p:nvPr/>
          </p:nvCxnSpPr>
          <p:spPr>
            <a:xfrm flipH="1">
              <a:off x="1101891" y="4267694"/>
              <a:ext cx="710902" cy="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313386" y="4318304"/>
              <a:ext cx="242844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/>
                <a:t>Increased oversubscription</a:t>
              </a:r>
              <a:endParaRPr lang="en-US" sz="1400" dirty="0"/>
            </a:p>
          </p:txBody>
        </p:sp>
      </p:grpSp>
      <p:cxnSp>
        <p:nvCxnSpPr>
          <p:cNvPr id="89" name="Straight Connector 88"/>
          <p:cNvCxnSpPr/>
          <p:nvPr/>
        </p:nvCxnSpPr>
        <p:spPr>
          <a:xfrm>
            <a:off x="6104769" y="1688478"/>
            <a:ext cx="0" cy="4041585"/>
          </a:xfrm>
          <a:prstGeom prst="line">
            <a:avLst/>
          </a:prstGeom>
          <a:ln w="19050">
            <a:gradFill flip="none" rotWithShape="1">
              <a:gsLst>
                <a:gs pos="1000">
                  <a:schemeClr val="accent1">
                    <a:lumMod val="60000"/>
                    <a:lumOff val="40000"/>
                    <a:alpha val="0"/>
                  </a:schemeClr>
                </a:gs>
                <a:gs pos="53000">
                  <a:srgbClr val="49AD61"/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ound Same Side Corner Rectangle 63"/>
          <p:cNvSpPr/>
          <p:nvPr/>
        </p:nvSpPr>
        <p:spPr>
          <a:xfrm>
            <a:off x="632983" y="919583"/>
            <a:ext cx="11555842" cy="268579"/>
          </a:xfrm>
          <a:prstGeom prst="round2SameRect">
            <a:avLst>
              <a:gd name="adj1" fmla="val 0"/>
              <a:gd name="adj2" fmla="val 15278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t"/>
          <a:lstStyle/>
          <a:p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Oversubscription compared to typical slow drain due to </a:t>
            </a:r>
            <a:r>
              <a:rPr lang="en-US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Tx</a:t>
            </a:r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B2B credit starvation</a:t>
            </a: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91024" y="1488660"/>
            <a:ext cx="4774730" cy="449851"/>
          </a:xfrm>
          <a:prstGeom prst="rect">
            <a:avLst/>
          </a:prstGeom>
          <a:gradFill>
            <a:gsLst>
              <a:gs pos="4839">
                <a:srgbClr val="49AD61"/>
              </a:gs>
              <a:gs pos="100000">
                <a:srgbClr val="3C9050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SAN congestion due to host oversubscription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5867490" y="3497755"/>
            <a:ext cx="474557" cy="47455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/>
              <a:t>vs</a:t>
            </a:r>
          </a:p>
        </p:txBody>
      </p:sp>
      <p:sp>
        <p:nvSpPr>
          <p:cNvPr id="80" name="Rectangle 79"/>
          <p:cNvSpPr/>
          <p:nvPr/>
        </p:nvSpPr>
        <p:spPr>
          <a:xfrm>
            <a:off x="6800881" y="1488660"/>
            <a:ext cx="4774730" cy="449851"/>
          </a:xfrm>
          <a:prstGeom prst="rect">
            <a:avLst/>
          </a:prstGeom>
          <a:gradFill>
            <a:gsLst>
              <a:gs pos="4839">
                <a:srgbClr val="49AD61"/>
              </a:gs>
              <a:gs pos="100000">
                <a:srgbClr val="3C9050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SAN congestion due to </a:t>
            </a:r>
            <a:r>
              <a:rPr lang="en-US" sz="1600" dirty="0" err="1" smtClean="0">
                <a:solidFill>
                  <a:srgbClr val="FFFFFF"/>
                </a:solidFill>
              </a:rPr>
              <a:t>Tx</a:t>
            </a:r>
            <a:r>
              <a:rPr lang="en-US" sz="1600" dirty="0" smtClean="0">
                <a:solidFill>
                  <a:srgbClr val="FFFFFF"/>
                </a:solidFill>
              </a:rPr>
              <a:t> B2B credit starvation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9156" y="3066922"/>
            <a:ext cx="709633" cy="994216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9186" y="3066922"/>
            <a:ext cx="709633" cy="994216"/>
          </a:xfrm>
          <a:prstGeom prst="rect">
            <a:avLst/>
          </a:prstGeom>
        </p:spPr>
      </p:pic>
      <p:cxnSp>
        <p:nvCxnSpPr>
          <p:cNvPr id="91" name="Straight Connector 90"/>
          <p:cNvCxnSpPr>
            <a:stCxn id="94" idx="3"/>
            <a:endCxn id="88" idx="1"/>
          </p:cNvCxnSpPr>
          <p:nvPr/>
        </p:nvCxnSpPr>
        <p:spPr>
          <a:xfrm>
            <a:off x="7397829" y="2856099"/>
            <a:ext cx="821327" cy="70793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>
            <a:stCxn id="90" idx="3"/>
            <a:endCxn id="124" idx="1"/>
          </p:cNvCxnSpPr>
          <p:nvPr/>
        </p:nvCxnSpPr>
        <p:spPr>
          <a:xfrm flipV="1">
            <a:off x="10218819" y="2808856"/>
            <a:ext cx="671031" cy="7551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90" idx="1"/>
            <a:endCxn id="88" idx="3"/>
          </p:cNvCxnSpPr>
          <p:nvPr/>
        </p:nvCxnSpPr>
        <p:spPr>
          <a:xfrm flipH="1">
            <a:off x="8928789" y="3564030"/>
            <a:ext cx="58039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15" t="7303" r="19836" b="4551"/>
          <a:stretch/>
        </p:blipFill>
        <p:spPr>
          <a:xfrm>
            <a:off x="6968039" y="2544803"/>
            <a:ext cx="429790" cy="622591"/>
          </a:xfrm>
          <a:prstGeom prst="rect">
            <a:avLst/>
          </a:prstGeom>
        </p:spPr>
      </p:pic>
      <p:grpSp>
        <p:nvGrpSpPr>
          <p:cNvPr id="95" name="Group 94"/>
          <p:cNvGrpSpPr>
            <a:grpSpLocks noChangeAspect="1"/>
          </p:cNvGrpSpPr>
          <p:nvPr/>
        </p:nvGrpSpPr>
        <p:grpSpPr>
          <a:xfrm>
            <a:off x="10889850" y="2542212"/>
            <a:ext cx="860453" cy="533286"/>
            <a:chOff x="10427109" y="4050890"/>
            <a:chExt cx="646471" cy="400665"/>
          </a:xfrm>
        </p:grpSpPr>
        <p:pic>
          <p:nvPicPr>
            <p:cNvPr id="124" name="Picture 123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94" t="5058" r="5939" b="4630"/>
            <a:stretch/>
          </p:blipFill>
          <p:spPr>
            <a:xfrm>
              <a:off x="10427109" y="4050890"/>
              <a:ext cx="646471" cy="400665"/>
            </a:xfrm>
            <a:prstGeom prst="rect">
              <a:avLst/>
            </a:prstGeom>
          </p:spPr>
        </p:pic>
        <p:pic>
          <p:nvPicPr>
            <p:cNvPr id="125" name="Picture 124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94673" y="4194995"/>
              <a:ext cx="107462" cy="192907"/>
            </a:xfrm>
            <a:prstGeom prst="rect">
              <a:avLst/>
            </a:prstGeom>
          </p:spPr>
        </p:pic>
        <p:pic>
          <p:nvPicPr>
            <p:cNvPr id="126" name="Picture 125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1473" y="4194995"/>
              <a:ext cx="107462" cy="192907"/>
            </a:xfrm>
            <a:prstGeom prst="rect">
              <a:avLst/>
            </a:prstGeom>
          </p:spPr>
        </p:pic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7872" y="4194995"/>
              <a:ext cx="107462" cy="192907"/>
            </a:xfrm>
            <a:prstGeom prst="rect">
              <a:avLst/>
            </a:prstGeom>
          </p:spPr>
        </p:pic>
      </p:grpSp>
      <p:grpSp>
        <p:nvGrpSpPr>
          <p:cNvPr id="96" name="Group 95"/>
          <p:cNvGrpSpPr>
            <a:grpSpLocks noChangeAspect="1"/>
          </p:cNvGrpSpPr>
          <p:nvPr/>
        </p:nvGrpSpPr>
        <p:grpSpPr>
          <a:xfrm>
            <a:off x="10889850" y="4083403"/>
            <a:ext cx="860453" cy="533286"/>
            <a:chOff x="10427109" y="4050890"/>
            <a:chExt cx="646471" cy="400665"/>
          </a:xfrm>
        </p:grpSpPr>
        <p:pic>
          <p:nvPicPr>
            <p:cNvPr id="120" name="Picture 119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94" t="5058" r="5939" b="4630"/>
            <a:stretch/>
          </p:blipFill>
          <p:spPr>
            <a:xfrm>
              <a:off x="10427109" y="4050890"/>
              <a:ext cx="646471" cy="400665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94673" y="4194995"/>
              <a:ext cx="107462" cy="192907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1473" y="4194995"/>
              <a:ext cx="107462" cy="192907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7872" y="4194995"/>
              <a:ext cx="107462" cy="192907"/>
            </a:xfrm>
            <a:prstGeom prst="rect">
              <a:avLst/>
            </a:prstGeom>
          </p:spPr>
        </p:pic>
      </p:grpSp>
      <p:cxnSp>
        <p:nvCxnSpPr>
          <p:cNvPr id="97" name="Straight Connector 96"/>
          <p:cNvCxnSpPr>
            <a:stCxn id="90" idx="3"/>
            <a:endCxn id="120" idx="1"/>
          </p:cNvCxnSpPr>
          <p:nvPr/>
        </p:nvCxnSpPr>
        <p:spPr>
          <a:xfrm>
            <a:off x="10218819" y="3564030"/>
            <a:ext cx="671031" cy="78601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>
          <a:xfrm>
            <a:off x="6757358" y="3167000"/>
            <a:ext cx="851153" cy="1958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Host-1</a:t>
            </a:r>
            <a:endParaRPr lang="en-US" sz="1400" dirty="0"/>
          </a:p>
        </p:txBody>
      </p:sp>
      <p:sp>
        <p:nvSpPr>
          <p:cNvPr id="128" name="TextBox 127"/>
          <p:cNvSpPr txBox="1"/>
          <p:nvPr/>
        </p:nvSpPr>
        <p:spPr>
          <a:xfrm>
            <a:off x="10877884" y="3085803"/>
            <a:ext cx="85115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Array-1</a:t>
            </a:r>
            <a:endParaRPr lang="en-US" sz="1400" dirty="0"/>
          </a:p>
        </p:txBody>
      </p:sp>
      <p:sp>
        <p:nvSpPr>
          <p:cNvPr id="129" name="TextBox 128"/>
          <p:cNvSpPr txBox="1"/>
          <p:nvPr/>
        </p:nvSpPr>
        <p:spPr>
          <a:xfrm>
            <a:off x="10890026" y="4616049"/>
            <a:ext cx="85115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Array-2</a:t>
            </a:r>
            <a:endParaRPr lang="en-US" sz="1400" dirty="0"/>
          </a:p>
        </p:txBody>
      </p:sp>
      <p:pic>
        <p:nvPicPr>
          <p:cNvPr id="130" name="Picture 129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15" t="7303" r="19836" b="4551"/>
          <a:stretch/>
        </p:blipFill>
        <p:spPr>
          <a:xfrm>
            <a:off x="6980134" y="3924345"/>
            <a:ext cx="429790" cy="622591"/>
          </a:xfrm>
          <a:prstGeom prst="rect">
            <a:avLst/>
          </a:prstGeom>
        </p:spPr>
      </p:pic>
      <p:sp>
        <p:nvSpPr>
          <p:cNvPr id="131" name="TextBox 130"/>
          <p:cNvSpPr txBox="1"/>
          <p:nvPr/>
        </p:nvSpPr>
        <p:spPr>
          <a:xfrm>
            <a:off x="6774383" y="4543857"/>
            <a:ext cx="85115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Host-2</a:t>
            </a:r>
            <a:endParaRPr lang="en-US" sz="1400" dirty="0"/>
          </a:p>
        </p:txBody>
      </p:sp>
      <p:cxnSp>
        <p:nvCxnSpPr>
          <p:cNvPr id="132" name="Straight Connector 131"/>
          <p:cNvCxnSpPr>
            <a:stCxn id="130" idx="3"/>
            <a:endCxn id="88" idx="1"/>
          </p:cNvCxnSpPr>
          <p:nvPr/>
        </p:nvCxnSpPr>
        <p:spPr>
          <a:xfrm flipV="1">
            <a:off x="7409924" y="3564030"/>
            <a:ext cx="809232" cy="67161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" name="Group 132"/>
          <p:cNvGrpSpPr>
            <a:grpSpLocks noChangeAspect="1"/>
          </p:cNvGrpSpPr>
          <p:nvPr/>
        </p:nvGrpSpPr>
        <p:grpSpPr>
          <a:xfrm>
            <a:off x="8176695" y="4297140"/>
            <a:ext cx="227108" cy="227108"/>
            <a:chOff x="7240545" y="3084352"/>
            <a:chExt cx="365760" cy="365760"/>
          </a:xfrm>
        </p:grpSpPr>
        <p:sp>
          <p:nvSpPr>
            <p:cNvPr id="134" name="Oval 133"/>
            <p:cNvSpPr/>
            <p:nvPr/>
          </p:nvSpPr>
          <p:spPr>
            <a:xfrm>
              <a:off x="7240545" y="3084352"/>
              <a:ext cx="365760" cy="365760"/>
            </a:xfrm>
            <a:prstGeom prst="ellipse">
              <a:avLst/>
            </a:prstGeom>
            <a:noFill/>
            <a:ln w="6350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cxnSp>
          <p:nvCxnSpPr>
            <p:cNvPr id="135" name="Straight Connector 134"/>
            <p:cNvCxnSpPr>
              <a:stCxn id="134" idx="7"/>
              <a:endCxn id="134" idx="3"/>
            </p:cNvCxnSpPr>
            <p:nvPr/>
          </p:nvCxnSpPr>
          <p:spPr>
            <a:xfrm flipH="1">
              <a:off x="7294109" y="3137916"/>
              <a:ext cx="258632" cy="258632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ight Arrow 8"/>
          <p:cNvSpPr/>
          <p:nvPr/>
        </p:nvSpPr>
        <p:spPr>
          <a:xfrm>
            <a:off x="7487364" y="4244070"/>
            <a:ext cx="668757" cy="340250"/>
          </a:xfrm>
          <a:prstGeom prst="rightArrow">
            <a:avLst>
              <a:gd name="adj1" fmla="val 73284"/>
              <a:gd name="adj2" fmla="val 50000"/>
            </a:avLst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smtClean="0"/>
              <a:t>R_RDY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6803011" y="4737836"/>
            <a:ext cx="784035" cy="30777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 smtClean="0"/>
              <a:t>Culprit</a:t>
            </a:r>
            <a:endParaRPr lang="en-US" sz="1400" dirty="0"/>
          </a:p>
        </p:txBody>
      </p:sp>
      <p:sp>
        <p:nvSpPr>
          <p:cNvPr id="138" name="TextBox 137"/>
          <p:cNvSpPr txBox="1"/>
          <p:nvPr/>
        </p:nvSpPr>
        <p:spPr>
          <a:xfrm>
            <a:off x="6684073" y="3368566"/>
            <a:ext cx="1043551" cy="307777"/>
          </a:xfrm>
          <a:prstGeom prst="rect">
            <a:avLst/>
          </a:prstGeom>
          <a:noFill/>
          <a:ln>
            <a:solidFill>
              <a:srgbClr val="FA661C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 smtClean="0"/>
              <a:t>Impacted</a:t>
            </a:r>
            <a:endParaRPr lang="en-US" sz="1400" dirty="0"/>
          </a:p>
        </p:txBody>
      </p:sp>
      <p:sp>
        <p:nvSpPr>
          <p:cNvPr id="139" name="TextBox 138"/>
          <p:cNvSpPr txBox="1"/>
          <p:nvPr/>
        </p:nvSpPr>
        <p:spPr>
          <a:xfrm>
            <a:off x="10781684" y="3306721"/>
            <a:ext cx="1043551" cy="307777"/>
          </a:xfrm>
          <a:prstGeom prst="rect">
            <a:avLst/>
          </a:prstGeom>
          <a:noFill/>
          <a:ln>
            <a:solidFill>
              <a:srgbClr val="FA661C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 smtClean="0"/>
              <a:t>Impacted</a:t>
            </a:r>
            <a:endParaRPr lang="en-US" sz="1400" dirty="0"/>
          </a:p>
        </p:txBody>
      </p:sp>
      <p:sp>
        <p:nvSpPr>
          <p:cNvPr id="140" name="TextBox 139"/>
          <p:cNvSpPr txBox="1"/>
          <p:nvPr/>
        </p:nvSpPr>
        <p:spPr>
          <a:xfrm>
            <a:off x="10793826" y="4818951"/>
            <a:ext cx="1043551" cy="307777"/>
          </a:xfrm>
          <a:prstGeom prst="rect">
            <a:avLst/>
          </a:prstGeom>
          <a:noFill/>
          <a:ln>
            <a:solidFill>
              <a:srgbClr val="FA661C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 smtClean="0"/>
              <a:t>Impacted</a:t>
            </a:r>
            <a:endParaRPr lang="en-US" sz="1400" dirty="0"/>
          </a:p>
        </p:txBody>
      </p:sp>
      <p:sp>
        <p:nvSpPr>
          <p:cNvPr id="141" name="Rectangle 140"/>
          <p:cNvSpPr/>
          <p:nvPr/>
        </p:nvSpPr>
        <p:spPr>
          <a:xfrm>
            <a:off x="0" y="6405164"/>
            <a:ext cx="12188825" cy="449851"/>
          </a:xfrm>
          <a:prstGeom prst="rect">
            <a:avLst/>
          </a:prstGeom>
          <a:gradFill>
            <a:gsLst>
              <a:gs pos="4839">
                <a:srgbClr val="49AD61"/>
              </a:gs>
              <a:gs pos="100000">
                <a:srgbClr val="3C9050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Important – Understand the difference for effective resolution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52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10" grpId="0" animBg="1"/>
      <p:bldP spid="69" grpId="0" animBg="1"/>
      <p:bldP spid="80" grpId="0" animBg="1"/>
      <p:bldP spid="111" grpId="0"/>
      <p:bldP spid="128" grpId="0"/>
      <p:bldP spid="129" grpId="0"/>
      <p:bldP spid="131" grpId="0"/>
      <p:bldP spid="9" grpId="0" animBg="1"/>
      <p:bldP spid="137" grpId="0" animBg="1"/>
      <p:bldP spid="138" grpId="0" animBg="1"/>
      <p:bldP spid="139" grpId="0" animBg="1"/>
      <p:bldP spid="140" grpId="0" animBg="1"/>
      <p:bldP spid="1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Slow Drain due to </a:t>
            </a:r>
            <a:r>
              <a:rPr lang="en-US" dirty="0" err="1" smtClean="0"/>
              <a:t>Tx</a:t>
            </a:r>
            <a:r>
              <a:rPr lang="en-US" dirty="0" smtClean="0"/>
              <a:t> B2B credit starvation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79274" y="2760918"/>
            <a:ext cx="503770" cy="647594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2955" y="1918608"/>
            <a:ext cx="709633" cy="994216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4043" y="1918608"/>
            <a:ext cx="709633" cy="994216"/>
          </a:xfrm>
          <a:prstGeom prst="rect">
            <a:avLst/>
          </a:prstGeom>
        </p:spPr>
      </p:pic>
      <p:cxnSp>
        <p:nvCxnSpPr>
          <p:cNvPr id="91" name="Straight Connector 90"/>
          <p:cNvCxnSpPr>
            <a:stCxn id="94" idx="3"/>
            <a:endCxn id="88" idx="1"/>
          </p:cNvCxnSpPr>
          <p:nvPr/>
        </p:nvCxnSpPr>
        <p:spPr>
          <a:xfrm>
            <a:off x="1741291" y="1707785"/>
            <a:ext cx="2171664" cy="70793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>
            <a:stCxn id="90" idx="3"/>
            <a:endCxn id="124" idx="1"/>
          </p:cNvCxnSpPr>
          <p:nvPr/>
        </p:nvCxnSpPr>
        <p:spPr>
          <a:xfrm flipV="1">
            <a:off x="8283676" y="1660541"/>
            <a:ext cx="1957572" cy="7551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90" idx="1"/>
            <a:endCxn id="88" idx="3"/>
          </p:cNvCxnSpPr>
          <p:nvPr/>
        </p:nvCxnSpPr>
        <p:spPr>
          <a:xfrm flipH="1">
            <a:off x="4622588" y="2415716"/>
            <a:ext cx="2951455" cy="0"/>
          </a:xfrm>
          <a:prstGeom prst="line">
            <a:avLst/>
          </a:prstGeom>
          <a:ln w="8890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15" t="7303" r="19836" b="4551"/>
          <a:stretch/>
        </p:blipFill>
        <p:spPr>
          <a:xfrm>
            <a:off x="1311501" y="1396489"/>
            <a:ext cx="429790" cy="622591"/>
          </a:xfrm>
          <a:prstGeom prst="rect">
            <a:avLst/>
          </a:prstGeom>
        </p:spPr>
      </p:pic>
      <p:grpSp>
        <p:nvGrpSpPr>
          <p:cNvPr id="95" name="Group 94"/>
          <p:cNvGrpSpPr>
            <a:grpSpLocks noChangeAspect="1"/>
          </p:cNvGrpSpPr>
          <p:nvPr/>
        </p:nvGrpSpPr>
        <p:grpSpPr>
          <a:xfrm>
            <a:off x="10241248" y="1393898"/>
            <a:ext cx="860453" cy="533286"/>
            <a:chOff x="10427109" y="4050890"/>
            <a:chExt cx="646471" cy="400665"/>
          </a:xfrm>
        </p:grpSpPr>
        <p:pic>
          <p:nvPicPr>
            <p:cNvPr id="124" name="Picture 123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94" t="5058" r="5939" b="4630"/>
            <a:stretch/>
          </p:blipFill>
          <p:spPr>
            <a:xfrm>
              <a:off x="10427109" y="4050890"/>
              <a:ext cx="646471" cy="400665"/>
            </a:xfrm>
            <a:prstGeom prst="rect">
              <a:avLst/>
            </a:prstGeom>
          </p:spPr>
        </p:pic>
        <p:pic>
          <p:nvPicPr>
            <p:cNvPr id="125" name="Picture 124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94673" y="4194995"/>
              <a:ext cx="107462" cy="192907"/>
            </a:xfrm>
            <a:prstGeom prst="rect">
              <a:avLst/>
            </a:prstGeom>
          </p:spPr>
        </p:pic>
        <p:pic>
          <p:nvPicPr>
            <p:cNvPr id="126" name="Picture 125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1473" y="4194995"/>
              <a:ext cx="107462" cy="192907"/>
            </a:xfrm>
            <a:prstGeom prst="rect">
              <a:avLst/>
            </a:prstGeom>
          </p:spPr>
        </p:pic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7872" y="4194995"/>
              <a:ext cx="107462" cy="192907"/>
            </a:xfrm>
            <a:prstGeom prst="rect">
              <a:avLst/>
            </a:prstGeom>
          </p:spPr>
        </p:pic>
      </p:grpSp>
      <p:grpSp>
        <p:nvGrpSpPr>
          <p:cNvPr id="96" name="Group 95"/>
          <p:cNvGrpSpPr>
            <a:grpSpLocks noChangeAspect="1"/>
          </p:cNvGrpSpPr>
          <p:nvPr/>
        </p:nvGrpSpPr>
        <p:grpSpPr>
          <a:xfrm>
            <a:off x="10241248" y="2935089"/>
            <a:ext cx="860453" cy="533286"/>
            <a:chOff x="10427109" y="4050890"/>
            <a:chExt cx="646471" cy="400665"/>
          </a:xfrm>
        </p:grpSpPr>
        <p:pic>
          <p:nvPicPr>
            <p:cNvPr id="120" name="Picture 119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94" t="5058" r="5939" b="4630"/>
            <a:stretch/>
          </p:blipFill>
          <p:spPr>
            <a:xfrm>
              <a:off x="10427109" y="4050890"/>
              <a:ext cx="646471" cy="400665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94673" y="4194995"/>
              <a:ext cx="107462" cy="192907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1473" y="4194995"/>
              <a:ext cx="107462" cy="192907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7872" y="4194995"/>
              <a:ext cx="107462" cy="192907"/>
            </a:xfrm>
            <a:prstGeom prst="rect">
              <a:avLst/>
            </a:prstGeom>
          </p:spPr>
        </p:pic>
      </p:grpSp>
      <p:cxnSp>
        <p:nvCxnSpPr>
          <p:cNvPr id="97" name="Straight Connector 96"/>
          <p:cNvCxnSpPr>
            <a:stCxn id="90" idx="3"/>
            <a:endCxn id="120" idx="1"/>
          </p:cNvCxnSpPr>
          <p:nvPr/>
        </p:nvCxnSpPr>
        <p:spPr>
          <a:xfrm>
            <a:off x="8283676" y="2415716"/>
            <a:ext cx="1957572" cy="78601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>
          <a:xfrm>
            <a:off x="1100820" y="2018686"/>
            <a:ext cx="851153" cy="1958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Host-1</a:t>
            </a:r>
            <a:endParaRPr lang="en-US" sz="1400" dirty="0"/>
          </a:p>
        </p:txBody>
      </p:sp>
      <p:sp>
        <p:nvSpPr>
          <p:cNvPr id="128" name="TextBox 127"/>
          <p:cNvSpPr txBox="1"/>
          <p:nvPr/>
        </p:nvSpPr>
        <p:spPr>
          <a:xfrm>
            <a:off x="10229282" y="1937489"/>
            <a:ext cx="85115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Array-1</a:t>
            </a:r>
            <a:endParaRPr lang="en-US" sz="1400" dirty="0"/>
          </a:p>
        </p:txBody>
      </p:sp>
      <p:sp>
        <p:nvSpPr>
          <p:cNvPr id="129" name="TextBox 128"/>
          <p:cNvSpPr txBox="1"/>
          <p:nvPr/>
        </p:nvSpPr>
        <p:spPr>
          <a:xfrm>
            <a:off x="10241424" y="3467735"/>
            <a:ext cx="85115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Array-2</a:t>
            </a:r>
            <a:endParaRPr lang="en-US" sz="1400" dirty="0"/>
          </a:p>
        </p:txBody>
      </p:sp>
      <p:pic>
        <p:nvPicPr>
          <p:cNvPr id="130" name="Picture 129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15" t="7303" r="19836" b="4551"/>
          <a:stretch/>
        </p:blipFill>
        <p:spPr>
          <a:xfrm>
            <a:off x="1323596" y="2776031"/>
            <a:ext cx="429790" cy="622591"/>
          </a:xfrm>
          <a:prstGeom prst="rect">
            <a:avLst/>
          </a:prstGeom>
        </p:spPr>
      </p:pic>
      <p:sp>
        <p:nvSpPr>
          <p:cNvPr id="131" name="TextBox 130"/>
          <p:cNvSpPr txBox="1"/>
          <p:nvPr/>
        </p:nvSpPr>
        <p:spPr>
          <a:xfrm>
            <a:off x="1117845" y="3395543"/>
            <a:ext cx="85115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Host-2</a:t>
            </a:r>
            <a:endParaRPr lang="en-US" sz="1400" dirty="0"/>
          </a:p>
        </p:txBody>
      </p:sp>
      <p:cxnSp>
        <p:nvCxnSpPr>
          <p:cNvPr id="132" name="Straight Connector 131"/>
          <p:cNvCxnSpPr>
            <a:stCxn id="130" idx="3"/>
            <a:endCxn id="88" idx="1"/>
          </p:cNvCxnSpPr>
          <p:nvPr/>
        </p:nvCxnSpPr>
        <p:spPr>
          <a:xfrm flipV="1">
            <a:off x="1753386" y="2415716"/>
            <a:ext cx="2159569" cy="67161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" name="Group 132"/>
          <p:cNvGrpSpPr>
            <a:grpSpLocks noChangeAspect="1"/>
          </p:cNvGrpSpPr>
          <p:nvPr/>
        </p:nvGrpSpPr>
        <p:grpSpPr>
          <a:xfrm>
            <a:off x="2690275" y="3255153"/>
            <a:ext cx="227108" cy="227108"/>
            <a:chOff x="7240545" y="3084352"/>
            <a:chExt cx="365760" cy="365760"/>
          </a:xfrm>
        </p:grpSpPr>
        <p:sp>
          <p:nvSpPr>
            <p:cNvPr id="134" name="Oval 133"/>
            <p:cNvSpPr/>
            <p:nvPr/>
          </p:nvSpPr>
          <p:spPr>
            <a:xfrm>
              <a:off x="7240545" y="3084352"/>
              <a:ext cx="365760" cy="365760"/>
            </a:xfrm>
            <a:prstGeom prst="ellipse">
              <a:avLst/>
            </a:prstGeom>
            <a:noFill/>
            <a:ln w="6350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cxnSp>
          <p:nvCxnSpPr>
            <p:cNvPr id="135" name="Straight Connector 134"/>
            <p:cNvCxnSpPr>
              <a:stCxn id="134" idx="7"/>
              <a:endCxn id="134" idx="3"/>
            </p:cNvCxnSpPr>
            <p:nvPr/>
          </p:nvCxnSpPr>
          <p:spPr>
            <a:xfrm flipH="1">
              <a:off x="7294109" y="3137916"/>
              <a:ext cx="258632" cy="258632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ight Arrow 8"/>
          <p:cNvSpPr/>
          <p:nvPr/>
        </p:nvSpPr>
        <p:spPr>
          <a:xfrm>
            <a:off x="2000944" y="3202083"/>
            <a:ext cx="668757" cy="340250"/>
          </a:xfrm>
          <a:prstGeom prst="rightArrow">
            <a:avLst>
              <a:gd name="adj1" fmla="val 73284"/>
              <a:gd name="adj2" fmla="val 50000"/>
            </a:avLst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smtClean="0"/>
              <a:t>R_RDY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698165" y="3589522"/>
            <a:ext cx="1680650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 smtClean="0"/>
              <a:t>Culprit</a:t>
            </a:r>
          </a:p>
          <a:p>
            <a:pPr algn="ctr"/>
            <a:r>
              <a:rPr lang="en-US" sz="1400" dirty="0" smtClean="0"/>
              <a:t>Slow Drain device </a:t>
            </a:r>
            <a:endParaRPr lang="en-US" sz="1400" dirty="0"/>
          </a:p>
        </p:txBody>
      </p:sp>
      <p:sp>
        <p:nvSpPr>
          <p:cNvPr id="138" name="TextBox 137"/>
          <p:cNvSpPr txBox="1"/>
          <p:nvPr/>
        </p:nvSpPr>
        <p:spPr>
          <a:xfrm>
            <a:off x="1027535" y="2220252"/>
            <a:ext cx="1043551" cy="307777"/>
          </a:xfrm>
          <a:prstGeom prst="rect">
            <a:avLst/>
          </a:prstGeom>
          <a:noFill/>
          <a:ln>
            <a:solidFill>
              <a:srgbClr val="FA661C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 smtClean="0"/>
              <a:t>Impacted</a:t>
            </a:r>
            <a:endParaRPr lang="en-US" sz="1400" dirty="0"/>
          </a:p>
        </p:txBody>
      </p:sp>
      <p:sp>
        <p:nvSpPr>
          <p:cNvPr id="139" name="TextBox 138"/>
          <p:cNvSpPr txBox="1"/>
          <p:nvPr/>
        </p:nvSpPr>
        <p:spPr>
          <a:xfrm>
            <a:off x="10133082" y="2158407"/>
            <a:ext cx="1043551" cy="307777"/>
          </a:xfrm>
          <a:prstGeom prst="rect">
            <a:avLst/>
          </a:prstGeom>
          <a:noFill/>
          <a:ln>
            <a:solidFill>
              <a:srgbClr val="FA661C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 smtClean="0"/>
              <a:t>Impacted</a:t>
            </a:r>
            <a:endParaRPr lang="en-US" sz="1400" dirty="0"/>
          </a:p>
        </p:txBody>
      </p:sp>
      <p:sp>
        <p:nvSpPr>
          <p:cNvPr id="140" name="TextBox 139"/>
          <p:cNvSpPr txBox="1"/>
          <p:nvPr/>
        </p:nvSpPr>
        <p:spPr>
          <a:xfrm>
            <a:off x="10145224" y="3670637"/>
            <a:ext cx="1043551" cy="307777"/>
          </a:xfrm>
          <a:prstGeom prst="rect">
            <a:avLst/>
          </a:prstGeom>
          <a:noFill/>
          <a:ln>
            <a:solidFill>
              <a:srgbClr val="FA661C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 smtClean="0"/>
              <a:t>Impacted</a:t>
            </a:r>
            <a:endParaRPr lang="en-US" sz="1400" dirty="0"/>
          </a:p>
        </p:txBody>
      </p:sp>
      <p:cxnSp>
        <p:nvCxnSpPr>
          <p:cNvPr id="6" name="Curved Connector 5"/>
          <p:cNvCxnSpPr/>
          <p:nvPr/>
        </p:nvCxnSpPr>
        <p:spPr>
          <a:xfrm rot="16200000" flipV="1">
            <a:off x="6004086" y="-717611"/>
            <a:ext cx="109398" cy="7939310"/>
          </a:xfrm>
          <a:prstGeom prst="curvedConnector3">
            <a:avLst>
              <a:gd name="adj1" fmla="val 585319"/>
            </a:avLst>
          </a:prstGeom>
          <a:ln w="38100">
            <a:solidFill>
              <a:srgbClr val="49AD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/>
          <p:nvPr/>
        </p:nvCxnSpPr>
        <p:spPr>
          <a:xfrm rot="5400000">
            <a:off x="6031663" y="-2218052"/>
            <a:ext cx="134547" cy="7786928"/>
          </a:xfrm>
          <a:prstGeom prst="curvedConnector3">
            <a:avLst>
              <a:gd name="adj1" fmla="val 348759"/>
            </a:avLst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>
            <a:spLocks noChangeAspect="1"/>
          </p:cNvSpPr>
          <p:nvPr/>
        </p:nvSpPr>
        <p:spPr>
          <a:xfrm>
            <a:off x="5781600" y="1882478"/>
            <a:ext cx="387795" cy="387795"/>
          </a:xfrm>
          <a:prstGeom prst="ellipse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5781600" y="2473392"/>
            <a:ext cx="387795" cy="387795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en-US" dirty="0" smtClean="0"/>
          </a:p>
        </p:txBody>
      </p:sp>
      <p:grpSp>
        <p:nvGrpSpPr>
          <p:cNvPr id="99" name="Group 98"/>
          <p:cNvGrpSpPr>
            <a:grpSpLocks noChangeAspect="1"/>
          </p:cNvGrpSpPr>
          <p:nvPr/>
        </p:nvGrpSpPr>
        <p:grpSpPr>
          <a:xfrm>
            <a:off x="6351363" y="3254413"/>
            <a:ext cx="227108" cy="227108"/>
            <a:chOff x="7240545" y="3084352"/>
            <a:chExt cx="365760" cy="365760"/>
          </a:xfrm>
        </p:grpSpPr>
        <p:sp>
          <p:nvSpPr>
            <p:cNvPr id="100" name="Oval 99"/>
            <p:cNvSpPr/>
            <p:nvPr/>
          </p:nvSpPr>
          <p:spPr>
            <a:xfrm>
              <a:off x="7240545" y="3084352"/>
              <a:ext cx="365760" cy="365760"/>
            </a:xfrm>
            <a:prstGeom prst="ellipse">
              <a:avLst/>
            </a:prstGeom>
            <a:noFill/>
            <a:ln w="6350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cxnSp>
          <p:nvCxnSpPr>
            <p:cNvPr id="101" name="Straight Connector 100"/>
            <p:cNvCxnSpPr>
              <a:stCxn id="100" idx="7"/>
              <a:endCxn id="100" idx="3"/>
            </p:cNvCxnSpPr>
            <p:nvPr/>
          </p:nvCxnSpPr>
          <p:spPr>
            <a:xfrm flipH="1">
              <a:off x="7294109" y="3137916"/>
              <a:ext cx="258632" cy="258632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Right Arrow 101"/>
          <p:cNvSpPr/>
          <p:nvPr/>
        </p:nvSpPr>
        <p:spPr>
          <a:xfrm>
            <a:off x="5662032" y="3201343"/>
            <a:ext cx="668757" cy="340250"/>
          </a:xfrm>
          <a:prstGeom prst="rightArrow">
            <a:avLst>
              <a:gd name="adj1" fmla="val 73284"/>
              <a:gd name="adj2" fmla="val 50000"/>
            </a:avLst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smtClean="0"/>
              <a:t>R_RDY</a:t>
            </a:r>
          </a:p>
        </p:txBody>
      </p:sp>
      <p:grpSp>
        <p:nvGrpSpPr>
          <p:cNvPr id="103" name="Group 102"/>
          <p:cNvGrpSpPr>
            <a:grpSpLocks noChangeAspect="1"/>
          </p:cNvGrpSpPr>
          <p:nvPr/>
        </p:nvGrpSpPr>
        <p:grpSpPr>
          <a:xfrm>
            <a:off x="9677740" y="3254413"/>
            <a:ext cx="227108" cy="227108"/>
            <a:chOff x="7240545" y="3084352"/>
            <a:chExt cx="365760" cy="365760"/>
          </a:xfrm>
        </p:grpSpPr>
        <p:sp>
          <p:nvSpPr>
            <p:cNvPr id="104" name="Oval 103"/>
            <p:cNvSpPr/>
            <p:nvPr/>
          </p:nvSpPr>
          <p:spPr>
            <a:xfrm>
              <a:off x="7240545" y="3084352"/>
              <a:ext cx="365760" cy="365760"/>
            </a:xfrm>
            <a:prstGeom prst="ellipse">
              <a:avLst/>
            </a:prstGeom>
            <a:noFill/>
            <a:ln w="6350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cxnSp>
          <p:nvCxnSpPr>
            <p:cNvPr id="105" name="Straight Connector 104"/>
            <p:cNvCxnSpPr>
              <a:stCxn id="104" idx="7"/>
              <a:endCxn id="104" idx="3"/>
            </p:cNvCxnSpPr>
            <p:nvPr/>
          </p:nvCxnSpPr>
          <p:spPr>
            <a:xfrm flipH="1">
              <a:off x="7294109" y="3137916"/>
              <a:ext cx="258632" cy="258632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6" name="Right Arrow 105"/>
          <p:cNvSpPr/>
          <p:nvPr/>
        </p:nvSpPr>
        <p:spPr>
          <a:xfrm>
            <a:off x="8988409" y="3201343"/>
            <a:ext cx="668757" cy="340250"/>
          </a:xfrm>
          <a:prstGeom prst="rightArrow">
            <a:avLst>
              <a:gd name="adj1" fmla="val 73284"/>
              <a:gd name="adj2" fmla="val 50000"/>
            </a:avLst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smtClean="0"/>
              <a:t>R_RDY</a:t>
            </a:r>
          </a:p>
        </p:txBody>
      </p:sp>
      <p:grpSp>
        <p:nvGrpSpPr>
          <p:cNvPr id="107" name="Group 106"/>
          <p:cNvGrpSpPr>
            <a:grpSpLocks noChangeAspect="1"/>
          </p:cNvGrpSpPr>
          <p:nvPr/>
        </p:nvGrpSpPr>
        <p:grpSpPr>
          <a:xfrm>
            <a:off x="9677740" y="1398879"/>
            <a:ext cx="227108" cy="227108"/>
            <a:chOff x="7240545" y="3084352"/>
            <a:chExt cx="365760" cy="365760"/>
          </a:xfrm>
        </p:grpSpPr>
        <p:sp>
          <p:nvSpPr>
            <p:cNvPr id="108" name="Oval 107"/>
            <p:cNvSpPr/>
            <p:nvPr/>
          </p:nvSpPr>
          <p:spPr>
            <a:xfrm>
              <a:off x="7240545" y="3084352"/>
              <a:ext cx="365760" cy="365760"/>
            </a:xfrm>
            <a:prstGeom prst="ellipse">
              <a:avLst/>
            </a:prstGeom>
            <a:noFill/>
            <a:ln w="6350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cxnSp>
          <p:nvCxnSpPr>
            <p:cNvPr id="109" name="Straight Connector 108"/>
            <p:cNvCxnSpPr>
              <a:stCxn id="108" idx="7"/>
              <a:endCxn id="108" idx="3"/>
            </p:cNvCxnSpPr>
            <p:nvPr/>
          </p:nvCxnSpPr>
          <p:spPr>
            <a:xfrm flipH="1">
              <a:off x="7294109" y="3137916"/>
              <a:ext cx="258632" cy="258632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0" name="Right Arrow 109"/>
          <p:cNvSpPr/>
          <p:nvPr/>
        </p:nvSpPr>
        <p:spPr>
          <a:xfrm>
            <a:off x="8988409" y="1345809"/>
            <a:ext cx="668757" cy="340250"/>
          </a:xfrm>
          <a:prstGeom prst="rightArrow">
            <a:avLst>
              <a:gd name="adj1" fmla="val 73284"/>
              <a:gd name="adj2" fmla="val 50000"/>
            </a:avLst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smtClean="0"/>
              <a:t>R_RDY</a:t>
            </a:r>
          </a:p>
        </p:txBody>
      </p:sp>
      <p:sp>
        <p:nvSpPr>
          <p:cNvPr id="112" name="Right Arrow 111"/>
          <p:cNvSpPr/>
          <p:nvPr/>
        </p:nvSpPr>
        <p:spPr>
          <a:xfrm>
            <a:off x="3616161" y="3103335"/>
            <a:ext cx="1303220" cy="547976"/>
          </a:xfrm>
          <a:prstGeom prst="rightArrow">
            <a:avLst>
              <a:gd name="adj1" fmla="val 73284"/>
              <a:gd name="adj2" fmla="val 50000"/>
            </a:avLst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smtClean="0"/>
              <a:t>Back Pressure</a:t>
            </a:r>
          </a:p>
        </p:txBody>
      </p:sp>
      <p:sp>
        <p:nvSpPr>
          <p:cNvPr id="113" name="Right Arrow 112"/>
          <p:cNvSpPr/>
          <p:nvPr/>
        </p:nvSpPr>
        <p:spPr>
          <a:xfrm>
            <a:off x="7277250" y="3103335"/>
            <a:ext cx="1303220" cy="547976"/>
          </a:xfrm>
          <a:prstGeom prst="rightArrow">
            <a:avLst>
              <a:gd name="adj1" fmla="val 73284"/>
              <a:gd name="adj2" fmla="val 50000"/>
            </a:avLst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smtClean="0"/>
              <a:t>Back Pressure</a:t>
            </a:r>
          </a:p>
        </p:txBody>
      </p:sp>
      <p:cxnSp>
        <p:nvCxnSpPr>
          <p:cNvPr id="114" name="Curved Connector 113"/>
          <p:cNvCxnSpPr/>
          <p:nvPr/>
        </p:nvCxnSpPr>
        <p:spPr>
          <a:xfrm rot="17100000" flipV="1">
            <a:off x="9238658" y="2308796"/>
            <a:ext cx="26188" cy="1570750"/>
          </a:xfrm>
          <a:prstGeom prst="curvedConnector3">
            <a:avLst>
              <a:gd name="adj1" fmla="val 585319"/>
            </a:avLst>
          </a:prstGeom>
          <a:ln w="38100">
            <a:solidFill>
              <a:srgbClr val="49AD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Oval 114"/>
          <p:cNvSpPr>
            <a:spLocks noChangeAspect="1"/>
          </p:cNvSpPr>
          <p:nvPr/>
        </p:nvSpPr>
        <p:spPr>
          <a:xfrm>
            <a:off x="9103215" y="2723554"/>
            <a:ext cx="387795" cy="387795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en-US" dirty="0" smtClean="0"/>
          </a:p>
        </p:txBody>
      </p:sp>
      <p:cxnSp>
        <p:nvCxnSpPr>
          <p:cNvPr id="116" name="Curved Connector 115"/>
          <p:cNvCxnSpPr/>
          <p:nvPr/>
        </p:nvCxnSpPr>
        <p:spPr>
          <a:xfrm rot="4860000">
            <a:off x="9179100" y="976944"/>
            <a:ext cx="34932" cy="1637939"/>
          </a:xfrm>
          <a:prstGeom prst="curvedConnector3">
            <a:avLst>
              <a:gd name="adj1" fmla="val 348759"/>
            </a:avLst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Oval 116"/>
          <p:cNvSpPr>
            <a:spLocks noChangeAspect="1"/>
          </p:cNvSpPr>
          <p:nvPr/>
        </p:nvSpPr>
        <p:spPr>
          <a:xfrm>
            <a:off x="9131771" y="1683353"/>
            <a:ext cx="387795" cy="387795"/>
          </a:xfrm>
          <a:prstGeom prst="ellipse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476908" y="4235142"/>
            <a:ext cx="11552419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pc="-100" dirty="0" err="1" smtClean="0">
                <a:solidFill>
                  <a:schemeClr val="tx2"/>
                </a:solidFill>
                <a:ea typeface="ＭＳ Ｐゴシック" pitchFamily="34" charset="-128"/>
              </a:rPr>
              <a:t>Fibre</a:t>
            </a:r>
            <a:r>
              <a:rPr lang="en-US" spc="-100" dirty="0" smtClean="0">
                <a:solidFill>
                  <a:schemeClr val="tx2"/>
                </a:solidFill>
                <a:ea typeface="ＭＳ Ｐゴシック" pitchFamily="34" charset="-128"/>
              </a:rPr>
              <a:t> Channel is a loss-less fabric – achieved using B2B credits and R_RDY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pc="-100" dirty="0" smtClean="0">
                <a:solidFill>
                  <a:schemeClr val="tx2"/>
                </a:solidFill>
                <a:ea typeface="ＭＳ Ｐゴシック" pitchFamily="34" charset="-128"/>
              </a:rPr>
              <a:t>A single misbehaving host, not sending back R_RDY fast enough, causes slow drain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pc="-100" dirty="0" smtClean="0">
                <a:solidFill>
                  <a:schemeClr val="tx2"/>
                </a:solidFill>
                <a:ea typeface="ＭＳ Ｐゴシック" pitchFamily="34" charset="-128"/>
              </a:rPr>
              <a:t>Impact is seen on multiple end-devices sharing the same pair of switches and ISLs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pc="-100" dirty="0" err="1" smtClean="0">
                <a:solidFill>
                  <a:schemeClr val="tx2"/>
                </a:solidFill>
                <a:ea typeface="ＭＳ Ｐゴシック" pitchFamily="34" charset="-128"/>
              </a:rPr>
              <a:t>Switchport</a:t>
            </a:r>
            <a:r>
              <a:rPr lang="en-US" spc="-100" dirty="0" smtClean="0">
                <a:solidFill>
                  <a:schemeClr val="tx2"/>
                </a:solidFill>
                <a:ea typeface="ＭＳ Ｐゴシック" pitchFamily="34" charset="-128"/>
              </a:rPr>
              <a:t> connected to a slow drain device is starved for </a:t>
            </a:r>
            <a:r>
              <a:rPr lang="en-US" spc="-100" dirty="0" err="1" smtClean="0">
                <a:solidFill>
                  <a:schemeClr val="tx2"/>
                </a:solidFill>
                <a:ea typeface="ＭＳ Ｐゴシック" pitchFamily="34" charset="-128"/>
              </a:rPr>
              <a:t>Tx</a:t>
            </a:r>
            <a:r>
              <a:rPr lang="en-US" spc="-100" dirty="0" smtClean="0">
                <a:solidFill>
                  <a:schemeClr val="tx2"/>
                </a:solidFill>
                <a:ea typeface="ＭＳ Ｐゴシック" pitchFamily="34" charset="-128"/>
              </a:rPr>
              <a:t> B2B credits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pc="-100" dirty="0" smtClean="0">
                <a:solidFill>
                  <a:schemeClr val="tx2"/>
                </a:solidFill>
                <a:ea typeface="ＭＳ Ｐゴシック" pitchFamily="34" charset="-128"/>
              </a:rPr>
              <a:t>Resolution depends on the duration of </a:t>
            </a:r>
            <a:r>
              <a:rPr lang="en-US" spc="-100" dirty="0" err="1" smtClean="0">
                <a:solidFill>
                  <a:schemeClr val="tx2"/>
                </a:solidFill>
                <a:ea typeface="ＭＳ Ｐゴシック" pitchFamily="34" charset="-128"/>
              </a:rPr>
              <a:t>Tx</a:t>
            </a:r>
            <a:r>
              <a:rPr lang="en-US" spc="-100" dirty="0" smtClean="0">
                <a:solidFill>
                  <a:schemeClr val="tx2"/>
                </a:solidFill>
                <a:ea typeface="ＭＳ Ｐゴシック" pitchFamily="34" charset="-128"/>
              </a:rPr>
              <a:t> B2B credit unavailability on </a:t>
            </a:r>
            <a:r>
              <a:rPr lang="en-US" spc="-100" dirty="0" err="1" smtClean="0">
                <a:solidFill>
                  <a:schemeClr val="tx2"/>
                </a:solidFill>
                <a:ea typeface="ＭＳ Ｐゴシック" pitchFamily="34" charset="-128"/>
              </a:rPr>
              <a:t>switchport</a:t>
            </a:r>
            <a:r>
              <a:rPr lang="en-US" spc="-100" dirty="0" smtClean="0">
                <a:solidFill>
                  <a:schemeClr val="tx2"/>
                </a:solidFill>
                <a:ea typeface="ＭＳ Ｐゴシック" pitchFamily="34" charset="-128"/>
              </a:rPr>
              <a:t> connected to the slow drain device</a:t>
            </a:r>
          </a:p>
        </p:txBody>
      </p:sp>
      <p:sp>
        <p:nvSpPr>
          <p:cNvPr id="119" name="Right Arrow 118"/>
          <p:cNvSpPr/>
          <p:nvPr/>
        </p:nvSpPr>
        <p:spPr>
          <a:xfrm>
            <a:off x="2024626" y="1345809"/>
            <a:ext cx="668757" cy="340250"/>
          </a:xfrm>
          <a:prstGeom prst="rightArrow">
            <a:avLst>
              <a:gd name="adj1" fmla="val 73284"/>
              <a:gd name="adj2" fmla="val 50000"/>
            </a:avLst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smtClean="0"/>
              <a:t>R_RDY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897" y="1302392"/>
            <a:ext cx="362453" cy="362453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518" y="3179140"/>
            <a:ext cx="362453" cy="36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7" grpId="0" animBg="1"/>
      <p:bldP spid="138" grpId="0" animBg="1"/>
      <p:bldP spid="139" grpId="0" animBg="1"/>
      <p:bldP spid="140" grpId="0" animBg="1"/>
      <p:bldP spid="17" grpId="0" animBg="1"/>
      <p:bldP spid="17" grpId="1" animBg="1"/>
      <p:bldP spid="98" grpId="0" animBg="1"/>
      <p:bldP spid="98" grpId="1" animBg="1"/>
      <p:bldP spid="102" grpId="0" animBg="1"/>
      <p:bldP spid="106" grpId="0" animBg="1"/>
      <p:bldP spid="110" grpId="0" animBg="1"/>
      <p:bldP spid="112" grpId="0" animBg="1"/>
      <p:bldP spid="113" grpId="0" animBg="1"/>
      <p:bldP spid="115" grpId="0" animBg="1"/>
      <p:bldP spid="117" grpId="0" animBg="1"/>
      <p:bldP spid="1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Flash Arrays (AFA) are mainstream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19753" y="4623996"/>
            <a:ext cx="11124419" cy="199195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marL="455613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Solid State Drives (SSD) has become mainstream storage media replacing Hard Disk Drives (HDD)</a:t>
            </a:r>
          </a:p>
          <a:p>
            <a:pPr marL="455613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Top 4 factors</a:t>
            </a:r>
          </a:p>
          <a:p>
            <a:pPr marL="912813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Reliability</a:t>
            </a:r>
          </a:p>
          <a:p>
            <a:pPr marL="912813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Performance</a:t>
            </a:r>
          </a:p>
          <a:p>
            <a:pPr marL="912813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Scalability</a:t>
            </a:r>
          </a:p>
          <a:p>
            <a:pPr marL="912813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70C0"/>
                </a:solidFill>
              </a:rPr>
              <a:t>Performance consistency</a:t>
            </a:r>
            <a:endParaRPr lang="en-US" sz="1600" dirty="0">
              <a:solidFill>
                <a:srgbClr val="0070C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0439" y="1186707"/>
            <a:ext cx="6583680" cy="34803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44475" y="6722682"/>
            <a:ext cx="4540671" cy="1421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1000" dirty="0" smtClean="0"/>
              <a:t>Source: IDC: </a:t>
            </a:r>
            <a:r>
              <a:rPr lang="en-US" sz="1000" dirty="0"/>
              <a:t>The Evolving All Flash Array (AFA) </a:t>
            </a:r>
            <a:r>
              <a:rPr lang="en-US" sz="1000" dirty="0" smtClean="0"/>
              <a:t>Market </a:t>
            </a:r>
            <a:r>
              <a:rPr lang="en-US" sz="1000" dirty="0"/>
              <a:t>January </a:t>
            </a:r>
            <a:r>
              <a:rPr lang="en-US" sz="1000" dirty="0" smtClean="0"/>
              <a:t>2017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0472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>
          <a:xfrm>
            <a:off x="6396014" y="1590674"/>
            <a:ext cx="5584464" cy="520113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  <a:alpha val="60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  <a:alpha val="6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35812" y="4175932"/>
            <a:ext cx="503770" cy="647594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66" name="Rectangle 65"/>
          <p:cNvSpPr/>
          <p:nvPr/>
        </p:nvSpPr>
        <p:spPr>
          <a:xfrm>
            <a:off x="257581" y="1590675"/>
            <a:ext cx="5584464" cy="520113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  <a:alpha val="60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  <a:alpha val="6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endParaRPr lang="en-US" dirty="0" smtClean="0">
              <a:solidFill>
                <a:srgbClr val="0070C0"/>
              </a:solidFill>
            </a:endParaRPr>
          </a:p>
          <a:p>
            <a:pPr algn="ctr">
              <a:lnSpc>
                <a:spcPct val="150000"/>
              </a:lnSpc>
            </a:pP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 Congestion</a:t>
            </a:r>
            <a:endParaRPr lang="en-US" dirty="0"/>
          </a:p>
        </p:txBody>
      </p:sp>
      <p:pic>
        <p:nvPicPr>
          <p:cNvPr id="154" name="Picture 1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9687" y="3574975"/>
            <a:ext cx="709633" cy="994217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9717" y="3574975"/>
            <a:ext cx="709633" cy="994217"/>
          </a:xfrm>
          <a:prstGeom prst="rect">
            <a:avLst/>
          </a:prstGeom>
        </p:spPr>
      </p:pic>
      <p:cxnSp>
        <p:nvCxnSpPr>
          <p:cNvPr id="156" name="Straight Connector 155"/>
          <p:cNvCxnSpPr>
            <a:stCxn id="159" idx="3"/>
            <a:endCxn id="154" idx="1"/>
          </p:cNvCxnSpPr>
          <p:nvPr/>
        </p:nvCxnSpPr>
        <p:spPr>
          <a:xfrm>
            <a:off x="1270089" y="4072084"/>
            <a:ext cx="80959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>
            <a:stCxn id="155" idx="3"/>
            <a:endCxn id="162" idx="1"/>
          </p:cNvCxnSpPr>
          <p:nvPr/>
        </p:nvCxnSpPr>
        <p:spPr>
          <a:xfrm flipV="1">
            <a:off x="4079350" y="3316909"/>
            <a:ext cx="671031" cy="7551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>
            <a:stCxn id="155" idx="1"/>
            <a:endCxn id="154" idx="3"/>
          </p:cNvCxnSpPr>
          <p:nvPr/>
        </p:nvCxnSpPr>
        <p:spPr>
          <a:xfrm flipH="1">
            <a:off x="2789320" y="4072084"/>
            <a:ext cx="58039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9" name="Picture 158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15" t="7303" r="19836" b="4551"/>
          <a:stretch/>
        </p:blipFill>
        <p:spPr>
          <a:xfrm>
            <a:off x="840299" y="3760788"/>
            <a:ext cx="429790" cy="622591"/>
          </a:xfrm>
          <a:prstGeom prst="rect">
            <a:avLst/>
          </a:prstGeom>
        </p:spPr>
      </p:pic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4750381" y="3050265"/>
            <a:ext cx="860453" cy="533287"/>
            <a:chOff x="10427109" y="4050890"/>
            <a:chExt cx="646471" cy="400665"/>
          </a:xfrm>
        </p:grpSpPr>
        <p:pic>
          <p:nvPicPr>
            <p:cNvPr id="162" name="Picture 161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94" t="5058" r="5939" b="4630"/>
            <a:stretch/>
          </p:blipFill>
          <p:spPr>
            <a:xfrm>
              <a:off x="10427109" y="4050890"/>
              <a:ext cx="646471" cy="400665"/>
            </a:xfrm>
            <a:prstGeom prst="rect">
              <a:avLst/>
            </a:prstGeom>
          </p:spPr>
        </p:pic>
        <p:pic>
          <p:nvPicPr>
            <p:cNvPr id="163" name="Picture 162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94673" y="4194995"/>
              <a:ext cx="107462" cy="192907"/>
            </a:xfrm>
            <a:prstGeom prst="rect">
              <a:avLst/>
            </a:prstGeom>
          </p:spPr>
        </p:pic>
        <p:pic>
          <p:nvPicPr>
            <p:cNvPr id="164" name="Picture 163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1473" y="4194995"/>
              <a:ext cx="107462" cy="192907"/>
            </a:xfrm>
            <a:prstGeom prst="rect">
              <a:avLst/>
            </a:prstGeom>
          </p:spPr>
        </p:pic>
        <p:pic>
          <p:nvPicPr>
            <p:cNvPr id="165" name="Picture 164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7872" y="4194995"/>
              <a:ext cx="107462" cy="192907"/>
            </a:xfrm>
            <a:prstGeom prst="rect">
              <a:avLst/>
            </a:prstGeom>
          </p:spPr>
        </p:pic>
      </p:grpSp>
      <p:grpSp>
        <p:nvGrpSpPr>
          <p:cNvPr id="388" name="Group 387"/>
          <p:cNvGrpSpPr>
            <a:grpSpLocks noChangeAspect="1"/>
          </p:cNvGrpSpPr>
          <p:nvPr/>
        </p:nvGrpSpPr>
        <p:grpSpPr>
          <a:xfrm>
            <a:off x="4750381" y="4591456"/>
            <a:ext cx="860453" cy="533287"/>
            <a:chOff x="10427109" y="4050890"/>
            <a:chExt cx="646471" cy="400665"/>
          </a:xfrm>
        </p:grpSpPr>
        <p:pic>
          <p:nvPicPr>
            <p:cNvPr id="389" name="Picture 388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94" t="5058" r="5939" b="4630"/>
            <a:stretch/>
          </p:blipFill>
          <p:spPr>
            <a:xfrm>
              <a:off x="10427109" y="4050890"/>
              <a:ext cx="646471" cy="400665"/>
            </a:xfrm>
            <a:prstGeom prst="rect">
              <a:avLst/>
            </a:prstGeom>
          </p:spPr>
        </p:pic>
        <p:pic>
          <p:nvPicPr>
            <p:cNvPr id="390" name="Picture 389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94673" y="4194995"/>
              <a:ext cx="107462" cy="192907"/>
            </a:xfrm>
            <a:prstGeom prst="rect">
              <a:avLst/>
            </a:prstGeom>
          </p:spPr>
        </p:pic>
        <p:pic>
          <p:nvPicPr>
            <p:cNvPr id="391" name="Picture 390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1473" y="4194995"/>
              <a:ext cx="107462" cy="192907"/>
            </a:xfrm>
            <a:prstGeom prst="rect">
              <a:avLst/>
            </a:prstGeom>
          </p:spPr>
        </p:pic>
        <p:pic>
          <p:nvPicPr>
            <p:cNvPr id="392" name="Picture 391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7872" y="4194995"/>
              <a:ext cx="107462" cy="192907"/>
            </a:xfrm>
            <a:prstGeom prst="rect">
              <a:avLst/>
            </a:prstGeom>
          </p:spPr>
        </p:pic>
      </p:grpSp>
      <p:cxnSp>
        <p:nvCxnSpPr>
          <p:cNvPr id="393" name="Straight Connector 392"/>
          <p:cNvCxnSpPr>
            <a:stCxn id="155" idx="3"/>
            <a:endCxn id="389" idx="1"/>
          </p:cNvCxnSpPr>
          <p:nvPr/>
        </p:nvCxnSpPr>
        <p:spPr>
          <a:xfrm>
            <a:off x="4079350" y="4072084"/>
            <a:ext cx="671031" cy="78601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3" name="TextBox 412"/>
          <p:cNvSpPr txBox="1"/>
          <p:nvPr/>
        </p:nvSpPr>
        <p:spPr>
          <a:xfrm>
            <a:off x="4107673" y="3401781"/>
            <a:ext cx="436776" cy="1958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16G</a:t>
            </a:r>
            <a:endParaRPr lang="en-US" sz="1400" dirty="0"/>
          </a:p>
        </p:txBody>
      </p:sp>
      <p:sp>
        <p:nvSpPr>
          <p:cNvPr id="414" name="TextBox 413"/>
          <p:cNvSpPr txBox="1"/>
          <p:nvPr/>
        </p:nvSpPr>
        <p:spPr>
          <a:xfrm>
            <a:off x="4102873" y="4560616"/>
            <a:ext cx="436776" cy="1958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16G</a:t>
            </a:r>
            <a:endParaRPr lang="en-US" sz="1400" dirty="0"/>
          </a:p>
        </p:txBody>
      </p:sp>
      <p:sp>
        <p:nvSpPr>
          <p:cNvPr id="415" name="TextBox 414"/>
          <p:cNvSpPr txBox="1"/>
          <p:nvPr/>
        </p:nvSpPr>
        <p:spPr>
          <a:xfrm>
            <a:off x="2758647" y="4111865"/>
            <a:ext cx="63948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16/32G</a:t>
            </a:r>
            <a:endParaRPr lang="en-US" sz="1400" dirty="0"/>
          </a:p>
        </p:txBody>
      </p:sp>
      <p:sp>
        <p:nvSpPr>
          <p:cNvPr id="418" name="TextBox 417"/>
          <p:cNvSpPr txBox="1"/>
          <p:nvPr/>
        </p:nvSpPr>
        <p:spPr>
          <a:xfrm>
            <a:off x="1472231" y="4110557"/>
            <a:ext cx="436776" cy="1958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/>
              <a:t>8</a:t>
            </a:r>
            <a:r>
              <a:rPr lang="en-US" sz="1400" dirty="0" smtClean="0"/>
              <a:t>G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4828891" y="3595454"/>
            <a:ext cx="703432" cy="1958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AFA- 1</a:t>
            </a:r>
            <a:endParaRPr lang="en-US" sz="1400" dirty="0"/>
          </a:p>
        </p:txBody>
      </p:sp>
      <p:cxnSp>
        <p:nvCxnSpPr>
          <p:cNvPr id="68" name="Straight Arrow Connector 67"/>
          <p:cNvCxnSpPr/>
          <p:nvPr/>
        </p:nvCxnSpPr>
        <p:spPr>
          <a:xfrm flipH="1">
            <a:off x="4079350" y="3027719"/>
            <a:ext cx="646275" cy="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3490372" y="2761550"/>
            <a:ext cx="1824524" cy="1958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Response at line rate</a:t>
            </a:r>
            <a:endParaRPr lang="en-US" sz="1400" dirty="0"/>
          </a:p>
        </p:txBody>
      </p:sp>
      <p:sp>
        <p:nvSpPr>
          <p:cNvPr id="73" name="TextBox 72"/>
          <p:cNvSpPr txBox="1"/>
          <p:nvPr/>
        </p:nvSpPr>
        <p:spPr>
          <a:xfrm>
            <a:off x="4821143" y="4382345"/>
            <a:ext cx="703432" cy="1958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AFA- 2</a:t>
            </a:r>
            <a:endParaRPr lang="en-US" sz="1400" dirty="0"/>
          </a:p>
        </p:txBody>
      </p:sp>
      <p:sp>
        <p:nvSpPr>
          <p:cNvPr id="74" name="TextBox 73"/>
          <p:cNvSpPr txBox="1"/>
          <p:nvPr/>
        </p:nvSpPr>
        <p:spPr>
          <a:xfrm>
            <a:off x="617889" y="4387444"/>
            <a:ext cx="851153" cy="1958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Host-1</a:t>
            </a:r>
            <a:endParaRPr lang="en-US" sz="1400" dirty="0"/>
          </a:p>
        </p:txBody>
      </p:sp>
      <p:cxnSp>
        <p:nvCxnSpPr>
          <p:cNvPr id="76" name="Straight Arrow Connector 75"/>
          <p:cNvCxnSpPr/>
          <p:nvPr/>
        </p:nvCxnSpPr>
        <p:spPr>
          <a:xfrm flipH="1">
            <a:off x="1283201" y="3037244"/>
            <a:ext cx="646275" cy="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455261" y="2767134"/>
            <a:ext cx="242844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Oversubscribed host link</a:t>
            </a:r>
            <a:endParaRPr lang="en-US" sz="1400" dirty="0"/>
          </a:p>
        </p:txBody>
      </p:sp>
      <p:cxnSp>
        <p:nvCxnSpPr>
          <p:cNvPr id="89" name="Straight Connector 88"/>
          <p:cNvCxnSpPr/>
          <p:nvPr/>
        </p:nvCxnSpPr>
        <p:spPr>
          <a:xfrm>
            <a:off x="6104769" y="1505370"/>
            <a:ext cx="0" cy="5379350"/>
          </a:xfrm>
          <a:prstGeom prst="line">
            <a:avLst/>
          </a:prstGeom>
          <a:ln w="19050">
            <a:gradFill flip="none" rotWithShape="1">
              <a:gsLst>
                <a:gs pos="1000">
                  <a:schemeClr val="accent1">
                    <a:lumMod val="60000"/>
                    <a:lumOff val="40000"/>
                    <a:alpha val="0"/>
                  </a:schemeClr>
                </a:gs>
                <a:gs pos="53000">
                  <a:srgbClr val="49AD61"/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ound Same Side Corner Rectangle 63"/>
          <p:cNvSpPr/>
          <p:nvPr/>
        </p:nvSpPr>
        <p:spPr>
          <a:xfrm>
            <a:off x="632983" y="919583"/>
            <a:ext cx="11555842" cy="268579"/>
          </a:xfrm>
          <a:prstGeom prst="round2SameRect">
            <a:avLst>
              <a:gd name="adj1" fmla="val 0"/>
              <a:gd name="adj2" fmla="val 15278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t"/>
          <a:lstStyle/>
          <a:p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Oversubscription compared to typical slow drain due to </a:t>
            </a:r>
            <a:r>
              <a:rPr lang="en-US" sz="2400" dirty="0" err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Tx</a:t>
            </a:r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B2B credit starvation</a:t>
            </a: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91024" y="1488660"/>
            <a:ext cx="4774730" cy="449851"/>
          </a:xfrm>
          <a:prstGeom prst="rect">
            <a:avLst/>
          </a:prstGeom>
          <a:gradFill>
            <a:gsLst>
              <a:gs pos="4839">
                <a:srgbClr val="49AD61"/>
              </a:gs>
              <a:gs pos="100000">
                <a:srgbClr val="3C9050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SAN congestion due to host oversubscription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5867490" y="3964480"/>
            <a:ext cx="474557" cy="47455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/>
              <a:t>vs</a:t>
            </a:r>
          </a:p>
        </p:txBody>
      </p:sp>
      <p:sp>
        <p:nvSpPr>
          <p:cNvPr id="80" name="Rectangle 79"/>
          <p:cNvSpPr/>
          <p:nvPr/>
        </p:nvSpPr>
        <p:spPr>
          <a:xfrm>
            <a:off x="6800881" y="1488660"/>
            <a:ext cx="4774730" cy="449851"/>
          </a:xfrm>
          <a:prstGeom prst="rect">
            <a:avLst/>
          </a:prstGeom>
          <a:gradFill>
            <a:gsLst>
              <a:gs pos="4839">
                <a:srgbClr val="49AD61"/>
              </a:gs>
              <a:gs pos="100000">
                <a:srgbClr val="3C9050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SAN congestion due to </a:t>
            </a:r>
            <a:r>
              <a:rPr lang="en-US" sz="1600" dirty="0" err="1" smtClean="0">
                <a:solidFill>
                  <a:srgbClr val="FFFFFF"/>
                </a:solidFill>
              </a:rPr>
              <a:t>Tx</a:t>
            </a:r>
            <a:r>
              <a:rPr lang="en-US" sz="1600" dirty="0" smtClean="0">
                <a:solidFill>
                  <a:srgbClr val="FFFFFF"/>
                </a:solidFill>
              </a:rPr>
              <a:t> B2B credit starvation</a:t>
            </a:r>
            <a:endParaRPr lang="en-US" sz="1600" dirty="0">
              <a:solidFill>
                <a:srgbClr val="FFFFFF"/>
              </a:solidFill>
            </a:endParaRP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9156" y="3333622"/>
            <a:ext cx="709633" cy="994216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9186" y="3333622"/>
            <a:ext cx="709633" cy="994216"/>
          </a:xfrm>
          <a:prstGeom prst="rect">
            <a:avLst/>
          </a:prstGeom>
        </p:spPr>
      </p:pic>
      <p:cxnSp>
        <p:nvCxnSpPr>
          <p:cNvPr id="91" name="Straight Connector 90"/>
          <p:cNvCxnSpPr>
            <a:stCxn id="94" idx="3"/>
            <a:endCxn id="88" idx="1"/>
          </p:cNvCxnSpPr>
          <p:nvPr/>
        </p:nvCxnSpPr>
        <p:spPr>
          <a:xfrm>
            <a:off x="7397829" y="3122799"/>
            <a:ext cx="821327" cy="70793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>
            <a:stCxn id="90" idx="3"/>
            <a:endCxn id="124" idx="1"/>
          </p:cNvCxnSpPr>
          <p:nvPr/>
        </p:nvCxnSpPr>
        <p:spPr>
          <a:xfrm flipV="1">
            <a:off x="10218819" y="3075556"/>
            <a:ext cx="671031" cy="7551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90" idx="1"/>
            <a:endCxn id="88" idx="3"/>
          </p:cNvCxnSpPr>
          <p:nvPr/>
        </p:nvCxnSpPr>
        <p:spPr>
          <a:xfrm flipH="1">
            <a:off x="8928789" y="3830730"/>
            <a:ext cx="58039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15" t="7303" r="19836" b="4551"/>
          <a:stretch/>
        </p:blipFill>
        <p:spPr>
          <a:xfrm>
            <a:off x="6968039" y="2811503"/>
            <a:ext cx="429790" cy="622591"/>
          </a:xfrm>
          <a:prstGeom prst="rect">
            <a:avLst/>
          </a:prstGeom>
        </p:spPr>
      </p:pic>
      <p:grpSp>
        <p:nvGrpSpPr>
          <p:cNvPr id="95" name="Group 94"/>
          <p:cNvGrpSpPr>
            <a:grpSpLocks noChangeAspect="1"/>
          </p:cNvGrpSpPr>
          <p:nvPr/>
        </p:nvGrpSpPr>
        <p:grpSpPr>
          <a:xfrm>
            <a:off x="10889850" y="2808912"/>
            <a:ext cx="860453" cy="533286"/>
            <a:chOff x="10427109" y="4050890"/>
            <a:chExt cx="646471" cy="400665"/>
          </a:xfrm>
        </p:grpSpPr>
        <p:pic>
          <p:nvPicPr>
            <p:cNvPr id="124" name="Picture 123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94" t="5058" r="5939" b="4630"/>
            <a:stretch/>
          </p:blipFill>
          <p:spPr>
            <a:xfrm>
              <a:off x="10427109" y="4050890"/>
              <a:ext cx="646471" cy="400665"/>
            </a:xfrm>
            <a:prstGeom prst="rect">
              <a:avLst/>
            </a:prstGeom>
          </p:spPr>
        </p:pic>
        <p:pic>
          <p:nvPicPr>
            <p:cNvPr id="125" name="Picture 124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94673" y="4194995"/>
              <a:ext cx="107462" cy="192907"/>
            </a:xfrm>
            <a:prstGeom prst="rect">
              <a:avLst/>
            </a:prstGeom>
          </p:spPr>
        </p:pic>
        <p:pic>
          <p:nvPicPr>
            <p:cNvPr id="126" name="Picture 125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1473" y="4194995"/>
              <a:ext cx="107462" cy="192907"/>
            </a:xfrm>
            <a:prstGeom prst="rect">
              <a:avLst/>
            </a:prstGeom>
          </p:spPr>
        </p:pic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7872" y="4194995"/>
              <a:ext cx="107462" cy="192907"/>
            </a:xfrm>
            <a:prstGeom prst="rect">
              <a:avLst/>
            </a:prstGeom>
          </p:spPr>
        </p:pic>
      </p:grpSp>
      <p:grpSp>
        <p:nvGrpSpPr>
          <p:cNvPr id="96" name="Group 95"/>
          <p:cNvGrpSpPr>
            <a:grpSpLocks noChangeAspect="1"/>
          </p:cNvGrpSpPr>
          <p:nvPr/>
        </p:nvGrpSpPr>
        <p:grpSpPr>
          <a:xfrm>
            <a:off x="10889850" y="4350103"/>
            <a:ext cx="860453" cy="533286"/>
            <a:chOff x="10427109" y="4050890"/>
            <a:chExt cx="646471" cy="400665"/>
          </a:xfrm>
        </p:grpSpPr>
        <p:pic>
          <p:nvPicPr>
            <p:cNvPr id="120" name="Picture 119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94" t="5058" r="5939" b="4630"/>
            <a:stretch/>
          </p:blipFill>
          <p:spPr>
            <a:xfrm>
              <a:off x="10427109" y="4050890"/>
              <a:ext cx="646471" cy="400665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94673" y="4194995"/>
              <a:ext cx="107462" cy="192907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1473" y="4194995"/>
              <a:ext cx="107462" cy="192907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7872" y="4194995"/>
              <a:ext cx="107462" cy="192907"/>
            </a:xfrm>
            <a:prstGeom prst="rect">
              <a:avLst/>
            </a:prstGeom>
          </p:spPr>
        </p:pic>
      </p:grpSp>
      <p:cxnSp>
        <p:nvCxnSpPr>
          <p:cNvPr id="97" name="Straight Connector 96"/>
          <p:cNvCxnSpPr>
            <a:stCxn id="90" idx="3"/>
            <a:endCxn id="120" idx="1"/>
          </p:cNvCxnSpPr>
          <p:nvPr/>
        </p:nvCxnSpPr>
        <p:spPr>
          <a:xfrm>
            <a:off x="10218819" y="3830730"/>
            <a:ext cx="671031" cy="78601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>
          <a:xfrm>
            <a:off x="6757358" y="3433700"/>
            <a:ext cx="851153" cy="1958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Host-1</a:t>
            </a:r>
            <a:endParaRPr lang="en-US" sz="1400" dirty="0"/>
          </a:p>
        </p:txBody>
      </p:sp>
      <p:sp>
        <p:nvSpPr>
          <p:cNvPr id="128" name="TextBox 127"/>
          <p:cNvSpPr txBox="1"/>
          <p:nvPr/>
        </p:nvSpPr>
        <p:spPr>
          <a:xfrm>
            <a:off x="10877884" y="3352503"/>
            <a:ext cx="85115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Array-1</a:t>
            </a:r>
            <a:endParaRPr lang="en-US" sz="1400" dirty="0"/>
          </a:p>
        </p:txBody>
      </p:sp>
      <p:sp>
        <p:nvSpPr>
          <p:cNvPr id="129" name="TextBox 128"/>
          <p:cNvSpPr txBox="1"/>
          <p:nvPr/>
        </p:nvSpPr>
        <p:spPr>
          <a:xfrm>
            <a:off x="10890026" y="4882749"/>
            <a:ext cx="85115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Array-2</a:t>
            </a:r>
            <a:endParaRPr lang="en-US" sz="1400" dirty="0"/>
          </a:p>
        </p:txBody>
      </p:sp>
      <p:pic>
        <p:nvPicPr>
          <p:cNvPr id="130" name="Picture 129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15" t="7303" r="19836" b="4551"/>
          <a:stretch/>
        </p:blipFill>
        <p:spPr>
          <a:xfrm>
            <a:off x="6980134" y="4191045"/>
            <a:ext cx="429790" cy="622591"/>
          </a:xfrm>
          <a:prstGeom prst="rect">
            <a:avLst/>
          </a:prstGeom>
        </p:spPr>
      </p:pic>
      <p:sp>
        <p:nvSpPr>
          <p:cNvPr id="131" name="TextBox 130"/>
          <p:cNvSpPr txBox="1"/>
          <p:nvPr/>
        </p:nvSpPr>
        <p:spPr>
          <a:xfrm>
            <a:off x="6774383" y="4810557"/>
            <a:ext cx="85115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Host-2</a:t>
            </a:r>
            <a:endParaRPr lang="en-US" sz="1400" dirty="0"/>
          </a:p>
        </p:txBody>
      </p:sp>
      <p:cxnSp>
        <p:nvCxnSpPr>
          <p:cNvPr id="132" name="Straight Connector 131"/>
          <p:cNvCxnSpPr>
            <a:stCxn id="130" idx="3"/>
            <a:endCxn id="88" idx="1"/>
          </p:cNvCxnSpPr>
          <p:nvPr/>
        </p:nvCxnSpPr>
        <p:spPr>
          <a:xfrm flipV="1">
            <a:off x="7409924" y="3830730"/>
            <a:ext cx="809232" cy="67161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" name="Group 132"/>
          <p:cNvGrpSpPr>
            <a:grpSpLocks noChangeAspect="1"/>
          </p:cNvGrpSpPr>
          <p:nvPr/>
        </p:nvGrpSpPr>
        <p:grpSpPr>
          <a:xfrm>
            <a:off x="8176695" y="4563840"/>
            <a:ext cx="227108" cy="227108"/>
            <a:chOff x="7240545" y="3084352"/>
            <a:chExt cx="365760" cy="365760"/>
          </a:xfrm>
        </p:grpSpPr>
        <p:sp>
          <p:nvSpPr>
            <p:cNvPr id="134" name="Oval 133"/>
            <p:cNvSpPr/>
            <p:nvPr/>
          </p:nvSpPr>
          <p:spPr>
            <a:xfrm>
              <a:off x="7240545" y="3084352"/>
              <a:ext cx="365760" cy="365760"/>
            </a:xfrm>
            <a:prstGeom prst="ellipse">
              <a:avLst/>
            </a:prstGeom>
            <a:noFill/>
            <a:ln w="6350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cxnSp>
          <p:nvCxnSpPr>
            <p:cNvPr id="135" name="Straight Connector 134"/>
            <p:cNvCxnSpPr>
              <a:stCxn id="134" idx="7"/>
              <a:endCxn id="134" idx="3"/>
            </p:cNvCxnSpPr>
            <p:nvPr/>
          </p:nvCxnSpPr>
          <p:spPr>
            <a:xfrm flipH="1">
              <a:off x="7294109" y="3137916"/>
              <a:ext cx="258632" cy="258632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ight Arrow 8"/>
          <p:cNvSpPr/>
          <p:nvPr/>
        </p:nvSpPr>
        <p:spPr>
          <a:xfrm>
            <a:off x="7487364" y="4510770"/>
            <a:ext cx="668757" cy="340250"/>
          </a:xfrm>
          <a:prstGeom prst="rightArrow">
            <a:avLst>
              <a:gd name="adj1" fmla="val 73284"/>
              <a:gd name="adj2" fmla="val 50000"/>
            </a:avLst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smtClean="0"/>
              <a:t>R_RDY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6803011" y="5004536"/>
            <a:ext cx="784035" cy="30777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 smtClean="0"/>
              <a:t>Culprit</a:t>
            </a:r>
            <a:endParaRPr lang="en-US" sz="1400" dirty="0"/>
          </a:p>
        </p:txBody>
      </p:sp>
      <p:sp>
        <p:nvSpPr>
          <p:cNvPr id="138" name="TextBox 137"/>
          <p:cNvSpPr txBox="1"/>
          <p:nvPr/>
        </p:nvSpPr>
        <p:spPr>
          <a:xfrm>
            <a:off x="6684073" y="3635266"/>
            <a:ext cx="1043551" cy="307777"/>
          </a:xfrm>
          <a:prstGeom prst="rect">
            <a:avLst/>
          </a:prstGeom>
          <a:noFill/>
          <a:ln>
            <a:solidFill>
              <a:srgbClr val="FA661C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 smtClean="0"/>
              <a:t>Impacted</a:t>
            </a:r>
            <a:endParaRPr lang="en-US" sz="1400" dirty="0"/>
          </a:p>
        </p:txBody>
      </p:sp>
      <p:sp>
        <p:nvSpPr>
          <p:cNvPr id="139" name="TextBox 138"/>
          <p:cNvSpPr txBox="1"/>
          <p:nvPr/>
        </p:nvSpPr>
        <p:spPr>
          <a:xfrm>
            <a:off x="10781684" y="3573421"/>
            <a:ext cx="1043551" cy="307777"/>
          </a:xfrm>
          <a:prstGeom prst="rect">
            <a:avLst/>
          </a:prstGeom>
          <a:noFill/>
          <a:ln>
            <a:solidFill>
              <a:srgbClr val="FA661C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 smtClean="0"/>
              <a:t>Impacted</a:t>
            </a:r>
            <a:endParaRPr lang="en-US" sz="1400" dirty="0"/>
          </a:p>
        </p:txBody>
      </p:sp>
      <p:sp>
        <p:nvSpPr>
          <p:cNvPr id="140" name="TextBox 139"/>
          <p:cNvSpPr txBox="1"/>
          <p:nvPr/>
        </p:nvSpPr>
        <p:spPr>
          <a:xfrm>
            <a:off x="10793826" y="5085651"/>
            <a:ext cx="1043551" cy="307777"/>
          </a:xfrm>
          <a:prstGeom prst="rect">
            <a:avLst/>
          </a:prstGeom>
          <a:noFill/>
          <a:ln>
            <a:solidFill>
              <a:srgbClr val="FA661C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 smtClean="0"/>
              <a:t>Impacted</a:t>
            </a:r>
            <a:endParaRPr lang="en-US" sz="1400" dirty="0"/>
          </a:p>
        </p:txBody>
      </p:sp>
      <p:cxnSp>
        <p:nvCxnSpPr>
          <p:cNvPr id="86" name="Elbow Connector 85"/>
          <p:cNvCxnSpPr/>
          <p:nvPr/>
        </p:nvCxnSpPr>
        <p:spPr>
          <a:xfrm rot="16200000" flipH="1">
            <a:off x="1342780" y="4658778"/>
            <a:ext cx="1321346" cy="147954"/>
          </a:xfrm>
          <a:prstGeom prst="bentConnector3">
            <a:avLst>
              <a:gd name="adj1" fmla="val 50000"/>
            </a:avLst>
          </a:prstGeom>
          <a:ln w="15875">
            <a:solidFill>
              <a:srgbClr val="FA661C"/>
            </a:solidFill>
            <a:headEnd type="oval"/>
          </a:ln>
          <a:effectLst>
            <a:outerShdw dist="12700" dir="5400000" algn="t" rotWithShape="0">
              <a:srgbClr val="F3F6FB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7" name="Table 8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7736562"/>
              </p:ext>
            </p:extLst>
          </p:nvPr>
        </p:nvGraphicFramePr>
        <p:xfrm>
          <a:off x="1733549" y="5398979"/>
          <a:ext cx="7477126" cy="609600"/>
        </p:xfrm>
        <a:graphic>
          <a:graphicData uri="http://schemas.openxmlformats.org/drawingml/2006/table">
            <a:tbl>
              <a:tblPr/>
              <a:tblGrid>
                <a:gridCol w="3738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8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 smtClean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Host link is over-utilized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 smtClean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US" sz="1400" b="0" baseline="0" dirty="0" smtClean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B2B credit starvation</a:t>
                      </a:r>
                      <a:endParaRPr lang="en-US" sz="1400" b="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T="91440" marB="9144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 smtClean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Host</a:t>
                      </a:r>
                      <a:r>
                        <a:rPr lang="en-US" sz="1400" b="0" baseline="0" dirty="0" smtClean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link is under-utilized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baseline="0" dirty="0" smtClean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B2B credit starvation</a:t>
                      </a:r>
                      <a:endParaRPr lang="en-US" sz="1400" b="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71600"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98" name="Elbow Connector 97"/>
          <p:cNvCxnSpPr/>
          <p:nvPr/>
        </p:nvCxnSpPr>
        <p:spPr>
          <a:xfrm rot="16200000" flipH="1">
            <a:off x="7704471" y="4324774"/>
            <a:ext cx="1321346" cy="815961"/>
          </a:xfrm>
          <a:prstGeom prst="bentConnector3">
            <a:avLst>
              <a:gd name="adj1" fmla="val 29816"/>
            </a:avLst>
          </a:prstGeom>
          <a:ln w="15875">
            <a:solidFill>
              <a:srgbClr val="FA661C"/>
            </a:solidFill>
            <a:headEnd type="oval"/>
          </a:ln>
          <a:effectLst>
            <a:outerShdw dist="12700" dir="5400000" algn="t" rotWithShape="0">
              <a:srgbClr val="F3F6FB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Elbow Connector 98"/>
          <p:cNvCxnSpPr/>
          <p:nvPr/>
        </p:nvCxnSpPr>
        <p:spPr>
          <a:xfrm rot="5400000" flipH="1" flipV="1">
            <a:off x="2448210" y="3234169"/>
            <a:ext cx="1416305" cy="259526"/>
          </a:xfrm>
          <a:prstGeom prst="bentConnector3">
            <a:avLst>
              <a:gd name="adj1" fmla="val 50000"/>
            </a:avLst>
          </a:prstGeom>
          <a:ln w="15875">
            <a:solidFill>
              <a:srgbClr val="FA661C"/>
            </a:solidFill>
            <a:headEnd type="oval"/>
          </a:ln>
          <a:effectLst>
            <a:outerShdw dist="12700" dir="5400000" algn="t" rotWithShape="0">
              <a:srgbClr val="F3F6FB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Elbow Connector 99"/>
          <p:cNvCxnSpPr/>
          <p:nvPr/>
        </p:nvCxnSpPr>
        <p:spPr>
          <a:xfrm rot="16200000" flipV="1">
            <a:off x="8527950" y="3148005"/>
            <a:ext cx="1165427" cy="200024"/>
          </a:xfrm>
          <a:prstGeom prst="bentConnector3">
            <a:avLst>
              <a:gd name="adj1" fmla="val 50000"/>
            </a:avLst>
          </a:prstGeom>
          <a:ln w="15875">
            <a:solidFill>
              <a:srgbClr val="FA661C"/>
            </a:solidFill>
            <a:headEnd type="oval"/>
          </a:ln>
          <a:effectLst>
            <a:outerShdw dist="12700" dir="5400000" algn="t" rotWithShape="0">
              <a:srgbClr val="F3F6FB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1" name="Table 10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611202"/>
              </p:ext>
            </p:extLst>
          </p:nvPr>
        </p:nvGraphicFramePr>
        <p:xfrm>
          <a:off x="1909005" y="2055704"/>
          <a:ext cx="7501694" cy="609600"/>
        </p:xfrm>
        <a:graphic>
          <a:graphicData uri="http://schemas.openxmlformats.org/drawingml/2006/table">
            <a:tbl>
              <a:tblPr/>
              <a:tblGrid>
                <a:gridCol w="37508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508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 smtClean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ISL utilization</a:t>
                      </a:r>
                      <a:r>
                        <a:rPr lang="en-US" sz="1400" b="0" baseline="0" dirty="0" smtClean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is limited by host BW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baseline="0" dirty="0" smtClean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B2B credit starvation</a:t>
                      </a:r>
                      <a:endParaRPr lang="en-US" sz="1400" b="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0" marT="91440" marB="9144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342886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685777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028665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371555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1714441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057332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240022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2743110" algn="l" defTabSz="685777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 smtClean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ISL is under-utilized</a:t>
                      </a:r>
                      <a:endParaRPr lang="en-US" sz="1400" b="0" baseline="0" dirty="0" smtClean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baseline="0" dirty="0" smtClean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B2B credit starvation</a:t>
                      </a:r>
                      <a:endParaRPr lang="en-US" sz="1400" b="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63040" marT="91440" marB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4" name="Rectangle 103"/>
          <p:cNvSpPr/>
          <p:nvPr/>
        </p:nvSpPr>
        <p:spPr>
          <a:xfrm>
            <a:off x="0" y="6264038"/>
            <a:ext cx="12188825" cy="598752"/>
          </a:xfrm>
          <a:prstGeom prst="rect">
            <a:avLst/>
          </a:prstGeom>
          <a:gradFill>
            <a:gsLst>
              <a:gs pos="4839">
                <a:srgbClr val="49AD61"/>
              </a:gs>
              <a:gs pos="100000">
                <a:srgbClr val="3C9050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FFFFFF"/>
                </a:solidFill>
              </a:rPr>
              <a:t>Use </a:t>
            </a:r>
            <a:r>
              <a:rPr lang="en-US" sz="1600" dirty="0" err="1" smtClean="0">
                <a:solidFill>
                  <a:srgbClr val="FFFFFF"/>
                </a:solidFill>
              </a:rPr>
              <a:t>TxWait</a:t>
            </a:r>
            <a:r>
              <a:rPr lang="en-US" sz="1600" dirty="0" smtClean="0">
                <a:solidFill>
                  <a:srgbClr val="FFFFFF"/>
                </a:solidFill>
              </a:rPr>
              <a:t> and </a:t>
            </a:r>
            <a:r>
              <a:rPr lang="en-US" sz="1600" dirty="0" err="1" smtClean="0">
                <a:solidFill>
                  <a:srgbClr val="FFFFFF"/>
                </a:solidFill>
              </a:rPr>
              <a:t>tx-datarate</a:t>
            </a:r>
            <a:r>
              <a:rPr lang="en-US" sz="1600" dirty="0" smtClean="0">
                <a:solidFill>
                  <a:srgbClr val="FFFFFF"/>
                </a:solidFill>
              </a:rPr>
              <a:t> counters under port-monitor feature on Cisco MDS to find the difference 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27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Link (VL) isolation of slow drain device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79274" y="2760918"/>
            <a:ext cx="503770" cy="647594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2955" y="1918608"/>
            <a:ext cx="709633" cy="994216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4043" y="1918608"/>
            <a:ext cx="709633" cy="994216"/>
          </a:xfrm>
          <a:prstGeom prst="rect">
            <a:avLst/>
          </a:prstGeom>
        </p:spPr>
      </p:pic>
      <p:cxnSp>
        <p:nvCxnSpPr>
          <p:cNvPr id="91" name="Straight Connector 90"/>
          <p:cNvCxnSpPr>
            <a:stCxn id="94" idx="3"/>
            <a:endCxn id="88" idx="1"/>
          </p:cNvCxnSpPr>
          <p:nvPr/>
        </p:nvCxnSpPr>
        <p:spPr>
          <a:xfrm>
            <a:off x="1741291" y="1707785"/>
            <a:ext cx="2171664" cy="70793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>
            <a:stCxn id="90" idx="3"/>
            <a:endCxn id="124" idx="1"/>
          </p:cNvCxnSpPr>
          <p:nvPr/>
        </p:nvCxnSpPr>
        <p:spPr>
          <a:xfrm flipV="1">
            <a:off x="8283676" y="1660541"/>
            <a:ext cx="1957572" cy="7551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90" idx="1"/>
            <a:endCxn id="88" idx="3"/>
          </p:cNvCxnSpPr>
          <p:nvPr/>
        </p:nvCxnSpPr>
        <p:spPr>
          <a:xfrm flipH="1">
            <a:off x="4622588" y="2415716"/>
            <a:ext cx="2951455" cy="0"/>
          </a:xfrm>
          <a:prstGeom prst="line">
            <a:avLst/>
          </a:prstGeom>
          <a:ln w="8890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15" t="7303" r="19836" b="4551"/>
          <a:stretch/>
        </p:blipFill>
        <p:spPr>
          <a:xfrm>
            <a:off x="1311501" y="1396489"/>
            <a:ext cx="429790" cy="622591"/>
          </a:xfrm>
          <a:prstGeom prst="rect">
            <a:avLst/>
          </a:prstGeom>
        </p:spPr>
      </p:pic>
      <p:grpSp>
        <p:nvGrpSpPr>
          <p:cNvPr id="95" name="Group 94"/>
          <p:cNvGrpSpPr>
            <a:grpSpLocks noChangeAspect="1"/>
          </p:cNvGrpSpPr>
          <p:nvPr/>
        </p:nvGrpSpPr>
        <p:grpSpPr>
          <a:xfrm>
            <a:off x="10241248" y="1393898"/>
            <a:ext cx="860453" cy="533286"/>
            <a:chOff x="10427109" y="4050890"/>
            <a:chExt cx="646471" cy="400665"/>
          </a:xfrm>
        </p:grpSpPr>
        <p:pic>
          <p:nvPicPr>
            <p:cNvPr id="124" name="Picture 123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94" t="5058" r="5939" b="4630"/>
            <a:stretch/>
          </p:blipFill>
          <p:spPr>
            <a:xfrm>
              <a:off x="10427109" y="4050890"/>
              <a:ext cx="646471" cy="400665"/>
            </a:xfrm>
            <a:prstGeom prst="rect">
              <a:avLst/>
            </a:prstGeom>
          </p:spPr>
        </p:pic>
        <p:pic>
          <p:nvPicPr>
            <p:cNvPr id="125" name="Picture 124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94673" y="4194995"/>
              <a:ext cx="107462" cy="192907"/>
            </a:xfrm>
            <a:prstGeom prst="rect">
              <a:avLst/>
            </a:prstGeom>
          </p:spPr>
        </p:pic>
        <p:pic>
          <p:nvPicPr>
            <p:cNvPr id="126" name="Picture 125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1473" y="4194995"/>
              <a:ext cx="107462" cy="192907"/>
            </a:xfrm>
            <a:prstGeom prst="rect">
              <a:avLst/>
            </a:prstGeom>
          </p:spPr>
        </p:pic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7872" y="4194995"/>
              <a:ext cx="107462" cy="192907"/>
            </a:xfrm>
            <a:prstGeom prst="rect">
              <a:avLst/>
            </a:prstGeom>
          </p:spPr>
        </p:pic>
      </p:grpSp>
      <p:cxnSp>
        <p:nvCxnSpPr>
          <p:cNvPr id="58" name="Straight Connector 57"/>
          <p:cNvCxnSpPr/>
          <p:nvPr/>
        </p:nvCxnSpPr>
        <p:spPr>
          <a:xfrm flipH="1">
            <a:off x="4622588" y="2200093"/>
            <a:ext cx="2951455" cy="0"/>
          </a:xfrm>
          <a:prstGeom prst="line">
            <a:avLst/>
          </a:prstGeom>
          <a:ln w="3175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4622588" y="2639572"/>
            <a:ext cx="2951455" cy="0"/>
          </a:xfrm>
          <a:prstGeom prst="line">
            <a:avLst/>
          </a:prstGeom>
          <a:ln w="3175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6" name="Group 95"/>
          <p:cNvGrpSpPr>
            <a:grpSpLocks noChangeAspect="1"/>
          </p:cNvGrpSpPr>
          <p:nvPr/>
        </p:nvGrpSpPr>
        <p:grpSpPr>
          <a:xfrm>
            <a:off x="10241248" y="2935089"/>
            <a:ext cx="860453" cy="533286"/>
            <a:chOff x="10427109" y="4050890"/>
            <a:chExt cx="646471" cy="400665"/>
          </a:xfrm>
        </p:grpSpPr>
        <p:pic>
          <p:nvPicPr>
            <p:cNvPr id="120" name="Picture 119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94" t="5058" r="5939" b="4630"/>
            <a:stretch/>
          </p:blipFill>
          <p:spPr>
            <a:xfrm>
              <a:off x="10427109" y="4050890"/>
              <a:ext cx="646471" cy="400665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94673" y="4194995"/>
              <a:ext cx="107462" cy="192907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1473" y="4194995"/>
              <a:ext cx="107462" cy="192907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7872" y="4194995"/>
              <a:ext cx="107462" cy="192907"/>
            </a:xfrm>
            <a:prstGeom prst="rect">
              <a:avLst/>
            </a:prstGeom>
          </p:spPr>
        </p:pic>
      </p:grpSp>
      <p:cxnSp>
        <p:nvCxnSpPr>
          <p:cNvPr id="97" name="Straight Connector 96"/>
          <p:cNvCxnSpPr>
            <a:stCxn id="90" idx="3"/>
            <a:endCxn id="120" idx="1"/>
          </p:cNvCxnSpPr>
          <p:nvPr/>
        </p:nvCxnSpPr>
        <p:spPr>
          <a:xfrm>
            <a:off x="8283676" y="2415716"/>
            <a:ext cx="1957572" cy="78601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>
          <a:xfrm>
            <a:off x="1100820" y="2018686"/>
            <a:ext cx="851153" cy="1958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Host-1</a:t>
            </a:r>
            <a:endParaRPr lang="en-US" sz="1400" dirty="0"/>
          </a:p>
        </p:txBody>
      </p:sp>
      <p:sp>
        <p:nvSpPr>
          <p:cNvPr id="128" name="TextBox 127"/>
          <p:cNvSpPr txBox="1"/>
          <p:nvPr/>
        </p:nvSpPr>
        <p:spPr>
          <a:xfrm>
            <a:off x="10229282" y="1937489"/>
            <a:ext cx="85115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Array-1</a:t>
            </a:r>
            <a:endParaRPr lang="en-US" sz="1400" dirty="0"/>
          </a:p>
        </p:txBody>
      </p:sp>
      <p:sp>
        <p:nvSpPr>
          <p:cNvPr id="129" name="TextBox 128"/>
          <p:cNvSpPr txBox="1"/>
          <p:nvPr/>
        </p:nvSpPr>
        <p:spPr>
          <a:xfrm>
            <a:off x="10241424" y="3467735"/>
            <a:ext cx="85115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Array-2</a:t>
            </a:r>
            <a:endParaRPr lang="en-US" sz="1400" dirty="0"/>
          </a:p>
        </p:txBody>
      </p:sp>
      <p:pic>
        <p:nvPicPr>
          <p:cNvPr id="130" name="Picture 129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315" t="7303" r="19836" b="4551"/>
          <a:stretch/>
        </p:blipFill>
        <p:spPr>
          <a:xfrm>
            <a:off x="1323596" y="2776031"/>
            <a:ext cx="429790" cy="622591"/>
          </a:xfrm>
          <a:prstGeom prst="rect">
            <a:avLst/>
          </a:prstGeom>
        </p:spPr>
      </p:pic>
      <p:sp>
        <p:nvSpPr>
          <p:cNvPr id="131" name="TextBox 130"/>
          <p:cNvSpPr txBox="1"/>
          <p:nvPr/>
        </p:nvSpPr>
        <p:spPr>
          <a:xfrm>
            <a:off x="1117845" y="3395543"/>
            <a:ext cx="85115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Host-2</a:t>
            </a:r>
            <a:endParaRPr lang="en-US" sz="1400" dirty="0"/>
          </a:p>
        </p:txBody>
      </p:sp>
      <p:cxnSp>
        <p:nvCxnSpPr>
          <p:cNvPr id="132" name="Straight Connector 131"/>
          <p:cNvCxnSpPr>
            <a:stCxn id="130" idx="3"/>
            <a:endCxn id="88" idx="1"/>
          </p:cNvCxnSpPr>
          <p:nvPr/>
        </p:nvCxnSpPr>
        <p:spPr>
          <a:xfrm flipV="1">
            <a:off x="1753386" y="2415716"/>
            <a:ext cx="2159569" cy="67161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" name="Group 132"/>
          <p:cNvGrpSpPr>
            <a:grpSpLocks noChangeAspect="1"/>
          </p:cNvGrpSpPr>
          <p:nvPr/>
        </p:nvGrpSpPr>
        <p:grpSpPr>
          <a:xfrm>
            <a:off x="2690275" y="3255153"/>
            <a:ext cx="227108" cy="227108"/>
            <a:chOff x="7240545" y="3084352"/>
            <a:chExt cx="365760" cy="365760"/>
          </a:xfrm>
        </p:grpSpPr>
        <p:sp>
          <p:nvSpPr>
            <p:cNvPr id="134" name="Oval 133"/>
            <p:cNvSpPr/>
            <p:nvPr/>
          </p:nvSpPr>
          <p:spPr>
            <a:xfrm>
              <a:off x="7240545" y="3084352"/>
              <a:ext cx="365760" cy="365760"/>
            </a:xfrm>
            <a:prstGeom prst="ellipse">
              <a:avLst/>
            </a:prstGeom>
            <a:noFill/>
            <a:ln w="6350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cxnSp>
          <p:nvCxnSpPr>
            <p:cNvPr id="135" name="Straight Connector 134"/>
            <p:cNvCxnSpPr>
              <a:stCxn id="134" idx="7"/>
              <a:endCxn id="134" idx="3"/>
            </p:cNvCxnSpPr>
            <p:nvPr/>
          </p:nvCxnSpPr>
          <p:spPr>
            <a:xfrm flipH="1">
              <a:off x="7294109" y="3137916"/>
              <a:ext cx="258632" cy="258632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ight Arrow 8"/>
          <p:cNvSpPr/>
          <p:nvPr/>
        </p:nvSpPr>
        <p:spPr>
          <a:xfrm>
            <a:off x="2000944" y="3202083"/>
            <a:ext cx="668757" cy="340250"/>
          </a:xfrm>
          <a:prstGeom prst="rightArrow">
            <a:avLst>
              <a:gd name="adj1" fmla="val 73284"/>
              <a:gd name="adj2" fmla="val 50000"/>
            </a:avLst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smtClean="0"/>
              <a:t>R_RDY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698165" y="3589522"/>
            <a:ext cx="1680650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 smtClean="0"/>
              <a:t>Culprit</a:t>
            </a:r>
          </a:p>
          <a:p>
            <a:pPr algn="ctr"/>
            <a:r>
              <a:rPr lang="en-US" sz="1400" dirty="0" smtClean="0"/>
              <a:t>Slow Drain device </a:t>
            </a:r>
            <a:endParaRPr lang="en-US" sz="1400" dirty="0"/>
          </a:p>
        </p:txBody>
      </p:sp>
      <p:sp>
        <p:nvSpPr>
          <p:cNvPr id="138" name="TextBox 137"/>
          <p:cNvSpPr txBox="1"/>
          <p:nvPr/>
        </p:nvSpPr>
        <p:spPr>
          <a:xfrm>
            <a:off x="1027535" y="2220252"/>
            <a:ext cx="1043551" cy="307777"/>
          </a:xfrm>
          <a:prstGeom prst="rect">
            <a:avLst/>
          </a:prstGeom>
          <a:noFill/>
          <a:ln>
            <a:solidFill>
              <a:srgbClr val="FA661C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 smtClean="0"/>
              <a:t>Impacted</a:t>
            </a:r>
            <a:endParaRPr lang="en-US" sz="1400" dirty="0"/>
          </a:p>
        </p:txBody>
      </p:sp>
      <p:sp>
        <p:nvSpPr>
          <p:cNvPr id="139" name="TextBox 138"/>
          <p:cNvSpPr txBox="1"/>
          <p:nvPr/>
        </p:nvSpPr>
        <p:spPr>
          <a:xfrm>
            <a:off x="10133082" y="2158407"/>
            <a:ext cx="1043551" cy="307777"/>
          </a:xfrm>
          <a:prstGeom prst="rect">
            <a:avLst/>
          </a:prstGeom>
          <a:noFill/>
          <a:ln>
            <a:solidFill>
              <a:srgbClr val="FA661C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 smtClean="0"/>
              <a:t>Impacted</a:t>
            </a:r>
            <a:endParaRPr lang="en-US" sz="1400" dirty="0"/>
          </a:p>
        </p:txBody>
      </p:sp>
      <p:sp>
        <p:nvSpPr>
          <p:cNvPr id="140" name="TextBox 139"/>
          <p:cNvSpPr txBox="1"/>
          <p:nvPr/>
        </p:nvSpPr>
        <p:spPr>
          <a:xfrm>
            <a:off x="10145224" y="3670637"/>
            <a:ext cx="1043551" cy="307777"/>
          </a:xfrm>
          <a:prstGeom prst="rect">
            <a:avLst/>
          </a:prstGeom>
          <a:noFill/>
          <a:ln>
            <a:solidFill>
              <a:srgbClr val="FA661C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 smtClean="0"/>
              <a:t>Impacted</a:t>
            </a:r>
            <a:endParaRPr lang="en-US" sz="1400" dirty="0"/>
          </a:p>
        </p:txBody>
      </p:sp>
      <p:cxnSp>
        <p:nvCxnSpPr>
          <p:cNvPr id="15" name="Curved Connector 14"/>
          <p:cNvCxnSpPr/>
          <p:nvPr/>
        </p:nvCxnSpPr>
        <p:spPr>
          <a:xfrm rot="5400000">
            <a:off x="6031663" y="-2218052"/>
            <a:ext cx="134547" cy="7786928"/>
          </a:xfrm>
          <a:prstGeom prst="curvedConnector3">
            <a:avLst>
              <a:gd name="adj1" fmla="val 348759"/>
            </a:avLst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>
            <a:spLocks noChangeAspect="1"/>
          </p:cNvSpPr>
          <p:nvPr/>
        </p:nvSpPr>
        <p:spPr>
          <a:xfrm>
            <a:off x="5781600" y="1882478"/>
            <a:ext cx="387795" cy="387795"/>
          </a:xfrm>
          <a:prstGeom prst="ellipse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</a:p>
        </p:txBody>
      </p:sp>
      <p:grpSp>
        <p:nvGrpSpPr>
          <p:cNvPr id="99" name="Group 98"/>
          <p:cNvGrpSpPr>
            <a:grpSpLocks noChangeAspect="1"/>
          </p:cNvGrpSpPr>
          <p:nvPr/>
        </p:nvGrpSpPr>
        <p:grpSpPr>
          <a:xfrm>
            <a:off x="5360752" y="2519770"/>
            <a:ext cx="227108" cy="227108"/>
            <a:chOff x="7240545" y="3084352"/>
            <a:chExt cx="365760" cy="365760"/>
          </a:xfrm>
        </p:grpSpPr>
        <p:sp>
          <p:nvSpPr>
            <p:cNvPr id="100" name="Oval 99"/>
            <p:cNvSpPr/>
            <p:nvPr/>
          </p:nvSpPr>
          <p:spPr>
            <a:xfrm>
              <a:off x="7240545" y="3084352"/>
              <a:ext cx="365760" cy="365760"/>
            </a:xfrm>
            <a:prstGeom prst="ellipse">
              <a:avLst/>
            </a:prstGeom>
            <a:noFill/>
            <a:ln w="6350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cxnSp>
          <p:nvCxnSpPr>
            <p:cNvPr id="101" name="Straight Connector 100"/>
            <p:cNvCxnSpPr>
              <a:stCxn id="100" idx="7"/>
              <a:endCxn id="100" idx="3"/>
            </p:cNvCxnSpPr>
            <p:nvPr/>
          </p:nvCxnSpPr>
          <p:spPr>
            <a:xfrm flipH="1">
              <a:off x="7294109" y="3137916"/>
              <a:ext cx="258632" cy="258632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Right Arrow 101"/>
          <p:cNvSpPr/>
          <p:nvPr/>
        </p:nvSpPr>
        <p:spPr>
          <a:xfrm>
            <a:off x="4671421" y="2466700"/>
            <a:ext cx="668757" cy="340250"/>
          </a:xfrm>
          <a:prstGeom prst="rightArrow">
            <a:avLst>
              <a:gd name="adj1" fmla="val 73284"/>
              <a:gd name="adj2" fmla="val 50000"/>
            </a:avLst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smtClean="0"/>
              <a:t>R_RDY</a:t>
            </a:r>
          </a:p>
        </p:txBody>
      </p:sp>
      <p:grpSp>
        <p:nvGrpSpPr>
          <p:cNvPr id="103" name="Group 102"/>
          <p:cNvGrpSpPr>
            <a:grpSpLocks noChangeAspect="1"/>
          </p:cNvGrpSpPr>
          <p:nvPr/>
        </p:nvGrpSpPr>
        <p:grpSpPr>
          <a:xfrm>
            <a:off x="9677740" y="3254413"/>
            <a:ext cx="227108" cy="227108"/>
            <a:chOff x="7240545" y="3084352"/>
            <a:chExt cx="365760" cy="365760"/>
          </a:xfrm>
        </p:grpSpPr>
        <p:sp>
          <p:nvSpPr>
            <p:cNvPr id="104" name="Oval 103"/>
            <p:cNvSpPr/>
            <p:nvPr/>
          </p:nvSpPr>
          <p:spPr>
            <a:xfrm>
              <a:off x="7240545" y="3084352"/>
              <a:ext cx="365760" cy="365760"/>
            </a:xfrm>
            <a:prstGeom prst="ellipse">
              <a:avLst/>
            </a:prstGeom>
            <a:noFill/>
            <a:ln w="63500">
              <a:solidFill>
                <a:srgbClr val="FF0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</p:txBody>
        </p:sp>
        <p:cxnSp>
          <p:nvCxnSpPr>
            <p:cNvPr id="105" name="Straight Connector 104"/>
            <p:cNvCxnSpPr>
              <a:stCxn id="104" idx="7"/>
              <a:endCxn id="104" idx="3"/>
            </p:cNvCxnSpPr>
            <p:nvPr/>
          </p:nvCxnSpPr>
          <p:spPr>
            <a:xfrm flipH="1">
              <a:off x="7294109" y="3137916"/>
              <a:ext cx="258632" cy="258632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6" name="Right Arrow 105"/>
          <p:cNvSpPr/>
          <p:nvPr/>
        </p:nvSpPr>
        <p:spPr>
          <a:xfrm>
            <a:off x="8988409" y="3201343"/>
            <a:ext cx="668757" cy="340250"/>
          </a:xfrm>
          <a:prstGeom prst="rightArrow">
            <a:avLst>
              <a:gd name="adj1" fmla="val 73284"/>
              <a:gd name="adj2" fmla="val 50000"/>
            </a:avLst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smtClean="0"/>
              <a:t>R_RDY</a:t>
            </a:r>
          </a:p>
        </p:txBody>
      </p:sp>
      <p:sp>
        <p:nvSpPr>
          <p:cNvPr id="110" name="Right Arrow 109"/>
          <p:cNvSpPr/>
          <p:nvPr/>
        </p:nvSpPr>
        <p:spPr>
          <a:xfrm>
            <a:off x="8988409" y="1345809"/>
            <a:ext cx="668757" cy="340250"/>
          </a:xfrm>
          <a:prstGeom prst="rightArrow">
            <a:avLst>
              <a:gd name="adj1" fmla="val 73284"/>
              <a:gd name="adj2" fmla="val 50000"/>
            </a:avLst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smtClean="0"/>
              <a:t>R_RDY</a:t>
            </a:r>
          </a:p>
        </p:txBody>
      </p:sp>
      <p:sp>
        <p:nvSpPr>
          <p:cNvPr id="112" name="Right Arrow 111"/>
          <p:cNvSpPr/>
          <p:nvPr/>
        </p:nvSpPr>
        <p:spPr>
          <a:xfrm>
            <a:off x="3616161" y="3103335"/>
            <a:ext cx="1303220" cy="547976"/>
          </a:xfrm>
          <a:prstGeom prst="rightArrow">
            <a:avLst>
              <a:gd name="adj1" fmla="val 73284"/>
              <a:gd name="adj2" fmla="val 50000"/>
            </a:avLst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smtClean="0"/>
              <a:t>Back Pressure</a:t>
            </a:r>
          </a:p>
        </p:txBody>
      </p:sp>
      <p:sp>
        <p:nvSpPr>
          <p:cNvPr id="113" name="Right Arrow 112"/>
          <p:cNvSpPr/>
          <p:nvPr/>
        </p:nvSpPr>
        <p:spPr>
          <a:xfrm>
            <a:off x="7277250" y="3103335"/>
            <a:ext cx="1303220" cy="547976"/>
          </a:xfrm>
          <a:prstGeom prst="rightArrow">
            <a:avLst>
              <a:gd name="adj1" fmla="val 73284"/>
              <a:gd name="adj2" fmla="val 50000"/>
            </a:avLst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smtClean="0"/>
              <a:t>Back Pressure</a:t>
            </a:r>
          </a:p>
        </p:txBody>
      </p:sp>
      <p:cxnSp>
        <p:nvCxnSpPr>
          <p:cNvPr id="114" name="Curved Connector 113"/>
          <p:cNvCxnSpPr/>
          <p:nvPr/>
        </p:nvCxnSpPr>
        <p:spPr>
          <a:xfrm rot="17100000" flipV="1">
            <a:off x="9238658" y="2308796"/>
            <a:ext cx="26188" cy="1570750"/>
          </a:xfrm>
          <a:prstGeom prst="curvedConnector3">
            <a:avLst>
              <a:gd name="adj1" fmla="val 585319"/>
            </a:avLst>
          </a:prstGeom>
          <a:ln w="38100">
            <a:solidFill>
              <a:srgbClr val="49AD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urved Connector 115"/>
          <p:cNvCxnSpPr/>
          <p:nvPr/>
        </p:nvCxnSpPr>
        <p:spPr>
          <a:xfrm rot="4860000">
            <a:off x="9179100" y="976944"/>
            <a:ext cx="34932" cy="1637939"/>
          </a:xfrm>
          <a:prstGeom prst="curvedConnector3">
            <a:avLst>
              <a:gd name="adj1" fmla="val 348759"/>
            </a:avLst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Oval 116"/>
          <p:cNvSpPr>
            <a:spLocks noChangeAspect="1"/>
          </p:cNvSpPr>
          <p:nvPr/>
        </p:nvSpPr>
        <p:spPr>
          <a:xfrm>
            <a:off x="9131771" y="1683353"/>
            <a:ext cx="387795" cy="387795"/>
          </a:xfrm>
          <a:prstGeom prst="ellipse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476908" y="4597092"/>
            <a:ext cx="11552419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pc="-100" dirty="0" smtClean="0">
                <a:solidFill>
                  <a:schemeClr val="tx2"/>
                </a:solidFill>
                <a:ea typeface="ＭＳ Ｐゴシック" pitchFamily="34" charset="-128"/>
              </a:rPr>
              <a:t>Slow Drain device is moved to Isolated state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pc="-100" dirty="0" smtClean="0">
                <a:solidFill>
                  <a:schemeClr val="tx2"/>
                </a:solidFill>
                <a:ea typeface="ＭＳ Ｐゴシック" pitchFamily="34" charset="-128"/>
              </a:rPr>
              <a:t>All traffic destined to isolated port is moved to low priority Virtual Link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pc="-100" dirty="0" smtClean="0">
                <a:solidFill>
                  <a:schemeClr val="tx2"/>
                </a:solidFill>
                <a:ea typeface="ＭＳ Ｐゴシック" pitchFamily="34" charset="-128"/>
              </a:rPr>
              <a:t>All virtual links have dedicated B2B credits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pc="-100" dirty="0" smtClean="0">
                <a:solidFill>
                  <a:schemeClr val="tx2"/>
                </a:solidFill>
                <a:ea typeface="ＭＳ Ｐゴシック" pitchFamily="34" charset="-128"/>
              </a:rPr>
              <a:t>B2B credit starvation in low priority virtual link does not impact B2B credits in normal priority virtual link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159717" y="2542978"/>
            <a:ext cx="150787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2060"/>
                </a:solidFill>
              </a:rPr>
              <a:t>Low Priority VL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851364" y="2121757"/>
            <a:ext cx="200697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2060"/>
                </a:solidFill>
              </a:rPr>
              <a:t>Normal Priority VL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62" name="Right Arrow 61"/>
          <p:cNvSpPr/>
          <p:nvPr/>
        </p:nvSpPr>
        <p:spPr>
          <a:xfrm>
            <a:off x="2024626" y="1345809"/>
            <a:ext cx="668757" cy="340250"/>
          </a:xfrm>
          <a:prstGeom prst="rightArrow">
            <a:avLst>
              <a:gd name="adj1" fmla="val 73284"/>
              <a:gd name="adj2" fmla="val 50000"/>
            </a:avLst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smtClean="0"/>
              <a:t>R_RDY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897" y="1302392"/>
            <a:ext cx="362453" cy="362453"/>
          </a:xfrm>
          <a:prstGeom prst="rect">
            <a:avLst/>
          </a:prstGeom>
        </p:spPr>
      </p:pic>
      <p:sp>
        <p:nvSpPr>
          <p:cNvPr id="64" name="Right Arrow 63"/>
          <p:cNvSpPr/>
          <p:nvPr/>
        </p:nvSpPr>
        <p:spPr>
          <a:xfrm>
            <a:off x="4677798" y="2029968"/>
            <a:ext cx="668757" cy="340250"/>
          </a:xfrm>
          <a:prstGeom prst="rightArrow">
            <a:avLst>
              <a:gd name="adj1" fmla="val 73284"/>
              <a:gd name="adj2" fmla="val 50000"/>
            </a:avLst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smtClean="0"/>
              <a:t>R_RDY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069" y="1986551"/>
            <a:ext cx="362453" cy="362453"/>
          </a:xfrm>
          <a:prstGeom prst="rect">
            <a:avLst/>
          </a:prstGeom>
        </p:spPr>
      </p:pic>
      <p:sp>
        <p:nvSpPr>
          <p:cNvPr id="66" name="Right Arrow 65"/>
          <p:cNvSpPr/>
          <p:nvPr/>
        </p:nvSpPr>
        <p:spPr>
          <a:xfrm>
            <a:off x="3708956" y="1235751"/>
            <a:ext cx="1303220" cy="547976"/>
          </a:xfrm>
          <a:prstGeom prst="rightArrow">
            <a:avLst>
              <a:gd name="adj1" fmla="val 73284"/>
              <a:gd name="adj2" fmla="val 50000"/>
            </a:avLst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smtClean="0"/>
              <a:t>Back Pressure</a:t>
            </a:r>
          </a:p>
          <a:p>
            <a:pPr algn="ctr"/>
            <a:r>
              <a:rPr lang="en-US" sz="1200" dirty="0" smtClean="0"/>
              <a:t>Released</a:t>
            </a:r>
          </a:p>
        </p:txBody>
      </p:sp>
      <p:sp>
        <p:nvSpPr>
          <p:cNvPr id="67" name="Right Arrow 66"/>
          <p:cNvSpPr/>
          <p:nvPr/>
        </p:nvSpPr>
        <p:spPr>
          <a:xfrm>
            <a:off x="7275938" y="1241556"/>
            <a:ext cx="1303220" cy="547976"/>
          </a:xfrm>
          <a:prstGeom prst="rightArrow">
            <a:avLst>
              <a:gd name="adj1" fmla="val 73284"/>
              <a:gd name="adj2" fmla="val 50000"/>
            </a:avLst>
          </a:prstGeom>
          <a:solidFill>
            <a:srgbClr val="0070C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 smtClean="0"/>
              <a:t>Back Pressure</a:t>
            </a:r>
          </a:p>
          <a:p>
            <a:pPr algn="ctr"/>
            <a:r>
              <a:rPr lang="en-US" sz="1200" dirty="0" smtClean="0"/>
              <a:t>Released</a:t>
            </a: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437" y="1284723"/>
            <a:ext cx="362453" cy="362453"/>
          </a:xfrm>
          <a:prstGeom prst="rect">
            <a:avLst/>
          </a:prstGeom>
        </p:spPr>
      </p:pic>
      <p:cxnSp>
        <p:nvCxnSpPr>
          <p:cNvPr id="69" name="Curved Connector 68"/>
          <p:cNvCxnSpPr/>
          <p:nvPr/>
        </p:nvCxnSpPr>
        <p:spPr>
          <a:xfrm rot="16200000" flipV="1">
            <a:off x="6004086" y="-717611"/>
            <a:ext cx="109398" cy="7939310"/>
          </a:xfrm>
          <a:prstGeom prst="curvedConnector3">
            <a:avLst>
              <a:gd name="adj1" fmla="val 585319"/>
            </a:avLst>
          </a:prstGeom>
          <a:ln w="38100">
            <a:solidFill>
              <a:srgbClr val="49AD6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Elbow Connector 69"/>
          <p:cNvCxnSpPr>
            <a:stCxn id="72" idx="1"/>
            <a:endCxn id="137" idx="3"/>
          </p:cNvCxnSpPr>
          <p:nvPr/>
        </p:nvCxnSpPr>
        <p:spPr>
          <a:xfrm rot="10800000">
            <a:off x="2378816" y="3851133"/>
            <a:ext cx="552915" cy="4359"/>
          </a:xfrm>
          <a:prstGeom prst="bentConnector3">
            <a:avLst>
              <a:gd name="adj1" fmla="val 50000"/>
            </a:avLst>
          </a:prstGeom>
          <a:ln w="15875">
            <a:solidFill>
              <a:srgbClr val="FA661C"/>
            </a:solidFill>
            <a:headEnd type="oval"/>
          </a:ln>
          <a:effectLst>
            <a:outerShdw dist="12700" dir="5400000" algn="t" rotWithShape="0">
              <a:srgbClr val="F3F6FB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2931730" y="3693051"/>
            <a:ext cx="1962448" cy="32487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 smtClean="0"/>
              <a:t>Moved to Isolated state</a:t>
            </a:r>
            <a:endParaRPr lang="en-US" sz="1400" dirty="0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9103215" y="2723554"/>
            <a:ext cx="387795" cy="387795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7848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2" grpId="0" animBg="1"/>
      <p:bldP spid="110" grpId="0" animBg="1"/>
      <p:bldP spid="117" grpId="0" animBg="1"/>
      <p:bldP spid="64" grpId="0" animBg="1"/>
      <p:bldP spid="66" grpId="0" animBg="1"/>
      <p:bldP spid="67" grpId="0" animBg="1"/>
      <p:bldP spid="7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"/>
            <a:ext cx="12190703" cy="68579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29624" y="35"/>
            <a:ext cx="4790310" cy="6857965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rgbClr val="2F7FC7">
                  <a:alpha val="80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gradFill>
                <a:gsLst>
                  <a:gs pos="100000">
                    <a:schemeClr val="accent1"/>
                  </a:gs>
                  <a:gs pos="0">
                    <a:srgbClr val="2F7FC7"/>
                  </a:gs>
                </a:gsLst>
                <a:lin ang="5400000" scaled="1"/>
              </a:gradFill>
            </a:endParaRP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398755" y="2250455"/>
            <a:ext cx="4281400" cy="4044579"/>
          </a:xfrm>
          <a:prstGeom prst="rect">
            <a:avLst/>
          </a:prstGeom>
        </p:spPr>
        <p:txBody>
          <a:bodyPr/>
          <a:lstStyle>
            <a:lvl1pPr marL="0" algn="l" defTabSz="609448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lang="en-GB" altLang="en-US" sz="4000" b="1" kern="1200" spc="-100" baseline="0" dirty="0">
                <a:gradFill>
                  <a:gsLst>
                    <a:gs pos="100000">
                      <a:schemeClr val="accent1"/>
                    </a:gs>
                    <a:gs pos="0">
                      <a:srgbClr val="2F7FC7"/>
                    </a:gs>
                  </a:gsLst>
                  <a:lin ang="5400000" scaled="1"/>
                </a:gradFill>
                <a:latin typeface="+mn-lt"/>
                <a:ea typeface="ＭＳ Ｐゴシック" pitchFamily="34" charset="-128"/>
                <a:cs typeface="+mn-cs"/>
              </a:defRPr>
            </a:lvl1pPr>
            <a:lvl2pPr algn="l" defTabSz="91205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6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2pPr>
            <a:lvl3pPr algn="l" defTabSz="91205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6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3pPr>
            <a:lvl4pPr algn="l" defTabSz="91205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6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4pPr>
            <a:lvl5pPr algn="l" defTabSz="91205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6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5pPr>
            <a:lvl6pPr marL="609448" algn="l" defTabSz="91205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6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1218895" algn="l" defTabSz="91205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6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828343" algn="l" defTabSz="91205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6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2437790" algn="l" defTabSz="91205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6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en-US" altLang="en-US" sz="4400" spc="-150" dirty="0">
                <a:solidFill>
                  <a:schemeClr val="bg1"/>
                </a:solidFill>
              </a:rPr>
              <a:t>Investment Protection for the Next Decade</a:t>
            </a:r>
          </a:p>
          <a:p>
            <a:pPr>
              <a:spcBef>
                <a:spcPts val="1200"/>
              </a:spcBef>
            </a:pPr>
            <a:r>
              <a:rPr lang="en-US" altLang="en-US" sz="3200" b="0" spc="-150" dirty="0" err="1" smtClean="0">
                <a:solidFill>
                  <a:schemeClr val="accent3">
                    <a:lumMod val="90000"/>
                  </a:schemeClr>
                </a:solidFill>
              </a:rPr>
              <a:t>NVMe</a:t>
            </a:r>
            <a:r>
              <a:rPr lang="en-US" altLang="en-US" sz="3200" b="0" spc="-150" dirty="0" smtClean="0">
                <a:solidFill>
                  <a:schemeClr val="accent3">
                    <a:lumMod val="90000"/>
                  </a:schemeClr>
                </a:solidFill>
              </a:rPr>
              <a:t>-over Fabric: </a:t>
            </a:r>
            <a:r>
              <a:rPr lang="en-US" altLang="en-US" sz="2400" b="0" spc="-150" dirty="0">
                <a:solidFill>
                  <a:schemeClr val="accent3">
                    <a:lumMod val="90000"/>
                  </a:schemeClr>
                </a:solidFill>
              </a:rPr>
              <a:t>Improved Performance and Faster Response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605" y="518955"/>
            <a:ext cx="1515004" cy="1922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40141" y="877324"/>
            <a:ext cx="756036" cy="757900"/>
            <a:chOff x="12466638" y="6065838"/>
            <a:chExt cx="642937" cy="644525"/>
          </a:xfrm>
          <a:gradFill>
            <a:gsLst>
              <a:gs pos="100000">
                <a:schemeClr val="accent3">
                  <a:lumMod val="75000"/>
                </a:schemeClr>
              </a:gs>
              <a:gs pos="0">
                <a:schemeClr val="accent3">
                  <a:lumMod val="90000"/>
                </a:schemeClr>
              </a:gs>
            </a:gsLst>
            <a:lin ang="2700000" scaled="1"/>
          </a:gradFill>
        </p:grpSpPr>
        <p:sp>
          <p:nvSpPr>
            <p:cNvPr id="13" name="Freeform 26"/>
            <p:cNvSpPr>
              <a:spLocks/>
            </p:cNvSpPr>
            <p:nvPr/>
          </p:nvSpPr>
          <p:spPr bwMode="auto">
            <a:xfrm>
              <a:off x="12666663" y="6194426"/>
              <a:ext cx="244475" cy="387350"/>
            </a:xfrm>
            <a:custGeom>
              <a:avLst/>
              <a:gdLst>
                <a:gd name="T0" fmla="*/ 86 w 86"/>
                <a:gd name="T1" fmla="*/ 88 h 137"/>
                <a:gd name="T2" fmla="*/ 84 w 86"/>
                <a:gd name="T3" fmla="*/ 98 h 137"/>
                <a:gd name="T4" fmla="*/ 79 w 86"/>
                <a:gd name="T5" fmla="*/ 107 h 137"/>
                <a:gd name="T6" fmla="*/ 69 w 86"/>
                <a:gd name="T7" fmla="*/ 115 h 137"/>
                <a:gd name="T8" fmla="*/ 54 w 86"/>
                <a:gd name="T9" fmla="*/ 119 h 137"/>
                <a:gd name="T10" fmla="*/ 54 w 86"/>
                <a:gd name="T11" fmla="*/ 137 h 137"/>
                <a:gd name="T12" fmla="*/ 31 w 86"/>
                <a:gd name="T13" fmla="*/ 137 h 137"/>
                <a:gd name="T14" fmla="*/ 31 w 86"/>
                <a:gd name="T15" fmla="*/ 119 h 137"/>
                <a:gd name="T16" fmla="*/ 17 w 86"/>
                <a:gd name="T17" fmla="*/ 114 h 137"/>
                <a:gd name="T18" fmla="*/ 8 w 86"/>
                <a:gd name="T19" fmla="*/ 106 h 137"/>
                <a:gd name="T20" fmla="*/ 2 w 86"/>
                <a:gd name="T21" fmla="*/ 96 h 137"/>
                <a:gd name="T22" fmla="*/ 0 w 86"/>
                <a:gd name="T23" fmla="*/ 86 h 137"/>
                <a:gd name="T24" fmla="*/ 28 w 86"/>
                <a:gd name="T25" fmla="*/ 86 h 137"/>
                <a:gd name="T26" fmla="*/ 33 w 86"/>
                <a:gd name="T27" fmla="*/ 96 h 137"/>
                <a:gd name="T28" fmla="*/ 44 w 86"/>
                <a:gd name="T29" fmla="*/ 100 h 137"/>
                <a:gd name="T30" fmla="*/ 53 w 86"/>
                <a:gd name="T31" fmla="*/ 97 h 137"/>
                <a:gd name="T32" fmla="*/ 56 w 86"/>
                <a:gd name="T33" fmla="*/ 91 h 137"/>
                <a:gd name="T34" fmla="*/ 55 w 86"/>
                <a:gd name="T35" fmla="*/ 87 h 137"/>
                <a:gd name="T36" fmla="*/ 52 w 86"/>
                <a:gd name="T37" fmla="*/ 83 h 137"/>
                <a:gd name="T38" fmla="*/ 46 w 86"/>
                <a:gd name="T39" fmla="*/ 81 h 137"/>
                <a:gd name="T40" fmla="*/ 37 w 86"/>
                <a:gd name="T41" fmla="*/ 78 h 137"/>
                <a:gd name="T42" fmla="*/ 11 w 86"/>
                <a:gd name="T43" fmla="*/ 66 h 137"/>
                <a:gd name="T44" fmla="*/ 3 w 86"/>
                <a:gd name="T45" fmla="*/ 46 h 137"/>
                <a:gd name="T46" fmla="*/ 5 w 86"/>
                <a:gd name="T47" fmla="*/ 36 h 137"/>
                <a:gd name="T48" fmla="*/ 10 w 86"/>
                <a:gd name="T49" fmla="*/ 28 h 137"/>
                <a:gd name="T50" fmla="*/ 18 w 86"/>
                <a:gd name="T51" fmla="*/ 21 h 137"/>
                <a:gd name="T52" fmla="*/ 31 w 86"/>
                <a:gd name="T53" fmla="*/ 17 h 137"/>
                <a:gd name="T54" fmla="*/ 31 w 86"/>
                <a:gd name="T55" fmla="*/ 0 h 137"/>
                <a:gd name="T56" fmla="*/ 54 w 86"/>
                <a:gd name="T57" fmla="*/ 0 h 137"/>
                <a:gd name="T58" fmla="*/ 54 w 86"/>
                <a:gd name="T59" fmla="*/ 17 h 137"/>
                <a:gd name="T60" fmla="*/ 67 w 86"/>
                <a:gd name="T61" fmla="*/ 21 h 137"/>
                <a:gd name="T62" fmla="*/ 75 w 86"/>
                <a:gd name="T63" fmla="*/ 27 h 137"/>
                <a:gd name="T64" fmla="*/ 81 w 86"/>
                <a:gd name="T65" fmla="*/ 36 h 137"/>
                <a:gd name="T66" fmla="*/ 84 w 86"/>
                <a:gd name="T67" fmla="*/ 46 h 137"/>
                <a:gd name="T68" fmla="*/ 56 w 86"/>
                <a:gd name="T69" fmla="*/ 46 h 137"/>
                <a:gd name="T70" fmla="*/ 52 w 86"/>
                <a:gd name="T71" fmla="*/ 38 h 137"/>
                <a:gd name="T72" fmla="*/ 43 w 86"/>
                <a:gd name="T73" fmla="*/ 36 h 137"/>
                <a:gd name="T74" fmla="*/ 36 w 86"/>
                <a:gd name="T75" fmla="*/ 38 h 137"/>
                <a:gd name="T76" fmla="*/ 33 w 86"/>
                <a:gd name="T77" fmla="*/ 43 h 137"/>
                <a:gd name="T78" fmla="*/ 34 w 86"/>
                <a:gd name="T79" fmla="*/ 47 h 137"/>
                <a:gd name="T80" fmla="*/ 36 w 86"/>
                <a:gd name="T81" fmla="*/ 50 h 137"/>
                <a:gd name="T82" fmla="*/ 41 w 86"/>
                <a:gd name="T83" fmla="*/ 52 h 137"/>
                <a:gd name="T84" fmla="*/ 49 w 86"/>
                <a:gd name="T85" fmla="*/ 54 h 137"/>
                <a:gd name="T86" fmla="*/ 66 w 86"/>
                <a:gd name="T87" fmla="*/ 60 h 137"/>
                <a:gd name="T88" fmla="*/ 77 w 86"/>
                <a:gd name="T89" fmla="*/ 67 h 137"/>
                <a:gd name="T90" fmla="*/ 84 w 86"/>
                <a:gd name="T91" fmla="*/ 76 h 137"/>
                <a:gd name="T92" fmla="*/ 86 w 86"/>
                <a:gd name="T93" fmla="*/ 8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6" h="137">
                  <a:moveTo>
                    <a:pt x="86" y="88"/>
                  </a:moveTo>
                  <a:cubicBezTo>
                    <a:pt x="86" y="91"/>
                    <a:pt x="85" y="94"/>
                    <a:pt x="84" y="98"/>
                  </a:cubicBezTo>
                  <a:cubicBezTo>
                    <a:pt x="83" y="101"/>
                    <a:pt x="82" y="104"/>
                    <a:pt x="79" y="107"/>
                  </a:cubicBezTo>
                  <a:cubicBezTo>
                    <a:pt x="77" y="110"/>
                    <a:pt x="74" y="113"/>
                    <a:pt x="69" y="115"/>
                  </a:cubicBezTo>
                  <a:cubicBezTo>
                    <a:pt x="65" y="117"/>
                    <a:pt x="60" y="118"/>
                    <a:pt x="54" y="119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31" y="137"/>
                    <a:pt x="31" y="137"/>
                    <a:pt x="31" y="137"/>
                  </a:cubicBezTo>
                  <a:cubicBezTo>
                    <a:pt x="31" y="119"/>
                    <a:pt x="31" y="119"/>
                    <a:pt x="31" y="119"/>
                  </a:cubicBezTo>
                  <a:cubicBezTo>
                    <a:pt x="25" y="118"/>
                    <a:pt x="21" y="116"/>
                    <a:pt x="17" y="114"/>
                  </a:cubicBezTo>
                  <a:cubicBezTo>
                    <a:pt x="13" y="111"/>
                    <a:pt x="10" y="109"/>
                    <a:pt x="8" y="106"/>
                  </a:cubicBezTo>
                  <a:cubicBezTo>
                    <a:pt x="5" y="103"/>
                    <a:pt x="4" y="99"/>
                    <a:pt x="2" y="96"/>
                  </a:cubicBezTo>
                  <a:cubicBezTo>
                    <a:pt x="1" y="93"/>
                    <a:pt x="0" y="89"/>
                    <a:pt x="0" y="86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29" y="90"/>
                    <a:pt x="31" y="94"/>
                    <a:pt x="33" y="96"/>
                  </a:cubicBezTo>
                  <a:cubicBezTo>
                    <a:pt x="36" y="98"/>
                    <a:pt x="39" y="100"/>
                    <a:pt x="44" y="100"/>
                  </a:cubicBezTo>
                  <a:cubicBezTo>
                    <a:pt x="48" y="100"/>
                    <a:pt x="51" y="99"/>
                    <a:pt x="53" y="97"/>
                  </a:cubicBezTo>
                  <a:cubicBezTo>
                    <a:pt x="55" y="96"/>
                    <a:pt x="56" y="94"/>
                    <a:pt x="56" y="91"/>
                  </a:cubicBezTo>
                  <a:cubicBezTo>
                    <a:pt x="56" y="89"/>
                    <a:pt x="56" y="88"/>
                    <a:pt x="55" y="87"/>
                  </a:cubicBezTo>
                  <a:cubicBezTo>
                    <a:pt x="55" y="85"/>
                    <a:pt x="54" y="84"/>
                    <a:pt x="52" y="83"/>
                  </a:cubicBezTo>
                  <a:cubicBezTo>
                    <a:pt x="50" y="82"/>
                    <a:pt x="48" y="82"/>
                    <a:pt x="46" y="81"/>
                  </a:cubicBezTo>
                  <a:cubicBezTo>
                    <a:pt x="43" y="80"/>
                    <a:pt x="40" y="79"/>
                    <a:pt x="37" y="78"/>
                  </a:cubicBezTo>
                  <a:cubicBezTo>
                    <a:pt x="25" y="75"/>
                    <a:pt x="17" y="71"/>
                    <a:pt x="11" y="66"/>
                  </a:cubicBezTo>
                  <a:cubicBezTo>
                    <a:pt x="6" y="61"/>
                    <a:pt x="3" y="55"/>
                    <a:pt x="3" y="46"/>
                  </a:cubicBezTo>
                  <a:cubicBezTo>
                    <a:pt x="3" y="42"/>
                    <a:pt x="4" y="39"/>
                    <a:pt x="5" y="36"/>
                  </a:cubicBezTo>
                  <a:cubicBezTo>
                    <a:pt x="6" y="33"/>
                    <a:pt x="8" y="30"/>
                    <a:pt x="10" y="28"/>
                  </a:cubicBezTo>
                  <a:cubicBezTo>
                    <a:pt x="12" y="25"/>
                    <a:pt x="15" y="23"/>
                    <a:pt x="18" y="21"/>
                  </a:cubicBezTo>
                  <a:cubicBezTo>
                    <a:pt x="22" y="19"/>
                    <a:pt x="26" y="18"/>
                    <a:pt x="31" y="17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9" y="18"/>
                    <a:pt x="63" y="19"/>
                    <a:pt x="67" y="21"/>
                  </a:cubicBezTo>
                  <a:cubicBezTo>
                    <a:pt x="70" y="23"/>
                    <a:pt x="73" y="25"/>
                    <a:pt x="75" y="27"/>
                  </a:cubicBezTo>
                  <a:cubicBezTo>
                    <a:pt x="78" y="30"/>
                    <a:pt x="79" y="33"/>
                    <a:pt x="81" y="36"/>
                  </a:cubicBezTo>
                  <a:cubicBezTo>
                    <a:pt x="82" y="39"/>
                    <a:pt x="83" y="43"/>
                    <a:pt x="84" y="46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55" y="42"/>
                    <a:pt x="54" y="39"/>
                    <a:pt x="52" y="38"/>
                  </a:cubicBezTo>
                  <a:cubicBezTo>
                    <a:pt x="49" y="36"/>
                    <a:pt x="46" y="36"/>
                    <a:pt x="43" y="36"/>
                  </a:cubicBezTo>
                  <a:cubicBezTo>
                    <a:pt x="40" y="36"/>
                    <a:pt x="38" y="36"/>
                    <a:pt x="36" y="38"/>
                  </a:cubicBezTo>
                  <a:cubicBezTo>
                    <a:pt x="34" y="39"/>
                    <a:pt x="33" y="41"/>
                    <a:pt x="33" y="43"/>
                  </a:cubicBezTo>
                  <a:cubicBezTo>
                    <a:pt x="33" y="45"/>
                    <a:pt x="33" y="46"/>
                    <a:pt x="34" y="47"/>
                  </a:cubicBezTo>
                  <a:cubicBezTo>
                    <a:pt x="34" y="48"/>
                    <a:pt x="35" y="49"/>
                    <a:pt x="36" y="50"/>
                  </a:cubicBezTo>
                  <a:cubicBezTo>
                    <a:pt x="37" y="51"/>
                    <a:pt x="39" y="52"/>
                    <a:pt x="41" y="52"/>
                  </a:cubicBezTo>
                  <a:cubicBezTo>
                    <a:pt x="43" y="53"/>
                    <a:pt x="46" y="54"/>
                    <a:pt x="49" y="54"/>
                  </a:cubicBezTo>
                  <a:cubicBezTo>
                    <a:pt x="55" y="56"/>
                    <a:pt x="61" y="58"/>
                    <a:pt x="66" y="60"/>
                  </a:cubicBezTo>
                  <a:cubicBezTo>
                    <a:pt x="70" y="62"/>
                    <a:pt x="74" y="64"/>
                    <a:pt x="77" y="67"/>
                  </a:cubicBezTo>
                  <a:cubicBezTo>
                    <a:pt x="80" y="69"/>
                    <a:pt x="82" y="72"/>
                    <a:pt x="84" y="76"/>
                  </a:cubicBezTo>
                  <a:cubicBezTo>
                    <a:pt x="85" y="79"/>
                    <a:pt x="86" y="83"/>
                    <a:pt x="86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7"/>
            <p:cNvSpPr>
              <a:spLocks noEditPoints="1"/>
            </p:cNvSpPr>
            <p:nvPr/>
          </p:nvSpPr>
          <p:spPr bwMode="auto">
            <a:xfrm>
              <a:off x="12965113" y="6551613"/>
              <a:ext cx="84137" cy="104775"/>
            </a:xfrm>
            <a:custGeom>
              <a:avLst/>
              <a:gdLst>
                <a:gd name="T0" fmla="*/ 27 w 30"/>
                <a:gd name="T1" fmla="*/ 14 h 37"/>
                <a:gd name="T2" fmla="*/ 27 w 30"/>
                <a:gd name="T3" fmla="*/ 12 h 37"/>
                <a:gd name="T4" fmla="*/ 15 w 30"/>
                <a:gd name="T5" fmla="*/ 0 h 37"/>
                <a:gd name="T6" fmla="*/ 3 w 30"/>
                <a:gd name="T7" fmla="*/ 12 h 37"/>
                <a:gd name="T8" fmla="*/ 3 w 30"/>
                <a:gd name="T9" fmla="*/ 14 h 37"/>
                <a:gd name="T10" fmla="*/ 0 w 30"/>
                <a:gd name="T11" fmla="*/ 14 h 37"/>
                <a:gd name="T12" fmla="*/ 0 w 30"/>
                <a:gd name="T13" fmla="*/ 37 h 37"/>
                <a:gd name="T14" fmla="*/ 30 w 30"/>
                <a:gd name="T15" fmla="*/ 37 h 37"/>
                <a:gd name="T16" fmla="*/ 30 w 30"/>
                <a:gd name="T17" fmla="*/ 14 h 37"/>
                <a:gd name="T18" fmla="*/ 27 w 30"/>
                <a:gd name="T19" fmla="*/ 14 h 37"/>
                <a:gd name="T20" fmla="*/ 7 w 30"/>
                <a:gd name="T21" fmla="*/ 12 h 37"/>
                <a:gd name="T22" fmla="*/ 15 w 30"/>
                <a:gd name="T23" fmla="*/ 4 h 37"/>
                <a:gd name="T24" fmla="*/ 23 w 30"/>
                <a:gd name="T25" fmla="*/ 12 h 37"/>
                <a:gd name="T26" fmla="*/ 23 w 30"/>
                <a:gd name="T27" fmla="*/ 14 h 37"/>
                <a:gd name="T28" fmla="*/ 7 w 30"/>
                <a:gd name="T29" fmla="*/ 14 h 37"/>
                <a:gd name="T30" fmla="*/ 7 w 30"/>
                <a:gd name="T31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37">
                  <a:moveTo>
                    <a:pt x="27" y="14"/>
                  </a:moveTo>
                  <a:cubicBezTo>
                    <a:pt x="27" y="12"/>
                    <a:pt x="27" y="12"/>
                    <a:pt x="27" y="12"/>
                  </a:cubicBezTo>
                  <a:cubicBezTo>
                    <a:pt x="27" y="5"/>
                    <a:pt x="22" y="0"/>
                    <a:pt x="15" y="0"/>
                  </a:cubicBezTo>
                  <a:cubicBezTo>
                    <a:pt x="9" y="0"/>
                    <a:pt x="3" y="5"/>
                    <a:pt x="3" y="12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0" y="14"/>
                    <a:pt x="30" y="14"/>
                    <a:pt x="30" y="14"/>
                  </a:cubicBezTo>
                  <a:lnTo>
                    <a:pt x="27" y="14"/>
                  </a:lnTo>
                  <a:close/>
                  <a:moveTo>
                    <a:pt x="7" y="12"/>
                  </a:moveTo>
                  <a:cubicBezTo>
                    <a:pt x="7" y="8"/>
                    <a:pt x="11" y="4"/>
                    <a:pt x="15" y="4"/>
                  </a:cubicBezTo>
                  <a:cubicBezTo>
                    <a:pt x="19" y="4"/>
                    <a:pt x="23" y="8"/>
                    <a:pt x="23" y="12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7" y="14"/>
                    <a:pt x="7" y="14"/>
                    <a:pt x="7" y="14"/>
                  </a:cubicBezTo>
                  <a:lnTo>
                    <a:pt x="7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28"/>
            <p:cNvSpPr>
              <a:spLocks noEditPoints="1"/>
            </p:cNvSpPr>
            <p:nvPr/>
          </p:nvSpPr>
          <p:spPr bwMode="auto">
            <a:xfrm>
              <a:off x="12466638" y="6065838"/>
              <a:ext cx="642937" cy="644525"/>
            </a:xfrm>
            <a:custGeom>
              <a:avLst/>
              <a:gdLst>
                <a:gd name="T0" fmla="*/ 215 w 227"/>
                <a:gd name="T1" fmla="*/ 164 h 227"/>
                <a:gd name="T2" fmla="*/ 227 w 227"/>
                <a:gd name="T3" fmla="*/ 113 h 227"/>
                <a:gd name="T4" fmla="*/ 114 w 227"/>
                <a:gd name="T5" fmla="*/ 0 h 227"/>
                <a:gd name="T6" fmla="*/ 0 w 227"/>
                <a:gd name="T7" fmla="*/ 113 h 227"/>
                <a:gd name="T8" fmla="*/ 114 w 227"/>
                <a:gd name="T9" fmla="*/ 227 h 227"/>
                <a:gd name="T10" fmla="*/ 164 w 227"/>
                <a:gd name="T11" fmla="*/ 215 h 227"/>
                <a:gd name="T12" fmla="*/ 191 w 227"/>
                <a:gd name="T13" fmla="*/ 227 h 227"/>
                <a:gd name="T14" fmla="*/ 227 w 227"/>
                <a:gd name="T15" fmla="*/ 190 h 227"/>
                <a:gd name="T16" fmla="*/ 215 w 227"/>
                <a:gd name="T17" fmla="*/ 164 h 227"/>
                <a:gd name="T18" fmla="*/ 114 w 227"/>
                <a:gd name="T19" fmla="*/ 219 h 227"/>
                <a:gd name="T20" fmla="*/ 8 w 227"/>
                <a:gd name="T21" fmla="*/ 113 h 227"/>
                <a:gd name="T22" fmla="*/ 114 w 227"/>
                <a:gd name="T23" fmla="*/ 8 h 227"/>
                <a:gd name="T24" fmla="*/ 219 w 227"/>
                <a:gd name="T25" fmla="*/ 113 h 227"/>
                <a:gd name="T26" fmla="*/ 209 w 227"/>
                <a:gd name="T27" fmla="*/ 159 h 227"/>
                <a:gd name="T28" fmla="*/ 209 w 227"/>
                <a:gd name="T29" fmla="*/ 159 h 227"/>
                <a:gd name="T30" fmla="*/ 205 w 227"/>
                <a:gd name="T31" fmla="*/ 157 h 227"/>
                <a:gd name="T32" fmla="*/ 204 w 227"/>
                <a:gd name="T33" fmla="*/ 157 h 227"/>
                <a:gd name="T34" fmla="*/ 201 w 227"/>
                <a:gd name="T35" fmla="*/ 155 h 227"/>
                <a:gd name="T36" fmla="*/ 200 w 227"/>
                <a:gd name="T37" fmla="*/ 155 h 227"/>
                <a:gd name="T38" fmla="*/ 196 w 227"/>
                <a:gd name="T39" fmla="*/ 155 h 227"/>
                <a:gd name="T40" fmla="*/ 195 w 227"/>
                <a:gd name="T41" fmla="*/ 154 h 227"/>
                <a:gd name="T42" fmla="*/ 191 w 227"/>
                <a:gd name="T43" fmla="*/ 154 h 227"/>
                <a:gd name="T44" fmla="*/ 155 w 227"/>
                <a:gd name="T45" fmla="*/ 190 h 227"/>
                <a:gd name="T46" fmla="*/ 155 w 227"/>
                <a:gd name="T47" fmla="*/ 195 h 227"/>
                <a:gd name="T48" fmla="*/ 155 w 227"/>
                <a:gd name="T49" fmla="*/ 195 h 227"/>
                <a:gd name="T50" fmla="*/ 156 w 227"/>
                <a:gd name="T51" fmla="*/ 199 h 227"/>
                <a:gd name="T52" fmla="*/ 156 w 227"/>
                <a:gd name="T53" fmla="*/ 200 h 227"/>
                <a:gd name="T54" fmla="*/ 157 w 227"/>
                <a:gd name="T55" fmla="*/ 204 h 227"/>
                <a:gd name="T56" fmla="*/ 158 w 227"/>
                <a:gd name="T57" fmla="*/ 204 h 227"/>
                <a:gd name="T58" fmla="*/ 159 w 227"/>
                <a:gd name="T59" fmla="*/ 208 h 227"/>
                <a:gd name="T60" fmla="*/ 160 w 227"/>
                <a:gd name="T61" fmla="*/ 208 h 227"/>
                <a:gd name="T62" fmla="*/ 114 w 227"/>
                <a:gd name="T63" fmla="*/ 219 h 227"/>
                <a:gd name="T64" fmla="*/ 191 w 227"/>
                <a:gd name="T65" fmla="*/ 219 h 227"/>
                <a:gd name="T66" fmla="*/ 169 w 227"/>
                <a:gd name="T67" fmla="*/ 207 h 227"/>
                <a:gd name="T68" fmla="*/ 169 w 227"/>
                <a:gd name="T69" fmla="*/ 207 h 227"/>
                <a:gd name="T70" fmla="*/ 163 w 227"/>
                <a:gd name="T71" fmla="*/ 190 h 227"/>
                <a:gd name="T72" fmla="*/ 191 w 227"/>
                <a:gd name="T73" fmla="*/ 162 h 227"/>
                <a:gd name="T74" fmla="*/ 208 w 227"/>
                <a:gd name="T75" fmla="*/ 168 h 227"/>
                <a:gd name="T76" fmla="*/ 208 w 227"/>
                <a:gd name="T77" fmla="*/ 168 h 227"/>
                <a:gd name="T78" fmla="*/ 219 w 227"/>
                <a:gd name="T79" fmla="*/ 190 h 227"/>
                <a:gd name="T80" fmla="*/ 191 w 227"/>
                <a:gd name="T81" fmla="*/ 219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27" h="227">
                  <a:moveTo>
                    <a:pt x="215" y="164"/>
                  </a:moveTo>
                  <a:cubicBezTo>
                    <a:pt x="223" y="148"/>
                    <a:pt x="227" y="131"/>
                    <a:pt x="227" y="113"/>
                  </a:cubicBezTo>
                  <a:cubicBezTo>
                    <a:pt x="227" y="51"/>
                    <a:pt x="176" y="0"/>
                    <a:pt x="114" y="0"/>
                  </a:cubicBezTo>
                  <a:cubicBezTo>
                    <a:pt x="51" y="0"/>
                    <a:pt x="0" y="51"/>
                    <a:pt x="0" y="113"/>
                  </a:cubicBezTo>
                  <a:cubicBezTo>
                    <a:pt x="0" y="176"/>
                    <a:pt x="51" y="227"/>
                    <a:pt x="114" y="227"/>
                  </a:cubicBezTo>
                  <a:cubicBezTo>
                    <a:pt x="131" y="227"/>
                    <a:pt x="149" y="222"/>
                    <a:pt x="164" y="215"/>
                  </a:cubicBezTo>
                  <a:cubicBezTo>
                    <a:pt x="171" y="222"/>
                    <a:pt x="181" y="227"/>
                    <a:pt x="191" y="227"/>
                  </a:cubicBezTo>
                  <a:cubicBezTo>
                    <a:pt x="211" y="227"/>
                    <a:pt x="227" y="210"/>
                    <a:pt x="227" y="190"/>
                  </a:cubicBezTo>
                  <a:cubicBezTo>
                    <a:pt x="227" y="180"/>
                    <a:pt x="223" y="170"/>
                    <a:pt x="215" y="164"/>
                  </a:cubicBezTo>
                  <a:close/>
                  <a:moveTo>
                    <a:pt x="114" y="219"/>
                  </a:moveTo>
                  <a:cubicBezTo>
                    <a:pt x="56" y="219"/>
                    <a:pt x="8" y="171"/>
                    <a:pt x="8" y="113"/>
                  </a:cubicBezTo>
                  <a:cubicBezTo>
                    <a:pt x="8" y="55"/>
                    <a:pt x="56" y="8"/>
                    <a:pt x="114" y="8"/>
                  </a:cubicBezTo>
                  <a:cubicBezTo>
                    <a:pt x="172" y="8"/>
                    <a:pt x="219" y="55"/>
                    <a:pt x="219" y="113"/>
                  </a:cubicBezTo>
                  <a:cubicBezTo>
                    <a:pt x="219" y="129"/>
                    <a:pt x="216" y="145"/>
                    <a:pt x="209" y="159"/>
                  </a:cubicBezTo>
                  <a:cubicBezTo>
                    <a:pt x="209" y="159"/>
                    <a:pt x="209" y="159"/>
                    <a:pt x="209" y="159"/>
                  </a:cubicBezTo>
                  <a:cubicBezTo>
                    <a:pt x="207" y="158"/>
                    <a:pt x="206" y="157"/>
                    <a:pt x="205" y="157"/>
                  </a:cubicBezTo>
                  <a:cubicBezTo>
                    <a:pt x="205" y="157"/>
                    <a:pt x="204" y="157"/>
                    <a:pt x="204" y="157"/>
                  </a:cubicBezTo>
                  <a:cubicBezTo>
                    <a:pt x="203" y="156"/>
                    <a:pt x="202" y="156"/>
                    <a:pt x="201" y="155"/>
                  </a:cubicBezTo>
                  <a:cubicBezTo>
                    <a:pt x="201" y="155"/>
                    <a:pt x="200" y="155"/>
                    <a:pt x="200" y="155"/>
                  </a:cubicBezTo>
                  <a:cubicBezTo>
                    <a:pt x="199" y="155"/>
                    <a:pt x="197" y="155"/>
                    <a:pt x="196" y="155"/>
                  </a:cubicBezTo>
                  <a:cubicBezTo>
                    <a:pt x="196" y="154"/>
                    <a:pt x="196" y="154"/>
                    <a:pt x="195" y="154"/>
                  </a:cubicBezTo>
                  <a:cubicBezTo>
                    <a:pt x="194" y="154"/>
                    <a:pt x="192" y="154"/>
                    <a:pt x="191" y="154"/>
                  </a:cubicBezTo>
                  <a:cubicBezTo>
                    <a:pt x="171" y="154"/>
                    <a:pt x="155" y="170"/>
                    <a:pt x="155" y="190"/>
                  </a:cubicBezTo>
                  <a:cubicBezTo>
                    <a:pt x="155" y="192"/>
                    <a:pt x="155" y="193"/>
                    <a:pt x="155" y="195"/>
                  </a:cubicBezTo>
                  <a:cubicBezTo>
                    <a:pt x="155" y="195"/>
                    <a:pt x="155" y="195"/>
                    <a:pt x="155" y="195"/>
                  </a:cubicBezTo>
                  <a:cubicBezTo>
                    <a:pt x="155" y="197"/>
                    <a:pt x="156" y="198"/>
                    <a:pt x="156" y="199"/>
                  </a:cubicBezTo>
                  <a:cubicBezTo>
                    <a:pt x="156" y="200"/>
                    <a:pt x="156" y="200"/>
                    <a:pt x="156" y="200"/>
                  </a:cubicBezTo>
                  <a:cubicBezTo>
                    <a:pt x="157" y="201"/>
                    <a:pt x="157" y="202"/>
                    <a:pt x="157" y="204"/>
                  </a:cubicBezTo>
                  <a:cubicBezTo>
                    <a:pt x="157" y="204"/>
                    <a:pt x="158" y="204"/>
                    <a:pt x="158" y="204"/>
                  </a:cubicBezTo>
                  <a:cubicBezTo>
                    <a:pt x="158" y="205"/>
                    <a:pt x="159" y="207"/>
                    <a:pt x="159" y="208"/>
                  </a:cubicBezTo>
                  <a:cubicBezTo>
                    <a:pt x="159" y="208"/>
                    <a:pt x="159" y="208"/>
                    <a:pt x="160" y="208"/>
                  </a:cubicBezTo>
                  <a:cubicBezTo>
                    <a:pt x="145" y="215"/>
                    <a:pt x="130" y="219"/>
                    <a:pt x="114" y="219"/>
                  </a:cubicBezTo>
                  <a:close/>
                  <a:moveTo>
                    <a:pt x="191" y="219"/>
                  </a:moveTo>
                  <a:cubicBezTo>
                    <a:pt x="182" y="219"/>
                    <a:pt x="174" y="214"/>
                    <a:pt x="169" y="207"/>
                  </a:cubicBezTo>
                  <a:cubicBezTo>
                    <a:pt x="169" y="207"/>
                    <a:pt x="169" y="207"/>
                    <a:pt x="169" y="207"/>
                  </a:cubicBezTo>
                  <a:cubicBezTo>
                    <a:pt x="165" y="202"/>
                    <a:pt x="163" y="197"/>
                    <a:pt x="163" y="190"/>
                  </a:cubicBezTo>
                  <a:cubicBezTo>
                    <a:pt x="163" y="175"/>
                    <a:pt x="176" y="162"/>
                    <a:pt x="191" y="162"/>
                  </a:cubicBezTo>
                  <a:cubicBezTo>
                    <a:pt x="197" y="162"/>
                    <a:pt x="203" y="164"/>
                    <a:pt x="208" y="168"/>
                  </a:cubicBezTo>
                  <a:cubicBezTo>
                    <a:pt x="208" y="168"/>
                    <a:pt x="208" y="168"/>
                    <a:pt x="208" y="168"/>
                  </a:cubicBezTo>
                  <a:cubicBezTo>
                    <a:pt x="215" y="173"/>
                    <a:pt x="219" y="181"/>
                    <a:pt x="219" y="190"/>
                  </a:cubicBezTo>
                  <a:cubicBezTo>
                    <a:pt x="219" y="206"/>
                    <a:pt x="207" y="219"/>
                    <a:pt x="191" y="2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30141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n Arrow 12"/>
          <p:cNvSpPr/>
          <p:nvPr/>
        </p:nvSpPr>
        <p:spPr>
          <a:xfrm>
            <a:off x="420404" y="1202038"/>
            <a:ext cx="11363240" cy="4342625"/>
          </a:xfrm>
          <a:prstGeom prst="downArrow">
            <a:avLst>
              <a:gd name="adj1" fmla="val 100000"/>
              <a:gd name="adj2" fmla="val 12273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</a:t>
            </a:r>
            <a:r>
              <a:rPr lang="en-US" dirty="0" err="1" smtClean="0"/>
              <a:t>NVMe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700494" y="5378937"/>
            <a:ext cx="11124419" cy="157204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966788" lvl="1" indent="-3397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</a:rPr>
              <a:t>Written from ground-up (Incorporated years of learnings and best practices)</a:t>
            </a:r>
          </a:p>
          <a:p>
            <a:pPr marL="966788" lvl="1" indent="-3397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</a:rPr>
              <a:t>Up to 64K queues for command submission and completion, each CPU core can have its own queues</a:t>
            </a:r>
          </a:p>
          <a:p>
            <a:pPr marL="966788" lvl="1" indent="-3397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</a:rPr>
              <a:t>Streamlined and simple command sets and many more…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54036" y="1452606"/>
            <a:ext cx="11080750" cy="1237430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0" rtlCol="0" anchor="ctr"/>
          <a:lstStyle/>
          <a:p>
            <a:pPr marL="509588" indent="-3397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Non-Volatile Memory based storage (flash or solid state) has been widely adopted</a:t>
            </a:r>
          </a:p>
          <a:p>
            <a:pPr marL="509588" indent="-3397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There are no more rotating motors or moving heads in the storage drives</a:t>
            </a:r>
          </a:p>
          <a:p>
            <a:pPr marL="509588" indent="-3397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Reads and Writes are extremely </a:t>
            </a:r>
            <a:r>
              <a:rPr lang="en-US" b="1" dirty="0" smtClean="0">
                <a:solidFill>
                  <a:srgbClr val="0070C0"/>
                </a:solidFill>
              </a:rPr>
              <a:t>fast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198877" y="1230669"/>
            <a:ext cx="1786270" cy="389536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Storage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54036" y="2945713"/>
            <a:ext cx="11080750" cy="471710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0" rtlCol="0" anchor="ctr"/>
          <a:lstStyle/>
          <a:p>
            <a:pPr marL="509588" indent="-3397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CPU are extremely fast, multi-core, </a:t>
            </a:r>
            <a:r>
              <a:rPr lang="en-US" b="1" dirty="0" smtClean="0">
                <a:solidFill>
                  <a:srgbClr val="0070C0"/>
                </a:solidFill>
              </a:rPr>
              <a:t>hyper-threaded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209950" y="2729678"/>
            <a:ext cx="1786270" cy="389536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Compute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54036" y="3703145"/>
            <a:ext cx="11080750" cy="496712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0" rtlCol="0" anchor="ctr"/>
          <a:lstStyle/>
          <a:p>
            <a:pPr marL="509588" indent="-3397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Interconnect between CPU and storage is very fast (PCI 3.0 or &gt; 100 </a:t>
            </a:r>
            <a:r>
              <a:rPr lang="en-US" b="1" dirty="0" err="1">
                <a:solidFill>
                  <a:srgbClr val="0070C0"/>
                </a:solidFill>
              </a:rPr>
              <a:t>Gbps</a:t>
            </a:r>
            <a:r>
              <a:rPr lang="en-US" b="1" dirty="0">
                <a:solidFill>
                  <a:srgbClr val="0070C0"/>
                </a:solidFill>
              </a:rPr>
              <a:t> fabrics)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209950" y="3476477"/>
            <a:ext cx="1786270" cy="389536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Network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83536" y="4460573"/>
            <a:ext cx="11080750" cy="547351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0" rtlCol="0" anchor="ctr"/>
          <a:lstStyle/>
          <a:p>
            <a:pPr marL="509588" indent="-3397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The traditional SW layer (SATA or SAS) unable to take full advantage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239450" y="4255172"/>
            <a:ext cx="1786270" cy="389536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Software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83415" y="5024889"/>
            <a:ext cx="3615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Welcome </a:t>
            </a:r>
            <a:r>
              <a:rPr lang="en-US" sz="2400" b="1" dirty="0" err="1" smtClean="0">
                <a:solidFill>
                  <a:srgbClr val="0070C0"/>
                </a:solidFill>
              </a:rPr>
              <a:t>NVMe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6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NVMe</a:t>
            </a:r>
            <a:r>
              <a:rPr lang="en-US" dirty="0" smtClean="0"/>
              <a:t> over FC – Same FC Paradigm</a:t>
            </a:r>
            <a:endParaRPr lang="en-US" sz="2800" dirty="0">
              <a:solidFill>
                <a:schemeClr val="accent1"/>
              </a:solidFill>
            </a:endParaRP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7773060" y="3583638"/>
            <a:ext cx="1890105" cy="0"/>
          </a:xfrm>
          <a:prstGeom prst="line">
            <a:avLst/>
          </a:prstGeom>
          <a:ln w="19050">
            <a:solidFill>
              <a:srgbClr val="2F7F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251089" y="2450442"/>
            <a:ext cx="636729" cy="23130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/>
              <a:t>HBA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251089" y="3460650"/>
            <a:ext cx="636729" cy="23130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/>
              <a:t>HBA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048" y="2166457"/>
            <a:ext cx="2563271" cy="70440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90375" y="2847013"/>
            <a:ext cx="3232249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333" dirty="0"/>
              <a:t>Traditional FC-SCSI capable initiator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856" y="3213101"/>
            <a:ext cx="2563271" cy="6985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82366" y="3885219"/>
            <a:ext cx="3232249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333" dirty="0"/>
              <a:t>FC-</a:t>
            </a:r>
            <a:r>
              <a:rPr lang="en-US" sz="1333" dirty="0" err="1"/>
              <a:t>NVMe</a:t>
            </a:r>
            <a:r>
              <a:rPr lang="en-US" sz="1333" dirty="0"/>
              <a:t> capable initiator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987516" y="3885219"/>
            <a:ext cx="2671280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333" dirty="0"/>
              <a:t>Traditional FC-SCSI capable target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219321" y="2847013"/>
            <a:ext cx="2207670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333" dirty="0"/>
              <a:t>FC-</a:t>
            </a:r>
            <a:r>
              <a:rPr lang="en-US" sz="1333" dirty="0" err="1"/>
              <a:t>NVMe</a:t>
            </a:r>
            <a:r>
              <a:rPr lang="en-US" sz="1333" dirty="0"/>
              <a:t> capable target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28737" y="3777757"/>
            <a:ext cx="4302123" cy="4102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333" dirty="0"/>
              <a:t>FC or </a:t>
            </a:r>
            <a:r>
              <a:rPr lang="en-US" sz="1333" dirty="0" err="1"/>
              <a:t>FCoE</a:t>
            </a:r>
            <a:r>
              <a:rPr lang="en-US" sz="1333" dirty="0"/>
              <a:t> fabric built using </a:t>
            </a:r>
          </a:p>
          <a:p>
            <a:pPr algn="ctr"/>
            <a:r>
              <a:rPr lang="en-US" sz="1333" dirty="0"/>
              <a:t>Cisco MDS 9000 switches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703173" y="1905371"/>
            <a:ext cx="3442194" cy="1728582"/>
            <a:chOff x="4431107" y="1581763"/>
            <a:chExt cx="4084646" cy="2051206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6212" y="1787853"/>
              <a:ext cx="2286223" cy="1828977"/>
            </a:xfrm>
            <a:prstGeom prst="rect">
              <a:avLst/>
            </a:prstGeom>
          </p:spPr>
        </p:pic>
        <p:sp>
          <p:nvSpPr>
            <p:cNvPr id="23" name="Freeform 9"/>
            <p:cNvSpPr>
              <a:spLocks/>
            </p:cNvSpPr>
            <p:nvPr/>
          </p:nvSpPr>
          <p:spPr bwMode="auto">
            <a:xfrm>
              <a:off x="4431107" y="1581763"/>
              <a:ext cx="4084646" cy="2051206"/>
            </a:xfrm>
            <a:custGeom>
              <a:avLst/>
              <a:gdLst>
                <a:gd name="T0" fmla="*/ 2423 w 2920"/>
                <a:gd name="T1" fmla="*/ 468 h 1464"/>
                <a:gd name="T2" fmla="*/ 2165 w 2920"/>
                <a:gd name="T3" fmla="*/ 540 h 1464"/>
                <a:gd name="T4" fmla="*/ 1493 w 2920"/>
                <a:gd name="T5" fmla="*/ 0 h 1464"/>
                <a:gd name="T6" fmla="*/ 822 w 2920"/>
                <a:gd name="T7" fmla="*/ 541 h 1464"/>
                <a:gd name="T8" fmla="*/ 760 w 2920"/>
                <a:gd name="T9" fmla="*/ 536 h 1464"/>
                <a:gd name="T10" fmla="*/ 381 w 2920"/>
                <a:gd name="T11" fmla="*/ 883 h 1464"/>
                <a:gd name="T12" fmla="*/ 297 w 2920"/>
                <a:gd name="T13" fmla="*/ 870 h 1464"/>
                <a:gd name="T14" fmla="*/ 0 w 2920"/>
                <a:gd name="T15" fmla="*/ 1167 h 1464"/>
                <a:gd name="T16" fmla="*/ 297 w 2920"/>
                <a:gd name="T17" fmla="*/ 1464 h 1464"/>
                <a:gd name="T18" fmla="*/ 2423 w 2920"/>
                <a:gd name="T19" fmla="*/ 1464 h 1464"/>
                <a:gd name="T20" fmla="*/ 2920 w 2920"/>
                <a:gd name="T21" fmla="*/ 966 h 1464"/>
                <a:gd name="T22" fmla="*/ 2423 w 2920"/>
                <a:gd name="T23" fmla="*/ 468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20" h="1464">
                  <a:moveTo>
                    <a:pt x="2423" y="468"/>
                  </a:moveTo>
                  <a:cubicBezTo>
                    <a:pt x="2328" y="468"/>
                    <a:pt x="2240" y="495"/>
                    <a:pt x="2165" y="540"/>
                  </a:cubicBezTo>
                  <a:cubicBezTo>
                    <a:pt x="2097" y="232"/>
                    <a:pt x="1822" y="0"/>
                    <a:pt x="1493" y="0"/>
                  </a:cubicBezTo>
                  <a:cubicBezTo>
                    <a:pt x="1164" y="0"/>
                    <a:pt x="889" y="232"/>
                    <a:pt x="822" y="541"/>
                  </a:cubicBezTo>
                  <a:cubicBezTo>
                    <a:pt x="802" y="538"/>
                    <a:pt x="781" y="536"/>
                    <a:pt x="760" y="536"/>
                  </a:cubicBezTo>
                  <a:cubicBezTo>
                    <a:pt x="561" y="536"/>
                    <a:pt x="398" y="688"/>
                    <a:pt x="381" y="883"/>
                  </a:cubicBezTo>
                  <a:cubicBezTo>
                    <a:pt x="354" y="875"/>
                    <a:pt x="326" y="870"/>
                    <a:pt x="297" y="870"/>
                  </a:cubicBezTo>
                  <a:cubicBezTo>
                    <a:pt x="133" y="870"/>
                    <a:pt x="0" y="1003"/>
                    <a:pt x="0" y="1167"/>
                  </a:cubicBezTo>
                  <a:cubicBezTo>
                    <a:pt x="0" y="1331"/>
                    <a:pt x="133" y="1464"/>
                    <a:pt x="297" y="1464"/>
                  </a:cubicBezTo>
                  <a:cubicBezTo>
                    <a:pt x="2423" y="1464"/>
                    <a:pt x="2423" y="1464"/>
                    <a:pt x="2423" y="1464"/>
                  </a:cubicBezTo>
                  <a:cubicBezTo>
                    <a:pt x="2698" y="1464"/>
                    <a:pt x="2920" y="1241"/>
                    <a:pt x="2920" y="966"/>
                  </a:cubicBezTo>
                  <a:cubicBezTo>
                    <a:pt x="2920" y="691"/>
                    <a:pt x="2698" y="468"/>
                    <a:pt x="2423" y="468"/>
                  </a:cubicBezTo>
                  <a:close/>
                </a:path>
              </a:pathLst>
            </a:custGeom>
            <a:noFill/>
            <a:ln w="101600" cap="flat">
              <a:gradFill flip="none" rotWithShape="1">
                <a:gsLst>
                  <a:gs pos="0">
                    <a:schemeClr val="bg2"/>
                  </a:gs>
                  <a:gs pos="100000">
                    <a:srgbClr val="2F7FC7"/>
                  </a:gs>
                </a:gsLst>
                <a:lin ang="2700000" scaled="1"/>
                <a:tileRect/>
              </a:gra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10762" y="1818877"/>
            <a:ext cx="323224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</a:rPr>
              <a:t>Cisco C-series Rack Servers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2858" y="2925872"/>
            <a:ext cx="1160597" cy="1160597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9732714" y="2039528"/>
            <a:ext cx="1180885" cy="714513"/>
            <a:chOff x="4245678" y="5268308"/>
            <a:chExt cx="2438400" cy="1475392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45678" y="5268308"/>
              <a:ext cx="2438400" cy="1475392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79179" y="5822177"/>
              <a:ext cx="357370" cy="641518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833880" y="5822177"/>
              <a:ext cx="357370" cy="641518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24478" y="5822177"/>
              <a:ext cx="357370" cy="641518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534376" y="4730708"/>
            <a:ext cx="11124420" cy="707886"/>
            <a:chOff x="583536" y="5034659"/>
            <a:chExt cx="11124420" cy="707886"/>
          </a:xfrm>
        </p:grpSpPr>
        <p:sp>
          <p:nvSpPr>
            <p:cNvPr id="46" name="Rectangle 45"/>
            <p:cNvSpPr/>
            <p:nvPr/>
          </p:nvSpPr>
          <p:spPr>
            <a:xfrm>
              <a:off x="583536" y="5034659"/>
              <a:ext cx="218259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spc="-100" dirty="0">
                  <a:ea typeface="ＭＳ Ｐゴシック" pitchFamily="34" charset="-128"/>
                </a:rPr>
                <a:t>Increased Performance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9525366" y="5034659"/>
              <a:ext cx="218259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spc="-100" dirty="0" smtClean="0">
                  <a:ea typeface="ＭＳ Ｐゴシック" pitchFamily="34" charset="-128"/>
                </a:rPr>
                <a:t>Ecosystem</a:t>
              </a:r>
              <a:br>
                <a:rPr lang="en-US" sz="2000" spc="-100" dirty="0" smtClean="0">
                  <a:ea typeface="ＭＳ Ｐゴシック" pitchFamily="34" charset="-128"/>
                </a:rPr>
              </a:br>
              <a:r>
                <a:rPr lang="en-US" sz="2000" spc="-100" dirty="0" smtClean="0">
                  <a:ea typeface="ＭＳ Ｐゴシック" pitchFamily="34" charset="-128"/>
                </a:rPr>
                <a:t>Support</a:t>
              </a:r>
              <a:endParaRPr lang="en-US" sz="2000" spc="-100" dirty="0">
                <a:ea typeface="ＭＳ Ｐゴシック" pitchFamily="34" charset="-128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054450" y="5034659"/>
              <a:ext cx="218259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spc="-100" dirty="0" smtClean="0">
                  <a:ea typeface="ＭＳ Ｐゴシック" pitchFamily="34" charset="-128"/>
                </a:rPr>
                <a:t>Phased</a:t>
              </a:r>
              <a:br>
                <a:rPr lang="en-US" sz="2000" spc="-100" dirty="0" smtClean="0">
                  <a:ea typeface="ＭＳ Ｐゴシック" pitchFamily="34" charset="-128"/>
                </a:rPr>
              </a:br>
              <a:r>
                <a:rPr lang="en-US" sz="2000" spc="-100" dirty="0" smtClean="0">
                  <a:ea typeface="ＭＳ Ｐゴシック" pitchFamily="34" charset="-128"/>
                </a:rPr>
                <a:t>Transition</a:t>
              </a:r>
              <a:endParaRPr lang="en-US" sz="2000" spc="-100" dirty="0">
                <a:ea typeface="ＭＳ Ｐゴシック" pitchFamily="34" charset="-128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818993" y="5034659"/>
              <a:ext cx="218259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spc="-100" dirty="0" smtClean="0">
                  <a:ea typeface="ＭＳ Ｐゴシック" pitchFamily="34" charset="-128"/>
                </a:rPr>
                <a:t>Seamless</a:t>
              </a:r>
              <a:br>
                <a:rPr lang="en-US" sz="2000" spc="-100" dirty="0" smtClean="0">
                  <a:ea typeface="ＭＳ Ｐゴシック" pitchFamily="34" charset="-128"/>
                </a:rPr>
              </a:br>
              <a:r>
                <a:rPr lang="en-US" sz="2000" spc="-100" dirty="0" smtClean="0">
                  <a:ea typeface="ＭＳ Ｐゴシック" pitchFamily="34" charset="-128"/>
                </a:rPr>
                <a:t>Insertion</a:t>
              </a:r>
              <a:endParaRPr lang="en-US" sz="2000" spc="-100" dirty="0">
                <a:ea typeface="ＭＳ Ｐゴシック" pitchFamily="34" charset="-128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289907" y="5034659"/>
              <a:ext cx="218259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spc="-100" dirty="0">
                  <a:ea typeface="ＭＳ Ｐゴシック" pitchFamily="34" charset="-128"/>
                </a:rPr>
                <a:t>Multiprotocol Flexibility</a:t>
              </a:r>
            </a:p>
          </p:txBody>
        </p:sp>
      </p:grpSp>
      <p:cxnSp>
        <p:nvCxnSpPr>
          <p:cNvPr id="54" name="Straight Connector 53"/>
          <p:cNvCxnSpPr>
            <a:cxnSpLocks/>
          </p:cNvCxnSpPr>
          <p:nvPr/>
        </p:nvCxnSpPr>
        <p:spPr>
          <a:xfrm>
            <a:off x="3926065" y="3583638"/>
            <a:ext cx="932055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cxnSpLocks/>
          </p:cNvCxnSpPr>
          <p:nvPr/>
        </p:nvCxnSpPr>
        <p:spPr>
          <a:xfrm>
            <a:off x="3926065" y="2566095"/>
            <a:ext cx="1517525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cxnSpLocks/>
          </p:cNvCxnSpPr>
          <p:nvPr/>
        </p:nvCxnSpPr>
        <p:spPr>
          <a:xfrm>
            <a:off x="7958681" y="2566095"/>
            <a:ext cx="1704484" cy="0"/>
          </a:xfrm>
          <a:prstGeom prst="line">
            <a:avLst/>
          </a:prstGeom>
          <a:ln w="19050">
            <a:solidFill>
              <a:srgbClr val="2F7F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390376" y="4590347"/>
            <a:ext cx="11447664" cy="962025"/>
            <a:chOff x="2641811" y="4643418"/>
            <a:chExt cx="6580494" cy="962025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2641811" y="4643418"/>
              <a:ext cx="6580494" cy="0"/>
            </a:xfrm>
            <a:prstGeom prst="line">
              <a:avLst/>
            </a:prstGeom>
            <a:ln w="19050">
              <a:gradFill flip="none" rotWithShape="1">
                <a:gsLst>
                  <a:gs pos="1000">
                    <a:schemeClr val="accent1">
                      <a:lumMod val="60000"/>
                      <a:lumOff val="40000"/>
                      <a:alpha val="0"/>
                    </a:schemeClr>
                  </a:gs>
                  <a:gs pos="53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641811" y="5605443"/>
              <a:ext cx="6580494" cy="0"/>
            </a:xfrm>
            <a:prstGeom prst="line">
              <a:avLst/>
            </a:prstGeom>
            <a:ln w="19050">
              <a:gradFill flip="none" rotWithShape="1">
                <a:gsLst>
                  <a:gs pos="1000">
                    <a:schemeClr val="accent1">
                      <a:lumMod val="60000"/>
                      <a:lumOff val="40000"/>
                      <a:alpha val="0"/>
                    </a:schemeClr>
                  </a:gs>
                  <a:gs pos="53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/>
          <p:cNvSpPr/>
          <p:nvPr/>
        </p:nvSpPr>
        <p:spPr>
          <a:xfrm>
            <a:off x="756564" y="5721736"/>
            <a:ext cx="2271251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895">
              <a:lnSpc>
                <a:spcPct val="90000"/>
              </a:lnSpc>
              <a:defRPr/>
            </a:pPr>
            <a:r>
              <a:rPr lang="en-US" b="1" kern="0" dirty="0">
                <a:solidFill>
                  <a:schemeClr val="bg2"/>
                </a:solidFill>
                <a:cs typeface="Arial" panose="020B0604020202020204" pitchFamily="34" charset="0"/>
              </a:rPr>
              <a:t>No New </a:t>
            </a:r>
            <a:r>
              <a:rPr lang="en-US" b="1" kern="0" dirty="0" smtClean="0">
                <a:solidFill>
                  <a:schemeClr val="bg2"/>
                </a:solidFill>
                <a:cs typeface="Arial" panose="020B0604020202020204" pitchFamily="34" charset="0"/>
              </a:rPr>
              <a:t>Network</a:t>
            </a:r>
            <a:endParaRPr lang="en-US" b="1" kern="0" dirty="0">
              <a:solidFill>
                <a:schemeClr val="bg2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43674" y="5707886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dirty="0">
                <a:solidFill>
                  <a:schemeClr val="bg2"/>
                </a:solidFill>
                <a:cs typeface="Arial" panose="020B0604020202020204" pitchFamily="34" charset="0"/>
              </a:rPr>
              <a:t>Established </a:t>
            </a:r>
            <a:r>
              <a:rPr lang="en-US" b="1" kern="0" dirty="0" smtClean="0">
                <a:solidFill>
                  <a:schemeClr val="bg2"/>
                </a:solidFill>
                <a:cs typeface="Arial" panose="020B0604020202020204" pitchFamily="34" charset="0"/>
              </a:rPr>
              <a:t>Solution</a:t>
            </a:r>
            <a:endParaRPr lang="en-US" dirty="0"/>
          </a:p>
        </p:txBody>
      </p:sp>
      <p:sp>
        <p:nvSpPr>
          <p:cNvPr id="39" name="Rectangle 38"/>
          <p:cNvSpPr/>
          <p:nvPr/>
        </p:nvSpPr>
        <p:spPr>
          <a:xfrm>
            <a:off x="8062521" y="5707886"/>
            <a:ext cx="3724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dirty="0" smtClean="0">
                <a:solidFill>
                  <a:schemeClr val="bg2"/>
                </a:solidFill>
                <a:cs typeface="Arial" panose="020B0604020202020204" pitchFamily="34" charset="0"/>
              </a:rPr>
              <a:t>Co-exists with current Solutions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89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Fibre</a:t>
            </a:r>
            <a:r>
              <a:rPr lang="en-US" dirty="0" smtClean="0"/>
              <a:t> Channel Architecture &amp; </a:t>
            </a:r>
            <a:r>
              <a:rPr lang="en-US" dirty="0" err="1" smtClean="0"/>
              <a:t>NVMe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37" name="Freeform 7"/>
          <p:cNvSpPr>
            <a:spLocks/>
          </p:cNvSpPr>
          <p:nvPr/>
        </p:nvSpPr>
        <p:spPr bwMode="auto">
          <a:xfrm>
            <a:off x="3743063" y="2595344"/>
            <a:ext cx="4714875" cy="498475"/>
          </a:xfrm>
          <a:custGeom>
            <a:avLst/>
            <a:gdLst>
              <a:gd name="T0" fmla="*/ 6623 w 6624"/>
              <a:gd name="T1" fmla="*/ 169 h 865"/>
              <a:gd name="T2" fmla="*/ 6617 w 6624"/>
              <a:gd name="T3" fmla="*/ 126 h 865"/>
              <a:gd name="T4" fmla="*/ 6605 w 6624"/>
              <a:gd name="T5" fmla="*/ 90 h 865"/>
              <a:gd name="T6" fmla="*/ 6587 w 6624"/>
              <a:gd name="T7" fmla="*/ 60 h 865"/>
              <a:gd name="T8" fmla="*/ 6563 w 6624"/>
              <a:gd name="T9" fmla="*/ 36 h 865"/>
              <a:gd name="T10" fmla="*/ 6533 w 6624"/>
              <a:gd name="T11" fmla="*/ 18 h 865"/>
              <a:gd name="T12" fmla="*/ 6497 w 6624"/>
              <a:gd name="T13" fmla="*/ 6 h 865"/>
              <a:gd name="T14" fmla="*/ 6455 w 6624"/>
              <a:gd name="T15" fmla="*/ 0 h 865"/>
              <a:gd name="T16" fmla="*/ 192 w 6624"/>
              <a:gd name="T17" fmla="*/ 0 h 865"/>
              <a:gd name="T18" fmla="*/ 147 w 6624"/>
              <a:gd name="T19" fmla="*/ 3 h 865"/>
              <a:gd name="T20" fmla="*/ 108 w 6624"/>
              <a:gd name="T21" fmla="*/ 12 h 865"/>
              <a:gd name="T22" fmla="*/ 75 w 6624"/>
              <a:gd name="T23" fmla="*/ 27 h 865"/>
              <a:gd name="T24" fmla="*/ 48 w 6624"/>
              <a:gd name="T25" fmla="*/ 48 h 865"/>
              <a:gd name="T26" fmla="*/ 27 w 6624"/>
              <a:gd name="T27" fmla="*/ 75 h 865"/>
              <a:gd name="T28" fmla="*/ 12 w 6624"/>
              <a:gd name="T29" fmla="*/ 108 h 865"/>
              <a:gd name="T30" fmla="*/ 3 w 6624"/>
              <a:gd name="T31" fmla="*/ 147 h 865"/>
              <a:gd name="T32" fmla="*/ 0 w 6624"/>
              <a:gd name="T33" fmla="*/ 193 h 865"/>
              <a:gd name="T34" fmla="*/ 0 w 6624"/>
              <a:gd name="T35" fmla="*/ 695 h 865"/>
              <a:gd name="T36" fmla="*/ 6 w 6624"/>
              <a:gd name="T37" fmla="*/ 737 h 865"/>
              <a:gd name="T38" fmla="*/ 18 w 6624"/>
              <a:gd name="T39" fmla="*/ 773 h 865"/>
              <a:gd name="T40" fmla="*/ 36 w 6624"/>
              <a:gd name="T41" fmla="*/ 803 h 865"/>
              <a:gd name="T42" fmla="*/ 60 w 6624"/>
              <a:gd name="T43" fmla="*/ 827 h 865"/>
              <a:gd name="T44" fmla="*/ 90 w 6624"/>
              <a:gd name="T45" fmla="*/ 845 h 865"/>
              <a:gd name="T46" fmla="*/ 126 w 6624"/>
              <a:gd name="T47" fmla="*/ 857 h 865"/>
              <a:gd name="T48" fmla="*/ 168 w 6624"/>
              <a:gd name="T49" fmla="*/ 863 h 865"/>
              <a:gd name="T50" fmla="*/ 6432 w 6624"/>
              <a:gd name="T51" fmla="*/ 865 h 865"/>
              <a:gd name="T52" fmla="*/ 6443 w 6624"/>
              <a:gd name="T53" fmla="*/ 863 h 865"/>
              <a:gd name="T54" fmla="*/ 6476 w 6624"/>
              <a:gd name="T55" fmla="*/ 861 h 865"/>
              <a:gd name="T56" fmla="*/ 6491 w 6624"/>
              <a:gd name="T57" fmla="*/ 857 h 865"/>
              <a:gd name="T58" fmla="*/ 6516 w 6624"/>
              <a:gd name="T59" fmla="*/ 853 h 865"/>
              <a:gd name="T60" fmla="*/ 6540 w 6624"/>
              <a:gd name="T61" fmla="*/ 841 h 865"/>
              <a:gd name="T62" fmla="*/ 6548 w 6624"/>
              <a:gd name="T63" fmla="*/ 837 h 865"/>
              <a:gd name="T64" fmla="*/ 6565 w 6624"/>
              <a:gd name="T65" fmla="*/ 824 h 865"/>
              <a:gd name="T66" fmla="*/ 6576 w 6624"/>
              <a:gd name="T67" fmla="*/ 817 h 865"/>
              <a:gd name="T68" fmla="*/ 6583 w 6624"/>
              <a:gd name="T69" fmla="*/ 806 h 865"/>
              <a:gd name="T70" fmla="*/ 6596 w 6624"/>
              <a:gd name="T71" fmla="*/ 789 h 865"/>
              <a:gd name="T72" fmla="*/ 6600 w 6624"/>
              <a:gd name="T73" fmla="*/ 781 h 865"/>
              <a:gd name="T74" fmla="*/ 6612 w 6624"/>
              <a:gd name="T75" fmla="*/ 757 h 865"/>
              <a:gd name="T76" fmla="*/ 6617 w 6624"/>
              <a:gd name="T77" fmla="*/ 731 h 865"/>
              <a:gd name="T78" fmla="*/ 6620 w 6624"/>
              <a:gd name="T79" fmla="*/ 717 h 865"/>
              <a:gd name="T80" fmla="*/ 6623 w 6624"/>
              <a:gd name="T81" fmla="*/ 683 h 865"/>
              <a:gd name="T82" fmla="*/ 6624 w 6624"/>
              <a:gd name="T83" fmla="*/ 673 h 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624" h="865">
                <a:moveTo>
                  <a:pt x="6624" y="193"/>
                </a:moveTo>
                <a:lnTo>
                  <a:pt x="6623" y="169"/>
                </a:lnTo>
                <a:lnTo>
                  <a:pt x="6620" y="147"/>
                </a:lnTo>
                <a:lnTo>
                  <a:pt x="6617" y="126"/>
                </a:lnTo>
                <a:lnTo>
                  <a:pt x="6612" y="108"/>
                </a:lnTo>
                <a:lnTo>
                  <a:pt x="6605" y="90"/>
                </a:lnTo>
                <a:lnTo>
                  <a:pt x="6596" y="75"/>
                </a:lnTo>
                <a:lnTo>
                  <a:pt x="6587" y="60"/>
                </a:lnTo>
                <a:lnTo>
                  <a:pt x="6576" y="48"/>
                </a:lnTo>
                <a:lnTo>
                  <a:pt x="6563" y="36"/>
                </a:lnTo>
                <a:lnTo>
                  <a:pt x="6548" y="27"/>
                </a:lnTo>
                <a:lnTo>
                  <a:pt x="6533" y="18"/>
                </a:lnTo>
                <a:lnTo>
                  <a:pt x="6516" y="12"/>
                </a:lnTo>
                <a:lnTo>
                  <a:pt x="6497" y="6"/>
                </a:lnTo>
                <a:lnTo>
                  <a:pt x="6476" y="3"/>
                </a:lnTo>
                <a:lnTo>
                  <a:pt x="6455" y="0"/>
                </a:lnTo>
                <a:lnTo>
                  <a:pt x="6432" y="0"/>
                </a:lnTo>
                <a:lnTo>
                  <a:pt x="192" y="0"/>
                </a:lnTo>
                <a:lnTo>
                  <a:pt x="168" y="0"/>
                </a:lnTo>
                <a:lnTo>
                  <a:pt x="147" y="3"/>
                </a:lnTo>
                <a:lnTo>
                  <a:pt x="126" y="6"/>
                </a:lnTo>
                <a:lnTo>
                  <a:pt x="108" y="12"/>
                </a:lnTo>
                <a:lnTo>
                  <a:pt x="90" y="18"/>
                </a:lnTo>
                <a:lnTo>
                  <a:pt x="75" y="27"/>
                </a:lnTo>
                <a:lnTo>
                  <a:pt x="60" y="36"/>
                </a:lnTo>
                <a:lnTo>
                  <a:pt x="48" y="48"/>
                </a:lnTo>
                <a:lnTo>
                  <a:pt x="36" y="60"/>
                </a:lnTo>
                <a:lnTo>
                  <a:pt x="27" y="75"/>
                </a:lnTo>
                <a:lnTo>
                  <a:pt x="18" y="90"/>
                </a:lnTo>
                <a:lnTo>
                  <a:pt x="12" y="108"/>
                </a:lnTo>
                <a:lnTo>
                  <a:pt x="6" y="126"/>
                </a:lnTo>
                <a:lnTo>
                  <a:pt x="3" y="147"/>
                </a:lnTo>
                <a:lnTo>
                  <a:pt x="0" y="169"/>
                </a:lnTo>
                <a:lnTo>
                  <a:pt x="0" y="193"/>
                </a:lnTo>
                <a:lnTo>
                  <a:pt x="0" y="673"/>
                </a:lnTo>
                <a:lnTo>
                  <a:pt x="0" y="695"/>
                </a:lnTo>
                <a:lnTo>
                  <a:pt x="3" y="717"/>
                </a:lnTo>
                <a:lnTo>
                  <a:pt x="6" y="737"/>
                </a:lnTo>
                <a:lnTo>
                  <a:pt x="12" y="757"/>
                </a:lnTo>
                <a:lnTo>
                  <a:pt x="18" y="773"/>
                </a:lnTo>
                <a:lnTo>
                  <a:pt x="27" y="789"/>
                </a:lnTo>
                <a:lnTo>
                  <a:pt x="36" y="803"/>
                </a:lnTo>
                <a:lnTo>
                  <a:pt x="48" y="817"/>
                </a:lnTo>
                <a:lnTo>
                  <a:pt x="60" y="827"/>
                </a:lnTo>
                <a:lnTo>
                  <a:pt x="75" y="837"/>
                </a:lnTo>
                <a:lnTo>
                  <a:pt x="90" y="845"/>
                </a:lnTo>
                <a:lnTo>
                  <a:pt x="108" y="853"/>
                </a:lnTo>
                <a:lnTo>
                  <a:pt x="126" y="857"/>
                </a:lnTo>
                <a:lnTo>
                  <a:pt x="147" y="861"/>
                </a:lnTo>
                <a:lnTo>
                  <a:pt x="168" y="863"/>
                </a:lnTo>
                <a:lnTo>
                  <a:pt x="192" y="865"/>
                </a:lnTo>
                <a:lnTo>
                  <a:pt x="6432" y="865"/>
                </a:lnTo>
                <a:lnTo>
                  <a:pt x="6437" y="863"/>
                </a:lnTo>
                <a:lnTo>
                  <a:pt x="6443" y="863"/>
                </a:lnTo>
                <a:lnTo>
                  <a:pt x="6455" y="863"/>
                </a:lnTo>
                <a:lnTo>
                  <a:pt x="6476" y="861"/>
                </a:lnTo>
                <a:lnTo>
                  <a:pt x="6486" y="859"/>
                </a:lnTo>
                <a:lnTo>
                  <a:pt x="6491" y="857"/>
                </a:lnTo>
                <a:lnTo>
                  <a:pt x="6497" y="857"/>
                </a:lnTo>
                <a:lnTo>
                  <a:pt x="6516" y="853"/>
                </a:lnTo>
                <a:lnTo>
                  <a:pt x="6533" y="845"/>
                </a:lnTo>
                <a:lnTo>
                  <a:pt x="6540" y="841"/>
                </a:lnTo>
                <a:lnTo>
                  <a:pt x="6544" y="838"/>
                </a:lnTo>
                <a:lnTo>
                  <a:pt x="6548" y="837"/>
                </a:lnTo>
                <a:lnTo>
                  <a:pt x="6563" y="827"/>
                </a:lnTo>
                <a:lnTo>
                  <a:pt x="6565" y="824"/>
                </a:lnTo>
                <a:lnTo>
                  <a:pt x="6569" y="821"/>
                </a:lnTo>
                <a:lnTo>
                  <a:pt x="6576" y="817"/>
                </a:lnTo>
                <a:lnTo>
                  <a:pt x="6581" y="809"/>
                </a:lnTo>
                <a:lnTo>
                  <a:pt x="6583" y="806"/>
                </a:lnTo>
                <a:lnTo>
                  <a:pt x="6587" y="803"/>
                </a:lnTo>
                <a:lnTo>
                  <a:pt x="6596" y="789"/>
                </a:lnTo>
                <a:lnTo>
                  <a:pt x="6598" y="784"/>
                </a:lnTo>
                <a:lnTo>
                  <a:pt x="6600" y="781"/>
                </a:lnTo>
                <a:lnTo>
                  <a:pt x="6605" y="773"/>
                </a:lnTo>
                <a:lnTo>
                  <a:pt x="6612" y="757"/>
                </a:lnTo>
                <a:lnTo>
                  <a:pt x="6617" y="737"/>
                </a:lnTo>
                <a:lnTo>
                  <a:pt x="6617" y="731"/>
                </a:lnTo>
                <a:lnTo>
                  <a:pt x="6618" y="727"/>
                </a:lnTo>
                <a:lnTo>
                  <a:pt x="6620" y="717"/>
                </a:lnTo>
                <a:lnTo>
                  <a:pt x="6623" y="695"/>
                </a:lnTo>
                <a:lnTo>
                  <a:pt x="6623" y="683"/>
                </a:lnTo>
                <a:lnTo>
                  <a:pt x="6623" y="677"/>
                </a:lnTo>
                <a:lnTo>
                  <a:pt x="6624" y="673"/>
                </a:lnTo>
                <a:lnTo>
                  <a:pt x="6624" y="193"/>
                </a:lnTo>
                <a:close/>
              </a:path>
            </a:pathLst>
          </a:custGeom>
          <a:solidFill>
            <a:schemeClr val="accent6"/>
          </a:solidFill>
          <a:ln w="15875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tIns="0" bIns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8" name="Freeform 8"/>
          <p:cNvSpPr>
            <a:spLocks/>
          </p:cNvSpPr>
          <p:nvPr/>
        </p:nvSpPr>
        <p:spPr bwMode="auto">
          <a:xfrm>
            <a:off x="3743063" y="3095406"/>
            <a:ext cx="4714875" cy="500062"/>
          </a:xfrm>
          <a:custGeom>
            <a:avLst/>
            <a:gdLst>
              <a:gd name="T0" fmla="*/ 6623 w 6624"/>
              <a:gd name="T1" fmla="*/ 168 h 865"/>
              <a:gd name="T2" fmla="*/ 6617 w 6624"/>
              <a:gd name="T3" fmla="*/ 126 h 865"/>
              <a:gd name="T4" fmla="*/ 6605 w 6624"/>
              <a:gd name="T5" fmla="*/ 90 h 865"/>
              <a:gd name="T6" fmla="*/ 6587 w 6624"/>
              <a:gd name="T7" fmla="*/ 60 h 865"/>
              <a:gd name="T8" fmla="*/ 6563 w 6624"/>
              <a:gd name="T9" fmla="*/ 36 h 865"/>
              <a:gd name="T10" fmla="*/ 6533 w 6624"/>
              <a:gd name="T11" fmla="*/ 18 h 865"/>
              <a:gd name="T12" fmla="*/ 6497 w 6624"/>
              <a:gd name="T13" fmla="*/ 6 h 865"/>
              <a:gd name="T14" fmla="*/ 6455 w 6624"/>
              <a:gd name="T15" fmla="*/ 0 h 865"/>
              <a:gd name="T16" fmla="*/ 192 w 6624"/>
              <a:gd name="T17" fmla="*/ 0 h 865"/>
              <a:gd name="T18" fmla="*/ 147 w 6624"/>
              <a:gd name="T19" fmla="*/ 3 h 865"/>
              <a:gd name="T20" fmla="*/ 108 w 6624"/>
              <a:gd name="T21" fmla="*/ 12 h 865"/>
              <a:gd name="T22" fmla="*/ 75 w 6624"/>
              <a:gd name="T23" fmla="*/ 27 h 865"/>
              <a:gd name="T24" fmla="*/ 48 w 6624"/>
              <a:gd name="T25" fmla="*/ 48 h 865"/>
              <a:gd name="T26" fmla="*/ 27 w 6624"/>
              <a:gd name="T27" fmla="*/ 75 h 865"/>
              <a:gd name="T28" fmla="*/ 12 w 6624"/>
              <a:gd name="T29" fmla="*/ 108 h 865"/>
              <a:gd name="T30" fmla="*/ 3 w 6624"/>
              <a:gd name="T31" fmla="*/ 147 h 865"/>
              <a:gd name="T32" fmla="*/ 0 w 6624"/>
              <a:gd name="T33" fmla="*/ 192 h 865"/>
              <a:gd name="T34" fmla="*/ 0 w 6624"/>
              <a:gd name="T35" fmla="*/ 695 h 865"/>
              <a:gd name="T36" fmla="*/ 6 w 6624"/>
              <a:gd name="T37" fmla="*/ 737 h 865"/>
              <a:gd name="T38" fmla="*/ 18 w 6624"/>
              <a:gd name="T39" fmla="*/ 773 h 865"/>
              <a:gd name="T40" fmla="*/ 36 w 6624"/>
              <a:gd name="T41" fmla="*/ 803 h 865"/>
              <a:gd name="T42" fmla="*/ 60 w 6624"/>
              <a:gd name="T43" fmla="*/ 827 h 865"/>
              <a:gd name="T44" fmla="*/ 90 w 6624"/>
              <a:gd name="T45" fmla="*/ 845 h 865"/>
              <a:gd name="T46" fmla="*/ 126 w 6624"/>
              <a:gd name="T47" fmla="*/ 857 h 865"/>
              <a:gd name="T48" fmla="*/ 168 w 6624"/>
              <a:gd name="T49" fmla="*/ 863 h 865"/>
              <a:gd name="T50" fmla="*/ 6432 w 6624"/>
              <a:gd name="T51" fmla="*/ 865 h 865"/>
              <a:gd name="T52" fmla="*/ 6443 w 6624"/>
              <a:gd name="T53" fmla="*/ 863 h 865"/>
              <a:gd name="T54" fmla="*/ 6476 w 6624"/>
              <a:gd name="T55" fmla="*/ 861 h 865"/>
              <a:gd name="T56" fmla="*/ 6491 w 6624"/>
              <a:gd name="T57" fmla="*/ 857 h 865"/>
              <a:gd name="T58" fmla="*/ 6516 w 6624"/>
              <a:gd name="T59" fmla="*/ 853 h 865"/>
              <a:gd name="T60" fmla="*/ 6540 w 6624"/>
              <a:gd name="T61" fmla="*/ 841 h 865"/>
              <a:gd name="T62" fmla="*/ 6548 w 6624"/>
              <a:gd name="T63" fmla="*/ 837 h 865"/>
              <a:gd name="T64" fmla="*/ 6565 w 6624"/>
              <a:gd name="T65" fmla="*/ 824 h 865"/>
              <a:gd name="T66" fmla="*/ 6576 w 6624"/>
              <a:gd name="T67" fmla="*/ 817 h 865"/>
              <a:gd name="T68" fmla="*/ 6583 w 6624"/>
              <a:gd name="T69" fmla="*/ 806 h 865"/>
              <a:gd name="T70" fmla="*/ 6596 w 6624"/>
              <a:gd name="T71" fmla="*/ 789 h 865"/>
              <a:gd name="T72" fmla="*/ 6600 w 6624"/>
              <a:gd name="T73" fmla="*/ 781 h 865"/>
              <a:gd name="T74" fmla="*/ 6612 w 6624"/>
              <a:gd name="T75" fmla="*/ 756 h 865"/>
              <a:gd name="T76" fmla="*/ 6617 w 6624"/>
              <a:gd name="T77" fmla="*/ 731 h 865"/>
              <a:gd name="T78" fmla="*/ 6620 w 6624"/>
              <a:gd name="T79" fmla="*/ 717 h 865"/>
              <a:gd name="T80" fmla="*/ 6623 w 6624"/>
              <a:gd name="T81" fmla="*/ 683 h 865"/>
              <a:gd name="T82" fmla="*/ 6624 w 6624"/>
              <a:gd name="T83" fmla="*/ 672 h 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624" h="865">
                <a:moveTo>
                  <a:pt x="6624" y="192"/>
                </a:moveTo>
                <a:lnTo>
                  <a:pt x="6623" y="168"/>
                </a:lnTo>
                <a:lnTo>
                  <a:pt x="6620" y="147"/>
                </a:lnTo>
                <a:lnTo>
                  <a:pt x="6617" y="126"/>
                </a:lnTo>
                <a:lnTo>
                  <a:pt x="6612" y="108"/>
                </a:lnTo>
                <a:lnTo>
                  <a:pt x="6605" y="90"/>
                </a:lnTo>
                <a:lnTo>
                  <a:pt x="6596" y="75"/>
                </a:lnTo>
                <a:lnTo>
                  <a:pt x="6587" y="60"/>
                </a:lnTo>
                <a:lnTo>
                  <a:pt x="6576" y="48"/>
                </a:lnTo>
                <a:lnTo>
                  <a:pt x="6563" y="36"/>
                </a:lnTo>
                <a:lnTo>
                  <a:pt x="6548" y="27"/>
                </a:lnTo>
                <a:lnTo>
                  <a:pt x="6533" y="18"/>
                </a:lnTo>
                <a:lnTo>
                  <a:pt x="6516" y="12"/>
                </a:lnTo>
                <a:lnTo>
                  <a:pt x="6497" y="6"/>
                </a:lnTo>
                <a:lnTo>
                  <a:pt x="6476" y="3"/>
                </a:lnTo>
                <a:lnTo>
                  <a:pt x="6455" y="0"/>
                </a:lnTo>
                <a:lnTo>
                  <a:pt x="6432" y="0"/>
                </a:lnTo>
                <a:lnTo>
                  <a:pt x="192" y="0"/>
                </a:lnTo>
                <a:lnTo>
                  <a:pt x="168" y="0"/>
                </a:lnTo>
                <a:lnTo>
                  <a:pt x="147" y="3"/>
                </a:lnTo>
                <a:lnTo>
                  <a:pt x="126" y="6"/>
                </a:lnTo>
                <a:lnTo>
                  <a:pt x="108" y="12"/>
                </a:lnTo>
                <a:lnTo>
                  <a:pt x="90" y="18"/>
                </a:lnTo>
                <a:lnTo>
                  <a:pt x="75" y="27"/>
                </a:lnTo>
                <a:lnTo>
                  <a:pt x="60" y="36"/>
                </a:lnTo>
                <a:lnTo>
                  <a:pt x="48" y="48"/>
                </a:lnTo>
                <a:lnTo>
                  <a:pt x="36" y="60"/>
                </a:lnTo>
                <a:lnTo>
                  <a:pt x="27" y="75"/>
                </a:lnTo>
                <a:lnTo>
                  <a:pt x="18" y="90"/>
                </a:lnTo>
                <a:lnTo>
                  <a:pt x="12" y="108"/>
                </a:lnTo>
                <a:lnTo>
                  <a:pt x="6" y="126"/>
                </a:lnTo>
                <a:lnTo>
                  <a:pt x="3" y="147"/>
                </a:lnTo>
                <a:lnTo>
                  <a:pt x="0" y="168"/>
                </a:lnTo>
                <a:lnTo>
                  <a:pt x="0" y="192"/>
                </a:lnTo>
                <a:lnTo>
                  <a:pt x="0" y="672"/>
                </a:lnTo>
                <a:lnTo>
                  <a:pt x="0" y="695"/>
                </a:lnTo>
                <a:lnTo>
                  <a:pt x="3" y="717"/>
                </a:lnTo>
                <a:lnTo>
                  <a:pt x="6" y="737"/>
                </a:lnTo>
                <a:lnTo>
                  <a:pt x="12" y="756"/>
                </a:lnTo>
                <a:lnTo>
                  <a:pt x="18" y="773"/>
                </a:lnTo>
                <a:lnTo>
                  <a:pt x="27" y="789"/>
                </a:lnTo>
                <a:lnTo>
                  <a:pt x="36" y="803"/>
                </a:lnTo>
                <a:lnTo>
                  <a:pt x="48" y="817"/>
                </a:lnTo>
                <a:lnTo>
                  <a:pt x="60" y="827"/>
                </a:lnTo>
                <a:lnTo>
                  <a:pt x="75" y="837"/>
                </a:lnTo>
                <a:lnTo>
                  <a:pt x="90" y="845"/>
                </a:lnTo>
                <a:lnTo>
                  <a:pt x="108" y="853"/>
                </a:lnTo>
                <a:lnTo>
                  <a:pt x="126" y="857"/>
                </a:lnTo>
                <a:lnTo>
                  <a:pt x="147" y="861"/>
                </a:lnTo>
                <a:lnTo>
                  <a:pt x="168" y="863"/>
                </a:lnTo>
                <a:lnTo>
                  <a:pt x="192" y="865"/>
                </a:lnTo>
                <a:lnTo>
                  <a:pt x="6432" y="865"/>
                </a:lnTo>
                <a:lnTo>
                  <a:pt x="6437" y="863"/>
                </a:lnTo>
                <a:lnTo>
                  <a:pt x="6443" y="863"/>
                </a:lnTo>
                <a:lnTo>
                  <a:pt x="6455" y="863"/>
                </a:lnTo>
                <a:lnTo>
                  <a:pt x="6476" y="861"/>
                </a:lnTo>
                <a:lnTo>
                  <a:pt x="6486" y="859"/>
                </a:lnTo>
                <a:lnTo>
                  <a:pt x="6491" y="857"/>
                </a:lnTo>
                <a:lnTo>
                  <a:pt x="6497" y="857"/>
                </a:lnTo>
                <a:lnTo>
                  <a:pt x="6516" y="853"/>
                </a:lnTo>
                <a:lnTo>
                  <a:pt x="6533" y="845"/>
                </a:lnTo>
                <a:lnTo>
                  <a:pt x="6540" y="841"/>
                </a:lnTo>
                <a:lnTo>
                  <a:pt x="6544" y="838"/>
                </a:lnTo>
                <a:lnTo>
                  <a:pt x="6548" y="837"/>
                </a:lnTo>
                <a:lnTo>
                  <a:pt x="6563" y="827"/>
                </a:lnTo>
                <a:lnTo>
                  <a:pt x="6565" y="824"/>
                </a:lnTo>
                <a:lnTo>
                  <a:pt x="6569" y="821"/>
                </a:lnTo>
                <a:lnTo>
                  <a:pt x="6576" y="817"/>
                </a:lnTo>
                <a:lnTo>
                  <a:pt x="6581" y="809"/>
                </a:lnTo>
                <a:lnTo>
                  <a:pt x="6583" y="806"/>
                </a:lnTo>
                <a:lnTo>
                  <a:pt x="6587" y="803"/>
                </a:lnTo>
                <a:lnTo>
                  <a:pt x="6596" y="789"/>
                </a:lnTo>
                <a:lnTo>
                  <a:pt x="6598" y="784"/>
                </a:lnTo>
                <a:lnTo>
                  <a:pt x="6600" y="781"/>
                </a:lnTo>
                <a:lnTo>
                  <a:pt x="6605" y="773"/>
                </a:lnTo>
                <a:lnTo>
                  <a:pt x="6612" y="756"/>
                </a:lnTo>
                <a:lnTo>
                  <a:pt x="6617" y="737"/>
                </a:lnTo>
                <a:lnTo>
                  <a:pt x="6617" y="731"/>
                </a:lnTo>
                <a:lnTo>
                  <a:pt x="6618" y="726"/>
                </a:lnTo>
                <a:lnTo>
                  <a:pt x="6620" y="717"/>
                </a:lnTo>
                <a:lnTo>
                  <a:pt x="6623" y="695"/>
                </a:lnTo>
                <a:lnTo>
                  <a:pt x="6623" y="683"/>
                </a:lnTo>
                <a:lnTo>
                  <a:pt x="6623" y="677"/>
                </a:lnTo>
                <a:lnTo>
                  <a:pt x="6624" y="672"/>
                </a:lnTo>
                <a:lnTo>
                  <a:pt x="6624" y="192"/>
                </a:lnTo>
                <a:close/>
              </a:path>
            </a:pathLst>
          </a:custGeom>
          <a:solidFill>
            <a:schemeClr val="accent6"/>
          </a:solidFill>
          <a:ln w="15875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tIns="0" bIns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9" name="Freeform 17"/>
          <p:cNvSpPr>
            <a:spLocks/>
          </p:cNvSpPr>
          <p:nvPr/>
        </p:nvSpPr>
        <p:spPr bwMode="auto">
          <a:xfrm>
            <a:off x="3743063" y="1091156"/>
            <a:ext cx="4714875" cy="498475"/>
          </a:xfrm>
          <a:custGeom>
            <a:avLst/>
            <a:gdLst>
              <a:gd name="T0" fmla="*/ 6624 w 6624"/>
              <a:gd name="T1" fmla="*/ 192 h 864"/>
              <a:gd name="T2" fmla="*/ 6620 w 6624"/>
              <a:gd name="T3" fmla="*/ 146 h 864"/>
              <a:gd name="T4" fmla="*/ 6612 w 6624"/>
              <a:gd name="T5" fmla="*/ 108 h 864"/>
              <a:gd name="T6" fmla="*/ 6596 w 6624"/>
              <a:gd name="T7" fmla="*/ 74 h 864"/>
              <a:gd name="T8" fmla="*/ 6576 w 6624"/>
              <a:gd name="T9" fmla="*/ 48 h 864"/>
              <a:gd name="T10" fmla="*/ 6548 w 6624"/>
              <a:gd name="T11" fmla="*/ 26 h 864"/>
              <a:gd name="T12" fmla="*/ 6516 w 6624"/>
              <a:gd name="T13" fmla="*/ 12 h 864"/>
              <a:gd name="T14" fmla="*/ 6476 w 6624"/>
              <a:gd name="T15" fmla="*/ 2 h 864"/>
              <a:gd name="T16" fmla="*/ 6432 w 6624"/>
              <a:gd name="T17" fmla="*/ 0 h 864"/>
              <a:gd name="T18" fmla="*/ 168 w 6624"/>
              <a:gd name="T19" fmla="*/ 0 h 864"/>
              <a:gd name="T20" fmla="*/ 126 w 6624"/>
              <a:gd name="T21" fmla="*/ 6 h 864"/>
              <a:gd name="T22" fmla="*/ 90 w 6624"/>
              <a:gd name="T23" fmla="*/ 18 h 864"/>
              <a:gd name="T24" fmla="*/ 60 w 6624"/>
              <a:gd name="T25" fmla="*/ 36 h 864"/>
              <a:gd name="T26" fmla="*/ 36 w 6624"/>
              <a:gd name="T27" fmla="*/ 60 h 864"/>
              <a:gd name="T28" fmla="*/ 18 w 6624"/>
              <a:gd name="T29" fmla="*/ 90 h 864"/>
              <a:gd name="T30" fmla="*/ 6 w 6624"/>
              <a:gd name="T31" fmla="*/ 126 h 864"/>
              <a:gd name="T32" fmla="*/ 0 w 6624"/>
              <a:gd name="T33" fmla="*/ 168 h 864"/>
              <a:gd name="T34" fmla="*/ 0 w 6624"/>
              <a:gd name="T35" fmla="*/ 672 h 864"/>
              <a:gd name="T36" fmla="*/ 3 w 6624"/>
              <a:gd name="T37" fmla="*/ 717 h 864"/>
              <a:gd name="T38" fmla="*/ 12 w 6624"/>
              <a:gd name="T39" fmla="*/ 756 h 864"/>
              <a:gd name="T40" fmla="*/ 27 w 6624"/>
              <a:gd name="T41" fmla="*/ 789 h 864"/>
              <a:gd name="T42" fmla="*/ 48 w 6624"/>
              <a:gd name="T43" fmla="*/ 816 h 864"/>
              <a:gd name="T44" fmla="*/ 75 w 6624"/>
              <a:gd name="T45" fmla="*/ 837 h 864"/>
              <a:gd name="T46" fmla="*/ 108 w 6624"/>
              <a:gd name="T47" fmla="*/ 852 h 864"/>
              <a:gd name="T48" fmla="*/ 147 w 6624"/>
              <a:gd name="T49" fmla="*/ 861 h 864"/>
              <a:gd name="T50" fmla="*/ 192 w 6624"/>
              <a:gd name="T51" fmla="*/ 864 h 864"/>
              <a:gd name="T52" fmla="*/ 6437 w 6624"/>
              <a:gd name="T53" fmla="*/ 863 h 864"/>
              <a:gd name="T54" fmla="*/ 6455 w 6624"/>
              <a:gd name="T55" fmla="*/ 863 h 864"/>
              <a:gd name="T56" fmla="*/ 6486 w 6624"/>
              <a:gd name="T57" fmla="*/ 858 h 864"/>
              <a:gd name="T58" fmla="*/ 6497 w 6624"/>
              <a:gd name="T59" fmla="*/ 857 h 864"/>
              <a:gd name="T60" fmla="*/ 6533 w 6624"/>
              <a:gd name="T61" fmla="*/ 845 h 864"/>
              <a:gd name="T62" fmla="*/ 6544 w 6624"/>
              <a:gd name="T63" fmla="*/ 838 h 864"/>
              <a:gd name="T64" fmla="*/ 6563 w 6624"/>
              <a:gd name="T65" fmla="*/ 827 h 864"/>
              <a:gd name="T66" fmla="*/ 6569 w 6624"/>
              <a:gd name="T67" fmla="*/ 821 h 864"/>
              <a:gd name="T68" fmla="*/ 6581 w 6624"/>
              <a:gd name="T69" fmla="*/ 809 h 864"/>
              <a:gd name="T70" fmla="*/ 6587 w 6624"/>
              <a:gd name="T71" fmla="*/ 803 h 864"/>
              <a:gd name="T72" fmla="*/ 6598 w 6624"/>
              <a:gd name="T73" fmla="*/ 784 h 864"/>
              <a:gd name="T74" fmla="*/ 6605 w 6624"/>
              <a:gd name="T75" fmla="*/ 773 h 864"/>
              <a:gd name="T76" fmla="*/ 6617 w 6624"/>
              <a:gd name="T77" fmla="*/ 737 h 864"/>
              <a:gd name="T78" fmla="*/ 6618 w 6624"/>
              <a:gd name="T79" fmla="*/ 726 h 864"/>
              <a:gd name="T80" fmla="*/ 6623 w 6624"/>
              <a:gd name="T81" fmla="*/ 695 h 864"/>
              <a:gd name="T82" fmla="*/ 6623 w 6624"/>
              <a:gd name="T83" fmla="*/ 677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624" h="864">
                <a:moveTo>
                  <a:pt x="6624" y="672"/>
                </a:moveTo>
                <a:lnTo>
                  <a:pt x="6624" y="192"/>
                </a:lnTo>
                <a:lnTo>
                  <a:pt x="6623" y="168"/>
                </a:lnTo>
                <a:lnTo>
                  <a:pt x="6620" y="146"/>
                </a:lnTo>
                <a:lnTo>
                  <a:pt x="6617" y="126"/>
                </a:lnTo>
                <a:lnTo>
                  <a:pt x="6612" y="108"/>
                </a:lnTo>
                <a:lnTo>
                  <a:pt x="6605" y="90"/>
                </a:lnTo>
                <a:lnTo>
                  <a:pt x="6596" y="74"/>
                </a:lnTo>
                <a:lnTo>
                  <a:pt x="6587" y="60"/>
                </a:lnTo>
                <a:lnTo>
                  <a:pt x="6576" y="48"/>
                </a:lnTo>
                <a:lnTo>
                  <a:pt x="6563" y="36"/>
                </a:lnTo>
                <a:lnTo>
                  <a:pt x="6548" y="26"/>
                </a:lnTo>
                <a:lnTo>
                  <a:pt x="6533" y="18"/>
                </a:lnTo>
                <a:lnTo>
                  <a:pt x="6516" y="12"/>
                </a:lnTo>
                <a:lnTo>
                  <a:pt x="6497" y="6"/>
                </a:lnTo>
                <a:lnTo>
                  <a:pt x="6476" y="2"/>
                </a:lnTo>
                <a:lnTo>
                  <a:pt x="6455" y="0"/>
                </a:lnTo>
                <a:lnTo>
                  <a:pt x="6432" y="0"/>
                </a:lnTo>
                <a:lnTo>
                  <a:pt x="192" y="0"/>
                </a:lnTo>
                <a:lnTo>
                  <a:pt x="168" y="0"/>
                </a:lnTo>
                <a:lnTo>
                  <a:pt x="147" y="2"/>
                </a:lnTo>
                <a:lnTo>
                  <a:pt x="126" y="6"/>
                </a:lnTo>
                <a:lnTo>
                  <a:pt x="108" y="12"/>
                </a:lnTo>
                <a:lnTo>
                  <a:pt x="90" y="18"/>
                </a:lnTo>
                <a:lnTo>
                  <a:pt x="75" y="26"/>
                </a:lnTo>
                <a:lnTo>
                  <a:pt x="60" y="36"/>
                </a:lnTo>
                <a:lnTo>
                  <a:pt x="48" y="48"/>
                </a:lnTo>
                <a:lnTo>
                  <a:pt x="36" y="60"/>
                </a:lnTo>
                <a:lnTo>
                  <a:pt x="27" y="74"/>
                </a:lnTo>
                <a:lnTo>
                  <a:pt x="18" y="90"/>
                </a:lnTo>
                <a:lnTo>
                  <a:pt x="12" y="108"/>
                </a:lnTo>
                <a:lnTo>
                  <a:pt x="6" y="126"/>
                </a:lnTo>
                <a:lnTo>
                  <a:pt x="3" y="146"/>
                </a:lnTo>
                <a:lnTo>
                  <a:pt x="0" y="168"/>
                </a:lnTo>
                <a:lnTo>
                  <a:pt x="0" y="192"/>
                </a:lnTo>
                <a:lnTo>
                  <a:pt x="0" y="672"/>
                </a:lnTo>
                <a:lnTo>
                  <a:pt x="0" y="695"/>
                </a:lnTo>
                <a:lnTo>
                  <a:pt x="3" y="717"/>
                </a:lnTo>
                <a:lnTo>
                  <a:pt x="6" y="737"/>
                </a:lnTo>
                <a:lnTo>
                  <a:pt x="12" y="756"/>
                </a:lnTo>
                <a:lnTo>
                  <a:pt x="18" y="773"/>
                </a:lnTo>
                <a:lnTo>
                  <a:pt x="27" y="789"/>
                </a:lnTo>
                <a:lnTo>
                  <a:pt x="36" y="803"/>
                </a:lnTo>
                <a:lnTo>
                  <a:pt x="48" y="816"/>
                </a:lnTo>
                <a:lnTo>
                  <a:pt x="60" y="827"/>
                </a:lnTo>
                <a:lnTo>
                  <a:pt x="75" y="837"/>
                </a:lnTo>
                <a:lnTo>
                  <a:pt x="90" y="845"/>
                </a:lnTo>
                <a:lnTo>
                  <a:pt x="108" y="852"/>
                </a:lnTo>
                <a:lnTo>
                  <a:pt x="126" y="857"/>
                </a:lnTo>
                <a:lnTo>
                  <a:pt x="147" y="861"/>
                </a:lnTo>
                <a:lnTo>
                  <a:pt x="168" y="863"/>
                </a:lnTo>
                <a:lnTo>
                  <a:pt x="192" y="864"/>
                </a:lnTo>
                <a:lnTo>
                  <a:pt x="6432" y="864"/>
                </a:lnTo>
                <a:lnTo>
                  <a:pt x="6437" y="863"/>
                </a:lnTo>
                <a:lnTo>
                  <a:pt x="6443" y="863"/>
                </a:lnTo>
                <a:lnTo>
                  <a:pt x="6455" y="863"/>
                </a:lnTo>
                <a:lnTo>
                  <a:pt x="6476" y="861"/>
                </a:lnTo>
                <a:lnTo>
                  <a:pt x="6486" y="858"/>
                </a:lnTo>
                <a:lnTo>
                  <a:pt x="6491" y="857"/>
                </a:lnTo>
                <a:lnTo>
                  <a:pt x="6497" y="857"/>
                </a:lnTo>
                <a:lnTo>
                  <a:pt x="6516" y="852"/>
                </a:lnTo>
                <a:lnTo>
                  <a:pt x="6533" y="845"/>
                </a:lnTo>
                <a:lnTo>
                  <a:pt x="6540" y="840"/>
                </a:lnTo>
                <a:lnTo>
                  <a:pt x="6544" y="838"/>
                </a:lnTo>
                <a:lnTo>
                  <a:pt x="6548" y="837"/>
                </a:lnTo>
                <a:lnTo>
                  <a:pt x="6563" y="827"/>
                </a:lnTo>
                <a:lnTo>
                  <a:pt x="6565" y="823"/>
                </a:lnTo>
                <a:lnTo>
                  <a:pt x="6569" y="821"/>
                </a:lnTo>
                <a:lnTo>
                  <a:pt x="6576" y="816"/>
                </a:lnTo>
                <a:lnTo>
                  <a:pt x="6581" y="809"/>
                </a:lnTo>
                <a:lnTo>
                  <a:pt x="6583" y="805"/>
                </a:lnTo>
                <a:lnTo>
                  <a:pt x="6587" y="803"/>
                </a:lnTo>
                <a:lnTo>
                  <a:pt x="6596" y="789"/>
                </a:lnTo>
                <a:lnTo>
                  <a:pt x="6598" y="784"/>
                </a:lnTo>
                <a:lnTo>
                  <a:pt x="6600" y="780"/>
                </a:lnTo>
                <a:lnTo>
                  <a:pt x="6605" y="773"/>
                </a:lnTo>
                <a:lnTo>
                  <a:pt x="6612" y="756"/>
                </a:lnTo>
                <a:lnTo>
                  <a:pt x="6617" y="737"/>
                </a:lnTo>
                <a:lnTo>
                  <a:pt x="6617" y="731"/>
                </a:lnTo>
                <a:lnTo>
                  <a:pt x="6618" y="726"/>
                </a:lnTo>
                <a:lnTo>
                  <a:pt x="6620" y="717"/>
                </a:lnTo>
                <a:lnTo>
                  <a:pt x="6623" y="695"/>
                </a:lnTo>
                <a:lnTo>
                  <a:pt x="6623" y="683"/>
                </a:lnTo>
                <a:lnTo>
                  <a:pt x="6623" y="677"/>
                </a:lnTo>
                <a:lnTo>
                  <a:pt x="6624" y="672"/>
                </a:lnTo>
                <a:close/>
              </a:path>
            </a:pathLst>
          </a:custGeom>
          <a:solidFill>
            <a:schemeClr val="accent6"/>
          </a:solidFill>
          <a:ln w="15875" cap="flat" cmpd="sng">
            <a:solidFill>
              <a:schemeClr val="accent6">
                <a:lumMod val="75000"/>
              </a:schemeClr>
            </a:solidFill>
            <a:prstDash val="solid"/>
            <a:round/>
            <a:headEnd/>
            <a:tailEnd/>
          </a:ln>
          <a:effectLst/>
        </p:spPr>
        <p:txBody>
          <a:bodyPr tIns="0" bIns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0" name="Freeform 89"/>
          <p:cNvSpPr>
            <a:spLocks/>
          </p:cNvSpPr>
          <p:nvPr/>
        </p:nvSpPr>
        <p:spPr bwMode="auto">
          <a:xfrm>
            <a:off x="3828788" y="1575343"/>
            <a:ext cx="33337" cy="28575"/>
          </a:xfrm>
          <a:custGeom>
            <a:avLst/>
            <a:gdLst>
              <a:gd name="T0" fmla="*/ 48 w 48"/>
              <a:gd name="T1" fmla="*/ 24 h 48"/>
              <a:gd name="T2" fmla="*/ 47 w 48"/>
              <a:gd name="T3" fmla="*/ 24 h 48"/>
              <a:gd name="T4" fmla="*/ 47 w 48"/>
              <a:gd name="T5" fmla="*/ 25 h 48"/>
              <a:gd name="T6" fmla="*/ 47 w 48"/>
              <a:gd name="T7" fmla="*/ 28 h 48"/>
              <a:gd name="T8" fmla="*/ 46 w 48"/>
              <a:gd name="T9" fmla="*/ 33 h 48"/>
              <a:gd name="T10" fmla="*/ 43 w 48"/>
              <a:gd name="T11" fmla="*/ 36 h 48"/>
              <a:gd name="T12" fmla="*/ 41 w 48"/>
              <a:gd name="T13" fmla="*/ 41 h 48"/>
              <a:gd name="T14" fmla="*/ 36 w 48"/>
              <a:gd name="T15" fmla="*/ 43 h 48"/>
              <a:gd name="T16" fmla="*/ 33 w 48"/>
              <a:gd name="T17" fmla="*/ 46 h 48"/>
              <a:gd name="T18" fmla="*/ 28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5 w 48"/>
              <a:gd name="T27" fmla="*/ 46 h 48"/>
              <a:gd name="T28" fmla="*/ 7 w 48"/>
              <a:gd name="T29" fmla="*/ 41 h 48"/>
              <a:gd name="T30" fmla="*/ 1 w 48"/>
              <a:gd name="T31" fmla="*/ 33 h 48"/>
              <a:gd name="T32" fmla="*/ 0 w 48"/>
              <a:gd name="T33" fmla="*/ 24 h 48"/>
              <a:gd name="T34" fmla="*/ 1 w 48"/>
              <a:gd name="T35" fmla="*/ 15 h 48"/>
              <a:gd name="T36" fmla="*/ 7 w 48"/>
              <a:gd name="T37" fmla="*/ 7 h 48"/>
              <a:gd name="T38" fmla="*/ 15 w 48"/>
              <a:gd name="T39" fmla="*/ 1 h 48"/>
              <a:gd name="T40" fmla="*/ 24 w 48"/>
              <a:gd name="T41" fmla="*/ 0 h 48"/>
              <a:gd name="T42" fmla="*/ 33 w 48"/>
              <a:gd name="T43" fmla="*/ 1 h 48"/>
              <a:gd name="T44" fmla="*/ 41 w 48"/>
              <a:gd name="T45" fmla="*/ 7 h 48"/>
              <a:gd name="T46" fmla="*/ 46 w 48"/>
              <a:gd name="T47" fmla="*/ 15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24"/>
                </a:lnTo>
                <a:lnTo>
                  <a:pt x="47" y="25"/>
                </a:lnTo>
                <a:lnTo>
                  <a:pt x="47" y="28"/>
                </a:lnTo>
                <a:lnTo>
                  <a:pt x="46" y="33"/>
                </a:lnTo>
                <a:lnTo>
                  <a:pt x="43" y="36"/>
                </a:lnTo>
                <a:lnTo>
                  <a:pt x="41" y="41"/>
                </a:lnTo>
                <a:lnTo>
                  <a:pt x="36" y="43"/>
                </a:lnTo>
                <a:lnTo>
                  <a:pt x="33" y="46"/>
                </a:lnTo>
                <a:lnTo>
                  <a:pt x="28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5" y="46"/>
                </a:lnTo>
                <a:lnTo>
                  <a:pt x="7" y="41"/>
                </a:lnTo>
                <a:lnTo>
                  <a:pt x="1" y="33"/>
                </a:lnTo>
                <a:lnTo>
                  <a:pt x="0" y="24"/>
                </a:lnTo>
                <a:lnTo>
                  <a:pt x="1" y="15"/>
                </a:lnTo>
                <a:lnTo>
                  <a:pt x="7" y="7"/>
                </a:lnTo>
                <a:lnTo>
                  <a:pt x="15" y="1"/>
                </a:lnTo>
                <a:lnTo>
                  <a:pt x="24" y="0"/>
                </a:lnTo>
                <a:lnTo>
                  <a:pt x="33" y="1"/>
                </a:lnTo>
                <a:lnTo>
                  <a:pt x="41" y="7"/>
                </a:lnTo>
                <a:lnTo>
                  <a:pt x="46" y="15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1" name="Freeform 90"/>
          <p:cNvSpPr>
            <a:spLocks/>
          </p:cNvSpPr>
          <p:nvPr/>
        </p:nvSpPr>
        <p:spPr bwMode="auto">
          <a:xfrm>
            <a:off x="3760526" y="1575343"/>
            <a:ext cx="33337" cy="28575"/>
          </a:xfrm>
          <a:custGeom>
            <a:avLst/>
            <a:gdLst>
              <a:gd name="T0" fmla="*/ 48 w 48"/>
              <a:gd name="T1" fmla="*/ 24 h 48"/>
              <a:gd name="T2" fmla="*/ 47 w 48"/>
              <a:gd name="T3" fmla="*/ 24 h 48"/>
              <a:gd name="T4" fmla="*/ 47 w 48"/>
              <a:gd name="T5" fmla="*/ 25 h 48"/>
              <a:gd name="T6" fmla="*/ 47 w 48"/>
              <a:gd name="T7" fmla="*/ 28 h 48"/>
              <a:gd name="T8" fmla="*/ 46 w 48"/>
              <a:gd name="T9" fmla="*/ 33 h 48"/>
              <a:gd name="T10" fmla="*/ 43 w 48"/>
              <a:gd name="T11" fmla="*/ 36 h 48"/>
              <a:gd name="T12" fmla="*/ 41 w 48"/>
              <a:gd name="T13" fmla="*/ 41 h 48"/>
              <a:gd name="T14" fmla="*/ 36 w 48"/>
              <a:gd name="T15" fmla="*/ 43 h 48"/>
              <a:gd name="T16" fmla="*/ 33 w 48"/>
              <a:gd name="T17" fmla="*/ 46 h 48"/>
              <a:gd name="T18" fmla="*/ 28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5 w 48"/>
              <a:gd name="T27" fmla="*/ 46 h 48"/>
              <a:gd name="T28" fmla="*/ 7 w 48"/>
              <a:gd name="T29" fmla="*/ 41 h 48"/>
              <a:gd name="T30" fmla="*/ 1 w 48"/>
              <a:gd name="T31" fmla="*/ 33 h 48"/>
              <a:gd name="T32" fmla="*/ 0 w 48"/>
              <a:gd name="T33" fmla="*/ 24 h 48"/>
              <a:gd name="T34" fmla="*/ 1 w 48"/>
              <a:gd name="T35" fmla="*/ 15 h 48"/>
              <a:gd name="T36" fmla="*/ 7 w 48"/>
              <a:gd name="T37" fmla="*/ 7 h 48"/>
              <a:gd name="T38" fmla="*/ 15 w 48"/>
              <a:gd name="T39" fmla="*/ 1 h 48"/>
              <a:gd name="T40" fmla="*/ 24 w 48"/>
              <a:gd name="T41" fmla="*/ 0 h 48"/>
              <a:gd name="T42" fmla="*/ 33 w 48"/>
              <a:gd name="T43" fmla="*/ 1 h 48"/>
              <a:gd name="T44" fmla="*/ 41 w 48"/>
              <a:gd name="T45" fmla="*/ 7 h 48"/>
              <a:gd name="T46" fmla="*/ 46 w 48"/>
              <a:gd name="T47" fmla="*/ 15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24"/>
                </a:lnTo>
                <a:lnTo>
                  <a:pt x="47" y="25"/>
                </a:lnTo>
                <a:lnTo>
                  <a:pt x="47" y="28"/>
                </a:lnTo>
                <a:lnTo>
                  <a:pt x="46" y="33"/>
                </a:lnTo>
                <a:lnTo>
                  <a:pt x="43" y="36"/>
                </a:lnTo>
                <a:lnTo>
                  <a:pt x="41" y="41"/>
                </a:lnTo>
                <a:lnTo>
                  <a:pt x="36" y="43"/>
                </a:lnTo>
                <a:lnTo>
                  <a:pt x="33" y="46"/>
                </a:lnTo>
                <a:lnTo>
                  <a:pt x="28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5" y="46"/>
                </a:lnTo>
                <a:lnTo>
                  <a:pt x="7" y="41"/>
                </a:lnTo>
                <a:lnTo>
                  <a:pt x="1" y="33"/>
                </a:lnTo>
                <a:lnTo>
                  <a:pt x="0" y="24"/>
                </a:lnTo>
                <a:lnTo>
                  <a:pt x="1" y="15"/>
                </a:lnTo>
                <a:lnTo>
                  <a:pt x="7" y="7"/>
                </a:lnTo>
                <a:lnTo>
                  <a:pt x="15" y="1"/>
                </a:lnTo>
                <a:lnTo>
                  <a:pt x="24" y="0"/>
                </a:lnTo>
                <a:lnTo>
                  <a:pt x="33" y="1"/>
                </a:lnTo>
                <a:lnTo>
                  <a:pt x="41" y="7"/>
                </a:lnTo>
                <a:lnTo>
                  <a:pt x="46" y="15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2" name="Freeform 91"/>
          <p:cNvSpPr>
            <a:spLocks/>
          </p:cNvSpPr>
          <p:nvPr/>
        </p:nvSpPr>
        <p:spPr bwMode="auto">
          <a:xfrm>
            <a:off x="3692263" y="1575343"/>
            <a:ext cx="33337" cy="28575"/>
          </a:xfrm>
          <a:custGeom>
            <a:avLst/>
            <a:gdLst>
              <a:gd name="T0" fmla="*/ 48 w 48"/>
              <a:gd name="T1" fmla="*/ 24 h 48"/>
              <a:gd name="T2" fmla="*/ 47 w 48"/>
              <a:gd name="T3" fmla="*/ 24 h 48"/>
              <a:gd name="T4" fmla="*/ 47 w 48"/>
              <a:gd name="T5" fmla="*/ 25 h 48"/>
              <a:gd name="T6" fmla="*/ 47 w 48"/>
              <a:gd name="T7" fmla="*/ 28 h 48"/>
              <a:gd name="T8" fmla="*/ 46 w 48"/>
              <a:gd name="T9" fmla="*/ 33 h 48"/>
              <a:gd name="T10" fmla="*/ 43 w 48"/>
              <a:gd name="T11" fmla="*/ 36 h 48"/>
              <a:gd name="T12" fmla="*/ 41 w 48"/>
              <a:gd name="T13" fmla="*/ 41 h 48"/>
              <a:gd name="T14" fmla="*/ 36 w 48"/>
              <a:gd name="T15" fmla="*/ 43 h 48"/>
              <a:gd name="T16" fmla="*/ 33 w 48"/>
              <a:gd name="T17" fmla="*/ 46 h 48"/>
              <a:gd name="T18" fmla="*/ 28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5 w 48"/>
              <a:gd name="T27" fmla="*/ 46 h 48"/>
              <a:gd name="T28" fmla="*/ 7 w 48"/>
              <a:gd name="T29" fmla="*/ 41 h 48"/>
              <a:gd name="T30" fmla="*/ 1 w 48"/>
              <a:gd name="T31" fmla="*/ 33 h 48"/>
              <a:gd name="T32" fmla="*/ 0 w 48"/>
              <a:gd name="T33" fmla="*/ 24 h 48"/>
              <a:gd name="T34" fmla="*/ 1 w 48"/>
              <a:gd name="T35" fmla="*/ 15 h 48"/>
              <a:gd name="T36" fmla="*/ 7 w 48"/>
              <a:gd name="T37" fmla="*/ 7 h 48"/>
              <a:gd name="T38" fmla="*/ 15 w 48"/>
              <a:gd name="T39" fmla="*/ 1 h 48"/>
              <a:gd name="T40" fmla="*/ 24 w 48"/>
              <a:gd name="T41" fmla="*/ 0 h 48"/>
              <a:gd name="T42" fmla="*/ 33 w 48"/>
              <a:gd name="T43" fmla="*/ 1 h 48"/>
              <a:gd name="T44" fmla="*/ 41 w 48"/>
              <a:gd name="T45" fmla="*/ 7 h 48"/>
              <a:gd name="T46" fmla="*/ 46 w 48"/>
              <a:gd name="T47" fmla="*/ 15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24"/>
                </a:lnTo>
                <a:lnTo>
                  <a:pt x="47" y="25"/>
                </a:lnTo>
                <a:lnTo>
                  <a:pt x="47" y="28"/>
                </a:lnTo>
                <a:lnTo>
                  <a:pt x="46" y="33"/>
                </a:lnTo>
                <a:lnTo>
                  <a:pt x="43" y="36"/>
                </a:lnTo>
                <a:lnTo>
                  <a:pt x="41" y="41"/>
                </a:lnTo>
                <a:lnTo>
                  <a:pt x="36" y="43"/>
                </a:lnTo>
                <a:lnTo>
                  <a:pt x="33" y="46"/>
                </a:lnTo>
                <a:lnTo>
                  <a:pt x="28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5" y="46"/>
                </a:lnTo>
                <a:lnTo>
                  <a:pt x="7" y="41"/>
                </a:lnTo>
                <a:lnTo>
                  <a:pt x="1" y="33"/>
                </a:lnTo>
                <a:lnTo>
                  <a:pt x="0" y="24"/>
                </a:lnTo>
                <a:lnTo>
                  <a:pt x="1" y="15"/>
                </a:lnTo>
                <a:lnTo>
                  <a:pt x="7" y="7"/>
                </a:lnTo>
                <a:lnTo>
                  <a:pt x="15" y="1"/>
                </a:lnTo>
                <a:lnTo>
                  <a:pt x="24" y="0"/>
                </a:lnTo>
                <a:lnTo>
                  <a:pt x="33" y="1"/>
                </a:lnTo>
                <a:lnTo>
                  <a:pt x="41" y="7"/>
                </a:lnTo>
                <a:lnTo>
                  <a:pt x="46" y="15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3" name="Freeform 92"/>
          <p:cNvSpPr>
            <a:spLocks/>
          </p:cNvSpPr>
          <p:nvPr/>
        </p:nvSpPr>
        <p:spPr bwMode="auto">
          <a:xfrm>
            <a:off x="3624001" y="1575343"/>
            <a:ext cx="33337" cy="28575"/>
          </a:xfrm>
          <a:custGeom>
            <a:avLst/>
            <a:gdLst>
              <a:gd name="T0" fmla="*/ 48 w 48"/>
              <a:gd name="T1" fmla="*/ 24 h 48"/>
              <a:gd name="T2" fmla="*/ 47 w 48"/>
              <a:gd name="T3" fmla="*/ 24 h 48"/>
              <a:gd name="T4" fmla="*/ 47 w 48"/>
              <a:gd name="T5" fmla="*/ 25 h 48"/>
              <a:gd name="T6" fmla="*/ 47 w 48"/>
              <a:gd name="T7" fmla="*/ 28 h 48"/>
              <a:gd name="T8" fmla="*/ 46 w 48"/>
              <a:gd name="T9" fmla="*/ 33 h 48"/>
              <a:gd name="T10" fmla="*/ 43 w 48"/>
              <a:gd name="T11" fmla="*/ 36 h 48"/>
              <a:gd name="T12" fmla="*/ 41 w 48"/>
              <a:gd name="T13" fmla="*/ 41 h 48"/>
              <a:gd name="T14" fmla="*/ 36 w 48"/>
              <a:gd name="T15" fmla="*/ 43 h 48"/>
              <a:gd name="T16" fmla="*/ 33 w 48"/>
              <a:gd name="T17" fmla="*/ 46 h 48"/>
              <a:gd name="T18" fmla="*/ 28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5 w 48"/>
              <a:gd name="T27" fmla="*/ 46 h 48"/>
              <a:gd name="T28" fmla="*/ 7 w 48"/>
              <a:gd name="T29" fmla="*/ 41 h 48"/>
              <a:gd name="T30" fmla="*/ 1 w 48"/>
              <a:gd name="T31" fmla="*/ 33 h 48"/>
              <a:gd name="T32" fmla="*/ 0 w 48"/>
              <a:gd name="T33" fmla="*/ 24 h 48"/>
              <a:gd name="T34" fmla="*/ 1 w 48"/>
              <a:gd name="T35" fmla="*/ 15 h 48"/>
              <a:gd name="T36" fmla="*/ 7 w 48"/>
              <a:gd name="T37" fmla="*/ 7 h 48"/>
              <a:gd name="T38" fmla="*/ 15 w 48"/>
              <a:gd name="T39" fmla="*/ 1 h 48"/>
              <a:gd name="T40" fmla="*/ 24 w 48"/>
              <a:gd name="T41" fmla="*/ 0 h 48"/>
              <a:gd name="T42" fmla="*/ 33 w 48"/>
              <a:gd name="T43" fmla="*/ 1 h 48"/>
              <a:gd name="T44" fmla="*/ 41 w 48"/>
              <a:gd name="T45" fmla="*/ 7 h 48"/>
              <a:gd name="T46" fmla="*/ 46 w 48"/>
              <a:gd name="T47" fmla="*/ 15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24"/>
                </a:lnTo>
                <a:lnTo>
                  <a:pt x="47" y="25"/>
                </a:lnTo>
                <a:lnTo>
                  <a:pt x="47" y="28"/>
                </a:lnTo>
                <a:lnTo>
                  <a:pt x="46" y="33"/>
                </a:lnTo>
                <a:lnTo>
                  <a:pt x="43" y="36"/>
                </a:lnTo>
                <a:lnTo>
                  <a:pt x="41" y="41"/>
                </a:lnTo>
                <a:lnTo>
                  <a:pt x="36" y="43"/>
                </a:lnTo>
                <a:lnTo>
                  <a:pt x="33" y="46"/>
                </a:lnTo>
                <a:lnTo>
                  <a:pt x="28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5" y="46"/>
                </a:lnTo>
                <a:lnTo>
                  <a:pt x="7" y="41"/>
                </a:lnTo>
                <a:lnTo>
                  <a:pt x="1" y="33"/>
                </a:lnTo>
                <a:lnTo>
                  <a:pt x="0" y="24"/>
                </a:lnTo>
                <a:lnTo>
                  <a:pt x="1" y="15"/>
                </a:lnTo>
                <a:lnTo>
                  <a:pt x="7" y="7"/>
                </a:lnTo>
                <a:lnTo>
                  <a:pt x="15" y="1"/>
                </a:lnTo>
                <a:lnTo>
                  <a:pt x="24" y="0"/>
                </a:lnTo>
                <a:lnTo>
                  <a:pt x="33" y="1"/>
                </a:lnTo>
                <a:lnTo>
                  <a:pt x="41" y="7"/>
                </a:lnTo>
                <a:lnTo>
                  <a:pt x="46" y="15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44" name="Freeform 93"/>
          <p:cNvSpPr>
            <a:spLocks/>
          </p:cNvSpPr>
          <p:nvPr/>
        </p:nvSpPr>
        <p:spPr bwMode="auto">
          <a:xfrm>
            <a:off x="3555738" y="1575343"/>
            <a:ext cx="33337" cy="28575"/>
          </a:xfrm>
          <a:custGeom>
            <a:avLst/>
            <a:gdLst>
              <a:gd name="T0" fmla="*/ 48 w 48"/>
              <a:gd name="T1" fmla="*/ 24 h 48"/>
              <a:gd name="T2" fmla="*/ 47 w 48"/>
              <a:gd name="T3" fmla="*/ 24 h 48"/>
              <a:gd name="T4" fmla="*/ 47 w 48"/>
              <a:gd name="T5" fmla="*/ 25 h 48"/>
              <a:gd name="T6" fmla="*/ 47 w 48"/>
              <a:gd name="T7" fmla="*/ 28 h 48"/>
              <a:gd name="T8" fmla="*/ 46 w 48"/>
              <a:gd name="T9" fmla="*/ 33 h 48"/>
              <a:gd name="T10" fmla="*/ 43 w 48"/>
              <a:gd name="T11" fmla="*/ 36 h 48"/>
              <a:gd name="T12" fmla="*/ 41 w 48"/>
              <a:gd name="T13" fmla="*/ 41 h 48"/>
              <a:gd name="T14" fmla="*/ 36 w 48"/>
              <a:gd name="T15" fmla="*/ 43 h 48"/>
              <a:gd name="T16" fmla="*/ 33 w 48"/>
              <a:gd name="T17" fmla="*/ 46 h 48"/>
              <a:gd name="T18" fmla="*/ 28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5 w 48"/>
              <a:gd name="T27" fmla="*/ 46 h 48"/>
              <a:gd name="T28" fmla="*/ 7 w 48"/>
              <a:gd name="T29" fmla="*/ 41 h 48"/>
              <a:gd name="T30" fmla="*/ 1 w 48"/>
              <a:gd name="T31" fmla="*/ 33 h 48"/>
              <a:gd name="T32" fmla="*/ 0 w 48"/>
              <a:gd name="T33" fmla="*/ 24 h 48"/>
              <a:gd name="T34" fmla="*/ 1 w 48"/>
              <a:gd name="T35" fmla="*/ 15 h 48"/>
              <a:gd name="T36" fmla="*/ 7 w 48"/>
              <a:gd name="T37" fmla="*/ 7 h 48"/>
              <a:gd name="T38" fmla="*/ 15 w 48"/>
              <a:gd name="T39" fmla="*/ 1 h 48"/>
              <a:gd name="T40" fmla="*/ 24 w 48"/>
              <a:gd name="T41" fmla="*/ 0 h 48"/>
              <a:gd name="T42" fmla="*/ 33 w 48"/>
              <a:gd name="T43" fmla="*/ 1 h 48"/>
              <a:gd name="T44" fmla="*/ 41 w 48"/>
              <a:gd name="T45" fmla="*/ 7 h 48"/>
              <a:gd name="T46" fmla="*/ 46 w 48"/>
              <a:gd name="T47" fmla="*/ 15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24"/>
                </a:lnTo>
                <a:lnTo>
                  <a:pt x="47" y="25"/>
                </a:lnTo>
                <a:lnTo>
                  <a:pt x="47" y="28"/>
                </a:lnTo>
                <a:lnTo>
                  <a:pt x="46" y="33"/>
                </a:lnTo>
                <a:lnTo>
                  <a:pt x="43" y="36"/>
                </a:lnTo>
                <a:lnTo>
                  <a:pt x="41" y="41"/>
                </a:lnTo>
                <a:lnTo>
                  <a:pt x="36" y="43"/>
                </a:lnTo>
                <a:lnTo>
                  <a:pt x="33" y="46"/>
                </a:lnTo>
                <a:lnTo>
                  <a:pt x="28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5" y="46"/>
                </a:lnTo>
                <a:lnTo>
                  <a:pt x="7" y="41"/>
                </a:lnTo>
                <a:lnTo>
                  <a:pt x="1" y="33"/>
                </a:lnTo>
                <a:lnTo>
                  <a:pt x="0" y="24"/>
                </a:lnTo>
                <a:lnTo>
                  <a:pt x="1" y="15"/>
                </a:lnTo>
                <a:lnTo>
                  <a:pt x="7" y="7"/>
                </a:lnTo>
                <a:lnTo>
                  <a:pt x="15" y="1"/>
                </a:lnTo>
                <a:lnTo>
                  <a:pt x="24" y="0"/>
                </a:lnTo>
                <a:lnTo>
                  <a:pt x="33" y="1"/>
                </a:lnTo>
                <a:lnTo>
                  <a:pt x="41" y="7"/>
                </a:lnTo>
                <a:lnTo>
                  <a:pt x="46" y="15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45" name="Freeform 94"/>
          <p:cNvSpPr>
            <a:spLocks/>
          </p:cNvSpPr>
          <p:nvPr/>
        </p:nvSpPr>
        <p:spPr bwMode="auto">
          <a:xfrm>
            <a:off x="3487476" y="1575343"/>
            <a:ext cx="33337" cy="28575"/>
          </a:xfrm>
          <a:custGeom>
            <a:avLst/>
            <a:gdLst>
              <a:gd name="T0" fmla="*/ 48 w 48"/>
              <a:gd name="T1" fmla="*/ 24 h 48"/>
              <a:gd name="T2" fmla="*/ 47 w 48"/>
              <a:gd name="T3" fmla="*/ 24 h 48"/>
              <a:gd name="T4" fmla="*/ 47 w 48"/>
              <a:gd name="T5" fmla="*/ 25 h 48"/>
              <a:gd name="T6" fmla="*/ 47 w 48"/>
              <a:gd name="T7" fmla="*/ 28 h 48"/>
              <a:gd name="T8" fmla="*/ 46 w 48"/>
              <a:gd name="T9" fmla="*/ 33 h 48"/>
              <a:gd name="T10" fmla="*/ 43 w 48"/>
              <a:gd name="T11" fmla="*/ 36 h 48"/>
              <a:gd name="T12" fmla="*/ 41 w 48"/>
              <a:gd name="T13" fmla="*/ 41 h 48"/>
              <a:gd name="T14" fmla="*/ 36 w 48"/>
              <a:gd name="T15" fmla="*/ 43 h 48"/>
              <a:gd name="T16" fmla="*/ 33 w 48"/>
              <a:gd name="T17" fmla="*/ 46 h 48"/>
              <a:gd name="T18" fmla="*/ 28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5 w 48"/>
              <a:gd name="T27" fmla="*/ 46 h 48"/>
              <a:gd name="T28" fmla="*/ 7 w 48"/>
              <a:gd name="T29" fmla="*/ 41 h 48"/>
              <a:gd name="T30" fmla="*/ 1 w 48"/>
              <a:gd name="T31" fmla="*/ 33 h 48"/>
              <a:gd name="T32" fmla="*/ 0 w 48"/>
              <a:gd name="T33" fmla="*/ 24 h 48"/>
              <a:gd name="T34" fmla="*/ 1 w 48"/>
              <a:gd name="T35" fmla="*/ 15 h 48"/>
              <a:gd name="T36" fmla="*/ 7 w 48"/>
              <a:gd name="T37" fmla="*/ 7 h 48"/>
              <a:gd name="T38" fmla="*/ 15 w 48"/>
              <a:gd name="T39" fmla="*/ 1 h 48"/>
              <a:gd name="T40" fmla="*/ 24 w 48"/>
              <a:gd name="T41" fmla="*/ 0 h 48"/>
              <a:gd name="T42" fmla="*/ 33 w 48"/>
              <a:gd name="T43" fmla="*/ 1 h 48"/>
              <a:gd name="T44" fmla="*/ 41 w 48"/>
              <a:gd name="T45" fmla="*/ 7 h 48"/>
              <a:gd name="T46" fmla="*/ 46 w 48"/>
              <a:gd name="T47" fmla="*/ 15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24"/>
                </a:lnTo>
                <a:lnTo>
                  <a:pt x="47" y="25"/>
                </a:lnTo>
                <a:lnTo>
                  <a:pt x="47" y="28"/>
                </a:lnTo>
                <a:lnTo>
                  <a:pt x="46" y="33"/>
                </a:lnTo>
                <a:lnTo>
                  <a:pt x="43" y="36"/>
                </a:lnTo>
                <a:lnTo>
                  <a:pt x="41" y="41"/>
                </a:lnTo>
                <a:lnTo>
                  <a:pt x="36" y="43"/>
                </a:lnTo>
                <a:lnTo>
                  <a:pt x="33" y="46"/>
                </a:lnTo>
                <a:lnTo>
                  <a:pt x="28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5" y="46"/>
                </a:lnTo>
                <a:lnTo>
                  <a:pt x="7" y="41"/>
                </a:lnTo>
                <a:lnTo>
                  <a:pt x="1" y="33"/>
                </a:lnTo>
                <a:lnTo>
                  <a:pt x="0" y="24"/>
                </a:lnTo>
                <a:lnTo>
                  <a:pt x="1" y="15"/>
                </a:lnTo>
                <a:lnTo>
                  <a:pt x="7" y="7"/>
                </a:lnTo>
                <a:lnTo>
                  <a:pt x="15" y="1"/>
                </a:lnTo>
                <a:lnTo>
                  <a:pt x="24" y="0"/>
                </a:lnTo>
                <a:lnTo>
                  <a:pt x="33" y="1"/>
                </a:lnTo>
                <a:lnTo>
                  <a:pt x="41" y="7"/>
                </a:lnTo>
                <a:lnTo>
                  <a:pt x="46" y="15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46" name="Freeform 95"/>
          <p:cNvSpPr>
            <a:spLocks/>
          </p:cNvSpPr>
          <p:nvPr/>
        </p:nvSpPr>
        <p:spPr bwMode="auto">
          <a:xfrm>
            <a:off x="3419213" y="1575343"/>
            <a:ext cx="33337" cy="28575"/>
          </a:xfrm>
          <a:custGeom>
            <a:avLst/>
            <a:gdLst>
              <a:gd name="T0" fmla="*/ 48 w 48"/>
              <a:gd name="T1" fmla="*/ 24 h 48"/>
              <a:gd name="T2" fmla="*/ 47 w 48"/>
              <a:gd name="T3" fmla="*/ 24 h 48"/>
              <a:gd name="T4" fmla="*/ 47 w 48"/>
              <a:gd name="T5" fmla="*/ 25 h 48"/>
              <a:gd name="T6" fmla="*/ 47 w 48"/>
              <a:gd name="T7" fmla="*/ 28 h 48"/>
              <a:gd name="T8" fmla="*/ 46 w 48"/>
              <a:gd name="T9" fmla="*/ 33 h 48"/>
              <a:gd name="T10" fmla="*/ 43 w 48"/>
              <a:gd name="T11" fmla="*/ 36 h 48"/>
              <a:gd name="T12" fmla="*/ 41 w 48"/>
              <a:gd name="T13" fmla="*/ 41 h 48"/>
              <a:gd name="T14" fmla="*/ 36 w 48"/>
              <a:gd name="T15" fmla="*/ 43 h 48"/>
              <a:gd name="T16" fmla="*/ 32 w 48"/>
              <a:gd name="T17" fmla="*/ 46 h 48"/>
              <a:gd name="T18" fmla="*/ 28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6 h 48"/>
              <a:gd name="T28" fmla="*/ 7 w 48"/>
              <a:gd name="T29" fmla="*/ 41 h 48"/>
              <a:gd name="T30" fmla="*/ 1 w 48"/>
              <a:gd name="T31" fmla="*/ 33 h 48"/>
              <a:gd name="T32" fmla="*/ 0 w 48"/>
              <a:gd name="T33" fmla="*/ 24 h 48"/>
              <a:gd name="T34" fmla="*/ 1 w 48"/>
              <a:gd name="T35" fmla="*/ 15 h 48"/>
              <a:gd name="T36" fmla="*/ 7 w 48"/>
              <a:gd name="T37" fmla="*/ 7 h 48"/>
              <a:gd name="T38" fmla="*/ 14 w 48"/>
              <a:gd name="T39" fmla="*/ 1 h 48"/>
              <a:gd name="T40" fmla="*/ 24 w 48"/>
              <a:gd name="T41" fmla="*/ 0 h 48"/>
              <a:gd name="T42" fmla="*/ 32 w 48"/>
              <a:gd name="T43" fmla="*/ 1 h 48"/>
              <a:gd name="T44" fmla="*/ 41 w 48"/>
              <a:gd name="T45" fmla="*/ 7 h 48"/>
              <a:gd name="T46" fmla="*/ 46 w 48"/>
              <a:gd name="T47" fmla="*/ 15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24"/>
                </a:lnTo>
                <a:lnTo>
                  <a:pt x="47" y="25"/>
                </a:lnTo>
                <a:lnTo>
                  <a:pt x="47" y="28"/>
                </a:lnTo>
                <a:lnTo>
                  <a:pt x="46" y="33"/>
                </a:lnTo>
                <a:lnTo>
                  <a:pt x="43" y="36"/>
                </a:lnTo>
                <a:lnTo>
                  <a:pt x="41" y="41"/>
                </a:lnTo>
                <a:lnTo>
                  <a:pt x="36" y="43"/>
                </a:lnTo>
                <a:lnTo>
                  <a:pt x="32" y="46"/>
                </a:lnTo>
                <a:lnTo>
                  <a:pt x="28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6"/>
                </a:lnTo>
                <a:lnTo>
                  <a:pt x="7" y="41"/>
                </a:lnTo>
                <a:lnTo>
                  <a:pt x="1" y="33"/>
                </a:lnTo>
                <a:lnTo>
                  <a:pt x="0" y="24"/>
                </a:lnTo>
                <a:lnTo>
                  <a:pt x="1" y="15"/>
                </a:lnTo>
                <a:lnTo>
                  <a:pt x="7" y="7"/>
                </a:lnTo>
                <a:lnTo>
                  <a:pt x="14" y="1"/>
                </a:lnTo>
                <a:lnTo>
                  <a:pt x="24" y="0"/>
                </a:lnTo>
                <a:lnTo>
                  <a:pt x="32" y="1"/>
                </a:lnTo>
                <a:lnTo>
                  <a:pt x="41" y="7"/>
                </a:lnTo>
                <a:lnTo>
                  <a:pt x="46" y="15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47" name="Freeform 96"/>
          <p:cNvSpPr>
            <a:spLocks/>
          </p:cNvSpPr>
          <p:nvPr/>
        </p:nvSpPr>
        <p:spPr bwMode="auto">
          <a:xfrm>
            <a:off x="3350951" y="1575343"/>
            <a:ext cx="33337" cy="28575"/>
          </a:xfrm>
          <a:custGeom>
            <a:avLst/>
            <a:gdLst>
              <a:gd name="T0" fmla="*/ 48 w 48"/>
              <a:gd name="T1" fmla="*/ 24 h 48"/>
              <a:gd name="T2" fmla="*/ 47 w 48"/>
              <a:gd name="T3" fmla="*/ 24 h 48"/>
              <a:gd name="T4" fmla="*/ 47 w 48"/>
              <a:gd name="T5" fmla="*/ 25 h 48"/>
              <a:gd name="T6" fmla="*/ 47 w 48"/>
              <a:gd name="T7" fmla="*/ 28 h 48"/>
              <a:gd name="T8" fmla="*/ 46 w 48"/>
              <a:gd name="T9" fmla="*/ 33 h 48"/>
              <a:gd name="T10" fmla="*/ 43 w 48"/>
              <a:gd name="T11" fmla="*/ 36 h 48"/>
              <a:gd name="T12" fmla="*/ 41 w 48"/>
              <a:gd name="T13" fmla="*/ 41 h 48"/>
              <a:gd name="T14" fmla="*/ 36 w 48"/>
              <a:gd name="T15" fmla="*/ 43 h 48"/>
              <a:gd name="T16" fmla="*/ 32 w 48"/>
              <a:gd name="T17" fmla="*/ 46 h 48"/>
              <a:gd name="T18" fmla="*/ 28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6 h 48"/>
              <a:gd name="T28" fmla="*/ 7 w 48"/>
              <a:gd name="T29" fmla="*/ 41 h 48"/>
              <a:gd name="T30" fmla="*/ 1 w 48"/>
              <a:gd name="T31" fmla="*/ 33 h 48"/>
              <a:gd name="T32" fmla="*/ 0 w 48"/>
              <a:gd name="T33" fmla="*/ 24 h 48"/>
              <a:gd name="T34" fmla="*/ 1 w 48"/>
              <a:gd name="T35" fmla="*/ 15 h 48"/>
              <a:gd name="T36" fmla="*/ 7 w 48"/>
              <a:gd name="T37" fmla="*/ 7 h 48"/>
              <a:gd name="T38" fmla="*/ 14 w 48"/>
              <a:gd name="T39" fmla="*/ 1 h 48"/>
              <a:gd name="T40" fmla="*/ 24 w 48"/>
              <a:gd name="T41" fmla="*/ 0 h 48"/>
              <a:gd name="T42" fmla="*/ 32 w 48"/>
              <a:gd name="T43" fmla="*/ 1 h 48"/>
              <a:gd name="T44" fmla="*/ 41 w 48"/>
              <a:gd name="T45" fmla="*/ 7 h 48"/>
              <a:gd name="T46" fmla="*/ 46 w 48"/>
              <a:gd name="T47" fmla="*/ 15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24"/>
                </a:lnTo>
                <a:lnTo>
                  <a:pt x="47" y="25"/>
                </a:lnTo>
                <a:lnTo>
                  <a:pt x="47" y="28"/>
                </a:lnTo>
                <a:lnTo>
                  <a:pt x="46" y="33"/>
                </a:lnTo>
                <a:lnTo>
                  <a:pt x="43" y="36"/>
                </a:lnTo>
                <a:lnTo>
                  <a:pt x="41" y="41"/>
                </a:lnTo>
                <a:lnTo>
                  <a:pt x="36" y="43"/>
                </a:lnTo>
                <a:lnTo>
                  <a:pt x="32" y="46"/>
                </a:lnTo>
                <a:lnTo>
                  <a:pt x="28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6"/>
                </a:lnTo>
                <a:lnTo>
                  <a:pt x="7" y="41"/>
                </a:lnTo>
                <a:lnTo>
                  <a:pt x="1" y="33"/>
                </a:lnTo>
                <a:lnTo>
                  <a:pt x="0" y="24"/>
                </a:lnTo>
                <a:lnTo>
                  <a:pt x="1" y="15"/>
                </a:lnTo>
                <a:lnTo>
                  <a:pt x="7" y="7"/>
                </a:lnTo>
                <a:lnTo>
                  <a:pt x="14" y="1"/>
                </a:lnTo>
                <a:lnTo>
                  <a:pt x="24" y="0"/>
                </a:lnTo>
                <a:lnTo>
                  <a:pt x="32" y="1"/>
                </a:lnTo>
                <a:lnTo>
                  <a:pt x="41" y="7"/>
                </a:lnTo>
                <a:lnTo>
                  <a:pt x="46" y="15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48" name="Freeform 97"/>
          <p:cNvSpPr>
            <a:spLocks/>
          </p:cNvSpPr>
          <p:nvPr/>
        </p:nvSpPr>
        <p:spPr bwMode="auto">
          <a:xfrm>
            <a:off x="3282688" y="1575343"/>
            <a:ext cx="33337" cy="28575"/>
          </a:xfrm>
          <a:custGeom>
            <a:avLst/>
            <a:gdLst>
              <a:gd name="T0" fmla="*/ 48 w 48"/>
              <a:gd name="T1" fmla="*/ 24 h 48"/>
              <a:gd name="T2" fmla="*/ 47 w 48"/>
              <a:gd name="T3" fmla="*/ 24 h 48"/>
              <a:gd name="T4" fmla="*/ 47 w 48"/>
              <a:gd name="T5" fmla="*/ 25 h 48"/>
              <a:gd name="T6" fmla="*/ 47 w 48"/>
              <a:gd name="T7" fmla="*/ 28 h 48"/>
              <a:gd name="T8" fmla="*/ 46 w 48"/>
              <a:gd name="T9" fmla="*/ 33 h 48"/>
              <a:gd name="T10" fmla="*/ 43 w 48"/>
              <a:gd name="T11" fmla="*/ 36 h 48"/>
              <a:gd name="T12" fmla="*/ 41 w 48"/>
              <a:gd name="T13" fmla="*/ 41 h 48"/>
              <a:gd name="T14" fmla="*/ 36 w 48"/>
              <a:gd name="T15" fmla="*/ 43 h 48"/>
              <a:gd name="T16" fmla="*/ 32 w 48"/>
              <a:gd name="T17" fmla="*/ 46 h 48"/>
              <a:gd name="T18" fmla="*/ 28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6 h 48"/>
              <a:gd name="T28" fmla="*/ 7 w 48"/>
              <a:gd name="T29" fmla="*/ 41 h 48"/>
              <a:gd name="T30" fmla="*/ 1 w 48"/>
              <a:gd name="T31" fmla="*/ 33 h 48"/>
              <a:gd name="T32" fmla="*/ 0 w 48"/>
              <a:gd name="T33" fmla="*/ 24 h 48"/>
              <a:gd name="T34" fmla="*/ 1 w 48"/>
              <a:gd name="T35" fmla="*/ 15 h 48"/>
              <a:gd name="T36" fmla="*/ 7 w 48"/>
              <a:gd name="T37" fmla="*/ 7 h 48"/>
              <a:gd name="T38" fmla="*/ 14 w 48"/>
              <a:gd name="T39" fmla="*/ 1 h 48"/>
              <a:gd name="T40" fmla="*/ 24 w 48"/>
              <a:gd name="T41" fmla="*/ 0 h 48"/>
              <a:gd name="T42" fmla="*/ 32 w 48"/>
              <a:gd name="T43" fmla="*/ 1 h 48"/>
              <a:gd name="T44" fmla="*/ 41 w 48"/>
              <a:gd name="T45" fmla="*/ 7 h 48"/>
              <a:gd name="T46" fmla="*/ 46 w 48"/>
              <a:gd name="T47" fmla="*/ 15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24"/>
                </a:lnTo>
                <a:lnTo>
                  <a:pt x="47" y="25"/>
                </a:lnTo>
                <a:lnTo>
                  <a:pt x="47" y="28"/>
                </a:lnTo>
                <a:lnTo>
                  <a:pt x="46" y="33"/>
                </a:lnTo>
                <a:lnTo>
                  <a:pt x="43" y="36"/>
                </a:lnTo>
                <a:lnTo>
                  <a:pt x="41" y="41"/>
                </a:lnTo>
                <a:lnTo>
                  <a:pt x="36" y="43"/>
                </a:lnTo>
                <a:lnTo>
                  <a:pt x="32" y="46"/>
                </a:lnTo>
                <a:lnTo>
                  <a:pt x="28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6"/>
                </a:lnTo>
                <a:lnTo>
                  <a:pt x="7" y="41"/>
                </a:lnTo>
                <a:lnTo>
                  <a:pt x="1" y="33"/>
                </a:lnTo>
                <a:lnTo>
                  <a:pt x="0" y="24"/>
                </a:lnTo>
                <a:lnTo>
                  <a:pt x="1" y="15"/>
                </a:lnTo>
                <a:lnTo>
                  <a:pt x="7" y="7"/>
                </a:lnTo>
                <a:lnTo>
                  <a:pt x="14" y="1"/>
                </a:lnTo>
                <a:lnTo>
                  <a:pt x="24" y="0"/>
                </a:lnTo>
                <a:lnTo>
                  <a:pt x="32" y="1"/>
                </a:lnTo>
                <a:lnTo>
                  <a:pt x="41" y="7"/>
                </a:lnTo>
                <a:lnTo>
                  <a:pt x="46" y="15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49" name="Freeform 98"/>
          <p:cNvSpPr>
            <a:spLocks/>
          </p:cNvSpPr>
          <p:nvPr/>
        </p:nvSpPr>
        <p:spPr bwMode="auto">
          <a:xfrm>
            <a:off x="3214426" y="1575343"/>
            <a:ext cx="33337" cy="28575"/>
          </a:xfrm>
          <a:custGeom>
            <a:avLst/>
            <a:gdLst>
              <a:gd name="T0" fmla="*/ 48 w 48"/>
              <a:gd name="T1" fmla="*/ 24 h 48"/>
              <a:gd name="T2" fmla="*/ 47 w 48"/>
              <a:gd name="T3" fmla="*/ 24 h 48"/>
              <a:gd name="T4" fmla="*/ 47 w 48"/>
              <a:gd name="T5" fmla="*/ 25 h 48"/>
              <a:gd name="T6" fmla="*/ 47 w 48"/>
              <a:gd name="T7" fmla="*/ 28 h 48"/>
              <a:gd name="T8" fmla="*/ 46 w 48"/>
              <a:gd name="T9" fmla="*/ 33 h 48"/>
              <a:gd name="T10" fmla="*/ 43 w 48"/>
              <a:gd name="T11" fmla="*/ 36 h 48"/>
              <a:gd name="T12" fmla="*/ 41 w 48"/>
              <a:gd name="T13" fmla="*/ 41 h 48"/>
              <a:gd name="T14" fmla="*/ 36 w 48"/>
              <a:gd name="T15" fmla="*/ 43 h 48"/>
              <a:gd name="T16" fmla="*/ 32 w 48"/>
              <a:gd name="T17" fmla="*/ 46 h 48"/>
              <a:gd name="T18" fmla="*/ 28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6 h 48"/>
              <a:gd name="T28" fmla="*/ 7 w 48"/>
              <a:gd name="T29" fmla="*/ 41 h 48"/>
              <a:gd name="T30" fmla="*/ 1 w 48"/>
              <a:gd name="T31" fmla="*/ 33 h 48"/>
              <a:gd name="T32" fmla="*/ 0 w 48"/>
              <a:gd name="T33" fmla="*/ 24 h 48"/>
              <a:gd name="T34" fmla="*/ 1 w 48"/>
              <a:gd name="T35" fmla="*/ 15 h 48"/>
              <a:gd name="T36" fmla="*/ 7 w 48"/>
              <a:gd name="T37" fmla="*/ 7 h 48"/>
              <a:gd name="T38" fmla="*/ 14 w 48"/>
              <a:gd name="T39" fmla="*/ 1 h 48"/>
              <a:gd name="T40" fmla="*/ 24 w 48"/>
              <a:gd name="T41" fmla="*/ 0 h 48"/>
              <a:gd name="T42" fmla="*/ 32 w 48"/>
              <a:gd name="T43" fmla="*/ 1 h 48"/>
              <a:gd name="T44" fmla="*/ 41 w 48"/>
              <a:gd name="T45" fmla="*/ 7 h 48"/>
              <a:gd name="T46" fmla="*/ 46 w 48"/>
              <a:gd name="T47" fmla="*/ 15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24"/>
                </a:lnTo>
                <a:lnTo>
                  <a:pt x="47" y="25"/>
                </a:lnTo>
                <a:lnTo>
                  <a:pt x="47" y="28"/>
                </a:lnTo>
                <a:lnTo>
                  <a:pt x="46" y="33"/>
                </a:lnTo>
                <a:lnTo>
                  <a:pt x="43" y="36"/>
                </a:lnTo>
                <a:lnTo>
                  <a:pt x="41" y="41"/>
                </a:lnTo>
                <a:lnTo>
                  <a:pt x="36" y="43"/>
                </a:lnTo>
                <a:lnTo>
                  <a:pt x="32" y="46"/>
                </a:lnTo>
                <a:lnTo>
                  <a:pt x="28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6"/>
                </a:lnTo>
                <a:lnTo>
                  <a:pt x="7" y="41"/>
                </a:lnTo>
                <a:lnTo>
                  <a:pt x="1" y="33"/>
                </a:lnTo>
                <a:lnTo>
                  <a:pt x="0" y="24"/>
                </a:lnTo>
                <a:lnTo>
                  <a:pt x="1" y="15"/>
                </a:lnTo>
                <a:lnTo>
                  <a:pt x="7" y="7"/>
                </a:lnTo>
                <a:lnTo>
                  <a:pt x="14" y="1"/>
                </a:lnTo>
                <a:lnTo>
                  <a:pt x="24" y="0"/>
                </a:lnTo>
                <a:lnTo>
                  <a:pt x="32" y="1"/>
                </a:lnTo>
                <a:lnTo>
                  <a:pt x="41" y="7"/>
                </a:lnTo>
                <a:lnTo>
                  <a:pt x="46" y="15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50" name="Freeform 99"/>
          <p:cNvSpPr>
            <a:spLocks/>
          </p:cNvSpPr>
          <p:nvPr/>
        </p:nvSpPr>
        <p:spPr bwMode="auto">
          <a:xfrm>
            <a:off x="3146163" y="1575343"/>
            <a:ext cx="33337" cy="28575"/>
          </a:xfrm>
          <a:custGeom>
            <a:avLst/>
            <a:gdLst>
              <a:gd name="T0" fmla="*/ 48 w 48"/>
              <a:gd name="T1" fmla="*/ 24 h 48"/>
              <a:gd name="T2" fmla="*/ 47 w 48"/>
              <a:gd name="T3" fmla="*/ 24 h 48"/>
              <a:gd name="T4" fmla="*/ 47 w 48"/>
              <a:gd name="T5" fmla="*/ 25 h 48"/>
              <a:gd name="T6" fmla="*/ 47 w 48"/>
              <a:gd name="T7" fmla="*/ 28 h 48"/>
              <a:gd name="T8" fmla="*/ 46 w 48"/>
              <a:gd name="T9" fmla="*/ 33 h 48"/>
              <a:gd name="T10" fmla="*/ 43 w 48"/>
              <a:gd name="T11" fmla="*/ 36 h 48"/>
              <a:gd name="T12" fmla="*/ 41 w 48"/>
              <a:gd name="T13" fmla="*/ 41 h 48"/>
              <a:gd name="T14" fmla="*/ 36 w 48"/>
              <a:gd name="T15" fmla="*/ 43 h 48"/>
              <a:gd name="T16" fmla="*/ 32 w 48"/>
              <a:gd name="T17" fmla="*/ 46 h 48"/>
              <a:gd name="T18" fmla="*/ 28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6 h 48"/>
              <a:gd name="T28" fmla="*/ 7 w 48"/>
              <a:gd name="T29" fmla="*/ 41 h 48"/>
              <a:gd name="T30" fmla="*/ 1 w 48"/>
              <a:gd name="T31" fmla="*/ 33 h 48"/>
              <a:gd name="T32" fmla="*/ 0 w 48"/>
              <a:gd name="T33" fmla="*/ 24 h 48"/>
              <a:gd name="T34" fmla="*/ 1 w 48"/>
              <a:gd name="T35" fmla="*/ 15 h 48"/>
              <a:gd name="T36" fmla="*/ 7 w 48"/>
              <a:gd name="T37" fmla="*/ 7 h 48"/>
              <a:gd name="T38" fmla="*/ 14 w 48"/>
              <a:gd name="T39" fmla="*/ 1 h 48"/>
              <a:gd name="T40" fmla="*/ 24 w 48"/>
              <a:gd name="T41" fmla="*/ 0 h 48"/>
              <a:gd name="T42" fmla="*/ 32 w 48"/>
              <a:gd name="T43" fmla="*/ 1 h 48"/>
              <a:gd name="T44" fmla="*/ 41 w 48"/>
              <a:gd name="T45" fmla="*/ 7 h 48"/>
              <a:gd name="T46" fmla="*/ 46 w 48"/>
              <a:gd name="T47" fmla="*/ 15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24"/>
                </a:lnTo>
                <a:lnTo>
                  <a:pt x="47" y="25"/>
                </a:lnTo>
                <a:lnTo>
                  <a:pt x="47" y="28"/>
                </a:lnTo>
                <a:lnTo>
                  <a:pt x="46" y="33"/>
                </a:lnTo>
                <a:lnTo>
                  <a:pt x="43" y="36"/>
                </a:lnTo>
                <a:lnTo>
                  <a:pt x="41" y="41"/>
                </a:lnTo>
                <a:lnTo>
                  <a:pt x="36" y="43"/>
                </a:lnTo>
                <a:lnTo>
                  <a:pt x="32" y="46"/>
                </a:lnTo>
                <a:lnTo>
                  <a:pt x="28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6"/>
                </a:lnTo>
                <a:lnTo>
                  <a:pt x="7" y="41"/>
                </a:lnTo>
                <a:lnTo>
                  <a:pt x="1" y="33"/>
                </a:lnTo>
                <a:lnTo>
                  <a:pt x="0" y="24"/>
                </a:lnTo>
                <a:lnTo>
                  <a:pt x="1" y="15"/>
                </a:lnTo>
                <a:lnTo>
                  <a:pt x="7" y="7"/>
                </a:lnTo>
                <a:lnTo>
                  <a:pt x="14" y="1"/>
                </a:lnTo>
                <a:lnTo>
                  <a:pt x="24" y="0"/>
                </a:lnTo>
                <a:lnTo>
                  <a:pt x="32" y="1"/>
                </a:lnTo>
                <a:lnTo>
                  <a:pt x="41" y="7"/>
                </a:lnTo>
                <a:lnTo>
                  <a:pt x="46" y="15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51" name="Freeform 100"/>
          <p:cNvSpPr>
            <a:spLocks/>
          </p:cNvSpPr>
          <p:nvPr/>
        </p:nvSpPr>
        <p:spPr bwMode="auto">
          <a:xfrm>
            <a:off x="3077901" y="1575343"/>
            <a:ext cx="33337" cy="28575"/>
          </a:xfrm>
          <a:custGeom>
            <a:avLst/>
            <a:gdLst>
              <a:gd name="T0" fmla="*/ 48 w 48"/>
              <a:gd name="T1" fmla="*/ 24 h 48"/>
              <a:gd name="T2" fmla="*/ 47 w 48"/>
              <a:gd name="T3" fmla="*/ 24 h 48"/>
              <a:gd name="T4" fmla="*/ 47 w 48"/>
              <a:gd name="T5" fmla="*/ 25 h 48"/>
              <a:gd name="T6" fmla="*/ 47 w 48"/>
              <a:gd name="T7" fmla="*/ 28 h 48"/>
              <a:gd name="T8" fmla="*/ 46 w 48"/>
              <a:gd name="T9" fmla="*/ 33 h 48"/>
              <a:gd name="T10" fmla="*/ 43 w 48"/>
              <a:gd name="T11" fmla="*/ 36 h 48"/>
              <a:gd name="T12" fmla="*/ 41 w 48"/>
              <a:gd name="T13" fmla="*/ 41 h 48"/>
              <a:gd name="T14" fmla="*/ 36 w 48"/>
              <a:gd name="T15" fmla="*/ 43 h 48"/>
              <a:gd name="T16" fmla="*/ 32 w 48"/>
              <a:gd name="T17" fmla="*/ 46 h 48"/>
              <a:gd name="T18" fmla="*/ 28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6 h 48"/>
              <a:gd name="T28" fmla="*/ 7 w 48"/>
              <a:gd name="T29" fmla="*/ 41 h 48"/>
              <a:gd name="T30" fmla="*/ 1 w 48"/>
              <a:gd name="T31" fmla="*/ 33 h 48"/>
              <a:gd name="T32" fmla="*/ 0 w 48"/>
              <a:gd name="T33" fmla="*/ 24 h 48"/>
              <a:gd name="T34" fmla="*/ 1 w 48"/>
              <a:gd name="T35" fmla="*/ 15 h 48"/>
              <a:gd name="T36" fmla="*/ 7 w 48"/>
              <a:gd name="T37" fmla="*/ 7 h 48"/>
              <a:gd name="T38" fmla="*/ 14 w 48"/>
              <a:gd name="T39" fmla="*/ 1 h 48"/>
              <a:gd name="T40" fmla="*/ 24 w 48"/>
              <a:gd name="T41" fmla="*/ 0 h 48"/>
              <a:gd name="T42" fmla="*/ 32 w 48"/>
              <a:gd name="T43" fmla="*/ 1 h 48"/>
              <a:gd name="T44" fmla="*/ 41 w 48"/>
              <a:gd name="T45" fmla="*/ 7 h 48"/>
              <a:gd name="T46" fmla="*/ 46 w 48"/>
              <a:gd name="T47" fmla="*/ 15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24"/>
                </a:lnTo>
                <a:lnTo>
                  <a:pt x="47" y="25"/>
                </a:lnTo>
                <a:lnTo>
                  <a:pt x="47" y="28"/>
                </a:lnTo>
                <a:lnTo>
                  <a:pt x="46" y="33"/>
                </a:lnTo>
                <a:lnTo>
                  <a:pt x="43" y="36"/>
                </a:lnTo>
                <a:lnTo>
                  <a:pt x="41" y="41"/>
                </a:lnTo>
                <a:lnTo>
                  <a:pt x="36" y="43"/>
                </a:lnTo>
                <a:lnTo>
                  <a:pt x="32" y="46"/>
                </a:lnTo>
                <a:lnTo>
                  <a:pt x="28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6"/>
                </a:lnTo>
                <a:lnTo>
                  <a:pt x="7" y="41"/>
                </a:lnTo>
                <a:lnTo>
                  <a:pt x="1" y="33"/>
                </a:lnTo>
                <a:lnTo>
                  <a:pt x="0" y="24"/>
                </a:lnTo>
                <a:lnTo>
                  <a:pt x="1" y="15"/>
                </a:lnTo>
                <a:lnTo>
                  <a:pt x="7" y="7"/>
                </a:lnTo>
                <a:lnTo>
                  <a:pt x="14" y="1"/>
                </a:lnTo>
                <a:lnTo>
                  <a:pt x="24" y="0"/>
                </a:lnTo>
                <a:lnTo>
                  <a:pt x="32" y="1"/>
                </a:lnTo>
                <a:lnTo>
                  <a:pt x="41" y="7"/>
                </a:lnTo>
                <a:lnTo>
                  <a:pt x="46" y="15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52" name="Freeform 167"/>
          <p:cNvSpPr>
            <a:spLocks/>
          </p:cNvSpPr>
          <p:nvPr/>
        </p:nvSpPr>
        <p:spPr bwMode="auto">
          <a:xfrm>
            <a:off x="3827201" y="2075406"/>
            <a:ext cx="33337" cy="28575"/>
          </a:xfrm>
          <a:custGeom>
            <a:avLst/>
            <a:gdLst>
              <a:gd name="T0" fmla="*/ 48 w 48"/>
              <a:gd name="T1" fmla="*/ 24 h 48"/>
              <a:gd name="T2" fmla="*/ 47 w 48"/>
              <a:gd name="T3" fmla="*/ 24 h 48"/>
              <a:gd name="T4" fmla="*/ 47 w 48"/>
              <a:gd name="T5" fmla="*/ 25 h 48"/>
              <a:gd name="T6" fmla="*/ 47 w 48"/>
              <a:gd name="T7" fmla="*/ 27 h 48"/>
              <a:gd name="T8" fmla="*/ 45 w 48"/>
              <a:gd name="T9" fmla="*/ 32 h 48"/>
              <a:gd name="T10" fmla="*/ 43 w 48"/>
              <a:gd name="T11" fmla="*/ 36 h 48"/>
              <a:gd name="T12" fmla="*/ 41 w 48"/>
              <a:gd name="T13" fmla="*/ 41 h 48"/>
              <a:gd name="T14" fmla="*/ 36 w 48"/>
              <a:gd name="T15" fmla="*/ 43 h 48"/>
              <a:gd name="T16" fmla="*/ 32 w 48"/>
              <a:gd name="T17" fmla="*/ 45 h 48"/>
              <a:gd name="T18" fmla="*/ 27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5 h 48"/>
              <a:gd name="T28" fmla="*/ 7 w 48"/>
              <a:gd name="T29" fmla="*/ 41 h 48"/>
              <a:gd name="T30" fmla="*/ 1 w 48"/>
              <a:gd name="T31" fmla="*/ 32 h 48"/>
              <a:gd name="T32" fmla="*/ 0 w 48"/>
              <a:gd name="T33" fmla="*/ 24 h 48"/>
              <a:gd name="T34" fmla="*/ 1 w 48"/>
              <a:gd name="T35" fmla="*/ 14 h 48"/>
              <a:gd name="T36" fmla="*/ 7 w 48"/>
              <a:gd name="T37" fmla="*/ 7 h 48"/>
              <a:gd name="T38" fmla="*/ 14 w 48"/>
              <a:gd name="T39" fmla="*/ 1 h 48"/>
              <a:gd name="T40" fmla="*/ 24 w 48"/>
              <a:gd name="T41" fmla="*/ 0 h 48"/>
              <a:gd name="T42" fmla="*/ 32 w 48"/>
              <a:gd name="T43" fmla="*/ 1 h 48"/>
              <a:gd name="T44" fmla="*/ 41 w 48"/>
              <a:gd name="T45" fmla="*/ 7 h 48"/>
              <a:gd name="T46" fmla="*/ 45 w 48"/>
              <a:gd name="T47" fmla="*/ 14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24"/>
                </a:lnTo>
                <a:lnTo>
                  <a:pt x="47" y="25"/>
                </a:lnTo>
                <a:lnTo>
                  <a:pt x="47" y="27"/>
                </a:lnTo>
                <a:lnTo>
                  <a:pt x="45" y="32"/>
                </a:lnTo>
                <a:lnTo>
                  <a:pt x="43" y="36"/>
                </a:lnTo>
                <a:lnTo>
                  <a:pt x="41" y="41"/>
                </a:lnTo>
                <a:lnTo>
                  <a:pt x="36" y="43"/>
                </a:lnTo>
                <a:lnTo>
                  <a:pt x="32" y="45"/>
                </a:lnTo>
                <a:lnTo>
                  <a:pt x="27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5"/>
                </a:lnTo>
                <a:lnTo>
                  <a:pt x="7" y="41"/>
                </a:lnTo>
                <a:lnTo>
                  <a:pt x="1" y="32"/>
                </a:lnTo>
                <a:lnTo>
                  <a:pt x="0" y="24"/>
                </a:lnTo>
                <a:lnTo>
                  <a:pt x="1" y="14"/>
                </a:lnTo>
                <a:lnTo>
                  <a:pt x="7" y="7"/>
                </a:lnTo>
                <a:lnTo>
                  <a:pt x="14" y="1"/>
                </a:lnTo>
                <a:lnTo>
                  <a:pt x="24" y="0"/>
                </a:lnTo>
                <a:lnTo>
                  <a:pt x="32" y="1"/>
                </a:lnTo>
                <a:lnTo>
                  <a:pt x="41" y="7"/>
                </a:lnTo>
                <a:lnTo>
                  <a:pt x="45" y="14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3" name="Freeform 168"/>
          <p:cNvSpPr>
            <a:spLocks/>
          </p:cNvSpPr>
          <p:nvPr/>
        </p:nvSpPr>
        <p:spPr bwMode="auto">
          <a:xfrm>
            <a:off x="3758938" y="2075406"/>
            <a:ext cx="33337" cy="28575"/>
          </a:xfrm>
          <a:custGeom>
            <a:avLst/>
            <a:gdLst>
              <a:gd name="T0" fmla="*/ 48 w 48"/>
              <a:gd name="T1" fmla="*/ 24 h 48"/>
              <a:gd name="T2" fmla="*/ 47 w 48"/>
              <a:gd name="T3" fmla="*/ 24 h 48"/>
              <a:gd name="T4" fmla="*/ 47 w 48"/>
              <a:gd name="T5" fmla="*/ 25 h 48"/>
              <a:gd name="T6" fmla="*/ 47 w 48"/>
              <a:gd name="T7" fmla="*/ 27 h 48"/>
              <a:gd name="T8" fmla="*/ 45 w 48"/>
              <a:gd name="T9" fmla="*/ 32 h 48"/>
              <a:gd name="T10" fmla="*/ 43 w 48"/>
              <a:gd name="T11" fmla="*/ 36 h 48"/>
              <a:gd name="T12" fmla="*/ 41 w 48"/>
              <a:gd name="T13" fmla="*/ 41 h 48"/>
              <a:gd name="T14" fmla="*/ 36 w 48"/>
              <a:gd name="T15" fmla="*/ 43 h 48"/>
              <a:gd name="T16" fmla="*/ 32 w 48"/>
              <a:gd name="T17" fmla="*/ 45 h 48"/>
              <a:gd name="T18" fmla="*/ 27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5 h 48"/>
              <a:gd name="T28" fmla="*/ 7 w 48"/>
              <a:gd name="T29" fmla="*/ 41 h 48"/>
              <a:gd name="T30" fmla="*/ 1 w 48"/>
              <a:gd name="T31" fmla="*/ 32 h 48"/>
              <a:gd name="T32" fmla="*/ 0 w 48"/>
              <a:gd name="T33" fmla="*/ 24 h 48"/>
              <a:gd name="T34" fmla="*/ 1 w 48"/>
              <a:gd name="T35" fmla="*/ 14 h 48"/>
              <a:gd name="T36" fmla="*/ 7 w 48"/>
              <a:gd name="T37" fmla="*/ 7 h 48"/>
              <a:gd name="T38" fmla="*/ 14 w 48"/>
              <a:gd name="T39" fmla="*/ 1 h 48"/>
              <a:gd name="T40" fmla="*/ 24 w 48"/>
              <a:gd name="T41" fmla="*/ 0 h 48"/>
              <a:gd name="T42" fmla="*/ 32 w 48"/>
              <a:gd name="T43" fmla="*/ 1 h 48"/>
              <a:gd name="T44" fmla="*/ 41 w 48"/>
              <a:gd name="T45" fmla="*/ 7 h 48"/>
              <a:gd name="T46" fmla="*/ 45 w 48"/>
              <a:gd name="T47" fmla="*/ 14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24"/>
                </a:lnTo>
                <a:lnTo>
                  <a:pt x="47" y="25"/>
                </a:lnTo>
                <a:lnTo>
                  <a:pt x="47" y="27"/>
                </a:lnTo>
                <a:lnTo>
                  <a:pt x="45" y="32"/>
                </a:lnTo>
                <a:lnTo>
                  <a:pt x="43" y="36"/>
                </a:lnTo>
                <a:lnTo>
                  <a:pt x="41" y="41"/>
                </a:lnTo>
                <a:lnTo>
                  <a:pt x="36" y="43"/>
                </a:lnTo>
                <a:lnTo>
                  <a:pt x="32" y="45"/>
                </a:lnTo>
                <a:lnTo>
                  <a:pt x="27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5"/>
                </a:lnTo>
                <a:lnTo>
                  <a:pt x="7" y="41"/>
                </a:lnTo>
                <a:lnTo>
                  <a:pt x="1" y="32"/>
                </a:lnTo>
                <a:lnTo>
                  <a:pt x="0" y="24"/>
                </a:lnTo>
                <a:lnTo>
                  <a:pt x="1" y="14"/>
                </a:lnTo>
                <a:lnTo>
                  <a:pt x="7" y="7"/>
                </a:lnTo>
                <a:lnTo>
                  <a:pt x="14" y="1"/>
                </a:lnTo>
                <a:lnTo>
                  <a:pt x="24" y="0"/>
                </a:lnTo>
                <a:lnTo>
                  <a:pt x="32" y="1"/>
                </a:lnTo>
                <a:lnTo>
                  <a:pt x="41" y="7"/>
                </a:lnTo>
                <a:lnTo>
                  <a:pt x="45" y="14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4" name="Freeform 169"/>
          <p:cNvSpPr>
            <a:spLocks/>
          </p:cNvSpPr>
          <p:nvPr/>
        </p:nvSpPr>
        <p:spPr bwMode="auto">
          <a:xfrm>
            <a:off x="3690676" y="2075406"/>
            <a:ext cx="33337" cy="28575"/>
          </a:xfrm>
          <a:custGeom>
            <a:avLst/>
            <a:gdLst>
              <a:gd name="T0" fmla="*/ 48 w 48"/>
              <a:gd name="T1" fmla="*/ 24 h 48"/>
              <a:gd name="T2" fmla="*/ 47 w 48"/>
              <a:gd name="T3" fmla="*/ 24 h 48"/>
              <a:gd name="T4" fmla="*/ 47 w 48"/>
              <a:gd name="T5" fmla="*/ 25 h 48"/>
              <a:gd name="T6" fmla="*/ 47 w 48"/>
              <a:gd name="T7" fmla="*/ 27 h 48"/>
              <a:gd name="T8" fmla="*/ 45 w 48"/>
              <a:gd name="T9" fmla="*/ 32 h 48"/>
              <a:gd name="T10" fmla="*/ 43 w 48"/>
              <a:gd name="T11" fmla="*/ 36 h 48"/>
              <a:gd name="T12" fmla="*/ 41 w 48"/>
              <a:gd name="T13" fmla="*/ 41 h 48"/>
              <a:gd name="T14" fmla="*/ 36 w 48"/>
              <a:gd name="T15" fmla="*/ 43 h 48"/>
              <a:gd name="T16" fmla="*/ 32 w 48"/>
              <a:gd name="T17" fmla="*/ 45 h 48"/>
              <a:gd name="T18" fmla="*/ 27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5 h 48"/>
              <a:gd name="T28" fmla="*/ 7 w 48"/>
              <a:gd name="T29" fmla="*/ 41 h 48"/>
              <a:gd name="T30" fmla="*/ 1 w 48"/>
              <a:gd name="T31" fmla="*/ 32 h 48"/>
              <a:gd name="T32" fmla="*/ 0 w 48"/>
              <a:gd name="T33" fmla="*/ 24 h 48"/>
              <a:gd name="T34" fmla="*/ 1 w 48"/>
              <a:gd name="T35" fmla="*/ 14 h 48"/>
              <a:gd name="T36" fmla="*/ 7 w 48"/>
              <a:gd name="T37" fmla="*/ 7 h 48"/>
              <a:gd name="T38" fmla="*/ 14 w 48"/>
              <a:gd name="T39" fmla="*/ 1 h 48"/>
              <a:gd name="T40" fmla="*/ 24 w 48"/>
              <a:gd name="T41" fmla="*/ 0 h 48"/>
              <a:gd name="T42" fmla="*/ 32 w 48"/>
              <a:gd name="T43" fmla="*/ 1 h 48"/>
              <a:gd name="T44" fmla="*/ 41 w 48"/>
              <a:gd name="T45" fmla="*/ 7 h 48"/>
              <a:gd name="T46" fmla="*/ 45 w 48"/>
              <a:gd name="T47" fmla="*/ 14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24"/>
                </a:lnTo>
                <a:lnTo>
                  <a:pt x="47" y="25"/>
                </a:lnTo>
                <a:lnTo>
                  <a:pt x="47" y="27"/>
                </a:lnTo>
                <a:lnTo>
                  <a:pt x="45" y="32"/>
                </a:lnTo>
                <a:lnTo>
                  <a:pt x="43" y="36"/>
                </a:lnTo>
                <a:lnTo>
                  <a:pt x="41" y="41"/>
                </a:lnTo>
                <a:lnTo>
                  <a:pt x="36" y="43"/>
                </a:lnTo>
                <a:lnTo>
                  <a:pt x="32" y="45"/>
                </a:lnTo>
                <a:lnTo>
                  <a:pt x="27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5"/>
                </a:lnTo>
                <a:lnTo>
                  <a:pt x="7" y="41"/>
                </a:lnTo>
                <a:lnTo>
                  <a:pt x="1" y="32"/>
                </a:lnTo>
                <a:lnTo>
                  <a:pt x="0" y="24"/>
                </a:lnTo>
                <a:lnTo>
                  <a:pt x="1" y="14"/>
                </a:lnTo>
                <a:lnTo>
                  <a:pt x="7" y="7"/>
                </a:lnTo>
                <a:lnTo>
                  <a:pt x="14" y="1"/>
                </a:lnTo>
                <a:lnTo>
                  <a:pt x="24" y="0"/>
                </a:lnTo>
                <a:lnTo>
                  <a:pt x="32" y="1"/>
                </a:lnTo>
                <a:lnTo>
                  <a:pt x="41" y="7"/>
                </a:lnTo>
                <a:lnTo>
                  <a:pt x="45" y="14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5" name="Freeform 170"/>
          <p:cNvSpPr>
            <a:spLocks/>
          </p:cNvSpPr>
          <p:nvPr/>
        </p:nvSpPr>
        <p:spPr bwMode="auto">
          <a:xfrm>
            <a:off x="3622413" y="2075406"/>
            <a:ext cx="33337" cy="28575"/>
          </a:xfrm>
          <a:custGeom>
            <a:avLst/>
            <a:gdLst>
              <a:gd name="T0" fmla="*/ 48 w 48"/>
              <a:gd name="T1" fmla="*/ 24 h 48"/>
              <a:gd name="T2" fmla="*/ 47 w 48"/>
              <a:gd name="T3" fmla="*/ 24 h 48"/>
              <a:gd name="T4" fmla="*/ 47 w 48"/>
              <a:gd name="T5" fmla="*/ 25 h 48"/>
              <a:gd name="T6" fmla="*/ 47 w 48"/>
              <a:gd name="T7" fmla="*/ 27 h 48"/>
              <a:gd name="T8" fmla="*/ 45 w 48"/>
              <a:gd name="T9" fmla="*/ 32 h 48"/>
              <a:gd name="T10" fmla="*/ 43 w 48"/>
              <a:gd name="T11" fmla="*/ 36 h 48"/>
              <a:gd name="T12" fmla="*/ 41 w 48"/>
              <a:gd name="T13" fmla="*/ 41 h 48"/>
              <a:gd name="T14" fmla="*/ 36 w 48"/>
              <a:gd name="T15" fmla="*/ 43 h 48"/>
              <a:gd name="T16" fmla="*/ 32 w 48"/>
              <a:gd name="T17" fmla="*/ 45 h 48"/>
              <a:gd name="T18" fmla="*/ 27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5 h 48"/>
              <a:gd name="T28" fmla="*/ 7 w 48"/>
              <a:gd name="T29" fmla="*/ 41 h 48"/>
              <a:gd name="T30" fmla="*/ 1 w 48"/>
              <a:gd name="T31" fmla="*/ 32 h 48"/>
              <a:gd name="T32" fmla="*/ 0 w 48"/>
              <a:gd name="T33" fmla="*/ 24 h 48"/>
              <a:gd name="T34" fmla="*/ 1 w 48"/>
              <a:gd name="T35" fmla="*/ 14 h 48"/>
              <a:gd name="T36" fmla="*/ 7 w 48"/>
              <a:gd name="T37" fmla="*/ 7 h 48"/>
              <a:gd name="T38" fmla="*/ 14 w 48"/>
              <a:gd name="T39" fmla="*/ 1 h 48"/>
              <a:gd name="T40" fmla="*/ 24 w 48"/>
              <a:gd name="T41" fmla="*/ 0 h 48"/>
              <a:gd name="T42" fmla="*/ 32 w 48"/>
              <a:gd name="T43" fmla="*/ 1 h 48"/>
              <a:gd name="T44" fmla="*/ 41 w 48"/>
              <a:gd name="T45" fmla="*/ 7 h 48"/>
              <a:gd name="T46" fmla="*/ 45 w 48"/>
              <a:gd name="T47" fmla="*/ 14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24"/>
                </a:lnTo>
                <a:lnTo>
                  <a:pt x="47" y="25"/>
                </a:lnTo>
                <a:lnTo>
                  <a:pt x="47" y="27"/>
                </a:lnTo>
                <a:lnTo>
                  <a:pt x="45" y="32"/>
                </a:lnTo>
                <a:lnTo>
                  <a:pt x="43" y="36"/>
                </a:lnTo>
                <a:lnTo>
                  <a:pt x="41" y="41"/>
                </a:lnTo>
                <a:lnTo>
                  <a:pt x="36" y="43"/>
                </a:lnTo>
                <a:lnTo>
                  <a:pt x="32" y="45"/>
                </a:lnTo>
                <a:lnTo>
                  <a:pt x="27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5"/>
                </a:lnTo>
                <a:lnTo>
                  <a:pt x="7" y="41"/>
                </a:lnTo>
                <a:lnTo>
                  <a:pt x="1" y="32"/>
                </a:lnTo>
                <a:lnTo>
                  <a:pt x="0" y="24"/>
                </a:lnTo>
                <a:lnTo>
                  <a:pt x="1" y="14"/>
                </a:lnTo>
                <a:lnTo>
                  <a:pt x="7" y="7"/>
                </a:lnTo>
                <a:lnTo>
                  <a:pt x="14" y="1"/>
                </a:lnTo>
                <a:lnTo>
                  <a:pt x="24" y="0"/>
                </a:lnTo>
                <a:lnTo>
                  <a:pt x="32" y="1"/>
                </a:lnTo>
                <a:lnTo>
                  <a:pt x="41" y="7"/>
                </a:lnTo>
                <a:lnTo>
                  <a:pt x="45" y="14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56" name="Freeform 171"/>
          <p:cNvSpPr>
            <a:spLocks/>
          </p:cNvSpPr>
          <p:nvPr/>
        </p:nvSpPr>
        <p:spPr bwMode="auto">
          <a:xfrm>
            <a:off x="3552563" y="2075406"/>
            <a:ext cx="34925" cy="28575"/>
          </a:xfrm>
          <a:custGeom>
            <a:avLst/>
            <a:gdLst>
              <a:gd name="T0" fmla="*/ 48 w 48"/>
              <a:gd name="T1" fmla="*/ 24 h 48"/>
              <a:gd name="T2" fmla="*/ 47 w 48"/>
              <a:gd name="T3" fmla="*/ 24 h 48"/>
              <a:gd name="T4" fmla="*/ 47 w 48"/>
              <a:gd name="T5" fmla="*/ 25 h 48"/>
              <a:gd name="T6" fmla="*/ 47 w 48"/>
              <a:gd name="T7" fmla="*/ 27 h 48"/>
              <a:gd name="T8" fmla="*/ 45 w 48"/>
              <a:gd name="T9" fmla="*/ 32 h 48"/>
              <a:gd name="T10" fmla="*/ 43 w 48"/>
              <a:gd name="T11" fmla="*/ 36 h 48"/>
              <a:gd name="T12" fmla="*/ 41 w 48"/>
              <a:gd name="T13" fmla="*/ 41 h 48"/>
              <a:gd name="T14" fmla="*/ 36 w 48"/>
              <a:gd name="T15" fmla="*/ 43 h 48"/>
              <a:gd name="T16" fmla="*/ 32 w 48"/>
              <a:gd name="T17" fmla="*/ 45 h 48"/>
              <a:gd name="T18" fmla="*/ 27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5 h 48"/>
              <a:gd name="T28" fmla="*/ 7 w 48"/>
              <a:gd name="T29" fmla="*/ 41 h 48"/>
              <a:gd name="T30" fmla="*/ 1 w 48"/>
              <a:gd name="T31" fmla="*/ 32 h 48"/>
              <a:gd name="T32" fmla="*/ 0 w 48"/>
              <a:gd name="T33" fmla="*/ 24 h 48"/>
              <a:gd name="T34" fmla="*/ 1 w 48"/>
              <a:gd name="T35" fmla="*/ 14 h 48"/>
              <a:gd name="T36" fmla="*/ 7 w 48"/>
              <a:gd name="T37" fmla="*/ 7 h 48"/>
              <a:gd name="T38" fmla="*/ 14 w 48"/>
              <a:gd name="T39" fmla="*/ 1 h 48"/>
              <a:gd name="T40" fmla="*/ 24 w 48"/>
              <a:gd name="T41" fmla="*/ 0 h 48"/>
              <a:gd name="T42" fmla="*/ 32 w 48"/>
              <a:gd name="T43" fmla="*/ 1 h 48"/>
              <a:gd name="T44" fmla="*/ 41 w 48"/>
              <a:gd name="T45" fmla="*/ 7 h 48"/>
              <a:gd name="T46" fmla="*/ 45 w 48"/>
              <a:gd name="T47" fmla="*/ 14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24"/>
                </a:lnTo>
                <a:lnTo>
                  <a:pt x="47" y="25"/>
                </a:lnTo>
                <a:lnTo>
                  <a:pt x="47" y="27"/>
                </a:lnTo>
                <a:lnTo>
                  <a:pt x="45" y="32"/>
                </a:lnTo>
                <a:lnTo>
                  <a:pt x="43" y="36"/>
                </a:lnTo>
                <a:lnTo>
                  <a:pt x="41" y="41"/>
                </a:lnTo>
                <a:lnTo>
                  <a:pt x="36" y="43"/>
                </a:lnTo>
                <a:lnTo>
                  <a:pt x="32" y="45"/>
                </a:lnTo>
                <a:lnTo>
                  <a:pt x="27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5"/>
                </a:lnTo>
                <a:lnTo>
                  <a:pt x="7" y="41"/>
                </a:lnTo>
                <a:lnTo>
                  <a:pt x="1" y="32"/>
                </a:lnTo>
                <a:lnTo>
                  <a:pt x="0" y="24"/>
                </a:lnTo>
                <a:lnTo>
                  <a:pt x="1" y="14"/>
                </a:lnTo>
                <a:lnTo>
                  <a:pt x="7" y="7"/>
                </a:lnTo>
                <a:lnTo>
                  <a:pt x="14" y="1"/>
                </a:lnTo>
                <a:lnTo>
                  <a:pt x="24" y="0"/>
                </a:lnTo>
                <a:lnTo>
                  <a:pt x="32" y="1"/>
                </a:lnTo>
                <a:lnTo>
                  <a:pt x="41" y="7"/>
                </a:lnTo>
                <a:lnTo>
                  <a:pt x="45" y="14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57" name="Freeform 172"/>
          <p:cNvSpPr>
            <a:spLocks/>
          </p:cNvSpPr>
          <p:nvPr/>
        </p:nvSpPr>
        <p:spPr bwMode="auto">
          <a:xfrm>
            <a:off x="3484301" y="2075406"/>
            <a:ext cx="34925" cy="28575"/>
          </a:xfrm>
          <a:custGeom>
            <a:avLst/>
            <a:gdLst>
              <a:gd name="T0" fmla="*/ 48 w 48"/>
              <a:gd name="T1" fmla="*/ 24 h 48"/>
              <a:gd name="T2" fmla="*/ 47 w 48"/>
              <a:gd name="T3" fmla="*/ 24 h 48"/>
              <a:gd name="T4" fmla="*/ 47 w 48"/>
              <a:gd name="T5" fmla="*/ 25 h 48"/>
              <a:gd name="T6" fmla="*/ 47 w 48"/>
              <a:gd name="T7" fmla="*/ 27 h 48"/>
              <a:gd name="T8" fmla="*/ 45 w 48"/>
              <a:gd name="T9" fmla="*/ 32 h 48"/>
              <a:gd name="T10" fmla="*/ 43 w 48"/>
              <a:gd name="T11" fmla="*/ 36 h 48"/>
              <a:gd name="T12" fmla="*/ 41 w 48"/>
              <a:gd name="T13" fmla="*/ 41 h 48"/>
              <a:gd name="T14" fmla="*/ 36 w 48"/>
              <a:gd name="T15" fmla="*/ 43 h 48"/>
              <a:gd name="T16" fmla="*/ 32 w 48"/>
              <a:gd name="T17" fmla="*/ 45 h 48"/>
              <a:gd name="T18" fmla="*/ 27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5 h 48"/>
              <a:gd name="T28" fmla="*/ 7 w 48"/>
              <a:gd name="T29" fmla="*/ 41 h 48"/>
              <a:gd name="T30" fmla="*/ 1 w 48"/>
              <a:gd name="T31" fmla="*/ 32 h 48"/>
              <a:gd name="T32" fmla="*/ 0 w 48"/>
              <a:gd name="T33" fmla="*/ 24 h 48"/>
              <a:gd name="T34" fmla="*/ 1 w 48"/>
              <a:gd name="T35" fmla="*/ 14 h 48"/>
              <a:gd name="T36" fmla="*/ 7 w 48"/>
              <a:gd name="T37" fmla="*/ 7 h 48"/>
              <a:gd name="T38" fmla="*/ 14 w 48"/>
              <a:gd name="T39" fmla="*/ 1 h 48"/>
              <a:gd name="T40" fmla="*/ 24 w 48"/>
              <a:gd name="T41" fmla="*/ 0 h 48"/>
              <a:gd name="T42" fmla="*/ 32 w 48"/>
              <a:gd name="T43" fmla="*/ 1 h 48"/>
              <a:gd name="T44" fmla="*/ 41 w 48"/>
              <a:gd name="T45" fmla="*/ 7 h 48"/>
              <a:gd name="T46" fmla="*/ 45 w 48"/>
              <a:gd name="T47" fmla="*/ 14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24"/>
                </a:lnTo>
                <a:lnTo>
                  <a:pt x="47" y="25"/>
                </a:lnTo>
                <a:lnTo>
                  <a:pt x="47" y="27"/>
                </a:lnTo>
                <a:lnTo>
                  <a:pt x="45" y="32"/>
                </a:lnTo>
                <a:lnTo>
                  <a:pt x="43" y="36"/>
                </a:lnTo>
                <a:lnTo>
                  <a:pt x="41" y="41"/>
                </a:lnTo>
                <a:lnTo>
                  <a:pt x="36" y="43"/>
                </a:lnTo>
                <a:lnTo>
                  <a:pt x="32" y="45"/>
                </a:lnTo>
                <a:lnTo>
                  <a:pt x="27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5"/>
                </a:lnTo>
                <a:lnTo>
                  <a:pt x="7" y="41"/>
                </a:lnTo>
                <a:lnTo>
                  <a:pt x="1" y="32"/>
                </a:lnTo>
                <a:lnTo>
                  <a:pt x="0" y="24"/>
                </a:lnTo>
                <a:lnTo>
                  <a:pt x="1" y="14"/>
                </a:lnTo>
                <a:lnTo>
                  <a:pt x="7" y="7"/>
                </a:lnTo>
                <a:lnTo>
                  <a:pt x="14" y="1"/>
                </a:lnTo>
                <a:lnTo>
                  <a:pt x="24" y="0"/>
                </a:lnTo>
                <a:lnTo>
                  <a:pt x="32" y="1"/>
                </a:lnTo>
                <a:lnTo>
                  <a:pt x="41" y="7"/>
                </a:lnTo>
                <a:lnTo>
                  <a:pt x="45" y="14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58" name="Freeform 173"/>
          <p:cNvSpPr>
            <a:spLocks/>
          </p:cNvSpPr>
          <p:nvPr/>
        </p:nvSpPr>
        <p:spPr bwMode="auto">
          <a:xfrm>
            <a:off x="3416038" y="2075406"/>
            <a:ext cx="34925" cy="28575"/>
          </a:xfrm>
          <a:custGeom>
            <a:avLst/>
            <a:gdLst>
              <a:gd name="T0" fmla="*/ 48 w 48"/>
              <a:gd name="T1" fmla="*/ 24 h 48"/>
              <a:gd name="T2" fmla="*/ 46 w 48"/>
              <a:gd name="T3" fmla="*/ 24 h 48"/>
              <a:gd name="T4" fmla="*/ 46 w 48"/>
              <a:gd name="T5" fmla="*/ 25 h 48"/>
              <a:gd name="T6" fmla="*/ 46 w 48"/>
              <a:gd name="T7" fmla="*/ 27 h 48"/>
              <a:gd name="T8" fmla="*/ 45 w 48"/>
              <a:gd name="T9" fmla="*/ 32 h 48"/>
              <a:gd name="T10" fmla="*/ 43 w 48"/>
              <a:gd name="T11" fmla="*/ 36 h 48"/>
              <a:gd name="T12" fmla="*/ 40 w 48"/>
              <a:gd name="T13" fmla="*/ 41 h 48"/>
              <a:gd name="T14" fmla="*/ 36 w 48"/>
              <a:gd name="T15" fmla="*/ 43 h 48"/>
              <a:gd name="T16" fmla="*/ 32 w 48"/>
              <a:gd name="T17" fmla="*/ 45 h 48"/>
              <a:gd name="T18" fmla="*/ 27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5 h 48"/>
              <a:gd name="T28" fmla="*/ 7 w 48"/>
              <a:gd name="T29" fmla="*/ 41 h 48"/>
              <a:gd name="T30" fmla="*/ 1 w 48"/>
              <a:gd name="T31" fmla="*/ 32 h 48"/>
              <a:gd name="T32" fmla="*/ 0 w 48"/>
              <a:gd name="T33" fmla="*/ 24 h 48"/>
              <a:gd name="T34" fmla="*/ 1 w 48"/>
              <a:gd name="T35" fmla="*/ 14 h 48"/>
              <a:gd name="T36" fmla="*/ 7 w 48"/>
              <a:gd name="T37" fmla="*/ 7 h 48"/>
              <a:gd name="T38" fmla="*/ 14 w 48"/>
              <a:gd name="T39" fmla="*/ 1 h 48"/>
              <a:gd name="T40" fmla="*/ 24 w 48"/>
              <a:gd name="T41" fmla="*/ 0 h 48"/>
              <a:gd name="T42" fmla="*/ 32 w 48"/>
              <a:gd name="T43" fmla="*/ 1 h 48"/>
              <a:gd name="T44" fmla="*/ 40 w 48"/>
              <a:gd name="T45" fmla="*/ 7 h 48"/>
              <a:gd name="T46" fmla="*/ 45 w 48"/>
              <a:gd name="T47" fmla="*/ 14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6" y="24"/>
                </a:lnTo>
                <a:lnTo>
                  <a:pt x="46" y="25"/>
                </a:lnTo>
                <a:lnTo>
                  <a:pt x="46" y="27"/>
                </a:lnTo>
                <a:lnTo>
                  <a:pt x="45" y="32"/>
                </a:lnTo>
                <a:lnTo>
                  <a:pt x="43" y="36"/>
                </a:lnTo>
                <a:lnTo>
                  <a:pt x="40" y="41"/>
                </a:lnTo>
                <a:lnTo>
                  <a:pt x="36" y="43"/>
                </a:lnTo>
                <a:lnTo>
                  <a:pt x="32" y="45"/>
                </a:lnTo>
                <a:lnTo>
                  <a:pt x="27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5"/>
                </a:lnTo>
                <a:lnTo>
                  <a:pt x="7" y="41"/>
                </a:lnTo>
                <a:lnTo>
                  <a:pt x="1" y="32"/>
                </a:lnTo>
                <a:lnTo>
                  <a:pt x="0" y="24"/>
                </a:lnTo>
                <a:lnTo>
                  <a:pt x="1" y="14"/>
                </a:lnTo>
                <a:lnTo>
                  <a:pt x="7" y="7"/>
                </a:lnTo>
                <a:lnTo>
                  <a:pt x="14" y="1"/>
                </a:lnTo>
                <a:lnTo>
                  <a:pt x="24" y="0"/>
                </a:lnTo>
                <a:lnTo>
                  <a:pt x="32" y="1"/>
                </a:lnTo>
                <a:lnTo>
                  <a:pt x="40" y="7"/>
                </a:lnTo>
                <a:lnTo>
                  <a:pt x="45" y="14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59" name="Freeform 174"/>
          <p:cNvSpPr>
            <a:spLocks/>
          </p:cNvSpPr>
          <p:nvPr/>
        </p:nvSpPr>
        <p:spPr bwMode="auto">
          <a:xfrm>
            <a:off x="3347776" y="2075406"/>
            <a:ext cx="34925" cy="28575"/>
          </a:xfrm>
          <a:custGeom>
            <a:avLst/>
            <a:gdLst>
              <a:gd name="T0" fmla="*/ 48 w 48"/>
              <a:gd name="T1" fmla="*/ 24 h 48"/>
              <a:gd name="T2" fmla="*/ 46 w 48"/>
              <a:gd name="T3" fmla="*/ 24 h 48"/>
              <a:gd name="T4" fmla="*/ 46 w 48"/>
              <a:gd name="T5" fmla="*/ 25 h 48"/>
              <a:gd name="T6" fmla="*/ 46 w 48"/>
              <a:gd name="T7" fmla="*/ 27 h 48"/>
              <a:gd name="T8" fmla="*/ 45 w 48"/>
              <a:gd name="T9" fmla="*/ 32 h 48"/>
              <a:gd name="T10" fmla="*/ 43 w 48"/>
              <a:gd name="T11" fmla="*/ 36 h 48"/>
              <a:gd name="T12" fmla="*/ 40 w 48"/>
              <a:gd name="T13" fmla="*/ 41 h 48"/>
              <a:gd name="T14" fmla="*/ 36 w 48"/>
              <a:gd name="T15" fmla="*/ 43 h 48"/>
              <a:gd name="T16" fmla="*/ 32 w 48"/>
              <a:gd name="T17" fmla="*/ 45 h 48"/>
              <a:gd name="T18" fmla="*/ 27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5 h 48"/>
              <a:gd name="T28" fmla="*/ 7 w 48"/>
              <a:gd name="T29" fmla="*/ 41 h 48"/>
              <a:gd name="T30" fmla="*/ 1 w 48"/>
              <a:gd name="T31" fmla="*/ 32 h 48"/>
              <a:gd name="T32" fmla="*/ 0 w 48"/>
              <a:gd name="T33" fmla="*/ 24 h 48"/>
              <a:gd name="T34" fmla="*/ 1 w 48"/>
              <a:gd name="T35" fmla="*/ 14 h 48"/>
              <a:gd name="T36" fmla="*/ 7 w 48"/>
              <a:gd name="T37" fmla="*/ 7 h 48"/>
              <a:gd name="T38" fmla="*/ 14 w 48"/>
              <a:gd name="T39" fmla="*/ 1 h 48"/>
              <a:gd name="T40" fmla="*/ 24 w 48"/>
              <a:gd name="T41" fmla="*/ 0 h 48"/>
              <a:gd name="T42" fmla="*/ 32 w 48"/>
              <a:gd name="T43" fmla="*/ 1 h 48"/>
              <a:gd name="T44" fmla="*/ 40 w 48"/>
              <a:gd name="T45" fmla="*/ 7 h 48"/>
              <a:gd name="T46" fmla="*/ 45 w 48"/>
              <a:gd name="T47" fmla="*/ 14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6" y="24"/>
                </a:lnTo>
                <a:lnTo>
                  <a:pt x="46" y="25"/>
                </a:lnTo>
                <a:lnTo>
                  <a:pt x="46" y="27"/>
                </a:lnTo>
                <a:lnTo>
                  <a:pt x="45" y="32"/>
                </a:lnTo>
                <a:lnTo>
                  <a:pt x="43" y="36"/>
                </a:lnTo>
                <a:lnTo>
                  <a:pt x="40" y="41"/>
                </a:lnTo>
                <a:lnTo>
                  <a:pt x="36" y="43"/>
                </a:lnTo>
                <a:lnTo>
                  <a:pt x="32" y="45"/>
                </a:lnTo>
                <a:lnTo>
                  <a:pt x="27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5"/>
                </a:lnTo>
                <a:lnTo>
                  <a:pt x="7" y="41"/>
                </a:lnTo>
                <a:lnTo>
                  <a:pt x="1" y="32"/>
                </a:lnTo>
                <a:lnTo>
                  <a:pt x="0" y="24"/>
                </a:lnTo>
                <a:lnTo>
                  <a:pt x="1" y="14"/>
                </a:lnTo>
                <a:lnTo>
                  <a:pt x="7" y="7"/>
                </a:lnTo>
                <a:lnTo>
                  <a:pt x="14" y="1"/>
                </a:lnTo>
                <a:lnTo>
                  <a:pt x="24" y="0"/>
                </a:lnTo>
                <a:lnTo>
                  <a:pt x="32" y="1"/>
                </a:lnTo>
                <a:lnTo>
                  <a:pt x="40" y="7"/>
                </a:lnTo>
                <a:lnTo>
                  <a:pt x="45" y="14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60" name="Freeform 175"/>
          <p:cNvSpPr>
            <a:spLocks/>
          </p:cNvSpPr>
          <p:nvPr/>
        </p:nvSpPr>
        <p:spPr bwMode="auto">
          <a:xfrm>
            <a:off x="3279513" y="2075406"/>
            <a:ext cx="34925" cy="28575"/>
          </a:xfrm>
          <a:custGeom>
            <a:avLst/>
            <a:gdLst>
              <a:gd name="T0" fmla="*/ 48 w 48"/>
              <a:gd name="T1" fmla="*/ 24 h 48"/>
              <a:gd name="T2" fmla="*/ 46 w 48"/>
              <a:gd name="T3" fmla="*/ 24 h 48"/>
              <a:gd name="T4" fmla="*/ 46 w 48"/>
              <a:gd name="T5" fmla="*/ 25 h 48"/>
              <a:gd name="T6" fmla="*/ 46 w 48"/>
              <a:gd name="T7" fmla="*/ 27 h 48"/>
              <a:gd name="T8" fmla="*/ 45 w 48"/>
              <a:gd name="T9" fmla="*/ 32 h 48"/>
              <a:gd name="T10" fmla="*/ 43 w 48"/>
              <a:gd name="T11" fmla="*/ 36 h 48"/>
              <a:gd name="T12" fmla="*/ 40 w 48"/>
              <a:gd name="T13" fmla="*/ 41 h 48"/>
              <a:gd name="T14" fmla="*/ 36 w 48"/>
              <a:gd name="T15" fmla="*/ 43 h 48"/>
              <a:gd name="T16" fmla="*/ 32 w 48"/>
              <a:gd name="T17" fmla="*/ 45 h 48"/>
              <a:gd name="T18" fmla="*/ 27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5 h 48"/>
              <a:gd name="T28" fmla="*/ 7 w 48"/>
              <a:gd name="T29" fmla="*/ 41 h 48"/>
              <a:gd name="T30" fmla="*/ 1 w 48"/>
              <a:gd name="T31" fmla="*/ 32 h 48"/>
              <a:gd name="T32" fmla="*/ 0 w 48"/>
              <a:gd name="T33" fmla="*/ 24 h 48"/>
              <a:gd name="T34" fmla="*/ 1 w 48"/>
              <a:gd name="T35" fmla="*/ 14 h 48"/>
              <a:gd name="T36" fmla="*/ 7 w 48"/>
              <a:gd name="T37" fmla="*/ 7 h 48"/>
              <a:gd name="T38" fmla="*/ 14 w 48"/>
              <a:gd name="T39" fmla="*/ 1 h 48"/>
              <a:gd name="T40" fmla="*/ 24 w 48"/>
              <a:gd name="T41" fmla="*/ 0 h 48"/>
              <a:gd name="T42" fmla="*/ 32 w 48"/>
              <a:gd name="T43" fmla="*/ 1 h 48"/>
              <a:gd name="T44" fmla="*/ 40 w 48"/>
              <a:gd name="T45" fmla="*/ 7 h 48"/>
              <a:gd name="T46" fmla="*/ 45 w 48"/>
              <a:gd name="T47" fmla="*/ 14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6" y="24"/>
                </a:lnTo>
                <a:lnTo>
                  <a:pt x="46" y="25"/>
                </a:lnTo>
                <a:lnTo>
                  <a:pt x="46" y="27"/>
                </a:lnTo>
                <a:lnTo>
                  <a:pt x="45" y="32"/>
                </a:lnTo>
                <a:lnTo>
                  <a:pt x="43" y="36"/>
                </a:lnTo>
                <a:lnTo>
                  <a:pt x="40" y="41"/>
                </a:lnTo>
                <a:lnTo>
                  <a:pt x="36" y="43"/>
                </a:lnTo>
                <a:lnTo>
                  <a:pt x="32" y="45"/>
                </a:lnTo>
                <a:lnTo>
                  <a:pt x="27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5"/>
                </a:lnTo>
                <a:lnTo>
                  <a:pt x="7" y="41"/>
                </a:lnTo>
                <a:lnTo>
                  <a:pt x="1" y="32"/>
                </a:lnTo>
                <a:lnTo>
                  <a:pt x="0" y="24"/>
                </a:lnTo>
                <a:lnTo>
                  <a:pt x="1" y="14"/>
                </a:lnTo>
                <a:lnTo>
                  <a:pt x="7" y="7"/>
                </a:lnTo>
                <a:lnTo>
                  <a:pt x="14" y="1"/>
                </a:lnTo>
                <a:lnTo>
                  <a:pt x="24" y="0"/>
                </a:lnTo>
                <a:lnTo>
                  <a:pt x="32" y="1"/>
                </a:lnTo>
                <a:lnTo>
                  <a:pt x="40" y="7"/>
                </a:lnTo>
                <a:lnTo>
                  <a:pt x="45" y="14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61" name="Freeform 176"/>
          <p:cNvSpPr>
            <a:spLocks/>
          </p:cNvSpPr>
          <p:nvPr/>
        </p:nvSpPr>
        <p:spPr bwMode="auto">
          <a:xfrm>
            <a:off x="3211251" y="2075406"/>
            <a:ext cx="34925" cy="28575"/>
          </a:xfrm>
          <a:custGeom>
            <a:avLst/>
            <a:gdLst>
              <a:gd name="T0" fmla="*/ 48 w 48"/>
              <a:gd name="T1" fmla="*/ 24 h 48"/>
              <a:gd name="T2" fmla="*/ 46 w 48"/>
              <a:gd name="T3" fmla="*/ 24 h 48"/>
              <a:gd name="T4" fmla="*/ 46 w 48"/>
              <a:gd name="T5" fmla="*/ 25 h 48"/>
              <a:gd name="T6" fmla="*/ 46 w 48"/>
              <a:gd name="T7" fmla="*/ 27 h 48"/>
              <a:gd name="T8" fmla="*/ 45 w 48"/>
              <a:gd name="T9" fmla="*/ 32 h 48"/>
              <a:gd name="T10" fmla="*/ 43 w 48"/>
              <a:gd name="T11" fmla="*/ 36 h 48"/>
              <a:gd name="T12" fmla="*/ 40 w 48"/>
              <a:gd name="T13" fmla="*/ 41 h 48"/>
              <a:gd name="T14" fmla="*/ 36 w 48"/>
              <a:gd name="T15" fmla="*/ 43 h 48"/>
              <a:gd name="T16" fmla="*/ 32 w 48"/>
              <a:gd name="T17" fmla="*/ 45 h 48"/>
              <a:gd name="T18" fmla="*/ 27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5 h 48"/>
              <a:gd name="T28" fmla="*/ 7 w 48"/>
              <a:gd name="T29" fmla="*/ 41 h 48"/>
              <a:gd name="T30" fmla="*/ 1 w 48"/>
              <a:gd name="T31" fmla="*/ 32 h 48"/>
              <a:gd name="T32" fmla="*/ 0 w 48"/>
              <a:gd name="T33" fmla="*/ 24 h 48"/>
              <a:gd name="T34" fmla="*/ 1 w 48"/>
              <a:gd name="T35" fmla="*/ 14 h 48"/>
              <a:gd name="T36" fmla="*/ 7 w 48"/>
              <a:gd name="T37" fmla="*/ 7 h 48"/>
              <a:gd name="T38" fmla="*/ 14 w 48"/>
              <a:gd name="T39" fmla="*/ 1 h 48"/>
              <a:gd name="T40" fmla="*/ 24 w 48"/>
              <a:gd name="T41" fmla="*/ 0 h 48"/>
              <a:gd name="T42" fmla="*/ 32 w 48"/>
              <a:gd name="T43" fmla="*/ 1 h 48"/>
              <a:gd name="T44" fmla="*/ 40 w 48"/>
              <a:gd name="T45" fmla="*/ 7 h 48"/>
              <a:gd name="T46" fmla="*/ 45 w 48"/>
              <a:gd name="T47" fmla="*/ 14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6" y="24"/>
                </a:lnTo>
                <a:lnTo>
                  <a:pt x="46" y="25"/>
                </a:lnTo>
                <a:lnTo>
                  <a:pt x="46" y="27"/>
                </a:lnTo>
                <a:lnTo>
                  <a:pt x="45" y="32"/>
                </a:lnTo>
                <a:lnTo>
                  <a:pt x="43" y="36"/>
                </a:lnTo>
                <a:lnTo>
                  <a:pt x="40" y="41"/>
                </a:lnTo>
                <a:lnTo>
                  <a:pt x="36" y="43"/>
                </a:lnTo>
                <a:lnTo>
                  <a:pt x="32" y="45"/>
                </a:lnTo>
                <a:lnTo>
                  <a:pt x="27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5"/>
                </a:lnTo>
                <a:lnTo>
                  <a:pt x="7" y="41"/>
                </a:lnTo>
                <a:lnTo>
                  <a:pt x="1" y="32"/>
                </a:lnTo>
                <a:lnTo>
                  <a:pt x="0" y="24"/>
                </a:lnTo>
                <a:lnTo>
                  <a:pt x="1" y="14"/>
                </a:lnTo>
                <a:lnTo>
                  <a:pt x="7" y="7"/>
                </a:lnTo>
                <a:lnTo>
                  <a:pt x="14" y="1"/>
                </a:lnTo>
                <a:lnTo>
                  <a:pt x="24" y="0"/>
                </a:lnTo>
                <a:lnTo>
                  <a:pt x="32" y="1"/>
                </a:lnTo>
                <a:lnTo>
                  <a:pt x="40" y="7"/>
                </a:lnTo>
                <a:lnTo>
                  <a:pt x="45" y="14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62" name="Freeform 177"/>
          <p:cNvSpPr>
            <a:spLocks/>
          </p:cNvSpPr>
          <p:nvPr/>
        </p:nvSpPr>
        <p:spPr bwMode="auto">
          <a:xfrm>
            <a:off x="3142988" y="2075406"/>
            <a:ext cx="34925" cy="28575"/>
          </a:xfrm>
          <a:custGeom>
            <a:avLst/>
            <a:gdLst>
              <a:gd name="T0" fmla="*/ 48 w 48"/>
              <a:gd name="T1" fmla="*/ 24 h 48"/>
              <a:gd name="T2" fmla="*/ 46 w 48"/>
              <a:gd name="T3" fmla="*/ 24 h 48"/>
              <a:gd name="T4" fmla="*/ 46 w 48"/>
              <a:gd name="T5" fmla="*/ 25 h 48"/>
              <a:gd name="T6" fmla="*/ 46 w 48"/>
              <a:gd name="T7" fmla="*/ 27 h 48"/>
              <a:gd name="T8" fmla="*/ 45 w 48"/>
              <a:gd name="T9" fmla="*/ 32 h 48"/>
              <a:gd name="T10" fmla="*/ 43 w 48"/>
              <a:gd name="T11" fmla="*/ 36 h 48"/>
              <a:gd name="T12" fmla="*/ 40 w 48"/>
              <a:gd name="T13" fmla="*/ 41 h 48"/>
              <a:gd name="T14" fmla="*/ 36 w 48"/>
              <a:gd name="T15" fmla="*/ 43 h 48"/>
              <a:gd name="T16" fmla="*/ 32 w 48"/>
              <a:gd name="T17" fmla="*/ 45 h 48"/>
              <a:gd name="T18" fmla="*/ 27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5 h 48"/>
              <a:gd name="T28" fmla="*/ 7 w 48"/>
              <a:gd name="T29" fmla="*/ 41 h 48"/>
              <a:gd name="T30" fmla="*/ 1 w 48"/>
              <a:gd name="T31" fmla="*/ 32 h 48"/>
              <a:gd name="T32" fmla="*/ 0 w 48"/>
              <a:gd name="T33" fmla="*/ 24 h 48"/>
              <a:gd name="T34" fmla="*/ 1 w 48"/>
              <a:gd name="T35" fmla="*/ 14 h 48"/>
              <a:gd name="T36" fmla="*/ 7 w 48"/>
              <a:gd name="T37" fmla="*/ 7 h 48"/>
              <a:gd name="T38" fmla="*/ 14 w 48"/>
              <a:gd name="T39" fmla="*/ 1 h 48"/>
              <a:gd name="T40" fmla="*/ 24 w 48"/>
              <a:gd name="T41" fmla="*/ 0 h 48"/>
              <a:gd name="T42" fmla="*/ 32 w 48"/>
              <a:gd name="T43" fmla="*/ 1 h 48"/>
              <a:gd name="T44" fmla="*/ 40 w 48"/>
              <a:gd name="T45" fmla="*/ 7 h 48"/>
              <a:gd name="T46" fmla="*/ 45 w 48"/>
              <a:gd name="T47" fmla="*/ 14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6" y="24"/>
                </a:lnTo>
                <a:lnTo>
                  <a:pt x="46" y="25"/>
                </a:lnTo>
                <a:lnTo>
                  <a:pt x="46" y="27"/>
                </a:lnTo>
                <a:lnTo>
                  <a:pt x="45" y="32"/>
                </a:lnTo>
                <a:lnTo>
                  <a:pt x="43" y="36"/>
                </a:lnTo>
                <a:lnTo>
                  <a:pt x="40" y="41"/>
                </a:lnTo>
                <a:lnTo>
                  <a:pt x="36" y="43"/>
                </a:lnTo>
                <a:lnTo>
                  <a:pt x="32" y="45"/>
                </a:lnTo>
                <a:lnTo>
                  <a:pt x="27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5"/>
                </a:lnTo>
                <a:lnTo>
                  <a:pt x="7" y="41"/>
                </a:lnTo>
                <a:lnTo>
                  <a:pt x="1" y="32"/>
                </a:lnTo>
                <a:lnTo>
                  <a:pt x="0" y="24"/>
                </a:lnTo>
                <a:lnTo>
                  <a:pt x="1" y="14"/>
                </a:lnTo>
                <a:lnTo>
                  <a:pt x="7" y="7"/>
                </a:lnTo>
                <a:lnTo>
                  <a:pt x="14" y="1"/>
                </a:lnTo>
                <a:lnTo>
                  <a:pt x="24" y="0"/>
                </a:lnTo>
                <a:lnTo>
                  <a:pt x="32" y="1"/>
                </a:lnTo>
                <a:lnTo>
                  <a:pt x="40" y="7"/>
                </a:lnTo>
                <a:lnTo>
                  <a:pt x="45" y="14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63" name="Freeform 178"/>
          <p:cNvSpPr>
            <a:spLocks/>
          </p:cNvSpPr>
          <p:nvPr/>
        </p:nvSpPr>
        <p:spPr bwMode="auto">
          <a:xfrm>
            <a:off x="3074726" y="2075406"/>
            <a:ext cx="34925" cy="28575"/>
          </a:xfrm>
          <a:custGeom>
            <a:avLst/>
            <a:gdLst>
              <a:gd name="T0" fmla="*/ 48 w 48"/>
              <a:gd name="T1" fmla="*/ 24 h 48"/>
              <a:gd name="T2" fmla="*/ 46 w 48"/>
              <a:gd name="T3" fmla="*/ 24 h 48"/>
              <a:gd name="T4" fmla="*/ 46 w 48"/>
              <a:gd name="T5" fmla="*/ 25 h 48"/>
              <a:gd name="T6" fmla="*/ 46 w 48"/>
              <a:gd name="T7" fmla="*/ 27 h 48"/>
              <a:gd name="T8" fmla="*/ 45 w 48"/>
              <a:gd name="T9" fmla="*/ 32 h 48"/>
              <a:gd name="T10" fmla="*/ 43 w 48"/>
              <a:gd name="T11" fmla="*/ 36 h 48"/>
              <a:gd name="T12" fmla="*/ 40 w 48"/>
              <a:gd name="T13" fmla="*/ 41 h 48"/>
              <a:gd name="T14" fmla="*/ 36 w 48"/>
              <a:gd name="T15" fmla="*/ 43 h 48"/>
              <a:gd name="T16" fmla="*/ 32 w 48"/>
              <a:gd name="T17" fmla="*/ 45 h 48"/>
              <a:gd name="T18" fmla="*/ 27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5 h 48"/>
              <a:gd name="T28" fmla="*/ 7 w 48"/>
              <a:gd name="T29" fmla="*/ 41 h 48"/>
              <a:gd name="T30" fmla="*/ 1 w 48"/>
              <a:gd name="T31" fmla="*/ 32 h 48"/>
              <a:gd name="T32" fmla="*/ 0 w 48"/>
              <a:gd name="T33" fmla="*/ 24 h 48"/>
              <a:gd name="T34" fmla="*/ 1 w 48"/>
              <a:gd name="T35" fmla="*/ 14 h 48"/>
              <a:gd name="T36" fmla="*/ 7 w 48"/>
              <a:gd name="T37" fmla="*/ 7 h 48"/>
              <a:gd name="T38" fmla="*/ 14 w 48"/>
              <a:gd name="T39" fmla="*/ 1 h 48"/>
              <a:gd name="T40" fmla="*/ 24 w 48"/>
              <a:gd name="T41" fmla="*/ 0 h 48"/>
              <a:gd name="T42" fmla="*/ 32 w 48"/>
              <a:gd name="T43" fmla="*/ 1 h 48"/>
              <a:gd name="T44" fmla="*/ 40 w 48"/>
              <a:gd name="T45" fmla="*/ 7 h 48"/>
              <a:gd name="T46" fmla="*/ 45 w 48"/>
              <a:gd name="T47" fmla="*/ 14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6" y="24"/>
                </a:lnTo>
                <a:lnTo>
                  <a:pt x="46" y="25"/>
                </a:lnTo>
                <a:lnTo>
                  <a:pt x="46" y="27"/>
                </a:lnTo>
                <a:lnTo>
                  <a:pt x="45" y="32"/>
                </a:lnTo>
                <a:lnTo>
                  <a:pt x="43" y="36"/>
                </a:lnTo>
                <a:lnTo>
                  <a:pt x="40" y="41"/>
                </a:lnTo>
                <a:lnTo>
                  <a:pt x="36" y="43"/>
                </a:lnTo>
                <a:lnTo>
                  <a:pt x="32" y="45"/>
                </a:lnTo>
                <a:lnTo>
                  <a:pt x="27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5"/>
                </a:lnTo>
                <a:lnTo>
                  <a:pt x="7" y="41"/>
                </a:lnTo>
                <a:lnTo>
                  <a:pt x="1" y="32"/>
                </a:lnTo>
                <a:lnTo>
                  <a:pt x="0" y="24"/>
                </a:lnTo>
                <a:lnTo>
                  <a:pt x="1" y="14"/>
                </a:lnTo>
                <a:lnTo>
                  <a:pt x="7" y="7"/>
                </a:lnTo>
                <a:lnTo>
                  <a:pt x="14" y="1"/>
                </a:lnTo>
                <a:lnTo>
                  <a:pt x="24" y="0"/>
                </a:lnTo>
                <a:lnTo>
                  <a:pt x="32" y="1"/>
                </a:lnTo>
                <a:lnTo>
                  <a:pt x="40" y="7"/>
                </a:lnTo>
                <a:lnTo>
                  <a:pt x="45" y="14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64" name="Freeform 247"/>
          <p:cNvSpPr>
            <a:spLocks/>
          </p:cNvSpPr>
          <p:nvPr/>
        </p:nvSpPr>
        <p:spPr bwMode="auto">
          <a:xfrm>
            <a:off x="3758938" y="3081119"/>
            <a:ext cx="33337" cy="28575"/>
          </a:xfrm>
          <a:custGeom>
            <a:avLst/>
            <a:gdLst>
              <a:gd name="T0" fmla="*/ 48 w 48"/>
              <a:gd name="T1" fmla="*/ 24 h 48"/>
              <a:gd name="T2" fmla="*/ 47 w 48"/>
              <a:gd name="T3" fmla="*/ 24 h 48"/>
              <a:gd name="T4" fmla="*/ 47 w 48"/>
              <a:gd name="T5" fmla="*/ 25 h 48"/>
              <a:gd name="T6" fmla="*/ 47 w 48"/>
              <a:gd name="T7" fmla="*/ 28 h 48"/>
              <a:gd name="T8" fmla="*/ 45 w 48"/>
              <a:gd name="T9" fmla="*/ 33 h 48"/>
              <a:gd name="T10" fmla="*/ 43 w 48"/>
              <a:gd name="T11" fmla="*/ 36 h 48"/>
              <a:gd name="T12" fmla="*/ 41 w 48"/>
              <a:gd name="T13" fmla="*/ 41 h 48"/>
              <a:gd name="T14" fmla="*/ 36 w 48"/>
              <a:gd name="T15" fmla="*/ 43 h 48"/>
              <a:gd name="T16" fmla="*/ 32 w 48"/>
              <a:gd name="T17" fmla="*/ 46 h 48"/>
              <a:gd name="T18" fmla="*/ 27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6 h 48"/>
              <a:gd name="T28" fmla="*/ 7 w 48"/>
              <a:gd name="T29" fmla="*/ 41 h 48"/>
              <a:gd name="T30" fmla="*/ 1 w 48"/>
              <a:gd name="T31" fmla="*/ 33 h 48"/>
              <a:gd name="T32" fmla="*/ 0 w 48"/>
              <a:gd name="T33" fmla="*/ 24 h 48"/>
              <a:gd name="T34" fmla="*/ 1 w 48"/>
              <a:gd name="T35" fmla="*/ 15 h 48"/>
              <a:gd name="T36" fmla="*/ 7 w 48"/>
              <a:gd name="T37" fmla="*/ 7 h 48"/>
              <a:gd name="T38" fmla="*/ 14 w 48"/>
              <a:gd name="T39" fmla="*/ 1 h 48"/>
              <a:gd name="T40" fmla="*/ 24 w 48"/>
              <a:gd name="T41" fmla="*/ 0 h 48"/>
              <a:gd name="T42" fmla="*/ 32 w 48"/>
              <a:gd name="T43" fmla="*/ 1 h 48"/>
              <a:gd name="T44" fmla="*/ 41 w 48"/>
              <a:gd name="T45" fmla="*/ 7 h 48"/>
              <a:gd name="T46" fmla="*/ 45 w 48"/>
              <a:gd name="T47" fmla="*/ 15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24"/>
                </a:lnTo>
                <a:lnTo>
                  <a:pt x="47" y="25"/>
                </a:lnTo>
                <a:lnTo>
                  <a:pt x="47" y="28"/>
                </a:lnTo>
                <a:lnTo>
                  <a:pt x="45" y="33"/>
                </a:lnTo>
                <a:lnTo>
                  <a:pt x="43" y="36"/>
                </a:lnTo>
                <a:lnTo>
                  <a:pt x="41" y="41"/>
                </a:lnTo>
                <a:lnTo>
                  <a:pt x="36" y="43"/>
                </a:lnTo>
                <a:lnTo>
                  <a:pt x="32" y="46"/>
                </a:lnTo>
                <a:lnTo>
                  <a:pt x="27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6"/>
                </a:lnTo>
                <a:lnTo>
                  <a:pt x="7" y="41"/>
                </a:lnTo>
                <a:lnTo>
                  <a:pt x="1" y="33"/>
                </a:lnTo>
                <a:lnTo>
                  <a:pt x="0" y="24"/>
                </a:lnTo>
                <a:lnTo>
                  <a:pt x="1" y="15"/>
                </a:lnTo>
                <a:lnTo>
                  <a:pt x="7" y="7"/>
                </a:lnTo>
                <a:lnTo>
                  <a:pt x="14" y="1"/>
                </a:lnTo>
                <a:lnTo>
                  <a:pt x="24" y="0"/>
                </a:lnTo>
                <a:lnTo>
                  <a:pt x="32" y="1"/>
                </a:lnTo>
                <a:lnTo>
                  <a:pt x="41" y="7"/>
                </a:lnTo>
                <a:lnTo>
                  <a:pt x="45" y="15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65" name="Freeform 248"/>
          <p:cNvSpPr>
            <a:spLocks/>
          </p:cNvSpPr>
          <p:nvPr/>
        </p:nvSpPr>
        <p:spPr bwMode="auto">
          <a:xfrm>
            <a:off x="3690676" y="3081119"/>
            <a:ext cx="33337" cy="28575"/>
          </a:xfrm>
          <a:custGeom>
            <a:avLst/>
            <a:gdLst>
              <a:gd name="T0" fmla="*/ 48 w 48"/>
              <a:gd name="T1" fmla="*/ 24 h 48"/>
              <a:gd name="T2" fmla="*/ 47 w 48"/>
              <a:gd name="T3" fmla="*/ 24 h 48"/>
              <a:gd name="T4" fmla="*/ 47 w 48"/>
              <a:gd name="T5" fmla="*/ 25 h 48"/>
              <a:gd name="T6" fmla="*/ 47 w 48"/>
              <a:gd name="T7" fmla="*/ 28 h 48"/>
              <a:gd name="T8" fmla="*/ 45 w 48"/>
              <a:gd name="T9" fmla="*/ 33 h 48"/>
              <a:gd name="T10" fmla="*/ 43 w 48"/>
              <a:gd name="T11" fmla="*/ 36 h 48"/>
              <a:gd name="T12" fmla="*/ 41 w 48"/>
              <a:gd name="T13" fmla="*/ 41 h 48"/>
              <a:gd name="T14" fmla="*/ 36 w 48"/>
              <a:gd name="T15" fmla="*/ 43 h 48"/>
              <a:gd name="T16" fmla="*/ 32 w 48"/>
              <a:gd name="T17" fmla="*/ 46 h 48"/>
              <a:gd name="T18" fmla="*/ 27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6 h 48"/>
              <a:gd name="T28" fmla="*/ 7 w 48"/>
              <a:gd name="T29" fmla="*/ 41 h 48"/>
              <a:gd name="T30" fmla="*/ 1 w 48"/>
              <a:gd name="T31" fmla="*/ 33 h 48"/>
              <a:gd name="T32" fmla="*/ 0 w 48"/>
              <a:gd name="T33" fmla="*/ 24 h 48"/>
              <a:gd name="T34" fmla="*/ 1 w 48"/>
              <a:gd name="T35" fmla="*/ 15 h 48"/>
              <a:gd name="T36" fmla="*/ 7 w 48"/>
              <a:gd name="T37" fmla="*/ 7 h 48"/>
              <a:gd name="T38" fmla="*/ 14 w 48"/>
              <a:gd name="T39" fmla="*/ 1 h 48"/>
              <a:gd name="T40" fmla="*/ 24 w 48"/>
              <a:gd name="T41" fmla="*/ 0 h 48"/>
              <a:gd name="T42" fmla="*/ 32 w 48"/>
              <a:gd name="T43" fmla="*/ 1 h 48"/>
              <a:gd name="T44" fmla="*/ 41 w 48"/>
              <a:gd name="T45" fmla="*/ 7 h 48"/>
              <a:gd name="T46" fmla="*/ 45 w 48"/>
              <a:gd name="T47" fmla="*/ 15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24"/>
                </a:lnTo>
                <a:lnTo>
                  <a:pt x="47" y="25"/>
                </a:lnTo>
                <a:lnTo>
                  <a:pt x="47" y="28"/>
                </a:lnTo>
                <a:lnTo>
                  <a:pt x="45" y="33"/>
                </a:lnTo>
                <a:lnTo>
                  <a:pt x="43" y="36"/>
                </a:lnTo>
                <a:lnTo>
                  <a:pt x="41" y="41"/>
                </a:lnTo>
                <a:lnTo>
                  <a:pt x="36" y="43"/>
                </a:lnTo>
                <a:lnTo>
                  <a:pt x="32" y="46"/>
                </a:lnTo>
                <a:lnTo>
                  <a:pt x="27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6"/>
                </a:lnTo>
                <a:lnTo>
                  <a:pt x="7" y="41"/>
                </a:lnTo>
                <a:lnTo>
                  <a:pt x="1" y="33"/>
                </a:lnTo>
                <a:lnTo>
                  <a:pt x="0" y="24"/>
                </a:lnTo>
                <a:lnTo>
                  <a:pt x="1" y="15"/>
                </a:lnTo>
                <a:lnTo>
                  <a:pt x="7" y="7"/>
                </a:lnTo>
                <a:lnTo>
                  <a:pt x="14" y="1"/>
                </a:lnTo>
                <a:lnTo>
                  <a:pt x="24" y="0"/>
                </a:lnTo>
                <a:lnTo>
                  <a:pt x="32" y="1"/>
                </a:lnTo>
                <a:lnTo>
                  <a:pt x="41" y="7"/>
                </a:lnTo>
                <a:lnTo>
                  <a:pt x="45" y="15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66" name="Freeform 249"/>
          <p:cNvSpPr>
            <a:spLocks/>
          </p:cNvSpPr>
          <p:nvPr/>
        </p:nvSpPr>
        <p:spPr bwMode="auto">
          <a:xfrm>
            <a:off x="3622413" y="3081119"/>
            <a:ext cx="33337" cy="28575"/>
          </a:xfrm>
          <a:custGeom>
            <a:avLst/>
            <a:gdLst>
              <a:gd name="T0" fmla="*/ 48 w 48"/>
              <a:gd name="T1" fmla="*/ 24 h 48"/>
              <a:gd name="T2" fmla="*/ 47 w 48"/>
              <a:gd name="T3" fmla="*/ 24 h 48"/>
              <a:gd name="T4" fmla="*/ 47 w 48"/>
              <a:gd name="T5" fmla="*/ 25 h 48"/>
              <a:gd name="T6" fmla="*/ 47 w 48"/>
              <a:gd name="T7" fmla="*/ 28 h 48"/>
              <a:gd name="T8" fmla="*/ 45 w 48"/>
              <a:gd name="T9" fmla="*/ 33 h 48"/>
              <a:gd name="T10" fmla="*/ 43 w 48"/>
              <a:gd name="T11" fmla="*/ 36 h 48"/>
              <a:gd name="T12" fmla="*/ 41 w 48"/>
              <a:gd name="T13" fmla="*/ 41 h 48"/>
              <a:gd name="T14" fmla="*/ 36 w 48"/>
              <a:gd name="T15" fmla="*/ 43 h 48"/>
              <a:gd name="T16" fmla="*/ 32 w 48"/>
              <a:gd name="T17" fmla="*/ 46 h 48"/>
              <a:gd name="T18" fmla="*/ 27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6 h 48"/>
              <a:gd name="T28" fmla="*/ 7 w 48"/>
              <a:gd name="T29" fmla="*/ 41 h 48"/>
              <a:gd name="T30" fmla="*/ 1 w 48"/>
              <a:gd name="T31" fmla="*/ 33 h 48"/>
              <a:gd name="T32" fmla="*/ 0 w 48"/>
              <a:gd name="T33" fmla="*/ 24 h 48"/>
              <a:gd name="T34" fmla="*/ 1 w 48"/>
              <a:gd name="T35" fmla="*/ 15 h 48"/>
              <a:gd name="T36" fmla="*/ 7 w 48"/>
              <a:gd name="T37" fmla="*/ 7 h 48"/>
              <a:gd name="T38" fmla="*/ 14 w 48"/>
              <a:gd name="T39" fmla="*/ 1 h 48"/>
              <a:gd name="T40" fmla="*/ 24 w 48"/>
              <a:gd name="T41" fmla="*/ 0 h 48"/>
              <a:gd name="T42" fmla="*/ 32 w 48"/>
              <a:gd name="T43" fmla="*/ 1 h 48"/>
              <a:gd name="T44" fmla="*/ 41 w 48"/>
              <a:gd name="T45" fmla="*/ 7 h 48"/>
              <a:gd name="T46" fmla="*/ 45 w 48"/>
              <a:gd name="T47" fmla="*/ 15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24"/>
                </a:lnTo>
                <a:lnTo>
                  <a:pt x="47" y="25"/>
                </a:lnTo>
                <a:lnTo>
                  <a:pt x="47" y="28"/>
                </a:lnTo>
                <a:lnTo>
                  <a:pt x="45" y="33"/>
                </a:lnTo>
                <a:lnTo>
                  <a:pt x="43" y="36"/>
                </a:lnTo>
                <a:lnTo>
                  <a:pt x="41" y="41"/>
                </a:lnTo>
                <a:lnTo>
                  <a:pt x="36" y="43"/>
                </a:lnTo>
                <a:lnTo>
                  <a:pt x="32" y="46"/>
                </a:lnTo>
                <a:lnTo>
                  <a:pt x="27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6"/>
                </a:lnTo>
                <a:lnTo>
                  <a:pt x="7" y="41"/>
                </a:lnTo>
                <a:lnTo>
                  <a:pt x="1" y="33"/>
                </a:lnTo>
                <a:lnTo>
                  <a:pt x="0" y="24"/>
                </a:lnTo>
                <a:lnTo>
                  <a:pt x="1" y="15"/>
                </a:lnTo>
                <a:lnTo>
                  <a:pt x="7" y="7"/>
                </a:lnTo>
                <a:lnTo>
                  <a:pt x="14" y="1"/>
                </a:lnTo>
                <a:lnTo>
                  <a:pt x="24" y="0"/>
                </a:lnTo>
                <a:lnTo>
                  <a:pt x="32" y="1"/>
                </a:lnTo>
                <a:lnTo>
                  <a:pt x="41" y="7"/>
                </a:lnTo>
                <a:lnTo>
                  <a:pt x="45" y="15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67" name="Freeform 250"/>
          <p:cNvSpPr>
            <a:spLocks/>
          </p:cNvSpPr>
          <p:nvPr/>
        </p:nvSpPr>
        <p:spPr bwMode="auto">
          <a:xfrm>
            <a:off x="3552563" y="3081119"/>
            <a:ext cx="34925" cy="28575"/>
          </a:xfrm>
          <a:custGeom>
            <a:avLst/>
            <a:gdLst>
              <a:gd name="T0" fmla="*/ 48 w 48"/>
              <a:gd name="T1" fmla="*/ 24 h 48"/>
              <a:gd name="T2" fmla="*/ 47 w 48"/>
              <a:gd name="T3" fmla="*/ 24 h 48"/>
              <a:gd name="T4" fmla="*/ 47 w 48"/>
              <a:gd name="T5" fmla="*/ 25 h 48"/>
              <a:gd name="T6" fmla="*/ 47 w 48"/>
              <a:gd name="T7" fmla="*/ 28 h 48"/>
              <a:gd name="T8" fmla="*/ 45 w 48"/>
              <a:gd name="T9" fmla="*/ 33 h 48"/>
              <a:gd name="T10" fmla="*/ 43 w 48"/>
              <a:gd name="T11" fmla="*/ 36 h 48"/>
              <a:gd name="T12" fmla="*/ 41 w 48"/>
              <a:gd name="T13" fmla="*/ 41 h 48"/>
              <a:gd name="T14" fmla="*/ 36 w 48"/>
              <a:gd name="T15" fmla="*/ 43 h 48"/>
              <a:gd name="T16" fmla="*/ 32 w 48"/>
              <a:gd name="T17" fmla="*/ 46 h 48"/>
              <a:gd name="T18" fmla="*/ 27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6 h 48"/>
              <a:gd name="T28" fmla="*/ 7 w 48"/>
              <a:gd name="T29" fmla="*/ 41 h 48"/>
              <a:gd name="T30" fmla="*/ 1 w 48"/>
              <a:gd name="T31" fmla="*/ 33 h 48"/>
              <a:gd name="T32" fmla="*/ 0 w 48"/>
              <a:gd name="T33" fmla="*/ 24 h 48"/>
              <a:gd name="T34" fmla="*/ 1 w 48"/>
              <a:gd name="T35" fmla="*/ 15 h 48"/>
              <a:gd name="T36" fmla="*/ 7 w 48"/>
              <a:gd name="T37" fmla="*/ 7 h 48"/>
              <a:gd name="T38" fmla="*/ 14 w 48"/>
              <a:gd name="T39" fmla="*/ 1 h 48"/>
              <a:gd name="T40" fmla="*/ 24 w 48"/>
              <a:gd name="T41" fmla="*/ 0 h 48"/>
              <a:gd name="T42" fmla="*/ 32 w 48"/>
              <a:gd name="T43" fmla="*/ 1 h 48"/>
              <a:gd name="T44" fmla="*/ 41 w 48"/>
              <a:gd name="T45" fmla="*/ 7 h 48"/>
              <a:gd name="T46" fmla="*/ 45 w 48"/>
              <a:gd name="T47" fmla="*/ 15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24"/>
                </a:lnTo>
                <a:lnTo>
                  <a:pt x="47" y="25"/>
                </a:lnTo>
                <a:lnTo>
                  <a:pt x="47" y="28"/>
                </a:lnTo>
                <a:lnTo>
                  <a:pt x="45" y="33"/>
                </a:lnTo>
                <a:lnTo>
                  <a:pt x="43" y="36"/>
                </a:lnTo>
                <a:lnTo>
                  <a:pt x="41" y="41"/>
                </a:lnTo>
                <a:lnTo>
                  <a:pt x="36" y="43"/>
                </a:lnTo>
                <a:lnTo>
                  <a:pt x="32" y="46"/>
                </a:lnTo>
                <a:lnTo>
                  <a:pt x="27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6"/>
                </a:lnTo>
                <a:lnTo>
                  <a:pt x="7" y="41"/>
                </a:lnTo>
                <a:lnTo>
                  <a:pt x="1" y="33"/>
                </a:lnTo>
                <a:lnTo>
                  <a:pt x="0" y="24"/>
                </a:lnTo>
                <a:lnTo>
                  <a:pt x="1" y="15"/>
                </a:lnTo>
                <a:lnTo>
                  <a:pt x="7" y="7"/>
                </a:lnTo>
                <a:lnTo>
                  <a:pt x="14" y="1"/>
                </a:lnTo>
                <a:lnTo>
                  <a:pt x="24" y="0"/>
                </a:lnTo>
                <a:lnTo>
                  <a:pt x="32" y="1"/>
                </a:lnTo>
                <a:lnTo>
                  <a:pt x="41" y="7"/>
                </a:lnTo>
                <a:lnTo>
                  <a:pt x="45" y="15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68" name="Freeform 251"/>
          <p:cNvSpPr>
            <a:spLocks/>
          </p:cNvSpPr>
          <p:nvPr/>
        </p:nvSpPr>
        <p:spPr bwMode="auto">
          <a:xfrm>
            <a:off x="3484301" y="3081119"/>
            <a:ext cx="34925" cy="28575"/>
          </a:xfrm>
          <a:custGeom>
            <a:avLst/>
            <a:gdLst>
              <a:gd name="T0" fmla="*/ 48 w 48"/>
              <a:gd name="T1" fmla="*/ 24 h 48"/>
              <a:gd name="T2" fmla="*/ 47 w 48"/>
              <a:gd name="T3" fmla="*/ 24 h 48"/>
              <a:gd name="T4" fmla="*/ 47 w 48"/>
              <a:gd name="T5" fmla="*/ 25 h 48"/>
              <a:gd name="T6" fmla="*/ 47 w 48"/>
              <a:gd name="T7" fmla="*/ 28 h 48"/>
              <a:gd name="T8" fmla="*/ 45 w 48"/>
              <a:gd name="T9" fmla="*/ 33 h 48"/>
              <a:gd name="T10" fmla="*/ 43 w 48"/>
              <a:gd name="T11" fmla="*/ 36 h 48"/>
              <a:gd name="T12" fmla="*/ 41 w 48"/>
              <a:gd name="T13" fmla="*/ 41 h 48"/>
              <a:gd name="T14" fmla="*/ 36 w 48"/>
              <a:gd name="T15" fmla="*/ 43 h 48"/>
              <a:gd name="T16" fmla="*/ 32 w 48"/>
              <a:gd name="T17" fmla="*/ 46 h 48"/>
              <a:gd name="T18" fmla="*/ 27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6 h 48"/>
              <a:gd name="T28" fmla="*/ 7 w 48"/>
              <a:gd name="T29" fmla="*/ 41 h 48"/>
              <a:gd name="T30" fmla="*/ 1 w 48"/>
              <a:gd name="T31" fmla="*/ 33 h 48"/>
              <a:gd name="T32" fmla="*/ 0 w 48"/>
              <a:gd name="T33" fmla="*/ 24 h 48"/>
              <a:gd name="T34" fmla="*/ 1 w 48"/>
              <a:gd name="T35" fmla="*/ 15 h 48"/>
              <a:gd name="T36" fmla="*/ 7 w 48"/>
              <a:gd name="T37" fmla="*/ 7 h 48"/>
              <a:gd name="T38" fmla="*/ 14 w 48"/>
              <a:gd name="T39" fmla="*/ 1 h 48"/>
              <a:gd name="T40" fmla="*/ 24 w 48"/>
              <a:gd name="T41" fmla="*/ 0 h 48"/>
              <a:gd name="T42" fmla="*/ 32 w 48"/>
              <a:gd name="T43" fmla="*/ 1 h 48"/>
              <a:gd name="T44" fmla="*/ 41 w 48"/>
              <a:gd name="T45" fmla="*/ 7 h 48"/>
              <a:gd name="T46" fmla="*/ 45 w 48"/>
              <a:gd name="T47" fmla="*/ 15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24"/>
                </a:lnTo>
                <a:lnTo>
                  <a:pt x="47" y="25"/>
                </a:lnTo>
                <a:lnTo>
                  <a:pt x="47" y="28"/>
                </a:lnTo>
                <a:lnTo>
                  <a:pt x="45" y="33"/>
                </a:lnTo>
                <a:lnTo>
                  <a:pt x="43" y="36"/>
                </a:lnTo>
                <a:lnTo>
                  <a:pt x="41" y="41"/>
                </a:lnTo>
                <a:lnTo>
                  <a:pt x="36" y="43"/>
                </a:lnTo>
                <a:lnTo>
                  <a:pt x="32" y="46"/>
                </a:lnTo>
                <a:lnTo>
                  <a:pt x="27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6"/>
                </a:lnTo>
                <a:lnTo>
                  <a:pt x="7" y="41"/>
                </a:lnTo>
                <a:lnTo>
                  <a:pt x="1" y="33"/>
                </a:lnTo>
                <a:lnTo>
                  <a:pt x="0" y="24"/>
                </a:lnTo>
                <a:lnTo>
                  <a:pt x="1" y="15"/>
                </a:lnTo>
                <a:lnTo>
                  <a:pt x="7" y="7"/>
                </a:lnTo>
                <a:lnTo>
                  <a:pt x="14" y="1"/>
                </a:lnTo>
                <a:lnTo>
                  <a:pt x="24" y="0"/>
                </a:lnTo>
                <a:lnTo>
                  <a:pt x="32" y="1"/>
                </a:lnTo>
                <a:lnTo>
                  <a:pt x="41" y="7"/>
                </a:lnTo>
                <a:lnTo>
                  <a:pt x="45" y="15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69" name="Freeform 252"/>
          <p:cNvSpPr>
            <a:spLocks/>
          </p:cNvSpPr>
          <p:nvPr/>
        </p:nvSpPr>
        <p:spPr bwMode="auto">
          <a:xfrm>
            <a:off x="3416038" y="3081119"/>
            <a:ext cx="34925" cy="28575"/>
          </a:xfrm>
          <a:custGeom>
            <a:avLst/>
            <a:gdLst>
              <a:gd name="T0" fmla="*/ 48 w 48"/>
              <a:gd name="T1" fmla="*/ 24 h 48"/>
              <a:gd name="T2" fmla="*/ 46 w 48"/>
              <a:gd name="T3" fmla="*/ 24 h 48"/>
              <a:gd name="T4" fmla="*/ 46 w 48"/>
              <a:gd name="T5" fmla="*/ 25 h 48"/>
              <a:gd name="T6" fmla="*/ 46 w 48"/>
              <a:gd name="T7" fmla="*/ 28 h 48"/>
              <a:gd name="T8" fmla="*/ 45 w 48"/>
              <a:gd name="T9" fmla="*/ 33 h 48"/>
              <a:gd name="T10" fmla="*/ 43 w 48"/>
              <a:gd name="T11" fmla="*/ 36 h 48"/>
              <a:gd name="T12" fmla="*/ 40 w 48"/>
              <a:gd name="T13" fmla="*/ 41 h 48"/>
              <a:gd name="T14" fmla="*/ 36 w 48"/>
              <a:gd name="T15" fmla="*/ 43 h 48"/>
              <a:gd name="T16" fmla="*/ 32 w 48"/>
              <a:gd name="T17" fmla="*/ 46 h 48"/>
              <a:gd name="T18" fmla="*/ 27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6 h 48"/>
              <a:gd name="T28" fmla="*/ 7 w 48"/>
              <a:gd name="T29" fmla="*/ 41 h 48"/>
              <a:gd name="T30" fmla="*/ 1 w 48"/>
              <a:gd name="T31" fmla="*/ 33 h 48"/>
              <a:gd name="T32" fmla="*/ 0 w 48"/>
              <a:gd name="T33" fmla="*/ 24 h 48"/>
              <a:gd name="T34" fmla="*/ 1 w 48"/>
              <a:gd name="T35" fmla="*/ 15 h 48"/>
              <a:gd name="T36" fmla="*/ 7 w 48"/>
              <a:gd name="T37" fmla="*/ 7 h 48"/>
              <a:gd name="T38" fmla="*/ 14 w 48"/>
              <a:gd name="T39" fmla="*/ 1 h 48"/>
              <a:gd name="T40" fmla="*/ 24 w 48"/>
              <a:gd name="T41" fmla="*/ 0 h 48"/>
              <a:gd name="T42" fmla="*/ 32 w 48"/>
              <a:gd name="T43" fmla="*/ 1 h 48"/>
              <a:gd name="T44" fmla="*/ 40 w 48"/>
              <a:gd name="T45" fmla="*/ 7 h 48"/>
              <a:gd name="T46" fmla="*/ 45 w 48"/>
              <a:gd name="T47" fmla="*/ 15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6" y="24"/>
                </a:lnTo>
                <a:lnTo>
                  <a:pt x="46" y="25"/>
                </a:lnTo>
                <a:lnTo>
                  <a:pt x="46" y="28"/>
                </a:lnTo>
                <a:lnTo>
                  <a:pt x="45" y="33"/>
                </a:lnTo>
                <a:lnTo>
                  <a:pt x="43" y="36"/>
                </a:lnTo>
                <a:lnTo>
                  <a:pt x="40" y="41"/>
                </a:lnTo>
                <a:lnTo>
                  <a:pt x="36" y="43"/>
                </a:lnTo>
                <a:lnTo>
                  <a:pt x="32" y="46"/>
                </a:lnTo>
                <a:lnTo>
                  <a:pt x="27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6"/>
                </a:lnTo>
                <a:lnTo>
                  <a:pt x="7" y="41"/>
                </a:lnTo>
                <a:lnTo>
                  <a:pt x="1" y="33"/>
                </a:lnTo>
                <a:lnTo>
                  <a:pt x="0" y="24"/>
                </a:lnTo>
                <a:lnTo>
                  <a:pt x="1" y="15"/>
                </a:lnTo>
                <a:lnTo>
                  <a:pt x="7" y="7"/>
                </a:lnTo>
                <a:lnTo>
                  <a:pt x="14" y="1"/>
                </a:lnTo>
                <a:lnTo>
                  <a:pt x="24" y="0"/>
                </a:lnTo>
                <a:lnTo>
                  <a:pt x="32" y="1"/>
                </a:lnTo>
                <a:lnTo>
                  <a:pt x="40" y="7"/>
                </a:lnTo>
                <a:lnTo>
                  <a:pt x="45" y="15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70" name="Freeform 253"/>
          <p:cNvSpPr>
            <a:spLocks/>
          </p:cNvSpPr>
          <p:nvPr/>
        </p:nvSpPr>
        <p:spPr bwMode="auto">
          <a:xfrm>
            <a:off x="3347776" y="3081119"/>
            <a:ext cx="34925" cy="28575"/>
          </a:xfrm>
          <a:custGeom>
            <a:avLst/>
            <a:gdLst>
              <a:gd name="T0" fmla="*/ 48 w 48"/>
              <a:gd name="T1" fmla="*/ 24 h 48"/>
              <a:gd name="T2" fmla="*/ 46 w 48"/>
              <a:gd name="T3" fmla="*/ 24 h 48"/>
              <a:gd name="T4" fmla="*/ 46 w 48"/>
              <a:gd name="T5" fmla="*/ 25 h 48"/>
              <a:gd name="T6" fmla="*/ 46 w 48"/>
              <a:gd name="T7" fmla="*/ 28 h 48"/>
              <a:gd name="T8" fmla="*/ 45 w 48"/>
              <a:gd name="T9" fmla="*/ 33 h 48"/>
              <a:gd name="T10" fmla="*/ 43 w 48"/>
              <a:gd name="T11" fmla="*/ 36 h 48"/>
              <a:gd name="T12" fmla="*/ 40 w 48"/>
              <a:gd name="T13" fmla="*/ 41 h 48"/>
              <a:gd name="T14" fmla="*/ 36 w 48"/>
              <a:gd name="T15" fmla="*/ 43 h 48"/>
              <a:gd name="T16" fmla="*/ 32 w 48"/>
              <a:gd name="T17" fmla="*/ 46 h 48"/>
              <a:gd name="T18" fmla="*/ 27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6 h 48"/>
              <a:gd name="T28" fmla="*/ 7 w 48"/>
              <a:gd name="T29" fmla="*/ 41 h 48"/>
              <a:gd name="T30" fmla="*/ 1 w 48"/>
              <a:gd name="T31" fmla="*/ 33 h 48"/>
              <a:gd name="T32" fmla="*/ 0 w 48"/>
              <a:gd name="T33" fmla="*/ 24 h 48"/>
              <a:gd name="T34" fmla="*/ 1 w 48"/>
              <a:gd name="T35" fmla="*/ 15 h 48"/>
              <a:gd name="T36" fmla="*/ 7 w 48"/>
              <a:gd name="T37" fmla="*/ 7 h 48"/>
              <a:gd name="T38" fmla="*/ 14 w 48"/>
              <a:gd name="T39" fmla="*/ 1 h 48"/>
              <a:gd name="T40" fmla="*/ 24 w 48"/>
              <a:gd name="T41" fmla="*/ 0 h 48"/>
              <a:gd name="T42" fmla="*/ 32 w 48"/>
              <a:gd name="T43" fmla="*/ 1 h 48"/>
              <a:gd name="T44" fmla="*/ 40 w 48"/>
              <a:gd name="T45" fmla="*/ 7 h 48"/>
              <a:gd name="T46" fmla="*/ 45 w 48"/>
              <a:gd name="T47" fmla="*/ 15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6" y="24"/>
                </a:lnTo>
                <a:lnTo>
                  <a:pt x="46" y="25"/>
                </a:lnTo>
                <a:lnTo>
                  <a:pt x="46" y="28"/>
                </a:lnTo>
                <a:lnTo>
                  <a:pt x="45" y="33"/>
                </a:lnTo>
                <a:lnTo>
                  <a:pt x="43" y="36"/>
                </a:lnTo>
                <a:lnTo>
                  <a:pt x="40" y="41"/>
                </a:lnTo>
                <a:lnTo>
                  <a:pt x="36" y="43"/>
                </a:lnTo>
                <a:lnTo>
                  <a:pt x="32" y="46"/>
                </a:lnTo>
                <a:lnTo>
                  <a:pt x="27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6"/>
                </a:lnTo>
                <a:lnTo>
                  <a:pt x="7" y="41"/>
                </a:lnTo>
                <a:lnTo>
                  <a:pt x="1" y="33"/>
                </a:lnTo>
                <a:lnTo>
                  <a:pt x="0" y="24"/>
                </a:lnTo>
                <a:lnTo>
                  <a:pt x="1" y="15"/>
                </a:lnTo>
                <a:lnTo>
                  <a:pt x="7" y="7"/>
                </a:lnTo>
                <a:lnTo>
                  <a:pt x="14" y="1"/>
                </a:lnTo>
                <a:lnTo>
                  <a:pt x="24" y="0"/>
                </a:lnTo>
                <a:lnTo>
                  <a:pt x="32" y="1"/>
                </a:lnTo>
                <a:lnTo>
                  <a:pt x="40" y="7"/>
                </a:lnTo>
                <a:lnTo>
                  <a:pt x="45" y="15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71" name="Freeform 254"/>
          <p:cNvSpPr>
            <a:spLocks/>
          </p:cNvSpPr>
          <p:nvPr/>
        </p:nvSpPr>
        <p:spPr bwMode="auto">
          <a:xfrm>
            <a:off x="3279513" y="3081119"/>
            <a:ext cx="34925" cy="28575"/>
          </a:xfrm>
          <a:custGeom>
            <a:avLst/>
            <a:gdLst>
              <a:gd name="T0" fmla="*/ 48 w 48"/>
              <a:gd name="T1" fmla="*/ 24 h 48"/>
              <a:gd name="T2" fmla="*/ 46 w 48"/>
              <a:gd name="T3" fmla="*/ 24 h 48"/>
              <a:gd name="T4" fmla="*/ 46 w 48"/>
              <a:gd name="T5" fmla="*/ 25 h 48"/>
              <a:gd name="T6" fmla="*/ 46 w 48"/>
              <a:gd name="T7" fmla="*/ 28 h 48"/>
              <a:gd name="T8" fmla="*/ 45 w 48"/>
              <a:gd name="T9" fmla="*/ 33 h 48"/>
              <a:gd name="T10" fmla="*/ 43 w 48"/>
              <a:gd name="T11" fmla="*/ 36 h 48"/>
              <a:gd name="T12" fmla="*/ 40 w 48"/>
              <a:gd name="T13" fmla="*/ 41 h 48"/>
              <a:gd name="T14" fmla="*/ 36 w 48"/>
              <a:gd name="T15" fmla="*/ 43 h 48"/>
              <a:gd name="T16" fmla="*/ 32 w 48"/>
              <a:gd name="T17" fmla="*/ 46 h 48"/>
              <a:gd name="T18" fmla="*/ 27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6 h 48"/>
              <a:gd name="T28" fmla="*/ 7 w 48"/>
              <a:gd name="T29" fmla="*/ 41 h 48"/>
              <a:gd name="T30" fmla="*/ 1 w 48"/>
              <a:gd name="T31" fmla="*/ 33 h 48"/>
              <a:gd name="T32" fmla="*/ 0 w 48"/>
              <a:gd name="T33" fmla="*/ 24 h 48"/>
              <a:gd name="T34" fmla="*/ 1 w 48"/>
              <a:gd name="T35" fmla="*/ 15 h 48"/>
              <a:gd name="T36" fmla="*/ 7 w 48"/>
              <a:gd name="T37" fmla="*/ 7 h 48"/>
              <a:gd name="T38" fmla="*/ 14 w 48"/>
              <a:gd name="T39" fmla="*/ 1 h 48"/>
              <a:gd name="T40" fmla="*/ 24 w 48"/>
              <a:gd name="T41" fmla="*/ 0 h 48"/>
              <a:gd name="T42" fmla="*/ 32 w 48"/>
              <a:gd name="T43" fmla="*/ 1 h 48"/>
              <a:gd name="T44" fmla="*/ 40 w 48"/>
              <a:gd name="T45" fmla="*/ 7 h 48"/>
              <a:gd name="T46" fmla="*/ 45 w 48"/>
              <a:gd name="T47" fmla="*/ 15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6" y="24"/>
                </a:lnTo>
                <a:lnTo>
                  <a:pt x="46" y="25"/>
                </a:lnTo>
                <a:lnTo>
                  <a:pt x="46" y="28"/>
                </a:lnTo>
                <a:lnTo>
                  <a:pt x="45" y="33"/>
                </a:lnTo>
                <a:lnTo>
                  <a:pt x="43" y="36"/>
                </a:lnTo>
                <a:lnTo>
                  <a:pt x="40" y="41"/>
                </a:lnTo>
                <a:lnTo>
                  <a:pt x="36" y="43"/>
                </a:lnTo>
                <a:lnTo>
                  <a:pt x="32" y="46"/>
                </a:lnTo>
                <a:lnTo>
                  <a:pt x="27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6"/>
                </a:lnTo>
                <a:lnTo>
                  <a:pt x="7" y="41"/>
                </a:lnTo>
                <a:lnTo>
                  <a:pt x="1" y="33"/>
                </a:lnTo>
                <a:lnTo>
                  <a:pt x="0" y="24"/>
                </a:lnTo>
                <a:lnTo>
                  <a:pt x="1" y="15"/>
                </a:lnTo>
                <a:lnTo>
                  <a:pt x="7" y="7"/>
                </a:lnTo>
                <a:lnTo>
                  <a:pt x="14" y="1"/>
                </a:lnTo>
                <a:lnTo>
                  <a:pt x="24" y="0"/>
                </a:lnTo>
                <a:lnTo>
                  <a:pt x="32" y="1"/>
                </a:lnTo>
                <a:lnTo>
                  <a:pt x="40" y="7"/>
                </a:lnTo>
                <a:lnTo>
                  <a:pt x="45" y="15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72" name="Freeform 255"/>
          <p:cNvSpPr>
            <a:spLocks/>
          </p:cNvSpPr>
          <p:nvPr/>
        </p:nvSpPr>
        <p:spPr bwMode="auto">
          <a:xfrm>
            <a:off x="3211251" y="3081119"/>
            <a:ext cx="34925" cy="28575"/>
          </a:xfrm>
          <a:custGeom>
            <a:avLst/>
            <a:gdLst>
              <a:gd name="T0" fmla="*/ 48 w 48"/>
              <a:gd name="T1" fmla="*/ 24 h 48"/>
              <a:gd name="T2" fmla="*/ 46 w 48"/>
              <a:gd name="T3" fmla="*/ 24 h 48"/>
              <a:gd name="T4" fmla="*/ 46 w 48"/>
              <a:gd name="T5" fmla="*/ 25 h 48"/>
              <a:gd name="T6" fmla="*/ 46 w 48"/>
              <a:gd name="T7" fmla="*/ 28 h 48"/>
              <a:gd name="T8" fmla="*/ 45 w 48"/>
              <a:gd name="T9" fmla="*/ 33 h 48"/>
              <a:gd name="T10" fmla="*/ 43 w 48"/>
              <a:gd name="T11" fmla="*/ 36 h 48"/>
              <a:gd name="T12" fmla="*/ 40 w 48"/>
              <a:gd name="T13" fmla="*/ 41 h 48"/>
              <a:gd name="T14" fmla="*/ 36 w 48"/>
              <a:gd name="T15" fmla="*/ 43 h 48"/>
              <a:gd name="T16" fmla="*/ 32 w 48"/>
              <a:gd name="T17" fmla="*/ 46 h 48"/>
              <a:gd name="T18" fmla="*/ 27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6 h 48"/>
              <a:gd name="T28" fmla="*/ 7 w 48"/>
              <a:gd name="T29" fmla="*/ 41 h 48"/>
              <a:gd name="T30" fmla="*/ 1 w 48"/>
              <a:gd name="T31" fmla="*/ 33 h 48"/>
              <a:gd name="T32" fmla="*/ 0 w 48"/>
              <a:gd name="T33" fmla="*/ 24 h 48"/>
              <a:gd name="T34" fmla="*/ 1 w 48"/>
              <a:gd name="T35" fmla="*/ 15 h 48"/>
              <a:gd name="T36" fmla="*/ 7 w 48"/>
              <a:gd name="T37" fmla="*/ 7 h 48"/>
              <a:gd name="T38" fmla="*/ 14 w 48"/>
              <a:gd name="T39" fmla="*/ 1 h 48"/>
              <a:gd name="T40" fmla="*/ 24 w 48"/>
              <a:gd name="T41" fmla="*/ 0 h 48"/>
              <a:gd name="T42" fmla="*/ 32 w 48"/>
              <a:gd name="T43" fmla="*/ 1 h 48"/>
              <a:gd name="T44" fmla="*/ 40 w 48"/>
              <a:gd name="T45" fmla="*/ 7 h 48"/>
              <a:gd name="T46" fmla="*/ 45 w 48"/>
              <a:gd name="T47" fmla="*/ 15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6" y="24"/>
                </a:lnTo>
                <a:lnTo>
                  <a:pt x="46" y="25"/>
                </a:lnTo>
                <a:lnTo>
                  <a:pt x="46" y="28"/>
                </a:lnTo>
                <a:lnTo>
                  <a:pt x="45" y="33"/>
                </a:lnTo>
                <a:lnTo>
                  <a:pt x="43" y="36"/>
                </a:lnTo>
                <a:lnTo>
                  <a:pt x="40" y="41"/>
                </a:lnTo>
                <a:lnTo>
                  <a:pt x="36" y="43"/>
                </a:lnTo>
                <a:lnTo>
                  <a:pt x="32" y="46"/>
                </a:lnTo>
                <a:lnTo>
                  <a:pt x="27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6"/>
                </a:lnTo>
                <a:lnTo>
                  <a:pt x="7" y="41"/>
                </a:lnTo>
                <a:lnTo>
                  <a:pt x="1" y="33"/>
                </a:lnTo>
                <a:lnTo>
                  <a:pt x="0" y="24"/>
                </a:lnTo>
                <a:lnTo>
                  <a:pt x="1" y="15"/>
                </a:lnTo>
                <a:lnTo>
                  <a:pt x="7" y="7"/>
                </a:lnTo>
                <a:lnTo>
                  <a:pt x="14" y="1"/>
                </a:lnTo>
                <a:lnTo>
                  <a:pt x="24" y="0"/>
                </a:lnTo>
                <a:lnTo>
                  <a:pt x="32" y="1"/>
                </a:lnTo>
                <a:lnTo>
                  <a:pt x="40" y="7"/>
                </a:lnTo>
                <a:lnTo>
                  <a:pt x="45" y="15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73" name="Freeform 256"/>
          <p:cNvSpPr>
            <a:spLocks/>
          </p:cNvSpPr>
          <p:nvPr/>
        </p:nvSpPr>
        <p:spPr bwMode="auto">
          <a:xfrm>
            <a:off x="3142988" y="3081119"/>
            <a:ext cx="34925" cy="28575"/>
          </a:xfrm>
          <a:custGeom>
            <a:avLst/>
            <a:gdLst>
              <a:gd name="T0" fmla="*/ 48 w 48"/>
              <a:gd name="T1" fmla="*/ 24 h 48"/>
              <a:gd name="T2" fmla="*/ 46 w 48"/>
              <a:gd name="T3" fmla="*/ 24 h 48"/>
              <a:gd name="T4" fmla="*/ 46 w 48"/>
              <a:gd name="T5" fmla="*/ 25 h 48"/>
              <a:gd name="T6" fmla="*/ 46 w 48"/>
              <a:gd name="T7" fmla="*/ 28 h 48"/>
              <a:gd name="T8" fmla="*/ 45 w 48"/>
              <a:gd name="T9" fmla="*/ 33 h 48"/>
              <a:gd name="T10" fmla="*/ 43 w 48"/>
              <a:gd name="T11" fmla="*/ 36 h 48"/>
              <a:gd name="T12" fmla="*/ 40 w 48"/>
              <a:gd name="T13" fmla="*/ 41 h 48"/>
              <a:gd name="T14" fmla="*/ 36 w 48"/>
              <a:gd name="T15" fmla="*/ 43 h 48"/>
              <a:gd name="T16" fmla="*/ 32 w 48"/>
              <a:gd name="T17" fmla="*/ 46 h 48"/>
              <a:gd name="T18" fmla="*/ 27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6 h 48"/>
              <a:gd name="T28" fmla="*/ 7 w 48"/>
              <a:gd name="T29" fmla="*/ 41 h 48"/>
              <a:gd name="T30" fmla="*/ 1 w 48"/>
              <a:gd name="T31" fmla="*/ 33 h 48"/>
              <a:gd name="T32" fmla="*/ 0 w 48"/>
              <a:gd name="T33" fmla="*/ 24 h 48"/>
              <a:gd name="T34" fmla="*/ 1 w 48"/>
              <a:gd name="T35" fmla="*/ 15 h 48"/>
              <a:gd name="T36" fmla="*/ 7 w 48"/>
              <a:gd name="T37" fmla="*/ 7 h 48"/>
              <a:gd name="T38" fmla="*/ 14 w 48"/>
              <a:gd name="T39" fmla="*/ 1 h 48"/>
              <a:gd name="T40" fmla="*/ 24 w 48"/>
              <a:gd name="T41" fmla="*/ 0 h 48"/>
              <a:gd name="T42" fmla="*/ 32 w 48"/>
              <a:gd name="T43" fmla="*/ 1 h 48"/>
              <a:gd name="T44" fmla="*/ 40 w 48"/>
              <a:gd name="T45" fmla="*/ 7 h 48"/>
              <a:gd name="T46" fmla="*/ 45 w 48"/>
              <a:gd name="T47" fmla="*/ 15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6" y="24"/>
                </a:lnTo>
                <a:lnTo>
                  <a:pt x="46" y="25"/>
                </a:lnTo>
                <a:lnTo>
                  <a:pt x="46" y="28"/>
                </a:lnTo>
                <a:lnTo>
                  <a:pt x="45" y="33"/>
                </a:lnTo>
                <a:lnTo>
                  <a:pt x="43" y="36"/>
                </a:lnTo>
                <a:lnTo>
                  <a:pt x="40" y="41"/>
                </a:lnTo>
                <a:lnTo>
                  <a:pt x="36" y="43"/>
                </a:lnTo>
                <a:lnTo>
                  <a:pt x="32" y="46"/>
                </a:lnTo>
                <a:lnTo>
                  <a:pt x="27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6"/>
                </a:lnTo>
                <a:lnTo>
                  <a:pt x="7" y="41"/>
                </a:lnTo>
                <a:lnTo>
                  <a:pt x="1" y="33"/>
                </a:lnTo>
                <a:lnTo>
                  <a:pt x="0" y="24"/>
                </a:lnTo>
                <a:lnTo>
                  <a:pt x="1" y="15"/>
                </a:lnTo>
                <a:lnTo>
                  <a:pt x="7" y="7"/>
                </a:lnTo>
                <a:lnTo>
                  <a:pt x="14" y="1"/>
                </a:lnTo>
                <a:lnTo>
                  <a:pt x="24" y="0"/>
                </a:lnTo>
                <a:lnTo>
                  <a:pt x="32" y="1"/>
                </a:lnTo>
                <a:lnTo>
                  <a:pt x="40" y="7"/>
                </a:lnTo>
                <a:lnTo>
                  <a:pt x="45" y="15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74" name="Freeform 257"/>
          <p:cNvSpPr>
            <a:spLocks/>
          </p:cNvSpPr>
          <p:nvPr/>
        </p:nvSpPr>
        <p:spPr bwMode="auto">
          <a:xfrm>
            <a:off x="3074726" y="3081119"/>
            <a:ext cx="34925" cy="28575"/>
          </a:xfrm>
          <a:custGeom>
            <a:avLst/>
            <a:gdLst>
              <a:gd name="T0" fmla="*/ 48 w 48"/>
              <a:gd name="T1" fmla="*/ 24 h 48"/>
              <a:gd name="T2" fmla="*/ 46 w 48"/>
              <a:gd name="T3" fmla="*/ 24 h 48"/>
              <a:gd name="T4" fmla="*/ 46 w 48"/>
              <a:gd name="T5" fmla="*/ 25 h 48"/>
              <a:gd name="T6" fmla="*/ 46 w 48"/>
              <a:gd name="T7" fmla="*/ 28 h 48"/>
              <a:gd name="T8" fmla="*/ 45 w 48"/>
              <a:gd name="T9" fmla="*/ 33 h 48"/>
              <a:gd name="T10" fmla="*/ 43 w 48"/>
              <a:gd name="T11" fmla="*/ 36 h 48"/>
              <a:gd name="T12" fmla="*/ 40 w 48"/>
              <a:gd name="T13" fmla="*/ 41 h 48"/>
              <a:gd name="T14" fmla="*/ 36 w 48"/>
              <a:gd name="T15" fmla="*/ 43 h 48"/>
              <a:gd name="T16" fmla="*/ 32 w 48"/>
              <a:gd name="T17" fmla="*/ 46 h 48"/>
              <a:gd name="T18" fmla="*/ 27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6 h 48"/>
              <a:gd name="T28" fmla="*/ 7 w 48"/>
              <a:gd name="T29" fmla="*/ 41 h 48"/>
              <a:gd name="T30" fmla="*/ 1 w 48"/>
              <a:gd name="T31" fmla="*/ 33 h 48"/>
              <a:gd name="T32" fmla="*/ 0 w 48"/>
              <a:gd name="T33" fmla="*/ 24 h 48"/>
              <a:gd name="T34" fmla="*/ 1 w 48"/>
              <a:gd name="T35" fmla="*/ 15 h 48"/>
              <a:gd name="T36" fmla="*/ 7 w 48"/>
              <a:gd name="T37" fmla="*/ 7 h 48"/>
              <a:gd name="T38" fmla="*/ 14 w 48"/>
              <a:gd name="T39" fmla="*/ 1 h 48"/>
              <a:gd name="T40" fmla="*/ 24 w 48"/>
              <a:gd name="T41" fmla="*/ 0 h 48"/>
              <a:gd name="T42" fmla="*/ 32 w 48"/>
              <a:gd name="T43" fmla="*/ 1 h 48"/>
              <a:gd name="T44" fmla="*/ 40 w 48"/>
              <a:gd name="T45" fmla="*/ 7 h 48"/>
              <a:gd name="T46" fmla="*/ 45 w 48"/>
              <a:gd name="T47" fmla="*/ 15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6" y="24"/>
                </a:lnTo>
                <a:lnTo>
                  <a:pt x="46" y="25"/>
                </a:lnTo>
                <a:lnTo>
                  <a:pt x="46" y="28"/>
                </a:lnTo>
                <a:lnTo>
                  <a:pt x="45" y="33"/>
                </a:lnTo>
                <a:lnTo>
                  <a:pt x="43" y="36"/>
                </a:lnTo>
                <a:lnTo>
                  <a:pt x="40" y="41"/>
                </a:lnTo>
                <a:lnTo>
                  <a:pt x="36" y="43"/>
                </a:lnTo>
                <a:lnTo>
                  <a:pt x="32" y="46"/>
                </a:lnTo>
                <a:lnTo>
                  <a:pt x="27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6"/>
                </a:lnTo>
                <a:lnTo>
                  <a:pt x="7" y="41"/>
                </a:lnTo>
                <a:lnTo>
                  <a:pt x="1" y="33"/>
                </a:lnTo>
                <a:lnTo>
                  <a:pt x="0" y="24"/>
                </a:lnTo>
                <a:lnTo>
                  <a:pt x="1" y="15"/>
                </a:lnTo>
                <a:lnTo>
                  <a:pt x="7" y="7"/>
                </a:lnTo>
                <a:lnTo>
                  <a:pt x="14" y="1"/>
                </a:lnTo>
                <a:lnTo>
                  <a:pt x="24" y="0"/>
                </a:lnTo>
                <a:lnTo>
                  <a:pt x="32" y="1"/>
                </a:lnTo>
                <a:lnTo>
                  <a:pt x="40" y="7"/>
                </a:lnTo>
                <a:lnTo>
                  <a:pt x="45" y="15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75" name="Freeform 324"/>
          <p:cNvSpPr>
            <a:spLocks/>
          </p:cNvSpPr>
          <p:nvPr/>
        </p:nvSpPr>
        <p:spPr bwMode="auto">
          <a:xfrm>
            <a:off x="3828788" y="3582769"/>
            <a:ext cx="33337" cy="28575"/>
          </a:xfrm>
          <a:custGeom>
            <a:avLst/>
            <a:gdLst>
              <a:gd name="T0" fmla="*/ 48 w 48"/>
              <a:gd name="T1" fmla="*/ 24 h 48"/>
              <a:gd name="T2" fmla="*/ 47 w 48"/>
              <a:gd name="T3" fmla="*/ 24 h 48"/>
              <a:gd name="T4" fmla="*/ 47 w 48"/>
              <a:gd name="T5" fmla="*/ 26 h 48"/>
              <a:gd name="T6" fmla="*/ 47 w 48"/>
              <a:gd name="T7" fmla="*/ 28 h 48"/>
              <a:gd name="T8" fmla="*/ 46 w 48"/>
              <a:gd name="T9" fmla="*/ 33 h 48"/>
              <a:gd name="T10" fmla="*/ 43 w 48"/>
              <a:gd name="T11" fmla="*/ 36 h 48"/>
              <a:gd name="T12" fmla="*/ 41 w 48"/>
              <a:gd name="T13" fmla="*/ 41 h 48"/>
              <a:gd name="T14" fmla="*/ 36 w 48"/>
              <a:gd name="T15" fmla="*/ 44 h 48"/>
              <a:gd name="T16" fmla="*/ 32 w 48"/>
              <a:gd name="T17" fmla="*/ 46 h 48"/>
              <a:gd name="T18" fmla="*/ 28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6 h 48"/>
              <a:gd name="T28" fmla="*/ 7 w 48"/>
              <a:gd name="T29" fmla="*/ 41 h 48"/>
              <a:gd name="T30" fmla="*/ 1 w 48"/>
              <a:gd name="T31" fmla="*/ 33 h 48"/>
              <a:gd name="T32" fmla="*/ 0 w 48"/>
              <a:gd name="T33" fmla="*/ 24 h 48"/>
              <a:gd name="T34" fmla="*/ 1 w 48"/>
              <a:gd name="T35" fmla="*/ 15 h 48"/>
              <a:gd name="T36" fmla="*/ 7 w 48"/>
              <a:gd name="T37" fmla="*/ 8 h 48"/>
              <a:gd name="T38" fmla="*/ 14 w 48"/>
              <a:gd name="T39" fmla="*/ 2 h 48"/>
              <a:gd name="T40" fmla="*/ 24 w 48"/>
              <a:gd name="T41" fmla="*/ 0 h 48"/>
              <a:gd name="T42" fmla="*/ 32 w 48"/>
              <a:gd name="T43" fmla="*/ 2 h 48"/>
              <a:gd name="T44" fmla="*/ 41 w 48"/>
              <a:gd name="T45" fmla="*/ 8 h 48"/>
              <a:gd name="T46" fmla="*/ 46 w 48"/>
              <a:gd name="T47" fmla="*/ 15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24"/>
                </a:lnTo>
                <a:lnTo>
                  <a:pt x="47" y="26"/>
                </a:lnTo>
                <a:lnTo>
                  <a:pt x="47" y="28"/>
                </a:lnTo>
                <a:lnTo>
                  <a:pt x="46" y="33"/>
                </a:lnTo>
                <a:lnTo>
                  <a:pt x="43" y="36"/>
                </a:lnTo>
                <a:lnTo>
                  <a:pt x="41" y="41"/>
                </a:lnTo>
                <a:lnTo>
                  <a:pt x="36" y="44"/>
                </a:lnTo>
                <a:lnTo>
                  <a:pt x="32" y="46"/>
                </a:lnTo>
                <a:lnTo>
                  <a:pt x="28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6"/>
                </a:lnTo>
                <a:lnTo>
                  <a:pt x="7" y="41"/>
                </a:lnTo>
                <a:lnTo>
                  <a:pt x="1" y="33"/>
                </a:lnTo>
                <a:lnTo>
                  <a:pt x="0" y="24"/>
                </a:lnTo>
                <a:lnTo>
                  <a:pt x="1" y="15"/>
                </a:lnTo>
                <a:lnTo>
                  <a:pt x="7" y="8"/>
                </a:lnTo>
                <a:lnTo>
                  <a:pt x="14" y="2"/>
                </a:lnTo>
                <a:lnTo>
                  <a:pt x="24" y="0"/>
                </a:lnTo>
                <a:lnTo>
                  <a:pt x="32" y="2"/>
                </a:lnTo>
                <a:lnTo>
                  <a:pt x="41" y="8"/>
                </a:lnTo>
                <a:lnTo>
                  <a:pt x="46" y="15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76" name="Freeform 325"/>
          <p:cNvSpPr>
            <a:spLocks/>
          </p:cNvSpPr>
          <p:nvPr/>
        </p:nvSpPr>
        <p:spPr bwMode="auto">
          <a:xfrm>
            <a:off x="3760526" y="3582769"/>
            <a:ext cx="33337" cy="28575"/>
          </a:xfrm>
          <a:custGeom>
            <a:avLst/>
            <a:gdLst>
              <a:gd name="T0" fmla="*/ 48 w 48"/>
              <a:gd name="T1" fmla="*/ 24 h 48"/>
              <a:gd name="T2" fmla="*/ 47 w 48"/>
              <a:gd name="T3" fmla="*/ 24 h 48"/>
              <a:gd name="T4" fmla="*/ 47 w 48"/>
              <a:gd name="T5" fmla="*/ 26 h 48"/>
              <a:gd name="T6" fmla="*/ 47 w 48"/>
              <a:gd name="T7" fmla="*/ 28 h 48"/>
              <a:gd name="T8" fmla="*/ 46 w 48"/>
              <a:gd name="T9" fmla="*/ 33 h 48"/>
              <a:gd name="T10" fmla="*/ 43 w 48"/>
              <a:gd name="T11" fmla="*/ 36 h 48"/>
              <a:gd name="T12" fmla="*/ 41 w 48"/>
              <a:gd name="T13" fmla="*/ 41 h 48"/>
              <a:gd name="T14" fmla="*/ 36 w 48"/>
              <a:gd name="T15" fmla="*/ 44 h 48"/>
              <a:gd name="T16" fmla="*/ 32 w 48"/>
              <a:gd name="T17" fmla="*/ 46 h 48"/>
              <a:gd name="T18" fmla="*/ 28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6 h 48"/>
              <a:gd name="T28" fmla="*/ 7 w 48"/>
              <a:gd name="T29" fmla="*/ 41 h 48"/>
              <a:gd name="T30" fmla="*/ 1 w 48"/>
              <a:gd name="T31" fmla="*/ 33 h 48"/>
              <a:gd name="T32" fmla="*/ 0 w 48"/>
              <a:gd name="T33" fmla="*/ 24 h 48"/>
              <a:gd name="T34" fmla="*/ 1 w 48"/>
              <a:gd name="T35" fmla="*/ 15 h 48"/>
              <a:gd name="T36" fmla="*/ 7 w 48"/>
              <a:gd name="T37" fmla="*/ 8 h 48"/>
              <a:gd name="T38" fmla="*/ 14 w 48"/>
              <a:gd name="T39" fmla="*/ 2 h 48"/>
              <a:gd name="T40" fmla="*/ 24 w 48"/>
              <a:gd name="T41" fmla="*/ 0 h 48"/>
              <a:gd name="T42" fmla="*/ 32 w 48"/>
              <a:gd name="T43" fmla="*/ 2 h 48"/>
              <a:gd name="T44" fmla="*/ 41 w 48"/>
              <a:gd name="T45" fmla="*/ 8 h 48"/>
              <a:gd name="T46" fmla="*/ 46 w 48"/>
              <a:gd name="T47" fmla="*/ 15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24"/>
                </a:lnTo>
                <a:lnTo>
                  <a:pt x="47" y="26"/>
                </a:lnTo>
                <a:lnTo>
                  <a:pt x="47" y="28"/>
                </a:lnTo>
                <a:lnTo>
                  <a:pt x="46" y="33"/>
                </a:lnTo>
                <a:lnTo>
                  <a:pt x="43" y="36"/>
                </a:lnTo>
                <a:lnTo>
                  <a:pt x="41" y="41"/>
                </a:lnTo>
                <a:lnTo>
                  <a:pt x="36" y="44"/>
                </a:lnTo>
                <a:lnTo>
                  <a:pt x="32" y="46"/>
                </a:lnTo>
                <a:lnTo>
                  <a:pt x="28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6"/>
                </a:lnTo>
                <a:lnTo>
                  <a:pt x="7" y="41"/>
                </a:lnTo>
                <a:lnTo>
                  <a:pt x="1" y="33"/>
                </a:lnTo>
                <a:lnTo>
                  <a:pt x="0" y="24"/>
                </a:lnTo>
                <a:lnTo>
                  <a:pt x="1" y="15"/>
                </a:lnTo>
                <a:lnTo>
                  <a:pt x="7" y="8"/>
                </a:lnTo>
                <a:lnTo>
                  <a:pt x="14" y="2"/>
                </a:lnTo>
                <a:lnTo>
                  <a:pt x="24" y="0"/>
                </a:lnTo>
                <a:lnTo>
                  <a:pt x="32" y="2"/>
                </a:lnTo>
                <a:lnTo>
                  <a:pt x="41" y="8"/>
                </a:lnTo>
                <a:lnTo>
                  <a:pt x="46" y="15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77" name="Freeform 326"/>
          <p:cNvSpPr>
            <a:spLocks/>
          </p:cNvSpPr>
          <p:nvPr/>
        </p:nvSpPr>
        <p:spPr bwMode="auto">
          <a:xfrm>
            <a:off x="3692263" y="3582769"/>
            <a:ext cx="33337" cy="28575"/>
          </a:xfrm>
          <a:custGeom>
            <a:avLst/>
            <a:gdLst>
              <a:gd name="T0" fmla="*/ 48 w 48"/>
              <a:gd name="T1" fmla="*/ 24 h 48"/>
              <a:gd name="T2" fmla="*/ 47 w 48"/>
              <a:gd name="T3" fmla="*/ 24 h 48"/>
              <a:gd name="T4" fmla="*/ 47 w 48"/>
              <a:gd name="T5" fmla="*/ 26 h 48"/>
              <a:gd name="T6" fmla="*/ 47 w 48"/>
              <a:gd name="T7" fmla="*/ 28 h 48"/>
              <a:gd name="T8" fmla="*/ 46 w 48"/>
              <a:gd name="T9" fmla="*/ 33 h 48"/>
              <a:gd name="T10" fmla="*/ 43 w 48"/>
              <a:gd name="T11" fmla="*/ 36 h 48"/>
              <a:gd name="T12" fmla="*/ 41 w 48"/>
              <a:gd name="T13" fmla="*/ 41 h 48"/>
              <a:gd name="T14" fmla="*/ 36 w 48"/>
              <a:gd name="T15" fmla="*/ 44 h 48"/>
              <a:gd name="T16" fmla="*/ 32 w 48"/>
              <a:gd name="T17" fmla="*/ 46 h 48"/>
              <a:gd name="T18" fmla="*/ 28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6 h 48"/>
              <a:gd name="T28" fmla="*/ 7 w 48"/>
              <a:gd name="T29" fmla="*/ 41 h 48"/>
              <a:gd name="T30" fmla="*/ 1 w 48"/>
              <a:gd name="T31" fmla="*/ 33 h 48"/>
              <a:gd name="T32" fmla="*/ 0 w 48"/>
              <a:gd name="T33" fmla="*/ 24 h 48"/>
              <a:gd name="T34" fmla="*/ 1 w 48"/>
              <a:gd name="T35" fmla="*/ 15 h 48"/>
              <a:gd name="T36" fmla="*/ 7 w 48"/>
              <a:gd name="T37" fmla="*/ 8 h 48"/>
              <a:gd name="T38" fmla="*/ 14 w 48"/>
              <a:gd name="T39" fmla="*/ 2 h 48"/>
              <a:gd name="T40" fmla="*/ 24 w 48"/>
              <a:gd name="T41" fmla="*/ 0 h 48"/>
              <a:gd name="T42" fmla="*/ 32 w 48"/>
              <a:gd name="T43" fmla="*/ 2 h 48"/>
              <a:gd name="T44" fmla="*/ 41 w 48"/>
              <a:gd name="T45" fmla="*/ 8 h 48"/>
              <a:gd name="T46" fmla="*/ 46 w 48"/>
              <a:gd name="T47" fmla="*/ 15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24"/>
                </a:lnTo>
                <a:lnTo>
                  <a:pt x="47" y="26"/>
                </a:lnTo>
                <a:lnTo>
                  <a:pt x="47" y="28"/>
                </a:lnTo>
                <a:lnTo>
                  <a:pt x="46" y="33"/>
                </a:lnTo>
                <a:lnTo>
                  <a:pt x="43" y="36"/>
                </a:lnTo>
                <a:lnTo>
                  <a:pt x="41" y="41"/>
                </a:lnTo>
                <a:lnTo>
                  <a:pt x="36" y="44"/>
                </a:lnTo>
                <a:lnTo>
                  <a:pt x="32" y="46"/>
                </a:lnTo>
                <a:lnTo>
                  <a:pt x="28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6"/>
                </a:lnTo>
                <a:lnTo>
                  <a:pt x="7" y="41"/>
                </a:lnTo>
                <a:lnTo>
                  <a:pt x="1" y="33"/>
                </a:lnTo>
                <a:lnTo>
                  <a:pt x="0" y="24"/>
                </a:lnTo>
                <a:lnTo>
                  <a:pt x="1" y="15"/>
                </a:lnTo>
                <a:lnTo>
                  <a:pt x="7" y="8"/>
                </a:lnTo>
                <a:lnTo>
                  <a:pt x="14" y="2"/>
                </a:lnTo>
                <a:lnTo>
                  <a:pt x="24" y="0"/>
                </a:lnTo>
                <a:lnTo>
                  <a:pt x="32" y="2"/>
                </a:lnTo>
                <a:lnTo>
                  <a:pt x="41" y="8"/>
                </a:lnTo>
                <a:lnTo>
                  <a:pt x="46" y="15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78" name="Freeform 327"/>
          <p:cNvSpPr>
            <a:spLocks/>
          </p:cNvSpPr>
          <p:nvPr/>
        </p:nvSpPr>
        <p:spPr bwMode="auto">
          <a:xfrm>
            <a:off x="3624001" y="3582769"/>
            <a:ext cx="33337" cy="28575"/>
          </a:xfrm>
          <a:custGeom>
            <a:avLst/>
            <a:gdLst>
              <a:gd name="T0" fmla="*/ 48 w 48"/>
              <a:gd name="T1" fmla="*/ 24 h 48"/>
              <a:gd name="T2" fmla="*/ 47 w 48"/>
              <a:gd name="T3" fmla="*/ 24 h 48"/>
              <a:gd name="T4" fmla="*/ 47 w 48"/>
              <a:gd name="T5" fmla="*/ 26 h 48"/>
              <a:gd name="T6" fmla="*/ 47 w 48"/>
              <a:gd name="T7" fmla="*/ 28 h 48"/>
              <a:gd name="T8" fmla="*/ 46 w 48"/>
              <a:gd name="T9" fmla="*/ 33 h 48"/>
              <a:gd name="T10" fmla="*/ 43 w 48"/>
              <a:gd name="T11" fmla="*/ 36 h 48"/>
              <a:gd name="T12" fmla="*/ 41 w 48"/>
              <a:gd name="T13" fmla="*/ 41 h 48"/>
              <a:gd name="T14" fmla="*/ 36 w 48"/>
              <a:gd name="T15" fmla="*/ 44 h 48"/>
              <a:gd name="T16" fmla="*/ 32 w 48"/>
              <a:gd name="T17" fmla="*/ 46 h 48"/>
              <a:gd name="T18" fmla="*/ 28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6 h 48"/>
              <a:gd name="T28" fmla="*/ 7 w 48"/>
              <a:gd name="T29" fmla="*/ 41 h 48"/>
              <a:gd name="T30" fmla="*/ 1 w 48"/>
              <a:gd name="T31" fmla="*/ 33 h 48"/>
              <a:gd name="T32" fmla="*/ 0 w 48"/>
              <a:gd name="T33" fmla="*/ 24 h 48"/>
              <a:gd name="T34" fmla="*/ 1 w 48"/>
              <a:gd name="T35" fmla="*/ 15 h 48"/>
              <a:gd name="T36" fmla="*/ 7 w 48"/>
              <a:gd name="T37" fmla="*/ 8 h 48"/>
              <a:gd name="T38" fmla="*/ 14 w 48"/>
              <a:gd name="T39" fmla="*/ 2 h 48"/>
              <a:gd name="T40" fmla="*/ 24 w 48"/>
              <a:gd name="T41" fmla="*/ 0 h 48"/>
              <a:gd name="T42" fmla="*/ 32 w 48"/>
              <a:gd name="T43" fmla="*/ 2 h 48"/>
              <a:gd name="T44" fmla="*/ 41 w 48"/>
              <a:gd name="T45" fmla="*/ 8 h 48"/>
              <a:gd name="T46" fmla="*/ 46 w 48"/>
              <a:gd name="T47" fmla="*/ 15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24"/>
                </a:lnTo>
                <a:lnTo>
                  <a:pt x="47" y="26"/>
                </a:lnTo>
                <a:lnTo>
                  <a:pt x="47" y="28"/>
                </a:lnTo>
                <a:lnTo>
                  <a:pt x="46" y="33"/>
                </a:lnTo>
                <a:lnTo>
                  <a:pt x="43" y="36"/>
                </a:lnTo>
                <a:lnTo>
                  <a:pt x="41" y="41"/>
                </a:lnTo>
                <a:lnTo>
                  <a:pt x="36" y="44"/>
                </a:lnTo>
                <a:lnTo>
                  <a:pt x="32" y="46"/>
                </a:lnTo>
                <a:lnTo>
                  <a:pt x="28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6"/>
                </a:lnTo>
                <a:lnTo>
                  <a:pt x="7" y="41"/>
                </a:lnTo>
                <a:lnTo>
                  <a:pt x="1" y="33"/>
                </a:lnTo>
                <a:lnTo>
                  <a:pt x="0" y="24"/>
                </a:lnTo>
                <a:lnTo>
                  <a:pt x="1" y="15"/>
                </a:lnTo>
                <a:lnTo>
                  <a:pt x="7" y="8"/>
                </a:lnTo>
                <a:lnTo>
                  <a:pt x="14" y="2"/>
                </a:lnTo>
                <a:lnTo>
                  <a:pt x="24" y="0"/>
                </a:lnTo>
                <a:lnTo>
                  <a:pt x="32" y="2"/>
                </a:lnTo>
                <a:lnTo>
                  <a:pt x="41" y="8"/>
                </a:lnTo>
                <a:lnTo>
                  <a:pt x="46" y="15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79" name="Freeform 328"/>
          <p:cNvSpPr>
            <a:spLocks/>
          </p:cNvSpPr>
          <p:nvPr/>
        </p:nvSpPr>
        <p:spPr bwMode="auto">
          <a:xfrm>
            <a:off x="3555738" y="3582769"/>
            <a:ext cx="33337" cy="28575"/>
          </a:xfrm>
          <a:custGeom>
            <a:avLst/>
            <a:gdLst>
              <a:gd name="T0" fmla="*/ 48 w 48"/>
              <a:gd name="T1" fmla="*/ 24 h 48"/>
              <a:gd name="T2" fmla="*/ 47 w 48"/>
              <a:gd name="T3" fmla="*/ 24 h 48"/>
              <a:gd name="T4" fmla="*/ 47 w 48"/>
              <a:gd name="T5" fmla="*/ 26 h 48"/>
              <a:gd name="T6" fmla="*/ 47 w 48"/>
              <a:gd name="T7" fmla="*/ 28 h 48"/>
              <a:gd name="T8" fmla="*/ 46 w 48"/>
              <a:gd name="T9" fmla="*/ 33 h 48"/>
              <a:gd name="T10" fmla="*/ 43 w 48"/>
              <a:gd name="T11" fmla="*/ 36 h 48"/>
              <a:gd name="T12" fmla="*/ 41 w 48"/>
              <a:gd name="T13" fmla="*/ 41 h 48"/>
              <a:gd name="T14" fmla="*/ 36 w 48"/>
              <a:gd name="T15" fmla="*/ 44 h 48"/>
              <a:gd name="T16" fmla="*/ 32 w 48"/>
              <a:gd name="T17" fmla="*/ 46 h 48"/>
              <a:gd name="T18" fmla="*/ 28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6 h 48"/>
              <a:gd name="T28" fmla="*/ 7 w 48"/>
              <a:gd name="T29" fmla="*/ 41 h 48"/>
              <a:gd name="T30" fmla="*/ 1 w 48"/>
              <a:gd name="T31" fmla="*/ 33 h 48"/>
              <a:gd name="T32" fmla="*/ 0 w 48"/>
              <a:gd name="T33" fmla="*/ 24 h 48"/>
              <a:gd name="T34" fmla="*/ 1 w 48"/>
              <a:gd name="T35" fmla="*/ 15 h 48"/>
              <a:gd name="T36" fmla="*/ 7 w 48"/>
              <a:gd name="T37" fmla="*/ 8 h 48"/>
              <a:gd name="T38" fmla="*/ 14 w 48"/>
              <a:gd name="T39" fmla="*/ 2 h 48"/>
              <a:gd name="T40" fmla="*/ 24 w 48"/>
              <a:gd name="T41" fmla="*/ 0 h 48"/>
              <a:gd name="T42" fmla="*/ 32 w 48"/>
              <a:gd name="T43" fmla="*/ 2 h 48"/>
              <a:gd name="T44" fmla="*/ 41 w 48"/>
              <a:gd name="T45" fmla="*/ 8 h 48"/>
              <a:gd name="T46" fmla="*/ 46 w 48"/>
              <a:gd name="T47" fmla="*/ 15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24"/>
                </a:lnTo>
                <a:lnTo>
                  <a:pt x="47" y="26"/>
                </a:lnTo>
                <a:lnTo>
                  <a:pt x="47" y="28"/>
                </a:lnTo>
                <a:lnTo>
                  <a:pt x="46" y="33"/>
                </a:lnTo>
                <a:lnTo>
                  <a:pt x="43" y="36"/>
                </a:lnTo>
                <a:lnTo>
                  <a:pt x="41" y="41"/>
                </a:lnTo>
                <a:lnTo>
                  <a:pt x="36" y="44"/>
                </a:lnTo>
                <a:lnTo>
                  <a:pt x="32" y="46"/>
                </a:lnTo>
                <a:lnTo>
                  <a:pt x="28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6"/>
                </a:lnTo>
                <a:lnTo>
                  <a:pt x="7" y="41"/>
                </a:lnTo>
                <a:lnTo>
                  <a:pt x="1" y="33"/>
                </a:lnTo>
                <a:lnTo>
                  <a:pt x="0" y="24"/>
                </a:lnTo>
                <a:lnTo>
                  <a:pt x="1" y="15"/>
                </a:lnTo>
                <a:lnTo>
                  <a:pt x="7" y="8"/>
                </a:lnTo>
                <a:lnTo>
                  <a:pt x="14" y="2"/>
                </a:lnTo>
                <a:lnTo>
                  <a:pt x="24" y="0"/>
                </a:lnTo>
                <a:lnTo>
                  <a:pt x="32" y="2"/>
                </a:lnTo>
                <a:lnTo>
                  <a:pt x="41" y="8"/>
                </a:lnTo>
                <a:lnTo>
                  <a:pt x="46" y="15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80" name="Freeform 329"/>
          <p:cNvSpPr>
            <a:spLocks/>
          </p:cNvSpPr>
          <p:nvPr/>
        </p:nvSpPr>
        <p:spPr bwMode="auto">
          <a:xfrm>
            <a:off x="3487476" y="3582769"/>
            <a:ext cx="33337" cy="28575"/>
          </a:xfrm>
          <a:custGeom>
            <a:avLst/>
            <a:gdLst>
              <a:gd name="T0" fmla="*/ 48 w 48"/>
              <a:gd name="T1" fmla="*/ 24 h 48"/>
              <a:gd name="T2" fmla="*/ 47 w 48"/>
              <a:gd name="T3" fmla="*/ 24 h 48"/>
              <a:gd name="T4" fmla="*/ 47 w 48"/>
              <a:gd name="T5" fmla="*/ 26 h 48"/>
              <a:gd name="T6" fmla="*/ 47 w 48"/>
              <a:gd name="T7" fmla="*/ 28 h 48"/>
              <a:gd name="T8" fmla="*/ 46 w 48"/>
              <a:gd name="T9" fmla="*/ 33 h 48"/>
              <a:gd name="T10" fmla="*/ 43 w 48"/>
              <a:gd name="T11" fmla="*/ 36 h 48"/>
              <a:gd name="T12" fmla="*/ 41 w 48"/>
              <a:gd name="T13" fmla="*/ 41 h 48"/>
              <a:gd name="T14" fmla="*/ 36 w 48"/>
              <a:gd name="T15" fmla="*/ 44 h 48"/>
              <a:gd name="T16" fmla="*/ 32 w 48"/>
              <a:gd name="T17" fmla="*/ 46 h 48"/>
              <a:gd name="T18" fmla="*/ 28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6 h 48"/>
              <a:gd name="T28" fmla="*/ 7 w 48"/>
              <a:gd name="T29" fmla="*/ 41 h 48"/>
              <a:gd name="T30" fmla="*/ 1 w 48"/>
              <a:gd name="T31" fmla="*/ 33 h 48"/>
              <a:gd name="T32" fmla="*/ 0 w 48"/>
              <a:gd name="T33" fmla="*/ 24 h 48"/>
              <a:gd name="T34" fmla="*/ 1 w 48"/>
              <a:gd name="T35" fmla="*/ 15 h 48"/>
              <a:gd name="T36" fmla="*/ 7 w 48"/>
              <a:gd name="T37" fmla="*/ 8 h 48"/>
              <a:gd name="T38" fmla="*/ 14 w 48"/>
              <a:gd name="T39" fmla="*/ 2 h 48"/>
              <a:gd name="T40" fmla="*/ 24 w 48"/>
              <a:gd name="T41" fmla="*/ 0 h 48"/>
              <a:gd name="T42" fmla="*/ 32 w 48"/>
              <a:gd name="T43" fmla="*/ 2 h 48"/>
              <a:gd name="T44" fmla="*/ 41 w 48"/>
              <a:gd name="T45" fmla="*/ 8 h 48"/>
              <a:gd name="T46" fmla="*/ 46 w 48"/>
              <a:gd name="T47" fmla="*/ 15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24"/>
                </a:lnTo>
                <a:lnTo>
                  <a:pt x="47" y="26"/>
                </a:lnTo>
                <a:lnTo>
                  <a:pt x="47" y="28"/>
                </a:lnTo>
                <a:lnTo>
                  <a:pt x="46" y="33"/>
                </a:lnTo>
                <a:lnTo>
                  <a:pt x="43" y="36"/>
                </a:lnTo>
                <a:lnTo>
                  <a:pt x="41" y="41"/>
                </a:lnTo>
                <a:lnTo>
                  <a:pt x="36" y="44"/>
                </a:lnTo>
                <a:lnTo>
                  <a:pt x="32" y="46"/>
                </a:lnTo>
                <a:lnTo>
                  <a:pt x="28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6"/>
                </a:lnTo>
                <a:lnTo>
                  <a:pt x="7" y="41"/>
                </a:lnTo>
                <a:lnTo>
                  <a:pt x="1" y="33"/>
                </a:lnTo>
                <a:lnTo>
                  <a:pt x="0" y="24"/>
                </a:lnTo>
                <a:lnTo>
                  <a:pt x="1" y="15"/>
                </a:lnTo>
                <a:lnTo>
                  <a:pt x="7" y="8"/>
                </a:lnTo>
                <a:lnTo>
                  <a:pt x="14" y="2"/>
                </a:lnTo>
                <a:lnTo>
                  <a:pt x="24" y="0"/>
                </a:lnTo>
                <a:lnTo>
                  <a:pt x="32" y="2"/>
                </a:lnTo>
                <a:lnTo>
                  <a:pt x="41" y="8"/>
                </a:lnTo>
                <a:lnTo>
                  <a:pt x="46" y="15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86" name="Freeform 330"/>
          <p:cNvSpPr>
            <a:spLocks/>
          </p:cNvSpPr>
          <p:nvPr/>
        </p:nvSpPr>
        <p:spPr bwMode="auto">
          <a:xfrm>
            <a:off x="3419213" y="3582769"/>
            <a:ext cx="33337" cy="28575"/>
          </a:xfrm>
          <a:custGeom>
            <a:avLst/>
            <a:gdLst>
              <a:gd name="T0" fmla="*/ 48 w 48"/>
              <a:gd name="T1" fmla="*/ 24 h 48"/>
              <a:gd name="T2" fmla="*/ 47 w 48"/>
              <a:gd name="T3" fmla="*/ 24 h 48"/>
              <a:gd name="T4" fmla="*/ 47 w 48"/>
              <a:gd name="T5" fmla="*/ 26 h 48"/>
              <a:gd name="T6" fmla="*/ 47 w 48"/>
              <a:gd name="T7" fmla="*/ 28 h 48"/>
              <a:gd name="T8" fmla="*/ 45 w 48"/>
              <a:gd name="T9" fmla="*/ 33 h 48"/>
              <a:gd name="T10" fmla="*/ 43 w 48"/>
              <a:gd name="T11" fmla="*/ 36 h 48"/>
              <a:gd name="T12" fmla="*/ 41 w 48"/>
              <a:gd name="T13" fmla="*/ 41 h 48"/>
              <a:gd name="T14" fmla="*/ 36 w 48"/>
              <a:gd name="T15" fmla="*/ 44 h 48"/>
              <a:gd name="T16" fmla="*/ 32 w 48"/>
              <a:gd name="T17" fmla="*/ 46 h 48"/>
              <a:gd name="T18" fmla="*/ 27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6 h 48"/>
              <a:gd name="T28" fmla="*/ 7 w 48"/>
              <a:gd name="T29" fmla="*/ 41 h 48"/>
              <a:gd name="T30" fmla="*/ 1 w 48"/>
              <a:gd name="T31" fmla="*/ 33 h 48"/>
              <a:gd name="T32" fmla="*/ 0 w 48"/>
              <a:gd name="T33" fmla="*/ 24 h 48"/>
              <a:gd name="T34" fmla="*/ 1 w 48"/>
              <a:gd name="T35" fmla="*/ 15 h 48"/>
              <a:gd name="T36" fmla="*/ 7 w 48"/>
              <a:gd name="T37" fmla="*/ 8 h 48"/>
              <a:gd name="T38" fmla="*/ 14 w 48"/>
              <a:gd name="T39" fmla="*/ 2 h 48"/>
              <a:gd name="T40" fmla="*/ 24 w 48"/>
              <a:gd name="T41" fmla="*/ 0 h 48"/>
              <a:gd name="T42" fmla="*/ 32 w 48"/>
              <a:gd name="T43" fmla="*/ 2 h 48"/>
              <a:gd name="T44" fmla="*/ 41 w 48"/>
              <a:gd name="T45" fmla="*/ 8 h 48"/>
              <a:gd name="T46" fmla="*/ 45 w 48"/>
              <a:gd name="T47" fmla="*/ 15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24"/>
                </a:lnTo>
                <a:lnTo>
                  <a:pt x="47" y="26"/>
                </a:lnTo>
                <a:lnTo>
                  <a:pt x="47" y="28"/>
                </a:lnTo>
                <a:lnTo>
                  <a:pt x="45" y="33"/>
                </a:lnTo>
                <a:lnTo>
                  <a:pt x="43" y="36"/>
                </a:lnTo>
                <a:lnTo>
                  <a:pt x="41" y="41"/>
                </a:lnTo>
                <a:lnTo>
                  <a:pt x="36" y="44"/>
                </a:lnTo>
                <a:lnTo>
                  <a:pt x="32" y="46"/>
                </a:lnTo>
                <a:lnTo>
                  <a:pt x="27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6"/>
                </a:lnTo>
                <a:lnTo>
                  <a:pt x="7" y="41"/>
                </a:lnTo>
                <a:lnTo>
                  <a:pt x="1" y="33"/>
                </a:lnTo>
                <a:lnTo>
                  <a:pt x="0" y="24"/>
                </a:lnTo>
                <a:lnTo>
                  <a:pt x="1" y="15"/>
                </a:lnTo>
                <a:lnTo>
                  <a:pt x="7" y="8"/>
                </a:lnTo>
                <a:lnTo>
                  <a:pt x="14" y="2"/>
                </a:lnTo>
                <a:lnTo>
                  <a:pt x="24" y="0"/>
                </a:lnTo>
                <a:lnTo>
                  <a:pt x="32" y="2"/>
                </a:lnTo>
                <a:lnTo>
                  <a:pt x="41" y="8"/>
                </a:lnTo>
                <a:lnTo>
                  <a:pt x="45" y="15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87" name="Freeform 331"/>
          <p:cNvSpPr>
            <a:spLocks/>
          </p:cNvSpPr>
          <p:nvPr/>
        </p:nvSpPr>
        <p:spPr bwMode="auto">
          <a:xfrm>
            <a:off x="3350951" y="3582769"/>
            <a:ext cx="33337" cy="28575"/>
          </a:xfrm>
          <a:custGeom>
            <a:avLst/>
            <a:gdLst>
              <a:gd name="T0" fmla="*/ 48 w 48"/>
              <a:gd name="T1" fmla="*/ 24 h 48"/>
              <a:gd name="T2" fmla="*/ 47 w 48"/>
              <a:gd name="T3" fmla="*/ 24 h 48"/>
              <a:gd name="T4" fmla="*/ 47 w 48"/>
              <a:gd name="T5" fmla="*/ 26 h 48"/>
              <a:gd name="T6" fmla="*/ 47 w 48"/>
              <a:gd name="T7" fmla="*/ 28 h 48"/>
              <a:gd name="T8" fmla="*/ 45 w 48"/>
              <a:gd name="T9" fmla="*/ 33 h 48"/>
              <a:gd name="T10" fmla="*/ 43 w 48"/>
              <a:gd name="T11" fmla="*/ 36 h 48"/>
              <a:gd name="T12" fmla="*/ 41 w 48"/>
              <a:gd name="T13" fmla="*/ 41 h 48"/>
              <a:gd name="T14" fmla="*/ 36 w 48"/>
              <a:gd name="T15" fmla="*/ 44 h 48"/>
              <a:gd name="T16" fmla="*/ 32 w 48"/>
              <a:gd name="T17" fmla="*/ 46 h 48"/>
              <a:gd name="T18" fmla="*/ 27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6 h 48"/>
              <a:gd name="T28" fmla="*/ 7 w 48"/>
              <a:gd name="T29" fmla="*/ 41 h 48"/>
              <a:gd name="T30" fmla="*/ 1 w 48"/>
              <a:gd name="T31" fmla="*/ 33 h 48"/>
              <a:gd name="T32" fmla="*/ 0 w 48"/>
              <a:gd name="T33" fmla="*/ 24 h 48"/>
              <a:gd name="T34" fmla="*/ 1 w 48"/>
              <a:gd name="T35" fmla="*/ 15 h 48"/>
              <a:gd name="T36" fmla="*/ 7 w 48"/>
              <a:gd name="T37" fmla="*/ 8 h 48"/>
              <a:gd name="T38" fmla="*/ 14 w 48"/>
              <a:gd name="T39" fmla="*/ 2 h 48"/>
              <a:gd name="T40" fmla="*/ 24 w 48"/>
              <a:gd name="T41" fmla="*/ 0 h 48"/>
              <a:gd name="T42" fmla="*/ 32 w 48"/>
              <a:gd name="T43" fmla="*/ 2 h 48"/>
              <a:gd name="T44" fmla="*/ 41 w 48"/>
              <a:gd name="T45" fmla="*/ 8 h 48"/>
              <a:gd name="T46" fmla="*/ 45 w 48"/>
              <a:gd name="T47" fmla="*/ 15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24"/>
                </a:lnTo>
                <a:lnTo>
                  <a:pt x="47" y="26"/>
                </a:lnTo>
                <a:lnTo>
                  <a:pt x="47" y="28"/>
                </a:lnTo>
                <a:lnTo>
                  <a:pt x="45" y="33"/>
                </a:lnTo>
                <a:lnTo>
                  <a:pt x="43" y="36"/>
                </a:lnTo>
                <a:lnTo>
                  <a:pt x="41" y="41"/>
                </a:lnTo>
                <a:lnTo>
                  <a:pt x="36" y="44"/>
                </a:lnTo>
                <a:lnTo>
                  <a:pt x="32" y="46"/>
                </a:lnTo>
                <a:lnTo>
                  <a:pt x="27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6"/>
                </a:lnTo>
                <a:lnTo>
                  <a:pt x="7" y="41"/>
                </a:lnTo>
                <a:lnTo>
                  <a:pt x="1" y="33"/>
                </a:lnTo>
                <a:lnTo>
                  <a:pt x="0" y="24"/>
                </a:lnTo>
                <a:lnTo>
                  <a:pt x="1" y="15"/>
                </a:lnTo>
                <a:lnTo>
                  <a:pt x="7" y="8"/>
                </a:lnTo>
                <a:lnTo>
                  <a:pt x="14" y="2"/>
                </a:lnTo>
                <a:lnTo>
                  <a:pt x="24" y="0"/>
                </a:lnTo>
                <a:lnTo>
                  <a:pt x="32" y="2"/>
                </a:lnTo>
                <a:lnTo>
                  <a:pt x="41" y="8"/>
                </a:lnTo>
                <a:lnTo>
                  <a:pt x="45" y="15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88" name="Freeform 332"/>
          <p:cNvSpPr>
            <a:spLocks/>
          </p:cNvSpPr>
          <p:nvPr/>
        </p:nvSpPr>
        <p:spPr bwMode="auto">
          <a:xfrm>
            <a:off x="3282688" y="3582769"/>
            <a:ext cx="33337" cy="28575"/>
          </a:xfrm>
          <a:custGeom>
            <a:avLst/>
            <a:gdLst>
              <a:gd name="T0" fmla="*/ 48 w 48"/>
              <a:gd name="T1" fmla="*/ 24 h 48"/>
              <a:gd name="T2" fmla="*/ 47 w 48"/>
              <a:gd name="T3" fmla="*/ 24 h 48"/>
              <a:gd name="T4" fmla="*/ 47 w 48"/>
              <a:gd name="T5" fmla="*/ 26 h 48"/>
              <a:gd name="T6" fmla="*/ 47 w 48"/>
              <a:gd name="T7" fmla="*/ 28 h 48"/>
              <a:gd name="T8" fmla="*/ 45 w 48"/>
              <a:gd name="T9" fmla="*/ 33 h 48"/>
              <a:gd name="T10" fmla="*/ 43 w 48"/>
              <a:gd name="T11" fmla="*/ 36 h 48"/>
              <a:gd name="T12" fmla="*/ 41 w 48"/>
              <a:gd name="T13" fmla="*/ 41 h 48"/>
              <a:gd name="T14" fmla="*/ 36 w 48"/>
              <a:gd name="T15" fmla="*/ 44 h 48"/>
              <a:gd name="T16" fmla="*/ 32 w 48"/>
              <a:gd name="T17" fmla="*/ 46 h 48"/>
              <a:gd name="T18" fmla="*/ 27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6 h 48"/>
              <a:gd name="T28" fmla="*/ 7 w 48"/>
              <a:gd name="T29" fmla="*/ 41 h 48"/>
              <a:gd name="T30" fmla="*/ 1 w 48"/>
              <a:gd name="T31" fmla="*/ 33 h 48"/>
              <a:gd name="T32" fmla="*/ 0 w 48"/>
              <a:gd name="T33" fmla="*/ 24 h 48"/>
              <a:gd name="T34" fmla="*/ 1 w 48"/>
              <a:gd name="T35" fmla="*/ 15 h 48"/>
              <a:gd name="T36" fmla="*/ 7 w 48"/>
              <a:gd name="T37" fmla="*/ 8 h 48"/>
              <a:gd name="T38" fmla="*/ 14 w 48"/>
              <a:gd name="T39" fmla="*/ 2 h 48"/>
              <a:gd name="T40" fmla="*/ 24 w 48"/>
              <a:gd name="T41" fmla="*/ 0 h 48"/>
              <a:gd name="T42" fmla="*/ 32 w 48"/>
              <a:gd name="T43" fmla="*/ 2 h 48"/>
              <a:gd name="T44" fmla="*/ 41 w 48"/>
              <a:gd name="T45" fmla="*/ 8 h 48"/>
              <a:gd name="T46" fmla="*/ 45 w 48"/>
              <a:gd name="T47" fmla="*/ 15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24"/>
                </a:lnTo>
                <a:lnTo>
                  <a:pt x="47" y="26"/>
                </a:lnTo>
                <a:lnTo>
                  <a:pt x="47" y="28"/>
                </a:lnTo>
                <a:lnTo>
                  <a:pt x="45" y="33"/>
                </a:lnTo>
                <a:lnTo>
                  <a:pt x="43" y="36"/>
                </a:lnTo>
                <a:lnTo>
                  <a:pt x="41" y="41"/>
                </a:lnTo>
                <a:lnTo>
                  <a:pt x="36" y="44"/>
                </a:lnTo>
                <a:lnTo>
                  <a:pt x="32" y="46"/>
                </a:lnTo>
                <a:lnTo>
                  <a:pt x="27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6"/>
                </a:lnTo>
                <a:lnTo>
                  <a:pt x="7" y="41"/>
                </a:lnTo>
                <a:lnTo>
                  <a:pt x="1" y="33"/>
                </a:lnTo>
                <a:lnTo>
                  <a:pt x="0" y="24"/>
                </a:lnTo>
                <a:lnTo>
                  <a:pt x="1" y="15"/>
                </a:lnTo>
                <a:lnTo>
                  <a:pt x="7" y="8"/>
                </a:lnTo>
                <a:lnTo>
                  <a:pt x="14" y="2"/>
                </a:lnTo>
                <a:lnTo>
                  <a:pt x="24" y="0"/>
                </a:lnTo>
                <a:lnTo>
                  <a:pt x="32" y="2"/>
                </a:lnTo>
                <a:lnTo>
                  <a:pt x="41" y="8"/>
                </a:lnTo>
                <a:lnTo>
                  <a:pt x="45" y="15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89" name="Freeform 333"/>
          <p:cNvSpPr>
            <a:spLocks/>
          </p:cNvSpPr>
          <p:nvPr/>
        </p:nvSpPr>
        <p:spPr bwMode="auto">
          <a:xfrm>
            <a:off x="3214426" y="3582769"/>
            <a:ext cx="33337" cy="28575"/>
          </a:xfrm>
          <a:custGeom>
            <a:avLst/>
            <a:gdLst>
              <a:gd name="T0" fmla="*/ 48 w 48"/>
              <a:gd name="T1" fmla="*/ 24 h 48"/>
              <a:gd name="T2" fmla="*/ 47 w 48"/>
              <a:gd name="T3" fmla="*/ 24 h 48"/>
              <a:gd name="T4" fmla="*/ 47 w 48"/>
              <a:gd name="T5" fmla="*/ 26 h 48"/>
              <a:gd name="T6" fmla="*/ 47 w 48"/>
              <a:gd name="T7" fmla="*/ 28 h 48"/>
              <a:gd name="T8" fmla="*/ 45 w 48"/>
              <a:gd name="T9" fmla="*/ 33 h 48"/>
              <a:gd name="T10" fmla="*/ 43 w 48"/>
              <a:gd name="T11" fmla="*/ 36 h 48"/>
              <a:gd name="T12" fmla="*/ 41 w 48"/>
              <a:gd name="T13" fmla="*/ 41 h 48"/>
              <a:gd name="T14" fmla="*/ 36 w 48"/>
              <a:gd name="T15" fmla="*/ 44 h 48"/>
              <a:gd name="T16" fmla="*/ 32 w 48"/>
              <a:gd name="T17" fmla="*/ 46 h 48"/>
              <a:gd name="T18" fmla="*/ 27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6 h 48"/>
              <a:gd name="T28" fmla="*/ 7 w 48"/>
              <a:gd name="T29" fmla="*/ 41 h 48"/>
              <a:gd name="T30" fmla="*/ 1 w 48"/>
              <a:gd name="T31" fmla="*/ 33 h 48"/>
              <a:gd name="T32" fmla="*/ 0 w 48"/>
              <a:gd name="T33" fmla="*/ 24 h 48"/>
              <a:gd name="T34" fmla="*/ 1 w 48"/>
              <a:gd name="T35" fmla="*/ 15 h 48"/>
              <a:gd name="T36" fmla="*/ 7 w 48"/>
              <a:gd name="T37" fmla="*/ 8 h 48"/>
              <a:gd name="T38" fmla="*/ 14 w 48"/>
              <a:gd name="T39" fmla="*/ 2 h 48"/>
              <a:gd name="T40" fmla="*/ 24 w 48"/>
              <a:gd name="T41" fmla="*/ 0 h 48"/>
              <a:gd name="T42" fmla="*/ 32 w 48"/>
              <a:gd name="T43" fmla="*/ 2 h 48"/>
              <a:gd name="T44" fmla="*/ 41 w 48"/>
              <a:gd name="T45" fmla="*/ 8 h 48"/>
              <a:gd name="T46" fmla="*/ 45 w 48"/>
              <a:gd name="T47" fmla="*/ 15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24"/>
                </a:lnTo>
                <a:lnTo>
                  <a:pt x="47" y="26"/>
                </a:lnTo>
                <a:lnTo>
                  <a:pt x="47" y="28"/>
                </a:lnTo>
                <a:lnTo>
                  <a:pt x="45" y="33"/>
                </a:lnTo>
                <a:lnTo>
                  <a:pt x="43" y="36"/>
                </a:lnTo>
                <a:lnTo>
                  <a:pt x="41" y="41"/>
                </a:lnTo>
                <a:lnTo>
                  <a:pt x="36" y="44"/>
                </a:lnTo>
                <a:lnTo>
                  <a:pt x="32" y="46"/>
                </a:lnTo>
                <a:lnTo>
                  <a:pt x="27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6"/>
                </a:lnTo>
                <a:lnTo>
                  <a:pt x="7" y="41"/>
                </a:lnTo>
                <a:lnTo>
                  <a:pt x="1" y="33"/>
                </a:lnTo>
                <a:lnTo>
                  <a:pt x="0" y="24"/>
                </a:lnTo>
                <a:lnTo>
                  <a:pt x="1" y="15"/>
                </a:lnTo>
                <a:lnTo>
                  <a:pt x="7" y="8"/>
                </a:lnTo>
                <a:lnTo>
                  <a:pt x="14" y="2"/>
                </a:lnTo>
                <a:lnTo>
                  <a:pt x="24" y="0"/>
                </a:lnTo>
                <a:lnTo>
                  <a:pt x="32" y="2"/>
                </a:lnTo>
                <a:lnTo>
                  <a:pt x="41" y="8"/>
                </a:lnTo>
                <a:lnTo>
                  <a:pt x="45" y="15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90" name="Freeform 334"/>
          <p:cNvSpPr>
            <a:spLocks/>
          </p:cNvSpPr>
          <p:nvPr/>
        </p:nvSpPr>
        <p:spPr bwMode="auto">
          <a:xfrm>
            <a:off x="3146163" y="3582769"/>
            <a:ext cx="33337" cy="28575"/>
          </a:xfrm>
          <a:custGeom>
            <a:avLst/>
            <a:gdLst>
              <a:gd name="T0" fmla="*/ 48 w 48"/>
              <a:gd name="T1" fmla="*/ 24 h 48"/>
              <a:gd name="T2" fmla="*/ 47 w 48"/>
              <a:gd name="T3" fmla="*/ 24 h 48"/>
              <a:gd name="T4" fmla="*/ 47 w 48"/>
              <a:gd name="T5" fmla="*/ 26 h 48"/>
              <a:gd name="T6" fmla="*/ 47 w 48"/>
              <a:gd name="T7" fmla="*/ 28 h 48"/>
              <a:gd name="T8" fmla="*/ 45 w 48"/>
              <a:gd name="T9" fmla="*/ 33 h 48"/>
              <a:gd name="T10" fmla="*/ 43 w 48"/>
              <a:gd name="T11" fmla="*/ 36 h 48"/>
              <a:gd name="T12" fmla="*/ 41 w 48"/>
              <a:gd name="T13" fmla="*/ 41 h 48"/>
              <a:gd name="T14" fmla="*/ 36 w 48"/>
              <a:gd name="T15" fmla="*/ 44 h 48"/>
              <a:gd name="T16" fmla="*/ 32 w 48"/>
              <a:gd name="T17" fmla="*/ 46 h 48"/>
              <a:gd name="T18" fmla="*/ 27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6 h 48"/>
              <a:gd name="T28" fmla="*/ 7 w 48"/>
              <a:gd name="T29" fmla="*/ 41 h 48"/>
              <a:gd name="T30" fmla="*/ 1 w 48"/>
              <a:gd name="T31" fmla="*/ 33 h 48"/>
              <a:gd name="T32" fmla="*/ 0 w 48"/>
              <a:gd name="T33" fmla="*/ 24 h 48"/>
              <a:gd name="T34" fmla="*/ 1 w 48"/>
              <a:gd name="T35" fmla="*/ 15 h 48"/>
              <a:gd name="T36" fmla="*/ 7 w 48"/>
              <a:gd name="T37" fmla="*/ 8 h 48"/>
              <a:gd name="T38" fmla="*/ 14 w 48"/>
              <a:gd name="T39" fmla="*/ 2 h 48"/>
              <a:gd name="T40" fmla="*/ 24 w 48"/>
              <a:gd name="T41" fmla="*/ 0 h 48"/>
              <a:gd name="T42" fmla="*/ 32 w 48"/>
              <a:gd name="T43" fmla="*/ 2 h 48"/>
              <a:gd name="T44" fmla="*/ 41 w 48"/>
              <a:gd name="T45" fmla="*/ 8 h 48"/>
              <a:gd name="T46" fmla="*/ 45 w 48"/>
              <a:gd name="T47" fmla="*/ 15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24"/>
                </a:lnTo>
                <a:lnTo>
                  <a:pt x="47" y="26"/>
                </a:lnTo>
                <a:lnTo>
                  <a:pt x="47" y="28"/>
                </a:lnTo>
                <a:lnTo>
                  <a:pt x="45" y="33"/>
                </a:lnTo>
                <a:lnTo>
                  <a:pt x="43" y="36"/>
                </a:lnTo>
                <a:lnTo>
                  <a:pt x="41" y="41"/>
                </a:lnTo>
                <a:lnTo>
                  <a:pt x="36" y="44"/>
                </a:lnTo>
                <a:lnTo>
                  <a:pt x="32" y="46"/>
                </a:lnTo>
                <a:lnTo>
                  <a:pt x="27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6"/>
                </a:lnTo>
                <a:lnTo>
                  <a:pt x="7" y="41"/>
                </a:lnTo>
                <a:lnTo>
                  <a:pt x="1" y="33"/>
                </a:lnTo>
                <a:lnTo>
                  <a:pt x="0" y="24"/>
                </a:lnTo>
                <a:lnTo>
                  <a:pt x="1" y="15"/>
                </a:lnTo>
                <a:lnTo>
                  <a:pt x="7" y="8"/>
                </a:lnTo>
                <a:lnTo>
                  <a:pt x="14" y="2"/>
                </a:lnTo>
                <a:lnTo>
                  <a:pt x="24" y="0"/>
                </a:lnTo>
                <a:lnTo>
                  <a:pt x="32" y="2"/>
                </a:lnTo>
                <a:lnTo>
                  <a:pt x="41" y="8"/>
                </a:lnTo>
                <a:lnTo>
                  <a:pt x="45" y="15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91" name="Freeform 335"/>
          <p:cNvSpPr>
            <a:spLocks/>
          </p:cNvSpPr>
          <p:nvPr/>
        </p:nvSpPr>
        <p:spPr bwMode="auto">
          <a:xfrm>
            <a:off x="3077901" y="3582769"/>
            <a:ext cx="33337" cy="28575"/>
          </a:xfrm>
          <a:custGeom>
            <a:avLst/>
            <a:gdLst>
              <a:gd name="T0" fmla="*/ 48 w 48"/>
              <a:gd name="T1" fmla="*/ 24 h 48"/>
              <a:gd name="T2" fmla="*/ 47 w 48"/>
              <a:gd name="T3" fmla="*/ 24 h 48"/>
              <a:gd name="T4" fmla="*/ 47 w 48"/>
              <a:gd name="T5" fmla="*/ 26 h 48"/>
              <a:gd name="T6" fmla="*/ 47 w 48"/>
              <a:gd name="T7" fmla="*/ 28 h 48"/>
              <a:gd name="T8" fmla="*/ 45 w 48"/>
              <a:gd name="T9" fmla="*/ 33 h 48"/>
              <a:gd name="T10" fmla="*/ 43 w 48"/>
              <a:gd name="T11" fmla="*/ 36 h 48"/>
              <a:gd name="T12" fmla="*/ 41 w 48"/>
              <a:gd name="T13" fmla="*/ 41 h 48"/>
              <a:gd name="T14" fmla="*/ 36 w 48"/>
              <a:gd name="T15" fmla="*/ 44 h 48"/>
              <a:gd name="T16" fmla="*/ 32 w 48"/>
              <a:gd name="T17" fmla="*/ 46 h 48"/>
              <a:gd name="T18" fmla="*/ 27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6 h 48"/>
              <a:gd name="T28" fmla="*/ 7 w 48"/>
              <a:gd name="T29" fmla="*/ 41 h 48"/>
              <a:gd name="T30" fmla="*/ 1 w 48"/>
              <a:gd name="T31" fmla="*/ 33 h 48"/>
              <a:gd name="T32" fmla="*/ 0 w 48"/>
              <a:gd name="T33" fmla="*/ 24 h 48"/>
              <a:gd name="T34" fmla="*/ 1 w 48"/>
              <a:gd name="T35" fmla="*/ 15 h 48"/>
              <a:gd name="T36" fmla="*/ 7 w 48"/>
              <a:gd name="T37" fmla="*/ 8 h 48"/>
              <a:gd name="T38" fmla="*/ 14 w 48"/>
              <a:gd name="T39" fmla="*/ 2 h 48"/>
              <a:gd name="T40" fmla="*/ 24 w 48"/>
              <a:gd name="T41" fmla="*/ 0 h 48"/>
              <a:gd name="T42" fmla="*/ 32 w 48"/>
              <a:gd name="T43" fmla="*/ 2 h 48"/>
              <a:gd name="T44" fmla="*/ 41 w 48"/>
              <a:gd name="T45" fmla="*/ 8 h 48"/>
              <a:gd name="T46" fmla="*/ 45 w 48"/>
              <a:gd name="T47" fmla="*/ 15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24"/>
                </a:lnTo>
                <a:lnTo>
                  <a:pt x="47" y="26"/>
                </a:lnTo>
                <a:lnTo>
                  <a:pt x="47" y="28"/>
                </a:lnTo>
                <a:lnTo>
                  <a:pt x="45" y="33"/>
                </a:lnTo>
                <a:lnTo>
                  <a:pt x="43" y="36"/>
                </a:lnTo>
                <a:lnTo>
                  <a:pt x="41" y="41"/>
                </a:lnTo>
                <a:lnTo>
                  <a:pt x="36" y="44"/>
                </a:lnTo>
                <a:lnTo>
                  <a:pt x="32" y="46"/>
                </a:lnTo>
                <a:lnTo>
                  <a:pt x="27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6"/>
                </a:lnTo>
                <a:lnTo>
                  <a:pt x="7" y="41"/>
                </a:lnTo>
                <a:lnTo>
                  <a:pt x="1" y="33"/>
                </a:lnTo>
                <a:lnTo>
                  <a:pt x="0" y="24"/>
                </a:lnTo>
                <a:lnTo>
                  <a:pt x="1" y="15"/>
                </a:lnTo>
                <a:lnTo>
                  <a:pt x="7" y="8"/>
                </a:lnTo>
                <a:lnTo>
                  <a:pt x="14" y="2"/>
                </a:lnTo>
                <a:lnTo>
                  <a:pt x="24" y="0"/>
                </a:lnTo>
                <a:lnTo>
                  <a:pt x="32" y="2"/>
                </a:lnTo>
                <a:lnTo>
                  <a:pt x="41" y="8"/>
                </a:lnTo>
                <a:lnTo>
                  <a:pt x="45" y="15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98" name="Rectangle 336"/>
          <p:cNvSpPr>
            <a:spLocks noChangeArrowheads="1"/>
          </p:cNvSpPr>
          <p:nvPr/>
        </p:nvSpPr>
        <p:spPr bwMode="auto">
          <a:xfrm>
            <a:off x="3206488" y="1754279"/>
            <a:ext cx="3968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54013" indent="-354013" defTabSz="941388"/>
            <a:r>
              <a:rPr lang="en-US" sz="1400" b="1" dirty="0">
                <a:solidFill>
                  <a:srgbClr val="0070C0"/>
                </a:solidFill>
                <a:latin typeface="CiscoSansTT ExtraLight (Headings)"/>
              </a:rPr>
              <a:t>FC-4</a:t>
            </a:r>
            <a:endParaRPr lang="en-US" sz="3400" dirty="0">
              <a:solidFill>
                <a:srgbClr val="0070C0"/>
              </a:solidFill>
              <a:latin typeface="CiscoSansTT ExtraLight (Headings)"/>
            </a:endParaRPr>
          </a:p>
        </p:txBody>
      </p:sp>
      <p:sp>
        <p:nvSpPr>
          <p:cNvPr id="99" name="Rectangle 337"/>
          <p:cNvSpPr>
            <a:spLocks noChangeArrowheads="1"/>
          </p:cNvSpPr>
          <p:nvPr/>
        </p:nvSpPr>
        <p:spPr bwMode="auto">
          <a:xfrm>
            <a:off x="3206488" y="2737549"/>
            <a:ext cx="3968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54013" indent="-354013" defTabSz="941388"/>
            <a:r>
              <a:rPr lang="en-US" sz="1400" b="1" dirty="0">
                <a:solidFill>
                  <a:srgbClr val="0070C0"/>
                </a:solidFill>
                <a:latin typeface="CiscoSansTT ExtraLight (Headings)"/>
              </a:rPr>
              <a:t>FC-2</a:t>
            </a:r>
            <a:endParaRPr lang="en-US" sz="3400" dirty="0">
              <a:solidFill>
                <a:srgbClr val="0070C0"/>
              </a:solidFill>
              <a:latin typeface="CiscoSansTT ExtraLight (Headings)"/>
            </a:endParaRPr>
          </a:p>
        </p:txBody>
      </p:sp>
      <p:sp>
        <p:nvSpPr>
          <p:cNvPr id="100" name="Rectangle 338"/>
          <p:cNvSpPr>
            <a:spLocks noChangeArrowheads="1"/>
          </p:cNvSpPr>
          <p:nvPr/>
        </p:nvSpPr>
        <p:spPr bwMode="auto">
          <a:xfrm>
            <a:off x="3206488" y="3239650"/>
            <a:ext cx="3968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54013" indent="-354013" defTabSz="941388"/>
            <a:r>
              <a:rPr lang="en-US" sz="1400" b="1" dirty="0">
                <a:solidFill>
                  <a:srgbClr val="0070C0"/>
                </a:solidFill>
                <a:latin typeface="CiscoSansTT ExtraLight (Headings)"/>
              </a:rPr>
              <a:t>FC-1</a:t>
            </a:r>
            <a:endParaRPr lang="en-US" sz="3400" dirty="0">
              <a:solidFill>
                <a:srgbClr val="0070C0"/>
              </a:solidFill>
              <a:latin typeface="CiscoSansTT ExtraLight (Headings)"/>
            </a:endParaRPr>
          </a:p>
        </p:txBody>
      </p:sp>
      <p:sp>
        <p:nvSpPr>
          <p:cNvPr id="101" name="Rectangle 339"/>
          <p:cNvSpPr>
            <a:spLocks noChangeArrowheads="1"/>
          </p:cNvSpPr>
          <p:nvPr/>
        </p:nvSpPr>
        <p:spPr bwMode="auto">
          <a:xfrm>
            <a:off x="3206488" y="3751044"/>
            <a:ext cx="3968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54013" indent="-354013" defTabSz="941388"/>
            <a:r>
              <a:rPr lang="en-US" sz="1400" b="1" dirty="0">
                <a:solidFill>
                  <a:srgbClr val="0070C0"/>
                </a:solidFill>
                <a:latin typeface="CiscoSansTT ExtraLight (Headings)"/>
              </a:rPr>
              <a:t>FC-0</a:t>
            </a:r>
            <a:endParaRPr lang="en-US" sz="3400" dirty="0">
              <a:solidFill>
                <a:srgbClr val="0070C0"/>
              </a:solidFill>
              <a:latin typeface="CiscoSansTT ExtraLight (Headings)"/>
            </a:endParaRPr>
          </a:p>
        </p:txBody>
      </p:sp>
      <p:sp>
        <p:nvSpPr>
          <p:cNvPr id="102" name="Rectangle 340"/>
          <p:cNvSpPr>
            <a:spLocks noChangeArrowheads="1"/>
          </p:cNvSpPr>
          <p:nvPr/>
        </p:nvSpPr>
        <p:spPr bwMode="auto">
          <a:xfrm>
            <a:off x="5631984" y="1237206"/>
            <a:ext cx="11176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54013" indent="-354013" algn="ctr" defTabSz="941388"/>
            <a:r>
              <a:rPr lang="en-US" sz="1600" b="1" dirty="0">
                <a:solidFill>
                  <a:schemeClr val="bg1"/>
                </a:solidFill>
                <a:latin typeface="CiscoSansTT ExtraLight (Headings)"/>
              </a:rPr>
              <a:t>Application</a:t>
            </a:r>
            <a:endParaRPr lang="en-US" sz="1600" dirty="0">
              <a:solidFill>
                <a:schemeClr val="bg1"/>
              </a:solidFill>
              <a:latin typeface="CiscoSansTT ExtraLight (Headings)"/>
            </a:endParaRPr>
          </a:p>
        </p:txBody>
      </p:sp>
      <p:grpSp>
        <p:nvGrpSpPr>
          <p:cNvPr id="103" name="Group 102"/>
          <p:cNvGrpSpPr/>
          <p:nvPr/>
        </p:nvGrpSpPr>
        <p:grpSpPr>
          <a:xfrm>
            <a:off x="4779993" y="1602386"/>
            <a:ext cx="929177" cy="500062"/>
            <a:chOff x="2200013" y="1837281"/>
            <a:chExt cx="1201737" cy="500062"/>
          </a:xfrm>
          <a:solidFill>
            <a:schemeClr val="accent1"/>
          </a:solidFill>
        </p:grpSpPr>
        <p:sp>
          <p:nvSpPr>
            <p:cNvPr id="104" name="Freeform 22"/>
            <p:cNvSpPr>
              <a:spLocks/>
            </p:cNvSpPr>
            <p:nvPr/>
          </p:nvSpPr>
          <p:spPr bwMode="auto">
            <a:xfrm>
              <a:off x="2200013" y="1837281"/>
              <a:ext cx="1201737" cy="500062"/>
            </a:xfrm>
            <a:custGeom>
              <a:avLst/>
              <a:gdLst>
                <a:gd name="T0" fmla="*/ 168 w 1252"/>
                <a:gd name="T1" fmla="*/ 0 h 865"/>
                <a:gd name="T2" fmla="*/ 126 w 1252"/>
                <a:gd name="T3" fmla="*/ 6 h 865"/>
                <a:gd name="T4" fmla="*/ 90 w 1252"/>
                <a:gd name="T5" fmla="*/ 18 h 865"/>
                <a:gd name="T6" fmla="*/ 60 w 1252"/>
                <a:gd name="T7" fmla="*/ 36 h 865"/>
                <a:gd name="T8" fmla="*/ 36 w 1252"/>
                <a:gd name="T9" fmla="*/ 60 h 865"/>
                <a:gd name="T10" fmla="*/ 18 w 1252"/>
                <a:gd name="T11" fmla="*/ 90 h 865"/>
                <a:gd name="T12" fmla="*/ 6 w 1252"/>
                <a:gd name="T13" fmla="*/ 126 h 865"/>
                <a:gd name="T14" fmla="*/ 0 w 1252"/>
                <a:gd name="T15" fmla="*/ 168 h 865"/>
                <a:gd name="T16" fmla="*/ 0 w 1252"/>
                <a:gd name="T17" fmla="*/ 673 h 865"/>
                <a:gd name="T18" fmla="*/ 3 w 1252"/>
                <a:gd name="T19" fmla="*/ 717 h 865"/>
                <a:gd name="T20" fmla="*/ 12 w 1252"/>
                <a:gd name="T21" fmla="*/ 757 h 865"/>
                <a:gd name="T22" fmla="*/ 27 w 1252"/>
                <a:gd name="T23" fmla="*/ 789 h 865"/>
                <a:gd name="T24" fmla="*/ 48 w 1252"/>
                <a:gd name="T25" fmla="*/ 817 h 865"/>
                <a:gd name="T26" fmla="*/ 75 w 1252"/>
                <a:gd name="T27" fmla="*/ 837 h 865"/>
                <a:gd name="T28" fmla="*/ 108 w 1252"/>
                <a:gd name="T29" fmla="*/ 853 h 865"/>
                <a:gd name="T30" fmla="*/ 147 w 1252"/>
                <a:gd name="T31" fmla="*/ 861 h 865"/>
                <a:gd name="T32" fmla="*/ 192 w 1252"/>
                <a:gd name="T33" fmla="*/ 865 h 865"/>
                <a:gd name="T34" fmla="*/ 1065 w 1252"/>
                <a:gd name="T35" fmla="*/ 863 h 865"/>
                <a:gd name="T36" fmla="*/ 1083 w 1252"/>
                <a:gd name="T37" fmla="*/ 863 h 865"/>
                <a:gd name="T38" fmla="*/ 1114 w 1252"/>
                <a:gd name="T39" fmla="*/ 859 h 865"/>
                <a:gd name="T40" fmla="*/ 1125 w 1252"/>
                <a:gd name="T41" fmla="*/ 857 h 865"/>
                <a:gd name="T42" fmla="*/ 1161 w 1252"/>
                <a:gd name="T43" fmla="*/ 845 h 865"/>
                <a:gd name="T44" fmla="*/ 1172 w 1252"/>
                <a:gd name="T45" fmla="*/ 838 h 865"/>
                <a:gd name="T46" fmla="*/ 1191 w 1252"/>
                <a:gd name="T47" fmla="*/ 827 h 865"/>
                <a:gd name="T48" fmla="*/ 1197 w 1252"/>
                <a:gd name="T49" fmla="*/ 821 h 865"/>
                <a:gd name="T50" fmla="*/ 1209 w 1252"/>
                <a:gd name="T51" fmla="*/ 809 h 865"/>
                <a:gd name="T52" fmla="*/ 1215 w 1252"/>
                <a:gd name="T53" fmla="*/ 803 h 865"/>
                <a:gd name="T54" fmla="*/ 1226 w 1252"/>
                <a:gd name="T55" fmla="*/ 784 h 865"/>
                <a:gd name="T56" fmla="*/ 1233 w 1252"/>
                <a:gd name="T57" fmla="*/ 773 h 865"/>
                <a:gd name="T58" fmla="*/ 1245 w 1252"/>
                <a:gd name="T59" fmla="*/ 737 h 865"/>
                <a:gd name="T60" fmla="*/ 1246 w 1252"/>
                <a:gd name="T61" fmla="*/ 727 h 865"/>
                <a:gd name="T62" fmla="*/ 1251 w 1252"/>
                <a:gd name="T63" fmla="*/ 695 h 865"/>
                <a:gd name="T64" fmla="*/ 1251 w 1252"/>
                <a:gd name="T65" fmla="*/ 677 h 865"/>
                <a:gd name="T66" fmla="*/ 1252 w 1252"/>
                <a:gd name="T67" fmla="*/ 192 h 865"/>
                <a:gd name="T68" fmla="*/ 1248 w 1252"/>
                <a:gd name="T69" fmla="*/ 147 h 865"/>
                <a:gd name="T70" fmla="*/ 1240 w 1252"/>
                <a:gd name="T71" fmla="*/ 108 h 865"/>
                <a:gd name="T72" fmla="*/ 1224 w 1252"/>
                <a:gd name="T73" fmla="*/ 75 h 865"/>
                <a:gd name="T74" fmla="*/ 1204 w 1252"/>
                <a:gd name="T75" fmla="*/ 48 h 865"/>
                <a:gd name="T76" fmla="*/ 1176 w 1252"/>
                <a:gd name="T77" fmla="*/ 27 h 865"/>
                <a:gd name="T78" fmla="*/ 1144 w 1252"/>
                <a:gd name="T79" fmla="*/ 12 h 865"/>
                <a:gd name="T80" fmla="*/ 1104 w 1252"/>
                <a:gd name="T81" fmla="*/ 3 h 865"/>
                <a:gd name="T82" fmla="*/ 1060 w 1252"/>
                <a:gd name="T83" fmla="*/ 0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52" h="865">
                  <a:moveTo>
                    <a:pt x="192" y="0"/>
                  </a:moveTo>
                  <a:lnTo>
                    <a:pt x="168" y="0"/>
                  </a:lnTo>
                  <a:lnTo>
                    <a:pt x="147" y="3"/>
                  </a:lnTo>
                  <a:lnTo>
                    <a:pt x="126" y="6"/>
                  </a:lnTo>
                  <a:lnTo>
                    <a:pt x="108" y="12"/>
                  </a:lnTo>
                  <a:lnTo>
                    <a:pt x="90" y="18"/>
                  </a:lnTo>
                  <a:lnTo>
                    <a:pt x="75" y="27"/>
                  </a:lnTo>
                  <a:lnTo>
                    <a:pt x="60" y="36"/>
                  </a:lnTo>
                  <a:lnTo>
                    <a:pt x="48" y="48"/>
                  </a:lnTo>
                  <a:lnTo>
                    <a:pt x="36" y="60"/>
                  </a:lnTo>
                  <a:lnTo>
                    <a:pt x="27" y="75"/>
                  </a:lnTo>
                  <a:lnTo>
                    <a:pt x="18" y="90"/>
                  </a:lnTo>
                  <a:lnTo>
                    <a:pt x="12" y="108"/>
                  </a:lnTo>
                  <a:lnTo>
                    <a:pt x="6" y="126"/>
                  </a:lnTo>
                  <a:lnTo>
                    <a:pt x="3" y="147"/>
                  </a:lnTo>
                  <a:lnTo>
                    <a:pt x="0" y="168"/>
                  </a:lnTo>
                  <a:lnTo>
                    <a:pt x="0" y="192"/>
                  </a:lnTo>
                  <a:lnTo>
                    <a:pt x="0" y="673"/>
                  </a:lnTo>
                  <a:lnTo>
                    <a:pt x="0" y="695"/>
                  </a:lnTo>
                  <a:lnTo>
                    <a:pt x="3" y="717"/>
                  </a:lnTo>
                  <a:lnTo>
                    <a:pt x="6" y="737"/>
                  </a:lnTo>
                  <a:lnTo>
                    <a:pt x="12" y="757"/>
                  </a:lnTo>
                  <a:lnTo>
                    <a:pt x="18" y="773"/>
                  </a:lnTo>
                  <a:lnTo>
                    <a:pt x="27" y="789"/>
                  </a:lnTo>
                  <a:lnTo>
                    <a:pt x="36" y="803"/>
                  </a:lnTo>
                  <a:lnTo>
                    <a:pt x="48" y="817"/>
                  </a:lnTo>
                  <a:lnTo>
                    <a:pt x="60" y="827"/>
                  </a:lnTo>
                  <a:lnTo>
                    <a:pt x="75" y="837"/>
                  </a:lnTo>
                  <a:lnTo>
                    <a:pt x="90" y="845"/>
                  </a:lnTo>
                  <a:lnTo>
                    <a:pt x="108" y="853"/>
                  </a:lnTo>
                  <a:lnTo>
                    <a:pt x="126" y="857"/>
                  </a:lnTo>
                  <a:lnTo>
                    <a:pt x="147" y="861"/>
                  </a:lnTo>
                  <a:lnTo>
                    <a:pt x="168" y="863"/>
                  </a:lnTo>
                  <a:lnTo>
                    <a:pt x="192" y="865"/>
                  </a:lnTo>
                  <a:lnTo>
                    <a:pt x="1060" y="865"/>
                  </a:lnTo>
                  <a:lnTo>
                    <a:pt x="1065" y="863"/>
                  </a:lnTo>
                  <a:lnTo>
                    <a:pt x="1071" y="863"/>
                  </a:lnTo>
                  <a:lnTo>
                    <a:pt x="1083" y="863"/>
                  </a:lnTo>
                  <a:lnTo>
                    <a:pt x="1104" y="861"/>
                  </a:lnTo>
                  <a:lnTo>
                    <a:pt x="1114" y="859"/>
                  </a:lnTo>
                  <a:lnTo>
                    <a:pt x="1119" y="857"/>
                  </a:lnTo>
                  <a:lnTo>
                    <a:pt x="1125" y="857"/>
                  </a:lnTo>
                  <a:lnTo>
                    <a:pt x="1144" y="853"/>
                  </a:lnTo>
                  <a:lnTo>
                    <a:pt x="1161" y="845"/>
                  </a:lnTo>
                  <a:lnTo>
                    <a:pt x="1168" y="841"/>
                  </a:lnTo>
                  <a:lnTo>
                    <a:pt x="1172" y="838"/>
                  </a:lnTo>
                  <a:lnTo>
                    <a:pt x="1176" y="837"/>
                  </a:lnTo>
                  <a:lnTo>
                    <a:pt x="1191" y="827"/>
                  </a:lnTo>
                  <a:lnTo>
                    <a:pt x="1193" y="824"/>
                  </a:lnTo>
                  <a:lnTo>
                    <a:pt x="1197" y="821"/>
                  </a:lnTo>
                  <a:lnTo>
                    <a:pt x="1204" y="817"/>
                  </a:lnTo>
                  <a:lnTo>
                    <a:pt x="1209" y="809"/>
                  </a:lnTo>
                  <a:lnTo>
                    <a:pt x="1211" y="806"/>
                  </a:lnTo>
                  <a:lnTo>
                    <a:pt x="1215" y="803"/>
                  </a:lnTo>
                  <a:lnTo>
                    <a:pt x="1224" y="789"/>
                  </a:lnTo>
                  <a:lnTo>
                    <a:pt x="1226" y="784"/>
                  </a:lnTo>
                  <a:lnTo>
                    <a:pt x="1228" y="781"/>
                  </a:lnTo>
                  <a:lnTo>
                    <a:pt x="1233" y="773"/>
                  </a:lnTo>
                  <a:lnTo>
                    <a:pt x="1240" y="757"/>
                  </a:lnTo>
                  <a:lnTo>
                    <a:pt x="1245" y="737"/>
                  </a:lnTo>
                  <a:lnTo>
                    <a:pt x="1245" y="731"/>
                  </a:lnTo>
                  <a:lnTo>
                    <a:pt x="1246" y="727"/>
                  </a:lnTo>
                  <a:lnTo>
                    <a:pt x="1248" y="717"/>
                  </a:lnTo>
                  <a:lnTo>
                    <a:pt x="1251" y="695"/>
                  </a:lnTo>
                  <a:lnTo>
                    <a:pt x="1251" y="683"/>
                  </a:lnTo>
                  <a:lnTo>
                    <a:pt x="1251" y="677"/>
                  </a:lnTo>
                  <a:lnTo>
                    <a:pt x="1252" y="673"/>
                  </a:lnTo>
                  <a:lnTo>
                    <a:pt x="1252" y="192"/>
                  </a:lnTo>
                  <a:lnTo>
                    <a:pt x="1251" y="168"/>
                  </a:lnTo>
                  <a:lnTo>
                    <a:pt x="1248" y="147"/>
                  </a:lnTo>
                  <a:lnTo>
                    <a:pt x="1245" y="126"/>
                  </a:lnTo>
                  <a:lnTo>
                    <a:pt x="1240" y="108"/>
                  </a:lnTo>
                  <a:lnTo>
                    <a:pt x="1233" y="90"/>
                  </a:lnTo>
                  <a:lnTo>
                    <a:pt x="1224" y="75"/>
                  </a:lnTo>
                  <a:lnTo>
                    <a:pt x="1215" y="60"/>
                  </a:lnTo>
                  <a:lnTo>
                    <a:pt x="1204" y="48"/>
                  </a:lnTo>
                  <a:lnTo>
                    <a:pt x="1191" y="36"/>
                  </a:lnTo>
                  <a:lnTo>
                    <a:pt x="1176" y="27"/>
                  </a:lnTo>
                  <a:lnTo>
                    <a:pt x="1161" y="18"/>
                  </a:lnTo>
                  <a:lnTo>
                    <a:pt x="1144" y="12"/>
                  </a:lnTo>
                  <a:lnTo>
                    <a:pt x="1125" y="6"/>
                  </a:lnTo>
                  <a:lnTo>
                    <a:pt x="1104" y="3"/>
                  </a:lnTo>
                  <a:lnTo>
                    <a:pt x="1083" y="0"/>
                  </a:lnTo>
                  <a:lnTo>
                    <a:pt x="1060" y="0"/>
                  </a:lnTo>
                  <a:lnTo>
                    <a:pt x="192" y="0"/>
                  </a:lnTo>
                  <a:close/>
                </a:path>
              </a:pathLst>
            </a:custGeom>
            <a:grpFill/>
            <a:ln w="158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tIns="0" bIns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9" name="Rectangle 341"/>
            <p:cNvSpPr>
              <a:spLocks noChangeArrowheads="1"/>
            </p:cNvSpPr>
            <p:nvPr/>
          </p:nvSpPr>
          <p:spPr bwMode="auto">
            <a:xfrm>
              <a:off x="2462557" y="1980156"/>
              <a:ext cx="617820" cy="2462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354013" indent="-354013" defTabSz="941388"/>
              <a:r>
                <a:rPr lang="en-US" sz="1600" b="1" dirty="0">
                  <a:solidFill>
                    <a:schemeClr val="bg1"/>
                  </a:solidFill>
                  <a:latin typeface="CiscoSansTT ExtraLight (Headings)"/>
                </a:rPr>
                <a:t>SCSI</a:t>
              </a:r>
              <a:endParaRPr lang="en-US" sz="1600" dirty="0">
                <a:solidFill>
                  <a:schemeClr val="bg1"/>
                </a:solidFill>
                <a:latin typeface="CiscoSansTT ExtraLight (Headings)"/>
              </a:endParaRP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5717655" y="1586511"/>
            <a:ext cx="922963" cy="500062"/>
            <a:chOff x="3341324" y="1821406"/>
            <a:chExt cx="1139825" cy="500062"/>
          </a:xfrm>
          <a:solidFill>
            <a:schemeClr val="tx2">
              <a:lumMod val="50000"/>
            </a:schemeClr>
          </a:solidFill>
        </p:grpSpPr>
        <p:sp>
          <p:nvSpPr>
            <p:cNvPr id="128" name="Freeform 20"/>
            <p:cNvSpPr>
              <a:spLocks/>
            </p:cNvSpPr>
            <p:nvPr/>
          </p:nvSpPr>
          <p:spPr bwMode="auto">
            <a:xfrm>
              <a:off x="3341324" y="1821406"/>
              <a:ext cx="1139825" cy="500062"/>
            </a:xfrm>
            <a:custGeom>
              <a:avLst/>
              <a:gdLst>
                <a:gd name="T0" fmla="*/ 0 w 1252"/>
                <a:gd name="T1" fmla="*/ 673 h 865"/>
                <a:gd name="T2" fmla="*/ 3 w 1252"/>
                <a:gd name="T3" fmla="*/ 717 h 865"/>
                <a:gd name="T4" fmla="*/ 12 w 1252"/>
                <a:gd name="T5" fmla="*/ 757 h 865"/>
                <a:gd name="T6" fmla="*/ 27 w 1252"/>
                <a:gd name="T7" fmla="*/ 789 h 865"/>
                <a:gd name="T8" fmla="*/ 48 w 1252"/>
                <a:gd name="T9" fmla="*/ 817 h 865"/>
                <a:gd name="T10" fmla="*/ 75 w 1252"/>
                <a:gd name="T11" fmla="*/ 837 h 865"/>
                <a:gd name="T12" fmla="*/ 108 w 1252"/>
                <a:gd name="T13" fmla="*/ 853 h 865"/>
                <a:gd name="T14" fmla="*/ 147 w 1252"/>
                <a:gd name="T15" fmla="*/ 861 h 865"/>
                <a:gd name="T16" fmla="*/ 192 w 1252"/>
                <a:gd name="T17" fmla="*/ 865 h 865"/>
                <a:gd name="T18" fmla="*/ 1065 w 1252"/>
                <a:gd name="T19" fmla="*/ 863 h 865"/>
                <a:gd name="T20" fmla="*/ 1083 w 1252"/>
                <a:gd name="T21" fmla="*/ 863 h 865"/>
                <a:gd name="T22" fmla="*/ 1114 w 1252"/>
                <a:gd name="T23" fmla="*/ 859 h 865"/>
                <a:gd name="T24" fmla="*/ 1125 w 1252"/>
                <a:gd name="T25" fmla="*/ 857 h 865"/>
                <a:gd name="T26" fmla="*/ 1161 w 1252"/>
                <a:gd name="T27" fmla="*/ 845 h 865"/>
                <a:gd name="T28" fmla="*/ 1172 w 1252"/>
                <a:gd name="T29" fmla="*/ 838 h 865"/>
                <a:gd name="T30" fmla="*/ 1191 w 1252"/>
                <a:gd name="T31" fmla="*/ 827 h 865"/>
                <a:gd name="T32" fmla="*/ 1197 w 1252"/>
                <a:gd name="T33" fmla="*/ 821 h 865"/>
                <a:gd name="T34" fmla="*/ 1209 w 1252"/>
                <a:gd name="T35" fmla="*/ 809 h 865"/>
                <a:gd name="T36" fmla="*/ 1215 w 1252"/>
                <a:gd name="T37" fmla="*/ 803 h 865"/>
                <a:gd name="T38" fmla="*/ 1226 w 1252"/>
                <a:gd name="T39" fmla="*/ 784 h 865"/>
                <a:gd name="T40" fmla="*/ 1233 w 1252"/>
                <a:gd name="T41" fmla="*/ 773 h 865"/>
                <a:gd name="T42" fmla="*/ 1245 w 1252"/>
                <a:gd name="T43" fmla="*/ 737 h 865"/>
                <a:gd name="T44" fmla="*/ 1246 w 1252"/>
                <a:gd name="T45" fmla="*/ 727 h 865"/>
                <a:gd name="T46" fmla="*/ 1251 w 1252"/>
                <a:gd name="T47" fmla="*/ 695 h 865"/>
                <a:gd name="T48" fmla="*/ 1251 w 1252"/>
                <a:gd name="T49" fmla="*/ 677 h 865"/>
                <a:gd name="T50" fmla="*/ 1252 w 1252"/>
                <a:gd name="T51" fmla="*/ 192 h 865"/>
                <a:gd name="T52" fmla="*/ 1248 w 1252"/>
                <a:gd name="T53" fmla="*/ 147 h 865"/>
                <a:gd name="T54" fmla="*/ 1240 w 1252"/>
                <a:gd name="T55" fmla="*/ 108 h 865"/>
                <a:gd name="T56" fmla="*/ 1224 w 1252"/>
                <a:gd name="T57" fmla="*/ 75 h 865"/>
                <a:gd name="T58" fmla="*/ 1204 w 1252"/>
                <a:gd name="T59" fmla="*/ 48 h 865"/>
                <a:gd name="T60" fmla="*/ 1176 w 1252"/>
                <a:gd name="T61" fmla="*/ 27 h 865"/>
                <a:gd name="T62" fmla="*/ 1144 w 1252"/>
                <a:gd name="T63" fmla="*/ 12 h 865"/>
                <a:gd name="T64" fmla="*/ 1104 w 1252"/>
                <a:gd name="T65" fmla="*/ 3 h 865"/>
                <a:gd name="T66" fmla="*/ 1060 w 1252"/>
                <a:gd name="T67" fmla="*/ 0 h 865"/>
                <a:gd name="T68" fmla="*/ 168 w 1252"/>
                <a:gd name="T69" fmla="*/ 0 h 865"/>
                <a:gd name="T70" fmla="*/ 126 w 1252"/>
                <a:gd name="T71" fmla="*/ 6 h 865"/>
                <a:gd name="T72" fmla="*/ 90 w 1252"/>
                <a:gd name="T73" fmla="*/ 18 h 865"/>
                <a:gd name="T74" fmla="*/ 60 w 1252"/>
                <a:gd name="T75" fmla="*/ 36 h 865"/>
                <a:gd name="T76" fmla="*/ 36 w 1252"/>
                <a:gd name="T77" fmla="*/ 60 h 865"/>
                <a:gd name="T78" fmla="*/ 18 w 1252"/>
                <a:gd name="T79" fmla="*/ 90 h 865"/>
                <a:gd name="T80" fmla="*/ 6 w 1252"/>
                <a:gd name="T81" fmla="*/ 126 h 865"/>
                <a:gd name="T82" fmla="*/ 0 w 1252"/>
                <a:gd name="T83" fmla="*/ 168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52" h="865">
                  <a:moveTo>
                    <a:pt x="0" y="192"/>
                  </a:moveTo>
                  <a:lnTo>
                    <a:pt x="0" y="673"/>
                  </a:lnTo>
                  <a:lnTo>
                    <a:pt x="0" y="695"/>
                  </a:lnTo>
                  <a:lnTo>
                    <a:pt x="3" y="717"/>
                  </a:lnTo>
                  <a:lnTo>
                    <a:pt x="6" y="737"/>
                  </a:lnTo>
                  <a:lnTo>
                    <a:pt x="12" y="757"/>
                  </a:lnTo>
                  <a:lnTo>
                    <a:pt x="18" y="773"/>
                  </a:lnTo>
                  <a:lnTo>
                    <a:pt x="27" y="789"/>
                  </a:lnTo>
                  <a:lnTo>
                    <a:pt x="36" y="803"/>
                  </a:lnTo>
                  <a:lnTo>
                    <a:pt x="48" y="817"/>
                  </a:lnTo>
                  <a:lnTo>
                    <a:pt x="60" y="827"/>
                  </a:lnTo>
                  <a:lnTo>
                    <a:pt x="75" y="837"/>
                  </a:lnTo>
                  <a:lnTo>
                    <a:pt x="90" y="845"/>
                  </a:lnTo>
                  <a:lnTo>
                    <a:pt x="108" y="853"/>
                  </a:lnTo>
                  <a:lnTo>
                    <a:pt x="126" y="857"/>
                  </a:lnTo>
                  <a:lnTo>
                    <a:pt x="147" y="861"/>
                  </a:lnTo>
                  <a:lnTo>
                    <a:pt x="168" y="863"/>
                  </a:lnTo>
                  <a:lnTo>
                    <a:pt x="192" y="865"/>
                  </a:lnTo>
                  <a:lnTo>
                    <a:pt x="1060" y="865"/>
                  </a:lnTo>
                  <a:lnTo>
                    <a:pt x="1065" y="863"/>
                  </a:lnTo>
                  <a:lnTo>
                    <a:pt x="1071" y="863"/>
                  </a:lnTo>
                  <a:lnTo>
                    <a:pt x="1083" y="863"/>
                  </a:lnTo>
                  <a:lnTo>
                    <a:pt x="1104" y="861"/>
                  </a:lnTo>
                  <a:lnTo>
                    <a:pt x="1114" y="859"/>
                  </a:lnTo>
                  <a:lnTo>
                    <a:pt x="1119" y="857"/>
                  </a:lnTo>
                  <a:lnTo>
                    <a:pt x="1125" y="857"/>
                  </a:lnTo>
                  <a:lnTo>
                    <a:pt x="1144" y="853"/>
                  </a:lnTo>
                  <a:lnTo>
                    <a:pt x="1161" y="845"/>
                  </a:lnTo>
                  <a:lnTo>
                    <a:pt x="1168" y="841"/>
                  </a:lnTo>
                  <a:lnTo>
                    <a:pt x="1172" y="838"/>
                  </a:lnTo>
                  <a:lnTo>
                    <a:pt x="1176" y="837"/>
                  </a:lnTo>
                  <a:lnTo>
                    <a:pt x="1191" y="827"/>
                  </a:lnTo>
                  <a:lnTo>
                    <a:pt x="1193" y="824"/>
                  </a:lnTo>
                  <a:lnTo>
                    <a:pt x="1197" y="821"/>
                  </a:lnTo>
                  <a:lnTo>
                    <a:pt x="1204" y="817"/>
                  </a:lnTo>
                  <a:lnTo>
                    <a:pt x="1209" y="809"/>
                  </a:lnTo>
                  <a:lnTo>
                    <a:pt x="1211" y="806"/>
                  </a:lnTo>
                  <a:lnTo>
                    <a:pt x="1215" y="803"/>
                  </a:lnTo>
                  <a:lnTo>
                    <a:pt x="1224" y="789"/>
                  </a:lnTo>
                  <a:lnTo>
                    <a:pt x="1226" y="784"/>
                  </a:lnTo>
                  <a:lnTo>
                    <a:pt x="1228" y="781"/>
                  </a:lnTo>
                  <a:lnTo>
                    <a:pt x="1233" y="773"/>
                  </a:lnTo>
                  <a:lnTo>
                    <a:pt x="1240" y="757"/>
                  </a:lnTo>
                  <a:lnTo>
                    <a:pt x="1245" y="737"/>
                  </a:lnTo>
                  <a:lnTo>
                    <a:pt x="1245" y="731"/>
                  </a:lnTo>
                  <a:lnTo>
                    <a:pt x="1246" y="727"/>
                  </a:lnTo>
                  <a:lnTo>
                    <a:pt x="1248" y="717"/>
                  </a:lnTo>
                  <a:lnTo>
                    <a:pt x="1251" y="695"/>
                  </a:lnTo>
                  <a:lnTo>
                    <a:pt x="1251" y="683"/>
                  </a:lnTo>
                  <a:lnTo>
                    <a:pt x="1251" y="677"/>
                  </a:lnTo>
                  <a:lnTo>
                    <a:pt x="1252" y="673"/>
                  </a:lnTo>
                  <a:lnTo>
                    <a:pt x="1252" y="192"/>
                  </a:lnTo>
                  <a:lnTo>
                    <a:pt x="1251" y="168"/>
                  </a:lnTo>
                  <a:lnTo>
                    <a:pt x="1248" y="147"/>
                  </a:lnTo>
                  <a:lnTo>
                    <a:pt x="1245" y="126"/>
                  </a:lnTo>
                  <a:lnTo>
                    <a:pt x="1240" y="108"/>
                  </a:lnTo>
                  <a:lnTo>
                    <a:pt x="1233" y="90"/>
                  </a:lnTo>
                  <a:lnTo>
                    <a:pt x="1224" y="75"/>
                  </a:lnTo>
                  <a:lnTo>
                    <a:pt x="1215" y="60"/>
                  </a:lnTo>
                  <a:lnTo>
                    <a:pt x="1204" y="48"/>
                  </a:lnTo>
                  <a:lnTo>
                    <a:pt x="1191" y="36"/>
                  </a:lnTo>
                  <a:lnTo>
                    <a:pt x="1176" y="27"/>
                  </a:lnTo>
                  <a:lnTo>
                    <a:pt x="1161" y="18"/>
                  </a:lnTo>
                  <a:lnTo>
                    <a:pt x="1144" y="12"/>
                  </a:lnTo>
                  <a:lnTo>
                    <a:pt x="1125" y="6"/>
                  </a:lnTo>
                  <a:lnTo>
                    <a:pt x="1104" y="3"/>
                  </a:lnTo>
                  <a:lnTo>
                    <a:pt x="1083" y="0"/>
                  </a:lnTo>
                  <a:lnTo>
                    <a:pt x="1060" y="0"/>
                  </a:lnTo>
                  <a:lnTo>
                    <a:pt x="192" y="0"/>
                  </a:lnTo>
                  <a:lnTo>
                    <a:pt x="168" y="0"/>
                  </a:lnTo>
                  <a:lnTo>
                    <a:pt x="147" y="3"/>
                  </a:lnTo>
                  <a:lnTo>
                    <a:pt x="126" y="6"/>
                  </a:lnTo>
                  <a:lnTo>
                    <a:pt x="108" y="12"/>
                  </a:lnTo>
                  <a:lnTo>
                    <a:pt x="90" y="18"/>
                  </a:lnTo>
                  <a:lnTo>
                    <a:pt x="75" y="27"/>
                  </a:lnTo>
                  <a:lnTo>
                    <a:pt x="60" y="36"/>
                  </a:lnTo>
                  <a:lnTo>
                    <a:pt x="48" y="48"/>
                  </a:lnTo>
                  <a:lnTo>
                    <a:pt x="36" y="60"/>
                  </a:lnTo>
                  <a:lnTo>
                    <a:pt x="27" y="75"/>
                  </a:lnTo>
                  <a:lnTo>
                    <a:pt x="18" y="90"/>
                  </a:lnTo>
                  <a:lnTo>
                    <a:pt x="12" y="108"/>
                  </a:lnTo>
                  <a:lnTo>
                    <a:pt x="6" y="126"/>
                  </a:lnTo>
                  <a:lnTo>
                    <a:pt x="3" y="147"/>
                  </a:lnTo>
                  <a:lnTo>
                    <a:pt x="0" y="168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accent5"/>
            </a:solidFill>
            <a:ln w="158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tIns="0" bIns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1" name="Rectangle 343"/>
            <p:cNvSpPr>
              <a:spLocks noChangeArrowheads="1"/>
            </p:cNvSpPr>
            <p:nvPr/>
          </p:nvSpPr>
          <p:spPr bwMode="auto">
            <a:xfrm>
              <a:off x="3460918" y="1964281"/>
              <a:ext cx="89876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  <p:txBody>
            <a:bodyPr wrap="none" lIns="0" tIns="0" rIns="0" bIns="0">
              <a:spAutoFit/>
            </a:bodyPr>
            <a:lstStyle/>
            <a:p>
              <a:pPr marL="354013" indent="-354013" defTabSz="941388"/>
              <a:r>
                <a:rPr lang="en-US" sz="1600" b="1" dirty="0" err="1">
                  <a:solidFill>
                    <a:schemeClr val="bg1"/>
                  </a:solidFill>
                  <a:latin typeface="CiscoSansTT ExtraLight (Headings)"/>
                </a:rPr>
                <a:t>ESCON</a:t>
              </a:r>
              <a:endParaRPr lang="en-US" sz="1600" dirty="0">
                <a:solidFill>
                  <a:schemeClr val="bg1"/>
                </a:solidFill>
                <a:latin typeface="CiscoSansTT ExtraLight (Headings)"/>
              </a:endParaRPr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6643307" y="1589687"/>
            <a:ext cx="760626" cy="493790"/>
            <a:chOff x="4717788" y="1824581"/>
            <a:chExt cx="1033462" cy="500062"/>
          </a:xfrm>
          <a:solidFill>
            <a:srgbClr val="FF0000"/>
          </a:solidFill>
        </p:grpSpPr>
        <p:sp>
          <p:nvSpPr>
            <p:cNvPr id="133" name="Freeform 18"/>
            <p:cNvSpPr>
              <a:spLocks/>
            </p:cNvSpPr>
            <p:nvPr/>
          </p:nvSpPr>
          <p:spPr bwMode="auto">
            <a:xfrm>
              <a:off x="4717788" y="1824581"/>
              <a:ext cx="1033462" cy="500062"/>
            </a:xfrm>
            <a:custGeom>
              <a:avLst/>
              <a:gdLst>
                <a:gd name="T0" fmla="*/ 1309 w 1309"/>
                <a:gd name="T1" fmla="*/ 192 h 865"/>
                <a:gd name="T2" fmla="*/ 1305 w 1309"/>
                <a:gd name="T3" fmla="*/ 147 h 865"/>
                <a:gd name="T4" fmla="*/ 1297 w 1309"/>
                <a:gd name="T5" fmla="*/ 108 h 865"/>
                <a:gd name="T6" fmla="*/ 1281 w 1309"/>
                <a:gd name="T7" fmla="*/ 75 h 865"/>
                <a:gd name="T8" fmla="*/ 1261 w 1309"/>
                <a:gd name="T9" fmla="*/ 48 h 865"/>
                <a:gd name="T10" fmla="*/ 1233 w 1309"/>
                <a:gd name="T11" fmla="*/ 27 h 865"/>
                <a:gd name="T12" fmla="*/ 1201 w 1309"/>
                <a:gd name="T13" fmla="*/ 12 h 865"/>
                <a:gd name="T14" fmla="*/ 1161 w 1309"/>
                <a:gd name="T15" fmla="*/ 3 h 865"/>
                <a:gd name="T16" fmla="*/ 1117 w 1309"/>
                <a:gd name="T17" fmla="*/ 0 h 865"/>
                <a:gd name="T18" fmla="*/ 168 w 1309"/>
                <a:gd name="T19" fmla="*/ 0 h 865"/>
                <a:gd name="T20" fmla="*/ 126 w 1309"/>
                <a:gd name="T21" fmla="*/ 6 h 865"/>
                <a:gd name="T22" fmla="*/ 90 w 1309"/>
                <a:gd name="T23" fmla="*/ 18 h 865"/>
                <a:gd name="T24" fmla="*/ 60 w 1309"/>
                <a:gd name="T25" fmla="*/ 36 h 865"/>
                <a:gd name="T26" fmla="*/ 36 w 1309"/>
                <a:gd name="T27" fmla="*/ 60 h 865"/>
                <a:gd name="T28" fmla="*/ 18 w 1309"/>
                <a:gd name="T29" fmla="*/ 90 h 865"/>
                <a:gd name="T30" fmla="*/ 6 w 1309"/>
                <a:gd name="T31" fmla="*/ 126 h 865"/>
                <a:gd name="T32" fmla="*/ 0 w 1309"/>
                <a:gd name="T33" fmla="*/ 168 h 865"/>
                <a:gd name="T34" fmla="*/ 0 w 1309"/>
                <a:gd name="T35" fmla="*/ 673 h 865"/>
                <a:gd name="T36" fmla="*/ 2 w 1309"/>
                <a:gd name="T37" fmla="*/ 717 h 865"/>
                <a:gd name="T38" fmla="*/ 12 w 1309"/>
                <a:gd name="T39" fmla="*/ 757 h 865"/>
                <a:gd name="T40" fmla="*/ 26 w 1309"/>
                <a:gd name="T41" fmla="*/ 789 h 865"/>
                <a:gd name="T42" fmla="*/ 48 w 1309"/>
                <a:gd name="T43" fmla="*/ 817 h 865"/>
                <a:gd name="T44" fmla="*/ 74 w 1309"/>
                <a:gd name="T45" fmla="*/ 837 h 865"/>
                <a:gd name="T46" fmla="*/ 108 w 1309"/>
                <a:gd name="T47" fmla="*/ 853 h 865"/>
                <a:gd name="T48" fmla="*/ 146 w 1309"/>
                <a:gd name="T49" fmla="*/ 861 h 865"/>
                <a:gd name="T50" fmla="*/ 192 w 1309"/>
                <a:gd name="T51" fmla="*/ 865 h 865"/>
                <a:gd name="T52" fmla="*/ 1122 w 1309"/>
                <a:gd name="T53" fmla="*/ 863 h 865"/>
                <a:gd name="T54" fmla="*/ 1140 w 1309"/>
                <a:gd name="T55" fmla="*/ 863 h 865"/>
                <a:gd name="T56" fmla="*/ 1171 w 1309"/>
                <a:gd name="T57" fmla="*/ 859 h 865"/>
                <a:gd name="T58" fmla="*/ 1182 w 1309"/>
                <a:gd name="T59" fmla="*/ 857 h 865"/>
                <a:gd name="T60" fmla="*/ 1218 w 1309"/>
                <a:gd name="T61" fmla="*/ 845 h 865"/>
                <a:gd name="T62" fmla="*/ 1229 w 1309"/>
                <a:gd name="T63" fmla="*/ 838 h 865"/>
                <a:gd name="T64" fmla="*/ 1248 w 1309"/>
                <a:gd name="T65" fmla="*/ 827 h 865"/>
                <a:gd name="T66" fmla="*/ 1254 w 1309"/>
                <a:gd name="T67" fmla="*/ 821 h 865"/>
                <a:gd name="T68" fmla="*/ 1266 w 1309"/>
                <a:gd name="T69" fmla="*/ 809 h 865"/>
                <a:gd name="T70" fmla="*/ 1272 w 1309"/>
                <a:gd name="T71" fmla="*/ 803 h 865"/>
                <a:gd name="T72" fmla="*/ 1283 w 1309"/>
                <a:gd name="T73" fmla="*/ 784 h 865"/>
                <a:gd name="T74" fmla="*/ 1290 w 1309"/>
                <a:gd name="T75" fmla="*/ 773 h 865"/>
                <a:gd name="T76" fmla="*/ 1302 w 1309"/>
                <a:gd name="T77" fmla="*/ 737 h 865"/>
                <a:gd name="T78" fmla="*/ 1303 w 1309"/>
                <a:gd name="T79" fmla="*/ 727 h 865"/>
                <a:gd name="T80" fmla="*/ 1308 w 1309"/>
                <a:gd name="T81" fmla="*/ 695 h 865"/>
                <a:gd name="T82" fmla="*/ 1308 w 1309"/>
                <a:gd name="T83" fmla="*/ 677 h 8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09" h="865">
                  <a:moveTo>
                    <a:pt x="1309" y="673"/>
                  </a:moveTo>
                  <a:lnTo>
                    <a:pt x="1309" y="192"/>
                  </a:lnTo>
                  <a:lnTo>
                    <a:pt x="1308" y="168"/>
                  </a:lnTo>
                  <a:lnTo>
                    <a:pt x="1305" y="147"/>
                  </a:lnTo>
                  <a:lnTo>
                    <a:pt x="1302" y="126"/>
                  </a:lnTo>
                  <a:lnTo>
                    <a:pt x="1297" y="108"/>
                  </a:lnTo>
                  <a:lnTo>
                    <a:pt x="1290" y="90"/>
                  </a:lnTo>
                  <a:lnTo>
                    <a:pt x="1281" y="75"/>
                  </a:lnTo>
                  <a:lnTo>
                    <a:pt x="1272" y="60"/>
                  </a:lnTo>
                  <a:lnTo>
                    <a:pt x="1261" y="48"/>
                  </a:lnTo>
                  <a:lnTo>
                    <a:pt x="1248" y="36"/>
                  </a:lnTo>
                  <a:lnTo>
                    <a:pt x="1233" y="27"/>
                  </a:lnTo>
                  <a:lnTo>
                    <a:pt x="1218" y="18"/>
                  </a:lnTo>
                  <a:lnTo>
                    <a:pt x="1201" y="12"/>
                  </a:lnTo>
                  <a:lnTo>
                    <a:pt x="1182" y="6"/>
                  </a:lnTo>
                  <a:lnTo>
                    <a:pt x="1161" y="3"/>
                  </a:lnTo>
                  <a:lnTo>
                    <a:pt x="1140" y="0"/>
                  </a:lnTo>
                  <a:lnTo>
                    <a:pt x="1117" y="0"/>
                  </a:lnTo>
                  <a:lnTo>
                    <a:pt x="192" y="0"/>
                  </a:lnTo>
                  <a:lnTo>
                    <a:pt x="168" y="0"/>
                  </a:lnTo>
                  <a:lnTo>
                    <a:pt x="146" y="3"/>
                  </a:lnTo>
                  <a:lnTo>
                    <a:pt x="126" y="6"/>
                  </a:lnTo>
                  <a:lnTo>
                    <a:pt x="108" y="12"/>
                  </a:lnTo>
                  <a:lnTo>
                    <a:pt x="90" y="18"/>
                  </a:lnTo>
                  <a:lnTo>
                    <a:pt x="74" y="27"/>
                  </a:lnTo>
                  <a:lnTo>
                    <a:pt x="60" y="36"/>
                  </a:lnTo>
                  <a:lnTo>
                    <a:pt x="48" y="48"/>
                  </a:lnTo>
                  <a:lnTo>
                    <a:pt x="36" y="60"/>
                  </a:lnTo>
                  <a:lnTo>
                    <a:pt x="26" y="75"/>
                  </a:lnTo>
                  <a:lnTo>
                    <a:pt x="18" y="90"/>
                  </a:lnTo>
                  <a:lnTo>
                    <a:pt x="12" y="108"/>
                  </a:lnTo>
                  <a:lnTo>
                    <a:pt x="6" y="126"/>
                  </a:lnTo>
                  <a:lnTo>
                    <a:pt x="2" y="147"/>
                  </a:lnTo>
                  <a:lnTo>
                    <a:pt x="0" y="168"/>
                  </a:lnTo>
                  <a:lnTo>
                    <a:pt x="0" y="192"/>
                  </a:lnTo>
                  <a:lnTo>
                    <a:pt x="0" y="673"/>
                  </a:lnTo>
                  <a:lnTo>
                    <a:pt x="0" y="695"/>
                  </a:lnTo>
                  <a:lnTo>
                    <a:pt x="2" y="717"/>
                  </a:lnTo>
                  <a:lnTo>
                    <a:pt x="6" y="737"/>
                  </a:lnTo>
                  <a:lnTo>
                    <a:pt x="12" y="757"/>
                  </a:lnTo>
                  <a:lnTo>
                    <a:pt x="18" y="773"/>
                  </a:lnTo>
                  <a:lnTo>
                    <a:pt x="26" y="789"/>
                  </a:lnTo>
                  <a:lnTo>
                    <a:pt x="36" y="803"/>
                  </a:lnTo>
                  <a:lnTo>
                    <a:pt x="48" y="817"/>
                  </a:lnTo>
                  <a:lnTo>
                    <a:pt x="60" y="827"/>
                  </a:lnTo>
                  <a:lnTo>
                    <a:pt x="74" y="837"/>
                  </a:lnTo>
                  <a:lnTo>
                    <a:pt x="90" y="845"/>
                  </a:lnTo>
                  <a:lnTo>
                    <a:pt x="108" y="853"/>
                  </a:lnTo>
                  <a:lnTo>
                    <a:pt x="126" y="857"/>
                  </a:lnTo>
                  <a:lnTo>
                    <a:pt x="146" y="861"/>
                  </a:lnTo>
                  <a:lnTo>
                    <a:pt x="168" y="863"/>
                  </a:lnTo>
                  <a:lnTo>
                    <a:pt x="192" y="865"/>
                  </a:lnTo>
                  <a:lnTo>
                    <a:pt x="1117" y="865"/>
                  </a:lnTo>
                  <a:lnTo>
                    <a:pt x="1122" y="863"/>
                  </a:lnTo>
                  <a:lnTo>
                    <a:pt x="1128" y="863"/>
                  </a:lnTo>
                  <a:lnTo>
                    <a:pt x="1140" y="863"/>
                  </a:lnTo>
                  <a:lnTo>
                    <a:pt x="1161" y="861"/>
                  </a:lnTo>
                  <a:lnTo>
                    <a:pt x="1171" y="859"/>
                  </a:lnTo>
                  <a:lnTo>
                    <a:pt x="1176" y="857"/>
                  </a:lnTo>
                  <a:lnTo>
                    <a:pt x="1182" y="857"/>
                  </a:lnTo>
                  <a:lnTo>
                    <a:pt x="1201" y="853"/>
                  </a:lnTo>
                  <a:lnTo>
                    <a:pt x="1218" y="845"/>
                  </a:lnTo>
                  <a:lnTo>
                    <a:pt x="1225" y="841"/>
                  </a:lnTo>
                  <a:lnTo>
                    <a:pt x="1229" y="838"/>
                  </a:lnTo>
                  <a:lnTo>
                    <a:pt x="1233" y="837"/>
                  </a:lnTo>
                  <a:lnTo>
                    <a:pt x="1248" y="827"/>
                  </a:lnTo>
                  <a:lnTo>
                    <a:pt x="1250" y="824"/>
                  </a:lnTo>
                  <a:lnTo>
                    <a:pt x="1254" y="821"/>
                  </a:lnTo>
                  <a:lnTo>
                    <a:pt x="1261" y="817"/>
                  </a:lnTo>
                  <a:lnTo>
                    <a:pt x="1266" y="809"/>
                  </a:lnTo>
                  <a:lnTo>
                    <a:pt x="1268" y="806"/>
                  </a:lnTo>
                  <a:lnTo>
                    <a:pt x="1272" y="803"/>
                  </a:lnTo>
                  <a:lnTo>
                    <a:pt x="1281" y="789"/>
                  </a:lnTo>
                  <a:lnTo>
                    <a:pt x="1283" y="784"/>
                  </a:lnTo>
                  <a:lnTo>
                    <a:pt x="1285" y="781"/>
                  </a:lnTo>
                  <a:lnTo>
                    <a:pt x="1290" y="773"/>
                  </a:lnTo>
                  <a:lnTo>
                    <a:pt x="1297" y="757"/>
                  </a:lnTo>
                  <a:lnTo>
                    <a:pt x="1302" y="737"/>
                  </a:lnTo>
                  <a:lnTo>
                    <a:pt x="1302" y="731"/>
                  </a:lnTo>
                  <a:lnTo>
                    <a:pt x="1303" y="727"/>
                  </a:lnTo>
                  <a:lnTo>
                    <a:pt x="1305" y="717"/>
                  </a:lnTo>
                  <a:lnTo>
                    <a:pt x="1308" y="695"/>
                  </a:lnTo>
                  <a:lnTo>
                    <a:pt x="1308" y="683"/>
                  </a:lnTo>
                  <a:lnTo>
                    <a:pt x="1308" y="677"/>
                  </a:lnTo>
                  <a:lnTo>
                    <a:pt x="1309" y="673"/>
                  </a:lnTo>
                  <a:close/>
                </a:path>
              </a:pathLst>
            </a:custGeom>
            <a:solidFill>
              <a:srgbClr val="663300"/>
            </a:solidFill>
            <a:ln w="1587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tIns="0" bIns="0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4" name="Rectangle 344"/>
            <p:cNvSpPr>
              <a:spLocks noChangeArrowheads="1"/>
            </p:cNvSpPr>
            <p:nvPr/>
          </p:nvSpPr>
          <p:spPr bwMode="auto">
            <a:xfrm>
              <a:off x="5103747" y="1967538"/>
              <a:ext cx="263539" cy="249348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354013" indent="-354013" defTabSz="941388"/>
              <a:r>
                <a:rPr lang="en-US" sz="1600" b="1" dirty="0" smtClean="0">
                  <a:solidFill>
                    <a:schemeClr val="bg1"/>
                  </a:solidFill>
                  <a:latin typeface="CiscoSansTT ExtraLight (Headings)"/>
                </a:rPr>
                <a:t>IP</a:t>
              </a:r>
              <a:endParaRPr lang="en-US" sz="1600" dirty="0">
                <a:solidFill>
                  <a:schemeClr val="bg1"/>
                </a:solidFill>
                <a:latin typeface="CiscoSansTT ExtraLight (Headings)"/>
              </a:endParaRPr>
            </a:p>
          </p:txBody>
        </p:sp>
      </p:grpSp>
      <p:sp>
        <p:nvSpPr>
          <p:cNvPr id="135" name="Rectangle 346"/>
          <p:cNvSpPr>
            <a:spLocks noChangeArrowheads="1"/>
          </p:cNvSpPr>
          <p:nvPr/>
        </p:nvSpPr>
        <p:spPr bwMode="auto">
          <a:xfrm>
            <a:off x="5033249" y="2746156"/>
            <a:ext cx="232756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54013" indent="-354013" algn="ctr" defTabSz="941388"/>
            <a:r>
              <a:rPr lang="en-US" sz="1600" b="1" dirty="0" smtClean="0">
                <a:solidFill>
                  <a:schemeClr val="bg1"/>
                </a:solidFill>
                <a:latin typeface="CiscoSansTT ExtraLight (Headings)"/>
              </a:rPr>
              <a:t>Framing &amp; Flow </a:t>
            </a:r>
            <a:r>
              <a:rPr lang="en-US" sz="1600" b="1" dirty="0">
                <a:solidFill>
                  <a:schemeClr val="bg1"/>
                </a:solidFill>
                <a:latin typeface="CiscoSansTT ExtraLight (Headings)"/>
              </a:rPr>
              <a:t>Control</a:t>
            </a:r>
            <a:endParaRPr lang="en-US" sz="1600" dirty="0">
              <a:solidFill>
                <a:schemeClr val="bg1"/>
              </a:solidFill>
              <a:latin typeface="CiscoSansTT ExtraLight (Headings)"/>
            </a:endParaRPr>
          </a:p>
        </p:txBody>
      </p:sp>
      <p:sp>
        <p:nvSpPr>
          <p:cNvPr id="136" name="Rectangle 347"/>
          <p:cNvSpPr>
            <a:spLocks noChangeArrowheads="1"/>
          </p:cNvSpPr>
          <p:nvPr/>
        </p:nvSpPr>
        <p:spPr bwMode="auto">
          <a:xfrm>
            <a:off x="5731581" y="3247806"/>
            <a:ext cx="93294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54013" indent="-354013" algn="ctr" defTabSz="941388"/>
            <a:r>
              <a:rPr lang="en-US" sz="1600" b="1" dirty="0" smtClean="0">
                <a:solidFill>
                  <a:schemeClr val="bg1"/>
                </a:solidFill>
                <a:latin typeface="CiscoSansTT ExtraLight (Headings)"/>
              </a:rPr>
              <a:t>Encoding</a:t>
            </a:r>
            <a:endParaRPr lang="en-US" sz="1600" dirty="0">
              <a:solidFill>
                <a:schemeClr val="bg1"/>
              </a:solidFill>
              <a:latin typeface="CiscoSansTT ExtraLight (Headings)"/>
            </a:endParaRPr>
          </a:p>
        </p:txBody>
      </p:sp>
      <p:sp>
        <p:nvSpPr>
          <p:cNvPr id="137" name="Freeform 415"/>
          <p:cNvSpPr>
            <a:spLocks/>
          </p:cNvSpPr>
          <p:nvPr/>
        </p:nvSpPr>
        <p:spPr bwMode="auto">
          <a:xfrm>
            <a:off x="3828788" y="4091658"/>
            <a:ext cx="33337" cy="26987"/>
          </a:xfrm>
          <a:custGeom>
            <a:avLst/>
            <a:gdLst>
              <a:gd name="T0" fmla="*/ 48 w 48"/>
              <a:gd name="T1" fmla="*/ 24 h 48"/>
              <a:gd name="T2" fmla="*/ 47 w 48"/>
              <a:gd name="T3" fmla="*/ 24 h 48"/>
              <a:gd name="T4" fmla="*/ 47 w 48"/>
              <a:gd name="T5" fmla="*/ 25 h 48"/>
              <a:gd name="T6" fmla="*/ 47 w 48"/>
              <a:gd name="T7" fmla="*/ 28 h 48"/>
              <a:gd name="T8" fmla="*/ 46 w 48"/>
              <a:gd name="T9" fmla="*/ 32 h 48"/>
              <a:gd name="T10" fmla="*/ 43 w 48"/>
              <a:gd name="T11" fmla="*/ 36 h 48"/>
              <a:gd name="T12" fmla="*/ 41 w 48"/>
              <a:gd name="T13" fmla="*/ 41 h 48"/>
              <a:gd name="T14" fmla="*/ 36 w 48"/>
              <a:gd name="T15" fmla="*/ 43 h 48"/>
              <a:gd name="T16" fmla="*/ 33 w 48"/>
              <a:gd name="T17" fmla="*/ 46 h 48"/>
              <a:gd name="T18" fmla="*/ 28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5 w 48"/>
              <a:gd name="T27" fmla="*/ 46 h 48"/>
              <a:gd name="T28" fmla="*/ 7 w 48"/>
              <a:gd name="T29" fmla="*/ 41 h 48"/>
              <a:gd name="T30" fmla="*/ 1 w 48"/>
              <a:gd name="T31" fmla="*/ 32 h 48"/>
              <a:gd name="T32" fmla="*/ 0 w 48"/>
              <a:gd name="T33" fmla="*/ 24 h 48"/>
              <a:gd name="T34" fmla="*/ 1 w 48"/>
              <a:gd name="T35" fmla="*/ 14 h 48"/>
              <a:gd name="T36" fmla="*/ 7 w 48"/>
              <a:gd name="T37" fmla="*/ 7 h 48"/>
              <a:gd name="T38" fmla="*/ 15 w 48"/>
              <a:gd name="T39" fmla="*/ 1 h 48"/>
              <a:gd name="T40" fmla="*/ 24 w 48"/>
              <a:gd name="T41" fmla="*/ 0 h 48"/>
              <a:gd name="T42" fmla="*/ 33 w 48"/>
              <a:gd name="T43" fmla="*/ 1 h 48"/>
              <a:gd name="T44" fmla="*/ 41 w 48"/>
              <a:gd name="T45" fmla="*/ 7 h 48"/>
              <a:gd name="T46" fmla="*/ 46 w 48"/>
              <a:gd name="T47" fmla="*/ 14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24"/>
                </a:lnTo>
                <a:lnTo>
                  <a:pt x="47" y="25"/>
                </a:lnTo>
                <a:lnTo>
                  <a:pt x="47" y="28"/>
                </a:lnTo>
                <a:lnTo>
                  <a:pt x="46" y="32"/>
                </a:lnTo>
                <a:lnTo>
                  <a:pt x="43" y="36"/>
                </a:lnTo>
                <a:lnTo>
                  <a:pt x="41" y="41"/>
                </a:lnTo>
                <a:lnTo>
                  <a:pt x="36" y="43"/>
                </a:lnTo>
                <a:lnTo>
                  <a:pt x="33" y="46"/>
                </a:lnTo>
                <a:lnTo>
                  <a:pt x="28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5" y="46"/>
                </a:lnTo>
                <a:lnTo>
                  <a:pt x="7" y="41"/>
                </a:lnTo>
                <a:lnTo>
                  <a:pt x="1" y="32"/>
                </a:lnTo>
                <a:lnTo>
                  <a:pt x="0" y="24"/>
                </a:lnTo>
                <a:lnTo>
                  <a:pt x="1" y="14"/>
                </a:lnTo>
                <a:lnTo>
                  <a:pt x="7" y="7"/>
                </a:lnTo>
                <a:lnTo>
                  <a:pt x="15" y="1"/>
                </a:lnTo>
                <a:lnTo>
                  <a:pt x="24" y="0"/>
                </a:lnTo>
                <a:lnTo>
                  <a:pt x="33" y="1"/>
                </a:lnTo>
                <a:lnTo>
                  <a:pt x="41" y="7"/>
                </a:lnTo>
                <a:lnTo>
                  <a:pt x="46" y="14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8" name="Freeform 416"/>
          <p:cNvSpPr>
            <a:spLocks/>
          </p:cNvSpPr>
          <p:nvPr/>
        </p:nvSpPr>
        <p:spPr bwMode="auto">
          <a:xfrm>
            <a:off x="3760526" y="4091658"/>
            <a:ext cx="33337" cy="26987"/>
          </a:xfrm>
          <a:custGeom>
            <a:avLst/>
            <a:gdLst>
              <a:gd name="T0" fmla="*/ 48 w 48"/>
              <a:gd name="T1" fmla="*/ 24 h 48"/>
              <a:gd name="T2" fmla="*/ 47 w 48"/>
              <a:gd name="T3" fmla="*/ 24 h 48"/>
              <a:gd name="T4" fmla="*/ 47 w 48"/>
              <a:gd name="T5" fmla="*/ 25 h 48"/>
              <a:gd name="T6" fmla="*/ 47 w 48"/>
              <a:gd name="T7" fmla="*/ 28 h 48"/>
              <a:gd name="T8" fmla="*/ 46 w 48"/>
              <a:gd name="T9" fmla="*/ 32 h 48"/>
              <a:gd name="T10" fmla="*/ 43 w 48"/>
              <a:gd name="T11" fmla="*/ 36 h 48"/>
              <a:gd name="T12" fmla="*/ 41 w 48"/>
              <a:gd name="T13" fmla="*/ 41 h 48"/>
              <a:gd name="T14" fmla="*/ 36 w 48"/>
              <a:gd name="T15" fmla="*/ 43 h 48"/>
              <a:gd name="T16" fmla="*/ 33 w 48"/>
              <a:gd name="T17" fmla="*/ 46 h 48"/>
              <a:gd name="T18" fmla="*/ 28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5 w 48"/>
              <a:gd name="T27" fmla="*/ 46 h 48"/>
              <a:gd name="T28" fmla="*/ 7 w 48"/>
              <a:gd name="T29" fmla="*/ 41 h 48"/>
              <a:gd name="T30" fmla="*/ 1 w 48"/>
              <a:gd name="T31" fmla="*/ 32 h 48"/>
              <a:gd name="T32" fmla="*/ 0 w 48"/>
              <a:gd name="T33" fmla="*/ 24 h 48"/>
              <a:gd name="T34" fmla="*/ 1 w 48"/>
              <a:gd name="T35" fmla="*/ 14 h 48"/>
              <a:gd name="T36" fmla="*/ 7 w 48"/>
              <a:gd name="T37" fmla="*/ 7 h 48"/>
              <a:gd name="T38" fmla="*/ 15 w 48"/>
              <a:gd name="T39" fmla="*/ 1 h 48"/>
              <a:gd name="T40" fmla="*/ 24 w 48"/>
              <a:gd name="T41" fmla="*/ 0 h 48"/>
              <a:gd name="T42" fmla="*/ 33 w 48"/>
              <a:gd name="T43" fmla="*/ 1 h 48"/>
              <a:gd name="T44" fmla="*/ 41 w 48"/>
              <a:gd name="T45" fmla="*/ 7 h 48"/>
              <a:gd name="T46" fmla="*/ 46 w 48"/>
              <a:gd name="T47" fmla="*/ 14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24"/>
                </a:lnTo>
                <a:lnTo>
                  <a:pt x="47" y="25"/>
                </a:lnTo>
                <a:lnTo>
                  <a:pt x="47" y="28"/>
                </a:lnTo>
                <a:lnTo>
                  <a:pt x="46" y="32"/>
                </a:lnTo>
                <a:lnTo>
                  <a:pt x="43" y="36"/>
                </a:lnTo>
                <a:lnTo>
                  <a:pt x="41" y="41"/>
                </a:lnTo>
                <a:lnTo>
                  <a:pt x="36" y="43"/>
                </a:lnTo>
                <a:lnTo>
                  <a:pt x="33" y="46"/>
                </a:lnTo>
                <a:lnTo>
                  <a:pt x="28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5" y="46"/>
                </a:lnTo>
                <a:lnTo>
                  <a:pt x="7" y="41"/>
                </a:lnTo>
                <a:lnTo>
                  <a:pt x="1" y="32"/>
                </a:lnTo>
                <a:lnTo>
                  <a:pt x="0" y="24"/>
                </a:lnTo>
                <a:lnTo>
                  <a:pt x="1" y="14"/>
                </a:lnTo>
                <a:lnTo>
                  <a:pt x="7" y="7"/>
                </a:lnTo>
                <a:lnTo>
                  <a:pt x="15" y="1"/>
                </a:lnTo>
                <a:lnTo>
                  <a:pt x="24" y="0"/>
                </a:lnTo>
                <a:lnTo>
                  <a:pt x="33" y="1"/>
                </a:lnTo>
                <a:lnTo>
                  <a:pt x="41" y="7"/>
                </a:lnTo>
                <a:lnTo>
                  <a:pt x="46" y="14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9" name="Freeform 417"/>
          <p:cNvSpPr>
            <a:spLocks/>
          </p:cNvSpPr>
          <p:nvPr/>
        </p:nvSpPr>
        <p:spPr bwMode="auto">
          <a:xfrm>
            <a:off x="3692263" y="4091658"/>
            <a:ext cx="33337" cy="26987"/>
          </a:xfrm>
          <a:custGeom>
            <a:avLst/>
            <a:gdLst>
              <a:gd name="T0" fmla="*/ 48 w 48"/>
              <a:gd name="T1" fmla="*/ 24 h 48"/>
              <a:gd name="T2" fmla="*/ 47 w 48"/>
              <a:gd name="T3" fmla="*/ 24 h 48"/>
              <a:gd name="T4" fmla="*/ 47 w 48"/>
              <a:gd name="T5" fmla="*/ 25 h 48"/>
              <a:gd name="T6" fmla="*/ 47 w 48"/>
              <a:gd name="T7" fmla="*/ 28 h 48"/>
              <a:gd name="T8" fmla="*/ 46 w 48"/>
              <a:gd name="T9" fmla="*/ 32 h 48"/>
              <a:gd name="T10" fmla="*/ 43 w 48"/>
              <a:gd name="T11" fmla="*/ 36 h 48"/>
              <a:gd name="T12" fmla="*/ 41 w 48"/>
              <a:gd name="T13" fmla="*/ 41 h 48"/>
              <a:gd name="T14" fmla="*/ 36 w 48"/>
              <a:gd name="T15" fmla="*/ 43 h 48"/>
              <a:gd name="T16" fmla="*/ 33 w 48"/>
              <a:gd name="T17" fmla="*/ 46 h 48"/>
              <a:gd name="T18" fmla="*/ 28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5 w 48"/>
              <a:gd name="T27" fmla="*/ 46 h 48"/>
              <a:gd name="T28" fmla="*/ 7 w 48"/>
              <a:gd name="T29" fmla="*/ 41 h 48"/>
              <a:gd name="T30" fmla="*/ 1 w 48"/>
              <a:gd name="T31" fmla="*/ 32 h 48"/>
              <a:gd name="T32" fmla="*/ 0 w 48"/>
              <a:gd name="T33" fmla="*/ 24 h 48"/>
              <a:gd name="T34" fmla="*/ 1 w 48"/>
              <a:gd name="T35" fmla="*/ 14 h 48"/>
              <a:gd name="T36" fmla="*/ 7 w 48"/>
              <a:gd name="T37" fmla="*/ 7 h 48"/>
              <a:gd name="T38" fmla="*/ 15 w 48"/>
              <a:gd name="T39" fmla="*/ 1 h 48"/>
              <a:gd name="T40" fmla="*/ 24 w 48"/>
              <a:gd name="T41" fmla="*/ 0 h 48"/>
              <a:gd name="T42" fmla="*/ 33 w 48"/>
              <a:gd name="T43" fmla="*/ 1 h 48"/>
              <a:gd name="T44" fmla="*/ 41 w 48"/>
              <a:gd name="T45" fmla="*/ 7 h 48"/>
              <a:gd name="T46" fmla="*/ 46 w 48"/>
              <a:gd name="T47" fmla="*/ 14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24"/>
                </a:lnTo>
                <a:lnTo>
                  <a:pt x="47" y="25"/>
                </a:lnTo>
                <a:lnTo>
                  <a:pt x="47" y="28"/>
                </a:lnTo>
                <a:lnTo>
                  <a:pt x="46" y="32"/>
                </a:lnTo>
                <a:lnTo>
                  <a:pt x="43" y="36"/>
                </a:lnTo>
                <a:lnTo>
                  <a:pt x="41" y="41"/>
                </a:lnTo>
                <a:lnTo>
                  <a:pt x="36" y="43"/>
                </a:lnTo>
                <a:lnTo>
                  <a:pt x="33" y="46"/>
                </a:lnTo>
                <a:lnTo>
                  <a:pt x="28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5" y="46"/>
                </a:lnTo>
                <a:lnTo>
                  <a:pt x="7" y="41"/>
                </a:lnTo>
                <a:lnTo>
                  <a:pt x="1" y="32"/>
                </a:lnTo>
                <a:lnTo>
                  <a:pt x="0" y="24"/>
                </a:lnTo>
                <a:lnTo>
                  <a:pt x="1" y="14"/>
                </a:lnTo>
                <a:lnTo>
                  <a:pt x="7" y="7"/>
                </a:lnTo>
                <a:lnTo>
                  <a:pt x="15" y="1"/>
                </a:lnTo>
                <a:lnTo>
                  <a:pt x="24" y="0"/>
                </a:lnTo>
                <a:lnTo>
                  <a:pt x="33" y="1"/>
                </a:lnTo>
                <a:lnTo>
                  <a:pt x="41" y="7"/>
                </a:lnTo>
                <a:lnTo>
                  <a:pt x="46" y="14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40" name="Freeform 418"/>
          <p:cNvSpPr>
            <a:spLocks/>
          </p:cNvSpPr>
          <p:nvPr/>
        </p:nvSpPr>
        <p:spPr bwMode="auto">
          <a:xfrm>
            <a:off x="3624001" y="4091658"/>
            <a:ext cx="33337" cy="26987"/>
          </a:xfrm>
          <a:custGeom>
            <a:avLst/>
            <a:gdLst>
              <a:gd name="T0" fmla="*/ 48 w 48"/>
              <a:gd name="T1" fmla="*/ 24 h 48"/>
              <a:gd name="T2" fmla="*/ 47 w 48"/>
              <a:gd name="T3" fmla="*/ 24 h 48"/>
              <a:gd name="T4" fmla="*/ 47 w 48"/>
              <a:gd name="T5" fmla="*/ 25 h 48"/>
              <a:gd name="T6" fmla="*/ 47 w 48"/>
              <a:gd name="T7" fmla="*/ 28 h 48"/>
              <a:gd name="T8" fmla="*/ 46 w 48"/>
              <a:gd name="T9" fmla="*/ 32 h 48"/>
              <a:gd name="T10" fmla="*/ 43 w 48"/>
              <a:gd name="T11" fmla="*/ 36 h 48"/>
              <a:gd name="T12" fmla="*/ 41 w 48"/>
              <a:gd name="T13" fmla="*/ 41 h 48"/>
              <a:gd name="T14" fmla="*/ 36 w 48"/>
              <a:gd name="T15" fmla="*/ 43 h 48"/>
              <a:gd name="T16" fmla="*/ 33 w 48"/>
              <a:gd name="T17" fmla="*/ 46 h 48"/>
              <a:gd name="T18" fmla="*/ 28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5 w 48"/>
              <a:gd name="T27" fmla="*/ 46 h 48"/>
              <a:gd name="T28" fmla="*/ 7 w 48"/>
              <a:gd name="T29" fmla="*/ 41 h 48"/>
              <a:gd name="T30" fmla="*/ 1 w 48"/>
              <a:gd name="T31" fmla="*/ 32 h 48"/>
              <a:gd name="T32" fmla="*/ 0 w 48"/>
              <a:gd name="T33" fmla="*/ 24 h 48"/>
              <a:gd name="T34" fmla="*/ 1 w 48"/>
              <a:gd name="T35" fmla="*/ 14 h 48"/>
              <a:gd name="T36" fmla="*/ 7 w 48"/>
              <a:gd name="T37" fmla="*/ 7 h 48"/>
              <a:gd name="T38" fmla="*/ 15 w 48"/>
              <a:gd name="T39" fmla="*/ 1 h 48"/>
              <a:gd name="T40" fmla="*/ 24 w 48"/>
              <a:gd name="T41" fmla="*/ 0 h 48"/>
              <a:gd name="T42" fmla="*/ 33 w 48"/>
              <a:gd name="T43" fmla="*/ 1 h 48"/>
              <a:gd name="T44" fmla="*/ 41 w 48"/>
              <a:gd name="T45" fmla="*/ 7 h 48"/>
              <a:gd name="T46" fmla="*/ 46 w 48"/>
              <a:gd name="T47" fmla="*/ 14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24"/>
                </a:lnTo>
                <a:lnTo>
                  <a:pt x="47" y="25"/>
                </a:lnTo>
                <a:lnTo>
                  <a:pt x="47" y="28"/>
                </a:lnTo>
                <a:lnTo>
                  <a:pt x="46" y="32"/>
                </a:lnTo>
                <a:lnTo>
                  <a:pt x="43" y="36"/>
                </a:lnTo>
                <a:lnTo>
                  <a:pt x="41" y="41"/>
                </a:lnTo>
                <a:lnTo>
                  <a:pt x="36" y="43"/>
                </a:lnTo>
                <a:lnTo>
                  <a:pt x="33" y="46"/>
                </a:lnTo>
                <a:lnTo>
                  <a:pt x="28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5" y="46"/>
                </a:lnTo>
                <a:lnTo>
                  <a:pt x="7" y="41"/>
                </a:lnTo>
                <a:lnTo>
                  <a:pt x="1" y="32"/>
                </a:lnTo>
                <a:lnTo>
                  <a:pt x="0" y="24"/>
                </a:lnTo>
                <a:lnTo>
                  <a:pt x="1" y="14"/>
                </a:lnTo>
                <a:lnTo>
                  <a:pt x="7" y="7"/>
                </a:lnTo>
                <a:lnTo>
                  <a:pt x="15" y="1"/>
                </a:lnTo>
                <a:lnTo>
                  <a:pt x="24" y="0"/>
                </a:lnTo>
                <a:lnTo>
                  <a:pt x="33" y="1"/>
                </a:lnTo>
                <a:lnTo>
                  <a:pt x="41" y="7"/>
                </a:lnTo>
                <a:lnTo>
                  <a:pt x="46" y="14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41" name="Freeform 419"/>
          <p:cNvSpPr>
            <a:spLocks/>
          </p:cNvSpPr>
          <p:nvPr/>
        </p:nvSpPr>
        <p:spPr bwMode="auto">
          <a:xfrm>
            <a:off x="3555738" y="4091658"/>
            <a:ext cx="33337" cy="26987"/>
          </a:xfrm>
          <a:custGeom>
            <a:avLst/>
            <a:gdLst>
              <a:gd name="T0" fmla="*/ 48 w 48"/>
              <a:gd name="T1" fmla="*/ 24 h 48"/>
              <a:gd name="T2" fmla="*/ 47 w 48"/>
              <a:gd name="T3" fmla="*/ 24 h 48"/>
              <a:gd name="T4" fmla="*/ 47 w 48"/>
              <a:gd name="T5" fmla="*/ 25 h 48"/>
              <a:gd name="T6" fmla="*/ 47 w 48"/>
              <a:gd name="T7" fmla="*/ 28 h 48"/>
              <a:gd name="T8" fmla="*/ 46 w 48"/>
              <a:gd name="T9" fmla="*/ 32 h 48"/>
              <a:gd name="T10" fmla="*/ 43 w 48"/>
              <a:gd name="T11" fmla="*/ 36 h 48"/>
              <a:gd name="T12" fmla="*/ 41 w 48"/>
              <a:gd name="T13" fmla="*/ 41 h 48"/>
              <a:gd name="T14" fmla="*/ 36 w 48"/>
              <a:gd name="T15" fmla="*/ 43 h 48"/>
              <a:gd name="T16" fmla="*/ 33 w 48"/>
              <a:gd name="T17" fmla="*/ 46 h 48"/>
              <a:gd name="T18" fmla="*/ 28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5 w 48"/>
              <a:gd name="T27" fmla="*/ 46 h 48"/>
              <a:gd name="T28" fmla="*/ 7 w 48"/>
              <a:gd name="T29" fmla="*/ 41 h 48"/>
              <a:gd name="T30" fmla="*/ 1 w 48"/>
              <a:gd name="T31" fmla="*/ 32 h 48"/>
              <a:gd name="T32" fmla="*/ 0 w 48"/>
              <a:gd name="T33" fmla="*/ 24 h 48"/>
              <a:gd name="T34" fmla="*/ 1 w 48"/>
              <a:gd name="T35" fmla="*/ 14 h 48"/>
              <a:gd name="T36" fmla="*/ 7 w 48"/>
              <a:gd name="T37" fmla="*/ 7 h 48"/>
              <a:gd name="T38" fmla="*/ 15 w 48"/>
              <a:gd name="T39" fmla="*/ 1 h 48"/>
              <a:gd name="T40" fmla="*/ 24 w 48"/>
              <a:gd name="T41" fmla="*/ 0 h 48"/>
              <a:gd name="T42" fmla="*/ 33 w 48"/>
              <a:gd name="T43" fmla="*/ 1 h 48"/>
              <a:gd name="T44" fmla="*/ 41 w 48"/>
              <a:gd name="T45" fmla="*/ 7 h 48"/>
              <a:gd name="T46" fmla="*/ 46 w 48"/>
              <a:gd name="T47" fmla="*/ 14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24"/>
                </a:lnTo>
                <a:lnTo>
                  <a:pt x="47" y="25"/>
                </a:lnTo>
                <a:lnTo>
                  <a:pt x="47" y="28"/>
                </a:lnTo>
                <a:lnTo>
                  <a:pt x="46" y="32"/>
                </a:lnTo>
                <a:lnTo>
                  <a:pt x="43" y="36"/>
                </a:lnTo>
                <a:lnTo>
                  <a:pt x="41" y="41"/>
                </a:lnTo>
                <a:lnTo>
                  <a:pt x="36" y="43"/>
                </a:lnTo>
                <a:lnTo>
                  <a:pt x="33" y="46"/>
                </a:lnTo>
                <a:lnTo>
                  <a:pt x="28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5" y="46"/>
                </a:lnTo>
                <a:lnTo>
                  <a:pt x="7" y="41"/>
                </a:lnTo>
                <a:lnTo>
                  <a:pt x="1" y="32"/>
                </a:lnTo>
                <a:lnTo>
                  <a:pt x="0" y="24"/>
                </a:lnTo>
                <a:lnTo>
                  <a:pt x="1" y="14"/>
                </a:lnTo>
                <a:lnTo>
                  <a:pt x="7" y="7"/>
                </a:lnTo>
                <a:lnTo>
                  <a:pt x="15" y="1"/>
                </a:lnTo>
                <a:lnTo>
                  <a:pt x="24" y="0"/>
                </a:lnTo>
                <a:lnTo>
                  <a:pt x="33" y="1"/>
                </a:lnTo>
                <a:lnTo>
                  <a:pt x="41" y="7"/>
                </a:lnTo>
                <a:lnTo>
                  <a:pt x="46" y="14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42" name="Freeform 420"/>
          <p:cNvSpPr>
            <a:spLocks/>
          </p:cNvSpPr>
          <p:nvPr/>
        </p:nvSpPr>
        <p:spPr bwMode="auto">
          <a:xfrm>
            <a:off x="3487476" y="4091658"/>
            <a:ext cx="33337" cy="26987"/>
          </a:xfrm>
          <a:custGeom>
            <a:avLst/>
            <a:gdLst>
              <a:gd name="T0" fmla="*/ 48 w 48"/>
              <a:gd name="T1" fmla="*/ 24 h 48"/>
              <a:gd name="T2" fmla="*/ 47 w 48"/>
              <a:gd name="T3" fmla="*/ 24 h 48"/>
              <a:gd name="T4" fmla="*/ 47 w 48"/>
              <a:gd name="T5" fmla="*/ 25 h 48"/>
              <a:gd name="T6" fmla="*/ 47 w 48"/>
              <a:gd name="T7" fmla="*/ 28 h 48"/>
              <a:gd name="T8" fmla="*/ 46 w 48"/>
              <a:gd name="T9" fmla="*/ 32 h 48"/>
              <a:gd name="T10" fmla="*/ 43 w 48"/>
              <a:gd name="T11" fmla="*/ 36 h 48"/>
              <a:gd name="T12" fmla="*/ 41 w 48"/>
              <a:gd name="T13" fmla="*/ 41 h 48"/>
              <a:gd name="T14" fmla="*/ 36 w 48"/>
              <a:gd name="T15" fmla="*/ 43 h 48"/>
              <a:gd name="T16" fmla="*/ 33 w 48"/>
              <a:gd name="T17" fmla="*/ 46 h 48"/>
              <a:gd name="T18" fmla="*/ 28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5 w 48"/>
              <a:gd name="T27" fmla="*/ 46 h 48"/>
              <a:gd name="T28" fmla="*/ 7 w 48"/>
              <a:gd name="T29" fmla="*/ 41 h 48"/>
              <a:gd name="T30" fmla="*/ 1 w 48"/>
              <a:gd name="T31" fmla="*/ 32 h 48"/>
              <a:gd name="T32" fmla="*/ 0 w 48"/>
              <a:gd name="T33" fmla="*/ 24 h 48"/>
              <a:gd name="T34" fmla="*/ 1 w 48"/>
              <a:gd name="T35" fmla="*/ 14 h 48"/>
              <a:gd name="T36" fmla="*/ 7 w 48"/>
              <a:gd name="T37" fmla="*/ 7 h 48"/>
              <a:gd name="T38" fmla="*/ 15 w 48"/>
              <a:gd name="T39" fmla="*/ 1 h 48"/>
              <a:gd name="T40" fmla="*/ 24 w 48"/>
              <a:gd name="T41" fmla="*/ 0 h 48"/>
              <a:gd name="T42" fmla="*/ 33 w 48"/>
              <a:gd name="T43" fmla="*/ 1 h 48"/>
              <a:gd name="T44" fmla="*/ 41 w 48"/>
              <a:gd name="T45" fmla="*/ 7 h 48"/>
              <a:gd name="T46" fmla="*/ 46 w 48"/>
              <a:gd name="T47" fmla="*/ 14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24"/>
                </a:lnTo>
                <a:lnTo>
                  <a:pt x="47" y="25"/>
                </a:lnTo>
                <a:lnTo>
                  <a:pt x="47" y="28"/>
                </a:lnTo>
                <a:lnTo>
                  <a:pt x="46" y="32"/>
                </a:lnTo>
                <a:lnTo>
                  <a:pt x="43" y="36"/>
                </a:lnTo>
                <a:lnTo>
                  <a:pt x="41" y="41"/>
                </a:lnTo>
                <a:lnTo>
                  <a:pt x="36" y="43"/>
                </a:lnTo>
                <a:lnTo>
                  <a:pt x="33" y="46"/>
                </a:lnTo>
                <a:lnTo>
                  <a:pt x="28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5" y="46"/>
                </a:lnTo>
                <a:lnTo>
                  <a:pt x="7" y="41"/>
                </a:lnTo>
                <a:lnTo>
                  <a:pt x="1" y="32"/>
                </a:lnTo>
                <a:lnTo>
                  <a:pt x="0" y="24"/>
                </a:lnTo>
                <a:lnTo>
                  <a:pt x="1" y="14"/>
                </a:lnTo>
                <a:lnTo>
                  <a:pt x="7" y="7"/>
                </a:lnTo>
                <a:lnTo>
                  <a:pt x="15" y="1"/>
                </a:lnTo>
                <a:lnTo>
                  <a:pt x="24" y="0"/>
                </a:lnTo>
                <a:lnTo>
                  <a:pt x="33" y="1"/>
                </a:lnTo>
                <a:lnTo>
                  <a:pt x="41" y="7"/>
                </a:lnTo>
                <a:lnTo>
                  <a:pt x="46" y="14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43" name="Freeform 421"/>
          <p:cNvSpPr>
            <a:spLocks/>
          </p:cNvSpPr>
          <p:nvPr/>
        </p:nvSpPr>
        <p:spPr bwMode="auto">
          <a:xfrm>
            <a:off x="3419213" y="4091658"/>
            <a:ext cx="33337" cy="26987"/>
          </a:xfrm>
          <a:custGeom>
            <a:avLst/>
            <a:gdLst>
              <a:gd name="T0" fmla="*/ 48 w 48"/>
              <a:gd name="T1" fmla="*/ 24 h 48"/>
              <a:gd name="T2" fmla="*/ 47 w 48"/>
              <a:gd name="T3" fmla="*/ 24 h 48"/>
              <a:gd name="T4" fmla="*/ 47 w 48"/>
              <a:gd name="T5" fmla="*/ 25 h 48"/>
              <a:gd name="T6" fmla="*/ 47 w 48"/>
              <a:gd name="T7" fmla="*/ 28 h 48"/>
              <a:gd name="T8" fmla="*/ 46 w 48"/>
              <a:gd name="T9" fmla="*/ 32 h 48"/>
              <a:gd name="T10" fmla="*/ 43 w 48"/>
              <a:gd name="T11" fmla="*/ 36 h 48"/>
              <a:gd name="T12" fmla="*/ 41 w 48"/>
              <a:gd name="T13" fmla="*/ 41 h 48"/>
              <a:gd name="T14" fmla="*/ 36 w 48"/>
              <a:gd name="T15" fmla="*/ 43 h 48"/>
              <a:gd name="T16" fmla="*/ 32 w 48"/>
              <a:gd name="T17" fmla="*/ 46 h 48"/>
              <a:gd name="T18" fmla="*/ 28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6 h 48"/>
              <a:gd name="T28" fmla="*/ 7 w 48"/>
              <a:gd name="T29" fmla="*/ 41 h 48"/>
              <a:gd name="T30" fmla="*/ 1 w 48"/>
              <a:gd name="T31" fmla="*/ 32 h 48"/>
              <a:gd name="T32" fmla="*/ 0 w 48"/>
              <a:gd name="T33" fmla="*/ 24 h 48"/>
              <a:gd name="T34" fmla="*/ 1 w 48"/>
              <a:gd name="T35" fmla="*/ 14 h 48"/>
              <a:gd name="T36" fmla="*/ 7 w 48"/>
              <a:gd name="T37" fmla="*/ 7 h 48"/>
              <a:gd name="T38" fmla="*/ 14 w 48"/>
              <a:gd name="T39" fmla="*/ 1 h 48"/>
              <a:gd name="T40" fmla="*/ 24 w 48"/>
              <a:gd name="T41" fmla="*/ 0 h 48"/>
              <a:gd name="T42" fmla="*/ 32 w 48"/>
              <a:gd name="T43" fmla="*/ 1 h 48"/>
              <a:gd name="T44" fmla="*/ 41 w 48"/>
              <a:gd name="T45" fmla="*/ 7 h 48"/>
              <a:gd name="T46" fmla="*/ 46 w 48"/>
              <a:gd name="T47" fmla="*/ 14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24"/>
                </a:lnTo>
                <a:lnTo>
                  <a:pt x="47" y="25"/>
                </a:lnTo>
                <a:lnTo>
                  <a:pt x="47" y="28"/>
                </a:lnTo>
                <a:lnTo>
                  <a:pt x="46" y="32"/>
                </a:lnTo>
                <a:lnTo>
                  <a:pt x="43" y="36"/>
                </a:lnTo>
                <a:lnTo>
                  <a:pt x="41" y="41"/>
                </a:lnTo>
                <a:lnTo>
                  <a:pt x="36" y="43"/>
                </a:lnTo>
                <a:lnTo>
                  <a:pt x="32" y="46"/>
                </a:lnTo>
                <a:lnTo>
                  <a:pt x="28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6"/>
                </a:lnTo>
                <a:lnTo>
                  <a:pt x="7" y="41"/>
                </a:lnTo>
                <a:lnTo>
                  <a:pt x="1" y="32"/>
                </a:lnTo>
                <a:lnTo>
                  <a:pt x="0" y="24"/>
                </a:lnTo>
                <a:lnTo>
                  <a:pt x="1" y="14"/>
                </a:lnTo>
                <a:lnTo>
                  <a:pt x="7" y="7"/>
                </a:lnTo>
                <a:lnTo>
                  <a:pt x="14" y="1"/>
                </a:lnTo>
                <a:lnTo>
                  <a:pt x="24" y="0"/>
                </a:lnTo>
                <a:lnTo>
                  <a:pt x="32" y="1"/>
                </a:lnTo>
                <a:lnTo>
                  <a:pt x="41" y="7"/>
                </a:lnTo>
                <a:lnTo>
                  <a:pt x="46" y="14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44" name="Freeform 422"/>
          <p:cNvSpPr>
            <a:spLocks/>
          </p:cNvSpPr>
          <p:nvPr/>
        </p:nvSpPr>
        <p:spPr bwMode="auto">
          <a:xfrm>
            <a:off x="3350951" y="4091658"/>
            <a:ext cx="33337" cy="26987"/>
          </a:xfrm>
          <a:custGeom>
            <a:avLst/>
            <a:gdLst>
              <a:gd name="T0" fmla="*/ 48 w 48"/>
              <a:gd name="T1" fmla="*/ 24 h 48"/>
              <a:gd name="T2" fmla="*/ 47 w 48"/>
              <a:gd name="T3" fmla="*/ 24 h 48"/>
              <a:gd name="T4" fmla="*/ 47 w 48"/>
              <a:gd name="T5" fmla="*/ 25 h 48"/>
              <a:gd name="T6" fmla="*/ 47 w 48"/>
              <a:gd name="T7" fmla="*/ 28 h 48"/>
              <a:gd name="T8" fmla="*/ 46 w 48"/>
              <a:gd name="T9" fmla="*/ 32 h 48"/>
              <a:gd name="T10" fmla="*/ 43 w 48"/>
              <a:gd name="T11" fmla="*/ 36 h 48"/>
              <a:gd name="T12" fmla="*/ 41 w 48"/>
              <a:gd name="T13" fmla="*/ 41 h 48"/>
              <a:gd name="T14" fmla="*/ 36 w 48"/>
              <a:gd name="T15" fmla="*/ 43 h 48"/>
              <a:gd name="T16" fmla="*/ 32 w 48"/>
              <a:gd name="T17" fmla="*/ 46 h 48"/>
              <a:gd name="T18" fmla="*/ 28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6 h 48"/>
              <a:gd name="T28" fmla="*/ 7 w 48"/>
              <a:gd name="T29" fmla="*/ 41 h 48"/>
              <a:gd name="T30" fmla="*/ 1 w 48"/>
              <a:gd name="T31" fmla="*/ 32 h 48"/>
              <a:gd name="T32" fmla="*/ 0 w 48"/>
              <a:gd name="T33" fmla="*/ 24 h 48"/>
              <a:gd name="T34" fmla="*/ 1 w 48"/>
              <a:gd name="T35" fmla="*/ 14 h 48"/>
              <a:gd name="T36" fmla="*/ 7 w 48"/>
              <a:gd name="T37" fmla="*/ 7 h 48"/>
              <a:gd name="T38" fmla="*/ 14 w 48"/>
              <a:gd name="T39" fmla="*/ 1 h 48"/>
              <a:gd name="T40" fmla="*/ 24 w 48"/>
              <a:gd name="T41" fmla="*/ 0 h 48"/>
              <a:gd name="T42" fmla="*/ 32 w 48"/>
              <a:gd name="T43" fmla="*/ 1 h 48"/>
              <a:gd name="T44" fmla="*/ 41 w 48"/>
              <a:gd name="T45" fmla="*/ 7 h 48"/>
              <a:gd name="T46" fmla="*/ 46 w 48"/>
              <a:gd name="T47" fmla="*/ 14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24"/>
                </a:lnTo>
                <a:lnTo>
                  <a:pt x="47" y="25"/>
                </a:lnTo>
                <a:lnTo>
                  <a:pt x="47" y="28"/>
                </a:lnTo>
                <a:lnTo>
                  <a:pt x="46" y="32"/>
                </a:lnTo>
                <a:lnTo>
                  <a:pt x="43" y="36"/>
                </a:lnTo>
                <a:lnTo>
                  <a:pt x="41" y="41"/>
                </a:lnTo>
                <a:lnTo>
                  <a:pt x="36" y="43"/>
                </a:lnTo>
                <a:lnTo>
                  <a:pt x="32" y="46"/>
                </a:lnTo>
                <a:lnTo>
                  <a:pt x="28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6"/>
                </a:lnTo>
                <a:lnTo>
                  <a:pt x="7" y="41"/>
                </a:lnTo>
                <a:lnTo>
                  <a:pt x="1" y="32"/>
                </a:lnTo>
                <a:lnTo>
                  <a:pt x="0" y="24"/>
                </a:lnTo>
                <a:lnTo>
                  <a:pt x="1" y="14"/>
                </a:lnTo>
                <a:lnTo>
                  <a:pt x="7" y="7"/>
                </a:lnTo>
                <a:lnTo>
                  <a:pt x="14" y="1"/>
                </a:lnTo>
                <a:lnTo>
                  <a:pt x="24" y="0"/>
                </a:lnTo>
                <a:lnTo>
                  <a:pt x="32" y="1"/>
                </a:lnTo>
                <a:lnTo>
                  <a:pt x="41" y="7"/>
                </a:lnTo>
                <a:lnTo>
                  <a:pt x="46" y="14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45" name="Freeform 423"/>
          <p:cNvSpPr>
            <a:spLocks/>
          </p:cNvSpPr>
          <p:nvPr/>
        </p:nvSpPr>
        <p:spPr bwMode="auto">
          <a:xfrm>
            <a:off x="3282688" y="4091658"/>
            <a:ext cx="33337" cy="26987"/>
          </a:xfrm>
          <a:custGeom>
            <a:avLst/>
            <a:gdLst>
              <a:gd name="T0" fmla="*/ 48 w 48"/>
              <a:gd name="T1" fmla="*/ 24 h 48"/>
              <a:gd name="T2" fmla="*/ 47 w 48"/>
              <a:gd name="T3" fmla="*/ 24 h 48"/>
              <a:gd name="T4" fmla="*/ 47 w 48"/>
              <a:gd name="T5" fmla="*/ 25 h 48"/>
              <a:gd name="T6" fmla="*/ 47 w 48"/>
              <a:gd name="T7" fmla="*/ 28 h 48"/>
              <a:gd name="T8" fmla="*/ 46 w 48"/>
              <a:gd name="T9" fmla="*/ 32 h 48"/>
              <a:gd name="T10" fmla="*/ 43 w 48"/>
              <a:gd name="T11" fmla="*/ 36 h 48"/>
              <a:gd name="T12" fmla="*/ 41 w 48"/>
              <a:gd name="T13" fmla="*/ 41 h 48"/>
              <a:gd name="T14" fmla="*/ 36 w 48"/>
              <a:gd name="T15" fmla="*/ 43 h 48"/>
              <a:gd name="T16" fmla="*/ 32 w 48"/>
              <a:gd name="T17" fmla="*/ 46 h 48"/>
              <a:gd name="T18" fmla="*/ 28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6 h 48"/>
              <a:gd name="T28" fmla="*/ 7 w 48"/>
              <a:gd name="T29" fmla="*/ 41 h 48"/>
              <a:gd name="T30" fmla="*/ 1 w 48"/>
              <a:gd name="T31" fmla="*/ 32 h 48"/>
              <a:gd name="T32" fmla="*/ 0 w 48"/>
              <a:gd name="T33" fmla="*/ 24 h 48"/>
              <a:gd name="T34" fmla="*/ 1 w 48"/>
              <a:gd name="T35" fmla="*/ 14 h 48"/>
              <a:gd name="T36" fmla="*/ 7 w 48"/>
              <a:gd name="T37" fmla="*/ 7 h 48"/>
              <a:gd name="T38" fmla="*/ 14 w 48"/>
              <a:gd name="T39" fmla="*/ 1 h 48"/>
              <a:gd name="T40" fmla="*/ 24 w 48"/>
              <a:gd name="T41" fmla="*/ 0 h 48"/>
              <a:gd name="T42" fmla="*/ 32 w 48"/>
              <a:gd name="T43" fmla="*/ 1 h 48"/>
              <a:gd name="T44" fmla="*/ 41 w 48"/>
              <a:gd name="T45" fmla="*/ 7 h 48"/>
              <a:gd name="T46" fmla="*/ 46 w 48"/>
              <a:gd name="T47" fmla="*/ 14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24"/>
                </a:lnTo>
                <a:lnTo>
                  <a:pt x="47" y="25"/>
                </a:lnTo>
                <a:lnTo>
                  <a:pt x="47" y="28"/>
                </a:lnTo>
                <a:lnTo>
                  <a:pt x="46" y="32"/>
                </a:lnTo>
                <a:lnTo>
                  <a:pt x="43" y="36"/>
                </a:lnTo>
                <a:lnTo>
                  <a:pt x="41" y="41"/>
                </a:lnTo>
                <a:lnTo>
                  <a:pt x="36" y="43"/>
                </a:lnTo>
                <a:lnTo>
                  <a:pt x="32" y="46"/>
                </a:lnTo>
                <a:lnTo>
                  <a:pt x="28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6"/>
                </a:lnTo>
                <a:lnTo>
                  <a:pt x="7" y="41"/>
                </a:lnTo>
                <a:lnTo>
                  <a:pt x="1" y="32"/>
                </a:lnTo>
                <a:lnTo>
                  <a:pt x="0" y="24"/>
                </a:lnTo>
                <a:lnTo>
                  <a:pt x="1" y="14"/>
                </a:lnTo>
                <a:lnTo>
                  <a:pt x="7" y="7"/>
                </a:lnTo>
                <a:lnTo>
                  <a:pt x="14" y="1"/>
                </a:lnTo>
                <a:lnTo>
                  <a:pt x="24" y="0"/>
                </a:lnTo>
                <a:lnTo>
                  <a:pt x="32" y="1"/>
                </a:lnTo>
                <a:lnTo>
                  <a:pt x="41" y="7"/>
                </a:lnTo>
                <a:lnTo>
                  <a:pt x="46" y="14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46" name="Freeform 424"/>
          <p:cNvSpPr>
            <a:spLocks/>
          </p:cNvSpPr>
          <p:nvPr/>
        </p:nvSpPr>
        <p:spPr bwMode="auto">
          <a:xfrm>
            <a:off x="3214426" y="4091658"/>
            <a:ext cx="33337" cy="26987"/>
          </a:xfrm>
          <a:custGeom>
            <a:avLst/>
            <a:gdLst>
              <a:gd name="T0" fmla="*/ 48 w 48"/>
              <a:gd name="T1" fmla="*/ 24 h 48"/>
              <a:gd name="T2" fmla="*/ 47 w 48"/>
              <a:gd name="T3" fmla="*/ 24 h 48"/>
              <a:gd name="T4" fmla="*/ 47 w 48"/>
              <a:gd name="T5" fmla="*/ 25 h 48"/>
              <a:gd name="T6" fmla="*/ 47 w 48"/>
              <a:gd name="T7" fmla="*/ 28 h 48"/>
              <a:gd name="T8" fmla="*/ 46 w 48"/>
              <a:gd name="T9" fmla="*/ 32 h 48"/>
              <a:gd name="T10" fmla="*/ 43 w 48"/>
              <a:gd name="T11" fmla="*/ 36 h 48"/>
              <a:gd name="T12" fmla="*/ 41 w 48"/>
              <a:gd name="T13" fmla="*/ 41 h 48"/>
              <a:gd name="T14" fmla="*/ 36 w 48"/>
              <a:gd name="T15" fmla="*/ 43 h 48"/>
              <a:gd name="T16" fmla="*/ 32 w 48"/>
              <a:gd name="T17" fmla="*/ 46 h 48"/>
              <a:gd name="T18" fmla="*/ 28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6 h 48"/>
              <a:gd name="T28" fmla="*/ 7 w 48"/>
              <a:gd name="T29" fmla="*/ 41 h 48"/>
              <a:gd name="T30" fmla="*/ 1 w 48"/>
              <a:gd name="T31" fmla="*/ 32 h 48"/>
              <a:gd name="T32" fmla="*/ 0 w 48"/>
              <a:gd name="T33" fmla="*/ 24 h 48"/>
              <a:gd name="T34" fmla="*/ 1 w 48"/>
              <a:gd name="T35" fmla="*/ 14 h 48"/>
              <a:gd name="T36" fmla="*/ 7 w 48"/>
              <a:gd name="T37" fmla="*/ 7 h 48"/>
              <a:gd name="T38" fmla="*/ 14 w 48"/>
              <a:gd name="T39" fmla="*/ 1 h 48"/>
              <a:gd name="T40" fmla="*/ 24 w 48"/>
              <a:gd name="T41" fmla="*/ 0 h 48"/>
              <a:gd name="T42" fmla="*/ 32 w 48"/>
              <a:gd name="T43" fmla="*/ 1 h 48"/>
              <a:gd name="T44" fmla="*/ 41 w 48"/>
              <a:gd name="T45" fmla="*/ 7 h 48"/>
              <a:gd name="T46" fmla="*/ 46 w 48"/>
              <a:gd name="T47" fmla="*/ 14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24"/>
                </a:lnTo>
                <a:lnTo>
                  <a:pt x="47" y="25"/>
                </a:lnTo>
                <a:lnTo>
                  <a:pt x="47" y="28"/>
                </a:lnTo>
                <a:lnTo>
                  <a:pt x="46" y="32"/>
                </a:lnTo>
                <a:lnTo>
                  <a:pt x="43" y="36"/>
                </a:lnTo>
                <a:lnTo>
                  <a:pt x="41" y="41"/>
                </a:lnTo>
                <a:lnTo>
                  <a:pt x="36" y="43"/>
                </a:lnTo>
                <a:lnTo>
                  <a:pt x="32" y="46"/>
                </a:lnTo>
                <a:lnTo>
                  <a:pt x="28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6"/>
                </a:lnTo>
                <a:lnTo>
                  <a:pt x="7" y="41"/>
                </a:lnTo>
                <a:lnTo>
                  <a:pt x="1" y="32"/>
                </a:lnTo>
                <a:lnTo>
                  <a:pt x="0" y="24"/>
                </a:lnTo>
                <a:lnTo>
                  <a:pt x="1" y="14"/>
                </a:lnTo>
                <a:lnTo>
                  <a:pt x="7" y="7"/>
                </a:lnTo>
                <a:lnTo>
                  <a:pt x="14" y="1"/>
                </a:lnTo>
                <a:lnTo>
                  <a:pt x="24" y="0"/>
                </a:lnTo>
                <a:lnTo>
                  <a:pt x="32" y="1"/>
                </a:lnTo>
                <a:lnTo>
                  <a:pt x="41" y="7"/>
                </a:lnTo>
                <a:lnTo>
                  <a:pt x="46" y="14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47" name="Freeform 425"/>
          <p:cNvSpPr>
            <a:spLocks/>
          </p:cNvSpPr>
          <p:nvPr/>
        </p:nvSpPr>
        <p:spPr bwMode="auto">
          <a:xfrm>
            <a:off x="3146163" y="4091658"/>
            <a:ext cx="33337" cy="26987"/>
          </a:xfrm>
          <a:custGeom>
            <a:avLst/>
            <a:gdLst>
              <a:gd name="T0" fmla="*/ 48 w 48"/>
              <a:gd name="T1" fmla="*/ 24 h 48"/>
              <a:gd name="T2" fmla="*/ 47 w 48"/>
              <a:gd name="T3" fmla="*/ 24 h 48"/>
              <a:gd name="T4" fmla="*/ 47 w 48"/>
              <a:gd name="T5" fmla="*/ 25 h 48"/>
              <a:gd name="T6" fmla="*/ 47 w 48"/>
              <a:gd name="T7" fmla="*/ 28 h 48"/>
              <a:gd name="T8" fmla="*/ 46 w 48"/>
              <a:gd name="T9" fmla="*/ 32 h 48"/>
              <a:gd name="T10" fmla="*/ 43 w 48"/>
              <a:gd name="T11" fmla="*/ 36 h 48"/>
              <a:gd name="T12" fmla="*/ 41 w 48"/>
              <a:gd name="T13" fmla="*/ 41 h 48"/>
              <a:gd name="T14" fmla="*/ 36 w 48"/>
              <a:gd name="T15" fmla="*/ 43 h 48"/>
              <a:gd name="T16" fmla="*/ 32 w 48"/>
              <a:gd name="T17" fmla="*/ 46 h 48"/>
              <a:gd name="T18" fmla="*/ 28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6 h 48"/>
              <a:gd name="T28" fmla="*/ 7 w 48"/>
              <a:gd name="T29" fmla="*/ 41 h 48"/>
              <a:gd name="T30" fmla="*/ 1 w 48"/>
              <a:gd name="T31" fmla="*/ 32 h 48"/>
              <a:gd name="T32" fmla="*/ 0 w 48"/>
              <a:gd name="T33" fmla="*/ 24 h 48"/>
              <a:gd name="T34" fmla="*/ 1 w 48"/>
              <a:gd name="T35" fmla="*/ 14 h 48"/>
              <a:gd name="T36" fmla="*/ 7 w 48"/>
              <a:gd name="T37" fmla="*/ 7 h 48"/>
              <a:gd name="T38" fmla="*/ 14 w 48"/>
              <a:gd name="T39" fmla="*/ 1 h 48"/>
              <a:gd name="T40" fmla="*/ 24 w 48"/>
              <a:gd name="T41" fmla="*/ 0 h 48"/>
              <a:gd name="T42" fmla="*/ 32 w 48"/>
              <a:gd name="T43" fmla="*/ 1 h 48"/>
              <a:gd name="T44" fmla="*/ 41 w 48"/>
              <a:gd name="T45" fmla="*/ 7 h 48"/>
              <a:gd name="T46" fmla="*/ 46 w 48"/>
              <a:gd name="T47" fmla="*/ 14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24"/>
                </a:lnTo>
                <a:lnTo>
                  <a:pt x="47" y="25"/>
                </a:lnTo>
                <a:lnTo>
                  <a:pt x="47" y="28"/>
                </a:lnTo>
                <a:lnTo>
                  <a:pt x="46" y="32"/>
                </a:lnTo>
                <a:lnTo>
                  <a:pt x="43" y="36"/>
                </a:lnTo>
                <a:lnTo>
                  <a:pt x="41" y="41"/>
                </a:lnTo>
                <a:lnTo>
                  <a:pt x="36" y="43"/>
                </a:lnTo>
                <a:lnTo>
                  <a:pt x="32" y="46"/>
                </a:lnTo>
                <a:lnTo>
                  <a:pt x="28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6"/>
                </a:lnTo>
                <a:lnTo>
                  <a:pt x="7" y="41"/>
                </a:lnTo>
                <a:lnTo>
                  <a:pt x="1" y="32"/>
                </a:lnTo>
                <a:lnTo>
                  <a:pt x="0" y="24"/>
                </a:lnTo>
                <a:lnTo>
                  <a:pt x="1" y="14"/>
                </a:lnTo>
                <a:lnTo>
                  <a:pt x="7" y="7"/>
                </a:lnTo>
                <a:lnTo>
                  <a:pt x="14" y="1"/>
                </a:lnTo>
                <a:lnTo>
                  <a:pt x="24" y="0"/>
                </a:lnTo>
                <a:lnTo>
                  <a:pt x="32" y="1"/>
                </a:lnTo>
                <a:lnTo>
                  <a:pt x="41" y="7"/>
                </a:lnTo>
                <a:lnTo>
                  <a:pt x="46" y="14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48" name="Freeform 426"/>
          <p:cNvSpPr>
            <a:spLocks/>
          </p:cNvSpPr>
          <p:nvPr/>
        </p:nvSpPr>
        <p:spPr bwMode="auto">
          <a:xfrm>
            <a:off x="3077901" y="4091658"/>
            <a:ext cx="33337" cy="26987"/>
          </a:xfrm>
          <a:custGeom>
            <a:avLst/>
            <a:gdLst>
              <a:gd name="T0" fmla="*/ 48 w 48"/>
              <a:gd name="T1" fmla="*/ 24 h 48"/>
              <a:gd name="T2" fmla="*/ 47 w 48"/>
              <a:gd name="T3" fmla="*/ 24 h 48"/>
              <a:gd name="T4" fmla="*/ 47 w 48"/>
              <a:gd name="T5" fmla="*/ 25 h 48"/>
              <a:gd name="T6" fmla="*/ 47 w 48"/>
              <a:gd name="T7" fmla="*/ 28 h 48"/>
              <a:gd name="T8" fmla="*/ 46 w 48"/>
              <a:gd name="T9" fmla="*/ 32 h 48"/>
              <a:gd name="T10" fmla="*/ 43 w 48"/>
              <a:gd name="T11" fmla="*/ 36 h 48"/>
              <a:gd name="T12" fmla="*/ 41 w 48"/>
              <a:gd name="T13" fmla="*/ 41 h 48"/>
              <a:gd name="T14" fmla="*/ 36 w 48"/>
              <a:gd name="T15" fmla="*/ 43 h 48"/>
              <a:gd name="T16" fmla="*/ 32 w 48"/>
              <a:gd name="T17" fmla="*/ 46 h 48"/>
              <a:gd name="T18" fmla="*/ 28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6 h 48"/>
              <a:gd name="T28" fmla="*/ 7 w 48"/>
              <a:gd name="T29" fmla="*/ 41 h 48"/>
              <a:gd name="T30" fmla="*/ 1 w 48"/>
              <a:gd name="T31" fmla="*/ 32 h 48"/>
              <a:gd name="T32" fmla="*/ 0 w 48"/>
              <a:gd name="T33" fmla="*/ 24 h 48"/>
              <a:gd name="T34" fmla="*/ 1 w 48"/>
              <a:gd name="T35" fmla="*/ 14 h 48"/>
              <a:gd name="T36" fmla="*/ 7 w 48"/>
              <a:gd name="T37" fmla="*/ 7 h 48"/>
              <a:gd name="T38" fmla="*/ 14 w 48"/>
              <a:gd name="T39" fmla="*/ 1 h 48"/>
              <a:gd name="T40" fmla="*/ 24 w 48"/>
              <a:gd name="T41" fmla="*/ 0 h 48"/>
              <a:gd name="T42" fmla="*/ 32 w 48"/>
              <a:gd name="T43" fmla="*/ 1 h 48"/>
              <a:gd name="T44" fmla="*/ 41 w 48"/>
              <a:gd name="T45" fmla="*/ 7 h 48"/>
              <a:gd name="T46" fmla="*/ 46 w 48"/>
              <a:gd name="T47" fmla="*/ 14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24"/>
                </a:lnTo>
                <a:lnTo>
                  <a:pt x="47" y="25"/>
                </a:lnTo>
                <a:lnTo>
                  <a:pt x="47" y="28"/>
                </a:lnTo>
                <a:lnTo>
                  <a:pt x="46" y="32"/>
                </a:lnTo>
                <a:lnTo>
                  <a:pt x="43" y="36"/>
                </a:lnTo>
                <a:lnTo>
                  <a:pt x="41" y="41"/>
                </a:lnTo>
                <a:lnTo>
                  <a:pt x="36" y="43"/>
                </a:lnTo>
                <a:lnTo>
                  <a:pt x="32" y="46"/>
                </a:lnTo>
                <a:lnTo>
                  <a:pt x="28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6"/>
                </a:lnTo>
                <a:lnTo>
                  <a:pt x="7" y="41"/>
                </a:lnTo>
                <a:lnTo>
                  <a:pt x="1" y="32"/>
                </a:lnTo>
                <a:lnTo>
                  <a:pt x="0" y="24"/>
                </a:lnTo>
                <a:lnTo>
                  <a:pt x="1" y="14"/>
                </a:lnTo>
                <a:lnTo>
                  <a:pt x="7" y="7"/>
                </a:lnTo>
                <a:lnTo>
                  <a:pt x="14" y="1"/>
                </a:lnTo>
                <a:lnTo>
                  <a:pt x="24" y="0"/>
                </a:lnTo>
                <a:lnTo>
                  <a:pt x="32" y="1"/>
                </a:lnTo>
                <a:lnTo>
                  <a:pt x="41" y="7"/>
                </a:lnTo>
                <a:lnTo>
                  <a:pt x="46" y="14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grpSp>
        <p:nvGrpSpPr>
          <p:cNvPr id="149" name="Group 148"/>
          <p:cNvGrpSpPr/>
          <p:nvPr/>
        </p:nvGrpSpPr>
        <p:grpSpPr>
          <a:xfrm>
            <a:off x="7409736" y="1594477"/>
            <a:ext cx="1049010" cy="500062"/>
            <a:chOff x="5873421" y="1837918"/>
            <a:chExt cx="1049010" cy="500062"/>
          </a:xfrm>
          <a:solidFill>
            <a:srgbClr val="FF6600"/>
          </a:solidFill>
        </p:grpSpPr>
        <p:sp>
          <p:nvSpPr>
            <p:cNvPr id="150" name="Rectangle 345"/>
            <p:cNvSpPr>
              <a:spLocks noChangeArrowheads="1"/>
            </p:cNvSpPr>
            <p:nvPr/>
          </p:nvSpPr>
          <p:spPr bwMode="auto">
            <a:xfrm>
              <a:off x="6354501" y="1983331"/>
              <a:ext cx="229230" cy="215444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wrap="none" lIns="0" tIns="0" rIns="0" bIns="0">
              <a:spAutoFit/>
            </a:bodyPr>
            <a:lstStyle/>
            <a:p>
              <a:pPr marL="354013" indent="-354013" defTabSz="941388"/>
              <a:r>
                <a:rPr lang="en-US" sz="1400" b="1">
                  <a:solidFill>
                    <a:schemeClr val="bg1"/>
                  </a:solidFill>
                  <a:latin typeface="Verdana" pitchFamily="34" charset="0"/>
                </a:rPr>
                <a:t>IP</a:t>
              </a:r>
              <a:endParaRPr lang="en-US" sz="3400">
                <a:solidFill>
                  <a:schemeClr val="bg1"/>
                </a:solidFill>
              </a:endParaRPr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5873421" y="1837918"/>
              <a:ext cx="1049010" cy="500062"/>
              <a:chOff x="5873421" y="1837918"/>
              <a:chExt cx="1049010" cy="500062"/>
            </a:xfrm>
            <a:grpFill/>
          </p:grpSpPr>
          <p:sp>
            <p:nvSpPr>
              <p:cNvPr id="152" name="Freeform 18"/>
              <p:cNvSpPr>
                <a:spLocks/>
              </p:cNvSpPr>
              <p:nvPr/>
            </p:nvSpPr>
            <p:spPr bwMode="auto">
              <a:xfrm>
                <a:off x="5873421" y="1837918"/>
                <a:ext cx="1049010" cy="500062"/>
              </a:xfrm>
              <a:custGeom>
                <a:avLst/>
                <a:gdLst>
                  <a:gd name="T0" fmla="*/ 1309 w 1309"/>
                  <a:gd name="T1" fmla="*/ 192 h 865"/>
                  <a:gd name="T2" fmla="*/ 1305 w 1309"/>
                  <a:gd name="T3" fmla="*/ 147 h 865"/>
                  <a:gd name="T4" fmla="*/ 1297 w 1309"/>
                  <a:gd name="T5" fmla="*/ 108 h 865"/>
                  <a:gd name="T6" fmla="*/ 1281 w 1309"/>
                  <a:gd name="T7" fmla="*/ 75 h 865"/>
                  <a:gd name="T8" fmla="*/ 1261 w 1309"/>
                  <a:gd name="T9" fmla="*/ 48 h 865"/>
                  <a:gd name="T10" fmla="*/ 1233 w 1309"/>
                  <a:gd name="T11" fmla="*/ 27 h 865"/>
                  <a:gd name="T12" fmla="*/ 1201 w 1309"/>
                  <a:gd name="T13" fmla="*/ 12 h 865"/>
                  <a:gd name="T14" fmla="*/ 1161 w 1309"/>
                  <a:gd name="T15" fmla="*/ 3 h 865"/>
                  <a:gd name="T16" fmla="*/ 1117 w 1309"/>
                  <a:gd name="T17" fmla="*/ 0 h 865"/>
                  <a:gd name="T18" fmla="*/ 168 w 1309"/>
                  <a:gd name="T19" fmla="*/ 0 h 865"/>
                  <a:gd name="T20" fmla="*/ 126 w 1309"/>
                  <a:gd name="T21" fmla="*/ 6 h 865"/>
                  <a:gd name="T22" fmla="*/ 90 w 1309"/>
                  <a:gd name="T23" fmla="*/ 18 h 865"/>
                  <a:gd name="T24" fmla="*/ 60 w 1309"/>
                  <a:gd name="T25" fmla="*/ 36 h 865"/>
                  <a:gd name="T26" fmla="*/ 36 w 1309"/>
                  <a:gd name="T27" fmla="*/ 60 h 865"/>
                  <a:gd name="T28" fmla="*/ 18 w 1309"/>
                  <a:gd name="T29" fmla="*/ 90 h 865"/>
                  <a:gd name="T30" fmla="*/ 6 w 1309"/>
                  <a:gd name="T31" fmla="*/ 126 h 865"/>
                  <a:gd name="T32" fmla="*/ 0 w 1309"/>
                  <a:gd name="T33" fmla="*/ 168 h 865"/>
                  <a:gd name="T34" fmla="*/ 0 w 1309"/>
                  <a:gd name="T35" fmla="*/ 673 h 865"/>
                  <a:gd name="T36" fmla="*/ 2 w 1309"/>
                  <a:gd name="T37" fmla="*/ 717 h 865"/>
                  <a:gd name="T38" fmla="*/ 12 w 1309"/>
                  <a:gd name="T39" fmla="*/ 757 h 865"/>
                  <a:gd name="T40" fmla="*/ 26 w 1309"/>
                  <a:gd name="T41" fmla="*/ 789 h 865"/>
                  <a:gd name="T42" fmla="*/ 48 w 1309"/>
                  <a:gd name="T43" fmla="*/ 817 h 865"/>
                  <a:gd name="T44" fmla="*/ 74 w 1309"/>
                  <a:gd name="T45" fmla="*/ 837 h 865"/>
                  <a:gd name="T46" fmla="*/ 108 w 1309"/>
                  <a:gd name="T47" fmla="*/ 853 h 865"/>
                  <a:gd name="T48" fmla="*/ 146 w 1309"/>
                  <a:gd name="T49" fmla="*/ 861 h 865"/>
                  <a:gd name="T50" fmla="*/ 192 w 1309"/>
                  <a:gd name="T51" fmla="*/ 865 h 865"/>
                  <a:gd name="T52" fmla="*/ 1122 w 1309"/>
                  <a:gd name="T53" fmla="*/ 863 h 865"/>
                  <a:gd name="T54" fmla="*/ 1140 w 1309"/>
                  <a:gd name="T55" fmla="*/ 863 h 865"/>
                  <a:gd name="T56" fmla="*/ 1171 w 1309"/>
                  <a:gd name="T57" fmla="*/ 859 h 865"/>
                  <a:gd name="T58" fmla="*/ 1182 w 1309"/>
                  <a:gd name="T59" fmla="*/ 857 h 865"/>
                  <a:gd name="T60" fmla="*/ 1218 w 1309"/>
                  <a:gd name="T61" fmla="*/ 845 h 865"/>
                  <a:gd name="T62" fmla="*/ 1229 w 1309"/>
                  <a:gd name="T63" fmla="*/ 838 h 865"/>
                  <a:gd name="T64" fmla="*/ 1248 w 1309"/>
                  <a:gd name="T65" fmla="*/ 827 h 865"/>
                  <a:gd name="T66" fmla="*/ 1254 w 1309"/>
                  <a:gd name="T67" fmla="*/ 821 h 865"/>
                  <a:gd name="T68" fmla="*/ 1266 w 1309"/>
                  <a:gd name="T69" fmla="*/ 809 h 865"/>
                  <a:gd name="T70" fmla="*/ 1272 w 1309"/>
                  <a:gd name="T71" fmla="*/ 803 h 865"/>
                  <a:gd name="T72" fmla="*/ 1283 w 1309"/>
                  <a:gd name="T73" fmla="*/ 784 h 865"/>
                  <a:gd name="T74" fmla="*/ 1290 w 1309"/>
                  <a:gd name="T75" fmla="*/ 773 h 865"/>
                  <a:gd name="T76" fmla="*/ 1302 w 1309"/>
                  <a:gd name="T77" fmla="*/ 737 h 865"/>
                  <a:gd name="T78" fmla="*/ 1303 w 1309"/>
                  <a:gd name="T79" fmla="*/ 727 h 865"/>
                  <a:gd name="T80" fmla="*/ 1308 w 1309"/>
                  <a:gd name="T81" fmla="*/ 695 h 865"/>
                  <a:gd name="T82" fmla="*/ 1308 w 1309"/>
                  <a:gd name="T83" fmla="*/ 677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09" h="865">
                    <a:moveTo>
                      <a:pt x="1309" y="673"/>
                    </a:moveTo>
                    <a:lnTo>
                      <a:pt x="1309" y="192"/>
                    </a:lnTo>
                    <a:lnTo>
                      <a:pt x="1308" y="168"/>
                    </a:lnTo>
                    <a:lnTo>
                      <a:pt x="1305" y="147"/>
                    </a:lnTo>
                    <a:lnTo>
                      <a:pt x="1302" y="126"/>
                    </a:lnTo>
                    <a:lnTo>
                      <a:pt x="1297" y="108"/>
                    </a:lnTo>
                    <a:lnTo>
                      <a:pt x="1290" y="90"/>
                    </a:lnTo>
                    <a:lnTo>
                      <a:pt x="1281" y="75"/>
                    </a:lnTo>
                    <a:lnTo>
                      <a:pt x="1272" y="60"/>
                    </a:lnTo>
                    <a:lnTo>
                      <a:pt x="1261" y="48"/>
                    </a:lnTo>
                    <a:lnTo>
                      <a:pt x="1248" y="36"/>
                    </a:lnTo>
                    <a:lnTo>
                      <a:pt x="1233" y="27"/>
                    </a:lnTo>
                    <a:lnTo>
                      <a:pt x="1218" y="18"/>
                    </a:lnTo>
                    <a:lnTo>
                      <a:pt x="1201" y="12"/>
                    </a:lnTo>
                    <a:lnTo>
                      <a:pt x="1182" y="6"/>
                    </a:lnTo>
                    <a:lnTo>
                      <a:pt x="1161" y="3"/>
                    </a:lnTo>
                    <a:lnTo>
                      <a:pt x="1140" y="0"/>
                    </a:lnTo>
                    <a:lnTo>
                      <a:pt x="1117" y="0"/>
                    </a:lnTo>
                    <a:lnTo>
                      <a:pt x="192" y="0"/>
                    </a:lnTo>
                    <a:lnTo>
                      <a:pt x="168" y="0"/>
                    </a:lnTo>
                    <a:lnTo>
                      <a:pt x="146" y="3"/>
                    </a:lnTo>
                    <a:lnTo>
                      <a:pt x="126" y="6"/>
                    </a:lnTo>
                    <a:lnTo>
                      <a:pt x="108" y="12"/>
                    </a:lnTo>
                    <a:lnTo>
                      <a:pt x="90" y="18"/>
                    </a:lnTo>
                    <a:lnTo>
                      <a:pt x="74" y="27"/>
                    </a:lnTo>
                    <a:lnTo>
                      <a:pt x="60" y="36"/>
                    </a:lnTo>
                    <a:lnTo>
                      <a:pt x="48" y="48"/>
                    </a:lnTo>
                    <a:lnTo>
                      <a:pt x="36" y="60"/>
                    </a:lnTo>
                    <a:lnTo>
                      <a:pt x="26" y="75"/>
                    </a:lnTo>
                    <a:lnTo>
                      <a:pt x="18" y="90"/>
                    </a:lnTo>
                    <a:lnTo>
                      <a:pt x="12" y="108"/>
                    </a:lnTo>
                    <a:lnTo>
                      <a:pt x="6" y="126"/>
                    </a:lnTo>
                    <a:lnTo>
                      <a:pt x="2" y="147"/>
                    </a:lnTo>
                    <a:lnTo>
                      <a:pt x="0" y="168"/>
                    </a:lnTo>
                    <a:lnTo>
                      <a:pt x="0" y="192"/>
                    </a:lnTo>
                    <a:lnTo>
                      <a:pt x="0" y="673"/>
                    </a:lnTo>
                    <a:lnTo>
                      <a:pt x="0" y="695"/>
                    </a:lnTo>
                    <a:lnTo>
                      <a:pt x="2" y="717"/>
                    </a:lnTo>
                    <a:lnTo>
                      <a:pt x="6" y="737"/>
                    </a:lnTo>
                    <a:lnTo>
                      <a:pt x="12" y="757"/>
                    </a:lnTo>
                    <a:lnTo>
                      <a:pt x="18" y="773"/>
                    </a:lnTo>
                    <a:lnTo>
                      <a:pt x="26" y="789"/>
                    </a:lnTo>
                    <a:lnTo>
                      <a:pt x="36" y="803"/>
                    </a:lnTo>
                    <a:lnTo>
                      <a:pt x="48" y="817"/>
                    </a:lnTo>
                    <a:lnTo>
                      <a:pt x="60" y="827"/>
                    </a:lnTo>
                    <a:lnTo>
                      <a:pt x="74" y="837"/>
                    </a:lnTo>
                    <a:lnTo>
                      <a:pt x="90" y="845"/>
                    </a:lnTo>
                    <a:lnTo>
                      <a:pt x="108" y="853"/>
                    </a:lnTo>
                    <a:lnTo>
                      <a:pt x="126" y="857"/>
                    </a:lnTo>
                    <a:lnTo>
                      <a:pt x="146" y="861"/>
                    </a:lnTo>
                    <a:lnTo>
                      <a:pt x="168" y="863"/>
                    </a:lnTo>
                    <a:lnTo>
                      <a:pt x="192" y="865"/>
                    </a:lnTo>
                    <a:lnTo>
                      <a:pt x="1117" y="865"/>
                    </a:lnTo>
                    <a:lnTo>
                      <a:pt x="1122" y="863"/>
                    </a:lnTo>
                    <a:lnTo>
                      <a:pt x="1128" y="863"/>
                    </a:lnTo>
                    <a:lnTo>
                      <a:pt x="1140" y="863"/>
                    </a:lnTo>
                    <a:lnTo>
                      <a:pt x="1161" y="861"/>
                    </a:lnTo>
                    <a:lnTo>
                      <a:pt x="1171" y="859"/>
                    </a:lnTo>
                    <a:lnTo>
                      <a:pt x="1176" y="857"/>
                    </a:lnTo>
                    <a:lnTo>
                      <a:pt x="1182" y="857"/>
                    </a:lnTo>
                    <a:lnTo>
                      <a:pt x="1201" y="853"/>
                    </a:lnTo>
                    <a:lnTo>
                      <a:pt x="1218" y="845"/>
                    </a:lnTo>
                    <a:lnTo>
                      <a:pt x="1225" y="841"/>
                    </a:lnTo>
                    <a:lnTo>
                      <a:pt x="1229" y="838"/>
                    </a:lnTo>
                    <a:lnTo>
                      <a:pt x="1233" y="837"/>
                    </a:lnTo>
                    <a:lnTo>
                      <a:pt x="1248" y="827"/>
                    </a:lnTo>
                    <a:lnTo>
                      <a:pt x="1250" y="824"/>
                    </a:lnTo>
                    <a:lnTo>
                      <a:pt x="1254" y="821"/>
                    </a:lnTo>
                    <a:lnTo>
                      <a:pt x="1261" y="817"/>
                    </a:lnTo>
                    <a:lnTo>
                      <a:pt x="1266" y="809"/>
                    </a:lnTo>
                    <a:lnTo>
                      <a:pt x="1268" y="806"/>
                    </a:lnTo>
                    <a:lnTo>
                      <a:pt x="1272" y="803"/>
                    </a:lnTo>
                    <a:lnTo>
                      <a:pt x="1281" y="789"/>
                    </a:lnTo>
                    <a:lnTo>
                      <a:pt x="1283" y="784"/>
                    </a:lnTo>
                    <a:lnTo>
                      <a:pt x="1285" y="781"/>
                    </a:lnTo>
                    <a:lnTo>
                      <a:pt x="1290" y="773"/>
                    </a:lnTo>
                    <a:lnTo>
                      <a:pt x="1297" y="757"/>
                    </a:lnTo>
                    <a:lnTo>
                      <a:pt x="1302" y="737"/>
                    </a:lnTo>
                    <a:lnTo>
                      <a:pt x="1302" y="731"/>
                    </a:lnTo>
                    <a:lnTo>
                      <a:pt x="1303" y="727"/>
                    </a:lnTo>
                    <a:lnTo>
                      <a:pt x="1305" y="717"/>
                    </a:lnTo>
                    <a:lnTo>
                      <a:pt x="1308" y="695"/>
                    </a:lnTo>
                    <a:lnTo>
                      <a:pt x="1308" y="683"/>
                    </a:lnTo>
                    <a:lnTo>
                      <a:pt x="1308" y="677"/>
                    </a:lnTo>
                    <a:lnTo>
                      <a:pt x="1309" y="673"/>
                    </a:lnTo>
                    <a:close/>
                  </a:path>
                </a:pathLst>
              </a:custGeom>
              <a:grpFill/>
              <a:ln w="1587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tIns="0" bIns="0" anchor="ctr"/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53" name="Rectangle 344"/>
              <p:cNvSpPr>
                <a:spLocks noChangeArrowheads="1"/>
              </p:cNvSpPr>
              <p:nvPr/>
            </p:nvSpPr>
            <p:spPr bwMode="auto">
              <a:xfrm>
                <a:off x="6108583" y="1980227"/>
                <a:ext cx="569067" cy="24622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  <p:txBody>
              <a:bodyPr wrap="none" lIns="0" tIns="0" rIns="0" bIns="0">
                <a:spAutoFit/>
              </a:bodyPr>
              <a:lstStyle/>
              <a:p>
                <a:pPr marL="354013" indent="-354013" defTabSz="941388"/>
                <a:r>
                  <a:rPr lang="en-US" sz="1600" b="1" dirty="0" err="1" smtClean="0">
                    <a:solidFill>
                      <a:schemeClr val="bg1"/>
                    </a:solidFill>
                    <a:latin typeface="CiscoSansTT ExtraLight (Headings)"/>
                  </a:rPr>
                  <a:t>NVMe</a:t>
                </a:r>
                <a:endParaRPr lang="en-US" sz="1600" dirty="0">
                  <a:solidFill>
                    <a:schemeClr val="bg1"/>
                  </a:solidFill>
                  <a:latin typeface="CiscoSansTT ExtraLight (Headings)"/>
                </a:endParaRPr>
              </a:p>
            </p:txBody>
          </p:sp>
        </p:grpSp>
      </p:grpSp>
      <p:sp>
        <p:nvSpPr>
          <p:cNvPr id="154" name="Freeform 7"/>
          <p:cNvSpPr>
            <a:spLocks/>
          </p:cNvSpPr>
          <p:nvPr/>
        </p:nvSpPr>
        <p:spPr bwMode="auto">
          <a:xfrm>
            <a:off x="3735387" y="2095500"/>
            <a:ext cx="4714875" cy="498475"/>
          </a:xfrm>
          <a:custGeom>
            <a:avLst/>
            <a:gdLst>
              <a:gd name="T0" fmla="*/ 6623 w 6624"/>
              <a:gd name="T1" fmla="*/ 169 h 865"/>
              <a:gd name="T2" fmla="*/ 6617 w 6624"/>
              <a:gd name="T3" fmla="*/ 126 h 865"/>
              <a:gd name="T4" fmla="*/ 6605 w 6624"/>
              <a:gd name="T5" fmla="*/ 90 h 865"/>
              <a:gd name="T6" fmla="*/ 6587 w 6624"/>
              <a:gd name="T7" fmla="*/ 60 h 865"/>
              <a:gd name="T8" fmla="*/ 6563 w 6624"/>
              <a:gd name="T9" fmla="*/ 36 h 865"/>
              <a:gd name="T10" fmla="*/ 6533 w 6624"/>
              <a:gd name="T11" fmla="*/ 18 h 865"/>
              <a:gd name="T12" fmla="*/ 6497 w 6624"/>
              <a:gd name="T13" fmla="*/ 6 h 865"/>
              <a:gd name="T14" fmla="*/ 6455 w 6624"/>
              <a:gd name="T15" fmla="*/ 0 h 865"/>
              <a:gd name="T16" fmla="*/ 192 w 6624"/>
              <a:gd name="T17" fmla="*/ 0 h 865"/>
              <a:gd name="T18" fmla="*/ 147 w 6624"/>
              <a:gd name="T19" fmla="*/ 3 h 865"/>
              <a:gd name="T20" fmla="*/ 108 w 6624"/>
              <a:gd name="T21" fmla="*/ 12 h 865"/>
              <a:gd name="T22" fmla="*/ 75 w 6624"/>
              <a:gd name="T23" fmla="*/ 27 h 865"/>
              <a:gd name="T24" fmla="*/ 48 w 6624"/>
              <a:gd name="T25" fmla="*/ 48 h 865"/>
              <a:gd name="T26" fmla="*/ 27 w 6624"/>
              <a:gd name="T27" fmla="*/ 75 h 865"/>
              <a:gd name="T28" fmla="*/ 12 w 6624"/>
              <a:gd name="T29" fmla="*/ 108 h 865"/>
              <a:gd name="T30" fmla="*/ 3 w 6624"/>
              <a:gd name="T31" fmla="*/ 147 h 865"/>
              <a:gd name="T32" fmla="*/ 0 w 6624"/>
              <a:gd name="T33" fmla="*/ 193 h 865"/>
              <a:gd name="T34" fmla="*/ 0 w 6624"/>
              <a:gd name="T35" fmla="*/ 695 h 865"/>
              <a:gd name="T36" fmla="*/ 6 w 6624"/>
              <a:gd name="T37" fmla="*/ 737 h 865"/>
              <a:gd name="T38" fmla="*/ 18 w 6624"/>
              <a:gd name="T39" fmla="*/ 773 h 865"/>
              <a:gd name="T40" fmla="*/ 36 w 6624"/>
              <a:gd name="T41" fmla="*/ 803 h 865"/>
              <a:gd name="T42" fmla="*/ 60 w 6624"/>
              <a:gd name="T43" fmla="*/ 827 h 865"/>
              <a:gd name="T44" fmla="*/ 90 w 6624"/>
              <a:gd name="T45" fmla="*/ 845 h 865"/>
              <a:gd name="T46" fmla="*/ 126 w 6624"/>
              <a:gd name="T47" fmla="*/ 857 h 865"/>
              <a:gd name="T48" fmla="*/ 168 w 6624"/>
              <a:gd name="T49" fmla="*/ 863 h 865"/>
              <a:gd name="T50" fmla="*/ 6432 w 6624"/>
              <a:gd name="T51" fmla="*/ 865 h 865"/>
              <a:gd name="T52" fmla="*/ 6443 w 6624"/>
              <a:gd name="T53" fmla="*/ 863 h 865"/>
              <a:gd name="T54" fmla="*/ 6476 w 6624"/>
              <a:gd name="T55" fmla="*/ 861 h 865"/>
              <a:gd name="T56" fmla="*/ 6491 w 6624"/>
              <a:gd name="T57" fmla="*/ 857 h 865"/>
              <a:gd name="T58" fmla="*/ 6516 w 6624"/>
              <a:gd name="T59" fmla="*/ 853 h 865"/>
              <a:gd name="T60" fmla="*/ 6540 w 6624"/>
              <a:gd name="T61" fmla="*/ 841 h 865"/>
              <a:gd name="T62" fmla="*/ 6548 w 6624"/>
              <a:gd name="T63" fmla="*/ 837 h 865"/>
              <a:gd name="T64" fmla="*/ 6565 w 6624"/>
              <a:gd name="T65" fmla="*/ 824 h 865"/>
              <a:gd name="T66" fmla="*/ 6576 w 6624"/>
              <a:gd name="T67" fmla="*/ 817 h 865"/>
              <a:gd name="T68" fmla="*/ 6583 w 6624"/>
              <a:gd name="T69" fmla="*/ 806 h 865"/>
              <a:gd name="T70" fmla="*/ 6596 w 6624"/>
              <a:gd name="T71" fmla="*/ 789 h 865"/>
              <a:gd name="T72" fmla="*/ 6600 w 6624"/>
              <a:gd name="T73" fmla="*/ 781 h 865"/>
              <a:gd name="T74" fmla="*/ 6612 w 6624"/>
              <a:gd name="T75" fmla="*/ 757 h 865"/>
              <a:gd name="T76" fmla="*/ 6617 w 6624"/>
              <a:gd name="T77" fmla="*/ 731 h 865"/>
              <a:gd name="T78" fmla="*/ 6620 w 6624"/>
              <a:gd name="T79" fmla="*/ 717 h 865"/>
              <a:gd name="T80" fmla="*/ 6623 w 6624"/>
              <a:gd name="T81" fmla="*/ 683 h 865"/>
              <a:gd name="T82" fmla="*/ 6624 w 6624"/>
              <a:gd name="T83" fmla="*/ 673 h 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624" h="865">
                <a:moveTo>
                  <a:pt x="6624" y="193"/>
                </a:moveTo>
                <a:lnTo>
                  <a:pt x="6623" y="169"/>
                </a:lnTo>
                <a:lnTo>
                  <a:pt x="6620" y="147"/>
                </a:lnTo>
                <a:lnTo>
                  <a:pt x="6617" y="126"/>
                </a:lnTo>
                <a:lnTo>
                  <a:pt x="6612" y="108"/>
                </a:lnTo>
                <a:lnTo>
                  <a:pt x="6605" y="90"/>
                </a:lnTo>
                <a:lnTo>
                  <a:pt x="6596" y="75"/>
                </a:lnTo>
                <a:lnTo>
                  <a:pt x="6587" y="60"/>
                </a:lnTo>
                <a:lnTo>
                  <a:pt x="6576" y="48"/>
                </a:lnTo>
                <a:lnTo>
                  <a:pt x="6563" y="36"/>
                </a:lnTo>
                <a:lnTo>
                  <a:pt x="6548" y="27"/>
                </a:lnTo>
                <a:lnTo>
                  <a:pt x="6533" y="18"/>
                </a:lnTo>
                <a:lnTo>
                  <a:pt x="6516" y="12"/>
                </a:lnTo>
                <a:lnTo>
                  <a:pt x="6497" y="6"/>
                </a:lnTo>
                <a:lnTo>
                  <a:pt x="6476" y="3"/>
                </a:lnTo>
                <a:lnTo>
                  <a:pt x="6455" y="0"/>
                </a:lnTo>
                <a:lnTo>
                  <a:pt x="6432" y="0"/>
                </a:lnTo>
                <a:lnTo>
                  <a:pt x="192" y="0"/>
                </a:lnTo>
                <a:lnTo>
                  <a:pt x="168" y="0"/>
                </a:lnTo>
                <a:lnTo>
                  <a:pt x="147" y="3"/>
                </a:lnTo>
                <a:lnTo>
                  <a:pt x="126" y="6"/>
                </a:lnTo>
                <a:lnTo>
                  <a:pt x="108" y="12"/>
                </a:lnTo>
                <a:lnTo>
                  <a:pt x="90" y="18"/>
                </a:lnTo>
                <a:lnTo>
                  <a:pt x="75" y="27"/>
                </a:lnTo>
                <a:lnTo>
                  <a:pt x="60" y="36"/>
                </a:lnTo>
                <a:lnTo>
                  <a:pt x="48" y="48"/>
                </a:lnTo>
                <a:lnTo>
                  <a:pt x="36" y="60"/>
                </a:lnTo>
                <a:lnTo>
                  <a:pt x="27" y="75"/>
                </a:lnTo>
                <a:lnTo>
                  <a:pt x="18" y="90"/>
                </a:lnTo>
                <a:lnTo>
                  <a:pt x="12" y="108"/>
                </a:lnTo>
                <a:lnTo>
                  <a:pt x="6" y="126"/>
                </a:lnTo>
                <a:lnTo>
                  <a:pt x="3" y="147"/>
                </a:lnTo>
                <a:lnTo>
                  <a:pt x="0" y="169"/>
                </a:lnTo>
                <a:lnTo>
                  <a:pt x="0" y="193"/>
                </a:lnTo>
                <a:lnTo>
                  <a:pt x="0" y="673"/>
                </a:lnTo>
                <a:lnTo>
                  <a:pt x="0" y="695"/>
                </a:lnTo>
                <a:lnTo>
                  <a:pt x="3" y="717"/>
                </a:lnTo>
                <a:lnTo>
                  <a:pt x="6" y="737"/>
                </a:lnTo>
                <a:lnTo>
                  <a:pt x="12" y="757"/>
                </a:lnTo>
                <a:lnTo>
                  <a:pt x="18" y="773"/>
                </a:lnTo>
                <a:lnTo>
                  <a:pt x="27" y="789"/>
                </a:lnTo>
                <a:lnTo>
                  <a:pt x="36" y="803"/>
                </a:lnTo>
                <a:lnTo>
                  <a:pt x="48" y="817"/>
                </a:lnTo>
                <a:lnTo>
                  <a:pt x="60" y="827"/>
                </a:lnTo>
                <a:lnTo>
                  <a:pt x="75" y="837"/>
                </a:lnTo>
                <a:lnTo>
                  <a:pt x="90" y="845"/>
                </a:lnTo>
                <a:lnTo>
                  <a:pt x="108" y="853"/>
                </a:lnTo>
                <a:lnTo>
                  <a:pt x="126" y="857"/>
                </a:lnTo>
                <a:lnTo>
                  <a:pt x="147" y="861"/>
                </a:lnTo>
                <a:lnTo>
                  <a:pt x="168" y="863"/>
                </a:lnTo>
                <a:lnTo>
                  <a:pt x="192" y="865"/>
                </a:lnTo>
                <a:lnTo>
                  <a:pt x="6432" y="865"/>
                </a:lnTo>
                <a:lnTo>
                  <a:pt x="6437" y="863"/>
                </a:lnTo>
                <a:lnTo>
                  <a:pt x="6443" y="863"/>
                </a:lnTo>
                <a:lnTo>
                  <a:pt x="6455" y="863"/>
                </a:lnTo>
                <a:lnTo>
                  <a:pt x="6476" y="861"/>
                </a:lnTo>
                <a:lnTo>
                  <a:pt x="6486" y="859"/>
                </a:lnTo>
                <a:lnTo>
                  <a:pt x="6491" y="857"/>
                </a:lnTo>
                <a:lnTo>
                  <a:pt x="6497" y="857"/>
                </a:lnTo>
                <a:lnTo>
                  <a:pt x="6516" y="853"/>
                </a:lnTo>
                <a:lnTo>
                  <a:pt x="6533" y="845"/>
                </a:lnTo>
                <a:lnTo>
                  <a:pt x="6540" y="841"/>
                </a:lnTo>
                <a:lnTo>
                  <a:pt x="6544" y="838"/>
                </a:lnTo>
                <a:lnTo>
                  <a:pt x="6548" y="837"/>
                </a:lnTo>
                <a:lnTo>
                  <a:pt x="6563" y="827"/>
                </a:lnTo>
                <a:lnTo>
                  <a:pt x="6565" y="824"/>
                </a:lnTo>
                <a:lnTo>
                  <a:pt x="6569" y="821"/>
                </a:lnTo>
                <a:lnTo>
                  <a:pt x="6576" y="817"/>
                </a:lnTo>
                <a:lnTo>
                  <a:pt x="6581" y="809"/>
                </a:lnTo>
                <a:lnTo>
                  <a:pt x="6583" y="806"/>
                </a:lnTo>
                <a:lnTo>
                  <a:pt x="6587" y="803"/>
                </a:lnTo>
                <a:lnTo>
                  <a:pt x="6596" y="789"/>
                </a:lnTo>
                <a:lnTo>
                  <a:pt x="6598" y="784"/>
                </a:lnTo>
                <a:lnTo>
                  <a:pt x="6600" y="781"/>
                </a:lnTo>
                <a:lnTo>
                  <a:pt x="6605" y="773"/>
                </a:lnTo>
                <a:lnTo>
                  <a:pt x="6612" y="757"/>
                </a:lnTo>
                <a:lnTo>
                  <a:pt x="6617" y="737"/>
                </a:lnTo>
                <a:lnTo>
                  <a:pt x="6617" y="731"/>
                </a:lnTo>
                <a:lnTo>
                  <a:pt x="6618" y="727"/>
                </a:lnTo>
                <a:lnTo>
                  <a:pt x="6620" y="717"/>
                </a:lnTo>
                <a:lnTo>
                  <a:pt x="6623" y="695"/>
                </a:lnTo>
                <a:lnTo>
                  <a:pt x="6623" y="683"/>
                </a:lnTo>
                <a:lnTo>
                  <a:pt x="6623" y="677"/>
                </a:lnTo>
                <a:lnTo>
                  <a:pt x="6624" y="673"/>
                </a:lnTo>
                <a:lnTo>
                  <a:pt x="6624" y="193"/>
                </a:lnTo>
                <a:close/>
              </a:path>
            </a:pathLst>
          </a:custGeom>
          <a:solidFill>
            <a:schemeClr val="accent6"/>
          </a:solidFill>
          <a:ln w="15875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tIns="0" bIns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55" name="Freeform 247"/>
          <p:cNvSpPr>
            <a:spLocks/>
          </p:cNvSpPr>
          <p:nvPr/>
        </p:nvSpPr>
        <p:spPr bwMode="auto">
          <a:xfrm>
            <a:off x="3751262" y="2581275"/>
            <a:ext cx="33337" cy="28575"/>
          </a:xfrm>
          <a:custGeom>
            <a:avLst/>
            <a:gdLst>
              <a:gd name="T0" fmla="*/ 48 w 48"/>
              <a:gd name="T1" fmla="*/ 24 h 48"/>
              <a:gd name="T2" fmla="*/ 47 w 48"/>
              <a:gd name="T3" fmla="*/ 24 h 48"/>
              <a:gd name="T4" fmla="*/ 47 w 48"/>
              <a:gd name="T5" fmla="*/ 25 h 48"/>
              <a:gd name="T6" fmla="*/ 47 w 48"/>
              <a:gd name="T7" fmla="*/ 28 h 48"/>
              <a:gd name="T8" fmla="*/ 45 w 48"/>
              <a:gd name="T9" fmla="*/ 33 h 48"/>
              <a:gd name="T10" fmla="*/ 43 w 48"/>
              <a:gd name="T11" fmla="*/ 36 h 48"/>
              <a:gd name="T12" fmla="*/ 41 w 48"/>
              <a:gd name="T13" fmla="*/ 41 h 48"/>
              <a:gd name="T14" fmla="*/ 36 w 48"/>
              <a:gd name="T15" fmla="*/ 43 h 48"/>
              <a:gd name="T16" fmla="*/ 32 w 48"/>
              <a:gd name="T17" fmla="*/ 46 h 48"/>
              <a:gd name="T18" fmla="*/ 27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6 h 48"/>
              <a:gd name="T28" fmla="*/ 7 w 48"/>
              <a:gd name="T29" fmla="*/ 41 h 48"/>
              <a:gd name="T30" fmla="*/ 1 w 48"/>
              <a:gd name="T31" fmla="*/ 33 h 48"/>
              <a:gd name="T32" fmla="*/ 0 w 48"/>
              <a:gd name="T33" fmla="*/ 24 h 48"/>
              <a:gd name="T34" fmla="*/ 1 w 48"/>
              <a:gd name="T35" fmla="*/ 15 h 48"/>
              <a:gd name="T36" fmla="*/ 7 w 48"/>
              <a:gd name="T37" fmla="*/ 7 h 48"/>
              <a:gd name="T38" fmla="*/ 14 w 48"/>
              <a:gd name="T39" fmla="*/ 1 h 48"/>
              <a:gd name="T40" fmla="*/ 24 w 48"/>
              <a:gd name="T41" fmla="*/ 0 h 48"/>
              <a:gd name="T42" fmla="*/ 32 w 48"/>
              <a:gd name="T43" fmla="*/ 1 h 48"/>
              <a:gd name="T44" fmla="*/ 41 w 48"/>
              <a:gd name="T45" fmla="*/ 7 h 48"/>
              <a:gd name="T46" fmla="*/ 45 w 48"/>
              <a:gd name="T47" fmla="*/ 15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24"/>
                </a:lnTo>
                <a:lnTo>
                  <a:pt x="47" y="25"/>
                </a:lnTo>
                <a:lnTo>
                  <a:pt x="47" y="28"/>
                </a:lnTo>
                <a:lnTo>
                  <a:pt x="45" y="33"/>
                </a:lnTo>
                <a:lnTo>
                  <a:pt x="43" y="36"/>
                </a:lnTo>
                <a:lnTo>
                  <a:pt x="41" y="41"/>
                </a:lnTo>
                <a:lnTo>
                  <a:pt x="36" y="43"/>
                </a:lnTo>
                <a:lnTo>
                  <a:pt x="32" y="46"/>
                </a:lnTo>
                <a:lnTo>
                  <a:pt x="27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6"/>
                </a:lnTo>
                <a:lnTo>
                  <a:pt x="7" y="41"/>
                </a:lnTo>
                <a:lnTo>
                  <a:pt x="1" y="33"/>
                </a:lnTo>
                <a:lnTo>
                  <a:pt x="0" y="24"/>
                </a:lnTo>
                <a:lnTo>
                  <a:pt x="1" y="15"/>
                </a:lnTo>
                <a:lnTo>
                  <a:pt x="7" y="7"/>
                </a:lnTo>
                <a:lnTo>
                  <a:pt x="14" y="1"/>
                </a:lnTo>
                <a:lnTo>
                  <a:pt x="24" y="0"/>
                </a:lnTo>
                <a:lnTo>
                  <a:pt x="32" y="1"/>
                </a:lnTo>
                <a:lnTo>
                  <a:pt x="41" y="7"/>
                </a:lnTo>
                <a:lnTo>
                  <a:pt x="45" y="15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56" name="Freeform 248"/>
          <p:cNvSpPr>
            <a:spLocks/>
          </p:cNvSpPr>
          <p:nvPr/>
        </p:nvSpPr>
        <p:spPr bwMode="auto">
          <a:xfrm>
            <a:off x="3683000" y="2581275"/>
            <a:ext cx="33337" cy="28575"/>
          </a:xfrm>
          <a:custGeom>
            <a:avLst/>
            <a:gdLst>
              <a:gd name="T0" fmla="*/ 48 w 48"/>
              <a:gd name="T1" fmla="*/ 24 h 48"/>
              <a:gd name="T2" fmla="*/ 47 w 48"/>
              <a:gd name="T3" fmla="*/ 24 h 48"/>
              <a:gd name="T4" fmla="*/ 47 w 48"/>
              <a:gd name="T5" fmla="*/ 25 h 48"/>
              <a:gd name="T6" fmla="*/ 47 w 48"/>
              <a:gd name="T7" fmla="*/ 28 h 48"/>
              <a:gd name="T8" fmla="*/ 45 w 48"/>
              <a:gd name="T9" fmla="*/ 33 h 48"/>
              <a:gd name="T10" fmla="*/ 43 w 48"/>
              <a:gd name="T11" fmla="*/ 36 h 48"/>
              <a:gd name="T12" fmla="*/ 41 w 48"/>
              <a:gd name="T13" fmla="*/ 41 h 48"/>
              <a:gd name="T14" fmla="*/ 36 w 48"/>
              <a:gd name="T15" fmla="*/ 43 h 48"/>
              <a:gd name="T16" fmla="*/ 32 w 48"/>
              <a:gd name="T17" fmla="*/ 46 h 48"/>
              <a:gd name="T18" fmla="*/ 27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6 h 48"/>
              <a:gd name="T28" fmla="*/ 7 w 48"/>
              <a:gd name="T29" fmla="*/ 41 h 48"/>
              <a:gd name="T30" fmla="*/ 1 w 48"/>
              <a:gd name="T31" fmla="*/ 33 h 48"/>
              <a:gd name="T32" fmla="*/ 0 w 48"/>
              <a:gd name="T33" fmla="*/ 24 h 48"/>
              <a:gd name="T34" fmla="*/ 1 w 48"/>
              <a:gd name="T35" fmla="*/ 15 h 48"/>
              <a:gd name="T36" fmla="*/ 7 w 48"/>
              <a:gd name="T37" fmla="*/ 7 h 48"/>
              <a:gd name="T38" fmla="*/ 14 w 48"/>
              <a:gd name="T39" fmla="*/ 1 h 48"/>
              <a:gd name="T40" fmla="*/ 24 w 48"/>
              <a:gd name="T41" fmla="*/ 0 h 48"/>
              <a:gd name="T42" fmla="*/ 32 w 48"/>
              <a:gd name="T43" fmla="*/ 1 h 48"/>
              <a:gd name="T44" fmla="*/ 41 w 48"/>
              <a:gd name="T45" fmla="*/ 7 h 48"/>
              <a:gd name="T46" fmla="*/ 45 w 48"/>
              <a:gd name="T47" fmla="*/ 15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24"/>
                </a:lnTo>
                <a:lnTo>
                  <a:pt x="47" y="25"/>
                </a:lnTo>
                <a:lnTo>
                  <a:pt x="47" y="28"/>
                </a:lnTo>
                <a:lnTo>
                  <a:pt x="45" y="33"/>
                </a:lnTo>
                <a:lnTo>
                  <a:pt x="43" y="36"/>
                </a:lnTo>
                <a:lnTo>
                  <a:pt x="41" y="41"/>
                </a:lnTo>
                <a:lnTo>
                  <a:pt x="36" y="43"/>
                </a:lnTo>
                <a:lnTo>
                  <a:pt x="32" y="46"/>
                </a:lnTo>
                <a:lnTo>
                  <a:pt x="27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6"/>
                </a:lnTo>
                <a:lnTo>
                  <a:pt x="7" y="41"/>
                </a:lnTo>
                <a:lnTo>
                  <a:pt x="1" y="33"/>
                </a:lnTo>
                <a:lnTo>
                  <a:pt x="0" y="24"/>
                </a:lnTo>
                <a:lnTo>
                  <a:pt x="1" y="15"/>
                </a:lnTo>
                <a:lnTo>
                  <a:pt x="7" y="7"/>
                </a:lnTo>
                <a:lnTo>
                  <a:pt x="14" y="1"/>
                </a:lnTo>
                <a:lnTo>
                  <a:pt x="24" y="0"/>
                </a:lnTo>
                <a:lnTo>
                  <a:pt x="32" y="1"/>
                </a:lnTo>
                <a:lnTo>
                  <a:pt x="41" y="7"/>
                </a:lnTo>
                <a:lnTo>
                  <a:pt x="45" y="15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57" name="Freeform 249"/>
          <p:cNvSpPr>
            <a:spLocks/>
          </p:cNvSpPr>
          <p:nvPr/>
        </p:nvSpPr>
        <p:spPr bwMode="auto">
          <a:xfrm>
            <a:off x="3614737" y="2581275"/>
            <a:ext cx="33337" cy="28575"/>
          </a:xfrm>
          <a:custGeom>
            <a:avLst/>
            <a:gdLst>
              <a:gd name="T0" fmla="*/ 48 w 48"/>
              <a:gd name="T1" fmla="*/ 24 h 48"/>
              <a:gd name="T2" fmla="*/ 47 w 48"/>
              <a:gd name="T3" fmla="*/ 24 h 48"/>
              <a:gd name="T4" fmla="*/ 47 w 48"/>
              <a:gd name="T5" fmla="*/ 25 h 48"/>
              <a:gd name="T6" fmla="*/ 47 w 48"/>
              <a:gd name="T7" fmla="*/ 28 h 48"/>
              <a:gd name="T8" fmla="*/ 45 w 48"/>
              <a:gd name="T9" fmla="*/ 33 h 48"/>
              <a:gd name="T10" fmla="*/ 43 w 48"/>
              <a:gd name="T11" fmla="*/ 36 h 48"/>
              <a:gd name="T12" fmla="*/ 41 w 48"/>
              <a:gd name="T13" fmla="*/ 41 h 48"/>
              <a:gd name="T14" fmla="*/ 36 w 48"/>
              <a:gd name="T15" fmla="*/ 43 h 48"/>
              <a:gd name="T16" fmla="*/ 32 w 48"/>
              <a:gd name="T17" fmla="*/ 46 h 48"/>
              <a:gd name="T18" fmla="*/ 27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6 h 48"/>
              <a:gd name="T28" fmla="*/ 7 w 48"/>
              <a:gd name="T29" fmla="*/ 41 h 48"/>
              <a:gd name="T30" fmla="*/ 1 w 48"/>
              <a:gd name="T31" fmla="*/ 33 h 48"/>
              <a:gd name="T32" fmla="*/ 0 w 48"/>
              <a:gd name="T33" fmla="*/ 24 h 48"/>
              <a:gd name="T34" fmla="*/ 1 w 48"/>
              <a:gd name="T35" fmla="*/ 15 h 48"/>
              <a:gd name="T36" fmla="*/ 7 w 48"/>
              <a:gd name="T37" fmla="*/ 7 h 48"/>
              <a:gd name="T38" fmla="*/ 14 w 48"/>
              <a:gd name="T39" fmla="*/ 1 h 48"/>
              <a:gd name="T40" fmla="*/ 24 w 48"/>
              <a:gd name="T41" fmla="*/ 0 h 48"/>
              <a:gd name="T42" fmla="*/ 32 w 48"/>
              <a:gd name="T43" fmla="*/ 1 h 48"/>
              <a:gd name="T44" fmla="*/ 41 w 48"/>
              <a:gd name="T45" fmla="*/ 7 h 48"/>
              <a:gd name="T46" fmla="*/ 45 w 48"/>
              <a:gd name="T47" fmla="*/ 15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24"/>
                </a:lnTo>
                <a:lnTo>
                  <a:pt x="47" y="25"/>
                </a:lnTo>
                <a:lnTo>
                  <a:pt x="47" y="28"/>
                </a:lnTo>
                <a:lnTo>
                  <a:pt x="45" y="33"/>
                </a:lnTo>
                <a:lnTo>
                  <a:pt x="43" y="36"/>
                </a:lnTo>
                <a:lnTo>
                  <a:pt x="41" y="41"/>
                </a:lnTo>
                <a:lnTo>
                  <a:pt x="36" y="43"/>
                </a:lnTo>
                <a:lnTo>
                  <a:pt x="32" y="46"/>
                </a:lnTo>
                <a:lnTo>
                  <a:pt x="27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6"/>
                </a:lnTo>
                <a:lnTo>
                  <a:pt x="7" y="41"/>
                </a:lnTo>
                <a:lnTo>
                  <a:pt x="1" y="33"/>
                </a:lnTo>
                <a:lnTo>
                  <a:pt x="0" y="24"/>
                </a:lnTo>
                <a:lnTo>
                  <a:pt x="1" y="15"/>
                </a:lnTo>
                <a:lnTo>
                  <a:pt x="7" y="7"/>
                </a:lnTo>
                <a:lnTo>
                  <a:pt x="14" y="1"/>
                </a:lnTo>
                <a:lnTo>
                  <a:pt x="24" y="0"/>
                </a:lnTo>
                <a:lnTo>
                  <a:pt x="32" y="1"/>
                </a:lnTo>
                <a:lnTo>
                  <a:pt x="41" y="7"/>
                </a:lnTo>
                <a:lnTo>
                  <a:pt x="45" y="15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58" name="Freeform 250"/>
          <p:cNvSpPr>
            <a:spLocks/>
          </p:cNvSpPr>
          <p:nvPr/>
        </p:nvSpPr>
        <p:spPr bwMode="auto">
          <a:xfrm>
            <a:off x="3544887" y="2581275"/>
            <a:ext cx="34925" cy="28575"/>
          </a:xfrm>
          <a:custGeom>
            <a:avLst/>
            <a:gdLst>
              <a:gd name="T0" fmla="*/ 48 w 48"/>
              <a:gd name="T1" fmla="*/ 24 h 48"/>
              <a:gd name="T2" fmla="*/ 47 w 48"/>
              <a:gd name="T3" fmla="*/ 24 h 48"/>
              <a:gd name="T4" fmla="*/ 47 w 48"/>
              <a:gd name="T5" fmla="*/ 25 h 48"/>
              <a:gd name="T6" fmla="*/ 47 w 48"/>
              <a:gd name="T7" fmla="*/ 28 h 48"/>
              <a:gd name="T8" fmla="*/ 45 w 48"/>
              <a:gd name="T9" fmla="*/ 33 h 48"/>
              <a:gd name="T10" fmla="*/ 43 w 48"/>
              <a:gd name="T11" fmla="*/ 36 h 48"/>
              <a:gd name="T12" fmla="*/ 41 w 48"/>
              <a:gd name="T13" fmla="*/ 41 h 48"/>
              <a:gd name="T14" fmla="*/ 36 w 48"/>
              <a:gd name="T15" fmla="*/ 43 h 48"/>
              <a:gd name="T16" fmla="*/ 32 w 48"/>
              <a:gd name="T17" fmla="*/ 46 h 48"/>
              <a:gd name="T18" fmla="*/ 27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6 h 48"/>
              <a:gd name="T28" fmla="*/ 7 w 48"/>
              <a:gd name="T29" fmla="*/ 41 h 48"/>
              <a:gd name="T30" fmla="*/ 1 w 48"/>
              <a:gd name="T31" fmla="*/ 33 h 48"/>
              <a:gd name="T32" fmla="*/ 0 w 48"/>
              <a:gd name="T33" fmla="*/ 24 h 48"/>
              <a:gd name="T34" fmla="*/ 1 w 48"/>
              <a:gd name="T35" fmla="*/ 15 h 48"/>
              <a:gd name="T36" fmla="*/ 7 w 48"/>
              <a:gd name="T37" fmla="*/ 7 h 48"/>
              <a:gd name="T38" fmla="*/ 14 w 48"/>
              <a:gd name="T39" fmla="*/ 1 h 48"/>
              <a:gd name="T40" fmla="*/ 24 w 48"/>
              <a:gd name="T41" fmla="*/ 0 h 48"/>
              <a:gd name="T42" fmla="*/ 32 w 48"/>
              <a:gd name="T43" fmla="*/ 1 h 48"/>
              <a:gd name="T44" fmla="*/ 41 w 48"/>
              <a:gd name="T45" fmla="*/ 7 h 48"/>
              <a:gd name="T46" fmla="*/ 45 w 48"/>
              <a:gd name="T47" fmla="*/ 15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24"/>
                </a:lnTo>
                <a:lnTo>
                  <a:pt x="47" y="25"/>
                </a:lnTo>
                <a:lnTo>
                  <a:pt x="47" y="28"/>
                </a:lnTo>
                <a:lnTo>
                  <a:pt x="45" y="33"/>
                </a:lnTo>
                <a:lnTo>
                  <a:pt x="43" y="36"/>
                </a:lnTo>
                <a:lnTo>
                  <a:pt x="41" y="41"/>
                </a:lnTo>
                <a:lnTo>
                  <a:pt x="36" y="43"/>
                </a:lnTo>
                <a:lnTo>
                  <a:pt x="32" y="46"/>
                </a:lnTo>
                <a:lnTo>
                  <a:pt x="27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6"/>
                </a:lnTo>
                <a:lnTo>
                  <a:pt x="7" y="41"/>
                </a:lnTo>
                <a:lnTo>
                  <a:pt x="1" y="33"/>
                </a:lnTo>
                <a:lnTo>
                  <a:pt x="0" y="24"/>
                </a:lnTo>
                <a:lnTo>
                  <a:pt x="1" y="15"/>
                </a:lnTo>
                <a:lnTo>
                  <a:pt x="7" y="7"/>
                </a:lnTo>
                <a:lnTo>
                  <a:pt x="14" y="1"/>
                </a:lnTo>
                <a:lnTo>
                  <a:pt x="24" y="0"/>
                </a:lnTo>
                <a:lnTo>
                  <a:pt x="32" y="1"/>
                </a:lnTo>
                <a:lnTo>
                  <a:pt x="41" y="7"/>
                </a:lnTo>
                <a:lnTo>
                  <a:pt x="45" y="15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59" name="Freeform 251"/>
          <p:cNvSpPr>
            <a:spLocks/>
          </p:cNvSpPr>
          <p:nvPr/>
        </p:nvSpPr>
        <p:spPr bwMode="auto">
          <a:xfrm>
            <a:off x="3476625" y="2581275"/>
            <a:ext cx="34925" cy="28575"/>
          </a:xfrm>
          <a:custGeom>
            <a:avLst/>
            <a:gdLst>
              <a:gd name="T0" fmla="*/ 48 w 48"/>
              <a:gd name="T1" fmla="*/ 24 h 48"/>
              <a:gd name="T2" fmla="*/ 47 w 48"/>
              <a:gd name="T3" fmla="*/ 24 h 48"/>
              <a:gd name="T4" fmla="*/ 47 w 48"/>
              <a:gd name="T5" fmla="*/ 25 h 48"/>
              <a:gd name="T6" fmla="*/ 47 w 48"/>
              <a:gd name="T7" fmla="*/ 28 h 48"/>
              <a:gd name="T8" fmla="*/ 45 w 48"/>
              <a:gd name="T9" fmla="*/ 33 h 48"/>
              <a:gd name="T10" fmla="*/ 43 w 48"/>
              <a:gd name="T11" fmla="*/ 36 h 48"/>
              <a:gd name="T12" fmla="*/ 41 w 48"/>
              <a:gd name="T13" fmla="*/ 41 h 48"/>
              <a:gd name="T14" fmla="*/ 36 w 48"/>
              <a:gd name="T15" fmla="*/ 43 h 48"/>
              <a:gd name="T16" fmla="*/ 32 w 48"/>
              <a:gd name="T17" fmla="*/ 46 h 48"/>
              <a:gd name="T18" fmla="*/ 27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6 h 48"/>
              <a:gd name="T28" fmla="*/ 7 w 48"/>
              <a:gd name="T29" fmla="*/ 41 h 48"/>
              <a:gd name="T30" fmla="*/ 1 w 48"/>
              <a:gd name="T31" fmla="*/ 33 h 48"/>
              <a:gd name="T32" fmla="*/ 0 w 48"/>
              <a:gd name="T33" fmla="*/ 24 h 48"/>
              <a:gd name="T34" fmla="*/ 1 w 48"/>
              <a:gd name="T35" fmla="*/ 15 h 48"/>
              <a:gd name="T36" fmla="*/ 7 w 48"/>
              <a:gd name="T37" fmla="*/ 7 h 48"/>
              <a:gd name="T38" fmla="*/ 14 w 48"/>
              <a:gd name="T39" fmla="*/ 1 h 48"/>
              <a:gd name="T40" fmla="*/ 24 w 48"/>
              <a:gd name="T41" fmla="*/ 0 h 48"/>
              <a:gd name="T42" fmla="*/ 32 w 48"/>
              <a:gd name="T43" fmla="*/ 1 h 48"/>
              <a:gd name="T44" fmla="*/ 41 w 48"/>
              <a:gd name="T45" fmla="*/ 7 h 48"/>
              <a:gd name="T46" fmla="*/ 45 w 48"/>
              <a:gd name="T47" fmla="*/ 15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7" y="24"/>
                </a:lnTo>
                <a:lnTo>
                  <a:pt x="47" y="25"/>
                </a:lnTo>
                <a:lnTo>
                  <a:pt x="47" y="28"/>
                </a:lnTo>
                <a:lnTo>
                  <a:pt x="45" y="33"/>
                </a:lnTo>
                <a:lnTo>
                  <a:pt x="43" y="36"/>
                </a:lnTo>
                <a:lnTo>
                  <a:pt x="41" y="41"/>
                </a:lnTo>
                <a:lnTo>
                  <a:pt x="36" y="43"/>
                </a:lnTo>
                <a:lnTo>
                  <a:pt x="32" y="46"/>
                </a:lnTo>
                <a:lnTo>
                  <a:pt x="27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6"/>
                </a:lnTo>
                <a:lnTo>
                  <a:pt x="7" y="41"/>
                </a:lnTo>
                <a:lnTo>
                  <a:pt x="1" y="33"/>
                </a:lnTo>
                <a:lnTo>
                  <a:pt x="0" y="24"/>
                </a:lnTo>
                <a:lnTo>
                  <a:pt x="1" y="15"/>
                </a:lnTo>
                <a:lnTo>
                  <a:pt x="7" y="7"/>
                </a:lnTo>
                <a:lnTo>
                  <a:pt x="14" y="1"/>
                </a:lnTo>
                <a:lnTo>
                  <a:pt x="24" y="0"/>
                </a:lnTo>
                <a:lnTo>
                  <a:pt x="32" y="1"/>
                </a:lnTo>
                <a:lnTo>
                  <a:pt x="41" y="7"/>
                </a:lnTo>
                <a:lnTo>
                  <a:pt x="45" y="15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60" name="Freeform 252"/>
          <p:cNvSpPr>
            <a:spLocks/>
          </p:cNvSpPr>
          <p:nvPr/>
        </p:nvSpPr>
        <p:spPr bwMode="auto">
          <a:xfrm>
            <a:off x="3408362" y="2581275"/>
            <a:ext cx="34925" cy="28575"/>
          </a:xfrm>
          <a:custGeom>
            <a:avLst/>
            <a:gdLst>
              <a:gd name="T0" fmla="*/ 48 w 48"/>
              <a:gd name="T1" fmla="*/ 24 h 48"/>
              <a:gd name="T2" fmla="*/ 46 w 48"/>
              <a:gd name="T3" fmla="*/ 24 h 48"/>
              <a:gd name="T4" fmla="*/ 46 w 48"/>
              <a:gd name="T5" fmla="*/ 25 h 48"/>
              <a:gd name="T6" fmla="*/ 46 w 48"/>
              <a:gd name="T7" fmla="*/ 28 h 48"/>
              <a:gd name="T8" fmla="*/ 45 w 48"/>
              <a:gd name="T9" fmla="*/ 33 h 48"/>
              <a:gd name="T10" fmla="*/ 43 w 48"/>
              <a:gd name="T11" fmla="*/ 36 h 48"/>
              <a:gd name="T12" fmla="*/ 40 w 48"/>
              <a:gd name="T13" fmla="*/ 41 h 48"/>
              <a:gd name="T14" fmla="*/ 36 w 48"/>
              <a:gd name="T15" fmla="*/ 43 h 48"/>
              <a:gd name="T16" fmla="*/ 32 w 48"/>
              <a:gd name="T17" fmla="*/ 46 h 48"/>
              <a:gd name="T18" fmla="*/ 27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6 h 48"/>
              <a:gd name="T28" fmla="*/ 7 w 48"/>
              <a:gd name="T29" fmla="*/ 41 h 48"/>
              <a:gd name="T30" fmla="*/ 1 w 48"/>
              <a:gd name="T31" fmla="*/ 33 h 48"/>
              <a:gd name="T32" fmla="*/ 0 w 48"/>
              <a:gd name="T33" fmla="*/ 24 h 48"/>
              <a:gd name="T34" fmla="*/ 1 w 48"/>
              <a:gd name="T35" fmla="*/ 15 h 48"/>
              <a:gd name="T36" fmla="*/ 7 w 48"/>
              <a:gd name="T37" fmla="*/ 7 h 48"/>
              <a:gd name="T38" fmla="*/ 14 w 48"/>
              <a:gd name="T39" fmla="*/ 1 h 48"/>
              <a:gd name="T40" fmla="*/ 24 w 48"/>
              <a:gd name="T41" fmla="*/ 0 h 48"/>
              <a:gd name="T42" fmla="*/ 32 w 48"/>
              <a:gd name="T43" fmla="*/ 1 h 48"/>
              <a:gd name="T44" fmla="*/ 40 w 48"/>
              <a:gd name="T45" fmla="*/ 7 h 48"/>
              <a:gd name="T46" fmla="*/ 45 w 48"/>
              <a:gd name="T47" fmla="*/ 15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6" y="24"/>
                </a:lnTo>
                <a:lnTo>
                  <a:pt x="46" y="25"/>
                </a:lnTo>
                <a:lnTo>
                  <a:pt x="46" y="28"/>
                </a:lnTo>
                <a:lnTo>
                  <a:pt x="45" y="33"/>
                </a:lnTo>
                <a:lnTo>
                  <a:pt x="43" y="36"/>
                </a:lnTo>
                <a:lnTo>
                  <a:pt x="40" y="41"/>
                </a:lnTo>
                <a:lnTo>
                  <a:pt x="36" y="43"/>
                </a:lnTo>
                <a:lnTo>
                  <a:pt x="32" y="46"/>
                </a:lnTo>
                <a:lnTo>
                  <a:pt x="27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6"/>
                </a:lnTo>
                <a:lnTo>
                  <a:pt x="7" y="41"/>
                </a:lnTo>
                <a:lnTo>
                  <a:pt x="1" y="33"/>
                </a:lnTo>
                <a:lnTo>
                  <a:pt x="0" y="24"/>
                </a:lnTo>
                <a:lnTo>
                  <a:pt x="1" y="15"/>
                </a:lnTo>
                <a:lnTo>
                  <a:pt x="7" y="7"/>
                </a:lnTo>
                <a:lnTo>
                  <a:pt x="14" y="1"/>
                </a:lnTo>
                <a:lnTo>
                  <a:pt x="24" y="0"/>
                </a:lnTo>
                <a:lnTo>
                  <a:pt x="32" y="1"/>
                </a:lnTo>
                <a:lnTo>
                  <a:pt x="40" y="7"/>
                </a:lnTo>
                <a:lnTo>
                  <a:pt x="45" y="15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61" name="Freeform 253"/>
          <p:cNvSpPr>
            <a:spLocks/>
          </p:cNvSpPr>
          <p:nvPr/>
        </p:nvSpPr>
        <p:spPr bwMode="auto">
          <a:xfrm>
            <a:off x="3340100" y="2581275"/>
            <a:ext cx="34925" cy="28575"/>
          </a:xfrm>
          <a:custGeom>
            <a:avLst/>
            <a:gdLst>
              <a:gd name="T0" fmla="*/ 48 w 48"/>
              <a:gd name="T1" fmla="*/ 24 h 48"/>
              <a:gd name="T2" fmla="*/ 46 w 48"/>
              <a:gd name="T3" fmla="*/ 24 h 48"/>
              <a:gd name="T4" fmla="*/ 46 w 48"/>
              <a:gd name="T5" fmla="*/ 25 h 48"/>
              <a:gd name="T6" fmla="*/ 46 w 48"/>
              <a:gd name="T7" fmla="*/ 28 h 48"/>
              <a:gd name="T8" fmla="*/ 45 w 48"/>
              <a:gd name="T9" fmla="*/ 33 h 48"/>
              <a:gd name="T10" fmla="*/ 43 w 48"/>
              <a:gd name="T11" fmla="*/ 36 h 48"/>
              <a:gd name="T12" fmla="*/ 40 w 48"/>
              <a:gd name="T13" fmla="*/ 41 h 48"/>
              <a:gd name="T14" fmla="*/ 36 w 48"/>
              <a:gd name="T15" fmla="*/ 43 h 48"/>
              <a:gd name="T16" fmla="*/ 32 w 48"/>
              <a:gd name="T17" fmla="*/ 46 h 48"/>
              <a:gd name="T18" fmla="*/ 27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6 h 48"/>
              <a:gd name="T28" fmla="*/ 7 w 48"/>
              <a:gd name="T29" fmla="*/ 41 h 48"/>
              <a:gd name="T30" fmla="*/ 1 w 48"/>
              <a:gd name="T31" fmla="*/ 33 h 48"/>
              <a:gd name="T32" fmla="*/ 0 w 48"/>
              <a:gd name="T33" fmla="*/ 24 h 48"/>
              <a:gd name="T34" fmla="*/ 1 w 48"/>
              <a:gd name="T35" fmla="*/ 15 h 48"/>
              <a:gd name="T36" fmla="*/ 7 w 48"/>
              <a:gd name="T37" fmla="*/ 7 h 48"/>
              <a:gd name="T38" fmla="*/ 14 w 48"/>
              <a:gd name="T39" fmla="*/ 1 h 48"/>
              <a:gd name="T40" fmla="*/ 24 w 48"/>
              <a:gd name="T41" fmla="*/ 0 h 48"/>
              <a:gd name="T42" fmla="*/ 32 w 48"/>
              <a:gd name="T43" fmla="*/ 1 h 48"/>
              <a:gd name="T44" fmla="*/ 40 w 48"/>
              <a:gd name="T45" fmla="*/ 7 h 48"/>
              <a:gd name="T46" fmla="*/ 45 w 48"/>
              <a:gd name="T47" fmla="*/ 15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6" y="24"/>
                </a:lnTo>
                <a:lnTo>
                  <a:pt x="46" y="25"/>
                </a:lnTo>
                <a:lnTo>
                  <a:pt x="46" y="28"/>
                </a:lnTo>
                <a:lnTo>
                  <a:pt x="45" y="33"/>
                </a:lnTo>
                <a:lnTo>
                  <a:pt x="43" y="36"/>
                </a:lnTo>
                <a:lnTo>
                  <a:pt x="40" y="41"/>
                </a:lnTo>
                <a:lnTo>
                  <a:pt x="36" y="43"/>
                </a:lnTo>
                <a:lnTo>
                  <a:pt x="32" y="46"/>
                </a:lnTo>
                <a:lnTo>
                  <a:pt x="27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6"/>
                </a:lnTo>
                <a:lnTo>
                  <a:pt x="7" y="41"/>
                </a:lnTo>
                <a:lnTo>
                  <a:pt x="1" y="33"/>
                </a:lnTo>
                <a:lnTo>
                  <a:pt x="0" y="24"/>
                </a:lnTo>
                <a:lnTo>
                  <a:pt x="1" y="15"/>
                </a:lnTo>
                <a:lnTo>
                  <a:pt x="7" y="7"/>
                </a:lnTo>
                <a:lnTo>
                  <a:pt x="14" y="1"/>
                </a:lnTo>
                <a:lnTo>
                  <a:pt x="24" y="0"/>
                </a:lnTo>
                <a:lnTo>
                  <a:pt x="32" y="1"/>
                </a:lnTo>
                <a:lnTo>
                  <a:pt x="40" y="7"/>
                </a:lnTo>
                <a:lnTo>
                  <a:pt x="45" y="15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62" name="Freeform 254"/>
          <p:cNvSpPr>
            <a:spLocks/>
          </p:cNvSpPr>
          <p:nvPr/>
        </p:nvSpPr>
        <p:spPr bwMode="auto">
          <a:xfrm>
            <a:off x="3271837" y="2581275"/>
            <a:ext cx="34925" cy="28575"/>
          </a:xfrm>
          <a:custGeom>
            <a:avLst/>
            <a:gdLst>
              <a:gd name="T0" fmla="*/ 48 w 48"/>
              <a:gd name="T1" fmla="*/ 24 h 48"/>
              <a:gd name="T2" fmla="*/ 46 w 48"/>
              <a:gd name="T3" fmla="*/ 24 h 48"/>
              <a:gd name="T4" fmla="*/ 46 w 48"/>
              <a:gd name="T5" fmla="*/ 25 h 48"/>
              <a:gd name="T6" fmla="*/ 46 w 48"/>
              <a:gd name="T7" fmla="*/ 28 h 48"/>
              <a:gd name="T8" fmla="*/ 45 w 48"/>
              <a:gd name="T9" fmla="*/ 33 h 48"/>
              <a:gd name="T10" fmla="*/ 43 w 48"/>
              <a:gd name="T11" fmla="*/ 36 h 48"/>
              <a:gd name="T12" fmla="*/ 40 w 48"/>
              <a:gd name="T13" fmla="*/ 41 h 48"/>
              <a:gd name="T14" fmla="*/ 36 w 48"/>
              <a:gd name="T15" fmla="*/ 43 h 48"/>
              <a:gd name="T16" fmla="*/ 32 w 48"/>
              <a:gd name="T17" fmla="*/ 46 h 48"/>
              <a:gd name="T18" fmla="*/ 27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6 h 48"/>
              <a:gd name="T28" fmla="*/ 7 w 48"/>
              <a:gd name="T29" fmla="*/ 41 h 48"/>
              <a:gd name="T30" fmla="*/ 1 w 48"/>
              <a:gd name="T31" fmla="*/ 33 h 48"/>
              <a:gd name="T32" fmla="*/ 0 w 48"/>
              <a:gd name="T33" fmla="*/ 24 h 48"/>
              <a:gd name="T34" fmla="*/ 1 w 48"/>
              <a:gd name="T35" fmla="*/ 15 h 48"/>
              <a:gd name="T36" fmla="*/ 7 w 48"/>
              <a:gd name="T37" fmla="*/ 7 h 48"/>
              <a:gd name="T38" fmla="*/ 14 w 48"/>
              <a:gd name="T39" fmla="*/ 1 h 48"/>
              <a:gd name="T40" fmla="*/ 24 w 48"/>
              <a:gd name="T41" fmla="*/ 0 h 48"/>
              <a:gd name="T42" fmla="*/ 32 w 48"/>
              <a:gd name="T43" fmla="*/ 1 h 48"/>
              <a:gd name="T44" fmla="*/ 40 w 48"/>
              <a:gd name="T45" fmla="*/ 7 h 48"/>
              <a:gd name="T46" fmla="*/ 45 w 48"/>
              <a:gd name="T47" fmla="*/ 15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6" y="24"/>
                </a:lnTo>
                <a:lnTo>
                  <a:pt x="46" y="25"/>
                </a:lnTo>
                <a:lnTo>
                  <a:pt x="46" y="28"/>
                </a:lnTo>
                <a:lnTo>
                  <a:pt x="45" y="33"/>
                </a:lnTo>
                <a:lnTo>
                  <a:pt x="43" y="36"/>
                </a:lnTo>
                <a:lnTo>
                  <a:pt x="40" y="41"/>
                </a:lnTo>
                <a:lnTo>
                  <a:pt x="36" y="43"/>
                </a:lnTo>
                <a:lnTo>
                  <a:pt x="32" y="46"/>
                </a:lnTo>
                <a:lnTo>
                  <a:pt x="27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6"/>
                </a:lnTo>
                <a:lnTo>
                  <a:pt x="7" y="41"/>
                </a:lnTo>
                <a:lnTo>
                  <a:pt x="1" y="33"/>
                </a:lnTo>
                <a:lnTo>
                  <a:pt x="0" y="24"/>
                </a:lnTo>
                <a:lnTo>
                  <a:pt x="1" y="15"/>
                </a:lnTo>
                <a:lnTo>
                  <a:pt x="7" y="7"/>
                </a:lnTo>
                <a:lnTo>
                  <a:pt x="14" y="1"/>
                </a:lnTo>
                <a:lnTo>
                  <a:pt x="24" y="0"/>
                </a:lnTo>
                <a:lnTo>
                  <a:pt x="32" y="1"/>
                </a:lnTo>
                <a:lnTo>
                  <a:pt x="40" y="7"/>
                </a:lnTo>
                <a:lnTo>
                  <a:pt x="45" y="15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63" name="Freeform 255"/>
          <p:cNvSpPr>
            <a:spLocks/>
          </p:cNvSpPr>
          <p:nvPr/>
        </p:nvSpPr>
        <p:spPr bwMode="auto">
          <a:xfrm>
            <a:off x="3203575" y="2581275"/>
            <a:ext cx="34925" cy="28575"/>
          </a:xfrm>
          <a:custGeom>
            <a:avLst/>
            <a:gdLst>
              <a:gd name="T0" fmla="*/ 48 w 48"/>
              <a:gd name="T1" fmla="*/ 24 h 48"/>
              <a:gd name="T2" fmla="*/ 46 w 48"/>
              <a:gd name="T3" fmla="*/ 24 h 48"/>
              <a:gd name="T4" fmla="*/ 46 w 48"/>
              <a:gd name="T5" fmla="*/ 25 h 48"/>
              <a:gd name="T6" fmla="*/ 46 w 48"/>
              <a:gd name="T7" fmla="*/ 28 h 48"/>
              <a:gd name="T8" fmla="*/ 45 w 48"/>
              <a:gd name="T9" fmla="*/ 33 h 48"/>
              <a:gd name="T10" fmla="*/ 43 w 48"/>
              <a:gd name="T11" fmla="*/ 36 h 48"/>
              <a:gd name="T12" fmla="*/ 40 w 48"/>
              <a:gd name="T13" fmla="*/ 41 h 48"/>
              <a:gd name="T14" fmla="*/ 36 w 48"/>
              <a:gd name="T15" fmla="*/ 43 h 48"/>
              <a:gd name="T16" fmla="*/ 32 w 48"/>
              <a:gd name="T17" fmla="*/ 46 h 48"/>
              <a:gd name="T18" fmla="*/ 27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6 h 48"/>
              <a:gd name="T28" fmla="*/ 7 w 48"/>
              <a:gd name="T29" fmla="*/ 41 h 48"/>
              <a:gd name="T30" fmla="*/ 1 w 48"/>
              <a:gd name="T31" fmla="*/ 33 h 48"/>
              <a:gd name="T32" fmla="*/ 0 w 48"/>
              <a:gd name="T33" fmla="*/ 24 h 48"/>
              <a:gd name="T34" fmla="*/ 1 w 48"/>
              <a:gd name="T35" fmla="*/ 15 h 48"/>
              <a:gd name="T36" fmla="*/ 7 w 48"/>
              <a:gd name="T37" fmla="*/ 7 h 48"/>
              <a:gd name="T38" fmla="*/ 14 w 48"/>
              <a:gd name="T39" fmla="*/ 1 h 48"/>
              <a:gd name="T40" fmla="*/ 24 w 48"/>
              <a:gd name="T41" fmla="*/ 0 h 48"/>
              <a:gd name="T42" fmla="*/ 32 w 48"/>
              <a:gd name="T43" fmla="*/ 1 h 48"/>
              <a:gd name="T44" fmla="*/ 40 w 48"/>
              <a:gd name="T45" fmla="*/ 7 h 48"/>
              <a:gd name="T46" fmla="*/ 45 w 48"/>
              <a:gd name="T47" fmla="*/ 15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6" y="24"/>
                </a:lnTo>
                <a:lnTo>
                  <a:pt x="46" y="25"/>
                </a:lnTo>
                <a:lnTo>
                  <a:pt x="46" y="28"/>
                </a:lnTo>
                <a:lnTo>
                  <a:pt x="45" y="33"/>
                </a:lnTo>
                <a:lnTo>
                  <a:pt x="43" y="36"/>
                </a:lnTo>
                <a:lnTo>
                  <a:pt x="40" y="41"/>
                </a:lnTo>
                <a:lnTo>
                  <a:pt x="36" y="43"/>
                </a:lnTo>
                <a:lnTo>
                  <a:pt x="32" y="46"/>
                </a:lnTo>
                <a:lnTo>
                  <a:pt x="27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6"/>
                </a:lnTo>
                <a:lnTo>
                  <a:pt x="7" y="41"/>
                </a:lnTo>
                <a:lnTo>
                  <a:pt x="1" y="33"/>
                </a:lnTo>
                <a:lnTo>
                  <a:pt x="0" y="24"/>
                </a:lnTo>
                <a:lnTo>
                  <a:pt x="1" y="15"/>
                </a:lnTo>
                <a:lnTo>
                  <a:pt x="7" y="7"/>
                </a:lnTo>
                <a:lnTo>
                  <a:pt x="14" y="1"/>
                </a:lnTo>
                <a:lnTo>
                  <a:pt x="24" y="0"/>
                </a:lnTo>
                <a:lnTo>
                  <a:pt x="32" y="1"/>
                </a:lnTo>
                <a:lnTo>
                  <a:pt x="40" y="7"/>
                </a:lnTo>
                <a:lnTo>
                  <a:pt x="45" y="15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64" name="Freeform 256"/>
          <p:cNvSpPr>
            <a:spLocks/>
          </p:cNvSpPr>
          <p:nvPr/>
        </p:nvSpPr>
        <p:spPr bwMode="auto">
          <a:xfrm>
            <a:off x="3135312" y="2581275"/>
            <a:ext cx="34925" cy="28575"/>
          </a:xfrm>
          <a:custGeom>
            <a:avLst/>
            <a:gdLst>
              <a:gd name="T0" fmla="*/ 48 w 48"/>
              <a:gd name="T1" fmla="*/ 24 h 48"/>
              <a:gd name="T2" fmla="*/ 46 w 48"/>
              <a:gd name="T3" fmla="*/ 24 h 48"/>
              <a:gd name="T4" fmla="*/ 46 w 48"/>
              <a:gd name="T5" fmla="*/ 25 h 48"/>
              <a:gd name="T6" fmla="*/ 46 w 48"/>
              <a:gd name="T7" fmla="*/ 28 h 48"/>
              <a:gd name="T8" fmla="*/ 45 w 48"/>
              <a:gd name="T9" fmla="*/ 33 h 48"/>
              <a:gd name="T10" fmla="*/ 43 w 48"/>
              <a:gd name="T11" fmla="*/ 36 h 48"/>
              <a:gd name="T12" fmla="*/ 40 w 48"/>
              <a:gd name="T13" fmla="*/ 41 h 48"/>
              <a:gd name="T14" fmla="*/ 36 w 48"/>
              <a:gd name="T15" fmla="*/ 43 h 48"/>
              <a:gd name="T16" fmla="*/ 32 w 48"/>
              <a:gd name="T17" fmla="*/ 46 h 48"/>
              <a:gd name="T18" fmla="*/ 27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6 h 48"/>
              <a:gd name="T28" fmla="*/ 7 w 48"/>
              <a:gd name="T29" fmla="*/ 41 h 48"/>
              <a:gd name="T30" fmla="*/ 1 w 48"/>
              <a:gd name="T31" fmla="*/ 33 h 48"/>
              <a:gd name="T32" fmla="*/ 0 w 48"/>
              <a:gd name="T33" fmla="*/ 24 h 48"/>
              <a:gd name="T34" fmla="*/ 1 w 48"/>
              <a:gd name="T35" fmla="*/ 15 h 48"/>
              <a:gd name="T36" fmla="*/ 7 w 48"/>
              <a:gd name="T37" fmla="*/ 7 h 48"/>
              <a:gd name="T38" fmla="*/ 14 w 48"/>
              <a:gd name="T39" fmla="*/ 1 h 48"/>
              <a:gd name="T40" fmla="*/ 24 w 48"/>
              <a:gd name="T41" fmla="*/ 0 h 48"/>
              <a:gd name="T42" fmla="*/ 32 w 48"/>
              <a:gd name="T43" fmla="*/ 1 h 48"/>
              <a:gd name="T44" fmla="*/ 40 w 48"/>
              <a:gd name="T45" fmla="*/ 7 h 48"/>
              <a:gd name="T46" fmla="*/ 45 w 48"/>
              <a:gd name="T47" fmla="*/ 15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6" y="24"/>
                </a:lnTo>
                <a:lnTo>
                  <a:pt x="46" y="25"/>
                </a:lnTo>
                <a:lnTo>
                  <a:pt x="46" y="28"/>
                </a:lnTo>
                <a:lnTo>
                  <a:pt x="45" y="33"/>
                </a:lnTo>
                <a:lnTo>
                  <a:pt x="43" y="36"/>
                </a:lnTo>
                <a:lnTo>
                  <a:pt x="40" y="41"/>
                </a:lnTo>
                <a:lnTo>
                  <a:pt x="36" y="43"/>
                </a:lnTo>
                <a:lnTo>
                  <a:pt x="32" y="46"/>
                </a:lnTo>
                <a:lnTo>
                  <a:pt x="27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6"/>
                </a:lnTo>
                <a:lnTo>
                  <a:pt x="7" y="41"/>
                </a:lnTo>
                <a:lnTo>
                  <a:pt x="1" y="33"/>
                </a:lnTo>
                <a:lnTo>
                  <a:pt x="0" y="24"/>
                </a:lnTo>
                <a:lnTo>
                  <a:pt x="1" y="15"/>
                </a:lnTo>
                <a:lnTo>
                  <a:pt x="7" y="7"/>
                </a:lnTo>
                <a:lnTo>
                  <a:pt x="14" y="1"/>
                </a:lnTo>
                <a:lnTo>
                  <a:pt x="24" y="0"/>
                </a:lnTo>
                <a:lnTo>
                  <a:pt x="32" y="1"/>
                </a:lnTo>
                <a:lnTo>
                  <a:pt x="40" y="7"/>
                </a:lnTo>
                <a:lnTo>
                  <a:pt x="45" y="15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65" name="Freeform 257"/>
          <p:cNvSpPr>
            <a:spLocks/>
          </p:cNvSpPr>
          <p:nvPr/>
        </p:nvSpPr>
        <p:spPr bwMode="auto">
          <a:xfrm>
            <a:off x="3067050" y="2581275"/>
            <a:ext cx="34925" cy="28575"/>
          </a:xfrm>
          <a:custGeom>
            <a:avLst/>
            <a:gdLst>
              <a:gd name="T0" fmla="*/ 48 w 48"/>
              <a:gd name="T1" fmla="*/ 24 h 48"/>
              <a:gd name="T2" fmla="*/ 46 w 48"/>
              <a:gd name="T3" fmla="*/ 24 h 48"/>
              <a:gd name="T4" fmla="*/ 46 w 48"/>
              <a:gd name="T5" fmla="*/ 25 h 48"/>
              <a:gd name="T6" fmla="*/ 46 w 48"/>
              <a:gd name="T7" fmla="*/ 28 h 48"/>
              <a:gd name="T8" fmla="*/ 45 w 48"/>
              <a:gd name="T9" fmla="*/ 33 h 48"/>
              <a:gd name="T10" fmla="*/ 43 w 48"/>
              <a:gd name="T11" fmla="*/ 36 h 48"/>
              <a:gd name="T12" fmla="*/ 40 w 48"/>
              <a:gd name="T13" fmla="*/ 41 h 48"/>
              <a:gd name="T14" fmla="*/ 36 w 48"/>
              <a:gd name="T15" fmla="*/ 43 h 48"/>
              <a:gd name="T16" fmla="*/ 32 w 48"/>
              <a:gd name="T17" fmla="*/ 46 h 48"/>
              <a:gd name="T18" fmla="*/ 27 w 48"/>
              <a:gd name="T19" fmla="*/ 47 h 48"/>
              <a:gd name="T20" fmla="*/ 25 w 48"/>
              <a:gd name="T21" fmla="*/ 47 h 48"/>
              <a:gd name="T22" fmla="*/ 24 w 48"/>
              <a:gd name="T23" fmla="*/ 47 h 48"/>
              <a:gd name="T24" fmla="*/ 24 w 48"/>
              <a:gd name="T25" fmla="*/ 48 h 48"/>
              <a:gd name="T26" fmla="*/ 14 w 48"/>
              <a:gd name="T27" fmla="*/ 46 h 48"/>
              <a:gd name="T28" fmla="*/ 7 w 48"/>
              <a:gd name="T29" fmla="*/ 41 h 48"/>
              <a:gd name="T30" fmla="*/ 1 w 48"/>
              <a:gd name="T31" fmla="*/ 33 h 48"/>
              <a:gd name="T32" fmla="*/ 0 w 48"/>
              <a:gd name="T33" fmla="*/ 24 h 48"/>
              <a:gd name="T34" fmla="*/ 1 w 48"/>
              <a:gd name="T35" fmla="*/ 15 h 48"/>
              <a:gd name="T36" fmla="*/ 7 w 48"/>
              <a:gd name="T37" fmla="*/ 7 h 48"/>
              <a:gd name="T38" fmla="*/ 14 w 48"/>
              <a:gd name="T39" fmla="*/ 1 h 48"/>
              <a:gd name="T40" fmla="*/ 24 w 48"/>
              <a:gd name="T41" fmla="*/ 0 h 48"/>
              <a:gd name="T42" fmla="*/ 32 w 48"/>
              <a:gd name="T43" fmla="*/ 1 h 48"/>
              <a:gd name="T44" fmla="*/ 40 w 48"/>
              <a:gd name="T45" fmla="*/ 7 h 48"/>
              <a:gd name="T46" fmla="*/ 45 w 48"/>
              <a:gd name="T47" fmla="*/ 15 h 48"/>
              <a:gd name="T48" fmla="*/ 48 w 48"/>
              <a:gd name="T49" fmla="*/ 24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8" h="48">
                <a:moveTo>
                  <a:pt x="48" y="24"/>
                </a:moveTo>
                <a:lnTo>
                  <a:pt x="46" y="24"/>
                </a:lnTo>
                <a:lnTo>
                  <a:pt x="46" y="25"/>
                </a:lnTo>
                <a:lnTo>
                  <a:pt x="46" y="28"/>
                </a:lnTo>
                <a:lnTo>
                  <a:pt x="45" y="33"/>
                </a:lnTo>
                <a:lnTo>
                  <a:pt x="43" y="36"/>
                </a:lnTo>
                <a:lnTo>
                  <a:pt x="40" y="41"/>
                </a:lnTo>
                <a:lnTo>
                  <a:pt x="36" y="43"/>
                </a:lnTo>
                <a:lnTo>
                  <a:pt x="32" y="46"/>
                </a:lnTo>
                <a:lnTo>
                  <a:pt x="27" y="47"/>
                </a:lnTo>
                <a:lnTo>
                  <a:pt x="25" y="47"/>
                </a:lnTo>
                <a:lnTo>
                  <a:pt x="24" y="47"/>
                </a:lnTo>
                <a:lnTo>
                  <a:pt x="24" y="48"/>
                </a:lnTo>
                <a:lnTo>
                  <a:pt x="14" y="46"/>
                </a:lnTo>
                <a:lnTo>
                  <a:pt x="7" y="41"/>
                </a:lnTo>
                <a:lnTo>
                  <a:pt x="1" y="33"/>
                </a:lnTo>
                <a:lnTo>
                  <a:pt x="0" y="24"/>
                </a:lnTo>
                <a:lnTo>
                  <a:pt x="1" y="15"/>
                </a:lnTo>
                <a:lnTo>
                  <a:pt x="7" y="7"/>
                </a:lnTo>
                <a:lnTo>
                  <a:pt x="14" y="1"/>
                </a:lnTo>
                <a:lnTo>
                  <a:pt x="24" y="0"/>
                </a:lnTo>
                <a:lnTo>
                  <a:pt x="32" y="1"/>
                </a:lnTo>
                <a:lnTo>
                  <a:pt x="40" y="7"/>
                </a:lnTo>
                <a:lnTo>
                  <a:pt x="45" y="15"/>
                </a:lnTo>
                <a:lnTo>
                  <a:pt x="48" y="24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66" name="Rectangle 337"/>
          <p:cNvSpPr>
            <a:spLocks noChangeArrowheads="1"/>
          </p:cNvSpPr>
          <p:nvPr/>
        </p:nvSpPr>
        <p:spPr bwMode="auto">
          <a:xfrm>
            <a:off x="3198812" y="2254483"/>
            <a:ext cx="3975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54013" indent="-354013" defTabSz="941388"/>
            <a:r>
              <a:rPr lang="en-US" sz="1400" b="1" dirty="0" smtClean="0">
                <a:solidFill>
                  <a:srgbClr val="0070C0"/>
                </a:solidFill>
                <a:latin typeface="CiscoSansTT ExtraLight (Headings)"/>
              </a:rPr>
              <a:t>FC-3</a:t>
            </a:r>
            <a:endParaRPr lang="en-US" sz="3400" dirty="0">
              <a:solidFill>
                <a:srgbClr val="0070C0"/>
              </a:solidFill>
              <a:latin typeface="CiscoSansTT ExtraLight (Headings)"/>
            </a:endParaRPr>
          </a:p>
        </p:txBody>
      </p:sp>
      <p:sp>
        <p:nvSpPr>
          <p:cNvPr id="167" name="Rectangle 346"/>
          <p:cNvSpPr>
            <a:spLocks noChangeArrowheads="1"/>
          </p:cNvSpPr>
          <p:nvPr/>
        </p:nvSpPr>
        <p:spPr bwMode="auto">
          <a:xfrm>
            <a:off x="5361133" y="2246312"/>
            <a:ext cx="166552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54013" indent="-354013" algn="ctr" defTabSz="941388"/>
            <a:r>
              <a:rPr lang="en-US" sz="1600" b="1" dirty="0" smtClean="0">
                <a:solidFill>
                  <a:schemeClr val="bg1"/>
                </a:solidFill>
                <a:latin typeface="CiscoSansTT ExtraLight (Headings)"/>
              </a:rPr>
              <a:t>Generic Services</a:t>
            </a:r>
            <a:endParaRPr lang="en-US" sz="1600" dirty="0">
              <a:solidFill>
                <a:schemeClr val="bg1"/>
              </a:solidFill>
              <a:latin typeface="CiscoSansTT ExtraLight (Headings)"/>
            </a:endParaRPr>
          </a:p>
        </p:txBody>
      </p:sp>
      <p:sp>
        <p:nvSpPr>
          <p:cNvPr id="168" name="Freeform 8"/>
          <p:cNvSpPr>
            <a:spLocks/>
          </p:cNvSpPr>
          <p:nvPr/>
        </p:nvSpPr>
        <p:spPr bwMode="auto">
          <a:xfrm>
            <a:off x="3735387" y="3595468"/>
            <a:ext cx="4714875" cy="500062"/>
          </a:xfrm>
          <a:custGeom>
            <a:avLst/>
            <a:gdLst>
              <a:gd name="T0" fmla="*/ 6623 w 6624"/>
              <a:gd name="T1" fmla="*/ 168 h 865"/>
              <a:gd name="T2" fmla="*/ 6617 w 6624"/>
              <a:gd name="T3" fmla="*/ 126 h 865"/>
              <a:gd name="T4" fmla="*/ 6605 w 6624"/>
              <a:gd name="T5" fmla="*/ 90 h 865"/>
              <a:gd name="T6" fmla="*/ 6587 w 6624"/>
              <a:gd name="T7" fmla="*/ 60 h 865"/>
              <a:gd name="T8" fmla="*/ 6563 w 6624"/>
              <a:gd name="T9" fmla="*/ 36 h 865"/>
              <a:gd name="T10" fmla="*/ 6533 w 6624"/>
              <a:gd name="T11" fmla="*/ 18 h 865"/>
              <a:gd name="T12" fmla="*/ 6497 w 6624"/>
              <a:gd name="T13" fmla="*/ 6 h 865"/>
              <a:gd name="T14" fmla="*/ 6455 w 6624"/>
              <a:gd name="T15" fmla="*/ 0 h 865"/>
              <a:gd name="T16" fmla="*/ 192 w 6624"/>
              <a:gd name="T17" fmla="*/ 0 h 865"/>
              <a:gd name="T18" fmla="*/ 147 w 6624"/>
              <a:gd name="T19" fmla="*/ 3 h 865"/>
              <a:gd name="T20" fmla="*/ 108 w 6624"/>
              <a:gd name="T21" fmla="*/ 12 h 865"/>
              <a:gd name="T22" fmla="*/ 75 w 6624"/>
              <a:gd name="T23" fmla="*/ 27 h 865"/>
              <a:gd name="T24" fmla="*/ 48 w 6624"/>
              <a:gd name="T25" fmla="*/ 48 h 865"/>
              <a:gd name="T26" fmla="*/ 27 w 6624"/>
              <a:gd name="T27" fmla="*/ 75 h 865"/>
              <a:gd name="T28" fmla="*/ 12 w 6624"/>
              <a:gd name="T29" fmla="*/ 108 h 865"/>
              <a:gd name="T30" fmla="*/ 3 w 6624"/>
              <a:gd name="T31" fmla="*/ 147 h 865"/>
              <a:gd name="T32" fmla="*/ 0 w 6624"/>
              <a:gd name="T33" fmla="*/ 192 h 865"/>
              <a:gd name="T34" fmla="*/ 0 w 6624"/>
              <a:gd name="T35" fmla="*/ 695 h 865"/>
              <a:gd name="T36" fmla="*/ 6 w 6624"/>
              <a:gd name="T37" fmla="*/ 737 h 865"/>
              <a:gd name="T38" fmla="*/ 18 w 6624"/>
              <a:gd name="T39" fmla="*/ 773 h 865"/>
              <a:gd name="T40" fmla="*/ 36 w 6624"/>
              <a:gd name="T41" fmla="*/ 803 h 865"/>
              <a:gd name="T42" fmla="*/ 60 w 6624"/>
              <a:gd name="T43" fmla="*/ 827 h 865"/>
              <a:gd name="T44" fmla="*/ 90 w 6624"/>
              <a:gd name="T45" fmla="*/ 845 h 865"/>
              <a:gd name="T46" fmla="*/ 126 w 6624"/>
              <a:gd name="T47" fmla="*/ 857 h 865"/>
              <a:gd name="T48" fmla="*/ 168 w 6624"/>
              <a:gd name="T49" fmla="*/ 863 h 865"/>
              <a:gd name="T50" fmla="*/ 6432 w 6624"/>
              <a:gd name="T51" fmla="*/ 865 h 865"/>
              <a:gd name="T52" fmla="*/ 6443 w 6624"/>
              <a:gd name="T53" fmla="*/ 863 h 865"/>
              <a:gd name="T54" fmla="*/ 6476 w 6624"/>
              <a:gd name="T55" fmla="*/ 861 h 865"/>
              <a:gd name="T56" fmla="*/ 6491 w 6624"/>
              <a:gd name="T57" fmla="*/ 857 h 865"/>
              <a:gd name="T58" fmla="*/ 6516 w 6624"/>
              <a:gd name="T59" fmla="*/ 853 h 865"/>
              <a:gd name="T60" fmla="*/ 6540 w 6624"/>
              <a:gd name="T61" fmla="*/ 841 h 865"/>
              <a:gd name="T62" fmla="*/ 6548 w 6624"/>
              <a:gd name="T63" fmla="*/ 837 h 865"/>
              <a:gd name="T64" fmla="*/ 6565 w 6624"/>
              <a:gd name="T65" fmla="*/ 824 h 865"/>
              <a:gd name="T66" fmla="*/ 6576 w 6624"/>
              <a:gd name="T67" fmla="*/ 817 h 865"/>
              <a:gd name="T68" fmla="*/ 6583 w 6624"/>
              <a:gd name="T69" fmla="*/ 806 h 865"/>
              <a:gd name="T70" fmla="*/ 6596 w 6624"/>
              <a:gd name="T71" fmla="*/ 789 h 865"/>
              <a:gd name="T72" fmla="*/ 6600 w 6624"/>
              <a:gd name="T73" fmla="*/ 781 h 865"/>
              <a:gd name="T74" fmla="*/ 6612 w 6624"/>
              <a:gd name="T75" fmla="*/ 756 h 865"/>
              <a:gd name="T76" fmla="*/ 6617 w 6624"/>
              <a:gd name="T77" fmla="*/ 731 h 865"/>
              <a:gd name="T78" fmla="*/ 6620 w 6624"/>
              <a:gd name="T79" fmla="*/ 717 h 865"/>
              <a:gd name="T80" fmla="*/ 6623 w 6624"/>
              <a:gd name="T81" fmla="*/ 683 h 865"/>
              <a:gd name="T82" fmla="*/ 6624 w 6624"/>
              <a:gd name="T83" fmla="*/ 672 h 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624" h="865">
                <a:moveTo>
                  <a:pt x="6624" y="192"/>
                </a:moveTo>
                <a:lnTo>
                  <a:pt x="6623" y="168"/>
                </a:lnTo>
                <a:lnTo>
                  <a:pt x="6620" y="147"/>
                </a:lnTo>
                <a:lnTo>
                  <a:pt x="6617" y="126"/>
                </a:lnTo>
                <a:lnTo>
                  <a:pt x="6612" y="108"/>
                </a:lnTo>
                <a:lnTo>
                  <a:pt x="6605" y="90"/>
                </a:lnTo>
                <a:lnTo>
                  <a:pt x="6596" y="75"/>
                </a:lnTo>
                <a:lnTo>
                  <a:pt x="6587" y="60"/>
                </a:lnTo>
                <a:lnTo>
                  <a:pt x="6576" y="48"/>
                </a:lnTo>
                <a:lnTo>
                  <a:pt x="6563" y="36"/>
                </a:lnTo>
                <a:lnTo>
                  <a:pt x="6548" y="27"/>
                </a:lnTo>
                <a:lnTo>
                  <a:pt x="6533" y="18"/>
                </a:lnTo>
                <a:lnTo>
                  <a:pt x="6516" y="12"/>
                </a:lnTo>
                <a:lnTo>
                  <a:pt x="6497" y="6"/>
                </a:lnTo>
                <a:lnTo>
                  <a:pt x="6476" y="3"/>
                </a:lnTo>
                <a:lnTo>
                  <a:pt x="6455" y="0"/>
                </a:lnTo>
                <a:lnTo>
                  <a:pt x="6432" y="0"/>
                </a:lnTo>
                <a:lnTo>
                  <a:pt x="192" y="0"/>
                </a:lnTo>
                <a:lnTo>
                  <a:pt x="168" y="0"/>
                </a:lnTo>
                <a:lnTo>
                  <a:pt x="147" y="3"/>
                </a:lnTo>
                <a:lnTo>
                  <a:pt x="126" y="6"/>
                </a:lnTo>
                <a:lnTo>
                  <a:pt x="108" y="12"/>
                </a:lnTo>
                <a:lnTo>
                  <a:pt x="90" y="18"/>
                </a:lnTo>
                <a:lnTo>
                  <a:pt x="75" y="27"/>
                </a:lnTo>
                <a:lnTo>
                  <a:pt x="60" y="36"/>
                </a:lnTo>
                <a:lnTo>
                  <a:pt x="48" y="48"/>
                </a:lnTo>
                <a:lnTo>
                  <a:pt x="36" y="60"/>
                </a:lnTo>
                <a:lnTo>
                  <a:pt x="27" y="75"/>
                </a:lnTo>
                <a:lnTo>
                  <a:pt x="18" y="90"/>
                </a:lnTo>
                <a:lnTo>
                  <a:pt x="12" y="108"/>
                </a:lnTo>
                <a:lnTo>
                  <a:pt x="6" y="126"/>
                </a:lnTo>
                <a:lnTo>
                  <a:pt x="3" y="147"/>
                </a:lnTo>
                <a:lnTo>
                  <a:pt x="0" y="168"/>
                </a:lnTo>
                <a:lnTo>
                  <a:pt x="0" y="192"/>
                </a:lnTo>
                <a:lnTo>
                  <a:pt x="0" y="672"/>
                </a:lnTo>
                <a:lnTo>
                  <a:pt x="0" y="695"/>
                </a:lnTo>
                <a:lnTo>
                  <a:pt x="3" y="717"/>
                </a:lnTo>
                <a:lnTo>
                  <a:pt x="6" y="737"/>
                </a:lnTo>
                <a:lnTo>
                  <a:pt x="12" y="756"/>
                </a:lnTo>
                <a:lnTo>
                  <a:pt x="18" y="773"/>
                </a:lnTo>
                <a:lnTo>
                  <a:pt x="27" y="789"/>
                </a:lnTo>
                <a:lnTo>
                  <a:pt x="36" y="803"/>
                </a:lnTo>
                <a:lnTo>
                  <a:pt x="48" y="817"/>
                </a:lnTo>
                <a:lnTo>
                  <a:pt x="60" y="827"/>
                </a:lnTo>
                <a:lnTo>
                  <a:pt x="75" y="837"/>
                </a:lnTo>
                <a:lnTo>
                  <a:pt x="90" y="845"/>
                </a:lnTo>
                <a:lnTo>
                  <a:pt x="108" y="853"/>
                </a:lnTo>
                <a:lnTo>
                  <a:pt x="126" y="857"/>
                </a:lnTo>
                <a:lnTo>
                  <a:pt x="147" y="861"/>
                </a:lnTo>
                <a:lnTo>
                  <a:pt x="168" y="863"/>
                </a:lnTo>
                <a:lnTo>
                  <a:pt x="192" y="865"/>
                </a:lnTo>
                <a:lnTo>
                  <a:pt x="6432" y="865"/>
                </a:lnTo>
                <a:lnTo>
                  <a:pt x="6437" y="863"/>
                </a:lnTo>
                <a:lnTo>
                  <a:pt x="6443" y="863"/>
                </a:lnTo>
                <a:lnTo>
                  <a:pt x="6455" y="863"/>
                </a:lnTo>
                <a:lnTo>
                  <a:pt x="6476" y="861"/>
                </a:lnTo>
                <a:lnTo>
                  <a:pt x="6486" y="859"/>
                </a:lnTo>
                <a:lnTo>
                  <a:pt x="6491" y="857"/>
                </a:lnTo>
                <a:lnTo>
                  <a:pt x="6497" y="857"/>
                </a:lnTo>
                <a:lnTo>
                  <a:pt x="6516" y="853"/>
                </a:lnTo>
                <a:lnTo>
                  <a:pt x="6533" y="845"/>
                </a:lnTo>
                <a:lnTo>
                  <a:pt x="6540" y="841"/>
                </a:lnTo>
                <a:lnTo>
                  <a:pt x="6544" y="838"/>
                </a:lnTo>
                <a:lnTo>
                  <a:pt x="6548" y="837"/>
                </a:lnTo>
                <a:lnTo>
                  <a:pt x="6563" y="827"/>
                </a:lnTo>
                <a:lnTo>
                  <a:pt x="6565" y="824"/>
                </a:lnTo>
                <a:lnTo>
                  <a:pt x="6569" y="821"/>
                </a:lnTo>
                <a:lnTo>
                  <a:pt x="6576" y="817"/>
                </a:lnTo>
                <a:lnTo>
                  <a:pt x="6581" y="809"/>
                </a:lnTo>
                <a:lnTo>
                  <a:pt x="6583" y="806"/>
                </a:lnTo>
                <a:lnTo>
                  <a:pt x="6587" y="803"/>
                </a:lnTo>
                <a:lnTo>
                  <a:pt x="6596" y="789"/>
                </a:lnTo>
                <a:lnTo>
                  <a:pt x="6598" y="784"/>
                </a:lnTo>
                <a:lnTo>
                  <a:pt x="6600" y="781"/>
                </a:lnTo>
                <a:lnTo>
                  <a:pt x="6605" y="773"/>
                </a:lnTo>
                <a:lnTo>
                  <a:pt x="6612" y="756"/>
                </a:lnTo>
                <a:lnTo>
                  <a:pt x="6617" y="737"/>
                </a:lnTo>
                <a:lnTo>
                  <a:pt x="6617" y="731"/>
                </a:lnTo>
                <a:lnTo>
                  <a:pt x="6618" y="726"/>
                </a:lnTo>
                <a:lnTo>
                  <a:pt x="6620" y="717"/>
                </a:lnTo>
                <a:lnTo>
                  <a:pt x="6623" y="695"/>
                </a:lnTo>
                <a:lnTo>
                  <a:pt x="6623" y="683"/>
                </a:lnTo>
                <a:lnTo>
                  <a:pt x="6623" y="677"/>
                </a:lnTo>
                <a:lnTo>
                  <a:pt x="6624" y="672"/>
                </a:lnTo>
                <a:lnTo>
                  <a:pt x="6624" y="192"/>
                </a:lnTo>
                <a:close/>
              </a:path>
            </a:pathLst>
          </a:custGeom>
          <a:solidFill>
            <a:schemeClr val="accent6"/>
          </a:solidFill>
          <a:ln w="15875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tIns="0" bIns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9" name="Rectangle 347"/>
          <p:cNvSpPr>
            <a:spLocks noChangeArrowheads="1"/>
          </p:cNvSpPr>
          <p:nvPr/>
        </p:nvSpPr>
        <p:spPr bwMode="auto">
          <a:xfrm>
            <a:off x="4771075" y="3729256"/>
            <a:ext cx="28421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54013" indent="-354013" algn="ctr" defTabSz="941388"/>
            <a:r>
              <a:rPr lang="en-US" sz="1600" b="1" dirty="0" smtClean="0">
                <a:solidFill>
                  <a:schemeClr val="bg1"/>
                </a:solidFill>
                <a:latin typeface="CiscoSansTT ExtraLight (Headings)"/>
              </a:rPr>
              <a:t>Physical Interface (1-32G FC)</a:t>
            </a:r>
            <a:endParaRPr lang="en-US" sz="1600" dirty="0">
              <a:solidFill>
                <a:schemeClr val="bg1"/>
              </a:solidFill>
              <a:latin typeface="CiscoSansTT ExtraLight (Headings)"/>
            </a:endParaRPr>
          </a:p>
        </p:txBody>
      </p:sp>
      <p:sp>
        <p:nvSpPr>
          <p:cNvPr id="170" name="Freeform 17"/>
          <p:cNvSpPr>
            <a:spLocks/>
          </p:cNvSpPr>
          <p:nvPr/>
        </p:nvSpPr>
        <p:spPr bwMode="auto">
          <a:xfrm>
            <a:off x="3734854" y="1592735"/>
            <a:ext cx="1036222" cy="498475"/>
          </a:xfrm>
          <a:custGeom>
            <a:avLst/>
            <a:gdLst>
              <a:gd name="T0" fmla="*/ 6624 w 6624"/>
              <a:gd name="T1" fmla="*/ 192 h 864"/>
              <a:gd name="T2" fmla="*/ 6620 w 6624"/>
              <a:gd name="T3" fmla="*/ 146 h 864"/>
              <a:gd name="T4" fmla="*/ 6612 w 6624"/>
              <a:gd name="T5" fmla="*/ 108 h 864"/>
              <a:gd name="T6" fmla="*/ 6596 w 6624"/>
              <a:gd name="T7" fmla="*/ 74 h 864"/>
              <a:gd name="T8" fmla="*/ 6576 w 6624"/>
              <a:gd name="T9" fmla="*/ 48 h 864"/>
              <a:gd name="T10" fmla="*/ 6548 w 6624"/>
              <a:gd name="T11" fmla="*/ 26 h 864"/>
              <a:gd name="T12" fmla="*/ 6516 w 6624"/>
              <a:gd name="T13" fmla="*/ 12 h 864"/>
              <a:gd name="T14" fmla="*/ 6476 w 6624"/>
              <a:gd name="T15" fmla="*/ 2 h 864"/>
              <a:gd name="T16" fmla="*/ 6432 w 6624"/>
              <a:gd name="T17" fmla="*/ 0 h 864"/>
              <a:gd name="T18" fmla="*/ 168 w 6624"/>
              <a:gd name="T19" fmla="*/ 0 h 864"/>
              <a:gd name="T20" fmla="*/ 126 w 6624"/>
              <a:gd name="T21" fmla="*/ 6 h 864"/>
              <a:gd name="T22" fmla="*/ 90 w 6624"/>
              <a:gd name="T23" fmla="*/ 18 h 864"/>
              <a:gd name="T24" fmla="*/ 60 w 6624"/>
              <a:gd name="T25" fmla="*/ 36 h 864"/>
              <a:gd name="T26" fmla="*/ 36 w 6624"/>
              <a:gd name="T27" fmla="*/ 60 h 864"/>
              <a:gd name="T28" fmla="*/ 18 w 6624"/>
              <a:gd name="T29" fmla="*/ 90 h 864"/>
              <a:gd name="T30" fmla="*/ 6 w 6624"/>
              <a:gd name="T31" fmla="*/ 126 h 864"/>
              <a:gd name="T32" fmla="*/ 0 w 6624"/>
              <a:gd name="T33" fmla="*/ 168 h 864"/>
              <a:gd name="T34" fmla="*/ 0 w 6624"/>
              <a:gd name="T35" fmla="*/ 672 h 864"/>
              <a:gd name="T36" fmla="*/ 3 w 6624"/>
              <a:gd name="T37" fmla="*/ 717 h 864"/>
              <a:gd name="T38" fmla="*/ 12 w 6624"/>
              <a:gd name="T39" fmla="*/ 756 h 864"/>
              <a:gd name="T40" fmla="*/ 27 w 6624"/>
              <a:gd name="T41" fmla="*/ 789 h 864"/>
              <a:gd name="T42" fmla="*/ 48 w 6624"/>
              <a:gd name="T43" fmla="*/ 816 h 864"/>
              <a:gd name="T44" fmla="*/ 75 w 6624"/>
              <a:gd name="T45" fmla="*/ 837 h 864"/>
              <a:gd name="T46" fmla="*/ 108 w 6624"/>
              <a:gd name="T47" fmla="*/ 852 h 864"/>
              <a:gd name="T48" fmla="*/ 147 w 6624"/>
              <a:gd name="T49" fmla="*/ 861 h 864"/>
              <a:gd name="T50" fmla="*/ 192 w 6624"/>
              <a:gd name="T51" fmla="*/ 864 h 864"/>
              <a:gd name="T52" fmla="*/ 6437 w 6624"/>
              <a:gd name="T53" fmla="*/ 863 h 864"/>
              <a:gd name="T54" fmla="*/ 6455 w 6624"/>
              <a:gd name="T55" fmla="*/ 863 h 864"/>
              <a:gd name="T56" fmla="*/ 6486 w 6624"/>
              <a:gd name="T57" fmla="*/ 858 h 864"/>
              <a:gd name="T58" fmla="*/ 6497 w 6624"/>
              <a:gd name="T59" fmla="*/ 857 h 864"/>
              <a:gd name="T60" fmla="*/ 6533 w 6624"/>
              <a:gd name="T61" fmla="*/ 845 h 864"/>
              <a:gd name="T62" fmla="*/ 6544 w 6624"/>
              <a:gd name="T63" fmla="*/ 838 h 864"/>
              <a:gd name="T64" fmla="*/ 6563 w 6624"/>
              <a:gd name="T65" fmla="*/ 827 h 864"/>
              <a:gd name="T66" fmla="*/ 6569 w 6624"/>
              <a:gd name="T67" fmla="*/ 821 h 864"/>
              <a:gd name="T68" fmla="*/ 6581 w 6624"/>
              <a:gd name="T69" fmla="*/ 809 h 864"/>
              <a:gd name="T70" fmla="*/ 6587 w 6624"/>
              <a:gd name="T71" fmla="*/ 803 h 864"/>
              <a:gd name="T72" fmla="*/ 6598 w 6624"/>
              <a:gd name="T73" fmla="*/ 784 h 864"/>
              <a:gd name="T74" fmla="*/ 6605 w 6624"/>
              <a:gd name="T75" fmla="*/ 773 h 864"/>
              <a:gd name="T76" fmla="*/ 6617 w 6624"/>
              <a:gd name="T77" fmla="*/ 737 h 864"/>
              <a:gd name="T78" fmla="*/ 6618 w 6624"/>
              <a:gd name="T79" fmla="*/ 726 h 864"/>
              <a:gd name="T80" fmla="*/ 6623 w 6624"/>
              <a:gd name="T81" fmla="*/ 695 h 864"/>
              <a:gd name="T82" fmla="*/ 6623 w 6624"/>
              <a:gd name="T83" fmla="*/ 677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624" h="864">
                <a:moveTo>
                  <a:pt x="6624" y="672"/>
                </a:moveTo>
                <a:lnTo>
                  <a:pt x="6624" y="192"/>
                </a:lnTo>
                <a:lnTo>
                  <a:pt x="6623" y="168"/>
                </a:lnTo>
                <a:lnTo>
                  <a:pt x="6620" y="146"/>
                </a:lnTo>
                <a:lnTo>
                  <a:pt x="6617" y="126"/>
                </a:lnTo>
                <a:lnTo>
                  <a:pt x="6612" y="108"/>
                </a:lnTo>
                <a:lnTo>
                  <a:pt x="6605" y="90"/>
                </a:lnTo>
                <a:lnTo>
                  <a:pt x="6596" y="74"/>
                </a:lnTo>
                <a:lnTo>
                  <a:pt x="6587" y="60"/>
                </a:lnTo>
                <a:lnTo>
                  <a:pt x="6576" y="48"/>
                </a:lnTo>
                <a:lnTo>
                  <a:pt x="6563" y="36"/>
                </a:lnTo>
                <a:lnTo>
                  <a:pt x="6548" y="26"/>
                </a:lnTo>
                <a:lnTo>
                  <a:pt x="6533" y="18"/>
                </a:lnTo>
                <a:lnTo>
                  <a:pt x="6516" y="12"/>
                </a:lnTo>
                <a:lnTo>
                  <a:pt x="6497" y="6"/>
                </a:lnTo>
                <a:lnTo>
                  <a:pt x="6476" y="2"/>
                </a:lnTo>
                <a:lnTo>
                  <a:pt x="6455" y="0"/>
                </a:lnTo>
                <a:lnTo>
                  <a:pt x="6432" y="0"/>
                </a:lnTo>
                <a:lnTo>
                  <a:pt x="192" y="0"/>
                </a:lnTo>
                <a:lnTo>
                  <a:pt x="168" y="0"/>
                </a:lnTo>
                <a:lnTo>
                  <a:pt x="147" y="2"/>
                </a:lnTo>
                <a:lnTo>
                  <a:pt x="126" y="6"/>
                </a:lnTo>
                <a:lnTo>
                  <a:pt x="108" y="12"/>
                </a:lnTo>
                <a:lnTo>
                  <a:pt x="90" y="18"/>
                </a:lnTo>
                <a:lnTo>
                  <a:pt x="75" y="26"/>
                </a:lnTo>
                <a:lnTo>
                  <a:pt x="60" y="36"/>
                </a:lnTo>
                <a:lnTo>
                  <a:pt x="48" y="48"/>
                </a:lnTo>
                <a:lnTo>
                  <a:pt x="36" y="60"/>
                </a:lnTo>
                <a:lnTo>
                  <a:pt x="27" y="74"/>
                </a:lnTo>
                <a:lnTo>
                  <a:pt x="18" y="90"/>
                </a:lnTo>
                <a:lnTo>
                  <a:pt x="12" y="108"/>
                </a:lnTo>
                <a:lnTo>
                  <a:pt x="6" y="126"/>
                </a:lnTo>
                <a:lnTo>
                  <a:pt x="3" y="146"/>
                </a:lnTo>
                <a:lnTo>
                  <a:pt x="0" y="168"/>
                </a:lnTo>
                <a:lnTo>
                  <a:pt x="0" y="192"/>
                </a:lnTo>
                <a:lnTo>
                  <a:pt x="0" y="672"/>
                </a:lnTo>
                <a:lnTo>
                  <a:pt x="0" y="695"/>
                </a:lnTo>
                <a:lnTo>
                  <a:pt x="3" y="717"/>
                </a:lnTo>
                <a:lnTo>
                  <a:pt x="6" y="737"/>
                </a:lnTo>
                <a:lnTo>
                  <a:pt x="12" y="756"/>
                </a:lnTo>
                <a:lnTo>
                  <a:pt x="18" y="773"/>
                </a:lnTo>
                <a:lnTo>
                  <a:pt x="27" y="789"/>
                </a:lnTo>
                <a:lnTo>
                  <a:pt x="36" y="803"/>
                </a:lnTo>
                <a:lnTo>
                  <a:pt x="48" y="816"/>
                </a:lnTo>
                <a:lnTo>
                  <a:pt x="60" y="827"/>
                </a:lnTo>
                <a:lnTo>
                  <a:pt x="75" y="837"/>
                </a:lnTo>
                <a:lnTo>
                  <a:pt x="90" y="845"/>
                </a:lnTo>
                <a:lnTo>
                  <a:pt x="108" y="852"/>
                </a:lnTo>
                <a:lnTo>
                  <a:pt x="126" y="857"/>
                </a:lnTo>
                <a:lnTo>
                  <a:pt x="147" y="861"/>
                </a:lnTo>
                <a:lnTo>
                  <a:pt x="168" y="863"/>
                </a:lnTo>
                <a:lnTo>
                  <a:pt x="192" y="864"/>
                </a:lnTo>
                <a:lnTo>
                  <a:pt x="6432" y="864"/>
                </a:lnTo>
                <a:lnTo>
                  <a:pt x="6437" y="863"/>
                </a:lnTo>
                <a:lnTo>
                  <a:pt x="6443" y="863"/>
                </a:lnTo>
                <a:lnTo>
                  <a:pt x="6455" y="863"/>
                </a:lnTo>
                <a:lnTo>
                  <a:pt x="6476" y="861"/>
                </a:lnTo>
                <a:lnTo>
                  <a:pt x="6486" y="858"/>
                </a:lnTo>
                <a:lnTo>
                  <a:pt x="6491" y="857"/>
                </a:lnTo>
                <a:lnTo>
                  <a:pt x="6497" y="857"/>
                </a:lnTo>
                <a:lnTo>
                  <a:pt x="6516" y="852"/>
                </a:lnTo>
                <a:lnTo>
                  <a:pt x="6533" y="845"/>
                </a:lnTo>
                <a:lnTo>
                  <a:pt x="6540" y="840"/>
                </a:lnTo>
                <a:lnTo>
                  <a:pt x="6544" y="838"/>
                </a:lnTo>
                <a:lnTo>
                  <a:pt x="6548" y="837"/>
                </a:lnTo>
                <a:lnTo>
                  <a:pt x="6563" y="827"/>
                </a:lnTo>
                <a:lnTo>
                  <a:pt x="6565" y="823"/>
                </a:lnTo>
                <a:lnTo>
                  <a:pt x="6569" y="821"/>
                </a:lnTo>
                <a:lnTo>
                  <a:pt x="6576" y="816"/>
                </a:lnTo>
                <a:lnTo>
                  <a:pt x="6581" y="809"/>
                </a:lnTo>
                <a:lnTo>
                  <a:pt x="6583" y="805"/>
                </a:lnTo>
                <a:lnTo>
                  <a:pt x="6587" y="803"/>
                </a:lnTo>
                <a:lnTo>
                  <a:pt x="6596" y="789"/>
                </a:lnTo>
                <a:lnTo>
                  <a:pt x="6598" y="784"/>
                </a:lnTo>
                <a:lnTo>
                  <a:pt x="6600" y="780"/>
                </a:lnTo>
                <a:lnTo>
                  <a:pt x="6605" y="773"/>
                </a:lnTo>
                <a:lnTo>
                  <a:pt x="6612" y="756"/>
                </a:lnTo>
                <a:lnTo>
                  <a:pt x="6617" y="737"/>
                </a:lnTo>
                <a:lnTo>
                  <a:pt x="6617" y="731"/>
                </a:lnTo>
                <a:lnTo>
                  <a:pt x="6618" y="726"/>
                </a:lnTo>
                <a:lnTo>
                  <a:pt x="6620" y="717"/>
                </a:lnTo>
                <a:lnTo>
                  <a:pt x="6623" y="695"/>
                </a:lnTo>
                <a:lnTo>
                  <a:pt x="6623" y="683"/>
                </a:lnTo>
                <a:lnTo>
                  <a:pt x="6623" y="677"/>
                </a:lnTo>
                <a:lnTo>
                  <a:pt x="6624" y="672"/>
                </a:lnTo>
                <a:close/>
              </a:path>
            </a:pathLst>
          </a:custGeom>
          <a:solidFill>
            <a:schemeClr val="accent6"/>
          </a:solidFill>
          <a:ln w="15875" cap="flat" cmpd="sng">
            <a:solidFill>
              <a:schemeClr val="accent6">
                <a:lumMod val="75000"/>
              </a:schemeClr>
            </a:solidFill>
            <a:prstDash val="solid"/>
            <a:round/>
            <a:headEnd/>
            <a:tailEnd/>
          </a:ln>
          <a:effectLst/>
        </p:spPr>
        <p:txBody>
          <a:bodyPr tIns="0" bIns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71" name="Rectangle 340"/>
          <p:cNvSpPr>
            <a:spLocks noChangeArrowheads="1"/>
          </p:cNvSpPr>
          <p:nvPr/>
        </p:nvSpPr>
        <p:spPr bwMode="auto">
          <a:xfrm>
            <a:off x="3828973" y="1594511"/>
            <a:ext cx="84318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54013" indent="-354013" algn="ctr" defTabSz="941388"/>
            <a:r>
              <a:rPr lang="en-US" sz="1600" b="1" dirty="0" smtClean="0">
                <a:solidFill>
                  <a:schemeClr val="bg1"/>
                </a:solidFill>
                <a:latin typeface="CiscoSansTT ExtraLight (Headings)"/>
              </a:rPr>
              <a:t>ULP</a:t>
            </a:r>
          </a:p>
          <a:p>
            <a:pPr marL="354013" indent="-354013" algn="ctr" defTabSz="941388"/>
            <a:r>
              <a:rPr lang="en-US" sz="1600" b="1" dirty="0" smtClean="0">
                <a:solidFill>
                  <a:schemeClr val="bg1"/>
                </a:solidFill>
                <a:latin typeface="CiscoSansTT ExtraLight (Headings)"/>
              </a:rPr>
              <a:t>Mapping</a:t>
            </a:r>
            <a:endParaRPr lang="en-US" sz="1600" dirty="0">
              <a:solidFill>
                <a:schemeClr val="bg1"/>
              </a:solidFill>
              <a:latin typeface="CiscoSansTT ExtraLight (Headings)"/>
            </a:endParaRPr>
          </a:p>
        </p:txBody>
      </p:sp>
      <p:sp>
        <p:nvSpPr>
          <p:cNvPr id="172" name="Rectangle 171"/>
          <p:cNvSpPr/>
          <p:nvPr/>
        </p:nvSpPr>
        <p:spPr>
          <a:xfrm>
            <a:off x="636403" y="4202789"/>
            <a:ext cx="11552419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spc="-100" dirty="0" smtClean="0">
                <a:solidFill>
                  <a:schemeClr val="tx2"/>
                </a:solidFill>
                <a:ea typeface="ＭＳ Ｐゴシック" pitchFamily="34" charset="-128"/>
              </a:rPr>
              <a:t>FC-</a:t>
            </a:r>
            <a:r>
              <a:rPr lang="en-US" sz="2000" spc="-100" dirty="0" err="1" smtClean="0">
                <a:solidFill>
                  <a:schemeClr val="tx2"/>
                </a:solidFill>
                <a:ea typeface="ＭＳ Ｐゴシック" pitchFamily="34" charset="-128"/>
              </a:rPr>
              <a:t>NVMe</a:t>
            </a:r>
            <a:r>
              <a:rPr lang="en-US" sz="2000" spc="-100" dirty="0" smtClean="0">
                <a:solidFill>
                  <a:schemeClr val="tx2"/>
                </a:solidFill>
                <a:ea typeface="ＭＳ Ｐゴシック" pitchFamily="34" charset="-128"/>
              </a:rPr>
              <a:t> extends benefits of </a:t>
            </a:r>
            <a:r>
              <a:rPr lang="en-US" sz="2000" spc="-100" dirty="0" err="1" smtClean="0">
                <a:solidFill>
                  <a:schemeClr val="tx2"/>
                </a:solidFill>
                <a:ea typeface="ＭＳ Ｐゴシック" pitchFamily="34" charset="-128"/>
              </a:rPr>
              <a:t>NVMe</a:t>
            </a:r>
            <a:r>
              <a:rPr lang="en-US" sz="2000" spc="-100" dirty="0" smtClean="0">
                <a:solidFill>
                  <a:schemeClr val="tx2"/>
                </a:solidFill>
                <a:ea typeface="ＭＳ Ｐゴシック" pitchFamily="34" charset="-128"/>
              </a:rPr>
              <a:t> over </a:t>
            </a:r>
            <a:r>
              <a:rPr lang="en-US" sz="2000" spc="-100" dirty="0" err="1" smtClean="0">
                <a:solidFill>
                  <a:schemeClr val="tx2"/>
                </a:solidFill>
                <a:ea typeface="ＭＳ Ｐゴシック" pitchFamily="34" charset="-128"/>
              </a:rPr>
              <a:t>Fibre</a:t>
            </a:r>
            <a:r>
              <a:rPr lang="en-US" sz="2000" spc="-100" dirty="0" smtClean="0">
                <a:solidFill>
                  <a:schemeClr val="tx2"/>
                </a:solidFill>
                <a:ea typeface="ＭＳ Ｐゴシック" pitchFamily="34" charset="-128"/>
              </a:rPr>
              <a:t> Channel fabric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spc="-100" dirty="0" smtClean="0">
                <a:solidFill>
                  <a:schemeClr val="tx2"/>
                </a:solidFill>
                <a:ea typeface="ＭＳ Ｐゴシック" pitchFamily="34" charset="-128"/>
              </a:rPr>
              <a:t>Utilize FC benefits like plug-n-play, fabric server, name server, zone server, etc.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spc="-100" dirty="0" smtClean="0">
                <a:solidFill>
                  <a:schemeClr val="tx2"/>
                </a:solidFill>
                <a:ea typeface="ＭＳ Ｐゴシック" pitchFamily="34" charset="-128"/>
              </a:rPr>
              <a:t>Deploy in </a:t>
            </a:r>
            <a:r>
              <a:rPr lang="en-US" sz="2000" spc="-100" dirty="0">
                <a:solidFill>
                  <a:schemeClr val="tx2"/>
                </a:solidFill>
                <a:ea typeface="ＭＳ Ｐゴシック" pitchFamily="34" charset="-128"/>
              </a:rPr>
              <a:t>existing infrastructure using current HBAs, switches, and management software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spc="-100" dirty="0" smtClean="0">
                <a:solidFill>
                  <a:schemeClr val="tx2"/>
                </a:solidFill>
                <a:ea typeface="ＭＳ Ｐゴシック" pitchFamily="34" charset="-128"/>
              </a:rPr>
              <a:t>FC-</a:t>
            </a:r>
            <a:r>
              <a:rPr lang="en-US" sz="2000" spc="-100" dirty="0" err="1" smtClean="0">
                <a:solidFill>
                  <a:schemeClr val="tx2"/>
                </a:solidFill>
                <a:ea typeface="ＭＳ Ｐゴシック" pitchFamily="34" charset="-128"/>
              </a:rPr>
              <a:t>NVMe</a:t>
            </a:r>
            <a:r>
              <a:rPr lang="en-US" sz="2000" spc="-100" dirty="0" smtClean="0">
                <a:solidFill>
                  <a:schemeClr val="tx2"/>
                </a:solidFill>
                <a:ea typeface="ＭＳ Ｐゴシック" pitchFamily="34" charset="-128"/>
              </a:rPr>
              <a:t>, SCSI-FCIP and FICON can be transported concurrently in the same fabric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spc="-100" dirty="0" smtClean="0">
              <a:solidFill>
                <a:schemeClr val="tx2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92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FC-</a:t>
            </a:r>
            <a:r>
              <a:rPr lang="en-US" dirty="0" err="1"/>
              <a:t>NVMe</a:t>
            </a:r>
            <a:r>
              <a:rPr lang="en-US" dirty="0"/>
              <a:t> – Phased &amp; Seamless transition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636403" y="4040864"/>
            <a:ext cx="11552419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spc="-100" dirty="0" smtClean="0">
                <a:solidFill>
                  <a:schemeClr val="tx2"/>
                </a:solidFill>
                <a:ea typeface="ＭＳ Ｐゴシック" pitchFamily="34" charset="-128"/>
              </a:rPr>
              <a:t>FC-</a:t>
            </a:r>
            <a:r>
              <a:rPr lang="en-US" sz="2000" spc="-100" dirty="0" err="1" smtClean="0">
                <a:solidFill>
                  <a:schemeClr val="tx2"/>
                </a:solidFill>
                <a:ea typeface="ＭＳ Ｐゴシック" pitchFamily="34" charset="-128"/>
              </a:rPr>
              <a:t>NVMe</a:t>
            </a:r>
            <a:r>
              <a:rPr lang="en-US" sz="2000" spc="-100" dirty="0">
                <a:solidFill>
                  <a:schemeClr val="tx2"/>
                </a:solidFill>
                <a:ea typeface="ＭＳ Ｐゴシック" pitchFamily="34" charset="-128"/>
              </a:rPr>
              <a:t> </a:t>
            </a:r>
            <a:r>
              <a:rPr lang="en-US" sz="2000" spc="-100" dirty="0" smtClean="0">
                <a:solidFill>
                  <a:schemeClr val="tx2"/>
                </a:solidFill>
                <a:ea typeface="ＭＳ Ｐゴシック" pitchFamily="34" charset="-128"/>
              </a:rPr>
              <a:t>end-devices are dual-stack – simultaneous support of </a:t>
            </a:r>
            <a:r>
              <a:rPr lang="en-US" sz="2000" spc="-100" dirty="0" err="1" smtClean="0">
                <a:solidFill>
                  <a:schemeClr val="tx2"/>
                </a:solidFill>
                <a:ea typeface="ＭＳ Ｐゴシック" pitchFamily="34" charset="-128"/>
              </a:rPr>
              <a:t>NVMe</a:t>
            </a:r>
            <a:r>
              <a:rPr lang="en-US" sz="2000" spc="-100" dirty="0" smtClean="0">
                <a:solidFill>
                  <a:schemeClr val="tx2"/>
                </a:solidFill>
                <a:ea typeface="ＭＳ Ｐゴシック" pitchFamily="34" charset="-128"/>
              </a:rPr>
              <a:t> and SCSI transport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spc="-100" dirty="0" smtClean="0">
                <a:solidFill>
                  <a:schemeClr val="tx2"/>
                </a:solidFill>
                <a:ea typeface="ＭＳ Ｐゴシック" pitchFamily="34" charset="-128"/>
              </a:rPr>
              <a:t>Cisco MDS enable simultaneous switching of </a:t>
            </a:r>
            <a:r>
              <a:rPr lang="en-US" sz="2000" spc="-100" dirty="0" err="1" smtClean="0">
                <a:solidFill>
                  <a:schemeClr val="tx2"/>
                </a:solidFill>
                <a:ea typeface="ＭＳ Ｐゴシック" pitchFamily="34" charset="-128"/>
              </a:rPr>
              <a:t>NVMe</a:t>
            </a:r>
            <a:r>
              <a:rPr lang="en-US" sz="2000" spc="-100" dirty="0" smtClean="0">
                <a:solidFill>
                  <a:schemeClr val="tx2"/>
                </a:solidFill>
                <a:ea typeface="ＭＳ Ｐゴシック" pitchFamily="34" charset="-128"/>
              </a:rPr>
              <a:t> &amp; SCSI transport encapsulated in </a:t>
            </a:r>
            <a:r>
              <a:rPr lang="en-US" sz="2000" spc="-100" dirty="0" err="1" smtClean="0">
                <a:solidFill>
                  <a:schemeClr val="tx2"/>
                </a:solidFill>
                <a:ea typeface="ＭＳ Ｐゴシック" pitchFamily="34" charset="-128"/>
              </a:rPr>
              <a:t>Fibre</a:t>
            </a:r>
            <a:r>
              <a:rPr lang="en-US" sz="2000" spc="-100" dirty="0" smtClean="0">
                <a:solidFill>
                  <a:schemeClr val="tx2"/>
                </a:solidFill>
                <a:ea typeface="ＭＳ Ｐゴシック" pitchFamily="34" charset="-128"/>
              </a:rPr>
              <a:t> Channel frames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spc="-100" dirty="0" smtClean="0">
                <a:solidFill>
                  <a:schemeClr val="tx2"/>
                </a:solidFill>
                <a:ea typeface="ＭＳ Ｐゴシック" pitchFamily="34" charset="-128"/>
              </a:rPr>
              <a:t>SCSI-only or </a:t>
            </a:r>
            <a:r>
              <a:rPr lang="en-US" sz="2000" spc="-100" dirty="0" err="1" smtClean="0">
                <a:solidFill>
                  <a:schemeClr val="tx2"/>
                </a:solidFill>
                <a:ea typeface="ＭＳ Ｐゴシック" pitchFamily="34" charset="-128"/>
              </a:rPr>
              <a:t>NVMe</a:t>
            </a:r>
            <a:r>
              <a:rPr lang="en-US" sz="2000" spc="-100" dirty="0" smtClean="0">
                <a:solidFill>
                  <a:schemeClr val="tx2"/>
                </a:solidFill>
                <a:ea typeface="ＭＳ Ｐゴシック" pitchFamily="34" charset="-128"/>
              </a:rPr>
              <a:t> capability of end-devices is auto-detected and advertised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spc="-100" dirty="0" smtClean="0">
                <a:solidFill>
                  <a:schemeClr val="tx2"/>
                </a:solidFill>
                <a:ea typeface="ＭＳ Ｐゴシック" pitchFamily="34" charset="-128"/>
              </a:rPr>
              <a:t>Similar to the existing plug-and-play architecture of </a:t>
            </a:r>
            <a:r>
              <a:rPr lang="en-US" sz="2000" spc="-100" dirty="0" err="1" smtClean="0">
                <a:solidFill>
                  <a:schemeClr val="tx2"/>
                </a:solidFill>
                <a:ea typeface="ＭＳ Ｐゴシック" pitchFamily="34" charset="-128"/>
              </a:rPr>
              <a:t>Fibre</a:t>
            </a:r>
            <a:r>
              <a:rPr lang="en-US" sz="2000" spc="-100" dirty="0" smtClean="0">
                <a:solidFill>
                  <a:schemeClr val="tx2"/>
                </a:solidFill>
                <a:ea typeface="ＭＳ Ｐゴシック" pitchFamily="34" charset="-128"/>
              </a:rPr>
              <a:t> Channel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spc="-100" dirty="0" smtClean="0">
                <a:solidFill>
                  <a:schemeClr val="tx2"/>
                </a:solidFill>
                <a:ea typeface="ＭＳ Ｐゴシック" pitchFamily="34" charset="-128"/>
              </a:rPr>
              <a:t>FC-</a:t>
            </a:r>
            <a:r>
              <a:rPr lang="en-US" sz="2000" spc="-100" dirty="0" err="1" smtClean="0">
                <a:solidFill>
                  <a:schemeClr val="tx2"/>
                </a:solidFill>
                <a:ea typeface="ＭＳ Ｐゴシック" pitchFamily="34" charset="-128"/>
              </a:rPr>
              <a:t>NVMe</a:t>
            </a:r>
            <a:r>
              <a:rPr lang="en-US" sz="2000" spc="-100" dirty="0" smtClean="0">
                <a:solidFill>
                  <a:schemeClr val="tx2"/>
                </a:solidFill>
                <a:ea typeface="ＭＳ Ｐゴシック" pitchFamily="34" charset="-128"/>
              </a:rPr>
              <a:t> is independent of FC speed. Possible even at 2G FC. 32G FC recommended.</a:t>
            </a: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0127" y="2122446"/>
            <a:ext cx="780596" cy="1093638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160" y="2122446"/>
            <a:ext cx="780596" cy="1093638"/>
          </a:xfrm>
          <a:prstGeom prst="rect">
            <a:avLst/>
          </a:prstGeom>
        </p:spPr>
      </p:pic>
      <p:cxnSp>
        <p:nvCxnSpPr>
          <p:cNvPr id="83" name="Straight Connector 82"/>
          <p:cNvCxnSpPr>
            <a:stCxn id="105" idx="3"/>
            <a:endCxn id="81" idx="1"/>
          </p:cNvCxnSpPr>
          <p:nvPr/>
        </p:nvCxnSpPr>
        <p:spPr>
          <a:xfrm>
            <a:off x="3058923" y="1990041"/>
            <a:ext cx="1931204" cy="67922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82" idx="3"/>
            <a:endCxn id="110" idx="1"/>
          </p:cNvCxnSpPr>
          <p:nvPr/>
        </p:nvCxnSpPr>
        <p:spPr>
          <a:xfrm flipV="1">
            <a:off x="7189756" y="2100697"/>
            <a:ext cx="2156918" cy="56856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stCxn id="82" idx="1"/>
            <a:endCxn id="81" idx="3"/>
          </p:cNvCxnSpPr>
          <p:nvPr/>
        </p:nvCxnSpPr>
        <p:spPr>
          <a:xfrm flipH="1">
            <a:off x="5770723" y="2669265"/>
            <a:ext cx="63843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91"/>
          <p:cNvGrpSpPr>
            <a:grpSpLocks noChangeAspect="1"/>
          </p:cNvGrpSpPr>
          <p:nvPr/>
        </p:nvGrpSpPr>
        <p:grpSpPr>
          <a:xfrm>
            <a:off x="9347495" y="3231743"/>
            <a:ext cx="782230" cy="484805"/>
            <a:chOff x="10427109" y="4050890"/>
            <a:chExt cx="646471" cy="400665"/>
          </a:xfrm>
        </p:grpSpPr>
        <p:pic>
          <p:nvPicPr>
            <p:cNvPr id="93" name="Picture 92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94" t="5058" r="5939" b="4630"/>
            <a:stretch/>
          </p:blipFill>
          <p:spPr>
            <a:xfrm>
              <a:off x="10427109" y="4050890"/>
              <a:ext cx="646471" cy="400665"/>
            </a:xfrm>
            <a:prstGeom prst="rect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94673" y="4194995"/>
              <a:ext cx="107462" cy="192907"/>
            </a:xfrm>
            <a:prstGeom prst="rect">
              <a:avLst/>
            </a:prstGeom>
          </p:spPr>
        </p:pic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1473" y="4194995"/>
              <a:ext cx="107462" cy="192907"/>
            </a:xfrm>
            <a:prstGeom prst="rect">
              <a:avLst/>
            </a:prstGeom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7872" y="4194995"/>
              <a:ext cx="107462" cy="192907"/>
            </a:xfrm>
            <a:prstGeom prst="rect">
              <a:avLst/>
            </a:prstGeom>
          </p:spPr>
        </p:pic>
      </p:grpSp>
      <p:cxnSp>
        <p:nvCxnSpPr>
          <p:cNvPr id="97" name="Straight Connector 96"/>
          <p:cNvCxnSpPr>
            <a:stCxn id="82" idx="3"/>
            <a:endCxn id="93" idx="1"/>
          </p:cNvCxnSpPr>
          <p:nvPr/>
        </p:nvCxnSpPr>
        <p:spPr>
          <a:xfrm>
            <a:off x="7189756" y="2669265"/>
            <a:ext cx="2157739" cy="80488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106" idx="3"/>
            <a:endCxn id="81" idx="1"/>
          </p:cNvCxnSpPr>
          <p:nvPr/>
        </p:nvCxnSpPr>
        <p:spPr>
          <a:xfrm flipV="1">
            <a:off x="3058923" y="2669265"/>
            <a:ext cx="1931204" cy="88509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Picture 10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50" t="21460" r="2535" b="15990"/>
          <a:stretch/>
        </p:blipFill>
        <p:spPr>
          <a:xfrm>
            <a:off x="1826222" y="1876992"/>
            <a:ext cx="1232701" cy="226098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50" t="21460" r="2535" b="15990"/>
          <a:stretch/>
        </p:blipFill>
        <p:spPr>
          <a:xfrm>
            <a:off x="1826222" y="3441309"/>
            <a:ext cx="1232701" cy="226098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91" t="21780" r="6049" b="24618"/>
          <a:stretch/>
        </p:blipFill>
        <p:spPr>
          <a:xfrm>
            <a:off x="9346674" y="1864659"/>
            <a:ext cx="778186" cy="472075"/>
          </a:xfrm>
          <a:prstGeom prst="rect">
            <a:avLst/>
          </a:prstGeom>
        </p:spPr>
      </p:pic>
      <p:sp>
        <p:nvSpPr>
          <p:cNvPr id="111" name="TextBox 110"/>
          <p:cNvSpPr txBox="1"/>
          <p:nvPr/>
        </p:nvSpPr>
        <p:spPr>
          <a:xfrm>
            <a:off x="66278" y="2144485"/>
            <a:ext cx="3232249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333" dirty="0"/>
              <a:t>Traditional FC-SCSI capable initiator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427414" y="3711723"/>
            <a:ext cx="3232249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333" dirty="0"/>
              <a:t>FC-</a:t>
            </a:r>
            <a:r>
              <a:rPr lang="en-US" sz="1333" dirty="0" err="1"/>
              <a:t>NVMe</a:t>
            </a:r>
            <a:r>
              <a:rPr lang="en-US" sz="1333" dirty="0"/>
              <a:t> capable initiator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9251576" y="2356840"/>
            <a:ext cx="2671280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333" dirty="0"/>
              <a:t>Traditional FC-SCSI capable target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9187615" y="3771489"/>
            <a:ext cx="2207670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333" dirty="0"/>
              <a:t>FC-</a:t>
            </a:r>
            <a:r>
              <a:rPr lang="en-US" sz="1333" dirty="0" err="1"/>
              <a:t>NVMe</a:t>
            </a:r>
            <a:r>
              <a:rPr lang="en-US" sz="1333" dirty="0"/>
              <a:t> capable target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2292879" y="1305373"/>
            <a:ext cx="1005648" cy="252197"/>
          </a:xfrm>
          <a:prstGeom prst="rect">
            <a:avLst/>
          </a:prstGeom>
          <a:solidFill>
            <a:schemeClr val="accent6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rIns="91440"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FC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2533859" y="1561808"/>
            <a:ext cx="523688" cy="252196"/>
          </a:xfrm>
          <a:prstGeom prst="rect">
            <a:avLst/>
          </a:prstGeom>
          <a:solidFill>
            <a:srgbClr val="996600"/>
          </a:solidFill>
          <a:ln>
            <a:solidFill>
              <a:srgbClr val="99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rIns="0" rtlCol="0" anchor="ctr"/>
          <a:lstStyle/>
          <a:p>
            <a:r>
              <a:rPr lang="en-US" sz="1200" dirty="0" smtClean="0">
                <a:solidFill>
                  <a:schemeClr val="bg1"/>
                </a:solidFill>
              </a:rPr>
              <a:t>SCSI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2284101" y="2843438"/>
            <a:ext cx="1005648" cy="252197"/>
          </a:xfrm>
          <a:prstGeom prst="rect">
            <a:avLst/>
          </a:prstGeom>
          <a:solidFill>
            <a:schemeClr val="accent6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rIns="91440"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FC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2284101" y="3099873"/>
            <a:ext cx="502920" cy="252196"/>
          </a:xfrm>
          <a:prstGeom prst="rect">
            <a:avLst/>
          </a:prstGeom>
          <a:solidFill>
            <a:srgbClr val="996600"/>
          </a:solidFill>
          <a:ln>
            <a:solidFill>
              <a:srgbClr val="99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" rIns="18288"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SCSI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2790245" y="3099873"/>
            <a:ext cx="502920" cy="2521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" rIns="18288" rtlCol="0" anchor="ctr"/>
          <a:lstStyle/>
          <a:p>
            <a:pPr algn="ctr"/>
            <a:r>
              <a:rPr lang="en-US" sz="1200" dirty="0" err="1" smtClean="0">
                <a:solidFill>
                  <a:schemeClr val="bg1"/>
                </a:solidFill>
              </a:rPr>
              <a:t>NVMe</a:t>
            </a:r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2580992" y="1904523"/>
            <a:ext cx="478385" cy="17378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/>
              <a:t>HBA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2577122" y="3482549"/>
            <a:ext cx="478385" cy="17378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/>
              <a:t>HBA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9197928" y="1305373"/>
            <a:ext cx="1005648" cy="252197"/>
          </a:xfrm>
          <a:prstGeom prst="rect">
            <a:avLst/>
          </a:prstGeom>
          <a:solidFill>
            <a:schemeClr val="accent6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rIns="91440"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FC</a:t>
            </a:r>
          </a:p>
        </p:txBody>
      </p:sp>
      <p:sp>
        <p:nvSpPr>
          <p:cNvPr id="124" name="Rectangle 123"/>
          <p:cNvSpPr/>
          <p:nvPr/>
        </p:nvSpPr>
        <p:spPr>
          <a:xfrm>
            <a:off x="9438908" y="1561808"/>
            <a:ext cx="523688" cy="252196"/>
          </a:xfrm>
          <a:prstGeom prst="rect">
            <a:avLst/>
          </a:prstGeom>
          <a:solidFill>
            <a:srgbClr val="996600"/>
          </a:solidFill>
          <a:ln>
            <a:solidFill>
              <a:srgbClr val="99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rIns="0" rtlCol="0" anchor="ctr"/>
          <a:lstStyle/>
          <a:p>
            <a:r>
              <a:rPr lang="en-US" sz="1200" dirty="0" smtClean="0">
                <a:solidFill>
                  <a:schemeClr val="bg1"/>
                </a:solidFill>
              </a:rPr>
              <a:t>SCSI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9201583" y="2687588"/>
            <a:ext cx="1005648" cy="252197"/>
          </a:xfrm>
          <a:prstGeom prst="rect">
            <a:avLst/>
          </a:prstGeom>
          <a:solidFill>
            <a:schemeClr val="accent6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rIns="91440"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FC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9201583" y="2944023"/>
            <a:ext cx="502920" cy="252196"/>
          </a:xfrm>
          <a:prstGeom prst="rect">
            <a:avLst/>
          </a:prstGeom>
          <a:solidFill>
            <a:srgbClr val="996600"/>
          </a:solidFill>
          <a:ln>
            <a:solidFill>
              <a:srgbClr val="99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" rIns="18288"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SCSI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9707727" y="2944023"/>
            <a:ext cx="502920" cy="2521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" rIns="18288" rtlCol="0" anchor="ctr"/>
          <a:lstStyle/>
          <a:p>
            <a:pPr algn="ctr"/>
            <a:r>
              <a:rPr lang="en-US" sz="1200" dirty="0" err="1" smtClean="0">
                <a:solidFill>
                  <a:schemeClr val="bg1"/>
                </a:solidFill>
              </a:rPr>
              <a:t>NVMe</a:t>
            </a:r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338549" y="2702746"/>
            <a:ext cx="18245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</a:rPr>
              <a:t>Cisco C-series Rack Servers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5408118" y="3232950"/>
            <a:ext cx="137078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Cisco MDS</a:t>
            </a:r>
            <a:endParaRPr lang="en-US" sz="16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83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3"/>
          <a:srcRect t="94518"/>
          <a:stretch/>
        </p:blipFill>
        <p:spPr>
          <a:xfrm>
            <a:off x="932" y="6482281"/>
            <a:ext cx="12186960" cy="376016"/>
          </a:xfrm>
          <a:prstGeom prst="rect">
            <a:avLst/>
          </a:prstGeom>
        </p:spPr>
      </p:pic>
      <p:sp>
        <p:nvSpPr>
          <p:cNvPr id="59" name="Trapezoid 58"/>
          <p:cNvSpPr/>
          <p:nvPr/>
        </p:nvSpPr>
        <p:spPr>
          <a:xfrm>
            <a:off x="2209222" y="3604594"/>
            <a:ext cx="7659973" cy="771333"/>
          </a:xfrm>
          <a:prstGeom prst="trapezoid">
            <a:avLst>
              <a:gd name="adj" fmla="val 443071"/>
            </a:avLst>
          </a:prstGeom>
          <a:gradFill>
            <a:gsLst>
              <a:gs pos="50000">
                <a:schemeClr val="bg1">
                  <a:lumMod val="85000"/>
                  <a:alpha val="50000"/>
                </a:schemeClr>
              </a:gs>
              <a:gs pos="0">
                <a:schemeClr val="bg1">
                  <a:lumMod val="65000"/>
                  <a:alpha val="50000"/>
                </a:schemeClr>
              </a:gs>
              <a:gs pos="100000">
                <a:schemeClr val="bg1">
                  <a:lumMod val="65000"/>
                  <a:alpha val="5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60" name="Rectangle 59"/>
          <p:cNvSpPr/>
          <p:nvPr/>
        </p:nvSpPr>
        <p:spPr>
          <a:xfrm>
            <a:off x="583536" y="4061607"/>
            <a:ext cx="11023007" cy="1991843"/>
          </a:xfrm>
          <a:prstGeom prst="rect">
            <a:avLst/>
          </a:prstGeom>
          <a:gradFill flip="none" rotWithShape="1">
            <a:gsLst>
              <a:gs pos="50000">
                <a:schemeClr val="bg1">
                  <a:lumMod val="85000"/>
                </a:schemeClr>
              </a:gs>
              <a:gs pos="0">
                <a:schemeClr val="bg1">
                  <a:lumMod val="65000"/>
                </a:schemeClr>
              </a:gs>
              <a:gs pos="100000">
                <a:schemeClr val="bg1">
                  <a:lumMod val="6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MDS9700# </a:t>
            </a:r>
            <a:r>
              <a:rPr lang="en-US" sz="16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show </a:t>
            </a:r>
            <a:r>
              <a:rPr lang="en-US" sz="16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fcns</a:t>
            </a:r>
            <a:r>
              <a:rPr lang="en-US" sz="16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database </a:t>
            </a:r>
            <a:r>
              <a:rPr lang="en-US" sz="16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vsan</a:t>
            </a:r>
            <a:r>
              <a:rPr lang="en-US" sz="16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160</a:t>
            </a:r>
          </a:p>
          <a:p>
            <a:r>
              <a:rPr lang="en-US" sz="1600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VSAN </a:t>
            </a:r>
            <a:r>
              <a:rPr lang="en-US" sz="16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160:</a:t>
            </a:r>
          </a:p>
          <a:p>
            <a:r>
              <a:rPr lang="en-US" sz="16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</a:t>
            </a:r>
          </a:p>
          <a:p>
            <a:r>
              <a:rPr lang="en-US" sz="16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FCID        TYPE  PWWN                    (VENDOR)        FC4-TYPE:FEATURE</a:t>
            </a:r>
          </a:p>
          <a:p>
            <a:r>
              <a:rPr lang="en-US" sz="16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--------------------------------------------------------------------------</a:t>
            </a:r>
          </a:p>
          <a:p>
            <a:r>
              <a:rPr lang="en-US" sz="16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0x590020    N     10:00:00:90:fa:e0:08:5d (Emulex)        </a:t>
            </a:r>
            <a:r>
              <a:rPr lang="en-US" sz="16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scsi-fcp:init</a:t>
            </a:r>
            <a:r>
              <a:rPr lang="en-US" sz="16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NVMe:init</a:t>
            </a:r>
            <a:endParaRPr lang="en-US" sz="1600" b="1" dirty="0">
              <a:solidFill>
                <a:srgbClr val="0070C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0x590140    </a:t>
            </a:r>
            <a:r>
              <a:rPr lang="en-US" sz="16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     21:00:00:24:ff:7f:06:39 (</a:t>
            </a:r>
            <a:r>
              <a:rPr lang="en-US" sz="16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Qlogic</a:t>
            </a:r>
            <a:r>
              <a:rPr lang="en-US" sz="16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       </a:t>
            </a:r>
            <a:r>
              <a:rPr lang="en-US" sz="1600" b="1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scsi-fcp:init</a:t>
            </a:r>
            <a:r>
              <a:rPr lang="en-US" sz="16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b="1" dirty="0" err="1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NVMe:init</a:t>
            </a:r>
            <a:endParaRPr lang="en-US" sz="1600" b="1" dirty="0" smtClean="0">
              <a:solidFill>
                <a:srgbClr val="0070C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ctr"/>
            <a:endParaRPr lang="en-US" sz="600" dirty="0" smtClean="0">
              <a:solidFill>
                <a:srgbClr val="0070C0"/>
              </a:solidFill>
              <a:cs typeface="Courier New" panose="02070309020205020404" pitchFamily="49" charset="0"/>
            </a:endParaRPr>
          </a:p>
          <a:p>
            <a:pPr algn="ctr"/>
            <a:r>
              <a:rPr lang="en-US" sz="1050" dirty="0" smtClean="0">
                <a:solidFill>
                  <a:srgbClr val="0070C0"/>
                </a:solidFill>
                <a:cs typeface="Courier New" panose="02070309020205020404" pitchFamily="49" charset="0"/>
              </a:rPr>
              <a:t>(showing entries only for dual-stack </a:t>
            </a:r>
            <a:r>
              <a:rPr lang="en-US" sz="1050" dirty="0" err="1" smtClean="0">
                <a:solidFill>
                  <a:srgbClr val="0070C0"/>
                </a:solidFill>
                <a:cs typeface="Courier New" panose="02070309020205020404" pitchFamily="49" charset="0"/>
              </a:rPr>
              <a:t>NVMe</a:t>
            </a:r>
            <a:r>
              <a:rPr lang="en-US" sz="1050" dirty="0" smtClean="0">
                <a:solidFill>
                  <a:srgbClr val="0070C0"/>
                </a:solidFill>
                <a:cs typeface="Courier New" panose="02070309020205020404" pitchFamily="49" charset="0"/>
              </a:rPr>
              <a:t> capable initiators. Other devices will look similar)</a:t>
            </a:r>
            <a:endParaRPr lang="en-US" sz="1600" dirty="0" smtClean="0">
              <a:solidFill>
                <a:srgbClr val="0070C0"/>
              </a:solidFill>
              <a:cs typeface="Courier New" panose="02070309020205020404" pitchFamily="49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4734933" y="1542432"/>
            <a:ext cx="2688879" cy="216047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FCNS database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FC-</a:t>
            </a:r>
            <a:r>
              <a:rPr lang="en-US" dirty="0" err="1"/>
              <a:t>NVMe</a:t>
            </a:r>
            <a:r>
              <a:rPr lang="en-US" dirty="0"/>
              <a:t> – Phased &amp; Seamless transition</a:t>
            </a:r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0127" y="2122446"/>
            <a:ext cx="780596" cy="1093638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160" y="2122446"/>
            <a:ext cx="780596" cy="1093638"/>
          </a:xfrm>
          <a:prstGeom prst="rect">
            <a:avLst/>
          </a:prstGeom>
        </p:spPr>
      </p:pic>
      <p:cxnSp>
        <p:nvCxnSpPr>
          <p:cNvPr id="83" name="Straight Connector 82"/>
          <p:cNvCxnSpPr>
            <a:stCxn id="105" idx="3"/>
            <a:endCxn id="81" idx="1"/>
          </p:cNvCxnSpPr>
          <p:nvPr/>
        </p:nvCxnSpPr>
        <p:spPr>
          <a:xfrm>
            <a:off x="3058923" y="1990041"/>
            <a:ext cx="1931204" cy="67922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82" idx="3"/>
            <a:endCxn id="110" idx="1"/>
          </p:cNvCxnSpPr>
          <p:nvPr/>
        </p:nvCxnSpPr>
        <p:spPr>
          <a:xfrm flipV="1">
            <a:off x="7189756" y="2100697"/>
            <a:ext cx="2156918" cy="56856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>
            <a:stCxn id="82" idx="1"/>
            <a:endCxn id="81" idx="3"/>
          </p:cNvCxnSpPr>
          <p:nvPr/>
        </p:nvCxnSpPr>
        <p:spPr>
          <a:xfrm flipH="1">
            <a:off x="5770723" y="2669265"/>
            <a:ext cx="63843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91"/>
          <p:cNvGrpSpPr>
            <a:grpSpLocks noChangeAspect="1"/>
          </p:cNvGrpSpPr>
          <p:nvPr/>
        </p:nvGrpSpPr>
        <p:grpSpPr>
          <a:xfrm>
            <a:off x="9347495" y="3231743"/>
            <a:ext cx="782230" cy="484805"/>
            <a:chOff x="10427109" y="4050890"/>
            <a:chExt cx="646471" cy="400665"/>
          </a:xfrm>
        </p:grpSpPr>
        <p:pic>
          <p:nvPicPr>
            <p:cNvPr id="93" name="Picture 92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94" t="5058" r="5939" b="4630"/>
            <a:stretch/>
          </p:blipFill>
          <p:spPr>
            <a:xfrm>
              <a:off x="10427109" y="4050890"/>
              <a:ext cx="646471" cy="400665"/>
            </a:xfrm>
            <a:prstGeom prst="rect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94673" y="4194995"/>
              <a:ext cx="107462" cy="192907"/>
            </a:xfrm>
            <a:prstGeom prst="rect">
              <a:avLst/>
            </a:prstGeom>
          </p:spPr>
        </p:pic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1473" y="4194995"/>
              <a:ext cx="107462" cy="192907"/>
            </a:xfrm>
            <a:prstGeom prst="rect">
              <a:avLst/>
            </a:prstGeom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7872" y="4194995"/>
              <a:ext cx="107462" cy="192907"/>
            </a:xfrm>
            <a:prstGeom prst="rect">
              <a:avLst/>
            </a:prstGeom>
          </p:spPr>
        </p:pic>
      </p:grpSp>
      <p:cxnSp>
        <p:nvCxnSpPr>
          <p:cNvPr id="97" name="Straight Connector 96"/>
          <p:cNvCxnSpPr>
            <a:stCxn id="82" idx="3"/>
            <a:endCxn id="93" idx="1"/>
          </p:cNvCxnSpPr>
          <p:nvPr/>
        </p:nvCxnSpPr>
        <p:spPr>
          <a:xfrm>
            <a:off x="7189756" y="2669265"/>
            <a:ext cx="2157739" cy="80488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stCxn id="106" idx="3"/>
            <a:endCxn id="81" idx="1"/>
          </p:cNvCxnSpPr>
          <p:nvPr/>
        </p:nvCxnSpPr>
        <p:spPr>
          <a:xfrm flipV="1">
            <a:off x="3058923" y="2669265"/>
            <a:ext cx="1931204" cy="88509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Picture 10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50" t="21460" r="2535" b="15990"/>
          <a:stretch/>
        </p:blipFill>
        <p:spPr>
          <a:xfrm>
            <a:off x="1826222" y="1876992"/>
            <a:ext cx="1232701" cy="226098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50" t="21460" r="2535" b="15990"/>
          <a:stretch/>
        </p:blipFill>
        <p:spPr>
          <a:xfrm>
            <a:off x="1826222" y="3441309"/>
            <a:ext cx="1232701" cy="226098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91" t="21780" r="6049" b="24618"/>
          <a:stretch/>
        </p:blipFill>
        <p:spPr>
          <a:xfrm>
            <a:off x="9346674" y="1864659"/>
            <a:ext cx="778186" cy="472075"/>
          </a:xfrm>
          <a:prstGeom prst="rect">
            <a:avLst/>
          </a:prstGeom>
        </p:spPr>
      </p:pic>
      <p:sp>
        <p:nvSpPr>
          <p:cNvPr id="111" name="TextBox 110"/>
          <p:cNvSpPr txBox="1"/>
          <p:nvPr/>
        </p:nvSpPr>
        <p:spPr>
          <a:xfrm>
            <a:off x="66278" y="2144485"/>
            <a:ext cx="3232249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333" dirty="0"/>
              <a:t>Traditional FC-SCSI capable initiator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427414" y="3711723"/>
            <a:ext cx="3232249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333" dirty="0"/>
              <a:t>FC-</a:t>
            </a:r>
            <a:r>
              <a:rPr lang="en-US" sz="1333" dirty="0" err="1"/>
              <a:t>NVMe</a:t>
            </a:r>
            <a:r>
              <a:rPr lang="en-US" sz="1333" dirty="0"/>
              <a:t> capable initiator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9251576" y="2356840"/>
            <a:ext cx="2671280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333" dirty="0"/>
              <a:t>Traditional FC-SCSI capable target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9187615" y="3771489"/>
            <a:ext cx="2207670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333" dirty="0"/>
              <a:t>FC-</a:t>
            </a:r>
            <a:r>
              <a:rPr lang="en-US" sz="1333" dirty="0" err="1"/>
              <a:t>NVMe</a:t>
            </a:r>
            <a:r>
              <a:rPr lang="en-US" sz="1333" dirty="0"/>
              <a:t> capable target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2292879" y="1305373"/>
            <a:ext cx="1005648" cy="252197"/>
          </a:xfrm>
          <a:prstGeom prst="rect">
            <a:avLst/>
          </a:prstGeom>
          <a:solidFill>
            <a:schemeClr val="accent6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rIns="91440"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FC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2533859" y="1561808"/>
            <a:ext cx="523688" cy="252196"/>
          </a:xfrm>
          <a:prstGeom prst="rect">
            <a:avLst/>
          </a:prstGeom>
          <a:solidFill>
            <a:srgbClr val="996600"/>
          </a:solidFill>
          <a:ln>
            <a:solidFill>
              <a:srgbClr val="99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rIns="0" rtlCol="0" anchor="ctr"/>
          <a:lstStyle/>
          <a:p>
            <a:r>
              <a:rPr lang="en-US" sz="1200" dirty="0" smtClean="0">
                <a:solidFill>
                  <a:schemeClr val="bg1"/>
                </a:solidFill>
              </a:rPr>
              <a:t>SCSI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2284101" y="2843438"/>
            <a:ext cx="1005648" cy="252197"/>
          </a:xfrm>
          <a:prstGeom prst="rect">
            <a:avLst/>
          </a:prstGeom>
          <a:solidFill>
            <a:schemeClr val="accent6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rIns="91440"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FC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2284101" y="3099873"/>
            <a:ext cx="502920" cy="252196"/>
          </a:xfrm>
          <a:prstGeom prst="rect">
            <a:avLst/>
          </a:prstGeom>
          <a:solidFill>
            <a:srgbClr val="996600"/>
          </a:solidFill>
          <a:ln>
            <a:solidFill>
              <a:srgbClr val="99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" rIns="18288"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SCSI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2790245" y="3099873"/>
            <a:ext cx="502920" cy="2521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" rIns="18288" rtlCol="0" anchor="ctr"/>
          <a:lstStyle/>
          <a:p>
            <a:pPr algn="ctr"/>
            <a:r>
              <a:rPr lang="en-US" sz="1200" dirty="0" err="1" smtClean="0">
                <a:solidFill>
                  <a:schemeClr val="bg1"/>
                </a:solidFill>
              </a:rPr>
              <a:t>NVMe</a:t>
            </a:r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2580992" y="1904523"/>
            <a:ext cx="478385" cy="17378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/>
              <a:t>HBA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2577122" y="3482549"/>
            <a:ext cx="478385" cy="17378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/>
              <a:t>HBA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9197928" y="1305373"/>
            <a:ext cx="1005648" cy="252197"/>
          </a:xfrm>
          <a:prstGeom prst="rect">
            <a:avLst/>
          </a:prstGeom>
          <a:solidFill>
            <a:schemeClr val="accent6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rIns="91440"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FC</a:t>
            </a:r>
          </a:p>
        </p:txBody>
      </p:sp>
      <p:sp>
        <p:nvSpPr>
          <p:cNvPr id="124" name="Rectangle 123"/>
          <p:cNvSpPr/>
          <p:nvPr/>
        </p:nvSpPr>
        <p:spPr>
          <a:xfrm>
            <a:off x="9438908" y="1561808"/>
            <a:ext cx="523688" cy="252196"/>
          </a:xfrm>
          <a:prstGeom prst="rect">
            <a:avLst/>
          </a:prstGeom>
          <a:solidFill>
            <a:srgbClr val="996600"/>
          </a:solidFill>
          <a:ln>
            <a:solidFill>
              <a:srgbClr val="99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rIns="0" rtlCol="0" anchor="ctr"/>
          <a:lstStyle/>
          <a:p>
            <a:r>
              <a:rPr lang="en-US" sz="1200" dirty="0" smtClean="0">
                <a:solidFill>
                  <a:schemeClr val="bg1"/>
                </a:solidFill>
              </a:rPr>
              <a:t>SCSI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9201583" y="2687588"/>
            <a:ext cx="1005648" cy="252197"/>
          </a:xfrm>
          <a:prstGeom prst="rect">
            <a:avLst/>
          </a:prstGeom>
          <a:solidFill>
            <a:schemeClr val="accent6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rIns="91440"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FC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9201583" y="2944023"/>
            <a:ext cx="502920" cy="252196"/>
          </a:xfrm>
          <a:prstGeom prst="rect">
            <a:avLst/>
          </a:prstGeom>
          <a:solidFill>
            <a:srgbClr val="996600"/>
          </a:solidFill>
          <a:ln>
            <a:solidFill>
              <a:srgbClr val="99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" rIns="18288" rtlCol="0" anchor="ctr"/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SCSI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9707727" y="2944023"/>
            <a:ext cx="502920" cy="252196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88" rIns="18288" rtlCol="0" anchor="ctr"/>
          <a:lstStyle/>
          <a:p>
            <a:pPr algn="ctr"/>
            <a:r>
              <a:rPr lang="en-US" sz="1200" dirty="0" err="1" smtClean="0">
                <a:solidFill>
                  <a:schemeClr val="bg1"/>
                </a:solidFill>
              </a:rPr>
              <a:t>NVMe</a:t>
            </a:r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338549" y="2702746"/>
            <a:ext cx="18245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chemeClr val="bg2"/>
                </a:solidFill>
              </a:rPr>
              <a:t>Cisco C-series Rack Servers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5408118" y="3232950"/>
            <a:ext cx="137078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2"/>
                </a:solidFill>
              </a:rPr>
              <a:t>Cisco MDS</a:t>
            </a:r>
            <a:endParaRPr lang="en-US" sz="1600" dirty="0">
              <a:solidFill>
                <a:schemeClr val="bg2"/>
              </a:solidFill>
            </a:endParaRPr>
          </a:p>
        </p:txBody>
      </p:sp>
      <p:sp>
        <p:nvSpPr>
          <p:cNvPr id="54" name="Cloud Callout 53"/>
          <p:cNvSpPr>
            <a:spLocks/>
          </p:cNvSpPr>
          <p:nvPr/>
        </p:nvSpPr>
        <p:spPr>
          <a:xfrm>
            <a:off x="3477897" y="1617962"/>
            <a:ext cx="1520024" cy="918731"/>
          </a:xfrm>
          <a:prstGeom prst="cloudCallout">
            <a:avLst>
              <a:gd name="adj1" fmla="val -98824"/>
              <a:gd name="adj2" fmla="val -21529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/>
              <a:t>I am a</a:t>
            </a:r>
          </a:p>
          <a:p>
            <a:pPr algn="ctr"/>
            <a:r>
              <a:rPr lang="en-US" sz="1200" dirty="0" smtClean="0"/>
              <a:t>SCSI initiator</a:t>
            </a:r>
          </a:p>
        </p:txBody>
      </p:sp>
      <p:sp>
        <p:nvSpPr>
          <p:cNvPr id="55" name="Cloud Callout 54"/>
          <p:cNvSpPr>
            <a:spLocks/>
          </p:cNvSpPr>
          <p:nvPr/>
        </p:nvSpPr>
        <p:spPr>
          <a:xfrm>
            <a:off x="3493415" y="2709114"/>
            <a:ext cx="1520024" cy="918731"/>
          </a:xfrm>
          <a:prstGeom prst="cloudCallout">
            <a:avLst>
              <a:gd name="adj1" fmla="val -83755"/>
              <a:gd name="adj2" fmla="val 63594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/>
              <a:t>I am a</a:t>
            </a:r>
          </a:p>
          <a:p>
            <a:pPr algn="ctr"/>
            <a:r>
              <a:rPr lang="en-US" sz="1200" dirty="0" smtClean="0"/>
              <a:t>SCSI &amp; </a:t>
            </a:r>
            <a:r>
              <a:rPr lang="en-US" sz="1200" dirty="0" err="1" smtClean="0"/>
              <a:t>NVMe</a:t>
            </a:r>
            <a:r>
              <a:rPr lang="en-US" sz="1200" dirty="0" smtClean="0"/>
              <a:t> initiator</a:t>
            </a:r>
          </a:p>
        </p:txBody>
      </p:sp>
      <p:sp>
        <p:nvSpPr>
          <p:cNvPr id="56" name="Cloud Callout 55"/>
          <p:cNvSpPr>
            <a:spLocks/>
          </p:cNvSpPr>
          <p:nvPr/>
        </p:nvSpPr>
        <p:spPr>
          <a:xfrm>
            <a:off x="7304818" y="1803623"/>
            <a:ext cx="1520024" cy="918731"/>
          </a:xfrm>
          <a:prstGeom prst="cloudCallout">
            <a:avLst>
              <a:gd name="adj1" fmla="val 78073"/>
              <a:gd name="adj2" fmla="val -46165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/>
              <a:t>I am a</a:t>
            </a:r>
          </a:p>
          <a:p>
            <a:pPr algn="ctr"/>
            <a:r>
              <a:rPr lang="en-US" sz="1200" dirty="0" smtClean="0"/>
              <a:t>SCSI target</a:t>
            </a:r>
          </a:p>
        </p:txBody>
      </p:sp>
      <p:sp>
        <p:nvSpPr>
          <p:cNvPr id="57" name="Cloud Callout 56"/>
          <p:cNvSpPr>
            <a:spLocks/>
          </p:cNvSpPr>
          <p:nvPr/>
        </p:nvSpPr>
        <p:spPr>
          <a:xfrm>
            <a:off x="7242360" y="2763322"/>
            <a:ext cx="1520024" cy="918731"/>
          </a:xfrm>
          <a:prstGeom prst="cloudCallout">
            <a:avLst>
              <a:gd name="adj1" fmla="val 82242"/>
              <a:gd name="adj2" fmla="val 17888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 smtClean="0"/>
              <a:t>I am a</a:t>
            </a:r>
          </a:p>
          <a:p>
            <a:pPr algn="ctr"/>
            <a:r>
              <a:rPr lang="en-US" sz="1200" dirty="0" smtClean="0"/>
              <a:t>SCSI &amp; </a:t>
            </a:r>
            <a:r>
              <a:rPr lang="en-US" sz="1200" dirty="0" err="1" smtClean="0"/>
              <a:t>NVMe</a:t>
            </a:r>
            <a:r>
              <a:rPr lang="en-US" sz="1200" dirty="0" smtClean="0"/>
              <a:t> target</a:t>
            </a:r>
          </a:p>
        </p:txBody>
      </p:sp>
      <p:sp>
        <p:nvSpPr>
          <p:cNvPr id="64" name="Rectangle 63"/>
          <p:cNvSpPr/>
          <p:nvPr/>
        </p:nvSpPr>
        <p:spPr>
          <a:xfrm>
            <a:off x="636403" y="6116809"/>
            <a:ext cx="11552419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spc="-100" dirty="0" err="1" smtClean="0">
                <a:solidFill>
                  <a:schemeClr val="tx2"/>
                </a:solidFill>
                <a:ea typeface="ＭＳ Ｐゴシック" pitchFamily="34" charset="-128"/>
              </a:rPr>
              <a:t>Fibre</a:t>
            </a:r>
            <a:r>
              <a:rPr lang="en-US" sz="1600" spc="-100" dirty="0" smtClean="0">
                <a:solidFill>
                  <a:schemeClr val="tx2"/>
                </a:solidFill>
                <a:ea typeface="ＭＳ Ｐゴシック" pitchFamily="34" charset="-128"/>
              </a:rPr>
              <a:t> Channel Name Server (FCNS) is a distributed database on MDS switches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spc="-100" dirty="0" smtClean="0">
                <a:solidFill>
                  <a:schemeClr val="tx2"/>
                </a:solidFill>
                <a:ea typeface="ＭＳ Ｐゴシック" pitchFamily="34" charset="-128"/>
              </a:rPr>
              <a:t>End-devices register Upper Layer Protocol (ULP) with FCNS database, to be advertised to other end-devices in the same zone</a:t>
            </a:r>
          </a:p>
        </p:txBody>
      </p:sp>
    </p:spTree>
    <p:extLst>
      <p:ext uri="{BB962C8B-B14F-4D97-AF65-F5344CB8AC3E}">
        <p14:creationId xmlns:p14="http://schemas.microsoft.com/office/powerpoint/2010/main" val="109075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55" grpId="0" animBg="1"/>
      <p:bldP spid="5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307818" y="1303703"/>
            <a:ext cx="8247953" cy="438524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dirty="0" smtClean="0">
              <a:solidFill>
                <a:srgbClr val="0070C0"/>
              </a:solidFill>
              <a:cs typeface="Courier New" panose="02070309020205020404" pitchFamily="49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694" y="4009158"/>
            <a:ext cx="2563271" cy="7044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FC-</a:t>
            </a:r>
            <a:r>
              <a:rPr lang="en-US" dirty="0" err="1"/>
              <a:t>NVMe</a:t>
            </a:r>
            <a:r>
              <a:rPr lang="en-US" dirty="0"/>
              <a:t> – </a:t>
            </a:r>
            <a:r>
              <a:rPr lang="en-US" dirty="0" smtClean="0"/>
              <a:t>Interop certified by Cisco</a:t>
            </a:r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0127" y="3842596"/>
            <a:ext cx="780596" cy="1093638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160" y="3842596"/>
            <a:ext cx="780596" cy="1093638"/>
          </a:xfrm>
          <a:prstGeom prst="rect">
            <a:avLst/>
          </a:prstGeom>
        </p:spPr>
      </p:pic>
      <p:cxnSp>
        <p:nvCxnSpPr>
          <p:cNvPr id="85" name="Straight Connector 84"/>
          <p:cNvCxnSpPr>
            <a:stCxn id="82" idx="1"/>
            <a:endCxn id="81" idx="3"/>
          </p:cNvCxnSpPr>
          <p:nvPr/>
        </p:nvCxnSpPr>
        <p:spPr>
          <a:xfrm flipH="1">
            <a:off x="5770723" y="4389415"/>
            <a:ext cx="63843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91"/>
          <p:cNvGrpSpPr>
            <a:grpSpLocks noChangeAspect="1"/>
          </p:cNvGrpSpPr>
          <p:nvPr/>
        </p:nvGrpSpPr>
        <p:grpSpPr>
          <a:xfrm>
            <a:off x="9325511" y="4147012"/>
            <a:ext cx="782230" cy="484805"/>
            <a:chOff x="10427109" y="4050890"/>
            <a:chExt cx="646471" cy="400665"/>
          </a:xfrm>
        </p:grpSpPr>
        <p:pic>
          <p:nvPicPr>
            <p:cNvPr id="93" name="Picture 92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94" t="5058" r="5939" b="4630"/>
            <a:stretch/>
          </p:blipFill>
          <p:spPr>
            <a:xfrm>
              <a:off x="10427109" y="4050890"/>
              <a:ext cx="646471" cy="400665"/>
            </a:xfrm>
            <a:prstGeom prst="rect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94673" y="4194995"/>
              <a:ext cx="107462" cy="192907"/>
            </a:xfrm>
            <a:prstGeom prst="rect">
              <a:avLst/>
            </a:prstGeom>
          </p:spPr>
        </p:pic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61473" y="4194995"/>
              <a:ext cx="107462" cy="192907"/>
            </a:xfrm>
            <a:prstGeom prst="rect">
              <a:avLst/>
            </a:prstGeom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7872" y="4194995"/>
              <a:ext cx="107462" cy="192907"/>
            </a:xfrm>
            <a:prstGeom prst="rect">
              <a:avLst/>
            </a:prstGeom>
          </p:spPr>
        </p:pic>
      </p:grpSp>
      <p:cxnSp>
        <p:nvCxnSpPr>
          <p:cNvPr id="97" name="Straight Connector 96"/>
          <p:cNvCxnSpPr>
            <a:stCxn id="82" idx="3"/>
            <a:endCxn id="93" idx="1"/>
          </p:cNvCxnSpPr>
          <p:nvPr/>
        </p:nvCxnSpPr>
        <p:spPr>
          <a:xfrm>
            <a:off x="7189756" y="4389415"/>
            <a:ext cx="2135755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>
            <a:endCxn id="81" idx="1"/>
          </p:cNvCxnSpPr>
          <p:nvPr/>
        </p:nvCxnSpPr>
        <p:spPr>
          <a:xfrm flipV="1">
            <a:off x="2798911" y="4389415"/>
            <a:ext cx="2191216" cy="18473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8610442" y="4679483"/>
            <a:ext cx="2207670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333" dirty="0"/>
              <a:t>FC-</a:t>
            </a:r>
            <a:r>
              <a:rPr lang="en-US" sz="1333" dirty="0" err="1"/>
              <a:t>NVMe</a:t>
            </a:r>
            <a:r>
              <a:rPr lang="en-US" sz="1333" dirty="0"/>
              <a:t> capable target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3050901" y="4267948"/>
            <a:ext cx="636731" cy="279881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dirty="0"/>
              <a:t>HBA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427414" y="3558279"/>
            <a:ext cx="182452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>
                <a:solidFill>
                  <a:schemeClr val="bg2"/>
                </a:solidFill>
              </a:rPr>
              <a:t>Cisco C-series Rack Servers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4315775" y="4990803"/>
            <a:ext cx="3555475" cy="630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2"/>
                </a:solidFill>
              </a:rPr>
              <a:t>Cisco MDS 9000</a:t>
            </a:r>
          </a:p>
          <a:p>
            <a:pPr algn="ctr"/>
            <a:r>
              <a:rPr lang="en-US" sz="2000" b="1" dirty="0" smtClean="0">
                <a:solidFill>
                  <a:schemeClr val="bg2"/>
                </a:solidFill>
              </a:rPr>
              <a:t>(All 16G and 32G switches)</a:t>
            </a:r>
            <a:endParaRPr lang="en-US" sz="2000" b="1" dirty="0">
              <a:solidFill>
                <a:schemeClr val="bg2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611672" y="3474278"/>
            <a:ext cx="3436310" cy="760162"/>
          </a:xfrm>
          <a:prstGeom prst="rect">
            <a:avLst/>
          </a:prstGeom>
        </p:spPr>
        <p:txBody>
          <a:bodyPr wrap="square" lIns="121872" tIns="60937" rIns="121872" bIns="60937">
            <a:spAutoFit/>
          </a:bodyPr>
          <a:lstStyle/>
          <a:p>
            <a:pPr algn="ctr" defTabSz="1218895">
              <a:lnSpc>
                <a:spcPct val="90000"/>
              </a:lnSpc>
              <a:defRPr/>
            </a:pPr>
            <a:r>
              <a:rPr lang="en-US" b="1" kern="0" dirty="0" smtClean="0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HBA</a:t>
            </a:r>
          </a:p>
          <a:p>
            <a:pPr algn="ctr" defTabSz="1218895">
              <a:lnSpc>
                <a:spcPct val="90000"/>
              </a:lnSpc>
              <a:defRPr/>
            </a:pPr>
            <a:r>
              <a:rPr lang="en-US" sz="1400" b="1" kern="0" dirty="0" smtClean="0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Broadcom / Emulex</a:t>
            </a:r>
          </a:p>
          <a:p>
            <a:pPr algn="ctr" defTabSz="1218895">
              <a:lnSpc>
                <a:spcPct val="90000"/>
              </a:lnSpc>
              <a:defRPr/>
            </a:pPr>
            <a:r>
              <a:rPr lang="en-US" sz="1400" b="1" kern="0" dirty="0">
                <a:solidFill>
                  <a:schemeClr val="bg2"/>
                </a:solidFill>
                <a:cs typeface="Arial" panose="020B0604020202020204" pitchFamily="34" charset="0"/>
              </a:rPr>
              <a:t>Cavium / </a:t>
            </a:r>
            <a:r>
              <a:rPr lang="en-US" sz="1400" b="1" kern="0" dirty="0" err="1" smtClean="0">
                <a:solidFill>
                  <a:schemeClr val="bg2"/>
                </a:solidFill>
                <a:cs typeface="Arial" panose="020B0604020202020204" pitchFamily="34" charset="0"/>
              </a:rPr>
              <a:t>Qlogic</a:t>
            </a:r>
            <a:endParaRPr lang="en-US" sz="1400" b="1" kern="0" dirty="0">
              <a:solidFill>
                <a:schemeClr val="bg2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9231" y="1397578"/>
            <a:ext cx="2177777" cy="194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71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8825" cy="68604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29624" y="35"/>
            <a:ext cx="4790310" cy="6857965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rgbClr val="2F7FC7">
                  <a:alpha val="80000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gradFill>
                <a:gsLst>
                  <a:gs pos="100000">
                    <a:schemeClr val="accent1"/>
                  </a:gs>
                  <a:gs pos="0">
                    <a:srgbClr val="2F7FC7"/>
                  </a:gs>
                </a:gsLst>
                <a:lin ang="5400000" scaled="1"/>
              </a:gradFill>
            </a:endParaRP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398755" y="2250455"/>
            <a:ext cx="3954415" cy="4044579"/>
          </a:xfrm>
          <a:prstGeom prst="rect">
            <a:avLst/>
          </a:prstGeom>
        </p:spPr>
        <p:txBody>
          <a:bodyPr/>
          <a:lstStyle>
            <a:lvl1pPr marL="0" algn="l" defTabSz="609448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lang="en-GB" altLang="en-US" sz="4000" b="1" kern="1200" spc="-100" baseline="0" dirty="0">
                <a:gradFill>
                  <a:gsLst>
                    <a:gs pos="100000">
                      <a:schemeClr val="accent1"/>
                    </a:gs>
                    <a:gs pos="0">
                      <a:srgbClr val="2F7FC7"/>
                    </a:gs>
                  </a:gsLst>
                  <a:lin ang="5400000" scaled="1"/>
                </a:gradFill>
                <a:latin typeface="+mn-lt"/>
                <a:ea typeface="ＭＳ Ｐゴシック" pitchFamily="34" charset="-128"/>
                <a:cs typeface="+mn-cs"/>
              </a:defRPr>
            </a:lvl1pPr>
            <a:lvl2pPr algn="l" defTabSz="91205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6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2pPr>
            <a:lvl3pPr algn="l" defTabSz="91205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6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3pPr>
            <a:lvl4pPr algn="l" defTabSz="91205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6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4pPr>
            <a:lvl5pPr algn="l" defTabSz="91205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6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5pPr>
            <a:lvl6pPr marL="609448" algn="l" defTabSz="91205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6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1218895" algn="l" defTabSz="91205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6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828343" algn="l" defTabSz="91205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6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2437790" algn="l" defTabSz="912056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266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en-US" altLang="en-US" sz="5400" spc="-150" dirty="0" smtClean="0">
                <a:solidFill>
                  <a:schemeClr val="bg1"/>
                </a:solidFill>
              </a:rPr>
              <a:t>Key Takeaways</a:t>
            </a:r>
            <a:endParaRPr lang="en-US" altLang="en-US" sz="4800" b="0" spc="-150" dirty="0">
              <a:solidFill>
                <a:schemeClr val="accent3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8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3536" y="-2109"/>
            <a:ext cx="11984982" cy="975783"/>
          </a:xfrm>
        </p:spPr>
        <p:txBody>
          <a:bodyPr/>
          <a:lstStyle/>
          <a:p>
            <a:r>
              <a:rPr lang="en-US" dirty="0" smtClean="0"/>
              <a:t>SSD vs HDD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19753" y="3199555"/>
            <a:ext cx="5583101" cy="334019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marL="455613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Data stored on magnetic media</a:t>
            </a:r>
          </a:p>
          <a:p>
            <a:pPr marL="455613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Moving mechanical parts</a:t>
            </a:r>
          </a:p>
          <a:p>
            <a:pPr marL="912813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Rotation motor</a:t>
            </a:r>
          </a:p>
          <a:p>
            <a:pPr marL="912813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Moving head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0259" y="1250077"/>
            <a:ext cx="1350856" cy="13508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188" y="1555352"/>
            <a:ext cx="702999" cy="7029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6659" y="1250077"/>
            <a:ext cx="1350856" cy="135085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4099" y="1573460"/>
            <a:ext cx="555975" cy="70408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155263" y="2563626"/>
            <a:ext cx="2400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spc="-100" dirty="0" smtClean="0">
                <a:solidFill>
                  <a:schemeClr val="bg2"/>
                </a:solidFill>
                <a:ea typeface="ＭＳ Ｐゴシック" pitchFamily="34" charset="-128"/>
              </a:rPr>
              <a:t>Hard Disk Drive</a:t>
            </a:r>
            <a:endParaRPr lang="en-US" sz="2400" spc="-100" dirty="0">
              <a:solidFill>
                <a:schemeClr val="tx2"/>
              </a:solidFill>
              <a:ea typeface="ＭＳ Ｐゴシック" pitchFamily="34" charset="-128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641661" y="2508815"/>
            <a:ext cx="24008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spc="-100" dirty="0" smtClean="0">
                <a:solidFill>
                  <a:schemeClr val="bg2"/>
                </a:solidFill>
                <a:ea typeface="ＭＳ Ｐゴシック" pitchFamily="34" charset="-128"/>
              </a:rPr>
              <a:t>Solid State Drive</a:t>
            </a:r>
            <a:endParaRPr lang="en-US" sz="2400" spc="-100" dirty="0">
              <a:solidFill>
                <a:schemeClr val="tx2"/>
              </a:solidFill>
              <a:ea typeface="ＭＳ Ｐゴシック" pitchFamily="34" charset="-128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6102854" y="1415393"/>
            <a:ext cx="0" cy="4890302"/>
          </a:xfrm>
          <a:prstGeom prst="line">
            <a:avLst/>
          </a:prstGeom>
          <a:ln w="19050">
            <a:gradFill flip="none" rotWithShape="1">
              <a:gsLst>
                <a:gs pos="1000">
                  <a:schemeClr val="accent1">
                    <a:lumMod val="60000"/>
                    <a:lumOff val="40000"/>
                    <a:alpha val="0"/>
                  </a:schemeClr>
                </a:gs>
                <a:gs pos="53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54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6328523" y="3199555"/>
            <a:ext cx="5583101" cy="334019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marL="455613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Data stored on electronic media</a:t>
            </a:r>
          </a:p>
          <a:p>
            <a:pPr marL="455613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70C0"/>
                </a:solidFill>
              </a:rPr>
              <a:t>No moving mechanical parts</a:t>
            </a:r>
          </a:p>
          <a:p>
            <a:pPr marL="455613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0070C0"/>
              </a:solidFill>
            </a:endParaRPr>
          </a:p>
          <a:p>
            <a:pPr marL="455613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70C0"/>
              </a:solidFill>
            </a:endParaRPr>
          </a:p>
          <a:p>
            <a:pPr marL="455613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Higher </a:t>
            </a:r>
            <a:r>
              <a:rPr lang="en-US" u="sng" dirty="0">
                <a:solidFill>
                  <a:srgbClr val="0070C0"/>
                </a:solidFill>
              </a:rPr>
              <a:t>performance</a:t>
            </a:r>
          </a:p>
          <a:p>
            <a:pPr marL="455613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Lower power</a:t>
            </a:r>
          </a:p>
          <a:p>
            <a:pPr marL="455613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Lower cooling requirement</a:t>
            </a:r>
          </a:p>
          <a:p>
            <a:pPr marL="455613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Almost same cost points as of HDDs</a:t>
            </a:r>
          </a:p>
          <a:p>
            <a:pPr marL="455613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" y="6067202"/>
            <a:ext cx="12188808" cy="796939"/>
          </a:xfrm>
          <a:prstGeom prst="rect">
            <a:avLst/>
          </a:prstGeom>
          <a:gradFill>
            <a:gsLst>
              <a:gs pos="4839">
                <a:srgbClr val="49AD61"/>
              </a:gs>
              <a:gs pos="100000">
                <a:srgbClr val="3C9050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How do you define and measure performance today?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06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Takeaways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55707" y="4668031"/>
            <a:ext cx="3308156" cy="146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Industry’s first and only 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line-rate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, integrated SAN analytics solution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Proactive &amp; Predictive problem resolution</a:t>
            </a:r>
            <a:endParaRPr lang="en-US" sz="1600" dirty="0"/>
          </a:p>
        </p:txBody>
      </p:sp>
      <p:sp>
        <p:nvSpPr>
          <p:cNvPr id="32" name="TextBox 31"/>
          <p:cNvSpPr txBox="1"/>
          <p:nvPr/>
        </p:nvSpPr>
        <p:spPr>
          <a:xfrm>
            <a:off x="8190448" y="4677556"/>
            <a:ext cx="373091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Enabling technology transition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dirty="0" err="1"/>
              <a:t>NVMe</a:t>
            </a:r>
            <a:r>
              <a:rPr lang="en-US" sz="1600" dirty="0"/>
              <a:t> over </a:t>
            </a:r>
            <a:r>
              <a:rPr lang="en-US" sz="1600" dirty="0" smtClean="0"/>
              <a:t>FC : Scale Flash deployments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Seamless </a:t>
            </a:r>
            <a:r>
              <a:rPr lang="en-US" sz="1600" dirty="0" smtClean="0"/>
              <a:t>transition 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Low Cost</a:t>
            </a:r>
            <a:r>
              <a:rPr lang="en-US" sz="1600" dirty="0"/>
              <a:t>, Low Risk, Low </a:t>
            </a:r>
            <a:r>
              <a:rPr lang="en-US" sz="1600" dirty="0" smtClean="0"/>
              <a:t>turnaround</a:t>
            </a:r>
            <a:endParaRPr lang="en-US" sz="1600" dirty="0"/>
          </a:p>
        </p:txBody>
      </p:sp>
      <p:sp>
        <p:nvSpPr>
          <p:cNvPr id="54" name="Text Placeholder 1"/>
          <p:cNvSpPr txBox="1">
            <a:spLocks/>
          </p:cNvSpPr>
          <p:nvPr/>
        </p:nvSpPr>
        <p:spPr>
          <a:xfrm>
            <a:off x="537504" y="3976888"/>
            <a:ext cx="3144562" cy="655899"/>
          </a:xfrm>
          <a:prstGeom prst="rect">
            <a:avLst/>
          </a:prstGeom>
        </p:spPr>
        <p:txBody>
          <a:bodyPr lIns="121862" tIns="60931" rIns="121862" bIns="60931" anchor="ctr">
            <a:noAutofit/>
          </a:bodyPr>
          <a:lstStyle>
            <a:lvl1pPr marL="280928" indent="-223792" algn="l" defTabSz="684213" rtl="0" eaLnBrk="1" fontAlgn="base" hangingPunct="1">
              <a:lnSpc>
                <a:spcPct val="95000"/>
              </a:lnSpc>
              <a:spcBef>
                <a:spcPts val="111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/>
              <a:buChar char="•"/>
              <a:defRPr lang="en-US" sz="3700" b="0" i="0" kern="1200">
                <a:solidFill>
                  <a:schemeClr val="tx2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507895" indent="-215855" algn="l" defTabSz="684213" rtl="0" eaLnBrk="1" fontAlgn="base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8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2pPr>
            <a:lvl3pPr marL="747558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6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3pPr>
            <a:lvl4pPr marL="911035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4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4pPr>
            <a:lvl5pPr marL="1082450" indent="-168240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2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09448">
              <a:spcBef>
                <a:spcPct val="0"/>
              </a:spcBef>
              <a:buNone/>
            </a:pPr>
            <a:r>
              <a:rPr lang="en-US" sz="2399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 Visibility</a:t>
            </a:r>
            <a:endParaRPr lang="en-US" sz="2399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 Placeholder 1"/>
          <p:cNvSpPr txBox="1">
            <a:spLocks/>
          </p:cNvSpPr>
          <p:nvPr/>
        </p:nvSpPr>
        <p:spPr>
          <a:xfrm>
            <a:off x="8326396" y="3976887"/>
            <a:ext cx="3459018" cy="655899"/>
          </a:xfrm>
          <a:prstGeom prst="rect">
            <a:avLst/>
          </a:prstGeom>
        </p:spPr>
        <p:txBody>
          <a:bodyPr lIns="121862" tIns="60931" rIns="121862" bIns="60931" anchor="ctr">
            <a:noAutofit/>
          </a:bodyPr>
          <a:lstStyle>
            <a:lvl1pPr marL="280928" indent="-223792" algn="l" defTabSz="684213" rtl="0" eaLnBrk="1" fontAlgn="base" hangingPunct="1">
              <a:lnSpc>
                <a:spcPct val="95000"/>
              </a:lnSpc>
              <a:spcBef>
                <a:spcPts val="111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/>
              <a:buChar char="•"/>
              <a:defRPr lang="en-US" sz="3700" b="0" i="0" kern="1200">
                <a:solidFill>
                  <a:schemeClr val="tx2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507895" indent="-215855" algn="l" defTabSz="684213" rtl="0" eaLnBrk="1" fontAlgn="base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8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2pPr>
            <a:lvl3pPr marL="747558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6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3pPr>
            <a:lvl4pPr marL="911035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4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4pPr>
            <a:lvl5pPr marL="1082450" indent="-168240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2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09448">
              <a:spcBef>
                <a:spcPct val="0"/>
              </a:spcBef>
              <a:buNone/>
            </a:pPr>
            <a:r>
              <a:rPr lang="en-US" sz="2399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 Protection</a:t>
            </a:r>
            <a:endParaRPr lang="en-US" sz="2399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0913" y="1713173"/>
            <a:ext cx="3410712" cy="1780412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8320796" y="1691426"/>
            <a:ext cx="3470218" cy="1812842"/>
          </a:xfrm>
          <a:prstGeom prst="rect">
            <a:avLst/>
          </a:prstGeom>
          <a:noFill/>
          <a:ln w="57150">
            <a:solidFill>
              <a:srgbClr val="49AD6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992" y="1655600"/>
            <a:ext cx="3410712" cy="191852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94645" y="1628674"/>
            <a:ext cx="3401721" cy="1922306"/>
          </a:xfrm>
          <a:prstGeom prst="rect">
            <a:avLst/>
          </a:prstGeom>
          <a:noFill/>
          <a:ln w="57150">
            <a:solidFill>
              <a:srgbClr val="49AD6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4648479" y="4677556"/>
            <a:ext cx="32271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High speed connectivity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Physical ISL must be the highest speed links in a fabric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Host-edge should have same link speed as the </a:t>
            </a:r>
            <a:r>
              <a:rPr lang="en-US" sz="1600" dirty="0" smtClean="0"/>
              <a:t>storage-edge</a:t>
            </a:r>
          </a:p>
          <a:p>
            <a:pPr marL="171450" indent="-17145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600" dirty="0" smtClean="0"/>
              <a:t>Use of VSANs or Virtual Links</a:t>
            </a:r>
            <a:endParaRPr lang="en-US" sz="1600" dirty="0"/>
          </a:p>
        </p:txBody>
      </p:sp>
      <p:sp>
        <p:nvSpPr>
          <p:cNvPr id="20" name="Text Placeholder 1"/>
          <p:cNvSpPr txBox="1">
            <a:spLocks/>
          </p:cNvSpPr>
          <p:nvPr/>
        </p:nvSpPr>
        <p:spPr>
          <a:xfrm>
            <a:off x="4491251" y="3986413"/>
            <a:ext cx="3459018" cy="655899"/>
          </a:xfrm>
          <a:prstGeom prst="rect">
            <a:avLst/>
          </a:prstGeom>
        </p:spPr>
        <p:txBody>
          <a:bodyPr lIns="121862" tIns="60931" rIns="121862" bIns="60931" anchor="ctr">
            <a:noAutofit/>
          </a:bodyPr>
          <a:lstStyle>
            <a:lvl1pPr marL="280928" indent="-223792" algn="l" defTabSz="684213" rtl="0" eaLnBrk="1" fontAlgn="base" hangingPunct="1">
              <a:lnSpc>
                <a:spcPct val="95000"/>
              </a:lnSpc>
              <a:spcBef>
                <a:spcPts val="111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/>
              <a:buChar char="•"/>
              <a:defRPr lang="en-US" sz="3700" b="0" i="0" kern="1200">
                <a:solidFill>
                  <a:schemeClr val="tx2"/>
                </a:solidFill>
                <a:latin typeface="+mn-lt"/>
                <a:ea typeface="ＭＳ Ｐゴシック" charset="0"/>
                <a:cs typeface="CiscoSans ExtraLight"/>
              </a:defRPr>
            </a:lvl1pPr>
            <a:lvl2pPr marL="507895" indent="-215855" algn="l" defTabSz="684213" rtl="0" eaLnBrk="1" fontAlgn="base" hangingPunct="1">
              <a:lnSpc>
                <a:spcPct val="95000"/>
              </a:lnSpc>
              <a:spcBef>
                <a:spcPts val="45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8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2pPr>
            <a:lvl3pPr marL="747558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6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3pPr>
            <a:lvl4pPr marL="911035" indent="-171415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4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4pPr>
            <a:lvl5pPr marL="1082450" indent="-168240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/>
              <a:buChar char="•"/>
              <a:defRPr lang="en-US" sz="1200" b="0" i="0" kern="1200">
                <a:solidFill>
                  <a:srgbClr val="676767"/>
                </a:solidFill>
                <a:latin typeface="+mn-lt"/>
                <a:ea typeface="ＭＳ Ｐゴシック" charset="0"/>
                <a:cs typeface="CiscoSans ExtraLight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09448">
              <a:spcBef>
                <a:spcPct val="0"/>
              </a:spcBef>
              <a:buNone/>
            </a:pPr>
            <a:r>
              <a:rPr lang="en-US" sz="2399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Design for AFA</a:t>
            </a:r>
            <a:endParaRPr lang="en-US" sz="2399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5357" y="1638200"/>
            <a:ext cx="3406638" cy="192230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423488" y="1654811"/>
            <a:ext cx="3368160" cy="1897344"/>
          </a:xfrm>
          <a:prstGeom prst="rect">
            <a:avLst/>
          </a:prstGeom>
          <a:noFill/>
          <a:ln w="57150">
            <a:solidFill>
              <a:srgbClr val="49AD6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951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52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-12966957" y="-4043082"/>
            <a:ext cx="19593734" cy="16032840"/>
          </a:xfrm>
          <a:prstGeom prst="ellipse">
            <a:avLst/>
          </a:prstGeom>
          <a:gradFill flip="none" rotWithShape="1">
            <a:gsLst>
              <a:gs pos="100000">
                <a:srgbClr val="36A4D7">
                  <a:tint val="44500"/>
                  <a:satMod val="160000"/>
                  <a:alpha val="58000"/>
                </a:srgbClr>
              </a:gs>
              <a:gs pos="55000">
                <a:srgbClr val="36A4D7">
                  <a:tint val="23500"/>
                  <a:satMod val="160000"/>
                  <a:alpha val="0"/>
                </a:srgbClr>
              </a:gs>
            </a:gsLst>
            <a:lin ang="0" scaled="0"/>
            <a:tileRect/>
          </a:gradFill>
          <a:ln>
            <a:gradFill>
              <a:gsLst>
                <a:gs pos="30000">
                  <a:schemeClr val="accent5">
                    <a:alpha val="0"/>
                  </a:schemeClr>
                </a:gs>
                <a:gs pos="100000">
                  <a:schemeClr val="accent5">
                    <a:alpha val="26000"/>
                  </a:schemeClr>
                </a:gs>
              </a:gsLst>
              <a:lin ang="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60884" y="3947893"/>
            <a:ext cx="5947097" cy="2513231"/>
            <a:chOff x="160884" y="3947893"/>
            <a:chExt cx="5947097" cy="2513231"/>
          </a:xfrm>
        </p:grpSpPr>
        <p:sp>
          <p:nvSpPr>
            <p:cNvPr id="36" name="AutoShape 20"/>
            <p:cNvSpPr>
              <a:spLocks/>
            </p:cNvSpPr>
            <p:nvPr/>
          </p:nvSpPr>
          <p:spPr bwMode="auto">
            <a:xfrm flipH="1">
              <a:off x="1154342" y="5370836"/>
              <a:ext cx="247239" cy="813290"/>
            </a:xfrm>
            <a:prstGeom prst="rightBrace">
              <a:avLst>
                <a:gd name="adj1" fmla="val 22913"/>
                <a:gd name="adj2" fmla="val 50000"/>
              </a:avLst>
            </a:prstGeom>
            <a:ln w="12700">
              <a:headEnd/>
              <a:tailEnd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Line 7"/>
            <p:cNvSpPr>
              <a:spLocks noChangeShapeType="1"/>
            </p:cNvSpPr>
            <p:nvPr/>
          </p:nvSpPr>
          <p:spPr bwMode="auto">
            <a:xfrm flipH="1">
              <a:off x="1507040" y="4902459"/>
              <a:ext cx="3" cy="1521333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</p:spPr>
          <p:txBody>
            <a:bodyPr wrap="none" lIns="73025" tIns="36512" rIns="73025" bIns="36512" anchor="ctr"/>
            <a:lstStyle/>
            <a:p>
              <a:endParaRPr lang="en-US"/>
            </a:p>
          </p:txBody>
        </p:sp>
        <p:sp>
          <p:nvSpPr>
            <p:cNvPr id="38" name="Line 8"/>
            <p:cNvSpPr>
              <a:spLocks noChangeShapeType="1"/>
            </p:cNvSpPr>
            <p:nvPr/>
          </p:nvSpPr>
          <p:spPr bwMode="auto">
            <a:xfrm>
              <a:off x="2555658" y="5054127"/>
              <a:ext cx="0" cy="1383029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</p:spPr>
          <p:txBody>
            <a:bodyPr wrap="none" lIns="73025" tIns="36512" rIns="73025" bIns="36512" anchor="ctr"/>
            <a:lstStyle/>
            <a:p>
              <a:endParaRPr lang="en-US"/>
            </a:p>
          </p:txBody>
        </p:sp>
        <p:sp>
          <p:nvSpPr>
            <p:cNvPr id="39" name="Line 9"/>
            <p:cNvSpPr>
              <a:spLocks noChangeShapeType="1"/>
            </p:cNvSpPr>
            <p:nvPr/>
          </p:nvSpPr>
          <p:spPr bwMode="auto">
            <a:xfrm flipH="1">
              <a:off x="3698658" y="5054127"/>
              <a:ext cx="0" cy="1383029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</p:spPr>
          <p:txBody>
            <a:bodyPr wrap="none" lIns="73025" tIns="36512" rIns="73025" bIns="36512" anchor="ctr"/>
            <a:lstStyle/>
            <a:p>
              <a:endParaRPr lang="en-US"/>
            </a:p>
          </p:txBody>
        </p:sp>
        <p:sp>
          <p:nvSpPr>
            <p:cNvPr id="40" name="Line 10"/>
            <p:cNvSpPr>
              <a:spLocks noChangeShapeType="1"/>
            </p:cNvSpPr>
            <p:nvPr/>
          </p:nvSpPr>
          <p:spPr bwMode="auto">
            <a:xfrm flipH="1">
              <a:off x="4836511" y="4902459"/>
              <a:ext cx="0" cy="1521333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</p:spPr>
          <p:txBody>
            <a:bodyPr wrap="none" lIns="73025" tIns="36512" rIns="73025" bIns="36512" anchor="ctr"/>
            <a:lstStyle/>
            <a:p>
              <a:endParaRPr lang="en-US"/>
            </a:p>
          </p:txBody>
        </p:sp>
        <p:sp>
          <p:nvSpPr>
            <p:cNvPr id="41" name="AutoShape 20"/>
            <p:cNvSpPr>
              <a:spLocks/>
            </p:cNvSpPr>
            <p:nvPr/>
          </p:nvSpPr>
          <p:spPr bwMode="auto">
            <a:xfrm rot="10800000" flipH="1">
              <a:off x="4923406" y="5371717"/>
              <a:ext cx="140949" cy="532546"/>
            </a:xfrm>
            <a:prstGeom prst="rightBrace">
              <a:avLst>
                <a:gd name="adj1" fmla="val 22913"/>
                <a:gd name="adj2" fmla="val 50000"/>
              </a:avLst>
            </a:prstGeom>
            <a:ln w="12700">
              <a:headEnd/>
              <a:tailEnd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2" name="Picture 11"/>
            <p:cNvPicPr>
              <a:picLocks noChangeAspect="1" noChangeArrowheads="1"/>
            </p:cNvPicPr>
            <p:nvPr/>
          </p:nvPicPr>
          <p:blipFill rotWithShape="1"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288" t="5460" r="18093" b="3791"/>
            <a:stretch/>
          </p:blipFill>
          <p:spPr bwMode="auto">
            <a:xfrm>
              <a:off x="2331304" y="4537874"/>
              <a:ext cx="474516" cy="6886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3" name="Picture 11"/>
            <p:cNvPicPr>
              <a:picLocks noChangeAspect="1" noChangeArrowheads="1"/>
            </p:cNvPicPr>
            <p:nvPr/>
          </p:nvPicPr>
          <p:blipFill rotWithShape="1"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288" t="5460" r="18093" b="3791"/>
            <a:stretch/>
          </p:blipFill>
          <p:spPr bwMode="auto">
            <a:xfrm>
              <a:off x="3448489" y="4537874"/>
              <a:ext cx="474516" cy="6886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4" name="Picture 12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632" t="6084" r="22154" b="4965"/>
            <a:stretch/>
          </p:blipFill>
          <p:spPr bwMode="auto">
            <a:xfrm>
              <a:off x="4592132" y="4537874"/>
              <a:ext cx="486366" cy="673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45" name="TextBox 44"/>
            <p:cNvSpPr txBox="1"/>
            <p:nvPr/>
          </p:nvSpPr>
          <p:spPr>
            <a:xfrm>
              <a:off x="2392389" y="5028530"/>
              <a:ext cx="340697" cy="165909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r>
                <a:rPr lang="en-US" sz="900" dirty="0" smtClean="0">
                  <a:solidFill>
                    <a:schemeClr val="bg1"/>
                  </a:solidFill>
                </a:rPr>
                <a:t>MDS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518600" y="5052903"/>
              <a:ext cx="340697" cy="14747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r>
                <a:rPr lang="en-US" sz="800" dirty="0" smtClean="0">
                  <a:solidFill>
                    <a:schemeClr val="bg1"/>
                  </a:solidFill>
                </a:rPr>
                <a:t>MDS</a:t>
              </a:r>
            </a:p>
          </p:txBody>
        </p:sp>
        <p:sp>
          <p:nvSpPr>
            <p:cNvPr id="47" name="Text Box 17"/>
            <p:cNvSpPr txBox="1">
              <a:spLocks noChangeArrowheads="1"/>
            </p:cNvSpPr>
            <p:nvPr/>
          </p:nvSpPr>
          <p:spPr bwMode="auto">
            <a:xfrm>
              <a:off x="5069362" y="5370836"/>
              <a:ext cx="1038619" cy="461665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200" dirty="0" smtClean="0">
                  <a:solidFill>
                    <a:schemeClr val="accent1"/>
                  </a:solidFill>
                </a:rPr>
                <a:t>Data Access</a:t>
              </a:r>
            </a:p>
            <a:p>
              <a:pPr algn="ctr" eaLnBrk="0" hangingPunct="0"/>
              <a:r>
                <a:rPr lang="en-US" sz="1200" dirty="0" smtClean="0">
                  <a:solidFill>
                    <a:schemeClr val="accent1"/>
                  </a:solidFill>
                </a:rPr>
                <a:t>Latency</a:t>
              </a:r>
              <a:endParaRPr lang="en-US" sz="1200" dirty="0">
                <a:solidFill>
                  <a:schemeClr val="accent1"/>
                </a:solidFill>
              </a:endParaRPr>
            </a:p>
          </p:txBody>
        </p:sp>
        <p:sp>
          <p:nvSpPr>
            <p:cNvPr id="48" name="Text Box 17"/>
            <p:cNvSpPr txBox="1">
              <a:spLocks noChangeArrowheads="1"/>
            </p:cNvSpPr>
            <p:nvPr/>
          </p:nvSpPr>
          <p:spPr bwMode="auto">
            <a:xfrm>
              <a:off x="196491" y="5416106"/>
              <a:ext cx="1002198" cy="646331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200" dirty="0" smtClean="0">
                  <a:solidFill>
                    <a:schemeClr val="accent1"/>
                  </a:solidFill>
                </a:rPr>
                <a:t>Exchange </a:t>
              </a:r>
            </a:p>
            <a:p>
              <a:pPr algn="ctr" eaLnBrk="0" hangingPunct="0"/>
              <a:r>
                <a:rPr lang="en-US" sz="1200" dirty="0" smtClean="0">
                  <a:solidFill>
                    <a:schemeClr val="accent1"/>
                  </a:solidFill>
                </a:rPr>
                <a:t>Completion </a:t>
              </a:r>
            </a:p>
            <a:p>
              <a:pPr algn="ctr" eaLnBrk="0" hangingPunct="0"/>
              <a:r>
                <a:rPr lang="en-US" sz="1200" dirty="0" smtClean="0">
                  <a:solidFill>
                    <a:schemeClr val="accent1"/>
                  </a:solidFill>
                </a:rPr>
                <a:t>Time</a:t>
              </a:r>
              <a:endParaRPr lang="en-US" sz="1200" dirty="0">
                <a:solidFill>
                  <a:schemeClr val="accent1"/>
                </a:solidFill>
              </a:endParaRP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160884" y="3947893"/>
              <a:ext cx="1519009" cy="503415"/>
              <a:chOff x="1947135" y="4067521"/>
              <a:chExt cx="1141254" cy="378223"/>
            </a:xfrm>
          </p:grpSpPr>
          <p:sp>
            <p:nvSpPr>
              <p:cNvPr id="53" name="Rounded Rectangle 52"/>
              <p:cNvSpPr/>
              <p:nvPr/>
            </p:nvSpPr>
            <p:spPr>
              <a:xfrm>
                <a:off x="1947135" y="4067521"/>
                <a:ext cx="1141254" cy="378223"/>
              </a:xfrm>
              <a:prstGeom prst="roundRect">
                <a:avLst>
                  <a:gd name="adj" fmla="val 0"/>
                </a:avLst>
              </a:prstGeom>
              <a:solidFill>
                <a:schemeClr val="tx1">
                  <a:lumMod val="20000"/>
                  <a:lumOff val="80000"/>
                  <a:alpha val="39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tIns="91440" rIns="0" bIns="0" rtlCol="0" anchor="t"/>
              <a:lstStyle/>
              <a:p>
                <a:pPr marL="13099" lvl="1" indent="-13099">
                  <a:spcBef>
                    <a:spcPts val="450"/>
                  </a:spcBef>
                </a:pPr>
                <a:r>
                  <a:rPr lang="en-US" dirty="0" smtClean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Read CMD</a:t>
                </a:r>
              </a:p>
            </p:txBody>
          </p:sp>
          <p:cxnSp>
            <p:nvCxnSpPr>
              <p:cNvPr id="54" name="Straight Connector 53"/>
              <p:cNvCxnSpPr/>
              <p:nvPr/>
            </p:nvCxnSpPr>
            <p:spPr>
              <a:xfrm flipV="1">
                <a:off x="1947135" y="4077404"/>
                <a:ext cx="0" cy="364795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46744" y="4526917"/>
              <a:ext cx="706318" cy="706318"/>
            </a:xfrm>
            <a:prstGeom prst="rect">
              <a:avLst/>
            </a:prstGeom>
          </p:spPr>
        </p:pic>
        <p:sp>
          <p:nvSpPr>
            <p:cNvPr id="57" name="Text Box 17"/>
            <p:cNvSpPr txBox="1">
              <a:spLocks noChangeArrowheads="1"/>
            </p:cNvSpPr>
            <p:nvPr/>
          </p:nvSpPr>
          <p:spPr bwMode="auto">
            <a:xfrm>
              <a:off x="2785499" y="6184126"/>
              <a:ext cx="769378" cy="27699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200" dirty="0" smtClean="0">
                  <a:solidFill>
                    <a:schemeClr val="accent6">
                      <a:lumMod val="50000"/>
                    </a:schemeClr>
                  </a:solidFill>
                </a:rPr>
                <a:t>STATUS</a:t>
              </a:r>
              <a:endParaRPr lang="en-US" sz="12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62" name="Line 16"/>
            <p:cNvSpPr>
              <a:spLocks noChangeShapeType="1"/>
            </p:cNvSpPr>
            <p:nvPr/>
          </p:nvSpPr>
          <p:spPr bwMode="auto">
            <a:xfrm>
              <a:off x="1505671" y="5904264"/>
              <a:ext cx="3310278" cy="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 w="med" len="med"/>
              <a:tailEnd/>
            </a:ln>
            <a:effec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63" name="Straight Arrow Connector 62"/>
            <p:cNvCxnSpPr/>
            <p:nvPr/>
          </p:nvCxnSpPr>
          <p:spPr>
            <a:xfrm>
              <a:off x="1528123" y="5371717"/>
              <a:ext cx="331269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4" name="Line 16"/>
            <p:cNvSpPr>
              <a:spLocks noChangeShapeType="1"/>
            </p:cNvSpPr>
            <p:nvPr/>
          </p:nvSpPr>
          <p:spPr bwMode="auto">
            <a:xfrm>
              <a:off x="1505671" y="6037891"/>
              <a:ext cx="3310278" cy="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 w="med" len="med"/>
              <a:tailEnd/>
            </a:ln>
            <a:effec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5" name="Line 16"/>
            <p:cNvSpPr>
              <a:spLocks noChangeShapeType="1"/>
            </p:cNvSpPr>
            <p:nvPr/>
          </p:nvSpPr>
          <p:spPr bwMode="auto">
            <a:xfrm>
              <a:off x="1506743" y="6174606"/>
              <a:ext cx="3310278" cy="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 w="med" len="med"/>
              <a:tailEnd/>
            </a:ln>
            <a:effec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23350" y="1048708"/>
            <a:ext cx="6023579" cy="2691041"/>
            <a:chOff x="123350" y="1048708"/>
            <a:chExt cx="6023579" cy="2691041"/>
          </a:xfrm>
        </p:grpSpPr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>
              <a:off x="2680291" y="2441771"/>
              <a:ext cx="1003802" cy="27699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200" dirty="0">
                  <a:solidFill>
                    <a:schemeClr val="accent6">
                      <a:lumMod val="50000"/>
                    </a:schemeClr>
                  </a:solidFill>
                </a:rPr>
                <a:t>XFER_RDY</a:t>
              </a:r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2775048" y="3365054"/>
              <a:ext cx="769378" cy="27699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200" dirty="0" smtClean="0">
                  <a:solidFill>
                    <a:schemeClr val="accent6">
                      <a:lumMod val="50000"/>
                    </a:schemeClr>
                  </a:solidFill>
                </a:rPr>
                <a:t>STATUS</a:t>
              </a:r>
              <a:endParaRPr lang="en-US" sz="12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8" name="Line 7"/>
            <p:cNvSpPr>
              <a:spLocks noChangeShapeType="1"/>
            </p:cNvSpPr>
            <p:nvPr/>
          </p:nvSpPr>
          <p:spPr bwMode="auto">
            <a:xfrm flipH="1">
              <a:off x="1503564" y="1898936"/>
              <a:ext cx="3" cy="1840813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</p:spPr>
          <p:txBody>
            <a:bodyPr wrap="none" lIns="73025" tIns="36512" rIns="73025" bIns="36512" anchor="ctr"/>
            <a:lstStyle/>
            <a:p>
              <a:endParaRPr lang="en-US"/>
            </a:p>
          </p:txBody>
        </p:sp>
        <p:sp>
          <p:nvSpPr>
            <p:cNvPr id="19" name="Line 8"/>
            <p:cNvSpPr>
              <a:spLocks noChangeShapeType="1"/>
            </p:cNvSpPr>
            <p:nvPr/>
          </p:nvSpPr>
          <p:spPr bwMode="auto">
            <a:xfrm>
              <a:off x="2552181" y="2065127"/>
              <a:ext cx="0" cy="1673465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</p:spPr>
          <p:txBody>
            <a:bodyPr wrap="none" lIns="73025" tIns="36512" rIns="73025" bIns="36512" anchor="ctr"/>
            <a:lstStyle/>
            <a:p>
              <a:endParaRPr lang="en-US"/>
            </a:p>
          </p:txBody>
        </p:sp>
        <p:sp>
          <p:nvSpPr>
            <p:cNvPr id="20" name="Line 9"/>
            <p:cNvSpPr>
              <a:spLocks noChangeShapeType="1"/>
            </p:cNvSpPr>
            <p:nvPr/>
          </p:nvSpPr>
          <p:spPr bwMode="auto">
            <a:xfrm flipH="1">
              <a:off x="3695182" y="2065127"/>
              <a:ext cx="0" cy="1673465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</p:spPr>
          <p:txBody>
            <a:bodyPr wrap="none" lIns="73025" tIns="36512" rIns="73025" bIns="36512" anchor="ctr"/>
            <a:lstStyle/>
            <a:p>
              <a:endParaRPr lang="en-US"/>
            </a:p>
          </p:txBody>
        </p:sp>
        <p:sp>
          <p:nvSpPr>
            <p:cNvPr id="26" name="Line 10"/>
            <p:cNvSpPr>
              <a:spLocks noChangeShapeType="1"/>
            </p:cNvSpPr>
            <p:nvPr/>
          </p:nvSpPr>
          <p:spPr bwMode="auto">
            <a:xfrm flipH="1">
              <a:off x="4833035" y="1898936"/>
              <a:ext cx="0" cy="1840813"/>
            </a:xfrm>
            <a:prstGeom prst="line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  <a:effectLst/>
          </p:spPr>
          <p:txBody>
            <a:bodyPr wrap="none" lIns="73025" tIns="36512" rIns="73025" bIns="36512" anchor="ctr"/>
            <a:lstStyle/>
            <a:p>
              <a:endParaRPr lang="en-US"/>
            </a:p>
          </p:txBody>
        </p:sp>
        <p:sp>
          <p:nvSpPr>
            <p:cNvPr id="27" name="Line 16"/>
            <p:cNvSpPr>
              <a:spLocks noChangeShapeType="1"/>
            </p:cNvSpPr>
            <p:nvPr/>
          </p:nvSpPr>
          <p:spPr bwMode="auto">
            <a:xfrm>
              <a:off x="1506883" y="2731338"/>
              <a:ext cx="3310278" cy="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 w="med" len="med"/>
              <a:tailEnd/>
            </a:ln>
            <a:effec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1525843" y="2435607"/>
              <a:ext cx="331269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29" name="Picture 11"/>
            <p:cNvPicPr>
              <a:picLocks noChangeAspect="1" noChangeArrowheads="1"/>
            </p:cNvPicPr>
            <p:nvPr/>
          </p:nvPicPr>
          <p:blipFill rotWithShape="1"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288" t="5460" r="18093" b="3791"/>
            <a:stretch/>
          </p:blipFill>
          <p:spPr bwMode="auto">
            <a:xfrm>
              <a:off x="2327828" y="1578178"/>
              <a:ext cx="474516" cy="6886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30" name="Picture 11"/>
            <p:cNvPicPr>
              <a:picLocks noChangeAspect="1" noChangeArrowheads="1"/>
            </p:cNvPicPr>
            <p:nvPr/>
          </p:nvPicPr>
          <p:blipFill rotWithShape="1">
            <a:blip r:embed="rId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288" t="5460" r="18093" b="3791"/>
            <a:stretch/>
          </p:blipFill>
          <p:spPr bwMode="auto">
            <a:xfrm>
              <a:off x="3445012" y="1578178"/>
              <a:ext cx="474516" cy="6886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31" name="Picture 12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632" t="6084" r="22154" b="4965"/>
            <a:stretch/>
          </p:blipFill>
          <p:spPr bwMode="auto">
            <a:xfrm>
              <a:off x="4588655" y="1578178"/>
              <a:ext cx="486366" cy="673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2388913" y="2068834"/>
              <a:ext cx="340697" cy="165909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r>
                <a:rPr lang="en-US" sz="900" dirty="0" smtClean="0">
                  <a:solidFill>
                    <a:schemeClr val="bg1"/>
                  </a:solidFill>
                </a:rPr>
                <a:t>MDS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515124" y="2093207"/>
              <a:ext cx="340697" cy="14747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r>
                <a:rPr lang="en-US" sz="800" dirty="0" smtClean="0">
                  <a:solidFill>
                    <a:schemeClr val="bg1"/>
                  </a:solidFill>
                </a:rPr>
                <a:t>MDS</a:t>
              </a:r>
            </a:p>
          </p:txBody>
        </p:sp>
        <p:sp>
          <p:nvSpPr>
            <p:cNvPr id="34" name="AutoShape 20"/>
            <p:cNvSpPr>
              <a:spLocks/>
            </p:cNvSpPr>
            <p:nvPr/>
          </p:nvSpPr>
          <p:spPr bwMode="auto">
            <a:xfrm flipH="1">
              <a:off x="1093556" y="2431422"/>
              <a:ext cx="247239" cy="1210417"/>
            </a:xfrm>
            <a:prstGeom prst="rightBrace">
              <a:avLst>
                <a:gd name="adj1" fmla="val 22913"/>
                <a:gd name="adj2" fmla="val 50000"/>
              </a:avLst>
            </a:prstGeom>
            <a:ln w="12700">
              <a:headEnd/>
              <a:tailEnd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Text Box 17"/>
            <p:cNvSpPr txBox="1">
              <a:spLocks noChangeArrowheads="1"/>
            </p:cNvSpPr>
            <p:nvPr/>
          </p:nvSpPr>
          <p:spPr bwMode="auto">
            <a:xfrm>
              <a:off x="123350" y="2656632"/>
              <a:ext cx="1002198" cy="646331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200" dirty="0" smtClean="0">
                  <a:solidFill>
                    <a:schemeClr val="accent1"/>
                  </a:solidFill>
                </a:rPr>
                <a:t>Exchange </a:t>
              </a:r>
            </a:p>
            <a:p>
              <a:pPr algn="ctr" eaLnBrk="0" hangingPunct="0"/>
              <a:r>
                <a:rPr lang="en-US" sz="1200" dirty="0" smtClean="0">
                  <a:solidFill>
                    <a:schemeClr val="accent1"/>
                  </a:solidFill>
                </a:rPr>
                <a:t>Completion </a:t>
              </a:r>
            </a:p>
            <a:p>
              <a:pPr algn="ctr" eaLnBrk="0" hangingPunct="0"/>
              <a:r>
                <a:rPr lang="en-US" sz="1200" dirty="0" smtClean="0">
                  <a:solidFill>
                    <a:schemeClr val="accent1"/>
                  </a:solidFill>
                </a:rPr>
                <a:t>Time</a:t>
              </a:r>
              <a:endParaRPr lang="en-US" sz="1200" dirty="0">
                <a:solidFill>
                  <a:schemeClr val="accent1"/>
                </a:solidFill>
              </a:endParaRPr>
            </a:p>
          </p:txBody>
        </p:sp>
        <p:grpSp>
          <p:nvGrpSpPr>
            <p:cNvPr id="49" name="Group 48"/>
            <p:cNvGrpSpPr/>
            <p:nvPr/>
          </p:nvGrpSpPr>
          <p:grpSpPr>
            <a:xfrm>
              <a:off x="165451" y="1048708"/>
              <a:ext cx="1519009" cy="503415"/>
              <a:chOff x="1947135" y="4067521"/>
              <a:chExt cx="1141254" cy="378223"/>
            </a:xfrm>
          </p:grpSpPr>
          <p:sp>
            <p:nvSpPr>
              <p:cNvPr id="50" name="Rounded Rectangle 49"/>
              <p:cNvSpPr/>
              <p:nvPr/>
            </p:nvSpPr>
            <p:spPr>
              <a:xfrm>
                <a:off x="1947135" y="4067521"/>
                <a:ext cx="1141254" cy="378223"/>
              </a:xfrm>
              <a:prstGeom prst="roundRect">
                <a:avLst>
                  <a:gd name="adj" fmla="val 0"/>
                </a:avLst>
              </a:prstGeom>
              <a:solidFill>
                <a:schemeClr val="tx1">
                  <a:lumMod val="20000"/>
                  <a:lumOff val="80000"/>
                  <a:alpha val="39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2880" tIns="91440" rIns="0" bIns="0" rtlCol="0" anchor="t"/>
              <a:lstStyle/>
              <a:p>
                <a:pPr marL="13099" lvl="1" indent="-13099">
                  <a:spcBef>
                    <a:spcPts val="450"/>
                  </a:spcBef>
                </a:pPr>
                <a:r>
                  <a:rPr lang="en-US" dirty="0" smtClean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Write CMD</a:t>
                </a:r>
              </a:p>
            </p:txBody>
          </p:sp>
          <p:cxnSp>
            <p:nvCxnSpPr>
              <p:cNvPr id="51" name="Straight Connector 50"/>
              <p:cNvCxnSpPr/>
              <p:nvPr/>
            </p:nvCxnSpPr>
            <p:spPr>
              <a:xfrm flipV="1">
                <a:off x="1947135" y="4077404"/>
                <a:ext cx="0" cy="364795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6496" y="1586621"/>
              <a:ext cx="706318" cy="706318"/>
            </a:xfrm>
            <a:prstGeom prst="rect">
              <a:avLst/>
            </a:prstGeom>
          </p:spPr>
        </p:pic>
        <p:cxnSp>
          <p:nvCxnSpPr>
            <p:cNvPr id="58" name="Straight Arrow Connector 57"/>
            <p:cNvCxnSpPr/>
            <p:nvPr/>
          </p:nvCxnSpPr>
          <p:spPr>
            <a:xfrm>
              <a:off x="1510352" y="3076826"/>
              <a:ext cx="331269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1503391" y="3216221"/>
              <a:ext cx="331269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1504463" y="3351322"/>
              <a:ext cx="331269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1" name="Line 16"/>
            <p:cNvSpPr>
              <a:spLocks noChangeShapeType="1"/>
            </p:cNvSpPr>
            <p:nvPr/>
          </p:nvSpPr>
          <p:spPr bwMode="auto">
            <a:xfrm>
              <a:off x="1512771" y="3641838"/>
              <a:ext cx="3310278" cy="0"/>
            </a:xfrm>
            <a:prstGeom prst="line">
              <a:avLst/>
            </a:prstGeom>
            <a:ln w="12700">
              <a:solidFill>
                <a:schemeClr val="tx1"/>
              </a:solidFill>
              <a:headEnd type="triangle" w="med" len="med"/>
              <a:tailEnd/>
            </a:ln>
            <a:effectLst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6" name="AutoShape 20"/>
            <p:cNvSpPr>
              <a:spLocks/>
            </p:cNvSpPr>
            <p:nvPr/>
          </p:nvSpPr>
          <p:spPr bwMode="auto">
            <a:xfrm rot="10800000" flipH="1">
              <a:off x="4909955" y="2437673"/>
              <a:ext cx="140949" cy="300608"/>
            </a:xfrm>
            <a:prstGeom prst="rightBrace">
              <a:avLst>
                <a:gd name="adj1" fmla="val 22913"/>
                <a:gd name="adj2" fmla="val 50000"/>
              </a:avLst>
            </a:prstGeom>
            <a:ln w="12700">
              <a:headEnd/>
              <a:tailEnd/>
            </a:ln>
            <a:effectLst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Text Box 17"/>
            <p:cNvSpPr txBox="1">
              <a:spLocks noChangeArrowheads="1"/>
            </p:cNvSpPr>
            <p:nvPr/>
          </p:nvSpPr>
          <p:spPr bwMode="auto">
            <a:xfrm>
              <a:off x="5108310" y="2316873"/>
              <a:ext cx="1038619" cy="461665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200" dirty="0" smtClean="0">
                  <a:solidFill>
                    <a:schemeClr val="accent1"/>
                  </a:solidFill>
                </a:rPr>
                <a:t>Data Access</a:t>
              </a:r>
            </a:p>
            <a:p>
              <a:pPr algn="ctr" eaLnBrk="0" hangingPunct="0"/>
              <a:r>
                <a:rPr lang="en-US" sz="1200" dirty="0" smtClean="0">
                  <a:solidFill>
                    <a:schemeClr val="accent1"/>
                  </a:solidFill>
                </a:rPr>
                <a:t>Latency</a:t>
              </a:r>
              <a:endParaRPr lang="en-US" sz="120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70" name="Rounded Rectangle 69"/>
          <p:cNvSpPr/>
          <p:nvPr/>
        </p:nvSpPr>
        <p:spPr>
          <a:xfrm>
            <a:off x="6081346" y="1169247"/>
            <a:ext cx="6043305" cy="503415"/>
          </a:xfrm>
          <a:prstGeom prst="roundRect">
            <a:avLst>
              <a:gd name="adj" fmla="val 0"/>
            </a:avLst>
          </a:prstGeom>
          <a:solidFill>
            <a:schemeClr val="tx1">
              <a:lumMod val="20000"/>
              <a:lumOff val="80000"/>
              <a:alpha val="39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0" bIns="0" rtlCol="0" anchor="t"/>
          <a:lstStyle/>
          <a:p>
            <a:pPr marL="13099" lvl="1" indent="-13099">
              <a:spcBef>
                <a:spcPts val="450"/>
              </a:spcBef>
            </a:pP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Exchange Completion time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6296642" y="1841176"/>
            <a:ext cx="5828009" cy="503415"/>
          </a:xfrm>
          <a:prstGeom prst="roundRect">
            <a:avLst>
              <a:gd name="adj" fmla="val 0"/>
            </a:avLst>
          </a:prstGeom>
          <a:solidFill>
            <a:schemeClr val="tx1">
              <a:lumMod val="20000"/>
              <a:lumOff val="80000"/>
              <a:alpha val="39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0" bIns="0" rtlCol="0" anchor="t"/>
          <a:lstStyle/>
          <a:p>
            <a:pPr marL="13099" lvl="1" indent="-13099">
              <a:spcBef>
                <a:spcPts val="450"/>
              </a:spcBef>
            </a:pP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Access Latency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6439310" y="2509621"/>
            <a:ext cx="5685341" cy="503415"/>
          </a:xfrm>
          <a:prstGeom prst="roundRect">
            <a:avLst>
              <a:gd name="adj" fmla="val 0"/>
            </a:avLst>
          </a:prstGeom>
          <a:solidFill>
            <a:schemeClr val="tx1">
              <a:lumMod val="20000"/>
              <a:lumOff val="80000"/>
              <a:alpha val="39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0" bIns="0" rtlCol="0" anchor="t"/>
          <a:lstStyle/>
          <a:p>
            <a:pPr marL="13099" lvl="1" indent="-13099">
              <a:spcBef>
                <a:spcPts val="450"/>
              </a:spcBef>
            </a:pP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Outstanding IO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6586356" y="3159396"/>
            <a:ext cx="5538295" cy="503415"/>
          </a:xfrm>
          <a:prstGeom prst="roundRect">
            <a:avLst>
              <a:gd name="adj" fmla="val 0"/>
            </a:avLst>
          </a:prstGeom>
          <a:solidFill>
            <a:schemeClr val="tx1">
              <a:lumMod val="20000"/>
              <a:lumOff val="80000"/>
              <a:alpha val="39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0" bIns="0" rtlCol="0" anchor="t"/>
          <a:lstStyle/>
          <a:p>
            <a:pPr marL="13099" lvl="1" indent="-13099">
              <a:spcBef>
                <a:spcPts val="450"/>
              </a:spcBef>
            </a:pP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IOPS &amp; other flow level counters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6248380" y="5838539"/>
            <a:ext cx="5876271" cy="503415"/>
          </a:xfrm>
          <a:prstGeom prst="roundRect">
            <a:avLst>
              <a:gd name="adj" fmla="val 0"/>
            </a:avLst>
          </a:prstGeom>
          <a:solidFill>
            <a:schemeClr val="tx1">
              <a:lumMod val="20000"/>
              <a:lumOff val="80000"/>
              <a:alpha val="39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0" bIns="0" rtlCol="0" anchor="t"/>
          <a:lstStyle/>
          <a:p>
            <a:pPr marL="13099" lvl="1" indent="-13099">
              <a:spcBef>
                <a:spcPts val="450"/>
              </a:spcBef>
            </a:pP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IOPS, IO block size &amp; other detailed flow level stats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6563560" y="4488108"/>
            <a:ext cx="5561091" cy="503415"/>
          </a:xfrm>
          <a:prstGeom prst="roundRect">
            <a:avLst>
              <a:gd name="adj" fmla="val 0"/>
            </a:avLst>
          </a:prstGeom>
          <a:solidFill>
            <a:schemeClr val="tx1">
              <a:lumMod val="20000"/>
              <a:lumOff val="80000"/>
              <a:alpha val="39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0" bIns="0" rtlCol="0" anchor="t"/>
          <a:lstStyle/>
          <a:p>
            <a:pPr marL="13099" lvl="1" indent="-13099">
              <a:spcBef>
                <a:spcPts val="450"/>
              </a:spcBef>
            </a:pP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Failed exchanges, IO retransmissions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6449106" y="5165612"/>
            <a:ext cx="5675545" cy="503415"/>
          </a:xfrm>
          <a:prstGeom prst="roundRect">
            <a:avLst>
              <a:gd name="adj" fmla="val 0"/>
            </a:avLst>
          </a:prstGeom>
          <a:solidFill>
            <a:schemeClr val="tx1">
              <a:lumMod val="20000"/>
              <a:lumOff val="80000"/>
              <a:alpha val="39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0" bIns="0" rtlCol="0" anchor="t"/>
          <a:lstStyle/>
          <a:p>
            <a:pPr marL="13099" lvl="1" indent="-13099">
              <a:spcBef>
                <a:spcPts val="450"/>
              </a:spcBef>
            </a:pP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SCSI error conditions (Aborts, Rejects,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6656760" y="3827872"/>
            <a:ext cx="5467891" cy="503415"/>
          </a:xfrm>
          <a:prstGeom prst="roundRect">
            <a:avLst>
              <a:gd name="adj" fmla="val 0"/>
            </a:avLst>
          </a:prstGeom>
          <a:solidFill>
            <a:schemeClr val="tx1">
              <a:lumMod val="20000"/>
              <a:lumOff val="80000"/>
              <a:alpha val="39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0" bIns="0" rtlCol="0" anchor="t"/>
          <a:lstStyle/>
          <a:p>
            <a:pPr marL="13099" lvl="1" indent="-13099">
              <a:spcBef>
                <a:spcPts val="450"/>
              </a:spcBef>
            </a:pP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flow timeout drop frames</a:t>
            </a:r>
          </a:p>
        </p:txBody>
      </p:sp>
      <p:sp>
        <p:nvSpPr>
          <p:cNvPr id="78" name="Oval 77"/>
          <p:cNvSpPr>
            <a:spLocks noChangeAspect="1"/>
          </p:cNvSpPr>
          <p:nvPr/>
        </p:nvSpPr>
        <p:spPr>
          <a:xfrm>
            <a:off x="5866523" y="1231747"/>
            <a:ext cx="377851" cy="377851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79" name="Oval 78"/>
          <p:cNvSpPr>
            <a:spLocks noChangeAspect="1"/>
          </p:cNvSpPr>
          <p:nvPr/>
        </p:nvSpPr>
        <p:spPr>
          <a:xfrm>
            <a:off x="6136153" y="1921888"/>
            <a:ext cx="377851" cy="377851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80" name="Oval 79"/>
          <p:cNvSpPr>
            <a:spLocks noChangeAspect="1"/>
          </p:cNvSpPr>
          <p:nvPr/>
        </p:nvSpPr>
        <p:spPr>
          <a:xfrm>
            <a:off x="6306844" y="2571333"/>
            <a:ext cx="377851" cy="377851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81" name="Oval 80"/>
          <p:cNvSpPr>
            <a:spLocks noChangeAspect="1"/>
          </p:cNvSpPr>
          <p:nvPr/>
        </p:nvSpPr>
        <p:spPr>
          <a:xfrm>
            <a:off x="6406817" y="3213370"/>
            <a:ext cx="377851" cy="377851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82" name="Oval 81"/>
          <p:cNvSpPr>
            <a:spLocks noChangeAspect="1"/>
          </p:cNvSpPr>
          <p:nvPr/>
        </p:nvSpPr>
        <p:spPr>
          <a:xfrm>
            <a:off x="6432438" y="3894933"/>
            <a:ext cx="377851" cy="377851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83" name="Oval 82"/>
          <p:cNvSpPr>
            <a:spLocks noChangeAspect="1"/>
          </p:cNvSpPr>
          <p:nvPr/>
        </p:nvSpPr>
        <p:spPr>
          <a:xfrm>
            <a:off x="6392319" y="4570023"/>
            <a:ext cx="377851" cy="377851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84" name="Oval 83"/>
          <p:cNvSpPr>
            <a:spLocks noChangeAspect="1"/>
          </p:cNvSpPr>
          <p:nvPr/>
        </p:nvSpPr>
        <p:spPr>
          <a:xfrm>
            <a:off x="6313042" y="5235253"/>
            <a:ext cx="377851" cy="377851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85" name="Oval 84"/>
          <p:cNvSpPr>
            <a:spLocks noChangeAspect="1"/>
          </p:cNvSpPr>
          <p:nvPr/>
        </p:nvSpPr>
        <p:spPr>
          <a:xfrm>
            <a:off x="6155092" y="5894450"/>
            <a:ext cx="377851" cy="377851"/>
          </a:xfrm>
          <a:prstGeom prst="ellipse">
            <a:avLst/>
          </a:prstGeom>
          <a:solidFill>
            <a:schemeClr val="bg1"/>
          </a:solidFill>
          <a:ln w="76200" cmpd="tri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3536" y="-2109"/>
            <a:ext cx="11984982" cy="975783"/>
          </a:xfrm>
        </p:spPr>
        <p:txBody>
          <a:bodyPr/>
          <a:lstStyle/>
          <a:p>
            <a:r>
              <a:rPr lang="en-US" dirty="0" smtClean="0"/>
              <a:t>What is meant by performance?</a:t>
            </a:r>
            <a:endParaRPr lang="en-US" dirty="0"/>
          </a:p>
        </p:txBody>
      </p:sp>
      <p:sp>
        <p:nvSpPr>
          <p:cNvPr id="86" name="Rectangle 85"/>
          <p:cNvSpPr/>
          <p:nvPr/>
        </p:nvSpPr>
        <p:spPr>
          <a:xfrm>
            <a:off x="15" y="6451694"/>
            <a:ext cx="12188808" cy="408955"/>
          </a:xfrm>
          <a:prstGeom prst="rect">
            <a:avLst/>
          </a:prstGeom>
          <a:gradFill>
            <a:gsLst>
              <a:gs pos="4839">
                <a:srgbClr val="49AD61"/>
              </a:gs>
              <a:gs pos="100000">
                <a:srgbClr val="3C9050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o be measured at VM-SID-DID-LUN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09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3536" y="-2109"/>
            <a:ext cx="11984982" cy="975783"/>
          </a:xfrm>
        </p:spPr>
        <p:txBody>
          <a:bodyPr/>
          <a:lstStyle/>
          <a:p>
            <a:r>
              <a:rPr lang="en-US" dirty="0" smtClean="0"/>
              <a:t>Challenges in quantification of performance</a:t>
            </a:r>
            <a:endParaRPr lang="en-US" dirty="0"/>
          </a:p>
        </p:txBody>
      </p:sp>
      <p:sp>
        <p:nvSpPr>
          <p:cNvPr id="56" name="Rectangle 55"/>
          <p:cNvSpPr/>
          <p:nvPr/>
        </p:nvSpPr>
        <p:spPr>
          <a:xfrm>
            <a:off x="519753" y="1323130"/>
            <a:ext cx="11669072" cy="445854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marL="455613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Production deployments are getting large and complex</a:t>
            </a:r>
          </a:p>
          <a:p>
            <a:pPr marL="455613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Production networks are much different from lab networks used for pilot testing</a:t>
            </a:r>
          </a:p>
          <a:p>
            <a:pPr marL="455613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Limitation of tools for metric measurement</a:t>
            </a:r>
          </a:p>
          <a:p>
            <a:pPr marL="455613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Different teams managing different components. </a:t>
            </a:r>
          </a:p>
          <a:p>
            <a:pPr marL="455613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Teams working in silos.</a:t>
            </a:r>
          </a:p>
          <a:p>
            <a:pPr marL="455613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Hybrid environments.</a:t>
            </a:r>
          </a:p>
          <a:p>
            <a:pPr marL="455613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Virtualization.</a:t>
            </a:r>
          </a:p>
          <a:p>
            <a:pPr marL="455613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Reference point of measurement matters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  <a:p>
            <a:pPr marL="455613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31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3536" y="-2109"/>
            <a:ext cx="11984982" cy="975783"/>
          </a:xfrm>
        </p:spPr>
        <p:txBody>
          <a:bodyPr/>
          <a:lstStyle/>
          <a:p>
            <a:r>
              <a:rPr lang="en-US" dirty="0" smtClean="0"/>
              <a:t>Understanding end-to-end block IO path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-225445" y="1634072"/>
            <a:ext cx="3103951" cy="4445100"/>
          </a:xfrm>
          <a:prstGeom prst="roundRect">
            <a:avLst>
              <a:gd name="adj" fmla="val 5765"/>
            </a:avLst>
          </a:prstGeom>
          <a:gradFill>
            <a:gsLst>
              <a:gs pos="37000">
                <a:schemeClr val="bg1">
                  <a:alpha val="0"/>
                </a:schemeClr>
              </a:gs>
              <a:gs pos="100000">
                <a:srgbClr val="BBDEFA">
                  <a:alpha val="50000"/>
                </a:srgbClr>
              </a:gs>
            </a:gsLst>
            <a:lin ang="0" scaled="0"/>
          </a:gradFill>
          <a:ln>
            <a:solidFill>
              <a:srgbClr val="66CC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4" name="Rounded Rectangle 13"/>
          <p:cNvSpPr/>
          <p:nvPr/>
        </p:nvSpPr>
        <p:spPr>
          <a:xfrm>
            <a:off x="-386472" y="1642152"/>
            <a:ext cx="3264977" cy="4446078"/>
          </a:xfrm>
          <a:prstGeom prst="roundRect">
            <a:avLst>
              <a:gd name="adj" fmla="val 6082"/>
            </a:avLst>
          </a:prstGeom>
          <a:gradFill>
            <a:gsLst>
              <a:gs pos="37000">
                <a:schemeClr val="bg1">
                  <a:alpha val="0"/>
                </a:schemeClr>
              </a:gs>
              <a:gs pos="100000">
                <a:srgbClr val="C00000">
                  <a:alpha val="50000"/>
                </a:srgb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264341" y="3578301"/>
            <a:ext cx="244175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Compute &amp; Applications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630" y="2138891"/>
            <a:ext cx="530667" cy="5306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030" y="2800690"/>
            <a:ext cx="530667" cy="5306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630" y="4181259"/>
            <a:ext cx="530667" cy="5306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230" y="4906613"/>
            <a:ext cx="530667" cy="5306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510" y="5256053"/>
            <a:ext cx="362453" cy="36245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910" y="4551460"/>
            <a:ext cx="362453" cy="36245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823" y="3194259"/>
            <a:ext cx="362453" cy="36245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910" y="2444353"/>
            <a:ext cx="362453" cy="362453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1601" y="2273791"/>
            <a:ext cx="88869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1"/>
                </a:solidFill>
              </a:rPr>
              <a:t>Database</a:t>
            </a:r>
          </a:p>
          <a:p>
            <a:pPr algn="ctr"/>
            <a:r>
              <a:rPr lang="en-US" sz="1200" dirty="0" smtClean="0">
                <a:solidFill>
                  <a:schemeClr val="accent1"/>
                </a:solidFill>
              </a:rPr>
              <a:t>Server</a:t>
            </a:r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02785" y="2947961"/>
            <a:ext cx="60698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1"/>
                </a:solidFill>
              </a:rPr>
              <a:t>Web</a:t>
            </a:r>
          </a:p>
          <a:p>
            <a:pPr algn="ctr"/>
            <a:r>
              <a:rPr lang="en-US" sz="1200" dirty="0" smtClean="0">
                <a:solidFill>
                  <a:schemeClr val="accent1"/>
                </a:solidFill>
              </a:rPr>
              <a:t>Server</a:t>
            </a:r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-45011" y="4275069"/>
            <a:ext cx="97756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1"/>
                </a:solidFill>
              </a:rPr>
              <a:t>Video </a:t>
            </a:r>
          </a:p>
          <a:p>
            <a:pPr algn="ctr"/>
            <a:r>
              <a:rPr lang="en-US" sz="1200" dirty="0" smtClean="0">
                <a:solidFill>
                  <a:schemeClr val="accent1"/>
                </a:solidFill>
              </a:rPr>
              <a:t>Streaming</a:t>
            </a:r>
          </a:p>
          <a:p>
            <a:pPr algn="ctr"/>
            <a:r>
              <a:rPr lang="en-US" sz="1200" dirty="0" smtClean="0">
                <a:solidFill>
                  <a:schemeClr val="accent1"/>
                </a:solidFill>
              </a:rPr>
              <a:t>Server</a:t>
            </a: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-56905" y="5120299"/>
            <a:ext cx="9775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1"/>
                </a:solidFill>
              </a:rPr>
              <a:t>OLTP</a:t>
            </a:r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20397" y="1778397"/>
            <a:ext cx="2176995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</a:rPr>
              <a:t>Application issues</a:t>
            </a:r>
            <a:endParaRPr lang="en-US" sz="1600" dirty="0">
              <a:solidFill>
                <a:srgbClr val="C00000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519282" y="3985911"/>
            <a:ext cx="1221833" cy="1879414"/>
            <a:chOff x="1455489" y="3050239"/>
            <a:chExt cx="1221833" cy="1879414"/>
          </a:xfrm>
        </p:grpSpPr>
        <p:sp>
          <p:nvSpPr>
            <p:cNvPr id="36" name="Rectangle 35"/>
            <p:cNvSpPr/>
            <p:nvPr/>
          </p:nvSpPr>
          <p:spPr>
            <a:xfrm>
              <a:off x="1455489" y="4696988"/>
              <a:ext cx="1219297" cy="232665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58585B"/>
                  </a:solidFill>
                </a:rPr>
                <a:t>Application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458025" y="4365388"/>
              <a:ext cx="1219297" cy="232665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58585B"/>
                  </a:solidFill>
                </a:rPr>
                <a:t>File System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455747" y="4035812"/>
              <a:ext cx="1219297" cy="232665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58585B"/>
                  </a:solidFill>
                </a:rPr>
                <a:t>Block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455747" y="3702950"/>
              <a:ext cx="1219297" cy="232665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58585B"/>
                  </a:solidFill>
                </a:rPr>
                <a:t>SCSI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455489" y="3379299"/>
              <a:ext cx="1219297" cy="232665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58585B"/>
                  </a:solidFill>
                </a:rPr>
                <a:t>FC Driver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455489" y="3050239"/>
              <a:ext cx="1219297" cy="232665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58585B"/>
                  </a:solidFill>
                </a:rPr>
                <a:t>HBA (firmware)</a:t>
              </a:r>
            </a:p>
          </p:txBody>
        </p:sp>
        <p:sp>
          <p:nvSpPr>
            <p:cNvPr id="42" name="Isosceles Triangle 41"/>
            <p:cNvSpPr>
              <a:spLocks noChangeAspect="1"/>
            </p:cNvSpPr>
            <p:nvPr/>
          </p:nvSpPr>
          <p:spPr>
            <a:xfrm rot="10800000">
              <a:off x="1788285" y="3295331"/>
              <a:ext cx="68675" cy="65500"/>
            </a:xfrm>
            <a:prstGeom prst="triangle">
              <a:avLst/>
            </a:prstGeom>
            <a:solidFill>
              <a:schemeClr val="accent3"/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/>
            </a:p>
          </p:txBody>
        </p:sp>
        <p:sp>
          <p:nvSpPr>
            <p:cNvPr id="43" name="Isosceles Triangle 42"/>
            <p:cNvSpPr>
              <a:spLocks noChangeAspect="1"/>
            </p:cNvSpPr>
            <p:nvPr/>
          </p:nvSpPr>
          <p:spPr>
            <a:xfrm>
              <a:off x="2243614" y="3297665"/>
              <a:ext cx="68675" cy="65500"/>
            </a:xfrm>
            <a:prstGeom prst="triangle">
              <a:avLst/>
            </a:prstGeom>
            <a:solidFill>
              <a:schemeClr val="accent3"/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/>
            </a:p>
          </p:txBody>
        </p:sp>
        <p:sp>
          <p:nvSpPr>
            <p:cNvPr id="44" name="Isosceles Triangle 43"/>
            <p:cNvSpPr>
              <a:spLocks noChangeAspect="1"/>
            </p:cNvSpPr>
            <p:nvPr/>
          </p:nvSpPr>
          <p:spPr>
            <a:xfrm rot="10800000">
              <a:off x="1788285" y="3619508"/>
              <a:ext cx="68675" cy="65500"/>
            </a:xfrm>
            <a:prstGeom prst="triangle">
              <a:avLst/>
            </a:prstGeom>
            <a:solidFill>
              <a:schemeClr val="accent3"/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/>
            </a:p>
          </p:txBody>
        </p:sp>
        <p:sp>
          <p:nvSpPr>
            <p:cNvPr id="45" name="Isosceles Triangle 44"/>
            <p:cNvSpPr>
              <a:spLocks noChangeAspect="1"/>
            </p:cNvSpPr>
            <p:nvPr/>
          </p:nvSpPr>
          <p:spPr>
            <a:xfrm>
              <a:off x="2243614" y="3621842"/>
              <a:ext cx="68675" cy="65500"/>
            </a:xfrm>
            <a:prstGeom prst="triangle">
              <a:avLst/>
            </a:prstGeom>
            <a:solidFill>
              <a:schemeClr val="accent3"/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/>
            </a:p>
          </p:txBody>
        </p:sp>
        <p:sp>
          <p:nvSpPr>
            <p:cNvPr id="46" name="Isosceles Triangle 45"/>
            <p:cNvSpPr>
              <a:spLocks noChangeAspect="1"/>
            </p:cNvSpPr>
            <p:nvPr/>
          </p:nvSpPr>
          <p:spPr>
            <a:xfrm rot="10800000">
              <a:off x="1788285" y="3954973"/>
              <a:ext cx="68675" cy="65500"/>
            </a:xfrm>
            <a:prstGeom prst="triangle">
              <a:avLst/>
            </a:prstGeom>
            <a:solidFill>
              <a:schemeClr val="accent3"/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/>
            </a:p>
          </p:txBody>
        </p:sp>
        <p:sp>
          <p:nvSpPr>
            <p:cNvPr id="47" name="Isosceles Triangle 46"/>
            <p:cNvSpPr>
              <a:spLocks noChangeAspect="1"/>
            </p:cNvSpPr>
            <p:nvPr/>
          </p:nvSpPr>
          <p:spPr>
            <a:xfrm>
              <a:off x="2243614" y="3957307"/>
              <a:ext cx="68675" cy="65500"/>
            </a:xfrm>
            <a:prstGeom prst="triangle">
              <a:avLst/>
            </a:prstGeom>
            <a:solidFill>
              <a:schemeClr val="accent3"/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/>
            </a:p>
          </p:txBody>
        </p:sp>
        <p:sp>
          <p:nvSpPr>
            <p:cNvPr id="48" name="Isosceles Triangle 47"/>
            <p:cNvSpPr>
              <a:spLocks noChangeAspect="1"/>
            </p:cNvSpPr>
            <p:nvPr/>
          </p:nvSpPr>
          <p:spPr>
            <a:xfrm rot="10800000">
              <a:off x="1788285" y="4280064"/>
              <a:ext cx="68675" cy="65500"/>
            </a:xfrm>
            <a:prstGeom prst="triangle">
              <a:avLst/>
            </a:prstGeom>
            <a:solidFill>
              <a:schemeClr val="accent3"/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/>
            </a:p>
          </p:txBody>
        </p:sp>
        <p:sp>
          <p:nvSpPr>
            <p:cNvPr id="49" name="Isosceles Triangle 48"/>
            <p:cNvSpPr>
              <a:spLocks noChangeAspect="1"/>
            </p:cNvSpPr>
            <p:nvPr/>
          </p:nvSpPr>
          <p:spPr>
            <a:xfrm>
              <a:off x="2243614" y="4282398"/>
              <a:ext cx="68675" cy="65500"/>
            </a:xfrm>
            <a:prstGeom prst="triangle">
              <a:avLst/>
            </a:prstGeom>
            <a:solidFill>
              <a:schemeClr val="accent3"/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/>
            </a:p>
          </p:txBody>
        </p:sp>
        <p:sp>
          <p:nvSpPr>
            <p:cNvPr id="50" name="Isosceles Triangle 49"/>
            <p:cNvSpPr>
              <a:spLocks noChangeAspect="1"/>
            </p:cNvSpPr>
            <p:nvPr/>
          </p:nvSpPr>
          <p:spPr>
            <a:xfrm rot="10800000">
              <a:off x="1788285" y="4612667"/>
              <a:ext cx="68675" cy="65500"/>
            </a:xfrm>
            <a:prstGeom prst="triangle">
              <a:avLst/>
            </a:prstGeom>
            <a:solidFill>
              <a:schemeClr val="accent3"/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/>
            </a:p>
          </p:txBody>
        </p:sp>
        <p:sp>
          <p:nvSpPr>
            <p:cNvPr id="51" name="Isosceles Triangle 50"/>
            <p:cNvSpPr>
              <a:spLocks noChangeAspect="1"/>
            </p:cNvSpPr>
            <p:nvPr/>
          </p:nvSpPr>
          <p:spPr>
            <a:xfrm>
              <a:off x="2243614" y="4615001"/>
              <a:ext cx="68675" cy="65500"/>
            </a:xfrm>
            <a:prstGeom prst="triangle">
              <a:avLst/>
            </a:prstGeom>
            <a:solidFill>
              <a:schemeClr val="accent3"/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/>
            </a:p>
          </p:txBody>
        </p:sp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693" y="2243918"/>
            <a:ext cx="448110" cy="39233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911" y="4263882"/>
            <a:ext cx="519072" cy="51907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0004" y="3055120"/>
            <a:ext cx="265488" cy="265488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484" y="4954410"/>
            <a:ext cx="519072" cy="519072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3428867" y="4277209"/>
            <a:ext cx="5390873" cy="186764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509588" indent="-3397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</a:rPr>
              <a:t>Too many components involved</a:t>
            </a:r>
          </a:p>
          <a:p>
            <a:pPr marL="509588" indent="-3397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Everybody is limited by their own view</a:t>
            </a:r>
          </a:p>
          <a:p>
            <a:pPr marL="509588" indent="-3397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</a:rPr>
              <a:t>Virtualization adds complexity</a:t>
            </a:r>
          </a:p>
          <a:p>
            <a:pPr marL="509588" indent="-3397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</a:rPr>
              <a:t>Hybrid-shared environments</a:t>
            </a:r>
          </a:p>
          <a:p>
            <a:pPr marL="966788" lvl="2" indent="-3397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70C0"/>
                </a:solidFill>
              </a:rPr>
              <a:t>Bare-metals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  <a:r>
              <a:rPr lang="en-US" sz="1600" b="1" dirty="0" smtClean="0">
                <a:solidFill>
                  <a:srgbClr val="0070C0"/>
                </a:solidFill>
              </a:rPr>
              <a:t>&amp; virtualized servers</a:t>
            </a:r>
          </a:p>
          <a:p>
            <a:pPr marL="966788" lvl="2" indent="-3397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70C0"/>
                </a:solidFill>
              </a:rPr>
              <a:t>Spinning disks &amp; All flash arrays</a:t>
            </a:r>
          </a:p>
          <a:p>
            <a:pPr marL="966788" lvl="2" indent="-3397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70C0"/>
                </a:solidFill>
              </a:rPr>
              <a:t>Multiple speed (4/8/16/32G FC) </a:t>
            </a:r>
            <a:endParaRPr lang="en-US" b="1" dirty="0" smtClean="0">
              <a:solidFill>
                <a:srgbClr val="0070C0"/>
              </a:solidFill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9058606" y="1634072"/>
            <a:ext cx="3340316" cy="4443106"/>
          </a:xfrm>
          <a:prstGeom prst="roundRect">
            <a:avLst>
              <a:gd name="adj" fmla="val 5243"/>
            </a:avLst>
          </a:prstGeom>
          <a:gradFill>
            <a:gsLst>
              <a:gs pos="63000">
                <a:schemeClr val="bg1">
                  <a:alpha val="50000"/>
                </a:schemeClr>
              </a:gs>
              <a:gs pos="0">
                <a:srgbClr val="BBDEFA">
                  <a:alpha val="50000"/>
                </a:srgbClr>
              </a:gs>
            </a:gsLst>
            <a:lin ang="0" scaled="0"/>
          </a:gradFill>
          <a:ln>
            <a:solidFill>
              <a:srgbClr val="66CC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58" name="Rectangle 57"/>
          <p:cNvSpPr/>
          <p:nvPr/>
        </p:nvSpPr>
        <p:spPr>
          <a:xfrm>
            <a:off x="10413366" y="4013053"/>
            <a:ext cx="130113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Storage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414" y="4331346"/>
            <a:ext cx="854645" cy="85464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583" y="5248298"/>
            <a:ext cx="854645" cy="854645"/>
          </a:xfrm>
          <a:prstGeom prst="rect">
            <a:avLst/>
          </a:prstGeom>
        </p:spPr>
      </p:pic>
      <p:grpSp>
        <p:nvGrpSpPr>
          <p:cNvPr id="61" name="Group 60"/>
          <p:cNvGrpSpPr>
            <a:grpSpLocks noChangeAspect="1"/>
          </p:cNvGrpSpPr>
          <p:nvPr/>
        </p:nvGrpSpPr>
        <p:grpSpPr>
          <a:xfrm>
            <a:off x="10832437" y="2485107"/>
            <a:ext cx="755719" cy="464801"/>
            <a:chOff x="3137079" y="1689210"/>
            <a:chExt cx="2869841" cy="1765079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7079" y="1689210"/>
              <a:ext cx="2869841" cy="1765079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7107" y="2171853"/>
              <a:ext cx="925104" cy="925104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49698" y="2171853"/>
              <a:ext cx="925104" cy="925104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2289" y="2154307"/>
              <a:ext cx="925104" cy="925104"/>
            </a:xfrm>
            <a:prstGeom prst="rect">
              <a:avLst/>
            </a:prstGeom>
          </p:spPr>
        </p:pic>
      </p:grpSp>
      <p:grpSp>
        <p:nvGrpSpPr>
          <p:cNvPr id="66" name="Group 65"/>
          <p:cNvGrpSpPr>
            <a:grpSpLocks noChangeAspect="1"/>
          </p:cNvGrpSpPr>
          <p:nvPr/>
        </p:nvGrpSpPr>
        <p:grpSpPr>
          <a:xfrm>
            <a:off x="10545354" y="3370803"/>
            <a:ext cx="755719" cy="464801"/>
            <a:chOff x="3137079" y="1689210"/>
            <a:chExt cx="2869841" cy="1765079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7079" y="1689210"/>
              <a:ext cx="2869841" cy="1765079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7107" y="2171853"/>
              <a:ext cx="925104" cy="925104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49698" y="2171853"/>
              <a:ext cx="925104" cy="925104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2289" y="2154307"/>
              <a:ext cx="925104" cy="925104"/>
            </a:xfrm>
            <a:prstGeom prst="rect">
              <a:avLst/>
            </a:prstGeom>
          </p:spPr>
        </p:pic>
      </p:grpSp>
      <p:sp>
        <p:nvSpPr>
          <p:cNvPr id="71" name="Rectangle 70"/>
          <p:cNvSpPr/>
          <p:nvPr/>
        </p:nvSpPr>
        <p:spPr>
          <a:xfrm>
            <a:off x="10611271" y="2931215"/>
            <a:ext cx="88869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1"/>
                </a:solidFill>
              </a:rPr>
              <a:t>All Flash Arrays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10593911" y="4989234"/>
            <a:ext cx="1182848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1"/>
                </a:solidFill>
              </a:rPr>
              <a:t>Spinning Disk Arrays</a:t>
            </a:r>
            <a:endParaRPr lang="en-US" sz="1400" dirty="0">
              <a:solidFill>
                <a:schemeClr val="accent1"/>
              </a:solidFill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9121205" y="4249589"/>
            <a:ext cx="1309971" cy="1550794"/>
            <a:chOff x="1455489" y="3050239"/>
            <a:chExt cx="1221833" cy="1550794"/>
          </a:xfrm>
        </p:grpSpPr>
        <p:sp>
          <p:nvSpPr>
            <p:cNvPr id="74" name="Rectangle 73"/>
            <p:cNvSpPr/>
            <p:nvPr/>
          </p:nvSpPr>
          <p:spPr>
            <a:xfrm>
              <a:off x="1455489" y="4368368"/>
              <a:ext cx="1219297" cy="232665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58585B"/>
                  </a:solidFill>
                </a:rPr>
                <a:t>Drive enclosure</a:t>
              </a: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1458025" y="4036768"/>
              <a:ext cx="1219297" cy="232665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200" dirty="0" smtClean="0">
                  <a:solidFill>
                    <a:srgbClr val="58585B"/>
                  </a:solidFill>
                </a:rPr>
                <a:t>Backend connect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1455747" y="3702950"/>
              <a:ext cx="1219297" cy="232665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200" dirty="0">
                  <a:solidFill>
                    <a:srgbClr val="58585B"/>
                  </a:solidFill>
                </a:rPr>
                <a:t>Storage </a:t>
              </a:r>
              <a:r>
                <a:rPr lang="en-US" sz="1200" dirty="0" smtClean="0">
                  <a:solidFill>
                    <a:srgbClr val="58585B"/>
                  </a:solidFill>
                </a:rPr>
                <a:t>Processor</a:t>
              </a:r>
              <a:endParaRPr lang="en-US" sz="1200" dirty="0">
                <a:solidFill>
                  <a:srgbClr val="58585B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455489" y="3379299"/>
              <a:ext cx="1219297" cy="232665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58585B"/>
                  </a:solidFill>
                </a:rPr>
                <a:t>FC Driver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1455489" y="3050239"/>
              <a:ext cx="1219297" cy="232665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58585B"/>
                  </a:solidFill>
                </a:rPr>
                <a:t>HBA (firmware)</a:t>
              </a:r>
            </a:p>
          </p:txBody>
        </p:sp>
        <p:sp>
          <p:nvSpPr>
            <p:cNvPr id="79" name="Isosceles Triangle 78"/>
            <p:cNvSpPr>
              <a:spLocks noChangeAspect="1"/>
            </p:cNvSpPr>
            <p:nvPr/>
          </p:nvSpPr>
          <p:spPr>
            <a:xfrm rot="10800000">
              <a:off x="1788285" y="3295331"/>
              <a:ext cx="68675" cy="65500"/>
            </a:xfrm>
            <a:prstGeom prst="triangle">
              <a:avLst/>
            </a:prstGeom>
            <a:solidFill>
              <a:schemeClr val="accent3"/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/>
            </a:p>
          </p:txBody>
        </p:sp>
        <p:sp>
          <p:nvSpPr>
            <p:cNvPr id="80" name="Isosceles Triangle 79"/>
            <p:cNvSpPr>
              <a:spLocks noChangeAspect="1"/>
            </p:cNvSpPr>
            <p:nvPr/>
          </p:nvSpPr>
          <p:spPr>
            <a:xfrm>
              <a:off x="2243614" y="3297665"/>
              <a:ext cx="68675" cy="65500"/>
            </a:xfrm>
            <a:prstGeom prst="triangle">
              <a:avLst/>
            </a:prstGeom>
            <a:solidFill>
              <a:schemeClr val="accent3"/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/>
            </a:p>
          </p:txBody>
        </p:sp>
        <p:sp>
          <p:nvSpPr>
            <p:cNvPr id="81" name="Isosceles Triangle 80"/>
            <p:cNvSpPr>
              <a:spLocks noChangeAspect="1"/>
            </p:cNvSpPr>
            <p:nvPr/>
          </p:nvSpPr>
          <p:spPr>
            <a:xfrm rot="10800000">
              <a:off x="1788285" y="3619508"/>
              <a:ext cx="68675" cy="65500"/>
            </a:xfrm>
            <a:prstGeom prst="triangle">
              <a:avLst/>
            </a:prstGeom>
            <a:solidFill>
              <a:schemeClr val="accent3"/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/>
            </a:p>
          </p:txBody>
        </p:sp>
        <p:sp>
          <p:nvSpPr>
            <p:cNvPr id="82" name="Isosceles Triangle 81"/>
            <p:cNvSpPr>
              <a:spLocks noChangeAspect="1"/>
            </p:cNvSpPr>
            <p:nvPr/>
          </p:nvSpPr>
          <p:spPr>
            <a:xfrm>
              <a:off x="2243614" y="3621842"/>
              <a:ext cx="68675" cy="65500"/>
            </a:xfrm>
            <a:prstGeom prst="triangle">
              <a:avLst/>
            </a:prstGeom>
            <a:solidFill>
              <a:schemeClr val="accent3"/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/>
            </a:p>
          </p:txBody>
        </p:sp>
        <p:sp>
          <p:nvSpPr>
            <p:cNvPr id="83" name="Isosceles Triangle 82"/>
            <p:cNvSpPr>
              <a:spLocks noChangeAspect="1"/>
            </p:cNvSpPr>
            <p:nvPr/>
          </p:nvSpPr>
          <p:spPr>
            <a:xfrm rot="10800000">
              <a:off x="1788285" y="3954973"/>
              <a:ext cx="68675" cy="65500"/>
            </a:xfrm>
            <a:prstGeom prst="triangle">
              <a:avLst/>
            </a:prstGeom>
            <a:solidFill>
              <a:schemeClr val="accent3"/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/>
            </a:p>
          </p:txBody>
        </p:sp>
        <p:sp>
          <p:nvSpPr>
            <p:cNvPr id="84" name="Isosceles Triangle 83"/>
            <p:cNvSpPr>
              <a:spLocks noChangeAspect="1"/>
            </p:cNvSpPr>
            <p:nvPr/>
          </p:nvSpPr>
          <p:spPr>
            <a:xfrm>
              <a:off x="2243614" y="3957307"/>
              <a:ext cx="68675" cy="65500"/>
            </a:xfrm>
            <a:prstGeom prst="triangle">
              <a:avLst/>
            </a:prstGeom>
            <a:solidFill>
              <a:schemeClr val="accent3"/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/>
            </a:p>
          </p:txBody>
        </p:sp>
        <p:sp>
          <p:nvSpPr>
            <p:cNvPr id="85" name="Isosceles Triangle 84"/>
            <p:cNvSpPr>
              <a:spLocks noChangeAspect="1"/>
            </p:cNvSpPr>
            <p:nvPr/>
          </p:nvSpPr>
          <p:spPr>
            <a:xfrm rot="10800000">
              <a:off x="1788285" y="4284047"/>
              <a:ext cx="68675" cy="65500"/>
            </a:xfrm>
            <a:prstGeom prst="triangle">
              <a:avLst/>
            </a:prstGeom>
            <a:solidFill>
              <a:schemeClr val="accent3"/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/>
            </a:p>
          </p:txBody>
        </p:sp>
        <p:sp>
          <p:nvSpPr>
            <p:cNvPr id="86" name="Isosceles Triangle 85"/>
            <p:cNvSpPr>
              <a:spLocks noChangeAspect="1"/>
            </p:cNvSpPr>
            <p:nvPr/>
          </p:nvSpPr>
          <p:spPr>
            <a:xfrm>
              <a:off x="2243614" y="4286381"/>
              <a:ext cx="68675" cy="65500"/>
            </a:xfrm>
            <a:prstGeom prst="triangle">
              <a:avLst/>
            </a:prstGeom>
            <a:solidFill>
              <a:schemeClr val="accent3"/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/>
            </a:p>
          </p:txBody>
        </p:sp>
      </p:grpSp>
      <p:pic>
        <p:nvPicPr>
          <p:cNvPr id="87" name="Picture 8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7216" y="2177226"/>
            <a:ext cx="387795" cy="155118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2276" y="2022534"/>
            <a:ext cx="460511" cy="7987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182" y="2423538"/>
            <a:ext cx="384496" cy="442387"/>
          </a:xfrm>
          <a:prstGeom prst="rect">
            <a:avLst/>
          </a:prstGeom>
        </p:spPr>
      </p:pic>
      <p:pic>
        <p:nvPicPr>
          <p:cNvPr id="91" name="Picture 18" descr="http://pull.vmem.com/wp-content/uploads/Violin-Memory-Logo-Full-Color-On-White.png"/>
          <p:cNvPicPr>
            <a:picLocks noChangeAspect="1" noChangeArrowheads="1"/>
          </p:cNvPicPr>
          <p:nvPr/>
        </p:nvPicPr>
        <p:blipFill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5539" y="1680568"/>
            <a:ext cx="616454" cy="3575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http://cdn2.hubspot.net/hub/159707/file-20715233-png/images/nimble-logo-transparent-background-stacked1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85335" y="2078672"/>
            <a:ext cx="625997" cy="2622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10" descr="Image result for pure storage logo"/>
          <p:cNvPicPr>
            <a:picLocks noChangeAspect="1" noChangeArrowheads="1"/>
          </p:cNvPicPr>
          <p:nvPr/>
        </p:nvPicPr>
        <p:blipFill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5354" y="2052513"/>
            <a:ext cx="618424" cy="2022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0" descr="http://tegile.com/wp-content/themes/tegile/images/og/tegile-logo-og.png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90296" y="1696909"/>
            <a:ext cx="535932" cy="3275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742" y="1811945"/>
            <a:ext cx="597747" cy="106484"/>
          </a:xfrm>
          <a:prstGeom prst="rect">
            <a:avLst/>
          </a:prstGeom>
        </p:spPr>
      </p:pic>
      <p:cxnSp>
        <p:nvCxnSpPr>
          <p:cNvPr id="95" name="Straight Connector 94"/>
          <p:cNvCxnSpPr/>
          <p:nvPr/>
        </p:nvCxnSpPr>
        <p:spPr>
          <a:xfrm flipV="1">
            <a:off x="2870034" y="3520670"/>
            <a:ext cx="1945517" cy="3971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7381895" y="3508956"/>
            <a:ext cx="168371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 descr="Device_cloud_white_3041_default_256.png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807366" y="2257011"/>
            <a:ext cx="2611456" cy="1959099"/>
          </a:xfrm>
          <a:prstGeom prst="rect">
            <a:avLst/>
          </a:prstGeom>
        </p:spPr>
      </p:pic>
      <p:sp>
        <p:nvSpPr>
          <p:cNvPr id="98" name="Rectangle 97"/>
          <p:cNvSpPr/>
          <p:nvPr/>
        </p:nvSpPr>
        <p:spPr>
          <a:xfrm>
            <a:off x="5712324" y="3166578"/>
            <a:ext cx="88869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SAN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99" name="Straight Arrow Connector 98"/>
          <p:cNvCxnSpPr/>
          <p:nvPr/>
        </p:nvCxnSpPr>
        <p:spPr>
          <a:xfrm>
            <a:off x="5918955" y="3048517"/>
            <a:ext cx="529739" cy="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H="1" flipV="1">
            <a:off x="5891391" y="3589933"/>
            <a:ext cx="529739" cy="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 100"/>
          <p:cNvSpPr/>
          <p:nvPr/>
        </p:nvSpPr>
        <p:spPr>
          <a:xfrm>
            <a:off x="5899128" y="2809619"/>
            <a:ext cx="55180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1"/>
                </a:solidFill>
              </a:rPr>
              <a:t>Writes</a:t>
            </a:r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5886193" y="3630824"/>
            <a:ext cx="55180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1"/>
                </a:solidFill>
              </a:rPr>
              <a:t>Reads</a:t>
            </a:r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15" y="6370653"/>
            <a:ext cx="12188808" cy="494836"/>
          </a:xfrm>
          <a:prstGeom prst="rect">
            <a:avLst/>
          </a:prstGeom>
          <a:gradFill>
            <a:gsLst>
              <a:gs pos="4839">
                <a:srgbClr val="49AD61"/>
              </a:gs>
              <a:gs pos="100000">
                <a:srgbClr val="3C9050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When application user complains, where do you start?</a:t>
            </a:r>
            <a:endParaRPr lang="en-US" dirty="0"/>
          </a:p>
        </p:txBody>
      </p:sp>
      <p:sp>
        <p:nvSpPr>
          <p:cNvPr id="104" name="Cloud Callout 103"/>
          <p:cNvSpPr>
            <a:spLocks/>
          </p:cNvSpPr>
          <p:nvPr/>
        </p:nvSpPr>
        <p:spPr>
          <a:xfrm>
            <a:off x="3329738" y="1354037"/>
            <a:ext cx="1466850" cy="1010603"/>
          </a:xfrm>
          <a:prstGeom prst="cloudCallout">
            <a:avLst>
              <a:gd name="adj1" fmla="val -68429"/>
              <a:gd name="adj2" fmla="val 86708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Not an App/host issue</a:t>
            </a:r>
          </a:p>
        </p:txBody>
      </p:sp>
      <p:sp>
        <p:nvSpPr>
          <p:cNvPr id="105" name="Cloud Callout 104"/>
          <p:cNvSpPr>
            <a:spLocks/>
          </p:cNvSpPr>
          <p:nvPr/>
        </p:nvSpPr>
        <p:spPr>
          <a:xfrm>
            <a:off x="7056374" y="1243729"/>
            <a:ext cx="1613535" cy="1010602"/>
          </a:xfrm>
          <a:prstGeom prst="cloudCallout">
            <a:avLst>
              <a:gd name="adj1" fmla="val 71553"/>
              <a:gd name="adj2" fmla="val 104912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Not a storage issue</a:t>
            </a:r>
            <a:endParaRPr lang="en-US" sz="1600" dirty="0"/>
          </a:p>
        </p:txBody>
      </p:sp>
      <p:sp>
        <p:nvSpPr>
          <p:cNvPr id="106" name="Cloud Callout 105"/>
          <p:cNvSpPr>
            <a:spLocks/>
          </p:cNvSpPr>
          <p:nvPr/>
        </p:nvSpPr>
        <p:spPr>
          <a:xfrm>
            <a:off x="5364702" y="1183674"/>
            <a:ext cx="1466850" cy="918730"/>
          </a:xfrm>
          <a:prstGeom prst="cloudCallout">
            <a:avLst>
              <a:gd name="adj1" fmla="val -162"/>
              <a:gd name="adj2" fmla="val 100713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 smtClean="0"/>
              <a:t>Not a SAN issue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1628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000"/>
                            </p:stCondLst>
                            <p:childTnLst>
                              <p:par>
                                <p:cTn id="14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0" grpId="0"/>
      <p:bldP spid="31" grpId="0"/>
      <p:bldP spid="32" grpId="0"/>
      <p:bldP spid="33" grpId="0"/>
      <p:bldP spid="34" grpId="0"/>
      <p:bldP spid="56" grpId="0"/>
      <p:bldP spid="57" grpId="0" animBg="1"/>
      <p:bldP spid="58" grpId="0"/>
      <p:bldP spid="71" grpId="0"/>
      <p:bldP spid="72" grpId="0"/>
      <p:bldP spid="98" grpId="0"/>
      <p:bldP spid="101" grpId="0"/>
      <p:bldP spid="102" grpId="0"/>
      <p:bldP spid="103" grpId="0" animBg="1"/>
      <p:bldP spid="104" grpId="0" animBg="1"/>
      <p:bldP spid="105" grpId="0" animBg="1"/>
      <p:bldP spid="10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 </a:t>
            </a:r>
            <a:r>
              <a:rPr lang="en-US" dirty="0" smtClean="0"/>
              <a:t>I/O </a:t>
            </a:r>
            <a:r>
              <a:rPr lang="en-US" dirty="0"/>
              <a:t>visibility using Cisco MDS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3407601" y="4596187"/>
            <a:ext cx="5390873" cy="186764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509588" indent="-3397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Deep packet visibility - FC &amp; SCSI </a:t>
            </a:r>
            <a:r>
              <a:rPr lang="en-US" b="1" dirty="0" smtClean="0">
                <a:solidFill>
                  <a:srgbClr val="49AD61"/>
                </a:solidFill>
              </a:rPr>
              <a:t>headers</a:t>
            </a:r>
          </a:p>
          <a:p>
            <a:pPr marL="509588" indent="-3397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70C0"/>
                </a:solidFill>
              </a:rPr>
              <a:t>Monitor every </a:t>
            </a:r>
            <a:r>
              <a:rPr lang="en-US" b="1" dirty="0">
                <a:solidFill>
                  <a:srgbClr val="49AD61"/>
                </a:solidFill>
              </a:rPr>
              <a:t>flow</a:t>
            </a:r>
            <a:r>
              <a:rPr lang="en-US" b="1" dirty="0">
                <a:solidFill>
                  <a:srgbClr val="0070C0"/>
                </a:solidFill>
              </a:rPr>
              <a:t>, every </a:t>
            </a:r>
            <a:r>
              <a:rPr lang="en-US" b="1" dirty="0" smtClean="0">
                <a:solidFill>
                  <a:srgbClr val="49AD61"/>
                </a:solidFill>
              </a:rPr>
              <a:t>packet</a:t>
            </a:r>
            <a:r>
              <a:rPr lang="en-US" b="1" dirty="0" smtClean="0">
                <a:solidFill>
                  <a:srgbClr val="0070C0"/>
                </a:solidFill>
              </a:rPr>
              <a:t>, at every </a:t>
            </a:r>
            <a:r>
              <a:rPr lang="en-US" b="1" dirty="0" smtClean="0">
                <a:solidFill>
                  <a:srgbClr val="49AD61"/>
                </a:solidFill>
              </a:rPr>
              <a:t>speed</a:t>
            </a:r>
            <a:r>
              <a:rPr lang="en-US" b="1" dirty="0" smtClean="0">
                <a:solidFill>
                  <a:srgbClr val="0070C0"/>
                </a:solidFill>
              </a:rPr>
              <a:t> in </a:t>
            </a:r>
            <a:r>
              <a:rPr lang="en-US" b="1" dirty="0">
                <a:solidFill>
                  <a:srgbClr val="0070C0"/>
                </a:solidFill>
              </a:rPr>
              <a:t>real time</a:t>
            </a:r>
          </a:p>
          <a:p>
            <a:pPr marL="509588" indent="-3397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49AD61"/>
                </a:solidFill>
              </a:rPr>
              <a:t>Predictive</a:t>
            </a:r>
            <a:r>
              <a:rPr lang="en-US" b="1" dirty="0">
                <a:solidFill>
                  <a:srgbClr val="0070C0"/>
                </a:solidFill>
              </a:rPr>
              <a:t> &amp; </a:t>
            </a:r>
            <a:r>
              <a:rPr lang="en-US" b="1" dirty="0">
                <a:solidFill>
                  <a:srgbClr val="49AD61"/>
                </a:solidFill>
              </a:rPr>
              <a:t>proactive</a:t>
            </a:r>
            <a:r>
              <a:rPr lang="en-US" b="1" dirty="0">
                <a:solidFill>
                  <a:srgbClr val="0070C0"/>
                </a:solidFill>
              </a:rPr>
              <a:t>, on-wire, </a:t>
            </a:r>
            <a:r>
              <a:rPr lang="en-US" b="1" dirty="0">
                <a:solidFill>
                  <a:srgbClr val="49AD61"/>
                </a:solidFill>
              </a:rPr>
              <a:t>vendor neutral</a:t>
            </a:r>
            <a:r>
              <a:rPr lang="en-US" b="1" dirty="0">
                <a:solidFill>
                  <a:srgbClr val="0070C0"/>
                </a:solidFill>
              </a:rPr>
              <a:t> monitoring between I &amp; </a:t>
            </a:r>
            <a:r>
              <a:rPr lang="en-US" b="1" dirty="0" smtClean="0">
                <a:solidFill>
                  <a:srgbClr val="0070C0"/>
                </a:solidFill>
              </a:rPr>
              <a:t>T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11" name="Rounded Rectangle 110"/>
          <p:cNvSpPr/>
          <p:nvPr/>
        </p:nvSpPr>
        <p:spPr>
          <a:xfrm>
            <a:off x="-225445" y="1634072"/>
            <a:ext cx="3103951" cy="4445100"/>
          </a:xfrm>
          <a:prstGeom prst="roundRect">
            <a:avLst>
              <a:gd name="adj" fmla="val 5765"/>
            </a:avLst>
          </a:prstGeom>
          <a:gradFill>
            <a:gsLst>
              <a:gs pos="37000">
                <a:schemeClr val="bg1">
                  <a:alpha val="0"/>
                </a:schemeClr>
              </a:gs>
              <a:gs pos="100000">
                <a:srgbClr val="BBDEFA">
                  <a:alpha val="50000"/>
                </a:srgbClr>
              </a:gs>
            </a:gsLst>
            <a:lin ang="0" scaled="0"/>
          </a:gradFill>
          <a:ln>
            <a:solidFill>
              <a:srgbClr val="66CC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12" name="Rounded Rectangle 111"/>
          <p:cNvSpPr/>
          <p:nvPr/>
        </p:nvSpPr>
        <p:spPr>
          <a:xfrm>
            <a:off x="9058606" y="1634072"/>
            <a:ext cx="3340316" cy="4443106"/>
          </a:xfrm>
          <a:prstGeom prst="roundRect">
            <a:avLst>
              <a:gd name="adj" fmla="val 5243"/>
            </a:avLst>
          </a:prstGeom>
          <a:gradFill>
            <a:gsLst>
              <a:gs pos="63000">
                <a:schemeClr val="bg1">
                  <a:alpha val="50000"/>
                </a:schemeClr>
              </a:gs>
              <a:gs pos="0">
                <a:srgbClr val="BBDEFA">
                  <a:alpha val="50000"/>
                </a:srgbClr>
              </a:gs>
            </a:gsLst>
            <a:lin ang="0" scaled="0"/>
          </a:gradFill>
          <a:ln>
            <a:solidFill>
              <a:srgbClr val="66CC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13" name="Rounded Rectangle 112"/>
          <p:cNvSpPr/>
          <p:nvPr/>
        </p:nvSpPr>
        <p:spPr>
          <a:xfrm>
            <a:off x="-386472" y="1642152"/>
            <a:ext cx="3264977" cy="4446078"/>
          </a:xfrm>
          <a:prstGeom prst="roundRect">
            <a:avLst>
              <a:gd name="adj" fmla="val 6082"/>
            </a:avLst>
          </a:prstGeom>
          <a:gradFill>
            <a:gsLst>
              <a:gs pos="37000">
                <a:schemeClr val="bg1">
                  <a:alpha val="0"/>
                </a:schemeClr>
              </a:gs>
              <a:gs pos="100000">
                <a:srgbClr val="C00000">
                  <a:alpha val="50000"/>
                </a:srgb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114" name="Rectangle 113"/>
          <p:cNvSpPr/>
          <p:nvPr/>
        </p:nvSpPr>
        <p:spPr>
          <a:xfrm>
            <a:off x="264341" y="3578301"/>
            <a:ext cx="244175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Compute &amp; Applications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10413366" y="4013053"/>
            <a:ext cx="130113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Storage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16" name="Picture 115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630" y="2138891"/>
            <a:ext cx="530667" cy="530667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030" y="2800690"/>
            <a:ext cx="530667" cy="530667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630" y="4181259"/>
            <a:ext cx="530667" cy="530667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230" y="4906613"/>
            <a:ext cx="530667" cy="530667"/>
          </a:xfrm>
          <a:prstGeom prst="rect">
            <a:avLst/>
          </a:prstGeom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510" y="5256053"/>
            <a:ext cx="362453" cy="362453"/>
          </a:xfrm>
          <a:prstGeom prst="rect">
            <a:avLst/>
          </a:prstGeom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910" y="4551460"/>
            <a:ext cx="362453" cy="362453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823" y="3194259"/>
            <a:ext cx="362453" cy="362453"/>
          </a:xfrm>
          <a:prstGeom prst="rect">
            <a:avLst/>
          </a:prstGeom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910" y="2444353"/>
            <a:ext cx="362453" cy="362453"/>
          </a:xfrm>
          <a:prstGeom prst="rect">
            <a:avLst/>
          </a:prstGeom>
        </p:spPr>
      </p:pic>
      <p:sp>
        <p:nvSpPr>
          <p:cNvPr id="124" name="Rectangle 123"/>
          <p:cNvSpPr/>
          <p:nvPr/>
        </p:nvSpPr>
        <p:spPr>
          <a:xfrm>
            <a:off x="31601" y="2273791"/>
            <a:ext cx="88869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1"/>
                </a:solidFill>
              </a:rPr>
              <a:t>Database</a:t>
            </a:r>
          </a:p>
          <a:p>
            <a:pPr algn="ctr"/>
            <a:r>
              <a:rPr lang="en-US" sz="1200" dirty="0" smtClean="0">
                <a:solidFill>
                  <a:schemeClr val="accent1"/>
                </a:solidFill>
              </a:rPr>
              <a:t>Server</a:t>
            </a:r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402785" y="2947961"/>
            <a:ext cx="60698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1"/>
                </a:solidFill>
              </a:rPr>
              <a:t>Web</a:t>
            </a:r>
          </a:p>
          <a:p>
            <a:pPr algn="ctr"/>
            <a:r>
              <a:rPr lang="en-US" sz="1200" dirty="0" smtClean="0">
                <a:solidFill>
                  <a:schemeClr val="accent1"/>
                </a:solidFill>
              </a:rPr>
              <a:t>Server</a:t>
            </a:r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-45011" y="4275069"/>
            <a:ext cx="97756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1"/>
                </a:solidFill>
              </a:rPr>
              <a:t>Video </a:t>
            </a:r>
          </a:p>
          <a:p>
            <a:pPr algn="ctr"/>
            <a:r>
              <a:rPr lang="en-US" sz="1200" dirty="0" smtClean="0">
                <a:solidFill>
                  <a:schemeClr val="accent1"/>
                </a:solidFill>
              </a:rPr>
              <a:t>Streaming</a:t>
            </a:r>
          </a:p>
          <a:p>
            <a:pPr algn="ctr"/>
            <a:r>
              <a:rPr lang="en-US" sz="1200" dirty="0" smtClean="0">
                <a:solidFill>
                  <a:schemeClr val="accent1"/>
                </a:solidFill>
              </a:rPr>
              <a:t>Server</a:t>
            </a:r>
          </a:p>
          <a:p>
            <a:pPr algn="ctr"/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-56905" y="5120299"/>
            <a:ext cx="9775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1"/>
                </a:solidFill>
              </a:rPr>
              <a:t>OLTP</a:t>
            </a:r>
            <a:endParaRPr lang="en-US" sz="1200" dirty="0">
              <a:solidFill>
                <a:schemeClr val="accent1"/>
              </a:solidFill>
            </a:endParaRPr>
          </a:p>
        </p:txBody>
      </p:sp>
      <p:pic>
        <p:nvPicPr>
          <p:cNvPr id="128" name="Picture 127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4414" y="4331346"/>
            <a:ext cx="854645" cy="854645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583" y="5248298"/>
            <a:ext cx="854645" cy="854645"/>
          </a:xfrm>
          <a:prstGeom prst="rect">
            <a:avLst/>
          </a:prstGeom>
        </p:spPr>
      </p:pic>
      <p:grpSp>
        <p:nvGrpSpPr>
          <p:cNvPr id="130" name="Group 129"/>
          <p:cNvGrpSpPr>
            <a:grpSpLocks noChangeAspect="1"/>
          </p:cNvGrpSpPr>
          <p:nvPr/>
        </p:nvGrpSpPr>
        <p:grpSpPr>
          <a:xfrm>
            <a:off x="10832437" y="2485107"/>
            <a:ext cx="755719" cy="464801"/>
            <a:chOff x="3137079" y="1689210"/>
            <a:chExt cx="2869841" cy="1765079"/>
          </a:xfrm>
        </p:grpSpPr>
        <p:pic>
          <p:nvPicPr>
            <p:cNvPr id="131" name="Picture 130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7079" y="1689210"/>
              <a:ext cx="2869841" cy="1765079"/>
            </a:xfrm>
            <a:prstGeom prst="rect">
              <a:avLst/>
            </a:prstGeom>
          </p:spPr>
        </p:pic>
        <p:pic>
          <p:nvPicPr>
            <p:cNvPr id="132" name="Picture 13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7107" y="2171853"/>
              <a:ext cx="925104" cy="925104"/>
            </a:xfrm>
            <a:prstGeom prst="rect">
              <a:avLst/>
            </a:prstGeom>
          </p:spPr>
        </p:pic>
        <p:pic>
          <p:nvPicPr>
            <p:cNvPr id="133" name="Picture 1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49698" y="2171853"/>
              <a:ext cx="925104" cy="925104"/>
            </a:xfrm>
            <a:prstGeom prst="rect">
              <a:avLst/>
            </a:prstGeom>
          </p:spPr>
        </p:pic>
        <p:pic>
          <p:nvPicPr>
            <p:cNvPr id="134" name="Picture 1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2289" y="2154307"/>
              <a:ext cx="925104" cy="925104"/>
            </a:xfrm>
            <a:prstGeom prst="rect">
              <a:avLst/>
            </a:prstGeom>
          </p:spPr>
        </p:pic>
      </p:grpSp>
      <p:grpSp>
        <p:nvGrpSpPr>
          <p:cNvPr id="135" name="Group 134"/>
          <p:cNvGrpSpPr>
            <a:grpSpLocks noChangeAspect="1"/>
          </p:cNvGrpSpPr>
          <p:nvPr/>
        </p:nvGrpSpPr>
        <p:grpSpPr>
          <a:xfrm>
            <a:off x="10545354" y="3370803"/>
            <a:ext cx="755719" cy="464801"/>
            <a:chOff x="3137079" y="1689210"/>
            <a:chExt cx="2869841" cy="1765079"/>
          </a:xfrm>
        </p:grpSpPr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7079" y="1689210"/>
              <a:ext cx="2869841" cy="1765079"/>
            </a:xfrm>
            <a:prstGeom prst="rect">
              <a:avLst/>
            </a:prstGeom>
          </p:spPr>
        </p:pic>
        <p:pic>
          <p:nvPicPr>
            <p:cNvPr id="137" name="Picture 13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7107" y="2171853"/>
              <a:ext cx="925104" cy="925104"/>
            </a:xfrm>
            <a:prstGeom prst="rect">
              <a:avLst/>
            </a:prstGeom>
          </p:spPr>
        </p:pic>
        <p:pic>
          <p:nvPicPr>
            <p:cNvPr id="138" name="Picture 1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49698" y="2171853"/>
              <a:ext cx="925104" cy="925104"/>
            </a:xfrm>
            <a:prstGeom prst="rect">
              <a:avLst/>
            </a:prstGeom>
          </p:spPr>
        </p:pic>
        <p:pic>
          <p:nvPicPr>
            <p:cNvPr id="139" name="Picture 13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2289" y="2154307"/>
              <a:ext cx="925104" cy="925104"/>
            </a:xfrm>
            <a:prstGeom prst="rect">
              <a:avLst/>
            </a:prstGeom>
          </p:spPr>
        </p:pic>
      </p:grpSp>
      <p:sp>
        <p:nvSpPr>
          <p:cNvPr id="140" name="Rectangle 139"/>
          <p:cNvSpPr/>
          <p:nvPr/>
        </p:nvSpPr>
        <p:spPr>
          <a:xfrm>
            <a:off x="10611271" y="2931215"/>
            <a:ext cx="88869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1"/>
                </a:solidFill>
              </a:rPr>
              <a:t>All Flash Arrays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10593911" y="4989234"/>
            <a:ext cx="1182848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1"/>
                </a:solidFill>
              </a:rPr>
              <a:t>Spinning Disk Arrays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320397" y="1778397"/>
            <a:ext cx="2176995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600" dirty="0" smtClean="0">
                <a:solidFill>
                  <a:srgbClr val="C00000"/>
                </a:solidFill>
              </a:rPr>
              <a:t>Application issues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145" name="Cloud Callout 144"/>
          <p:cNvSpPr>
            <a:spLocks/>
          </p:cNvSpPr>
          <p:nvPr/>
        </p:nvSpPr>
        <p:spPr>
          <a:xfrm>
            <a:off x="4798819" y="1183674"/>
            <a:ext cx="2598616" cy="918730"/>
          </a:xfrm>
          <a:prstGeom prst="cloudCallout">
            <a:avLst>
              <a:gd name="adj1" fmla="val -162"/>
              <a:gd name="adj2" fmla="val 100713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dirty="0"/>
              <a:t>Monitor the wire to find the problem</a:t>
            </a:r>
          </a:p>
        </p:txBody>
      </p:sp>
      <p:cxnSp>
        <p:nvCxnSpPr>
          <p:cNvPr id="146" name="Straight Connector 145"/>
          <p:cNvCxnSpPr/>
          <p:nvPr/>
        </p:nvCxnSpPr>
        <p:spPr>
          <a:xfrm flipV="1">
            <a:off x="2870034" y="3520670"/>
            <a:ext cx="1945517" cy="3971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>
            <a:off x="7381895" y="3508956"/>
            <a:ext cx="168371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8" name="Picture 147" descr="Device_cloud_white_3041_default_256.png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807366" y="2257011"/>
            <a:ext cx="2611456" cy="1959099"/>
          </a:xfrm>
          <a:prstGeom prst="rect">
            <a:avLst/>
          </a:prstGeom>
        </p:spPr>
      </p:pic>
      <p:sp>
        <p:nvSpPr>
          <p:cNvPr id="149" name="Rectangle 148"/>
          <p:cNvSpPr/>
          <p:nvPr/>
        </p:nvSpPr>
        <p:spPr>
          <a:xfrm>
            <a:off x="5712324" y="3166578"/>
            <a:ext cx="88869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SAN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150" name="Straight Arrow Connector 149"/>
          <p:cNvCxnSpPr/>
          <p:nvPr/>
        </p:nvCxnSpPr>
        <p:spPr>
          <a:xfrm>
            <a:off x="5918955" y="3048517"/>
            <a:ext cx="529739" cy="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/>
          <p:nvPr/>
        </p:nvCxnSpPr>
        <p:spPr>
          <a:xfrm flipH="1" flipV="1">
            <a:off x="5891391" y="3589933"/>
            <a:ext cx="529739" cy="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Rectangle 151"/>
          <p:cNvSpPr/>
          <p:nvPr/>
        </p:nvSpPr>
        <p:spPr>
          <a:xfrm>
            <a:off x="5899128" y="2809619"/>
            <a:ext cx="55180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1"/>
                </a:solidFill>
              </a:rPr>
              <a:t>Writes</a:t>
            </a:r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5886193" y="3630824"/>
            <a:ext cx="55180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1"/>
                </a:solidFill>
              </a:rPr>
              <a:t>Reads</a:t>
            </a:r>
            <a:endParaRPr lang="en-US" sz="1200" dirty="0">
              <a:solidFill>
                <a:schemeClr val="accent1"/>
              </a:solidFill>
            </a:endParaRPr>
          </a:p>
        </p:txBody>
      </p:sp>
      <p:grpSp>
        <p:nvGrpSpPr>
          <p:cNvPr id="154" name="Group 153"/>
          <p:cNvGrpSpPr/>
          <p:nvPr/>
        </p:nvGrpSpPr>
        <p:grpSpPr>
          <a:xfrm>
            <a:off x="1519282" y="3985911"/>
            <a:ext cx="1221833" cy="1879414"/>
            <a:chOff x="1455489" y="3050239"/>
            <a:chExt cx="1221833" cy="1879414"/>
          </a:xfrm>
        </p:grpSpPr>
        <p:sp>
          <p:nvSpPr>
            <p:cNvPr id="155" name="Rectangle 154"/>
            <p:cNvSpPr/>
            <p:nvPr/>
          </p:nvSpPr>
          <p:spPr>
            <a:xfrm>
              <a:off x="1455489" y="4696988"/>
              <a:ext cx="1219297" cy="232665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58585B"/>
                  </a:solidFill>
                </a:rPr>
                <a:t>Application</a:t>
              </a:r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1458025" y="4365388"/>
              <a:ext cx="1219297" cy="232665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58585B"/>
                  </a:solidFill>
                </a:rPr>
                <a:t>File System</a:t>
              </a:r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1455747" y="4035812"/>
              <a:ext cx="1219297" cy="232665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58585B"/>
                  </a:solidFill>
                </a:rPr>
                <a:t>Block</a:t>
              </a:r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1455747" y="3702950"/>
              <a:ext cx="1219297" cy="232665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58585B"/>
                  </a:solidFill>
                </a:rPr>
                <a:t>SCSI</a:t>
              </a:r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1455489" y="3379299"/>
              <a:ext cx="1219297" cy="232665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58585B"/>
                  </a:solidFill>
                </a:rPr>
                <a:t>FC Driver</a:t>
              </a:r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1455489" y="3050239"/>
              <a:ext cx="1219297" cy="232665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58585B"/>
                  </a:solidFill>
                </a:rPr>
                <a:t>HBA (firmware)</a:t>
              </a:r>
            </a:p>
          </p:txBody>
        </p:sp>
        <p:sp>
          <p:nvSpPr>
            <p:cNvPr id="161" name="Isosceles Triangle 160"/>
            <p:cNvSpPr>
              <a:spLocks noChangeAspect="1"/>
            </p:cNvSpPr>
            <p:nvPr/>
          </p:nvSpPr>
          <p:spPr>
            <a:xfrm rot="10800000">
              <a:off x="1788285" y="3295331"/>
              <a:ext cx="68675" cy="65500"/>
            </a:xfrm>
            <a:prstGeom prst="triangle">
              <a:avLst/>
            </a:prstGeom>
            <a:solidFill>
              <a:schemeClr val="accent3"/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/>
            </a:p>
          </p:txBody>
        </p:sp>
        <p:sp>
          <p:nvSpPr>
            <p:cNvPr id="162" name="Isosceles Triangle 161"/>
            <p:cNvSpPr>
              <a:spLocks noChangeAspect="1"/>
            </p:cNvSpPr>
            <p:nvPr/>
          </p:nvSpPr>
          <p:spPr>
            <a:xfrm>
              <a:off x="2243614" y="3297665"/>
              <a:ext cx="68675" cy="65500"/>
            </a:xfrm>
            <a:prstGeom prst="triangle">
              <a:avLst/>
            </a:prstGeom>
            <a:solidFill>
              <a:schemeClr val="accent3"/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/>
            </a:p>
          </p:txBody>
        </p:sp>
        <p:sp>
          <p:nvSpPr>
            <p:cNvPr id="163" name="Isosceles Triangle 162"/>
            <p:cNvSpPr>
              <a:spLocks noChangeAspect="1"/>
            </p:cNvSpPr>
            <p:nvPr/>
          </p:nvSpPr>
          <p:spPr>
            <a:xfrm rot="10800000">
              <a:off x="1788285" y="3619508"/>
              <a:ext cx="68675" cy="65500"/>
            </a:xfrm>
            <a:prstGeom prst="triangle">
              <a:avLst/>
            </a:prstGeom>
            <a:solidFill>
              <a:schemeClr val="accent3"/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/>
            </a:p>
          </p:txBody>
        </p:sp>
        <p:sp>
          <p:nvSpPr>
            <p:cNvPr id="164" name="Isosceles Triangle 163"/>
            <p:cNvSpPr>
              <a:spLocks noChangeAspect="1"/>
            </p:cNvSpPr>
            <p:nvPr/>
          </p:nvSpPr>
          <p:spPr>
            <a:xfrm>
              <a:off x="2243614" y="3621842"/>
              <a:ext cx="68675" cy="65500"/>
            </a:xfrm>
            <a:prstGeom prst="triangle">
              <a:avLst/>
            </a:prstGeom>
            <a:solidFill>
              <a:schemeClr val="accent3"/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/>
            </a:p>
          </p:txBody>
        </p:sp>
        <p:sp>
          <p:nvSpPr>
            <p:cNvPr id="165" name="Isosceles Triangle 164"/>
            <p:cNvSpPr>
              <a:spLocks noChangeAspect="1"/>
            </p:cNvSpPr>
            <p:nvPr/>
          </p:nvSpPr>
          <p:spPr>
            <a:xfrm rot="10800000">
              <a:off x="1788285" y="3954973"/>
              <a:ext cx="68675" cy="65500"/>
            </a:xfrm>
            <a:prstGeom prst="triangle">
              <a:avLst/>
            </a:prstGeom>
            <a:solidFill>
              <a:schemeClr val="accent3"/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/>
            </a:p>
          </p:txBody>
        </p:sp>
        <p:sp>
          <p:nvSpPr>
            <p:cNvPr id="166" name="Isosceles Triangle 165"/>
            <p:cNvSpPr>
              <a:spLocks noChangeAspect="1"/>
            </p:cNvSpPr>
            <p:nvPr/>
          </p:nvSpPr>
          <p:spPr>
            <a:xfrm>
              <a:off x="2243614" y="3957307"/>
              <a:ext cx="68675" cy="65500"/>
            </a:xfrm>
            <a:prstGeom prst="triangle">
              <a:avLst/>
            </a:prstGeom>
            <a:solidFill>
              <a:schemeClr val="accent3"/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/>
            </a:p>
          </p:txBody>
        </p:sp>
        <p:sp>
          <p:nvSpPr>
            <p:cNvPr id="167" name="Isosceles Triangle 166"/>
            <p:cNvSpPr>
              <a:spLocks noChangeAspect="1"/>
            </p:cNvSpPr>
            <p:nvPr/>
          </p:nvSpPr>
          <p:spPr>
            <a:xfrm rot="10800000">
              <a:off x="1788285" y="4280064"/>
              <a:ext cx="68675" cy="65500"/>
            </a:xfrm>
            <a:prstGeom prst="triangle">
              <a:avLst/>
            </a:prstGeom>
            <a:solidFill>
              <a:schemeClr val="accent3"/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/>
            </a:p>
          </p:txBody>
        </p:sp>
        <p:sp>
          <p:nvSpPr>
            <p:cNvPr id="168" name="Isosceles Triangle 167"/>
            <p:cNvSpPr>
              <a:spLocks noChangeAspect="1"/>
            </p:cNvSpPr>
            <p:nvPr/>
          </p:nvSpPr>
          <p:spPr>
            <a:xfrm>
              <a:off x="2243614" y="4282398"/>
              <a:ext cx="68675" cy="65500"/>
            </a:xfrm>
            <a:prstGeom prst="triangle">
              <a:avLst/>
            </a:prstGeom>
            <a:solidFill>
              <a:schemeClr val="accent3"/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/>
            </a:p>
          </p:txBody>
        </p:sp>
        <p:sp>
          <p:nvSpPr>
            <p:cNvPr id="169" name="Isosceles Triangle 168"/>
            <p:cNvSpPr>
              <a:spLocks noChangeAspect="1"/>
            </p:cNvSpPr>
            <p:nvPr/>
          </p:nvSpPr>
          <p:spPr>
            <a:xfrm rot="10800000">
              <a:off x="1788285" y="4612667"/>
              <a:ext cx="68675" cy="65500"/>
            </a:xfrm>
            <a:prstGeom prst="triangle">
              <a:avLst/>
            </a:prstGeom>
            <a:solidFill>
              <a:schemeClr val="accent3"/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/>
            </a:p>
          </p:txBody>
        </p:sp>
        <p:sp>
          <p:nvSpPr>
            <p:cNvPr id="170" name="Isosceles Triangle 169"/>
            <p:cNvSpPr>
              <a:spLocks noChangeAspect="1"/>
            </p:cNvSpPr>
            <p:nvPr/>
          </p:nvSpPr>
          <p:spPr>
            <a:xfrm>
              <a:off x="2243614" y="4615001"/>
              <a:ext cx="68675" cy="65500"/>
            </a:xfrm>
            <a:prstGeom prst="triangle">
              <a:avLst/>
            </a:prstGeom>
            <a:solidFill>
              <a:schemeClr val="accent3"/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/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9121205" y="4249589"/>
            <a:ext cx="1309971" cy="1550794"/>
            <a:chOff x="1455489" y="3050239"/>
            <a:chExt cx="1221833" cy="1550794"/>
          </a:xfrm>
        </p:grpSpPr>
        <p:sp>
          <p:nvSpPr>
            <p:cNvPr id="172" name="Rectangle 171"/>
            <p:cNvSpPr/>
            <p:nvPr/>
          </p:nvSpPr>
          <p:spPr>
            <a:xfrm>
              <a:off x="1455489" y="4368368"/>
              <a:ext cx="1219297" cy="232665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58585B"/>
                  </a:solidFill>
                </a:rPr>
                <a:t>Drive enclosure</a:t>
              </a:r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1458025" y="4036768"/>
              <a:ext cx="1219297" cy="232665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200" dirty="0" smtClean="0">
                  <a:solidFill>
                    <a:srgbClr val="58585B"/>
                  </a:solidFill>
                </a:rPr>
                <a:t>Backend connect</a:t>
              </a:r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1455747" y="3702950"/>
              <a:ext cx="1219297" cy="232665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200" dirty="0">
                  <a:solidFill>
                    <a:srgbClr val="58585B"/>
                  </a:solidFill>
                </a:rPr>
                <a:t>Storage </a:t>
              </a:r>
              <a:r>
                <a:rPr lang="en-US" sz="1200" dirty="0" smtClean="0">
                  <a:solidFill>
                    <a:srgbClr val="58585B"/>
                  </a:solidFill>
                </a:rPr>
                <a:t>Processor</a:t>
              </a:r>
              <a:endParaRPr lang="en-US" sz="1200" dirty="0">
                <a:solidFill>
                  <a:srgbClr val="58585B"/>
                </a:solidFill>
              </a:endParaRPr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1455489" y="3379299"/>
              <a:ext cx="1219297" cy="232665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58585B"/>
                  </a:solidFill>
                </a:rPr>
                <a:t>FC Driver</a:t>
              </a: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1455489" y="3050239"/>
              <a:ext cx="1219297" cy="232665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rgbClr val="58585B"/>
                  </a:solidFill>
                </a:rPr>
                <a:t>HBA (firmware)</a:t>
              </a:r>
            </a:p>
          </p:txBody>
        </p:sp>
        <p:sp>
          <p:nvSpPr>
            <p:cNvPr id="177" name="Isosceles Triangle 176"/>
            <p:cNvSpPr>
              <a:spLocks noChangeAspect="1"/>
            </p:cNvSpPr>
            <p:nvPr/>
          </p:nvSpPr>
          <p:spPr>
            <a:xfrm rot="10800000">
              <a:off x="1788285" y="3295331"/>
              <a:ext cx="68675" cy="65500"/>
            </a:xfrm>
            <a:prstGeom prst="triangle">
              <a:avLst/>
            </a:prstGeom>
            <a:solidFill>
              <a:schemeClr val="accent3"/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/>
            </a:p>
          </p:txBody>
        </p:sp>
        <p:sp>
          <p:nvSpPr>
            <p:cNvPr id="178" name="Isosceles Triangle 177"/>
            <p:cNvSpPr>
              <a:spLocks noChangeAspect="1"/>
            </p:cNvSpPr>
            <p:nvPr/>
          </p:nvSpPr>
          <p:spPr>
            <a:xfrm>
              <a:off x="2243614" y="3297665"/>
              <a:ext cx="68675" cy="65500"/>
            </a:xfrm>
            <a:prstGeom prst="triangle">
              <a:avLst/>
            </a:prstGeom>
            <a:solidFill>
              <a:schemeClr val="accent3"/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/>
            </a:p>
          </p:txBody>
        </p:sp>
        <p:sp>
          <p:nvSpPr>
            <p:cNvPr id="179" name="Isosceles Triangle 178"/>
            <p:cNvSpPr>
              <a:spLocks noChangeAspect="1"/>
            </p:cNvSpPr>
            <p:nvPr/>
          </p:nvSpPr>
          <p:spPr>
            <a:xfrm rot="10800000">
              <a:off x="1788285" y="3619508"/>
              <a:ext cx="68675" cy="65500"/>
            </a:xfrm>
            <a:prstGeom prst="triangle">
              <a:avLst/>
            </a:prstGeom>
            <a:solidFill>
              <a:schemeClr val="accent3"/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/>
            </a:p>
          </p:txBody>
        </p:sp>
        <p:sp>
          <p:nvSpPr>
            <p:cNvPr id="180" name="Isosceles Triangle 179"/>
            <p:cNvSpPr>
              <a:spLocks noChangeAspect="1"/>
            </p:cNvSpPr>
            <p:nvPr/>
          </p:nvSpPr>
          <p:spPr>
            <a:xfrm>
              <a:off x="2243614" y="3621842"/>
              <a:ext cx="68675" cy="65500"/>
            </a:xfrm>
            <a:prstGeom prst="triangle">
              <a:avLst/>
            </a:prstGeom>
            <a:solidFill>
              <a:schemeClr val="accent3"/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/>
            </a:p>
          </p:txBody>
        </p:sp>
        <p:sp>
          <p:nvSpPr>
            <p:cNvPr id="181" name="Isosceles Triangle 180"/>
            <p:cNvSpPr>
              <a:spLocks noChangeAspect="1"/>
            </p:cNvSpPr>
            <p:nvPr/>
          </p:nvSpPr>
          <p:spPr>
            <a:xfrm rot="10800000">
              <a:off x="1788285" y="3954973"/>
              <a:ext cx="68675" cy="65500"/>
            </a:xfrm>
            <a:prstGeom prst="triangle">
              <a:avLst/>
            </a:prstGeom>
            <a:solidFill>
              <a:schemeClr val="accent3"/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/>
            </a:p>
          </p:txBody>
        </p:sp>
        <p:sp>
          <p:nvSpPr>
            <p:cNvPr id="182" name="Isosceles Triangle 181"/>
            <p:cNvSpPr>
              <a:spLocks noChangeAspect="1"/>
            </p:cNvSpPr>
            <p:nvPr/>
          </p:nvSpPr>
          <p:spPr>
            <a:xfrm>
              <a:off x="2243614" y="3957307"/>
              <a:ext cx="68675" cy="65500"/>
            </a:xfrm>
            <a:prstGeom prst="triangle">
              <a:avLst/>
            </a:prstGeom>
            <a:solidFill>
              <a:schemeClr val="accent3"/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/>
            </a:p>
          </p:txBody>
        </p:sp>
        <p:sp>
          <p:nvSpPr>
            <p:cNvPr id="183" name="Isosceles Triangle 182"/>
            <p:cNvSpPr>
              <a:spLocks noChangeAspect="1"/>
            </p:cNvSpPr>
            <p:nvPr/>
          </p:nvSpPr>
          <p:spPr>
            <a:xfrm rot="10800000">
              <a:off x="1788285" y="4284047"/>
              <a:ext cx="68675" cy="65500"/>
            </a:xfrm>
            <a:prstGeom prst="triangle">
              <a:avLst/>
            </a:prstGeom>
            <a:solidFill>
              <a:schemeClr val="accent3"/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/>
            </a:p>
          </p:txBody>
        </p:sp>
        <p:sp>
          <p:nvSpPr>
            <p:cNvPr id="184" name="Isosceles Triangle 183"/>
            <p:cNvSpPr>
              <a:spLocks noChangeAspect="1"/>
            </p:cNvSpPr>
            <p:nvPr/>
          </p:nvSpPr>
          <p:spPr>
            <a:xfrm>
              <a:off x="2243614" y="4286381"/>
              <a:ext cx="68675" cy="65500"/>
            </a:xfrm>
            <a:prstGeom prst="triangle">
              <a:avLst/>
            </a:prstGeom>
            <a:solidFill>
              <a:schemeClr val="accent3"/>
            </a:solidFill>
            <a:ln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 smtClean="0"/>
            </a:p>
          </p:txBody>
        </p:sp>
      </p:grpSp>
      <p:pic>
        <p:nvPicPr>
          <p:cNvPr id="185" name="Picture 18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3693" y="2243918"/>
            <a:ext cx="448110" cy="392335"/>
          </a:xfrm>
          <a:prstGeom prst="rect">
            <a:avLst/>
          </a:prstGeom>
        </p:spPr>
      </p:pic>
      <p:pic>
        <p:nvPicPr>
          <p:cNvPr id="186" name="Picture 18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911" y="4263882"/>
            <a:ext cx="519072" cy="519072"/>
          </a:xfrm>
          <a:prstGeom prst="rect">
            <a:avLst/>
          </a:prstGeom>
        </p:spPr>
      </p:pic>
      <p:pic>
        <p:nvPicPr>
          <p:cNvPr id="187" name="Picture 18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0004" y="3055120"/>
            <a:ext cx="265488" cy="265488"/>
          </a:xfrm>
          <a:prstGeom prst="rect">
            <a:avLst/>
          </a:prstGeom>
        </p:spPr>
      </p:pic>
      <p:pic>
        <p:nvPicPr>
          <p:cNvPr id="188" name="Picture 18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7216" y="2177226"/>
            <a:ext cx="387795" cy="155118"/>
          </a:xfrm>
          <a:prstGeom prst="rect">
            <a:avLst/>
          </a:prstGeom>
        </p:spPr>
      </p:pic>
      <p:pic>
        <p:nvPicPr>
          <p:cNvPr id="190" name="Picture 18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2276" y="2022534"/>
            <a:ext cx="460511" cy="79870"/>
          </a:xfrm>
          <a:prstGeom prst="rect">
            <a:avLst/>
          </a:prstGeom>
        </p:spPr>
      </p:pic>
      <p:pic>
        <p:nvPicPr>
          <p:cNvPr id="191" name="Picture 19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6182" y="2423538"/>
            <a:ext cx="384496" cy="442387"/>
          </a:xfrm>
          <a:prstGeom prst="rect">
            <a:avLst/>
          </a:prstGeom>
        </p:spPr>
      </p:pic>
      <p:pic>
        <p:nvPicPr>
          <p:cNvPr id="192" name="Picture 18" descr="http://pull.vmem.com/wp-content/uploads/Violin-Memory-Logo-Full-Color-On-White.png"/>
          <p:cNvPicPr>
            <a:picLocks noChangeAspect="1" noChangeArrowheads="1"/>
          </p:cNvPicPr>
          <p:nvPr/>
        </p:nvPicPr>
        <p:blipFill>
          <a:blip r:embed="rId1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5539" y="1680568"/>
            <a:ext cx="616454" cy="3575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2" descr="http://cdn2.hubspot.net/hub/159707/file-20715233-png/images/nimble-logo-transparent-background-stacked1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85335" y="2078672"/>
            <a:ext cx="625997" cy="2622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10" descr="Image result for pure storage logo"/>
          <p:cNvPicPr>
            <a:picLocks noChangeAspect="1" noChangeArrowheads="1"/>
          </p:cNvPicPr>
          <p:nvPr/>
        </p:nvPicPr>
        <p:blipFill>
          <a:blip r:embed="rId1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5354" y="2052513"/>
            <a:ext cx="618424" cy="2022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5" name="Picture 20" descr="http://tegile.com/wp-content/themes/tegile/images/og/tegile-logo-og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90296" y="1696909"/>
            <a:ext cx="535932" cy="3275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" name="Picture 19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484" y="4954410"/>
            <a:ext cx="519072" cy="519072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2021" y="3018848"/>
            <a:ext cx="400572" cy="56121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2165" y="3022893"/>
            <a:ext cx="400572" cy="561210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2361" y="3216857"/>
            <a:ext cx="530667" cy="53066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0538" y="3237330"/>
            <a:ext cx="530667" cy="530667"/>
          </a:xfrm>
          <a:prstGeom prst="rect">
            <a:avLst/>
          </a:prstGeom>
        </p:spPr>
      </p:pic>
      <p:sp>
        <p:nvSpPr>
          <p:cNvPr id="94" name="Rectangle 93"/>
          <p:cNvSpPr/>
          <p:nvPr/>
        </p:nvSpPr>
        <p:spPr>
          <a:xfrm>
            <a:off x="4941222" y="3928092"/>
            <a:ext cx="2371266" cy="369242"/>
          </a:xfrm>
          <a:prstGeom prst="rect">
            <a:avLst/>
          </a:prstGeom>
          <a:solidFill>
            <a:schemeClr val="accent6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rtlCol="0" anchor="ctr"/>
          <a:lstStyle/>
          <a:p>
            <a:r>
              <a:rPr lang="en-US" dirty="0" smtClean="0">
                <a:solidFill>
                  <a:schemeClr val="bg1"/>
                </a:solidFill>
              </a:rPr>
              <a:t>FC</a:t>
            </a:r>
          </a:p>
        </p:txBody>
      </p:sp>
      <p:sp>
        <p:nvSpPr>
          <p:cNvPr id="95" name="Rectangle 94"/>
          <p:cNvSpPr/>
          <p:nvPr/>
        </p:nvSpPr>
        <p:spPr>
          <a:xfrm>
            <a:off x="5293847" y="3965883"/>
            <a:ext cx="1988705" cy="305159"/>
          </a:xfrm>
          <a:prstGeom prst="rect">
            <a:avLst/>
          </a:prstGeom>
          <a:solidFill>
            <a:srgbClr val="996600"/>
          </a:solidFill>
          <a:ln>
            <a:solidFill>
              <a:srgbClr val="99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45720" rtlCol="0" anchor="ctr"/>
          <a:lstStyle/>
          <a:p>
            <a:r>
              <a:rPr lang="en-US" dirty="0" smtClean="0">
                <a:solidFill>
                  <a:schemeClr val="bg1"/>
                </a:solidFill>
              </a:rPr>
              <a:t>SCSI</a:t>
            </a:r>
          </a:p>
        </p:txBody>
      </p:sp>
      <p:sp>
        <p:nvSpPr>
          <p:cNvPr id="96" name="Rectangle 95"/>
          <p:cNvSpPr/>
          <p:nvPr/>
        </p:nvSpPr>
        <p:spPr>
          <a:xfrm>
            <a:off x="5942469" y="4022576"/>
            <a:ext cx="1284424" cy="20842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Data</a:t>
            </a: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742" y="1811945"/>
            <a:ext cx="597747" cy="10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5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Switch Native Line Rate </a:t>
            </a:r>
            <a:r>
              <a:rPr lang="en-US" dirty="0" smtClean="0"/>
              <a:t>IO visibility</a:t>
            </a:r>
            <a:endParaRPr lang="en-US" dirty="0"/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363" y="1770742"/>
            <a:ext cx="11682766" cy="1440839"/>
          </a:xfrm>
          <a:prstGeom prst="rect">
            <a:avLst/>
          </a:prstGeom>
        </p:spPr>
      </p:pic>
      <p:sp>
        <p:nvSpPr>
          <p:cNvPr id="99" name="Rectangle 98"/>
          <p:cNvSpPr/>
          <p:nvPr/>
        </p:nvSpPr>
        <p:spPr>
          <a:xfrm>
            <a:off x="2232113" y="3032217"/>
            <a:ext cx="7423355" cy="66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8895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kern="0" dirty="0" smtClean="0">
                <a:cs typeface="Arial" panose="020B0604020202020204" pitchFamily="34" charset="0"/>
              </a:rPr>
              <a:t>Pervasive  |  No appliance  |  No probes  |  Always on  </a:t>
            </a:r>
            <a:endParaRPr lang="en-US" kern="0" dirty="0">
              <a:cs typeface="Arial" panose="020B0604020202020204" pitchFamily="34" charset="0"/>
            </a:endParaRPr>
          </a:p>
          <a:p>
            <a:pPr algn="ctr" defTabSz="1218895">
              <a:lnSpc>
                <a:spcPct val="90000"/>
              </a:lnSpc>
              <a:spcAft>
                <a:spcPts val="600"/>
              </a:spcAft>
              <a:defRPr/>
            </a:pPr>
            <a:endParaRPr lang="en-US" kern="0" dirty="0">
              <a:cs typeface="Arial" panose="020B0604020202020204" pitchFamily="34" charset="0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3615120" y="4943586"/>
            <a:ext cx="21052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spc="-100" dirty="0" smtClean="0">
                <a:solidFill>
                  <a:schemeClr val="bg2"/>
                </a:solidFill>
                <a:ea typeface="ＭＳ Ｐゴシック" pitchFamily="34" charset="-128"/>
              </a:rPr>
              <a:t>End to End Visibility for </a:t>
            </a:r>
            <a:r>
              <a:rPr lang="en-US" sz="2000" spc="-100" dirty="0" smtClean="0">
                <a:ea typeface="ＭＳ Ｐゴシック" pitchFamily="34" charset="-128"/>
              </a:rPr>
              <a:t>trouble shooting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9075398" y="4943586"/>
            <a:ext cx="26325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spc="-100" dirty="0">
                <a:solidFill>
                  <a:schemeClr val="bg2"/>
                </a:solidFill>
                <a:ea typeface="ＭＳ Ｐゴシック" pitchFamily="34" charset="-128"/>
              </a:rPr>
              <a:t>Scale </a:t>
            </a:r>
            <a:r>
              <a:rPr lang="en-US" sz="2000" spc="-100" dirty="0">
                <a:ea typeface="ＭＳ Ｐゴシック" pitchFamily="34" charset="-128"/>
              </a:rPr>
              <a:t>with MDS 9700 Director Platform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459113" y="4943586"/>
            <a:ext cx="27104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spc="-100" dirty="0" smtClean="0">
                <a:solidFill>
                  <a:schemeClr val="bg2"/>
                </a:solidFill>
                <a:ea typeface="ＭＳ Ｐゴシック" pitchFamily="34" charset="-128"/>
              </a:rPr>
              <a:t>High Performance </a:t>
            </a:r>
            <a:endParaRPr lang="en-US" sz="2000" spc="-100" dirty="0">
              <a:ea typeface="ＭＳ Ｐゴシック" pitchFamily="34" charset="-128"/>
            </a:endParaRPr>
          </a:p>
          <a:p>
            <a:pPr algn="ctr"/>
            <a:r>
              <a:rPr lang="en-US" sz="2000" spc="-100" dirty="0">
                <a:ea typeface="ＭＳ Ｐゴシック" pitchFamily="34" charset="-128"/>
              </a:rPr>
              <a:t>Onboard analytics engine for data collection 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6106619" y="4943586"/>
            <a:ext cx="28202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spc="-100" dirty="0" smtClean="0">
                <a:ea typeface="ＭＳ Ｐゴシック" pitchFamily="34" charset="-128"/>
              </a:rPr>
              <a:t>100% Visibility</a:t>
            </a:r>
          </a:p>
          <a:p>
            <a:pPr algn="ctr"/>
            <a:r>
              <a:rPr lang="en-US" sz="2000" spc="-100" dirty="0" smtClean="0">
                <a:ea typeface="ＭＳ Ｐゴシック" pitchFamily="34" charset="-128"/>
              </a:rPr>
              <a:t>Every </a:t>
            </a:r>
            <a:r>
              <a:rPr lang="en-US" sz="2000" b="1" spc="-100" dirty="0">
                <a:solidFill>
                  <a:schemeClr val="bg2"/>
                </a:solidFill>
                <a:ea typeface="ＭＳ Ｐゴシック" pitchFamily="34" charset="-128"/>
              </a:rPr>
              <a:t>Packet, </a:t>
            </a:r>
            <a:r>
              <a:rPr lang="en-US" sz="2000" spc="-100" dirty="0" smtClean="0">
                <a:ea typeface="ＭＳ Ｐゴシック" pitchFamily="34" charset="-128"/>
              </a:rPr>
              <a:t>Every </a:t>
            </a:r>
            <a:r>
              <a:rPr lang="en-US" sz="2000" b="1" spc="-100" dirty="0" smtClean="0">
                <a:solidFill>
                  <a:schemeClr val="bg2"/>
                </a:solidFill>
                <a:ea typeface="ＭＳ Ｐゴシック" pitchFamily="34" charset="-128"/>
              </a:rPr>
              <a:t>Flow, </a:t>
            </a:r>
            <a:r>
              <a:rPr lang="en-US" sz="2000" spc="-100" dirty="0" smtClean="0">
                <a:ea typeface="ＭＳ Ｐゴシック" pitchFamily="34" charset="-128"/>
              </a:rPr>
              <a:t>Every </a:t>
            </a:r>
            <a:r>
              <a:rPr lang="en-US" sz="2000" b="1" spc="-100" dirty="0" smtClean="0">
                <a:solidFill>
                  <a:schemeClr val="bg2"/>
                </a:solidFill>
                <a:ea typeface="ＭＳ Ｐゴシック" pitchFamily="34" charset="-128"/>
              </a:rPr>
              <a:t>Speed</a:t>
            </a:r>
            <a:endParaRPr lang="en-US" sz="2000" b="1" spc="-100" dirty="0">
              <a:solidFill>
                <a:schemeClr val="bg2"/>
              </a:solidFill>
              <a:ea typeface="ＭＳ Ｐゴシック" pitchFamily="34" charset="-128"/>
            </a:endParaRPr>
          </a:p>
        </p:txBody>
      </p:sp>
      <p:grpSp>
        <p:nvGrpSpPr>
          <p:cNvPr id="104" name="Group 103"/>
          <p:cNvGrpSpPr/>
          <p:nvPr/>
        </p:nvGrpSpPr>
        <p:grpSpPr>
          <a:xfrm>
            <a:off x="6845669" y="3562971"/>
            <a:ext cx="1350856" cy="1350854"/>
            <a:chOff x="13548375" y="743694"/>
            <a:chExt cx="1630134" cy="1630132"/>
          </a:xfrm>
        </p:grpSpPr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48375" y="743694"/>
              <a:ext cx="1630134" cy="1630132"/>
            </a:xfrm>
            <a:prstGeom prst="rect">
              <a:avLst/>
            </a:prstGeom>
          </p:spPr>
        </p:pic>
        <p:grpSp>
          <p:nvGrpSpPr>
            <p:cNvPr id="106" name="Group 105"/>
            <p:cNvGrpSpPr/>
            <p:nvPr/>
          </p:nvGrpSpPr>
          <p:grpSpPr>
            <a:xfrm>
              <a:off x="14055393" y="1202260"/>
              <a:ext cx="616098" cy="616099"/>
              <a:chOff x="6157811" y="1663700"/>
              <a:chExt cx="654050" cy="654051"/>
            </a:xfrm>
          </p:grpSpPr>
          <p:sp>
            <p:nvSpPr>
              <p:cNvPr id="107" name="Freeform 15"/>
              <p:cNvSpPr>
                <a:spLocks/>
              </p:cNvSpPr>
              <p:nvPr/>
            </p:nvSpPr>
            <p:spPr bwMode="auto">
              <a:xfrm>
                <a:off x="6157811" y="1674813"/>
                <a:ext cx="642938" cy="642938"/>
              </a:xfrm>
              <a:custGeom>
                <a:avLst/>
                <a:gdLst>
                  <a:gd name="T0" fmla="*/ 194 w 227"/>
                  <a:gd name="T1" fmla="*/ 227 h 227"/>
                  <a:gd name="T2" fmla="*/ 33 w 227"/>
                  <a:gd name="T3" fmla="*/ 227 h 227"/>
                  <a:gd name="T4" fmla="*/ 0 w 227"/>
                  <a:gd name="T5" fmla="*/ 194 h 227"/>
                  <a:gd name="T6" fmla="*/ 0 w 227"/>
                  <a:gd name="T7" fmla="*/ 32 h 227"/>
                  <a:gd name="T8" fmla="*/ 33 w 227"/>
                  <a:gd name="T9" fmla="*/ 0 h 227"/>
                  <a:gd name="T10" fmla="*/ 122 w 227"/>
                  <a:gd name="T11" fmla="*/ 0 h 227"/>
                  <a:gd name="T12" fmla="*/ 126 w 227"/>
                  <a:gd name="T13" fmla="*/ 4 h 227"/>
                  <a:gd name="T14" fmla="*/ 122 w 227"/>
                  <a:gd name="T15" fmla="*/ 8 h 227"/>
                  <a:gd name="T16" fmla="*/ 33 w 227"/>
                  <a:gd name="T17" fmla="*/ 8 h 227"/>
                  <a:gd name="T18" fmla="*/ 8 w 227"/>
                  <a:gd name="T19" fmla="*/ 32 h 227"/>
                  <a:gd name="T20" fmla="*/ 8 w 227"/>
                  <a:gd name="T21" fmla="*/ 194 h 227"/>
                  <a:gd name="T22" fmla="*/ 33 w 227"/>
                  <a:gd name="T23" fmla="*/ 219 h 227"/>
                  <a:gd name="T24" fmla="*/ 194 w 227"/>
                  <a:gd name="T25" fmla="*/ 219 h 227"/>
                  <a:gd name="T26" fmla="*/ 219 w 227"/>
                  <a:gd name="T27" fmla="*/ 194 h 227"/>
                  <a:gd name="T28" fmla="*/ 219 w 227"/>
                  <a:gd name="T29" fmla="*/ 106 h 227"/>
                  <a:gd name="T30" fmla="*/ 223 w 227"/>
                  <a:gd name="T31" fmla="*/ 102 h 227"/>
                  <a:gd name="T32" fmla="*/ 227 w 227"/>
                  <a:gd name="T33" fmla="*/ 106 h 227"/>
                  <a:gd name="T34" fmla="*/ 227 w 227"/>
                  <a:gd name="T35" fmla="*/ 194 h 227"/>
                  <a:gd name="T36" fmla="*/ 194 w 227"/>
                  <a:gd name="T37" fmla="*/ 227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7" h="227">
                    <a:moveTo>
                      <a:pt x="194" y="227"/>
                    </a:moveTo>
                    <a:cubicBezTo>
                      <a:pt x="33" y="227"/>
                      <a:pt x="33" y="227"/>
                      <a:pt x="33" y="227"/>
                    </a:cubicBezTo>
                    <a:cubicBezTo>
                      <a:pt x="14" y="227"/>
                      <a:pt x="0" y="212"/>
                      <a:pt x="0" y="194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14"/>
                      <a:pt x="14" y="0"/>
                      <a:pt x="33" y="0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24" y="0"/>
                      <a:pt x="126" y="1"/>
                      <a:pt x="126" y="4"/>
                    </a:cubicBezTo>
                    <a:cubicBezTo>
                      <a:pt x="126" y="6"/>
                      <a:pt x="124" y="8"/>
                      <a:pt x="122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19" y="8"/>
                      <a:pt x="8" y="19"/>
                      <a:pt x="8" y="32"/>
                    </a:cubicBezTo>
                    <a:cubicBezTo>
                      <a:pt x="8" y="194"/>
                      <a:pt x="8" y="194"/>
                      <a:pt x="8" y="194"/>
                    </a:cubicBezTo>
                    <a:cubicBezTo>
                      <a:pt x="8" y="207"/>
                      <a:pt x="19" y="219"/>
                      <a:pt x="33" y="219"/>
                    </a:cubicBezTo>
                    <a:cubicBezTo>
                      <a:pt x="194" y="219"/>
                      <a:pt x="194" y="219"/>
                      <a:pt x="194" y="219"/>
                    </a:cubicBezTo>
                    <a:cubicBezTo>
                      <a:pt x="208" y="219"/>
                      <a:pt x="219" y="207"/>
                      <a:pt x="219" y="194"/>
                    </a:cubicBezTo>
                    <a:cubicBezTo>
                      <a:pt x="219" y="106"/>
                      <a:pt x="219" y="106"/>
                      <a:pt x="219" y="106"/>
                    </a:cubicBezTo>
                    <a:cubicBezTo>
                      <a:pt x="219" y="104"/>
                      <a:pt x="220" y="102"/>
                      <a:pt x="223" y="102"/>
                    </a:cubicBezTo>
                    <a:cubicBezTo>
                      <a:pt x="225" y="102"/>
                      <a:pt x="227" y="104"/>
                      <a:pt x="227" y="106"/>
                    </a:cubicBezTo>
                    <a:cubicBezTo>
                      <a:pt x="227" y="194"/>
                      <a:pt x="227" y="194"/>
                      <a:pt x="227" y="194"/>
                    </a:cubicBezTo>
                    <a:cubicBezTo>
                      <a:pt x="227" y="212"/>
                      <a:pt x="212" y="227"/>
                      <a:pt x="194" y="227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2F7FC7"/>
                  </a:gs>
                  <a:gs pos="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Freeform 16"/>
              <p:cNvSpPr>
                <a:spLocks/>
              </p:cNvSpPr>
              <p:nvPr/>
            </p:nvSpPr>
            <p:spPr bwMode="auto">
              <a:xfrm>
                <a:off x="6461023" y="1663700"/>
                <a:ext cx="350838" cy="342900"/>
              </a:xfrm>
              <a:custGeom>
                <a:avLst/>
                <a:gdLst>
                  <a:gd name="T0" fmla="*/ 124 w 124"/>
                  <a:gd name="T1" fmla="*/ 8 h 121"/>
                  <a:gd name="T2" fmla="*/ 124 w 124"/>
                  <a:gd name="T3" fmla="*/ 8 h 121"/>
                  <a:gd name="T4" fmla="*/ 116 w 124"/>
                  <a:gd name="T5" fmla="*/ 0 h 121"/>
                  <a:gd name="T6" fmla="*/ 34 w 124"/>
                  <a:gd name="T7" fmla="*/ 0 h 121"/>
                  <a:gd name="T8" fmla="*/ 26 w 124"/>
                  <a:gd name="T9" fmla="*/ 8 h 121"/>
                  <a:gd name="T10" fmla="*/ 34 w 124"/>
                  <a:gd name="T11" fmla="*/ 16 h 121"/>
                  <a:gd name="T12" fmla="*/ 97 w 124"/>
                  <a:gd name="T13" fmla="*/ 16 h 121"/>
                  <a:gd name="T14" fmla="*/ 3 w 124"/>
                  <a:gd name="T15" fmla="*/ 108 h 121"/>
                  <a:gd name="T16" fmla="*/ 3 w 124"/>
                  <a:gd name="T17" fmla="*/ 119 h 121"/>
                  <a:gd name="T18" fmla="*/ 9 w 124"/>
                  <a:gd name="T19" fmla="*/ 121 h 121"/>
                  <a:gd name="T20" fmla="*/ 15 w 124"/>
                  <a:gd name="T21" fmla="*/ 119 h 121"/>
                  <a:gd name="T22" fmla="*/ 108 w 124"/>
                  <a:gd name="T23" fmla="*/ 27 h 121"/>
                  <a:gd name="T24" fmla="*/ 108 w 124"/>
                  <a:gd name="T25" fmla="*/ 90 h 121"/>
                  <a:gd name="T26" fmla="*/ 116 w 124"/>
                  <a:gd name="T27" fmla="*/ 98 h 121"/>
                  <a:gd name="T28" fmla="*/ 124 w 124"/>
                  <a:gd name="T29" fmla="*/ 90 h 121"/>
                  <a:gd name="T30" fmla="*/ 124 w 124"/>
                  <a:gd name="T31" fmla="*/ 8 h 121"/>
                  <a:gd name="T32" fmla="*/ 124 w 124"/>
                  <a:gd name="T33" fmla="*/ 8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4" h="121">
                    <a:moveTo>
                      <a:pt x="124" y="8"/>
                    </a:moveTo>
                    <a:cubicBezTo>
                      <a:pt x="124" y="8"/>
                      <a:pt x="124" y="8"/>
                      <a:pt x="124" y="8"/>
                    </a:cubicBezTo>
                    <a:cubicBezTo>
                      <a:pt x="124" y="3"/>
                      <a:pt x="120" y="0"/>
                      <a:pt x="116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29" y="0"/>
                      <a:pt x="26" y="3"/>
                      <a:pt x="26" y="8"/>
                    </a:cubicBezTo>
                    <a:cubicBezTo>
                      <a:pt x="26" y="12"/>
                      <a:pt x="29" y="16"/>
                      <a:pt x="34" y="16"/>
                    </a:cubicBezTo>
                    <a:cubicBezTo>
                      <a:pt x="97" y="16"/>
                      <a:pt x="97" y="16"/>
                      <a:pt x="97" y="16"/>
                    </a:cubicBezTo>
                    <a:cubicBezTo>
                      <a:pt x="3" y="108"/>
                      <a:pt x="3" y="108"/>
                      <a:pt x="3" y="108"/>
                    </a:cubicBezTo>
                    <a:cubicBezTo>
                      <a:pt x="0" y="111"/>
                      <a:pt x="0" y="116"/>
                      <a:pt x="3" y="119"/>
                    </a:cubicBezTo>
                    <a:cubicBezTo>
                      <a:pt x="5" y="120"/>
                      <a:pt x="7" y="121"/>
                      <a:pt x="9" y="121"/>
                    </a:cubicBezTo>
                    <a:cubicBezTo>
                      <a:pt x="11" y="121"/>
                      <a:pt x="13" y="121"/>
                      <a:pt x="15" y="119"/>
                    </a:cubicBezTo>
                    <a:cubicBezTo>
                      <a:pt x="108" y="27"/>
                      <a:pt x="108" y="27"/>
                      <a:pt x="108" y="27"/>
                    </a:cubicBezTo>
                    <a:cubicBezTo>
                      <a:pt x="108" y="90"/>
                      <a:pt x="108" y="90"/>
                      <a:pt x="108" y="90"/>
                    </a:cubicBezTo>
                    <a:cubicBezTo>
                      <a:pt x="108" y="94"/>
                      <a:pt x="111" y="98"/>
                      <a:pt x="116" y="98"/>
                    </a:cubicBezTo>
                    <a:cubicBezTo>
                      <a:pt x="120" y="98"/>
                      <a:pt x="124" y="94"/>
                      <a:pt x="124" y="90"/>
                    </a:cubicBezTo>
                    <a:cubicBezTo>
                      <a:pt x="124" y="8"/>
                      <a:pt x="124" y="8"/>
                      <a:pt x="124" y="8"/>
                    </a:cubicBezTo>
                    <a:cubicBezTo>
                      <a:pt x="124" y="8"/>
                      <a:pt x="124" y="8"/>
                      <a:pt x="124" y="8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2F7FC7"/>
                  </a:gs>
                  <a:gs pos="0">
                    <a:schemeClr val="bg2"/>
                  </a:gs>
                </a:gsLst>
                <a:lin ang="5400000" scaled="1"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109" name="Group 108"/>
          <p:cNvGrpSpPr/>
          <p:nvPr/>
        </p:nvGrpSpPr>
        <p:grpSpPr>
          <a:xfrm>
            <a:off x="3992298" y="3562971"/>
            <a:ext cx="1350856" cy="1350854"/>
            <a:chOff x="13525826" y="2585001"/>
            <a:chExt cx="1630134" cy="1630132"/>
          </a:xfrm>
        </p:grpSpPr>
        <p:pic>
          <p:nvPicPr>
            <p:cNvPr id="143" name="Picture 1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25826" y="2585001"/>
              <a:ext cx="1630134" cy="1630132"/>
            </a:xfrm>
            <a:prstGeom prst="rect">
              <a:avLst/>
            </a:prstGeom>
          </p:spPr>
        </p:pic>
        <p:sp>
          <p:nvSpPr>
            <p:cNvPr id="144" name="Freeform 5"/>
            <p:cNvSpPr>
              <a:spLocks noEditPoints="1"/>
            </p:cNvSpPr>
            <p:nvPr/>
          </p:nvSpPr>
          <p:spPr bwMode="auto">
            <a:xfrm>
              <a:off x="13964406" y="3103466"/>
              <a:ext cx="791074" cy="517002"/>
            </a:xfrm>
            <a:custGeom>
              <a:avLst/>
              <a:gdLst>
                <a:gd name="T0" fmla="*/ 385 w 495"/>
                <a:gd name="T1" fmla="*/ 148 h 322"/>
                <a:gd name="T2" fmla="*/ 472 w 495"/>
                <a:gd name="T3" fmla="*/ 97 h 322"/>
                <a:gd name="T4" fmla="*/ 473 w 495"/>
                <a:gd name="T5" fmla="*/ 89 h 322"/>
                <a:gd name="T6" fmla="*/ 381 w 495"/>
                <a:gd name="T7" fmla="*/ 42 h 322"/>
                <a:gd name="T8" fmla="*/ 380 w 495"/>
                <a:gd name="T9" fmla="*/ 143 h 322"/>
                <a:gd name="T10" fmla="*/ 390 w 495"/>
                <a:gd name="T11" fmla="*/ 51 h 322"/>
                <a:gd name="T12" fmla="*/ 390 w 495"/>
                <a:gd name="T13" fmla="*/ 135 h 322"/>
                <a:gd name="T14" fmla="*/ 476 w 495"/>
                <a:gd name="T15" fmla="*/ 119 h 322"/>
                <a:gd name="T16" fmla="*/ 371 w 495"/>
                <a:gd name="T17" fmla="*/ 170 h 322"/>
                <a:gd name="T18" fmla="*/ 361 w 495"/>
                <a:gd name="T19" fmla="*/ 54 h 322"/>
                <a:gd name="T20" fmla="*/ 286 w 495"/>
                <a:gd name="T21" fmla="*/ 10 h 322"/>
                <a:gd name="T22" fmla="*/ 10 w 495"/>
                <a:gd name="T23" fmla="*/ 0 h 322"/>
                <a:gd name="T24" fmla="*/ 0 w 495"/>
                <a:gd name="T25" fmla="*/ 211 h 322"/>
                <a:gd name="T26" fmla="*/ 231 w 495"/>
                <a:gd name="T27" fmla="*/ 221 h 322"/>
                <a:gd name="T28" fmla="*/ 495 w 495"/>
                <a:gd name="T29" fmla="*/ 188 h 322"/>
                <a:gd name="T30" fmla="*/ 267 w 495"/>
                <a:gd name="T31" fmla="*/ 20 h 322"/>
                <a:gd name="T32" fmla="*/ 224 w 495"/>
                <a:gd name="T33" fmla="*/ 94 h 322"/>
                <a:gd name="T34" fmla="*/ 162 w 495"/>
                <a:gd name="T35" fmla="*/ 73 h 322"/>
                <a:gd name="T36" fmla="*/ 67 w 495"/>
                <a:gd name="T37" fmla="*/ 134 h 322"/>
                <a:gd name="T38" fmla="*/ 20 w 495"/>
                <a:gd name="T39" fmla="*/ 174 h 322"/>
                <a:gd name="T40" fmla="*/ 267 w 495"/>
                <a:gd name="T41" fmla="*/ 20 h 322"/>
                <a:gd name="T42" fmla="*/ 66 w 495"/>
                <a:gd name="T43" fmla="*/ 144 h 322"/>
                <a:gd name="T44" fmla="*/ 113 w 495"/>
                <a:gd name="T45" fmla="*/ 163 h 322"/>
                <a:gd name="T46" fmla="*/ 223 w 495"/>
                <a:gd name="T47" fmla="*/ 105 h 322"/>
                <a:gd name="T48" fmla="*/ 267 w 495"/>
                <a:gd name="T49" fmla="*/ 58 h 322"/>
                <a:gd name="T50" fmla="*/ 20 w 495"/>
                <a:gd name="T51" fmla="*/ 201 h 322"/>
                <a:gd name="T52" fmla="*/ 361 w 495"/>
                <a:gd name="T53" fmla="*/ 302 h 322"/>
                <a:gd name="T54" fmla="*/ 277 w 495"/>
                <a:gd name="T55" fmla="*/ 221 h 322"/>
                <a:gd name="T56" fmla="*/ 286 w 495"/>
                <a:gd name="T57" fmla="*/ 101 h 322"/>
                <a:gd name="T58" fmla="*/ 351 w 495"/>
                <a:gd name="T59" fmla="*/ 188 h 322"/>
                <a:gd name="T60" fmla="*/ 366 w 495"/>
                <a:gd name="T61" fmla="*/ 196 h 322"/>
                <a:gd name="T62" fmla="*/ 476 w 495"/>
                <a:gd name="T63" fmla="*/ 188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5" h="322">
                  <a:moveTo>
                    <a:pt x="382" y="148"/>
                  </a:moveTo>
                  <a:cubicBezTo>
                    <a:pt x="383" y="148"/>
                    <a:pt x="384" y="148"/>
                    <a:pt x="385" y="148"/>
                  </a:cubicBezTo>
                  <a:cubicBezTo>
                    <a:pt x="386" y="148"/>
                    <a:pt x="386" y="148"/>
                    <a:pt x="387" y="148"/>
                  </a:cubicBezTo>
                  <a:cubicBezTo>
                    <a:pt x="472" y="97"/>
                    <a:pt x="472" y="97"/>
                    <a:pt x="472" y="97"/>
                  </a:cubicBezTo>
                  <a:cubicBezTo>
                    <a:pt x="473" y="96"/>
                    <a:pt x="474" y="95"/>
                    <a:pt x="474" y="93"/>
                  </a:cubicBezTo>
                  <a:cubicBezTo>
                    <a:pt x="475" y="92"/>
                    <a:pt x="474" y="90"/>
                    <a:pt x="473" y="89"/>
                  </a:cubicBezTo>
                  <a:cubicBezTo>
                    <a:pt x="451" y="63"/>
                    <a:pt x="419" y="46"/>
                    <a:pt x="385" y="40"/>
                  </a:cubicBezTo>
                  <a:cubicBezTo>
                    <a:pt x="384" y="40"/>
                    <a:pt x="383" y="41"/>
                    <a:pt x="381" y="42"/>
                  </a:cubicBezTo>
                  <a:cubicBezTo>
                    <a:pt x="380" y="43"/>
                    <a:pt x="380" y="44"/>
                    <a:pt x="380" y="45"/>
                  </a:cubicBezTo>
                  <a:cubicBezTo>
                    <a:pt x="380" y="143"/>
                    <a:pt x="380" y="143"/>
                    <a:pt x="380" y="143"/>
                  </a:cubicBezTo>
                  <a:cubicBezTo>
                    <a:pt x="380" y="145"/>
                    <a:pt x="381" y="147"/>
                    <a:pt x="382" y="148"/>
                  </a:cubicBezTo>
                  <a:close/>
                  <a:moveTo>
                    <a:pt x="390" y="51"/>
                  </a:moveTo>
                  <a:cubicBezTo>
                    <a:pt x="417" y="57"/>
                    <a:pt x="442" y="71"/>
                    <a:pt x="462" y="91"/>
                  </a:cubicBezTo>
                  <a:cubicBezTo>
                    <a:pt x="390" y="135"/>
                    <a:pt x="390" y="135"/>
                    <a:pt x="390" y="135"/>
                  </a:cubicBezTo>
                  <a:lnTo>
                    <a:pt x="390" y="51"/>
                  </a:lnTo>
                  <a:close/>
                  <a:moveTo>
                    <a:pt x="476" y="119"/>
                  </a:moveTo>
                  <a:cubicBezTo>
                    <a:pt x="473" y="114"/>
                    <a:pt x="467" y="113"/>
                    <a:pt x="463" y="115"/>
                  </a:cubicBezTo>
                  <a:cubicBezTo>
                    <a:pt x="371" y="170"/>
                    <a:pt x="371" y="170"/>
                    <a:pt x="371" y="170"/>
                  </a:cubicBezTo>
                  <a:cubicBezTo>
                    <a:pt x="371" y="63"/>
                    <a:pt x="371" y="63"/>
                    <a:pt x="371" y="63"/>
                  </a:cubicBezTo>
                  <a:cubicBezTo>
                    <a:pt x="371" y="58"/>
                    <a:pt x="366" y="54"/>
                    <a:pt x="361" y="54"/>
                  </a:cubicBezTo>
                  <a:cubicBezTo>
                    <a:pt x="333" y="54"/>
                    <a:pt x="308" y="62"/>
                    <a:pt x="286" y="76"/>
                  </a:cubicBezTo>
                  <a:cubicBezTo>
                    <a:pt x="286" y="10"/>
                    <a:pt x="286" y="10"/>
                    <a:pt x="286" y="10"/>
                  </a:cubicBezTo>
                  <a:cubicBezTo>
                    <a:pt x="286" y="4"/>
                    <a:pt x="282" y="0"/>
                    <a:pt x="27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211"/>
                    <a:pt x="0" y="211"/>
                    <a:pt x="0" y="211"/>
                  </a:cubicBezTo>
                  <a:cubicBezTo>
                    <a:pt x="0" y="217"/>
                    <a:pt x="4" y="221"/>
                    <a:pt x="10" y="221"/>
                  </a:cubicBezTo>
                  <a:cubicBezTo>
                    <a:pt x="231" y="221"/>
                    <a:pt x="231" y="221"/>
                    <a:pt x="231" y="221"/>
                  </a:cubicBezTo>
                  <a:cubicBezTo>
                    <a:pt x="246" y="279"/>
                    <a:pt x="299" y="322"/>
                    <a:pt x="361" y="322"/>
                  </a:cubicBezTo>
                  <a:cubicBezTo>
                    <a:pt x="435" y="322"/>
                    <a:pt x="495" y="262"/>
                    <a:pt x="495" y="188"/>
                  </a:cubicBezTo>
                  <a:cubicBezTo>
                    <a:pt x="495" y="163"/>
                    <a:pt x="489" y="140"/>
                    <a:pt x="476" y="119"/>
                  </a:cubicBezTo>
                  <a:close/>
                  <a:moveTo>
                    <a:pt x="267" y="20"/>
                  </a:moveTo>
                  <a:cubicBezTo>
                    <a:pt x="267" y="42"/>
                    <a:pt x="267" y="42"/>
                    <a:pt x="267" y="42"/>
                  </a:cubicBezTo>
                  <a:cubicBezTo>
                    <a:pt x="224" y="94"/>
                    <a:pt x="224" y="94"/>
                    <a:pt x="224" y="94"/>
                  </a:cubicBezTo>
                  <a:cubicBezTo>
                    <a:pt x="168" y="72"/>
                    <a:pt x="168" y="72"/>
                    <a:pt x="168" y="72"/>
                  </a:cubicBezTo>
                  <a:cubicBezTo>
                    <a:pt x="166" y="71"/>
                    <a:pt x="164" y="72"/>
                    <a:pt x="162" y="73"/>
                  </a:cubicBezTo>
                  <a:cubicBezTo>
                    <a:pt x="107" y="154"/>
                    <a:pt x="107" y="154"/>
                    <a:pt x="107" y="154"/>
                  </a:cubicBezTo>
                  <a:cubicBezTo>
                    <a:pt x="67" y="134"/>
                    <a:pt x="67" y="134"/>
                    <a:pt x="67" y="134"/>
                  </a:cubicBezTo>
                  <a:cubicBezTo>
                    <a:pt x="65" y="133"/>
                    <a:pt x="63" y="133"/>
                    <a:pt x="61" y="134"/>
                  </a:cubicBezTo>
                  <a:cubicBezTo>
                    <a:pt x="20" y="174"/>
                    <a:pt x="20" y="174"/>
                    <a:pt x="20" y="174"/>
                  </a:cubicBezTo>
                  <a:cubicBezTo>
                    <a:pt x="20" y="20"/>
                    <a:pt x="20" y="20"/>
                    <a:pt x="20" y="20"/>
                  </a:cubicBezTo>
                  <a:lnTo>
                    <a:pt x="267" y="20"/>
                  </a:lnTo>
                  <a:close/>
                  <a:moveTo>
                    <a:pt x="20" y="188"/>
                  </a:moveTo>
                  <a:cubicBezTo>
                    <a:pt x="66" y="144"/>
                    <a:pt x="66" y="144"/>
                    <a:pt x="66" y="144"/>
                  </a:cubicBezTo>
                  <a:cubicBezTo>
                    <a:pt x="106" y="165"/>
                    <a:pt x="106" y="165"/>
                    <a:pt x="106" y="165"/>
                  </a:cubicBezTo>
                  <a:cubicBezTo>
                    <a:pt x="109" y="166"/>
                    <a:pt x="111" y="165"/>
                    <a:pt x="113" y="163"/>
                  </a:cubicBezTo>
                  <a:cubicBezTo>
                    <a:pt x="168" y="82"/>
                    <a:pt x="168" y="82"/>
                    <a:pt x="168" y="82"/>
                  </a:cubicBezTo>
                  <a:cubicBezTo>
                    <a:pt x="223" y="105"/>
                    <a:pt x="223" y="105"/>
                    <a:pt x="223" y="105"/>
                  </a:cubicBezTo>
                  <a:cubicBezTo>
                    <a:pt x="225" y="106"/>
                    <a:pt x="228" y="105"/>
                    <a:pt x="229" y="103"/>
                  </a:cubicBezTo>
                  <a:cubicBezTo>
                    <a:pt x="267" y="58"/>
                    <a:pt x="267" y="58"/>
                    <a:pt x="267" y="58"/>
                  </a:cubicBezTo>
                  <a:cubicBezTo>
                    <a:pt x="267" y="201"/>
                    <a:pt x="267" y="201"/>
                    <a:pt x="267" y="201"/>
                  </a:cubicBezTo>
                  <a:cubicBezTo>
                    <a:pt x="20" y="201"/>
                    <a:pt x="20" y="201"/>
                    <a:pt x="20" y="201"/>
                  </a:cubicBezTo>
                  <a:lnTo>
                    <a:pt x="20" y="188"/>
                  </a:lnTo>
                  <a:close/>
                  <a:moveTo>
                    <a:pt x="361" y="302"/>
                  </a:moveTo>
                  <a:cubicBezTo>
                    <a:pt x="310" y="302"/>
                    <a:pt x="266" y="268"/>
                    <a:pt x="252" y="221"/>
                  </a:cubicBezTo>
                  <a:cubicBezTo>
                    <a:pt x="277" y="221"/>
                    <a:pt x="277" y="221"/>
                    <a:pt x="277" y="221"/>
                  </a:cubicBezTo>
                  <a:cubicBezTo>
                    <a:pt x="282" y="221"/>
                    <a:pt x="286" y="217"/>
                    <a:pt x="286" y="211"/>
                  </a:cubicBezTo>
                  <a:cubicBezTo>
                    <a:pt x="286" y="101"/>
                    <a:pt x="286" y="101"/>
                    <a:pt x="286" y="101"/>
                  </a:cubicBezTo>
                  <a:cubicBezTo>
                    <a:pt x="304" y="86"/>
                    <a:pt x="326" y="76"/>
                    <a:pt x="351" y="74"/>
                  </a:cubicBezTo>
                  <a:cubicBezTo>
                    <a:pt x="351" y="188"/>
                    <a:pt x="351" y="188"/>
                    <a:pt x="351" y="188"/>
                  </a:cubicBezTo>
                  <a:cubicBezTo>
                    <a:pt x="351" y="191"/>
                    <a:pt x="353" y="195"/>
                    <a:pt x="356" y="196"/>
                  </a:cubicBezTo>
                  <a:cubicBezTo>
                    <a:pt x="359" y="198"/>
                    <a:pt x="363" y="198"/>
                    <a:pt x="366" y="196"/>
                  </a:cubicBezTo>
                  <a:cubicBezTo>
                    <a:pt x="464" y="138"/>
                    <a:pt x="464" y="138"/>
                    <a:pt x="464" y="138"/>
                  </a:cubicBezTo>
                  <a:cubicBezTo>
                    <a:pt x="472" y="153"/>
                    <a:pt x="476" y="170"/>
                    <a:pt x="476" y="188"/>
                  </a:cubicBezTo>
                  <a:cubicBezTo>
                    <a:pt x="476" y="251"/>
                    <a:pt x="424" y="302"/>
                    <a:pt x="361" y="302"/>
                  </a:cubicBezTo>
                  <a:close/>
                </a:path>
              </a:pathLst>
            </a:custGeom>
            <a:gradFill>
              <a:gsLst>
                <a:gs pos="100000">
                  <a:srgbClr val="2F7FC7"/>
                </a:gs>
                <a:gs pos="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197" name="Group 196"/>
          <p:cNvGrpSpPr/>
          <p:nvPr/>
        </p:nvGrpSpPr>
        <p:grpSpPr>
          <a:xfrm>
            <a:off x="9699041" y="3562971"/>
            <a:ext cx="1350856" cy="1350854"/>
            <a:chOff x="9648499" y="3232421"/>
            <a:chExt cx="1630134" cy="1630132"/>
          </a:xfrm>
        </p:grpSpPr>
        <p:pic>
          <p:nvPicPr>
            <p:cNvPr id="198" name="Picture 19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48499" y="3232421"/>
              <a:ext cx="1630134" cy="1630132"/>
            </a:xfrm>
            <a:prstGeom prst="rect">
              <a:avLst/>
            </a:prstGeom>
          </p:spPr>
        </p:pic>
        <p:sp>
          <p:nvSpPr>
            <p:cNvPr id="199" name="Freeform 5"/>
            <p:cNvSpPr>
              <a:spLocks/>
            </p:cNvSpPr>
            <p:nvPr/>
          </p:nvSpPr>
          <p:spPr bwMode="auto">
            <a:xfrm>
              <a:off x="10048513" y="3536950"/>
              <a:ext cx="871638" cy="872246"/>
            </a:xfrm>
            <a:custGeom>
              <a:avLst/>
              <a:gdLst>
                <a:gd name="T0" fmla="*/ 1619 w 1620"/>
                <a:gd name="T1" fmla="*/ 814 h 1620"/>
                <a:gd name="T2" fmla="*/ 1620 w 1620"/>
                <a:gd name="T3" fmla="*/ 810 h 1620"/>
                <a:gd name="T4" fmla="*/ 1619 w 1620"/>
                <a:gd name="T5" fmla="*/ 806 h 1620"/>
                <a:gd name="T6" fmla="*/ 1617 w 1620"/>
                <a:gd name="T7" fmla="*/ 803 h 1620"/>
                <a:gd name="T8" fmla="*/ 1390 w 1620"/>
                <a:gd name="T9" fmla="*/ 604 h 1620"/>
                <a:gd name="T10" fmla="*/ 1266 w 1620"/>
                <a:gd name="T11" fmla="*/ 368 h 1620"/>
                <a:gd name="T12" fmla="*/ 1286 w 1620"/>
                <a:gd name="T13" fmla="*/ 592 h 1620"/>
                <a:gd name="T14" fmla="*/ 1285 w 1620"/>
                <a:gd name="T15" fmla="*/ 341 h 1620"/>
                <a:gd name="T16" fmla="*/ 1284 w 1620"/>
                <a:gd name="T17" fmla="*/ 339 h 1620"/>
                <a:gd name="T18" fmla="*/ 1280 w 1620"/>
                <a:gd name="T19" fmla="*/ 335 h 1620"/>
                <a:gd name="T20" fmla="*/ 1276 w 1620"/>
                <a:gd name="T21" fmla="*/ 334 h 1620"/>
                <a:gd name="T22" fmla="*/ 1028 w 1620"/>
                <a:gd name="T23" fmla="*/ 354 h 1620"/>
                <a:gd name="T24" fmla="*/ 820 w 1620"/>
                <a:gd name="T25" fmla="*/ 34 h 1620"/>
                <a:gd name="T26" fmla="*/ 1030 w 1620"/>
                <a:gd name="T27" fmla="*/ 230 h 1620"/>
                <a:gd name="T28" fmla="*/ 816 w 1620"/>
                <a:gd name="T29" fmla="*/ 2 h 1620"/>
                <a:gd name="T30" fmla="*/ 813 w 1620"/>
                <a:gd name="T31" fmla="*/ 0 h 1620"/>
                <a:gd name="T32" fmla="*/ 810 w 1620"/>
                <a:gd name="T33" fmla="*/ 0 h 1620"/>
                <a:gd name="T34" fmla="*/ 807 w 1620"/>
                <a:gd name="T35" fmla="*/ 0 h 1620"/>
                <a:gd name="T36" fmla="*/ 804 w 1620"/>
                <a:gd name="T37" fmla="*/ 2 h 1620"/>
                <a:gd name="T38" fmla="*/ 590 w 1620"/>
                <a:gd name="T39" fmla="*/ 230 h 1620"/>
                <a:gd name="T40" fmla="*/ 800 w 1620"/>
                <a:gd name="T41" fmla="*/ 786 h 1620"/>
                <a:gd name="T42" fmla="*/ 602 w 1620"/>
                <a:gd name="T43" fmla="*/ 344 h 1620"/>
                <a:gd name="T44" fmla="*/ 342 w 1620"/>
                <a:gd name="T45" fmla="*/ 335 h 1620"/>
                <a:gd name="T46" fmla="*/ 340 w 1620"/>
                <a:gd name="T47" fmla="*/ 336 h 1620"/>
                <a:gd name="T48" fmla="*/ 336 w 1620"/>
                <a:gd name="T49" fmla="*/ 340 h 1620"/>
                <a:gd name="T50" fmla="*/ 335 w 1620"/>
                <a:gd name="T51" fmla="*/ 342 h 1620"/>
                <a:gd name="T52" fmla="*/ 344 w 1620"/>
                <a:gd name="T53" fmla="*/ 602 h 1620"/>
                <a:gd name="T54" fmla="*/ 786 w 1620"/>
                <a:gd name="T55" fmla="*/ 800 h 1620"/>
                <a:gd name="T56" fmla="*/ 230 w 1620"/>
                <a:gd name="T57" fmla="*/ 590 h 1620"/>
                <a:gd name="T58" fmla="*/ 2 w 1620"/>
                <a:gd name="T59" fmla="*/ 804 h 1620"/>
                <a:gd name="T60" fmla="*/ 0 w 1620"/>
                <a:gd name="T61" fmla="*/ 807 h 1620"/>
                <a:gd name="T62" fmla="*/ 0 w 1620"/>
                <a:gd name="T63" fmla="*/ 813 h 1620"/>
                <a:gd name="T64" fmla="*/ 2 w 1620"/>
                <a:gd name="T65" fmla="*/ 816 h 1620"/>
                <a:gd name="T66" fmla="*/ 223 w 1620"/>
                <a:gd name="T67" fmla="*/ 1033 h 1620"/>
                <a:gd name="T68" fmla="*/ 34 w 1620"/>
                <a:gd name="T69" fmla="*/ 820 h 1620"/>
                <a:gd name="T70" fmla="*/ 354 w 1620"/>
                <a:gd name="T71" fmla="*/ 1028 h 1620"/>
                <a:gd name="T72" fmla="*/ 334 w 1620"/>
                <a:gd name="T73" fmla="*/ 1276 h 1620"/>
                <a:gd name="T74" fmla="*/ 335 w 1620"/>
                <a:gd name="T75" fmla="*/ 1280 h 1620"/>
                <a:gd name="T76" fmla="*/ 339 w 1620"/>
                <a:gd name="T77" fmla="*/ 1284 h 1620"/>
                <a:gd name="T78" fmla="*/ 341 w 1620"/>
                <a:gd name="T79" fmla="*/ 1285 h 1620"/>
                <a:gd name="T80" fmla="*/ 592 w 1620"/>
                <a:gd name="T81" fmla="*/ 1286 h 1620"/>
                <a:gd name="T82" fmla="*/ 368 w 1620"/>
                <a:gd name="T83" fmla="*/ 1266 h 1620"/>
                <a:gd name="T84" fmla="*/ 604 w 1620"/>
                <a:gd name="T85" fmla="*/ 1390 h 1620"/>
                <a:gd name="T86" fmla="*/ 803 w 1620"/>
                <a:gd name="T87" fmla="*/ 1617 h 1620"/>
                <a:gd name="T88" fmla="*/ 806 w 1620"/>
                <a:gd name="T89" fmla="*/ 1619 h 1620"/>
                <a:gd name="T90" fmla="*/ 810 w 1620"/>
                <a:gd name="T91" fmla="*/ 1620 h 1620"/>
                <a:gd name="T92" fmla="*/ 814 w 1620"/>
                <a:gd name="T93" fmla="*/ 1619 h 1620"/>
                <a:gd name="T94" fmla="*/ 817 w 1620"/>
                <a:gd name="T95" fmla="*/ 1617 h 1620"/>
                <a:gd name="T96" fmla="*/ 1016 w 1620"/>
                <a:gd name="T97" fmla="*/ 1390 h 1620"/>
                <a:gd name="T98" fmla="*/ 1252 w 1620"/>
                <a:gd name="T99" fmla="*/ 1266 h 1620"/>
                <a:gd name="T100" fmla="*/ 1028 w 1620"/>
                <a:gd name="T101" fmla="*/ 1286 h 1620"/>
                <a:gd name="T102" fmla="*/ 1279 w 1620"/>
                <a:gd name="T103" fmla="*/ 1285 h 1620"/>
                <a:gd name="T104" fmla="*/ 1281 w 1620"/>
                <a:gd name="T105" fmla="*/ 1284 h 1620"/>
                <a:gd name="T106" fmla="*/ 1285 w 1620"/>
                <a:gd name="T107" fmla="*/ 1280 h 1620"/>
                <a:gd name="T108" fmla="*/ 1286 w 1620"/>
                <a:gd name="T109" fmla="*/ 1276 h 1620"/>
                <a:gd name="T110" fmla="*/ 1266 w 1620"/>
                <a:gd name="T111" fmla="*/ 1028 h 1620"/>
                <a:gd name="T112" fmla="*/ 1586 w 1620"/>
                <a:gd name="T113" fmla="*/ 820 h 1620"/>
                <a:gd name="T114" fmla="*/ 1397 w 1620"/>
                <a:gd name="T115" fmla="*/ 1033 h 1620"/>
                <a:gd name="T116" fmla="*/ 1618 w 1620"/>
                <a:gd name="T117" fmla="*/ 816 h 1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620" h="1620">
                  <a:moveTo>
                    <a:pt x="1618" y="816"/>
                  </a:moveTo>
                  <a:cubicBezTo>
                    <a:pt x="1618" y="815"/>
                    <a:pt x="1618" y="815"/>
                    <a:pt x="1619" y="815"/>
                  </a:cubicBezTo>
                  <a:cubicBezTo>
                    <a:pt x="1619" y="815"/>
                    <a:pt x="1619" y="814"/>
                    <a:pt x="1619" y="814"/>
                  </a:cubicBezTo>
                  <a:cubicBezTo>
                    <a:pt x="1619" y="814"/>
                    <a:pt x="1619" y="813"/>
                    <a:pt x="1619" y="813"/>
                  </a:cubicBezTo>
                  <a:cubicBezTo>
                    <a:pt x="1620" y="813"/>
                    <a:pt x="1620" y="812"/>
                    <a:pt x="1620" y="812"/>
                  </a:cubicBezTo>
                  <a:cubicBezTo>
                    <a:pt x="1620" y="811"/>
                    <a:pt x="1620" y="811"/>
                    <a:pt x="1620" y="810"/>
                  </a:cubicBezTo>
                  <a:cubicBezTo>
                    <a:pt x="1620" y="809"/>
                    <a:pt x="1620" y="809"/>
                    <a:pt x="1620" y="808"/>
                  </a:cubicBezTo>
                  <a:cubicBezTo>
                    <a:pt x="1620" y="808"/>
                    <a:pt x="1620" y="807"/>
                    <a:pt x="1619" y="807"/>
                  </a:cubicBezTo>
                  <a:cubicBezTo>
                    <a:pt x="1619" y="807"/>
                    <a:pt x="1619" y="806"/>
                    <a:pt x="1619" y="806"/>
                  </a:cubicBezTo>
                  <a:cubicBezTo>
                    <a:pt x="1619" y="806"/>
                    <a:pt x="1619" y="805"/>
                    <a:pt x="1619" y="805"/>
                  </a:cubicBezTo>
                  <a:cubicBezTo>
                    <a:pt x="1618" y="805"/>
                    <a:pt x="1618" y="805"/>
                    <a:pt x="1618" y="804"/>
                  </a:cubicBezTo>
                  <a:cubicBezTo>
                    <a:pt x="1618" y="804"/>
                    <a:pt x="1618" y="803"/>
                    <a:pt x="1617" y="803"/>
                  </a:cubicBezTo>
                  <a:cubicBezTo>
                    <a:pt x="1404" y="590"/>
                    <a:pt x="1404" y="590"/>
                    <a:pt x="1404" y="590"/>
                  </a:cubicBezTo>
                  <a:cubicBezTo>
                    <a:pt x="1400" y="586"/>
                    <a:pt x="1394" y="586"/>
                    <a:pt x="1390" y="590"/>
                  </a:cubicBezTo>
                  <a:cubicBezTo>
                    <a:pt x="1386" y="594"/>
                    <a:pt x="1386" y="600"/>
                    <a:pt x="1390" y="604"/>
                  </a:cubicBezTo>
                  <a:cubicBezTo>
                    <a:pt x="1586" y="800"/>
                    <a:pt x="1586" y="800"/>
                    <a:pt x="1586" y="800"/>
                  </a:cubicBezTo>
                  <a:cubicBezTo>
                    <a:pt x="834" y="800"/>
                    <a:pt x="834" y="800"/>
                    <a:pt x="834" y="800"/>
                  </a:cubicBezTo>
                  <a:cubicBezTo>
                    <a:pt x="1266" y="368"/>
                    <a:pt x="1266" y="368"/>
                    <a:pt x="1266" y="368"/>
                  </a:cubicBezTo>
                  <a:cubicBezTo>
                    <a:pt x="1266" y="592"/>
                    <a:pt x="1266" y="592"/>
                    <a:pt x="1266" y="592"/>
                  </a:cubicBezTo>
                  <a:cubicBezTo>
                    <a:pt x="1266" y="598"/>
                    <a:pt x="1270" y="602"/>
                    <a:pt x="1276" y="602"/>
                  </a:cubicBezTo>
                  <a:cubicBezTo>
                    <a:pt x="1281" y="602"/>
                    <a:pt x="1286" y="598"/>
                    <a:pt x="1286" y="592"/>
                  </a:cubicBezTo>
                  <a:cubicBezTo>
                    <a:pt x="1286" y="344"/>
                    <a:pt x="1286" y="344"/>
                    <a:pt x="1286" y="344"/>
                  </a:cubicBezTo>
                  <a:cubicBezTo>
                    <a:pt x="1286" y="344"/>
                    <a:pt x="1286" y="343"/>
                    <a:pt x="1285" y="342"/>
                  </a:cubicBezTo>
                  <a:cubicBezTo>
                    <a:pt x="1285" y="342"/>
                    <a:pt x="1285" y="342"/>
                    <a:pt x="1285" y="341"/>
                  </a:cubicBezTo>
                  <a:cubicBezTo>
                    <a:pt x="1285" y="341"/>
                    <a:pt x="1285" y="341"/>
                    <a:pt x="1285" y="340"/>
                  </a:cubicBezTo>
                  <a:cubicBezTo>
                    <a:pt x="1285" y="340"/>
                    <a:pt x="1285" y="340"/>
                    <a:pt x="1284" y="339"/>
                  </a:cubicBezTo>
                  <a:cubicBezTo>
                    <a:pt x="1284" y="339"/>
                    <a:pt x="1284" y="339"/>
                    <a:pt x="1284" y="339"/>
                  </a:cubicBezTo>
                  <a:cubicBezTo>
                    <a:pt x="1283" y="338"/>
                    <a:pt x="1282" y="337"/>
                    <a:pt x="1281" y="336"/>
                  </a:cubicBezTo>
                  <a:cubicBezTo>
                    <a:pt x="1281" y="336"/>
                    <a:pt x="1281" y="336"/>
                    <a:pt x="1281" y="336"/>
                  </a:cubicBezTo>
                  <a:cubicBezTo>
                    <a:pt x="1280" y="335"/>
                    <a:pt x="1280" y="335"/>
                    <a:pt x="1280" y="335"/>
                  </a:cubicBezTo>
                  <a:cubicBezTo>
                    <a:pt x="1279" y="335"/>
                    <a:pt x="1279" y="335"/>
                    <a:pt x="1279" y="335"/>
                  </a:cubicBezTo>
                  <a:cubicBezTo>
                    <a:pt x="1278" y="335"/>
                    <a:pt x="1278" y="335"/>
                    <a:pt x="1278" y="335"/>
                  </a:cubicBezTo>
                  <a:cubicBezTo>
                    <a:pt x="1277" y="334"/>
                    <a:pt x="1276" y="334"/>
                    <a:pt x="1276" y="334"/>
                  </a:cubicBezTo>
                  <a:cubicBezTo>
                    <a:pt x="1028" y="334"/>
                    <a:pt x="1028" y="334"/>
                    <a:pt x="1028" y="334"/>
                  </a:cubicBezTo>
                  <a:cubicBezTo>
                    <a:pt x="1022" y="334"/>
                    <a:pt x="1018" y="339"/>
                    <a:pt x="1018" y="344"/>
                  </a:cubicBezTo>
                  <a:cubicBezTo>
                    <a:pt x="1018" y="350"/>
                    <a:pt x="1022" y="354"/>
                    <a:pt x="1028" y="354"/>
                  </a:cubicBezTo>
                  <a:cubicBezTo>
                    <a:pt x="1252" y="354"/>
                    <a:pt x="1252" y="354"/>
                    <a:pt x="1252" y="354"/>
                  </a:cubicBezTo>
                  <a:cubicBezTo>
                    <a:pt x="820" y="786"/>
                    <a:pt x="820" y="786"/>
                    <a:pt x="820" y="786"/>
                  </a:cubicBezTo>
                  <a:cubicBezTo>
                    <a:pt x="820" y="34"/>
                    <a:pt x="820" y="34"/>
                    <a:pt x="820" y="34"/>
                  </a:cubicBezTo>
                  <a:cubicBezTo>
                    <a:pt x="1016" y="230"/>
                    <a:pt x="1016" y="230"/>
                    <a:pt x="1016" y="230"/>
                  </a:cubicBezTo>
                  <a:cubicBezTo>
                    <a:pt x="1018" y="232"/>
                    <a:pt x="1020" y="233"/>
                    <a:pt x="1023" y="233"/>
                  </a:cubicBezTo>
                  <a:cubicBezTo>
                    <a:pt x="1025" y="233"/>
                    <a:pt x="1028" y="232"/>
                    <a:pt x="1030" y="230"/>
                  </a:cubicBezTo>
                  <a:cubicBezTo>
                    <a:pt x="1034" y="226"/>
                    <a:pt x="1034" y="220"/>
                    <a:pt x="1030" y="216"/>
                  </a:cubicBezTo>
                  <a:cubicBezTo>
                    <a:pt x="817" y="3"/>
                    <a:pt x="817" y="3"/>
                    <a:pt x="817" y="3"/>
                  </a:cubicBezTo>
                  <a:cubicBezTo>
                    <a:pt x="817" y="2"/>
                    <a:pt x="816" y="2"/>
                    <a:pt x="816" y="2"/>
                  </a:cubicBezTo>
                  <a:cubicBezTo>
                    <a:pt x="815" y="2"/>
                    <a:pt x="815" y="1"/>
                    <a:pt x="815" y="1"/>
                  </a:cubicBezTo>
                  <a:cubicBezTo>
                    <a:pt x="815" y="1"/>
                    <a:pt x="814" y="1"/>
                    <a:pt x="814" y="1"/>
                  </a:cubicBezTo>
                  <a:cubicBezTo>
                    <a:pt x="814" y="1"/>
                    <a:pt x="813" y="1"/>
                    <a:pt x="813" y="0"/>
                  </a:cubicBezTo>
                  <a:cubicBezTo>
                    <a:pt x="813" y="0"/>
                    <a:pt x="812" y="0"/>
                    <a:pt x="812" y="0"/>
                  </a:cubicBezTo>
                  <a:cubicBezTo>
                    <a:pt x="811" y="0"/>
                    <a:pt x="811" y="0"/>
                    <a:pt x="810" y="0"/>
                  </a:cubicBezTo>
                  <a:cubicBezTo>
                    <a:pt x="810" y="0"/>
                    <a:pt x="810" y="0"/>
                    <a:pt x="810" y="0"/>
                  </a:cubicBezTo>
                  <a:cubicBezTo>
                    <a:pt x="810" y="0"/>
                    <a:pt x="810" y="0"/>
                    <a:pt x="810" y="0"/>
                  </a:cubicBezTo>
                  <a:cubicBezTo>
                    <a:pt x="809" y="0"/>
                    <a:pt x="809" y="0"/>
                    <a:pt x="808" y="0"/>
                  </a:cubicBezTo>
                  <a:cubicBezTo>
                    <a:pt x="808" y="0"/>
                    <a:pt x="807" y="0"/>
                    <a:pt x="807" y="0"/>
                  </a:cubicBezTo>
                  <a:cubicBezTo>
                    <a:pt x="807" y="1"/>
                    <a:pt x="807" y="1"/>
                    <a:pt x="806" y="1"/>
                  </a:cubicBezTo>
                  <a:cubicBezTo>
                    <a:pt x="806" y="1"/>
                    <a:pt x="806" y="1"/>
                    <a:pt x="805" y="1"/>
                  </a:cubicBezTo>
                  <a:cubicBezTo>
                    <a:pt x="805" y="1"/>
                    <a:pt x="805" y="2"/>
                    <a:pt x="804" y="2"/>
                  </a:cubicBezTo>
                  <a:cubicBezTo>
                    <a:pt x="804" y="2"/>
                    <a:pt x="803" y="2"/>
                    <a:pt x="803" y="3"/>
                  </a:cubicBezTo>
                  <a:cubicBezTo>
                    <a:pt x="590" y="216"/>
                    <a:pt x="590" y="216"/>
                    <a:pt x="590" y="216"/>
                  </a:cubicBezTo>
                  <a:cubicBezTo>
                    <a:pt x="586" y="220"/>
                    <a:pt x="586" y="226"/>
                    <a:pt x="590" y="230"/>
                  </a:cubicBezTo>
                  <a:cubicBezTo>
                    <a:pt x="594" y="234"/>
                    <a:pt x="600" y="234"/>
                    <a:pt x="604" y="230"/>
                  </a:cubicBezTo>
                  <a:cubicBezTo>
                    <a:pt x="800" y="34"/>
                    <a:pt x="800" y="34"/>
                    <a:pt x="800" y="34"/>
                  </a:cubicBezTo>
                  <a:cubicBezTo>
                    <a:pt x="800" y="786"/>
                    <a:pt x="800" y="786"/>
                    <a:pt x="800" y="786"/>
                  </a:cubicBezTo>
                  <a:cubicBezTo>
                    <a:pt x="368" y="354"/>
                    <a:pt x="368" y="354"/>
                    <a:pt x="368" y="354"/>
                  </a:cubicBezTo>
                  <a:cubicBezTo>
                    <a:pt x="592" y="354"/>
                    <a:pt x="592" y="354"/>
                    <a:pt x="592" y="354"/>
                  </a:cubicBezTo>
                  <a:cubicBezTo>
                    <a:pt x="598" y="354"/>
                    <a:pt x="602" y="350"/>
                    <a:pt x="602" y="344"/>
                  </a:cubicBezTo>
                  <a:cubicBezTo>
                    <a:pt x="602" y="339"/>
                    <a:pt x="598" y="334"/>
                    <a:pt x="592" y="334"/>
                  </a:cubicBezTo>
                  <a:cubicBezTo>
                    <a:pt x="344" y="334"/>
                    <a:pt x="344" y="334"/>
                    <a:pt x="344" y="334"/>
                  </a:cubicBezTo>
                  <a:cubicBezTo>
                    <a:pt x="344" y="334"/>
                    <a:pt x="343" y="334"/>
                    <a:pt x="342" y="335"/>
                  </a:cubicBezTo>
                  <a:cubicBezTo>
                    <a:pt x="342" y="335"/>
                    <a:pt x="342" y="335"/>
                    <a:pt x="341" y="335"/>
                  </a:cubicBezTo>
                  <a:cubicBezTo>
                    <a:pt x="341" y="335"/>
                    <a:pt x="341" y="335"/>
                    <a:pt x="340" y="335"/>
                  </a:cubicBezTo>
                  <a:cubicBezTo>
                    <a:pt x="340" y="335"/>
                    <a:pt x="340" y="335"/>
                    <a:pt x="340" y="336"/>
                  </a:cubicBezTo>
                  <a:cubicBezTo>
                    <a:pt x="339" y="336"/>
                    <a:pt x="339" y="336"/>
                    <a:pt x="339" y="336"/>
                  </a:cubicBezTo>
                  <a:cubicBezTo>
                    <a:pt x="338" y="337"/>
                    <a:pt x="337" y="338"/>
                    <a:pt x="336" y="339"/>
                  </a:cubicBezTo>
                  <a:cubicBezTo>
                    <a:pt x="336" y="339"/>
                    <a:pt x="336" y="339"/>
                    <a:pt x="336" y="340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41"/>
                    <a:pt x="335" y="341"/>
                    <a:pt x="335" y="341"/>
                  </a:cubicBezTo>
                  <a:cubicBezTo>
                    <a:pt x="335" y="342"/>
                    <a:pt x="335" y="342"/>
                    <a:pt x="335" y="342"/>
                  </a:cubicBezTo>
                  <a:cubicBezTo>
                    <a:pt x="334" y="343"/>
                    <a:pt x="334" y="344"/>
                    <a:pt x="334" y="344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34" y="598"/>
                    <a:pt x="339" y="602"/>
                    <a:pt x="344" y="602"/>
                  </a:cubicBezTo>
                  <a:cubicBezTo>
                    <a:pt x="350" y="602"/>
                    <a:pt x="354" y="598"/>
                    <a:pt x="354" y="592"/>
                  </a:cubicBezTo>
                  <a:cubicBezTo>
                    <a:pt x="354" y="368"/>
                    <a:pt x="354" y="368"/>
                    <a:pt x="354" y="368"/>
                  </a:cubicBezTo>
                  <a:cubicBezTo>
                    <a:pt x="786" y="800"/>
                    <a:pt x="786" y="800"/>
                    <a:pt x="786" y="800"/>
                  </a:cubicBezTo>
                  <a:cubicBezTo>
                    <a:pt x="34" y="800"/>
                    <a:pt x="34" y="800"/>
                    <a:pt x="34" y="800"/>
                  </a:cubicBezTo>
                  <a:cubicBezTo>
                    <a:pt x="230" y="604"/>
                    <a:pt x="230" y="604"/>
                    <a:pt x="230" y="604"/>
                  </a:cubicBezTo>
                  <a:cubicBezTo>
                    <a:pt x="234" y="600"/>
                    <a:pt x="234" y="594"/>
                    <a:pt x="230" y="590"/>
                  </a:cubicBezTo>
                  <a:cubicBezTo>
                    <a:pt x="226" y="586"/>
                    <a:pt x="220" y="586"/>
                    <a:pt x="216" y="590"/>
                  </a:cubicBezTo>
                  <a:cubicBezTo>
                    <a:pt x="3" y="803"/>
                    <a:pt x="3" y="803"/>
                    <a:pt x="3" y="803"/>
                  </a:cubicBezTo>
                  <a:cubicBezTo>
                    <a:pt x="2" y="803"/>
                    <a:pt x="2" y="804"/>
                    <a:pt x="2" y="804"/>
                  </a:cubicBezTo>
                  <a:cubicBezTo>
                    <a:pt x="2" y="805"/>
                    <a:pt x="1" y="805"/>
                    <a:pt x="1" y="805"/>
                  </a:cubicBezTo>
                  <a:cubicBezTo>
                    <a:pt x="1" y="806"/>
                    <a:pt x="1" y="806"/>
                    <a:pt x="1" y="806"/>
                  </a:cubicBezTo>
                  <a:cubicBezTo>
                    <a:pt x="1" y="807"/>
                    <a:pt x="1" y="807"/>
                    <a:pt x="0" y="807"/>
                  </a:cubicBezTo>
                  <a:cubicBezTo>
                    <a:pt x="0" y="807"/>
                    <a:pt x="0" y="808"/>
                    <a:pt x="0" y="808"/>
                  </a:cubicBezTo>
                  <a:cubicBezTo>
                    <a:pt x="0" y="809"/>
                    <a:pt x="0" y="811"/>
                    <a:pt x="0" y="812"/>
                  </a:cubicBezTo>
                  <a:cubicBezTo>
                    <a:pt x="0" y="812"/>
                    <a:pt x="0" y="813"/>
                    <a:pt x="0" y="813"/>
                  </a:cubicBezTo>
                  <a:cubicBezTo>
                    <a:pt x="1" y="813"/>
                    <a:pt x="1" y="813"/>
                    <a:pt x="1" y="814"/>
                  </a:cubicBezTo>
                  <a:cubicBezTo>
                    <a:pt x="1" y="814"/>
                    <a:pt x="1" y="814"/>
                    <a:pt x="1" y="815"/>
                  </a:cubicBezTo>
                  <a:cubicBezTo>
                    <a:pt x="1" y="815"/>
                    <a:pt x="2" y="815"/>
                    <a:pt x="2" y="816"/>
                  </a:cubicBezTo>
                  <a:cubicBezTo>
                    <a:pt x="2" y="816"/>
                    <a:pt x="2" y="817"/>
                    <a:pt x="3" y="817"/>
                  </a:cubicBezTo>
                  <a:cubicBezTo>
                    <a:pt x="216" y="1030"/>
                    <a:pt x="216" y="1030"/>
                    <a:pt x="216" y="1030"/>
                  </a:cubicBezTo>
                  <a:cubicBezTo>
                    <a:pt x="218" y="1032"/>
                    <a:pt x="220" y="1033"/>
                    <a:pt x="223" y="1033"/>
                  </a:cubicBezTo>
                  <a:cubicBezTo>
                    <a:pt x="225" y="1033"/>
                    <a:pt x="228" y="1032"/>
                    <a:pt x="230" y="1030"/>
                  </a:cubicBezTo>
                  <a:cubicBezTo>
                    <a:pt x="234" y="1026"/>
                    <a:pt x="234" y="1020"/>
                    <a:pt x="230" y="1016"/>
                  </a:cubicBezTo>
                  <a:cubicBezTo>
                    <a:pt x="34" y="820"/>
                    <a:pt x="34" y="820"/>
                    <a:pt x="34" y="820"/>
                  </a:cubicBezTo>
                  <a:cubicBezTo>
                    <a:pt x="786" y="820"/>
                    <a:pt x="786" y="820"/>
                    <a:pt x="786" y="820"/>
                  </a:cubicBezTo>
                  <a:cubicBezTo>
                    <a:pt x="354" y="1252"/>
                    <a:pt x="354" y="1252"/>
                    <a:pt x="354" y="1252"/>
                  </a:cubicBezTo>
                  <a:cubicBezTo>
                    <a:pt x="354" y="1028"/>
                    <a:pt x="354" y="1028"/>
                    <a:pt x="354" y="1028"/>
                  </a:cubicBezTo>
                  <a:cubicBezTo>
                    <a:pt x="354" y="1022"/>
                    <a:pt x="350" y="1018"/>
                    <a:pt x="344" y="1018"/>
                  </a:cubicBezTo>
                  <a:cubicBezTo>
                    <a:pt x="339" y="1018"/>
                    <a:pt x="334" y="1022"/>
                    <a:pt x="334" y="1028"/>
                  </a:cubicBezTo>
                  <a:cubicBezTo>
                    <a:pt x="334" y="1276"/>
                    <a:pt x="334" y="1276"/>
                    <a:pt x="334" y="1276"/>
                  </a:cubicBezTo>
                  <a:cubicBezTo>
                    <a:pt x="334" y="1276"/>
                    <a:pt x="334" y="1277"/>
                    <a:pt x="335" y="1278"/>
                  </a:cubicBezTo>
                  <a:cubicBezTo>
                    <a:pt x="335" y="1278"/>
                    <a:pt x="335" y="1278"/>
                    <a:pt x="335" y="1279"/>
                  </a:cubicBezTo>
                  <a:cubicBezTo>
                    <a:pt x="335" y="1279"/>
                    <a:pt x="335" y="1279"/>
                    <a:pt x="335" y="1280"/>
                  </a:cubicBezTo>
                  <a:cubicBezTo>
                    <a:pt x="335" y="1280"/>
                    <a:pt x="335" y="1280"/>
                    <a:pt x="336" y="1281"/>
                  </a:cubicBezTo>
                  <a:cubicBezTo>
                    <a:pt x="336" y="1281"/>
                    <a:pt x="336" y="1281"/>
                    <a:pt x="336" y="1281"/>
                  </a:cubicBezTo>
                  <a:cubicBezTo>
                    <a:pt x="337" y="1282"/>
                    <a:pt x="338" y="1283"/>
                    <a:pt x="339" y="1284"/>
                  </a:cubicBezTo>
                  <a:cubicBezTo>
                    <a:pt x="339" y="1284"/>
                    <a:pt x="339" y="1284"/>
                    <a:pt x="340" y="1284"/>
                  </a:cubicBezTo>
                  <a:cubicBezTo>
                    <a:pt x="340" y="1285"/>
                    <a:pt x="340" y="1285"/>
                    <a:pt x="340" y="1285"/>
                  </a:cubicBezTo>
                  <a:cubicBezTo>
                    <a:pt x="341" y="1285"/>
                    <a:pt x="341" y="1285"/>
                    <a:pt x="341" y="1285"/>
                  </a:cubicBezTo>
                  <a:cubicBezTo>
                    <a:pt x="342" y="1285"/>
                    <a:pt x="342" y="1285"/>
                    <a:pt x="342" y="1285"/>
                  </a:cubicBezTo>
                  <a:cubicBezTo>
                    <a:pt x="343" y="1286"/>
                    <a:pt x="344" y="1286"/>
                    <a:pt x="344" y="1286"/>
                  </a:cubicBezTo>
                  <a:cubicBezTo>
                    <a:pt x="592" y="1286"/>
                    <a:pt x="592" y="1286"/>
                    <a:pt x="592" y="1286"/>
                  </a:cubicBezTo>
                  <a:cubicBezTo>
                    <a:pt x="598" y="1286"/>
                    <a:pt x="602" y="1281"/>
                    <a:pt x="602" y="1276"/>
                  </a:cubicBezTo>
                  <a:cubicBezTo>
                    <a:pt x="602" y="1270"/>
                    <a:pt x="598" y="1266"/>
                    <a:pt x="592" y="1266"/>
                  </a:cubicBezTo>
                  <a:cubicBezTo>
                    <a:pt x="368" y="1266"/>
                    <a:pt x="368" y="1266"/>
                    <a:pt x="368" y="1266"/>
                  </a:cubicBezTo>
                  <a:cubicBezTo>
                    <a:pt x="800" y="834"/>
                    <a:pt x="800" y="834"/>
                    <a:pt x="800" y="834"/>
                  </a:cubicBezTo>
                  <a:cubicBezTo>
                    <a:pt x="800" y="1586"/>
                    <a:pt x="800" y="1586"/>
                    <a:pt x="800" y="1586"/>
                  </a:cubicBezTo>
                  <a:cubicBezTo>
                    <a:pt x="604" y="1390"/>
                    <a:pt x="604" y="1390"/>
                    <a:pt x="604" y="1390"/>
                  </a:cubicBezTo>
                  <a:cubicBezTo>
                    <a:pt x="600" y="1386"/>
                    <a:pt x="594" y="1386"/>
                    <a:pt x="590" y="1390"/>
                  </a:cubicBezTo>
                  <a:cubicBezTo>
                    <a:pt x="586" y="1394"/>
                    <a:pt x="586" y="1400"/>
                    <a:pt x="590" y="1404"/>
                  </a:cubicBezTo>
                  <a:cubicBezTo>
                    <a:pt x="803" y="1617"/>
                    <a:pt x="803" y="1617"/>
                    <a:pt x="803" y="1617"/>
                  </a:cubicBezTo>
                  <a:cubicBezTo>
                    <a:pt x="803" y="1618"/>
                    <a:pt x="804" y="1618"/>
                    <a:pt x="804" y="1618"/>
                  </a:cubicBezTo>
                  <a:cubicBezTo>
                    <a:pt x="805" y="1618"/>
                    <a:pt x="805" y="1618"/>
                    <a:pt x="805" y="1619"/>
                  </a:cubicBezTo>
                  <a:cubicBezTo>
                    <a:pt x="805" y="1619"/>
                    <a:pt x="806" y="1619"/>
                    <a:pt x="806" y="1619"/>
                  </a:cubicBezTo>
                  <a:cubicBezTo>
                    <a:pt x="806" y="1619"/>
                    <a:pt x="807" y="1619"/>
                    <a:pt x="807" y="1619"/>
                  </a:cubicBezTo>
                  <a:cubicBezTo>
                    <a:pt x="807" y="1620"/>
                    <a:pt x="808" y="1620"/>
                    <a:pt x="808" y="1620"/>
                  </a:cubicBezTo>
                  <a:cubicBezTo>
                    <a:pt x="809" y="1620"/>
                    <a:pt x="809" y="1620"/>
                    <a:pt x="810" y="1620"/>
                  </a:cubicBezTo>
                  <a:cubicBezTo>
                    <a:pt x="811" y="1620"/>
                    <a:pt x="811" y="1620"/>
                    <a:pt x="812" y="1620"/>
                  </a:cubicBezTo>
                  <a:cubicBezTo>
                    <a:pt x="812" y="1620"/>
                    <a:pt x="813" y="1620"/>
                    <a:pt x="813" y="1619"/>
                  </a:cubicBezTo>
                  <a:cubicBezTo>
                    <a:pt x="813" y="1619"/>
                    <a:pt x="814" y="1619"/>
                    <a:pt x="814" y="1619"/>
                  </a:cubicBezTo>
                  <a:cubicBezTo>
                    <a:pt x="814" y="1619"/>
                    <a:pt x="815" y="1619"/>
                    <a:pt x="815" y="1619"/>
                  </a:cubicBezTo>
                  <a:cubicBezTo>
                    <a:pt x="815" y="1618"/>
                    <a:pt x="815" y="1618"/>
                    <a:pt x="816" y="1618"/>
                  </a:cubicBezTo>
                  <a:cubicBezTo>
                    <a:pt x="816" y="1618"/>
                    <a:pt x="817" y="1618"/>
                    <a:pt x="817" y="1617"/>
                  </a:cubicBezTo>
                  <a:cubicBezTo>
                    <a:pt x="1030" y="1404"/>
                    <a:pt x="1030" y="1404"/>
                    <a:pt x="1030" y="1404"/>
                  </a:cubicBezTo>
                  <a:cubicBezTo>
                    <a:pt x="1034" y="1400"/>
                    <a:pt x="1034" y="1394"/>
                    <a:pt x="1030" y="1390"/>
                  </a:cubicBezTo>
                  <a:cubicBezTo>
                    <a:pt x="1026" y="1386"/>
                    <a:pt x="1020" y="1386"/>
                    <a:pt x="1016" y="1390"/>
                  </a:cubicBezTo>
                  <a:cubicBezTo>
                    <a:pt x="820" y="1586"/>
                    <a:pt x="820" y="1586"/>
                    <a:pt x="820" y="1586"/>
                  </a:cubicBezTo>
                  <a:cubicBezTo>
                    <a:pt x="820" y="834"/>
                    <a:pt x="820" y="834"/>
                    <a:pt x="820" y="834"/>
                  </a:cubicBezTo>
                  <a:cubicBezTo>
                    <a:pt x="1252" y="1266"/>
                    <a:pt x="1252" y="1266"/>
                    <a:pt x="1252" y="1266"/>
                  </a:cubicBezTo>
                  <a:cubicBezTo>
                    <a:pt x="1028" y="1266"/>
                    <a:pt x="1028" y="1266"/>
                    <a:pt x="1028" y="1266"/>
                  </a:cubicBezTo>
                  <a:cubicBezTo>
                    <a:pt x="1022" y="1266"/>
                    <a:pt x="1018" y="1270"/>
                    <a:pt x="1018" y="1276"/>
                  </a:cubicBezTo>
                  <a:cubicBezTo>
                    <a:pt x="1018" y="1281"/>
                    <a:pt x="1022" y="1286"/>
                    <a:pt x="1028" y="1286"/>
                  </a:cubicBezTo>
                  <a:cubicBezTo>
                    <a:pt x="1276" y="1286"/>
                    <a:pt x="1276" y="1286"/>
                    <a:pt x="1276" y="1286"/>
                  </a:cubicBezTo>
                  <a:cubicBezTo>
                    <a:pt x="1276" y="1286"/>
                    <a:pt x="1277" y="1286"/>
                    <a:pt x="1278" y="1285"/>
                  </a:cubicBezTo>
                  <a:cubicBezTo>
                    <a:pt x="1278" y="1285"/>
                    <a:pt x="1278" y="1285"/>
                    <a:pt x="1279" y="1285"/>
                  </a:cubicBezTo>
                  <a:cubicBezTo>
                    <a:pt x="1279" y="1285"/>
                    <a:pt x="1279" y="1285"/>
                    <a:pt x="1280" y="1285"/>
                  </a:cubicBezTo>
                  <a:cubicBezTo>
                    <a:pt x="1280" y="1285"/>
                    <a:pt x="1280" y="1285"/>
                    <a:pt x="1281" y="1284"/>
                  </a:cubicBezTo>
                  <a:cubicBezTo>
                    <a:pt x="1281" y="1284"/>
                    <a:pt x="1281" y="1284"/>
                    <a:pt x="1281" y="1284"/>
                  </a:cubicBezTo>
                  <a:cubicBezTo>
                    <a:pt x="1282" y="1283"/>
                    <a:pt x="1283" y="1282"/>
                    <a:pt x="1284" y="1281"/>
                  </a:cubicBezTo>
                  <a:cubicBezTo>
                    <a:pt x="1284" y="1281"/>
                    <a:pt x="1284" y="1281"/>
                    <a:pt x="1284" y="1281"/>
                  </a:cubicBezTo>
                  <a:cubicBezTo>
                    <a:pt x="1285" y="1280"/>
                    <a:pt x="1285" y="1280"/>
                    <a:pt x="1285" y="1280"/>
                  </a:cubicBezTo>
                  <a:cubicBezTo>
                    <a:pt x="1285" y="1279"/>
                    <a:pt x="1285" y="1279"/>
                    <a:pt x="1285" y="1279"/>
                  </a:cubicBezTo>
                  <a:cubicBezTo>
                    <a:pt x="1285" y="1278"/>
                    <a:pt x="1285" y="1278"/>
                    <a:pt x="1285" y="1278"/>
                  </a:cubicBezTo>
                  <a:cubicBezTo>
                    <a:pt x="1286" y="1277"/>
                    <a:pt x="1286" y="1276"/>
                    <a:pt x="1286" y="1276"/>
                  </a:cubicBezTo>
                  <a:cubicBezTo>
                    <a:pt x="1286" y="1028"/>
                    <a:pt x="1286" y="1028"/>
                    <a:pt x="1286" y="1028"/>
                  </a:cubicBezTo>
                  <a:cubicBezTo>
                    <a:pt x="1286" y="1022"/>
                    <a:pt x="1281" y="1018"/>
                    <a:pt x="1276" y="1018"/>
                  </a:cubicBezTo>
                  <a:cubicBezTo>
                    <a:pt x="1270" y="1018"/>
                    <a:pt x="1266" y="1022"/>
                    <a:pt x="1266" y="1028"/>
                  </a:cubicBezTo>
                  <a:cubicBezTo>
                    <a:pt x="1266" y="1252"/>
                    <a:pt x="1266" y="1252"/>
                    <a:pt x="1266" y="1252"/>
                  </a:cubicBezTo>
                  <a:cubicBezTo>
                    <a:pt x="834" y="820"/>
                    <a:pt x="834" y="820"/>
                    <a:pt x="834" y="820"/>
                  </a:cubicBezTo>
                  <a:cubicBezTo>
                    <a:pt x="1586" y="820"/>
                    <a:pt x="1586" y="820"/>
                    <a:pt x="1586" y="820"/>
                  </a:cubicBezTo>
                  <a:cubicBezTo>
                    <a:pt x="1390" y="1016"/>
                    <a:pt x="1390" y="1016"/>
                    <a:pt x="1390" y="1016"/>
                  </a:cubicBezTo>
                  <a:cubicBezTo>
                    <a:pt x="1386" y="1020"/>
                    <a:pt x="1386" y="1026"/>
                    <a:pt x="1390" y="1030"/>
                  </a:cubicBezTo>
                  <a:cubicBezTo>
                    <a:pt x="1392" y="1032"/>
                    <a:pt x="1395" y="1033"/>
                    <a:pt x="1397" y="1033"/>
                  </a:cubicBezTo>
                  <a:cubicBezTo>
                    <a:pt x="1400" y="1033"/>
                    <a:pt x="1402" y="1032"/>
                    <a:pt x="1404" y="1030"/>
                  </a:cubicBezTo>
                  <a:cubicBezTo>
                    <a:pt x="1617" y="817"/>
                    <a:pt x="1617" y="817"/>
                    <a:pt x="1617" y="817"/>
                  </a:cubicBezTo>
                  <a:cubicBezTo>
                    <a:pt x="1618" y="817"/>
                    <a:pt x="1618" y="816"/>
                    <a:pt x="1618" y="816"/>
                  </a:cubicBezTo>
                  <a:close/>
                </a:path>
              </a:pathLst>
            </a:custGeom>
            <a:gradFill>
              <a:gsLst>
                <a:gs pos="100000">
                  <a:srgbClr val="2F7FC7"/>
                </a:gs>
                <a:gs pos="0">
                  <a:schemeClr val="bg2"/>
                </a:gs>
              </a:gsLst>
              <a:lin ang="5400000" scaled="1"/>
            </a:gradFill>
            <a:ln w="15875">
              <a:gradFill flip="none" rotWithShape="1">
                <a:gsLst>
                  <a:gs pos="100000">
                    <a:srgbClr val="2F7FC7"/>
                  </a:gs>
                  <a:gs pos="0">
                    <a:schemeClr val="bg2"/>
                  </a:gs>
                </a:gsLst>
                <a:lin ang="2700000" scaled="1"/>
                <a:tileRect/>
              </a:gra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0" name="Group 199"/>
          <p:cNvGrpSpPr/>
          <p:nvPr/>
        </p:nvGrpSpPr>
        <p:grpSpPr>
          <a:xfrm>
            <a:off x="1138927" y="3562971"/>
            <a:ext cx="1350856" cy="1350854"/>
            <a:chOff x="3960151" y="3232421"/>
            <a:chExt cx="1630134" cy="1630132"/>
          </a:xfrm>
        </p:grpSpPr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0151" y="3232421"/>
              <a:ext cx="1630134" cy="1630132"/>
            </a:xfrm>
            <a:prstGeom prst="rect">
              <a:avLst/>
            </a:prstGeom>
          </p:spPr>
        </p:pic>
        <p:sp>
          <p:nvSpPr>
            <p:cNvPr id="202" name="Freeform 9"/>
            <p:cNvSpPr>
              <a:spLocks noEditPoints="1"/>
            </p:cNvSpPr>
            <p:nvPr/>
          </p:nvSpPr>
          <p:spPr bwMode="auto">
            <a:xfrm>
              <a:off x="4385046" y="3670214"/>
              <a:ext cx="780344" cy="738982"/>
            </a:xfrm>
            <a:custGeom>
              <a:avLst/>
              <a:gdLst>
                <a:gd name="T0" fmla="*/ 861 w 1442"/>
                <a:gd name="T1" fmla="*/ 841 h 1365"/>
                <a:gd name="T2" fmla="*/ 853 w 1442"/>
                <a:gd name="T3" fmla="*/ 1361 h 1365"/>
                <a:gd name="T4" fmla="*/ 835 w 1442"/>
                <a:gd name="T5" fmla="*/ 1364 h 1365"/>
                <a:gd name="T6" fmla="*/ 581 w 1442"/>
                <a:gd name="T7" fmla="*/ 1265 h 1365"/>
                <a:gd name="T8" fmla="*/ 5 w 1442"/>
                <a:gd name="T9" fmla="*/ 117 h 1365"/>
                <a:gd name="T10" fmla="*/ 21 w 1442"/>
                <a:gd name="T11" fmla="*/ 85 h 1365"/>
                <a:gd name="T12" fmla="*/ 181 w 1442"/>
                <a:gd name="T13" fmla="*/ 105 h 1365"/>
                <a:gd name="T14" fmla="*/ 62 w 1442"/>
                <a:gd name="T15" fmla="*/ 125 h 1365"/>
                <a:gd name="T16" fmla="*/ 621 w 1442"/>
                <a:gd name="T17" fmla="*/ 834 h 1365"/>
                <a:gd name="T18" fmla="*/ 821 w 1442"/>
                <a:gd name="T19" fmla="*/ 1317 h 1365"/>
                <a:gd name="T20" fmla="*/ 825 w 1442"/>
                <a:gd name="T21" fmla="*/ 822 h 1365"/>
                <a:gd name="T22" fmla="*/ 1281 w 1442"/>
                <a:gd name="T23" fmla="*/ 125 h 1365"/>
                <a:gd name="T24" fmla="*/ 1281 w 1442"/>
                <a:gd name="T25" fmla="*/ 85 h 1365"/>
                <a:gd name="T26" fmla="*/ 1439 w 1442"/>
                <a:gd name="T27" fmla="*/ 96 h 1365"/>
                <a:gd name="T28" fmla="*/ 295 w 1442"/>
                <a:gd name="T29" fmla="*/ 26 h 1365"/>
                <a:gd name="T30" fmla="*/ 295 w 1442"/>
                <a:gd name="T31" fmla="*/ 185 h 1365"/>
                <a:gd name="T32" fmla="*/ 319 w 1442"/>
                <a:gd name="T33" fmla="*/ 3 h 1365"/>
                <a:gd name="T34" fmla="*/ 258 w 1442"/>
                <a:gd name="T35" fmla="*/ 24 h 1365"/>
                <a:gd name="T36" fmla="*/ 295 w 1442"/>
                <a:gd name="T37" fmla="*/ 26 h 1365"/>
                <a:gd name="T38" fmla="*/ 505 w 1442"/>
                <a:gd name="T39" fmla="*/ 0 h 1365"/>
                <a:gd name="T40" fmla="*/ 502 w 1442"/>
                <a:gd name="T41" fmla="*/ 188 h 1365"/>
                <a:gd name="T42" fmla="*/ 467 w 1442"/>
                <a:gd name="T43" fmla="*/ 95 h 1365"/>
                <a:gd name="T44" fmla="*/ 541 w 1442"/>
                <a:gd name="T45" fmla="*/ 93 h 1365"/>
                <a:gd name="T46" fmla="*/ 467 w 1442"/>
                <a:gd name="T47" fmla="*/ 95 h 1365"/>
                <a:gd name="T48" fmla="*/ 701 w 1442"/>
                <a:gd name="T49" fmla="*/ 26 h 1365"/>
                <a:gd name="T50" fmla="*/ 725 w 1442"/>
                <a:gd name="T51" fmla="*/ 185 h 1365"/>
                <a:gd name="T52" fmla="*/ 704 w 1442"/>
                <a:gd name="T53" fmla="*/ 3 h 1365"/>
                <a:gd name="T54" fmla="*/ 669 w 1442"/>
                <a:gd name="T55" fmla="*/ 43 h 1365"/>
                <a:gd name="T56" fmla="*/ 848 w 1442"/>
                <a:gd name="T57" fmla="*/ 95 h 1365"/>
                <a:gd name="T58" fmla="*/ 972 w 1442"/>
                <a:gd name="T59" fmla="*/ 92 h 1365"/>
                <a:gd name="T60" fmla="*/ 848 w 1442"/>
                <a:gd name="T61" fmla="*/ 95 h 1365"/>
                <a:gd name="T62" fmla="*/ 910 w 1442"/>
                <a:gd name="T63" fmla="*/ 169 h 1365"/>
                <a:gd name="T64" fmla="*/ 910 w 1442"/>
                <a:gd name="T65" fmla="*/ 19 h 1365"/>
                <a:gd name="T66" fmla="*/ 1051 w 1442"/>
                <a:gd name="T67" fmla="*/ 95 h 1365"/>
                <a:gd name="T68" fmla="*/ 1175 w 1442"/>
                <a:gd name="T69" fmla="*/ 92 h 1365"/>
                <a:gd name="T70" fmla="*/ 1051 w 1442"/>
                <a:gd name="T71" fmla="*/ 95 h 1365"/>
                <a:gd name="T72" fmla="*/ 1113 w 1442"/>
                <a:gd name="T73" fmla="*/ 169 h 1365"/>
                <a:gd name="T74" fmla="*/ 1113 w 1442"/>
                <a:gd name="T75" fmla="*/ 19 h 1365"/>
                <a:gd name="T76" fmla="*/ 413 w 1442"/>
                <a:gd name="T77" fmla="*/ 314 h 1365"/>
                <a:gd name="T78" fmla="*/ 414 w 1442"/>
                <a:gd name="T79" fmla="*/ 473 h 1365"/>
                <a:gd name="T80" fmla="*/ 438 w 1442"/>
                <a:gd name="T81" fmla="*/ 291 h 1365"/>
                <a:gd name="T82" fmla="*/ 377 w 1442"/>
                <a:gd name="T83" fmla="*/ 312 h 1365"/>
                <a:gd name="T84" fmla="*/ 413 w 1442"/>
                <a:gd name="T85" fmla="*/ 314 h 1365"/>
                <a:gd name="T86" fmla="*/ 624 w 1442"/>
                <a:gd name="T87" fmla="*/ 288 h 1365"/>
                <a:gd name="T88" fmla="*/ 621 w 1442"/>
                <a:gd name="T89" fmla="*/ 476 h 1365"/>
                <a:gd name="T90" fmla="*/ 585 w 1442"/>
                <a:gd name="T91" fmla="*/ 383 h 1365"/>
                <a:gd name="T92" fmla="*/ 660 w 1442"/>
                <a:gd name="T93" fmla="*/ 381 h 1365"/>
                <a:gd name="T94" fmla="*/ 585 w 1442"/>
                <a:gd name="T95" fmla="*/ 383 h 1365"/>
                <a:gd name="T96" fmla="*/ 820 w 1442"/>
                <a:gd name="T97" fmla="*/ 314 h 1365"/>
                <a:gd name="T98" fmla="*/ 844 w 1442"/>
                <a:gd name="T99" fmla="*/ 473 h 1365"/>
                <a:gd name="T100" fmla="*/ 823 w 1442"/>
                <a:gd name="T101" fmla="*/ 291 h 1365"/>
                <a:gd name="T102" fmla="*/ 788 w 1442"/>
                <a:gd name="T103" fmla="*/ 331 h 1365"/>
                <a:gd name="T104" fmla="*/ 967 w 1442"/>
                <a:gd name="T105" fmla="*/ 383 h 1365"/>
                <a:gd name="T106" fmla="*/ 1090 w 1442"/>
                <a:gd name="T107" fmla="*/ 380 h 1365"/>
                <a:gd name="T108" fmla="*/ 967 w 1442"/>
                <a:gd name="T109" fmla="*/ 383 h 1365"/>
                <a:gd name="T110" fmla="*/ 1028 w 1442"/>
                <a:gd name="T111" fmla="*/ 457 h 1365"/>
                <a:gd name="T112" fmla="*/ 1029 w 1442"/>
                <a:gd name="T113" fmla="*/ 307 h 1365"/>
                <a:gd name="T114" fmla="*/ 718 w 1442"/>
                <a:gd name="T115" fmla="*/ 576 h 1365"/>
                <a:gd name="T116" fmla="*/ 715 w 1442"/>
                <a:gd name="T117" fmla="*/ 764 h 1365"/>
                <a:gd name="T118" fmla="*/ 718 w 1442"/>
                <a:gd name="T119" fmla="*/ 576 h 1365"/>
                <a:gd name="T120" fmla="*/ 679 w 1442"/>
                <a:gd name="T121" fmla="*/ 671 h 1365"/>
                <a:gd name="T122" fmla="*/ 753 w 1442"/>
                <a:gd name="T123" fmla="*/ 669 h 1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42" h="1365">
                  <a:moveTo>
                    <a:pt x="1437" y="117"/>
                  </a:moveTo>
                  <a:cubicBezTo>
                    <a:pt x="861" y="841"/>
                    <a:pt x="861" y="841"/>
                    <a:pt x="861" y="841"/>
                  </a:cubicBezTo>
                  <a:cubicBezTo>
                    <a:pt x="861" y="1345"/>
                    <a:pt x="861" y="1345"/>
                    <a:pt x="861" y="1345"/>
                  </a:cubicBezTo>
                  <a:cubicBezTo>
                    <a:pt x="861" y="1351"/>
                    <a:pt x="858" y="1357"/>
                    <a:pt x="853" y="1361"/>
                  </a:cubicBezTo>
                  <a:cubicBezTo>
                    <a:pt x="849" y="1364"/>
                    <a:pt x="845" y="1365"/>
                    <a:pt x="841" y="1365"/>
                  </a:cubicBezTo>
                  <a:cubicBezTo>
                    <a:pt x="839" y="1365"/>
                    <a:pt x="837" y="1365"/>
                    <a:pt x="835" y="1364"/>
                  </a:cubicBezTo>
                  <a:cubicBezTo>
                    <a:pt x="595" y="1284"/>
                    <a:pt x="595" y="1284"/>
                    <a:pt x="595" y="1284"/>
                  </a:cubicBezTo>
                  <a:cubicBezTo>
                    <a:pt x="587" y="1281"/>
                    <a:pt x="581" y="1274"/>
                    <a:pt x="581" y="1265"/>
                  </a:cubicBezTo>
                  <a:cubicBezTo>
                    <a:pt x="581" y="841"/>
                    <a:pt x="581" y="841"/>
                    <a:pt x="581" y="841"/>
                  </a:cubicBezTo>
                  <a:cubicBezTo>
                    <a:pt x="5" y="117"/>
                    <a:pt x="5" y="117"/>
                    <a:pt x="5" y="117"/>
                  </a:cubicBezTo>
                  <a:cubicBezTo>
                    <a:pt x="1" y="111"/>
                    <a:pt x="0" y="103"/>
                    <a:pt x="3" y="96"/>
                  </a:cubicBezTo>
                  <a:cubicBezTo>
                    <a:pt x="6" y="89"/>
                    <a:pt x="13" y="85"/>
                    <a:pt x="21" y="85"/>
                  </a:cubicBezTo>
                  <a:cubicBezTo>
                    <a:pt x="161" y="85"/>
                    <a:pt x="161" y="85"/>
                    <a:pt x="161" y="85"/>
                  </a:cubicBezTo>
                  <a:cubicBezTo>
                    <a:pt x="172" y="85"/>
                    <a:pt x="181" y="94"/>
                    <a:pt x="181" y="105"/>
                  </a:cubicBezTo>
                  <a:cubicBezTo>
                    <a:pt x="181" y="116"/>
                    <a:pt x="172" y="125"/>
                    <a:pt x="161" y="125"/>
                  </a:cubicBezTo>
                  <a:cubicBezTo>
                    <a:pt x="62" y="125"/>
                    <a:pt x="62" y="125"/>
                    <a:pt x="62" y="125"/>
                  </a:cubicBezTo>
                  <a:cubicBezTo>
                    <a:pt x="617" y="822"/>
                    <a:pt x="617" y="822"/>
                    <a:pt x="617" y="822"/>
                  </a:cubicBezTo>
                  <a:cubicBezTo>
                    <a:pt x="619" y="825"/>
                    <a:pt x="621" y="830"/>
                    <a:pt x="621" y="834"/>
                  </a:cubicBezTo>
                  <a:cubicBezTo>
                    <a:pt x="621" y="1251"/>
                    <a:pt x="621" y="1251"/>
                    <a:pt x="621" y="1251"/>
                  </a:cubicBezTo>
                  <a:cubicBezTo>
                    <a:pt x="821" y="1317"/>
                    <a:pt x="821" y="1317"/>
                    <a:pt x="821" y="1317"/>
                  </a:cubicBezTo>
                  <a:cubicBezTo>
                    <a:pt x="821" y="834"/>
                    <a:pt x="821" y="834"/>
                    <a:pt x="821" y="834"/>
                  </a:cubicBezTo>
                  <a:cubicBezTo>
                    <a:pt x="821" y="830"/>
                    <a:pt x="823" y="825"/>
                    <a:pt x="825" y="822"/>
                  </a:cubicBezTo>
                  <a:cubicBezTo>
                    <a:pt x="1380" y="125"/>
                    <a:pt x="1380" y="125"/>
                    <a:pt x="1380" y="125"/>
                  </a:cubicBezTo>
                  <a:cubicBezTo>
                    <a:pt x="1281" y="125"/>
                    <a:pt x="1281" y="125"/>
                    <a:pt x="1281" y="125"/>
                  </a:cubicBezTo>
                  <a:cubicBezTo>
                    <a:pt x="1270" y="125"/>
                    <a:pt x="1261" y="116"/>
                    <a:pt x="1261" y="105"/>
                  </a:cubicBezTo>
                  <a:cubicBezTo>
                    <a:pt x="1261" y="94"/>
                    <a:pt x="1270" y="85"/>
                    <a:pt x="1281" y="85"/>
                  </a:cubicBezTo>
                  <a:cubicBezTo>
                    <a:pt x="1421" y="85"/>
                    <a:pt x="1421" y="85"/>
                    <a:pt x="1421" y="85"/>
                  </a:cubicBezTo>
                  <a:cubicBezTo>
                    <a:pt x="1429" y="85"/>
                    <a:pt x="1436" y="89"/>
                    <a:pt x="1439" y="96"/>
                  </a:cubicBezTo>
                  <a:cubicBezTo>
                    <a:pt x="1442" y="103"/>
                    <a:pt x="1441" y="111"/>
                    <a:pt x="1437" y="117"/>
                  </a:cubicBezTo>
                  <a:close/>
                  <a:moveTo>
                    <a:pt x="295" y="26"/>
                  </a:moveTo>
                  <a:cubicBezTo>
                    <a:pt x="295" y="26"/>
                    <a:pt x="295" y="26"/>
                    <a:pt x="295" y="26"/>
                  </a:cubicBezTo>
                  <a:cubicBezTo>
                    <a:pt x="295" y="185"/>
                    <a:pt x="295" y="185"/>
                    <a:pt x="295" y="185"/>
                  </a:cubicBezTo>
                  <a:cubicBezTo>
                    <a:pt x="319" y="185"/>
                    <a:pt x="319" y="185"/>
                    <a:pt x="319" y="185"/>
                  </a:cubicBezTo>
                  <a:cubicBezTo>
                    <a:pt x="319" y="3"/>
                    <a:pt x="319" y="3"/>
                    <a:pt x="319" y="3"/>
                  </a:cubicBezTo>
                  <a:cubicBezTo>
                    <a:pt x="298" y="3"/>
                    <a:pt x="298" y="3"/>
                    <a:pt x="298" y="3"/>
                  </a:cubicBezTo>
                  <a:cubicBezTo>
                    <a:pt x="258" y="24"/>
                    <a:pt x="258" y="24"/>
                    <a:pt x="258" y="24"/>
                  </a:cubicBezTo>
                  <a:cubicBezTo>
                    <a:pt x="263" y="43"/>
                    <a:pt x="263" y="43"/>
                    <a:pt x="263" y="43"/>
                  </a:cubicBezTo>
                  <a:lnTo>
                    <a:pt x="295" y="26"/>
                  </a:lnTo>
                  <a:close/>
                  <a:moveTo>
                    <a:pt x="442" y="95"/>
                  </a:moveTo>
                  <a:cubicBezTo>
                    <a:pt x="442" y="34"/>
                    <a:pt x="468" y="0"/>
                    <a:pt x="505" y="0"/>
                  </a:cubicBezTo>
                  <a:cubicBezTo>
                    <a:pt x="544" y="0"/>
                    <a:pt x="566" y="34"/>
                    <a:pt x="566" y="92"/>
                  </a:cubicBezTo>
                  <a:cubicBezTo>
                    <a:pt x="566" y="154"/>
                    <a:pt x="543" y="188"/>
                    <a:pt x="502" y="188"/>
                  </a:cubicBezTo>
                  <a:cubicBezTo>
                    <a:pt x="467" y="188"/>
                    <a:pt x="443" y="155"/>
                    <a:pt x="442" y="95"/>
                  </a:cubicBezTo>
                  <a:close/>
                  <a:moveTo>
                    <a:pt x="467" y="95"/>
                  </a:moveTo>
                  <a:cubicBezTo>
                    <a:pt x="467" y="142"/>
                    <a:pt x="481" y="169"/>
                    <a:pt x="504" y="169"/>
                  </a:cubicBezTo>
                  <a:cubicBezTo>
                    <a:pt x="529" y="169"/>
                    <a:pt x="541" y="140"/>
                    <a:pt x="541" y="93"/>
                  </a:cubicBezTo>
                  <a:cubicBezTo>
                    <a:pt x="541" y="48"/>
                    <a:pt x="529" y="19"/>
                    <a:pt x="504" y="19"/>
                  </a:cubicBezTo>
                  <a:cubicBezTo>
                    <a:pt x="482" y="19"/>
                    <a:pt x="467" y="45"/>
                    <a:pt x="467" y="95"/>
                  </a:cubicBezTo>
                  <a:close/>
                  <a:moveTo>
                    <a:pt x="701" y="26"/>
                  </a:moveTo>
                  <a:cubicBezTo>
                    <a:pt x="701" y="26"/>
                    <a:pt x="701" y="26"/>
                    <a:pt x="701" y="26"/>
                  </a:cubicBezTo>
                  <a:cubicBezTo>
                    <a:pt x="701" y="185"/>
                    <a:pt x="701" y="185"/>
                    <a:pt x="701" y="185"/>
                  </a:cubicBezTo>
                  <a:cubicBezTo>
                    <a:pt x="725" y="185"/>
                    <a:pt x="725" y="185"/>
                    <a:pt x="725" y="185"/>
                  </a:cubicBezTo>
                  <a:cubicBezTo>
                    <a:pt x="725" y="3"/>
                    <a:pt x="725" y="3"/>
                    <a:pt x="725" y="3"/>
                  </a:cubicBezTo>
                  <a:cubicBezTo>
                    <a:pt x="704" y="3"/>
                    <a:pt x="704" y="3"/>
                    <a:pt x="704" y="3"/>
                  </a:cubicBezTo>
                  <a:cubicBezTo>
                    <a:pt x="664" y="24"/>
                    <a:pt x="664" y="24"/>
                    <a:pt x="664" y="24"/>
                  </a:cubicBezTo>
                  <a:cubicBezTo>
                    <a:pt x="669" y="43"/>
                    <a:pt x="669" y="43"/>
                    <a:pt x="669" y="43"/>
                  </a:cubicBezTo>
                  <a:lnTo>
                    <a:pt x="701" y="26"/>
                  </a:lnTo>
                  <a:close/>
                  <a:moveTo>
                    <a:pt x="848" y="95"/>
                  </a:moveTo>
                  <a:cubicBezTo>
                    <a:pt x="848" y="34"/>
                    <a:pt x="874" y="0"/>
                    <a:pt x="911" y="0"/>
                  </a:cubicBezTo>
                  <a:cubicBezTo>
                    <a:pt x="950" y="0"/>
                    <a:pt x="972" y="34"/>
                    <a:pt x="972" y="92"/>
                  </a:cubicBezTo>
                  <a:cubicBezTo>
                    <a:pt x="972" y="154"/>
                    <a:pt x="949" y="188"/>
                    <a:pt x="908" y="188"/>
                  </a:cubicBezTo>
                  <a:cubicBezTo>
                    <a:pt x="873" y="188"/>
                    <a:pt x="849" y="155"/>
                    <a:pt x="848" y="95"/>
                  </a:cubicBezTo>
                  <a:close/>
                  <a:moveTo>
                    <a:pt x="873" y="95"/>
                  </a:moveTo>
                  <a:cubicBezTo>
                    <a:pt x="873" y="142"/>
                    <a:pt x="887" y="169"/>
                    <a:pt x="910" y="169"/>
                  </a:cubicBezTo>
                  <a:cubicBezTo>
                    <a:pt x="935" y="169"/>
                    <a:pt x="947" y="140"/>
                    <a:pt x="947" y="93"/>
                  </a:cubicBezTo>
                  <a:cubicBezTo>
                    <a:pt x="947" y="48"/>
                    <a:pt x="935" y="19"/>
                    <a:pt x="910" y="19"/>
                  </a:cubicBezTo>
                  <a:cubicBezTo>
                    <a:pt x="888" y="19"/>
                    <a:pt x="873" y="45"/>
                    <a:pt x="873" y="95"/>
                  </a:cubicBezTo>
                  <a:close/>
                  <a:moveTo>
                    <a:pt x="1051" y="95"/>
                  </a:moveTo>
                  <a:cubicBezTo>
                    <a:pt x="1051" y="34"/>
                    <a:pt x="1077" y="0"/>
                    <a:pt x="1114" y="0"/>
                  </a:cubicBezTo>
                  <a:cubicBezTo>
                    <a:pt x="1153" y="0"/>
                    <a:pt x="1175" y="34"/>
                    <a:pt x="1175" y="92"/>
                  </a:cubicBezTo>
                  <a:cubicBezTo>
                    <a:pt x="1175" y="154"/>
                    <a:pt x="1152" y="188"/>
                    <a:pt x="1111" y="188"/>
                  </a:cubicBezTo>
                  <a:cubicBezTo>
                    <a:pt x="1076" y="188"/>
                    <a:pt x="1052" y="155"/>
                    <a:pt x="1051" y="95"/>
                  </a:cubicBezTo>
                  <a:close/>
                  <a:moveTo>
                    <a:pt x="1076" y="95"/>
                  </a:moveTo>
                  <a:cubicBezTo>
                    <a:pt x="1076" y="142"/>
                    <a:pt x="1090" y="169"/>
                    <a:pt x="1113" y="169"/>
                  </a:cubicBezTo>
                  <a:cubicBezTo>
                    <a:pt x="1138" y="169"/>
                    <a:pt x="1150" y="140"/>
                    <a:pt x="1150" y="93"/>
                  </a:cubicBezTo>
                  <a:cubicBezTo>
                    <a:pt x="1150" y="48"/>
                    <a:pt x="1138" y="19"/>
                    <a:pt x="1113" y="19"/>
                  </a:cubicBezTo>
                  <a:cubicBezTo>
                    <a:pt x="1091" y="19"/>
                    <a:pt x="1076" y="45"/>
                    <a:pt x="1076" y="95"/>
                  </a:cubicBezTo>
                  <a:close/>
                  <a:moveTo>
                    <a:pt x="413" y="314"/>
                  </a:moveTo>
                  <a:cubicBezTo>
                    <a:pt x="414" y="314"/>
                    <a:pt x="414" y="314"/>
                    <a:pt x="414" y="314"/>
                  </a:cubicBezTo>
                  <a:cubicBezTo>
                    <a:pt x="414" y="473"/>
                    <a:pt x="414" y="473"/>
                    <a:pt x="414" y="473"/>
                  </a:cubicBezTo>
                  <a:cubicBezTo>
                    <a:pt x="438" y="473"/>
                    <a:pt x="438" y="473"/>
                    <a:pt x="438" y="473"/>
                  </a:cubicBezTo>
                  <a:cubicBezTo>
                    <a:pt x="438" y="291"/>
                    <a:pt x="438" y="291"/>
                    <a:pt x="438" y="291"/>
                  </a:cubicBezTo>
                  <a:cubicBezTo>
                    <a:pt x="417" y="291"/>
                    <a:pt x="417" y="291"/>
                    <a:pt x="417" y="291"/>
                  </a:cubicBezTo>
                  <a:cubicBezTo>
                    <a:pt x="377" y="312"/>
                    <a:pt x="377" y="312"/>
                    <a:pt x="377" y="312"/>
                  </a:cubicBezTo>
                  <a:cubicBezTo>
                    <a:pt x="382" y="331"/>
                    <a:pt x="382" y="331"/>
                    <a:pt x="382" y="331"/>
                  </a:cubicBezTo>
                  <a:lnTo>
                    <a:pt x="413" y="314"/>
                  </a:lnTo>
                  <a:close/>
                  <a:moveTo>
                    <a:pt x="561" y="383"/>
                  </a:moveTo>
                  <a:cubicBezTo>
                    <a:pt x="561" y="322"/>
                    <a:pt x="587" y="288"/>
                    <a:pt x="624" y="288"/>
                  </a:cubicBezTo>
                  <a:cubicBezTo>
                    <a:pt x="662" y="288"/>
                    <a:pt x="684" y="322"/>
                    <a:pt x="684" y="380"/>
                  </a:cubicBezTo>
                  <a:cubicBezTo>
                    <a:pt x="684" y="442"/>
                    <a:pt x="661" y="476"/>
                    <a:pt x="621" y="476"/>
                  </a:cubicBezTo>
                  <a:cubicBezTo>
                    <a:pt x="585" y="476"/>
                    <a:pt x="561" y="443"/>
                    <a:pt x="561" y="383"/>
                  </a:cubicBezTo>
                  <a:close/>
                  <a:moveTo>
                    <a:pt x="585" y="383"/>
                  </a:moveTo>
                  <a:cubicBezTo>
                    <a:pt x="585" y="430"/>
                    <a:pt x="600" y="457"/>
                    <a:pt x="622" y="457"/>
                  </a:cubicBezTo>
                  <a:cubicBezTo>
                    <a:pt x="648" y="457"/>
                    <a:pt x="660" y="428"/>
                    <a:pt x="660" y="381"/>
                  </a:cubicBezTo>
                  <a:cubicBezTo>
                    <a:pt x="660" y="336"/>
                    <a:pt x="648" y="307"/>
                    <a:pt x="623" y="307"/>
                  </a:cubicBezTo>
                  <a:cubicBezTo>
                    <a:pt x="601" y="307"/>
                    <a:pt x="585" y="333"/>
                    <a:pt x="585" y="383"/>
                  </a:cubicBezTo>
                  <a:close/>
                  <a:moveTo>
                    <a:pt x="819" y="314"/>
                  </a:moveTo>
                  <a:cubicBezTo>
                    <a:pt x="820" y="314"/>
                    <a:pt x="820" y="314"/>
                    <a:pt x="820" y="314"/>
                  </a:cubicBezTo>
                  <a:cubicBezTo>
                    <a:pt x="820" y="473"/>
                    <a:pt x="820" y="473"/>
                    <a:pt x="820" y="473"/>
                  </a:cubicBezTo>
                  <a:cubicBezTo>
                    <a:pt x="844" y="473"/>
                    <a:pt x="844" y="473"/>
                    <a:pt x="844" y="473"/>
                  </a:cubicBezTo>
                  <a:cubicBezTo>
                    <a:pt x="844" y="291"/>
                    <a:pt x="844" y="291"/>
                    <a:pt x="844" y="291"/>
                  </a:cubicBezTo>
                  <a:cubicBezTo>
                    <a:pt x="823" y="291"/>
                    <a:pt x="823" y="291"/>
                    <a:pt x="823" y="291"/>
                  </a:cubicBezTo>
                  <a:cubicBezTo>
                    <a:pt x="783" y="312"/>
                    <a:pt x="783" y="312"/>
                    <a:pt x="783" y="312"/>
                  </a:cubicBezTo>
                  <a:cubicBezTo>
                    <a:pt x="788" y="331"/>
                    <a:pt x="788" y="331"/>
                    <a:pt x="788" y="331"/>
                  </a:cubicBezTo>
                  <a:lnTo>
                    <a:pt x="819" y="314"/>
                  </a:lnTo>
                  <a:close/>
                  <a:moveTo>
                    <a:pt x="967" y="383"/>
                  </a:moveTo>
                  <a:cubicBezTo>
                    <a:pt x="967" y="322"/>
                    <a:pt x="993" y="288"/>
                    <a:pt x="1030" y="288"/>
                  </a:cubicBezTo>
                  <a:cubicBezTo>
                    <a:pt x="1068" y="288"/>
                    <a:pt x="1090" y="322"/>
                    <a:pt x="1090" y="380"/>
                  </a:cubicBezTo>
                  <a:cubicBezTo>
                    <a:pt x="1090" y="442"/>
                    <a:pt x="1067" y="476"/>
                    <a:pt x="1027" y="476"/>
                  </a:cubicBezTo>
                  <a:cubicBezTo>
                    <a:pt x="991" y="476"/>
                    <a:pt x="967" y="443"/>
                    <a:pt x="967" y="383"/>
                  </a:cubicBezTo>
                  <a:close/>
                  <a:moveTo>
                    <a:pt x="991" y="383"/>
                  </a:moveTo>
                  <a:cubicBezTo>
                    <a:pt x="991" y="430"/>
                    <a:pt x="1006" y="457"/>
                    <a:pt x="1028" y="457"/>
                  </a:cubicBezTo>
                  <a:cubicBezTo>
                    <a:pt x="1054" y="457"/>
                    <a:pt x="1066" y="428"/>
                    <a:pt x="1066" y="381"/>
                  </a:cubicBezTo>
                  <a:cubicBezTo>
                    <a:pt x="1066" y="336"/>
                    <a:pt x="1054" y="307"/>
                    <a:pt x="1029" y="307"/>
                  </a:cubicBezTo>
                  <a:cubicBezTo>
                    <a:pt x="1007" y="307"/>
                    <a:pt x="991" y="333"/>
                    <a:pt x="991" y="383"/>
                  </a:cubicBezTo>
                  <a:close/>
                  <a:moveTo>
                    <a:pt x="718" y="576"/>
                  </a:moveTo>
                  <a:cubicBezTo>
                    <a:pt x="756" y="576"/>
                    <a:pt x="778" y="610"/>
                    <a:pt x="778" y="668"/>
                  </a:cubicBezTo>
                  <a:cubicBezTo>
                    <a:pt x="778" y="730"/>
                    <a:pt x="755" y="764"/>
                    <a:pt x="715" y="764"/>
                  </a:cubicBezTo>
                  <a:cubicBezTo>
                    <a:pt x="679" y="764"/>
                    <a:pt x="655" y="731"/>
                    <a:pt x="655" y="671"/>
                  </a:cubicBezTo>
                  <a:cubicBezTo>
                    <a:pt x="655" y="610"/>
                    <a:pt x="681" y="576"/>
                    <a:pt x="718" y="576"/>
                  </a:cubicBezTo>
                  <a:close/>
                  <a:moveTo>
                    <a:pt x="716" y="595"/>
                  </a:moveTo>
                  <a:cubicBezTo>
                    <a:pt x="695" y="595"/>
                    <a:pt x="679" y="621"/>
                    <a:pt x="679" y="671"/>
                  </a:cubicBezTo>
                  <a:cubicBezTo>
                    <a:pt x="679" y="718"/>
                    <a:pt x="694" y="745"/>
                    <a:pt x="716" y="745"/>
                  </a:cubicBezTo>
                  <a:cubicBezTo>
                    <a:pt x="741" y="745"/>
                    <a:pt x="753" y="716"/>
                    <a:pt x="753" y="669"/>
                  </a:cubicBezTo>
                  <a:cubicBezTo>
                    <a:pt x="753" y="624"/>
                    <a:pt x="742" y="595"/>
                    <a:pt x="716" y="595"/>
                  </a:cubicBezTo>
                  <a:close/>
                </a:path>
              </a:pathLst>
            </a:custGeom>
            <a:gradFill>
              <a:gsLst>
                <a:gs pos="100000">
                  <a:srgbClr val="2F7FC7"/>
                </a:gs>
                <a:gs pos="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4" name="Text Box 17"/>
          <p:cNvSpPr txBox="1">
            <a:spLocks noChangeArrowheads="1"/>
          </p:cNvSpPr>
          <p:nvPr/>
        </p:nvSpPr>
        <p:spPr bwMode="auto">
          <a:xfrm>
            <a:off x="2656461" y="1440573"/>
            <a:ext cx="6894836" cy="46166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dirty="0" smtClean="0"/>
              <a:t>4/8/16/32 G </a:t>
            </a:r>
            <a:r>
              <a:rPr lang="en-US" sz="2400" dirty="0" err="1" smtClean="0"/>
              <a:t>Fibre</a:t>
            </a:r>
            <a:r>
              <a:rPr lang="en-US" sz="2400" dirty="0" smtClean="0"/>
              <a:t> Channel module for MDS 9700</a:t>
            </a:r>
            <a:endParaRPr lang="en-US" sz="2400" dirty="0"/>
          </a:p>
        </p:txBody>
      </p:sp>
      <p:sp>
        <p:nvSpPr>
          <p:cNvPr id="25" name="Rectangle 24"/>
          <p:cNvSpPr/>
          <p:nvPr/>
        </p:nvSpPr>
        <p:spPr>
          <a:xfrm>
            <a:off x="15" y="6370653"/>
            <a:ext cx="12188808" cy="494836"/>
          </a:xfrm>
          <a:prstGeom prst="rect">
            <a:avLst/>
          </a:prstGeom>
          <a:gradFill>
            <a:gsLst>
              <a:gs pos="4839">
                <a:srgbClr val="49AD61"/>
              </a:gs>
              <a:gs pos="100000">
                <a:srgbClr val="3C9050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pc="-100" dirty="0">
                <a:solidFill>
                  <a:schemeClr val="bg1"/>
                </a:solidFill>
                <a:ea typeface="ＭＳ Ｐゴシック" pitchFamily="34" charset="-128"/>
              </a:rPr>
              <a:t>Hardware is available in April 2017. Analytics functionality will be enabled in 2HCY17 by SW-only upgrade </a:t>
            </a:r>
          </a:p>
        </p:txBody>
      </p:sp>
    </p:spTree>
    <p:extLst>
      <p:ext uri="{BB962C8B-B14F-4D97-AF65-F5344CB8AC3E}">
        <p14:creationId xmlns:p14="http://schemas.microsoft.com/office/powerpoint/2010/main" val="48964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1" grpId="0"/>
      <p:bldP spid="102" grpId="0"/>
      <p:bldP spid="103" grpId="0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32G FC deployment with MDS 9700 – Option 1</a:t>
            </a:r>
            <a:endParaRPr lang="en-US" dirty="0"/>
          </a:p>
        </p:txBody>
      </p:sp>
      <p:sp>
        <p:nvSpPr>
          <p:cNvPr id="252" name="Round Same Side Corner Rectangle 251"/>
          <p:cNvSpPr/>
          <p:nvPr/>
        </p:nvSpPr>
        <p:spPr>
          <a:xfrm>
            <a:off x="324059" y="919583"/>
            <a:ext cx="6847766" cy="268579"/>
          </a:xfrm>
          <a:prstGeom prst="round2SameRect">
            <a:avLst>
              <a:gd name="adj1" fmla="val 0"/>
              <a:gd name="adj2" fmla="val 15278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7" rIns="91432" bIns="45717" rtlCol="0" anchor="t"/>
          <a:lstStyle/>
          <a:p>
            <a:pPr algn="ctr"/>
            <a:r>
              <a:rPr lang="en-US" sz="24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upgrade from MDS 9500 or competition</a:t>
            </a:r>
            <a:endParaRPr lang="en-US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1" name="Picture 2" descr="C:\Users\mallen\AppData\Local\Microsoft\Windows\Temporary Internet Files\Content.Outlook\Z7VY3TUQ\image001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93" l="1322" r="98238">
                        <a14:foregroundMark x1="8811" y1="2473" x2="92511" y2="2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5050" y="2885565"/>
            <a:ext cx="705329" cy="110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2" descr="C:\Users\mallen\AppData\Local\Microsoft\Windows\Temporary Internet Files\Content.Outlook\Z7VY3TUQ\image001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93" l="1322" r="98238">
                        <a14:foregroundMark x1="8811" y1="2473" x2="92511" y2="2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8746" y="2885565"/>
            <a:ext cx="705329" cy="110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2" descr="C:\Users\mallen\AppData\Local\Microsoft\Windows\Temporary Internet Files\Content.Outlook\Z7VY3TUQ\image001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93" l="1322" r="98238">
                        <a14:foregroundMark x1="8811" y1="2473" x2="92511" y2="2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3309" y="4486114"/>
            <a:ext cx="481138" cy="75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2" descr="C:\Users\mallen\AppData\Local\Microsoft\Windows\Temporary Internet Files\Content.Outlook\Z7VY3TUQ\image001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93" l="1322" r="98238">
                        <a14:foregroundMark x1="8811" y1="2473" x2="92511" y2="2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3965" y="4486114"/>
            <a:ext cx="481138" cy="75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2" descr="C:\Users\mallen\AppData\Local\Microsoft\Windows\Temporary Internet Files\Content.Outlook\Z7VY3TUQ\image001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93" l="1322" r="98238">
                        <a14:foregroundMark x1="8811" y1="2473" x2="92511" y2="2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1257" y="4486114"/>
            <a:ext cx="481138" cy="75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2" descr="C:\Users\mallen\AppData\Local\Microsoft\Windows\Temporary Internet Files\Content.Outlook\Z7VY3TUQ\image001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93" l="1322" r="98238">
                        <a14:foregroundMark x1="8811" y1="2473" x2="92511" y2="2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1913" y="4486114"/>
            <a:ext cx="481138" cy="75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2" descr="C:\Users\mallen\AppData\Local\Microsoft\Windows\Temporary Internet Files\Content.Outlook\Z7VY3TUQ\image001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93" l="1322" r="98238">
                        <a14:foregroundMark x1="8811" y1="2473" x2="92511" y2="2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7817" y="4486114"/>
            <a:ext cx="481138" cy="75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2" descr="C:\Users\mallen\AppData\Local\Microsoft\Windows\Temporary Internet Files\Content.Outlook\Z7VY3TUQ\image001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93" l="1322" r="98238">
                        <a14:foregroundMark x1="8811" y1="2473" x2="92511" y2="21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8473" y="4486114"/>
            <a:ext cx="481138" cy="75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2" name="Straight Connector 151"/>
          <p:cNvCxnSpPr>
            <a:stCxn id="141" idx="0"/>
          </p:cNvCxnSpPr>
          <p:nvPr/>
        </p:nvCxnSpPr>
        <p:spPr>
          <a:xfrm flipV="1">
            <a:off x="2697715" y="2371020"/>
            <a:ext cx="304971" cy="5145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>
            <a:stCxn id="141" idx="0"/>
          </p:cNvCxnSpPr>
          <p:nvPr/>
        </p:nvCxnSpPr>
        <p:spPr>
          <a:xfrm flipV="1">
            <a:off x="2697715" y="2520778"/>
            <a:ext cx="1358461" cy="3647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>
            <a:stCxn id="143" idx="0"/>
          </p:cNvCxnSpPr>
          <p:nvPr/>
        </p:nvCxnSpPr>
        <p:spPr>
          <a:xfrm flipH="1" flipV="1">
            <a:off x="2946206" y="2520778"/>
            <a:ext cx="1325205" cy="3647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>
            <a:stCxn id="143" idx="0"/>
          </p:cNvCxnSpPr>
          <p:nvPr/>
        </p:nvCxnSpPr>
        <p:spPr>
          <a:xfrm flipH="1" flipV="1">
            <a:off x="3938898" y="2371020"/>
            <a:ext cx="332513" cy="5145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>
            <a:stCxn id="146" idx="0"/>
            <a:endCxn id="141" idx="2"/>
          </p:cNvCxnSpPr>
          <p:nvPr/>
        </p:nvCxnSpPr>
        <p:spPr>
          <a:xfrm flipV="1">
            <a:off x="2193880" y="3989441"/>
            <a:ext cx="503836" cy="496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>
            <a:stCxn id="148" idx="0"/>
            <a:endCxn id="141" idx="2"/>
          </p:cNvCxnSpPr>
          <p:nvPr/>
        </p:nvCxnSpPr>
        <p:spPr>
          <a:xfrm flipV="1">
            <a:off x="2691826" y="3989441"/>
            <a:ext cx="5889" cy="496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>
            <a:stCxn id="150" idx="0"/>
            <a:endCxn id="141" idx="2"/>
          </p:cNvCxnSpPr>
          <p:nvPr/>
        </p:nvCxnSpPr>
        <p:spPr>
          <a:xfrm flipH="1" flipV="1">
            <a:off x="2697715" y="3989441"/>
            <a:ext cx="490673" cy="496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>
            <a:stCxn id="147" idx="0"/>
            <a:endCxn id="143" idx="2"/>
          </p:cNvCxnSpPr>
          <p:nvPr/>
        </p:nvCxnSpPr>
        <p:spPr>
          <a:xfrm flipV="1">
            <a:off x="3774534" y="3989441"/>
            <a:ext cx="496877" cy="496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>
            <a:stCxn id="149" idx="0"/>
            <a:endCxn id="143" idx="2"/>
          </p:cNvCxnSpPr>
          <p:nvPr/>
        </p:nvCxnSpPr>
        <p:spPr>
          <a:xfrm flipH="1" flipV="1">
            <a:off x="4271411" y="3989441"/>
            <a:ext cx="1072" cy="496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>
            <a:stCxn id="151" idx="0"/>
            <a:endCxn id="143" idx="2"/>
          </p:cNvCxnSpPr>
          <p:nvPr/>
        </p:nvCxnSpPr>
        <p:spPr>
          <a:xfrm flipH="1" flipV="1">
            <a:off x="4271411" y="3989441"/>
            <a:ext cx="497632" cy="4966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Right Brace 163"/>
          <p:cNvSpPr/>
          <p:nvPr/>
        </p:nvSpPr>
        <p:spPr>
          <a:xfrm flipH="1">
            <a:off x="2141030" y="2391431"/>
            <a:ext cx="160851" cy="51100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rgbClr val="58585B"/>
              </a:solidFill>
            </a:endParaRPr>
          </a:p>
        </p:txBody>
      </p:sp>
      <p:sp>
        <p:nvSpPr>
          <p:cNvPr id="165" name="Right Brace 164"/>
          <p:cNvSpPr/>
          <p:nvPr/>
        </p:nvSpPr>
        <p:spPr>
          <a:xfrm flipH="1">
            <a:off x="1810230" y="3959117"/>
            <a:ext cx="160851" cy="51100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rgbClr val="58585B"/>
              </a:solidFill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448893" y="2499859"/>
            <a:ext cx="17526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58585B"/>
                </a:solidFill>
              </a:rPr>
              <a:t>16G or 32G </a:t>
            </a:r>
            <a:r>
              <a:rPr lang="en-US" sz="1400" dirty="0">
                <a:solidFill>
                  <a:srgbClr val="58585B"/>
                </a:solidFill>
              </a:rPr>
              <a:t>FC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782693" y="4053934"/>
            <a:ext cx="1100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58585B"/>
                </a:solidFill>
              </a:rPr>
              <a:t>32G </a:t>
            </a:r>
            <a:r>
              <a:rPr lang="en-US" sz="1400" dirty="0">
                <a:solidFill>
                  <a:srgbClr val="58585B"/>
                </a:solidFill>
              </a:rPr>
              <a:t>FC</a:t>
            </a:r>
          </a:p>
        </p:txBody>
      </p:sp>
      <p:grpSp>
        <p:nvGrpSpPr>
          <p:cNvPr id="169" name="Group 168"/>
          <p:cNvGrpSpPr/>
          <p:nvPr/>
        </p:nvGrpSpPr>
        <p:grpSpPr>
          <a:xfrm>
            <a:off x="2111311" y="5868589"/>
            <a:ext cx="1409045" cy="298864"/>
            <a:chOff x="1919073" y="4503049"/>
            <a:chExt cx="1323610" cy="224424"/>
          </a:xfrm>
        </p:grpSpPr>
        <p:grpSp>
          <p:nvGrpSpPr>
            <p:cNvPr id="237" name="Group 236"/>
            <p:cNvGrpSpPr/>
            <p:nvPr/>
          </p:nvGrpSpPr>
          <p:grpSpPr>
            <a:xfrm>
              <a:off x="1919073" y="4503049"/>
              <a:ext cx="539337" cy="224424"/>
              <a:chOff x="1919073" y="4503049"/>
              <a:chExt cx="539337" cy="224424"/>
            </a:xfrm>
          </p:grpSpPr>
          <p:pic>
            <p:nvPicPr>
              <p:cNvPr id="248" name="Picture 24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19073" y="4503049"/>
                <a:ext cx="308065" cy="88121"/>
              </a:xfrm>
              <a:prstGeom prst="rect">
                <a:avLst/>
              </a:prstGeom>
            </p:spPr>
          </p:pic>
          <p:pic>
            <p:nvPicPr>
              <p:cNvPr id="249" name="Picture 24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93935" y="4547165"/>
                <a:ext cx="308065" cy="88121"/>
              </a:xfrm>
              <a:prstGeom prst="rect">
                <a:avLst/>
              </a:prstGeom>
            </p:spPr>
          </p:pic>
          <p:pic>
            <p:nvPicPr>
              <p:cNvPr id="250" name="Picture 24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068208" y="4591225"/>
                <a:ext cx="308065" cy="88121"/>
              </a:xfrm>
              <a:prstGeom prst="rect">
                <a:avLst/>
              </a:prstGeom>
            </p:spPr>
          </p:pic>
          <p:pic>
            <p:nvPicPr>
              <p:cNvPr id="251" name="Picture 25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50345" y="4639352"/>
                <a:ext cx="308065" cy="88121"/>
              </a:xfrm>
              <a:prstGeom prst="rect">
                <a:avLst/>
              </a:prstGeom>
            </p:spPr>
          </p:pic>
        </p:grpSp>
        <p:grpSp>
          <p:nvGrpSpPr>
            <p:cNvPr id="238" name="Group 237"/>
            <p:cNvGrpSpPr/>
            <p:nvPr/>
          </p:nvGrpSpPr>
          <p:grpSpPr>
            <a:xfrm>
              <a:off x="2313144" y="4503049"/>
              <a:ext cx="539337" cy="224424"/>
              <a:chOff x="1919073" y="4503049"/>
              <a:chExt cx="539337" cy="224424"/>
            </a:xfrm>
          </p:grpSpPr>
          <p:pic>
            <p:nvPicPr>
              <p:cNvPr id="244" name="Picture 24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19073" y="4503049"/>
                <a:ext cx="308065" cy="88121"/>
              </a:xfrm>
              <a:prstGeom prst="rect">
                <a:avLst/>
              </a:prstGeom>
            </p:spPr>
          </p:pic>
          <p:pic>
            <p:nvPicPr>
              <p:cNvPr id="245" name="Picture 24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93935" y="4547165"/>
                <a:ext cx="308065" cy="88121"/>
              </a:xfrm>
              <a:prstGeom prst="rect">
                <a:avLst/>
              </a:prstGeom>
            </p:spPr>
          </p:pic>
          <p:pic>
            <p:nvPicPr>
              <p:cNvPr id="246" name="Picture 24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068208" y="4591225"/>
                <a:ext cx="308065" cy="88121"/>
              </a:xfrm>
              <a:prstGeom prst="rect">
                <a:avLst/>
              </a:prstGeom>
            </p:spPr>
          </p:pic>
          <p:pic>
            <p:nvPicPr>
              <p:cNvPr id="247" name="Picture 24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50345" y="4639352"/>
                <a:ext cx="308065" cy="88121"/>
              </a:xfrm>
              <a:prstGeom prst="rect">
                <a:avLst/>
              </a:prstGeom>
            </p:spPr>
          </p:pic>
        </p:grpSp>
        <p:grpSp>
          <p:nvGrpSpPr>
            <p:cNvPr id="239" name="Group 238"/>
            <p:cNvGrpSpPr/>
            <p:nvPr/>
          </p:nvGrpSpPr>
          <p:grpSpPr>
            <a:xfrm>
              <a:off x="2703346" y="4503049"/>
              <a:ext cx="539337" cy="224424"/>
              <a:chOff x="1919073" y="4503049"/>
              <a:chExt cx="539337" cy="224424"/>
            </a:xfrm>
          </p:grpSpPr>
          <p:pic>
            <p:nvPicPr>
              <p:cNvPr id="240" name="Picture 23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19073" y="4503049"/>
                <a:ext cx="308065" cy="88121"/>
              </a:xfrm>
              <a:prstGeom prst="rect">
                <a:avLst/>
              </a:prstGeom>
            </p:spPr>
          </p:pic>
          <p:pic>
            <p:nvPicPr>
              <p:cNvPr id="241" name="Picture 24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93935" y="4547165"/>
                <a:ext cx="308065" cy="88121"/>
              </a:xfrm>
              <a:prstGeom prst="rect">
                <a:avLst/>
              </a:prstGeom>
            </p:spPr>
          </p:pic>
          <p:pic>
            <p:nvPicPr>
              <p:cNvPr id="242" name="Picture 24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068208" y="4591225"/>
                <a:ext cx="308065" cy="88121"/>
              </a:xfrm>
              <a:prstGeom prst="rect">
                <a:avLst/>
              </a:prstGeom>
            </p:spPr>
          </p:pic>
          <p:pic>
            <p:nvPicPr>
              <p:cNvPr id="243" name="Picture 24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50345" y="4639352"/>
                <a:ext cx="308065" cy="88121"/>
              </a:xfrm>
              <a:prstGeom prst="rect">
                <a:avLst/>
              </a:prstGeom>
            </p:spPr>
          </p:pic>
        </p:grpSp>
      </p:grpSp>
      <p:grpSp>
        <p:nvGrpSpPr>
          <p:cNvPr id="170" name="Group 169"/>
          <p:cNvGrpSpPr/>
          <p:nvPr/>
        </p:nvGrpSpPr>
        <p:grpSpPr>
          <a:xfrm>
            <a:off x="3686078" y="5868589"/>
            <a:ext cx="1409045" cy="298864"/>
            <a:chOff x="1919073" y="4503049"/>
            <a:chExt cx="1323610" cy="224424"/>
          </a:xfrm>
        </p:grpSpPr>
        <p:grpSp>
          <p:nvGrpSpPr>
            <p:cNvPr id="182" name="Group 181"/>
            <p:cNvGrpSpPr/>
            <p:nvPr/>
          </p:nvGrpSpPr>
          <p:grpSpPr>
            <a:xfrm>
              <a:off x="1919073" y="4503049"/>
              <a:ext cx="539337" cy="224424"/>
              <a:chOff x="1919073" y="4503049"/>
              <a:chExt cx="539337" cy="224424"/>
            </a:xfrm>
          </p:grpSpPr>
          <p:pic>
            <p:nvPicPr>
              <p:cNvPr id="233" name="Picture 232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19073" y="4503049"/>
                <a:ext cx="308065" cy="88121"/>
              </a:xfrm>
              <a:prstGeom prst="rect">
                <a:avLst/>
              </a:prstGeom>
            </p:spPr>
          </p:pic>
          <p:pic>
            <p:nvPicPr>
              <p:cNvPr id="234" name="Picture 23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93935" y="4547165"/>
                <a:ext cx="308065" cy="88121"/>
              </a:xfrm>
              <a:prstGeom prst="rect">
                <a:avLst/>
              </a:prstGeom>
            </p:spPr>
          </p:pic>
          <p:pic>
            <p:nvPicPr>
              <p:cNvPr id="235" name="Picture 23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068208" y="4591225"/>
                <a:ext cx="308065" cy="88121"/>
              </a:xfrm>
              <a:prstGeom prst="rect">
                <a:avLst/>
              </a:prstGeom>
            </p:spPr>
          </p:pic>
          <p:pic>
            <p:nvPicPr>
              <p:cNvPr id="236" name="Picture 23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50345" y="4639352"/>
                <a:ext cx="308065" cy="88121"/>
              </a:xfrm>
              <a:prstGeom prst="rect">
                <a:avLst/>
              </a:prstGeom>
            </p:spPr>
          </p:pic>
        </p:grpSp>
        <p:grpSp>
          <p:nvGrpSpPr>
            <p:cNvPr id="183" name="Group 182"/>
            <p:cNvGrpSpPr/>
            <p:nvPr/>
          </p:nvGrpSpPr>
          <p:grpSpPr>
            <a:xfrm>
              <a:off x="2313144" y="4503049"/>
              <a:ext cx="539337" cy="224424"/>
              <a:chOff x="1919073" y="4503049"/>
              <a:chExt cx="539337" cy="224424"/>
            </a:xfrm>
          </p:grpSpPr>
          <p:pic>
            <p:nvPicPr>
              <p:cNvPr id="229" name="Picture 22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19073" y="4503049"/>
                <a:ext cx="308065" cy="88121"/>
              </a:xfrm>
              <a:prstGeom prst="rect">
                <a:avLst/>
              </a:prstGeom>
            </p:spPr>
          </p:pic>
          <p:pic>
            <p:nvPicPr>
              <p:cNvPr id="230" name="Picture 229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93935" y="4547165"/>
                <a:ext cx="308065" cy="88121"/>
              </a:xfrm>
              <a:prstGeom prst="rect">
                <a:avLst/>
              </a:prstGeom>
            </p:spPr>
          </p:pic>
          <p:pic>
            <p:nvPicPr>
              <p:cNvPr id="231" name="Picture 23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068208" y="4591225"/>
                <a:ext cx="308065" cy="88121"/>
              </a:xfrm>
              <a:prstGeom prst="rect">
                <a:avLst/>
              </a:prstGeom>
            </p:spPr>
          </p:pic>
          <p:pic>
            <p:nvPicPr>
              <p:cNvPr id="232" name="Picture 23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50345" y="4639352"/>
                <a:ext cx="308065" cy="88121"/>
              </a:xfrm>
              <a:prstGeom prst="rect">
                <a:avLst/>
              </a:prstGeom>
            </p:spPr>
          </p:pic>
        </p:grpSp>
        <p:grpSp>
          <p:nvGrpSpPr>
            <p:cNvPr id="218" name="Group 217"/>
            <p:cNvGrpSpPr/>
            <p:nvPr/>
          </p:nvGrpSpPr>
          <p:grpSpPr>
            <a:xfrm>
              <a:off x="2703346" y="4503049"/>
              <a:ext cx="539337" cy="224424"/>
              <a:chOff x="1919073" y="4503049"/>
              <a:chExt cx="539337" cy="224424"/>
            </a:xfrm>
          </p:grpSpPr>
          <p:pic>
            <p:nvPicPr>
              <p:cNvPr id="219" name="Picture 21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19073" y="4503049"/>
                <a:ext cx="308065" cy="88121"/>
              </a:xfrm>
              <a:prstGeom prst="rect">
                <a:avLst/>
              </a:prstGeom>
            </p:spPr>
          </p:pic>
          <p:pic>
            <p:nvPicPr>
              <p:cNvPr id="225" name="Picture 22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93935" y="4547165"/>
                <a:ext cx="308065" cy="88121"/>
              </a:xfrm>
              <a:prstGeom prst="rect">
                <a:avLst/>
              </a:prstGeom>
            </p:spPr>
          </p:pic>
          <p:pic>
            <p:nvPicPr>
              <p:cNvPr id="227" name="Picture 22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068208" y="4591225"/>
                <a:ext cx="308065" cy="88121"/>
              </a:xfrm>
              <a:prstGeom prst="rect">
                <a:avLst/>
              </a:prstGeom>
            </p:spPr>
          </p:pic>
          <p:pic>
            <p:nvPicPr>
              <p:cNvPr id="228" name="Picture 22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50345" y="4639352"/>
                <a:ext cx="308065" cy="88121"/>
              </a:xfrm>
              <a:prstGeom prst="rect">
                <a:avLst/>
              </a:prstGeom>
            </p:spPr>
          </p:pic>
        </p:grpSp>
      </p:grpSp>
      <p:cxnSp>
        <p:nvCxnSpPr>
          <p:cNvPr id="171" name="Straight Connector 170"/>
          <p:cNvCxnSpPr>
            <a:stCxn id="244" idx="0"/>
          </p:cNvCxnSpPr>
          <p:nvPr/>
        </p:nvCxnSpPr>
        <p:spPr>
          <a:xfrm flipH="1" flipV="1">
            <a:off x="2691826" y="5239118"/>
            <a:ext cx="2966" cy="6294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>
            <a:stCxn id="244" idx="0"/>
          </p:cNvCxnSpPr>
          <p:nvPr/>
        </p:nvCxnSpPr>
        <p:spPr>
          <a:xfrm flipV="1">
            <a:off x="2694792" y="5239118"/>
            <a:ext cx="1577691" cy="6294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>
            <a:stCxn id="229" idx="0"/>
          </p:cNvCxnSpPr>
          <p:nvPr/>
        </p:nvCxnSpPr>
        <p:spPr>
          <a:xfrm flipH="1" flipV="1">
            <a:off x="2691826" y="5239118"/>
            <a:ext cx="1577733" cy="6294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>
            <a:endCxn id="229" idx="0"/>
          </p:cNvCxnSpPr>
          <p:nvPr/>
        </p:nvCxnSpPr>
        <p:spPr>
          <a:xfrm flipH="1">
            <a:off x="4269559" y="5239118"/>
            <a:ext cx="2921" cy="6294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Right Brace 174"/>
          <p:cNvSpPr/>
          <p:nvPr/>
        </p:nvSpPr>
        <p:spPr>
          <a:xfrm flipH="1">
            <a:off x="1809070" y="5262346"/>
            <a:ext cx="160851" cy="51100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rgbClr val="58585B"/>
              </a:solidFill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299347" y="5371216"/>
            <a:ext cx="15705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58585B"/>
                </a:solidFill>
              </a:rPr>
              <a:t>4</a:t>
            </a:r>
            <a:r>
              <a:rPr lang="en-US" sz="1400" dirty="0">
                <a:solidFill>
                  <a:srgbClr val="58585B"/>
                </a:solidFill>
              </a:rPr>
              <a:t>, 8, </a:t>
            </a:r>
            <a:r>
              <a:rPr lang="en-US" sz="1400" dirty="0" smtClean="0">
                <a:solidFill>
                  <a:srgbClr val="58585B"/>
                </a:solidFill>
              </a:rPr>
              <a:t>16, 32 G </a:t>
            </a:r>
            <a:r>
              <a:rPr lang="en-US" sz="1400" dirty="0">
                <a:solidFill>
                  <a:srgbClr val="58585B"/>
                </a:solidFill>
              </a:rPr>
              <a:t>FC</a:t>
            </a: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2608753" y="2145843"/>
            <a:ext cx="666577" cy="403324"/>
            <a:chOff x="3962162" y="2166789"/>
            <a:chExt cx="887216" cy="536824"/>
          </a:xfrm>
        </p:grpSpPr>
        <p:pic>
          <p:nvPicPr>
            <p:cNvPr id="262" name="Picture 261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2162" y="2166789"/>
              <a:ext cx="887216" cy="536824"/>
            </a:xfrm>
            <a:prstGeom prst="rect">
              <a:avLst/>
            </a:prstGeom>
          </p:spPr>
        </p:pic>
        <p:pic>
          <p:nvPicPr>
            <p:cNvPr id="263" name="Picture 26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8204" y="2368316"/>
              <a:ext cx="130029" cy="233418"/>
            </a:xfrm>
            <a:prstGeom prst="rect">
              <a:avLst/>
            </a:prstGeom>
          </p:spPr>
        </p:pic>
        <p:pic>
          <p:nvPicPr>
            <p:cNvPr id="264" name="Picture 26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0032" y="2368316"/>
              <a:ext cx="130029" cy="233418"/>
            </a:xfrm>
            <a:prstGeom prst="rect">
              <a:avLst/>
            </a:prstGeom>
          </p:spPr>
        </p:pic>
        <p:pic>
          <p:nvPicPr>
            <p:cNvPr id="265" name="Picture 26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6374" y="2368316"/>
              <a:ext cx="130029" cy="233418"/>
            </a:xfrm>
            <a:prstGeom prst="rect">
              <a:avLst/>
            </a:prstGeom>
          </p:spPr>
        </p:pic>
      </p:grpSp>
      <p:grpSp>
        <p:nvGrpSpPr>
          <p:cNvPr id="266" name="Group 265"/>
          <p:cNvGrpSpPr>
            <a:grpSpLocks noChangeAspect="1"/>
          </p:cNvGrpSpPr>
          <p:nvPr/>
        </p:nvGrpSpPr>
        <p:grpSpPr>
          <a:xfrm>
            <a:off x="3688101" y="2138875"/>
            <a:ext cx="666577" cy="403324"/>
            <a:chOff x="3962162" y="2166789"/>
            <a:chExt cx="887216" cy="536824"/>
          </a:xfrm>
        </p:grpSpPr>
        <p:pic>
          <p:nvPicPr>
            <p:cNvPr id="267" name="Picture 266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2162" y="2166789"/>
              <a:ext cx="887216" cy="536824"/>
            </a:xfrm>
            <a:prstGeom prst="rect">
              <a:avLst/>
            </a:prstGeom>
          </p:spPr>
        </p:pic>
        <p:pic>
          <p:nvPicPr>
            <p:cNvPr id="268" name="Picture 26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8204" y="2368316"/>
              <a:ext cx="130029" cy="233418"/>
            </a:xfrm>
            <a:prstGeom prst="rect">
              <a:avLst/>
            </a:prstGeom>
          </p:spPr>
        </p:pic>
        <p:pic>
          <p:nvPicPr>
            <p:cNvPr id="269" name="Picture 26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0032" y="2368316"/>
              <a:ext cx="130029" cy="233418"/>
            </a:xfrm>
            <a:prstGeom prst="rect">
              <a:avLst/>
            </a:prstGeom>
          </p:spPr>
        </p:pic>
        <p:pic>
          <p:nvPicPr>
            <p:cNvPr id="270" name="Picture 26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6374" y="2368316"/>
              <a:ext cx="130029" cy="233418"/>
            </a:xfrm>
            <a:prstGeom prst="rect">
              <a:avLst/>
            </a:prstGeom>
          </p:spPr>
        </p:pic>
      </p:grpSp>
      <p:sp>
        <p:nvSpPr>
          <p:cNvPr id="272" name="TextBox 271"/>
          <p:cNvSpPr txBox="1"/>
          <p:nvPr/>
        </p:nvSpPr>
        <p:spPr>
          <a:xfrm>
            <a:off x="1804488" y="6531760"/>
            <a:ext cx="1927880" cy="330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58585B"/>
                </a:solidFill>
              </a:rPr>
              <a:t>32G FC module</a:t>
            </a:r>
            <a:endParaRPr lang="en-US" sz="1600" dirty="0">
              <a:solidFill>
                <a:srgbClr val="58585B"/>
              </a:solidFill>
            </a:endParaRPr>
          </a:p>
        </p:txBody>
      </p:sp>
      <p:sp>
        <p:nvSpPr>
          <p:cNvPr id="273" name="TextBox 272"/>
          <p:cNvSpPr txBox="1"/>
          <p:nvPr/>
        </p:nvSpPr>
        <p:spPr>
          <a:xfrm>
            <a:off x="3909330" y="6531760"/>
            <a:ext cx="1927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58585B"/>
                </a:solidFill>
              </a:rPr>
              <a:t>16G FC module</a:t>
            </a:r>
            <a:endParaRPr lang="en-US" sz="1600" dirty="0">
              <a:solidFill>
                <a:srgbClr val="58585B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17642" y="6652824"/>
            <a:ext cx="331961" cy="92416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74" name="Rectangle 273"/>
          <p:cNvSpPr/>
          <p:nvPr/>
        </p:nvSpPr>
        <p:spPr>
          <a:xfrm>
            <a:off x="3773123" y="6661776"/>
            <a:ext cx="331961" cy="92416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75" name="Rectangle 274"/>
          <p:cNvSpPr/>
          <p:nvPr/>
        </p:nvSpPr>
        <p:spPr>
          <a:xfrm>
            <a:off x="2534781" y="2934035"/>
            <a:ext cx="331961" cy="69434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76" name="Rectangle 275"/>
          <p:cNvSpPr/>
          <p:nvPr/>
        </p:nvSpPr>
        <p:spPr>
          <a:xfrm>
            <a:off x="2534024" y="3035551"/>
            <a:ext cx="331961" cy="69434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77" name="Rectangle 276"/>
          <p:cNvSpPr/>
          <p:nvPr/>
        </p:nvSpPr>
        <p:spPr>
          <a:xfrm>
            <a:off x="2532411" y="3126923"/>
            <a:ext cx="331961" cy="69434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78" name="Rectangle 277"/>
          <p:cNvSpPr/>
          <p:nvPr/>
        </p:nvSpPr>
        <p:spPr>
          <a:xfrm>
            <a:off x="2532410" y="3212157"/>
            <a:ext cx="331961" cy="69434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79" name="Rectangle 278"/>
          <p:cNvSpPr/>
          <p:nvPr/>
        </p:nvSpPr>
        <p:spPr>
          <a:xfrm>
            <a:off x="2532411" y="3396647"/>
            <a:ext cx="331961" cy="69434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80" name="Rectangle 279"/>
          <p:cNvSpPr/>
          <p:nvPr/>
        </p:nvSpPr>
        <p:spPr>
          <a:xfrm>
            <a:off x="2532411" y="3488019"/>
            <a:ext cx="331961" cy="69434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81" name="Rectangle 280"/>
          <p:cNvSpPr/>
          <p:nvPr/>
        </p:nvSpPr>
        <p:spPr>
          <a:xfrm>
            <a:off x="2532411" y="3576584"/>
            <a:ext cx="331961" cy="69434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282" name="Rectangle 281"/>
          <p:cNvSpPr/>
          <p:nvPr/>
        </p:nvSpPr>
        <p:spPr>
          <a:xfrm>
            <a:off x="2532411" y="3663289"/>
            <a:ext cx="331961" cy="69434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02" name="Rectangle 301"/>
          <p:cNvSpPr/>
          <p:nvPr/>
        </p:nvSpPr>
        <p:spPr>
          <a:xfrm>
            <a:off x="4111763" y="2922605"/>
            <a:ext cx="331961" cy="69434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07" name="Rectangle 306"/>
          <p:cNvSpPr/>
          <p:nvPr/>
        </p:nvSpPr>
        <p:spPr>
          <a:xfrm>
            <a:off x="4111006" y="3024121"/>
            <a:ext cx="331961" cy="69434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35" name="Rectangle 334"/>
          <p:cNvSpPr/>
          <p:nvPr/>
        </p:nvSpPr>
        <p:spPr>
          <a:xfrm>
            <a:off x="4109393" y="3115493"/>
            <a:ext cx="331961" cy="69434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36" name="Rectangle 335"/>
          <p:cNvSpPr/>
          <p:nvPr/>
        </p:nvSpPr>
        <p:spPr>
          <a:xfrm>
            <a:off x="4109392" y="3200727"/>
            <a:ext cx="331961" cy="69434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37" name="Rectangle 336"/>
          <p:cNvSpPr/>
          <p:nvPr/>
        </p:nvSpPr>
        <p:spPr>
          <a:xfrm>
            <a:off x="4109393" y="3385217"/>
            <a:ext cx="331961" cy="69434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38" name="Rectangle 337"/>
          <p:cNvSpPr/>
          <p:nvPr/>
        </p:nvSpPr>
        <p:spPr>
          <a:xfrm>
            <a:off x="4109393" y="3476589"/>
            <a:ext cx="331961" cy="69434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39" name="Rectangle 338"/>
          <p:cNvSpPr/>
          <p:nvPr/>
        </p:nvSpPr>
        <p:spPr>
          <a:xfrm>
            <a:off x="4109393" y="3565154"/>
            <a:ext cx="331961" cy="69434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40" name="Rectangle 339"/>
          <p:cNvSpPr/>
          <p:nvPr/>
        </p:nvSpPr>
        <p:spPr>
          <a:xfrm>
            <a:off x="4109393" y="3651859"/>
            <a:ext cx="331961" cy="69434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49" name="Rectangle 348"/>
          <p:cNvSpPr/>
          <p:nvPr/>
        </p:nvSpPr>
        <p:spPr>
          <a:xfrm>
            <a:off x="4600665" y="4529551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50" name="Rectangle 349"/>
          <p:cNvSpPr/>
          <p:nvPr/>
        </p:nvSpPr>
        <p:spPr>
          <a:xfrm>
            <a:off x="4602319" y="4588300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51" name="Rectangle 350"/>
          <p:cNvSpPr/>
          <p:nvPr/>
        </p:nvSpPr>
        <p:spPr>
          <a:xfrm>
            <a:off x="4600665" y="4646383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52" name="Rectangle 351"/>
          <p:cNvSpPr/>
          <p:nvPr/>
        </p:nvSpPr>
        <p:spPr>
          <a:xfrm>
            <a:off x="4602319" y="4705132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53" name="Rectangle 352"/>
          <p:cNvSpPr/>
          <p:nvPr/>
        </p:nvSpPr>
        <p:spPr>
          <a:xfrm>
            <a:off x="4600665" y="4838013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54" name="Rectangle 353"/>
          <p:cNvSpPr/>
          <p:nvPr/>
        </p:nvSpPr>
        <p:spPr>
          <a:xfrm>
            <a:off x="4602319" y="4896762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55" name="Rectangle 354"/>
          <p:cNvSpPr/>
          <p:nvPr/>
        </p:nvSpPr>
        <p:spPr>
          <a:xfrm>
            <a:off x="4600665" y="4954845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56" name="Rectangle 355"/>
          <p:cNvSpPr/>
          <p:nvPr/>
        </p:nvSpPr>
        <p:spPr>
          <a:xfrm>
            <a:off x="4602319" y="5013594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57" name="Rectangle 356"/>
          <p:cNvSpPr/>
          <p:nvPr/>
        </p:nvSpPr>
        <p:spPr>
          <a:xfrm>
            <a:off x="4107005" y="4529551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58" name="Rectangle 357"/>
          <p:cNvSpPr/>
          <p:nvPr/>
        </p:nvSpPr>
        <p:spPr>
          <a:xfrm>
            <a:off x="4108659" y="4588300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59" name="Rectangle 358"/>
          <p:cNvSpPr/>
          <p:nvPr/>
        </p:nvSpPr>
        <p:spPr>
          <a:xfrm>
            <a:off x="4107005" y="4646383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60" name="Rectangle 359"/>
          <p:cNvSpPr/>
          <p:nvPr/>
        </p:nvSpPr>
        <p:spPr>
          <a:xfrm>
            <a:off x="4108659" y="4705132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61" name="Rectangle 360"/>
          <p:cNvSpPr/>
          <p:nvPr/>
        </p:nvSpPr>
        <p:spPr>
          <a:xfrm>
            <a:off x="4107005" y="4838013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62" name="Rectangle 361"/>
          <p:cNvSpPr/>
          <p:nvPr/>
        </p:nvSpPr>
        <p:spPr>
          <a:xfrm>
            <a:off x="4108659" y="4896762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63" name="Rectangle 362"/>
          <p:cNvSpPr/>
          <p:nvPr/>
        </p:nvSpPr>
        <p:spPr>
          <a:xfrm>
            <a:off x="4107005" y="4954845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64" name="Rectangle 363"/>
          <p:cNvSpPr/>
          <p:nvPr/>
        </p:nvSpPr>
        <p:spPr>
          <a:xfrm>
            <a:off x="4108659" y="5013594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65" name="Rectangle 364"/>
          <p:cNvSpPr/>
          <p:nvPr/>
        </p:nvSpPr>
        <p:spPr>
          <a:xfrm>
            <a:off x="3610386" y="4525062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66" name="Rectangle 365"/>
          <p:cNvSpPr/>
          <p:nvPr/>
        </p:nvSpPr>
        <p:spPr>
          <a:xfrm>
            <a:off x="3612040" y="4583811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67" name="Rectangle 366"/>
          <p:cNvSpPr/>
          <p:nvPr/>
        </p:nvSpPr>
        <p:spPr>
          <a:xfrm>
            <a:off x="3610386" y="4641894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68" name="Rectangle 367"/>
          <p:cNvSpPr/>
          <p:nvPr/>
        </p:nvSpPr>
        <p:spPr>
          <a:xfrm>
            <a:off x="3612040" y="4700643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69" name="Rectangle 368"/>
          <p:cNvSpPr/>
          <p:nvPr/>
        </p:nvSpPr>
        <p:spPr>
          <a:xfrm>
            <a:off x="3610386" y="4833524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70" name="Rectangle 369"/>
          <p:cNvSpPr/>
          <p:nvPr/>
        </p:nvSpPr>
        <p:spPr>
          <a:xfrm>
            <a:off x="3612040" y="4892273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71" name="Rectangle 370"/>
          <p:cNvSpPr/>
          <p:nvPr/>
        </p:nvSpPr>
        <p:spPr>
          <a:xfrm>
            <a:off x="3610386" y="4950356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72" name="Rectangle 371"/>
          <p:cNvSpPr/>
          <p:nvPr/>
        </p:nvSpPr>
        <p:spPr>
          <a:xfrm>
            <a:off x="3612040" y="5009105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73" name="Rectangle 372"/>
          <p:cNvSpPr/>
          <p:nvPr/>
        </p:nvSpPr>
        <p:spPr>
          <a:xfrm>
            <a:off x="3016559" y="4523139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74" name="Rectangle 373"/>
          <p:cNvSpPr/>
          <p:nvPr/>
        </p:nvSpPr>
        <p:spPr>
          <a:xfrm>
            <a:off x="3018213" y="4581888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75" name="Rectangle 374"/>
          <p:cNvSpPr/>
          <p:nvPr/>
        </p:nvSpPr>
        <p:spPr>
          <a:xfrm>
            <a:off x="3016559" y="4639971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76" name="Rectangle 375"/>
          <p:cNvSpPr/>
          <p:nvPr/>
        </p:nvSpPr>
        <p:spPr>
          <a:xfrm>
            <a:off x="3018213" y="4698720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77" name="Rectangle 376"/>
          <p:cNvSpPr/>
          <p:nvPr/>
        </p:nvSpPr>
        <p:spPr>
          <a:xfrm>
            <a:off x="3016559" y="4831601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78" name="Rectangle 377"/>
          <p:cNvSpPr/>
          <p:nvPr/>
        </p:nvSpPr>
        <p:spPr>
          <a:xfrm>
            <a:off x="3018213" y="4890350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79" name="Rectangle 378"/>
          <p:cNvSpPr/>
          <p:nvPr/>
        </p:nvSpPr>
        <p:spPr>
          <a:xfrm>
            <a:off x="3016559" y="4948433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80" name="Rectangle 379"/>
          <p:cNvSpPr/>
          <p:nvPr/>
        </p:nvSpPr>
        <p:spPr>
          <a:xfrm>
            <a:off x="3018213" y="5007182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81" name="Rectangle 380"/>
          <p:cNvSpPr/>
          <p:nvPr/>
        </p:nvSpPr>
        <p:spPr>
          <a:xfrm>
            <a:off x="2522899" y="4523139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82" name="Rectangle 381"/>
          <p:cNvSpPr/>
          <p:nvPr/>
        </p:nvSpPr>
        <p:spPr>
          <a:xfrm>
            <a:off x="2524553" y="4581888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83" name="Rectangle 382"/>
          <p:cNvSpPr/>
          <p:nvPr/>
        </p:nvSpPr>
        <p:spPr>
          <a:xfrm>
            <a:off x="2522899" y="4639971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84" name="Rectangle 383"/>
          <p:cNvSpPr/>
          <p:nvPr/>
        </p:nvSpPr>
        <p:spPr>
          <a:xfrm>
            <a:off x="2524553" y="4698720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85" name="Rectangle 384"/>
          <p:cNvSpPr/>
          <p:nvPr/>
        </p:nvSpPr>
        <p:spPr>
          <a:xfrm>
            <a:off x="2522899" y="4831601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86" name="Rectangle 385"/>
          <p:cNvSpPr/>
          <p:nvPr/>
        </p:nvSpPr>
        <p:spPr>
          <a:xfrm>
            <a:off x="2524553" y="4890350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87" name="Rectangle 386"/>
          <p:cNvSpPr/>
          <p:nvPr/>
        </p:nvSpPr>
        <p:spPr>
          <a:xfrm>
            <a:off x="2522899" y="4948433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88" name="Rectangle 387"/>
          <p:cNvSpPr/>
          <p:nvPr/>
        </p:nvSpPr>
        <p:spPr>
          <a:xfrm>
            <a:off x="2524553" y="5007182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89" name="Rectangle 388"/>
          <p:cNvSpPr/>
          <p:nvPr/>
        </p:nvSpPr>
        <p:spPr>
          <a:xfrm>
            <a:off x="2026280" y="4518650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90" name="Rectangle 389"/>
          <p:cNvSpPr/>
          <p:nvPr/>
        </p:nvSpPr>
        <p:spPr>
          <a:xfrm>
            <a:off x="2027934" y="4577399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91" name="Rectangle 390"/>
          <p:cNvSpPr/>
          <p:nvPr/>
        </p:nvSpPr>
        <p:spPr>
          <a:xfrm>
            <a:off x="2026280" y="4635482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92" name="Rectangle 391"/>
          <p:cNvSpPr/>
          <p:nvPr/>
        </p:nvSpPr>
        <p:spPr>
          <a:xfrm>
            <a:off x="2027934" y="4694231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93" name="Rectangle 392"/>
          <p:cNvSpPr/>
          <p:nvPr/>
        </p:nvSpPr>
        <p:spPr>
          <a:xfrm>
            <a:off x="2026280" y="4827112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94" name="Rectangle 393"/>
          <p:cNvSpPr/>
          <p:nvPr/>
        </p:nvSpPr>
        <p:spPr>
          <a:xfrm>
            <a:off x="2027934" y="4885861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95" name="Rectangle 394"/>
          <p:cNvSpPr/>
          <p:nvPr/>
        </p:nvSpPr>
        <p:spPr>
          <a:xfrm>
            <a:off x="2026280" y="4943944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96" name="Rectangle 395"/>
          <p:cNvSpPr/>
          <p:nvPr/>
        </p:nvSpPr>
        <p:spPr>
          <a:xfrm>
            <a:off x="2027934" y="5002693"/>
            <a:ext cx="331961" cy="47425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sp>
        <p:nvSpPr>
          <p:cNvPr id="398" name="Rectangle 397"/>
          <p:cNvSpPr/>
          <p:nvPr/>
        </p:nvSpPr>
        <p:spPr>
          <a:xfrm>
            <a:off x="1261361" y="1598990"/>
            <a:ext cx="4346216" cy="458652"/>
          </a:xfrm>
          <a:prstGeom prst="rect">
            <a:avLst/>
          </a:prstGeom>
          <a:ln>
            <a:noFill/>
          </a:ln>
        </p:spPr>
        <p:txBody>
          <a:bodyPr wrap="square" lIns="91440" tIns="91440" rIns="91440" bIns="91440" anchor="ctr">
            <a:spAutoFit/>
          </a:bodyPr>
          <a:lstStyle/>
          <a:p>
            <a:pPr algn="ctr" defTabSz="1218895">
              <a:spcBef>
                <a:spcPts val="600"/>
              </a:spcBef>
              <a:defRPr/>
            </a:pPr>
            <a:r>
              <a:rPr lang="en-US" kern="0" dirty="0" smtClean="0">
                <a:solidFill>
                  <a:srgbClr val="49AD61"/>
                </a:solidFill>
                <a:cs typeface="Arial" panose="020B0604020202020204" pitchFamily="34" charset="0"/>
              </a:rPr>
              <a:t>Full deployment using 32G FC module</a:t>
            </a:r>
            <a:endParaRPr lang="en-US" kern="0" dirty="0" smtClean="0">
              <a:cs typeface="Arial" panose="020B0604020202020204" pitchFamily="34" charset="0"/>
            </a:endParaRPr>
          </a:p>
        </p:txBody>
      </p:sp>
      <p:cxnSp>
        <p:nvCxnSpPr>
          <p:cNvPr id="399" name="Straight Connector 398"/>
          <p:cNvCxnSpPr/>
          <p:nvPr/>
        </p:nvCxnSpPr>
        <p:spPr>
          <a:xfrm flipH="1">
            <a:off x="1604115" y="2061866"/>
            <a:ext cx="3692777" cy="0"/>
          </a:xfrm>
          <a:prstGeom prst="line">
            <a:avLst/>
          </a:prstGeom>
          <a:ln w="19050">
            <a:gradFill flip="none" rotWithShape="1">
              <a:gsLst>
                <a:gs pos="1000">
                  <a:schemeClr val="accent1">
                    <a:lumMod val="60000"/>
                    <a:lumOff val="40000"/>
                    <a:alpha val="0"/>
                  </a:schemeClr>
                </a:gs>
                <a:gs pos="53000">
                  <a:srgbClr val="49AD61"/>
                </a:gs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0" name="Rectangle 399"/>
          <p:cNvSpPr/>
          <p:nvPr/>
        </p:nvSpPr>
        <p:spPr>
          <a:xfrm>
            <a:off x="7358917" y="1552550"/>
            <a:ext cx="4829908" cy="666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36" defTabSz="684213">
              <a:lnSpc>
                <a:spcPct val="95000"/>
              </a:lnSpc>
              <a:spcBef>
                <a:spcPts val="600"/>
              </a:spcBef>
              <a:buClr>
                <a:srgbClr val="676767"/>
              </a:buClr>
              <a:buSzPct val="80000"/>
            </a:pPr>
            <a:r>
              <a:rPr lang="en-US" b="1" spc="-100" dirty="0" smtClean="0">
                <a:solidFill>
                  <a:schemeClr val="bg2"/>
                </a:solidFill>
              </a:rPr>
              <a:t>Storage connectivity</a:t>
            </a:r>
            <a:endParaRPr lang="en-US" sz="2800" b="1" spc="-100" dirty="0">
              <a:solidFill>
                <a:schemeClr val="bg2"/>
              </a:solidFill>
            </a:endParaRPr>
          </a:p>
          <a:p>
            <a:pPr marL="347662" indent="-285750">
              <a:lnSpc>
                <a:spcPct val="95000"/>
              </a:lnSpc>
              <a:spcBef>
                <a:spcPts val="600"/>
              </a:spcBef>
              <a:buClr>
                <a:srgbClr val="676767"/>
              </a:buClr>
              <a:buSzPct val="80000"/>
              <a:buFont typeface="Arial" charset="0"/>
              <a:buChar char="•"/>
            </a:pPr>
            <a:r>
              <a:rPr lang="en-US" sz="1600" spc="-50" dirty="0" smtClean="0">
                <a:solidFill>
                  <a:schemeClr val="accent4">
                    <a:lumMod val="75000"/>
                  </a:schemeClr>
                </a:solidFill>
              </a:rPr>
              <a:t>16 or 32G FC</a:t>
            </a:r>
            <a:endParaRPr lang="en-US" spc="-5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02" name="Picture 40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8004" y="1380094"/>
            <a:ext cx="1096297" cy="1096295"/>
          </a:xfrm>
          <a:prstGeom prst="rect">
            <a:avLst/>
          </a:prstGeom>
        </p:spPr>
      </p:pic>
      <p:sp>
        <p:nvSpPr>
          <p:cNvPr id="410" name="Rectangle 409"/>
          <p:cNvSpPr/>
          <p:nvPr/>
        </p:nvSpPr>
        <p:spPr>
          <a:xfrm>
            <a:off x="7358917" y="2634253"/>
            <a:ext cx="4829908" cy="666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36" defTabSz="684213">
              <a:lnSpc>
                <a:spcPct val="95000"/>
              </a:lnSpc>
              <a:spcBef>
                <a:spcPts val="600"/>
              </a:spcBef>
              <a:buClr>
                <a:srgbClr val="676767"/>
              </a:buClr>
              <a:buSzPct val="80000"/>
            </a:pPr>
            <a:r>
              <a:rPr lang="en-US" b="1" spc="-100" dirty="0" smtClean="0">
                <a:solidFill>
                  <a:schemeClr val="bg2"/>
                </a:solidFill>
              </a:rPr>
              <a:t>Host connectivity</a:t>
            </a:r>
            <a:endParaRPr lang="en-US" b="1" spc="-100" dirty="0">
              <a:solidFill>
                <a:schemeClr val="bg2"/>
              </a:solidFill>
            </a:endParaRPr>
          </a:p>
          <a:p>
            <a:pPr marL="347662" indent="-285750">
              <a:lnSpc>
                <a:spcPct val="95000"/>
              </a:lnSpc>
              <a:spcBef>
                <a:spcPts val="600"/>
              </a:spcBef>
              <a:buClr>
                <a:srgbClr val="676767"/>
              </a:buClr>
              <a:buSzPct val="80000"/>
              <a:buFont typeface="Arial" charset="0"/>
              <a:buChar char="•"/>
            </a:pPr>
            <a:r>
              <a:rPr lang="en-US" sz="1600" spc="-50" dirty="0" smtClean="0">
                <a:solidFill>
                  <a:schemeClr val="accent4">
                    <a:lumMod val="75000"/>
                  </a:schemeClr>
                </a:solidFill>
              </a:rPr>
              <a:t>4, 8, 16 or 32G FC</a:t>
            </a:r>
            <a:endParaRPr lang="en-US" sz="1600" spc="-5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11" name="Picture 4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8004" y="2548889"/>
            <a:ext cx="1096297" cy="10962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6073" y="1674953"/>
            <a:ext cx="480159" cy="4801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7629" y="2854893"/>
            <a:ext cx="396826" cy="396826"/>
          </a:xfrm>
          <a:prstGeom prst="rect">
            <a:avLst/>
          </a:prstGeom>
        </p:spPr>
      </p:pic>
      <p:sp>
        <p:nvSpPr>
          <p:cNvPr id="417" name="Rectangle 416"/>
          <p:cNvSpPr/>
          <p:nvPr/>
        </p:nvSpPr>
        <p:spPr>
          <a:xfrm>
            <a:off x="7358917" y="3627618"/>
            <a:ext cx="4829908" cy="97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36" defTabSz="684213">
              <a:lnSpc>
                <a:spcPct val="95000"/>
              </a:lnSpc>
              <a:spcBef>
                <a:spcPts val="600"/>
              </a:spcBef>
              <a:buClr>
                <a:srgbClr val="676767"/>
              </a:buClr>
              <a:buSzPct val="80000"/>
            </a:pPr>
            <a:r>
              <a:rPr lang="en-US" b="1" spc="-100" dirty="0" smtClean="0">
                <a:solidFill>
                  <a:schemeClr val="bg2"/>
                </a:solidFill>
              </a:rPr>
              <a:t>ISL connectivity</a:t>
            </a:r>
            <a:endParaRPr lang="en-US" b="1" spc="-100" dirty="0">
              <a:solidFill>
                <a:schemeClr val="bg2"/>
              </a:solidFill>
            </a:endParaRPr>
          </a:p>
          <a:p>
            <a:pPr marL="347662" indent="-285750">
              <a:lnSpc>
                <a:spcPct val="95000"/>
              </a:lnSpc>
              <a:spcBef>
                <a:spcPts val="600"/>
              </a:spcBef>
              <a:buClr>
                <a:srgbClr val="676767"/>
              </a:buClr>
              <a:buSzPct val="80000"/>
              <a:buFont typeface="Arial" charset="0"/>
              <a:buChar char="•"/>
            </a:pPr>
            <a:r>
              <a:rPr lang="en-US" sz="1600" dirty="0" smtClean="0">
                <a:solidFill>
                  <a:srgbClr val="58585B"/>
                </a:solidFill>
              </a:rPr>
              <a:t>Up </a:t>
            </a:r>
            <a:r>
              <a:rPr lang="en-US" sz="1600" dirty="0">
                <a:solidFill>
                  <a:srgbClr val="58585B"/>
                </a:solidFill>
              </a:rPr>
              <a:t>to 16 physical links at 32G </a:t>
            </a:r>
            <a:r>
              <a:rPr lang="en-US" sz="1600" dirty="0" smtClean="0">
                <a:solidFill>
                  <a:srgbClr val="58585B"/>
                </a:solidFill>
              </a:rPr>
              <a:t>FC</a:t>
            </a:r>
          </a:p>
          <a:p>
            <a:pPr marL="61912">
              <a:lnSpc>
                <a:spcPct val="95000"/>
              </a:lnSpc>
              <a:spcBef>
                <a:spcPts val="600"/>
              </a:spcBef>
              <a:buClr>
                <a:srgbClr val="676767"/>
              </a:buClr>
              <a:buSzPct val="80000"/>
            </a:pPr>
            <a:r>
              <a:rPr lang="en-US" sz="1600" dirty="0" smtClean="0">
                <a:solidFill>
                  <a:srgbClr val="58585B"/>
                </a:solidFill>
              </a:rPr>
              <a:t>in </a:t>
            </a:r>
            <a:r>
              <a:rPr lang="en-US" sz="1600" dirty="0">
                <a:solidFill>
                  <a:srgbClr val="58585B"/>
                </a:solidFill>
              </a:rPr>
              <a:t>a single port-channel (Up to 512 </a:t>
            </a:r>
            <a:r>
              <a:rPr lang="en-US" sz="1600" dirty="0" err="1">
                <a:solidFill>
                  <a:srgbClr val="58585B"/>
                </a:solidFill>
              </a:rPr>
              <a:t>Gbps</a:t>
            </a:r>
            <a:r>
              <a:rPr lang="en-US" sz="1600" dirty="0" smtClean="0">
                <a:solidFill>
                  <a:srgbClr val="58585B"/>
                </a:solidFill>
              </a:rPr>
              <a:t>)</a:t>
            </a:r>
            <a:endParaRPr lang="en-US" sz="1600" dirty="0">
              <a:solidFill>
                <a:srgbClr val="58585B"/>
              </a:solidFill>
            </a:endParaRPr>
          </a:p>
        </p:txBody>
      </p:sp>
      <p:pic>
        <p:nvPicPr>
          <p:cNvPr id="418" name="Picture 4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8004" y="3611924"/>
            <a:ext cx="1096297" cy="1096295"/>
          </a:xfrm>
          <a:prstGeom prst="rect">
            <a:avLst/>
          </a:prstGeom>
        </p:spPr>
      </p:pic>
      <p:sp>
        <p:nvSpPr>
          <p:cNvPr id="415" name="Freeform 10"/>
          <p:cNvSpPr>
            <a:spLocks noChangeAspect="1" noEditPoints="1"/>
          </p:cNvSpPr>
          <p:nvPr/>
        </p:nvSpPr>
        <p:spPr bwMode="auto">
          <a:xfrm>
            <a:off x="6354170" y="3868301"/>
            <a:ext cx="514850" cy="514850"/>
          </a:xfrm>
          <a:custGeom>
            <a:avLst/>
            <a:gdLst>
              <a:gd name="T0" fmla="*/ 0 w 622"/>
              <a:gd name="T1" fmla="*/ 311 h 622"/>
              <a:gd name="T2" fmla="*/ 622 w 622"/>
              <a:gd name="T3" fmla="*/ 311 h 622"/>
              <a:gd name="T4" fmla="*/ 318 w 622"/>
              <a:gd name="T5" fmla="*/ 197 h 622"/>
              <a:gd name="T6" fmla="*/ 465 w 622"/>
              <a:gd name="T7" fmla="*/ 304 h 622"/>
              <a:gd name="T8" fmla="*/ 318 w 622"/>
              <a:gd name="T9" fmla="*/ 197 h 622"/>
              <a:gd name="T10" fmla="*/ 318 w 622"/>
              <a:gd name="T11" fmla="*/ 27 h 622"/>
              <a:gd name="T12" fmla="*/ 445 w 622"/>
              <a:gd name="T13" fmla="*/ 166 h 622"/>
              <a:gd name="T14" fmla="*/ 304 w 622"/>
              <a:gd name="T15" fmla="*/ 27 h 622"/>
              <a:gd name="T16" fmla="*/ 177 w 622"/>
              <a:gd name="T17" fmla="*/ 166 h 622"/>
              <a:gd name="T18" fmla="*/ 304 w 622"/>
              <a:gd name="T19" fmla="*/ 27 h 622"/>
              <a:gd name="T20" fmla="*/ 304 w 622"/>
              <a:gd name="T21" fmla="*/ 304 h 622"/>
              <a:gd name="T22" fmla="*/ 173 w 622"/>
              <a:gd name="T23" fmla="*/ 179 h 622"/>
              <a:gd name="T24" fmla="*/ 143 w 622"/>
              <a:gd name="T25" fmla="*/ 304 h 622"/>
              <a:gd name="T26" fmla="*/ 84 w 622"/>
              <a:gd name="T27" fmla="*/ 141 h 622"/>
              <a:gd name="T28" fmla="*/ 143 w 622"/>
              <a:gd name="T29" fmla="*/ 304 h 622"/>
              <a:gd name="T30" fmla="*/ 160 w 622"/>
              <a:gd name="T31" fmla="*/ 444 h 622"/>
              <a:gd name="T32" fmla="*/ 27 w 622"/>
              <a:gd name="T33" fmla="*/ 318 h 622"/>
              <a:gd name="T34" fmla="*/ 157 w 622"/>
              <a:gd name="T35" fmla="*/ 318 h 622"/>
              <a:gd name="T36" fmla="*/ 304 w 622"/>
              <a:gd name="T37" fmla="*/ 423 h 622"/>
              <a:gd name="T38" fmla="*/ 157 w 622"/>
              <a:gd name="T39" fmla="*/ 318 h 622"/>
              <a:gd name="T40" fmla="*/ 304 w 622"/>
              <a:gd name="T41" fmla="*/ 595 h 622"/>
              <a:gd name="T42" fmla="*/ 176 w 622"/>
              <a:gd name="T43" fmla="*/ 453 h 622"/>
              <a:gd name="T44" fmla="*/ 318 w 622"/>
              <a:gd name="T45" fmla="*/ 595 h 622"/>
              <a:gd name="T46" fmla="*/ 446 w 622"/>
              <a:gd name="T47" fmla="*/ 453 h 622"/>
              <a:gd name="T48" fmla="*/ 318 w 622"/>
              <a:gd name="T49" fmla="*/ 595 h 622"/>
              <a:gd name="T50" fmla="*/ 318 w 622"/>
              <a:gd name="T51" fmla="*/ 318 h 622"/>
              <a:gd name="T52" fmla="*/ 449 w 622"/>
              <a:gd name="T53" fmla="*/ 441 h 622"/>
              <a:gd name="T54" fmla="*/ 479 w 622"/>
              <a:gd name="T55" fmla="*/ 318 h 622"/>
              <a:gd name="T56" fmla="*/ 539 w 622"/>
              <a:gd name="T57" fmla="*/ 480 h 622"/>
              <a:gd name="T58" fmla="*/ 479 w 622"/>
              <a:gd name="T59" fmla="*/ 318 h 622"/>
              <a:gd name="T60" fmla="*/ 461 w 622"/>
              <a:gd name="T61" fmla="*/ 175 h 622"/>
              <a:gd name="T62" fmla="*/ 595 w 622"/>
              <a:gd name="T63" fmla="*/ 304 h 622"/>
              <a:gd name="T64" fmla="*/ 530 w 622"/>
              <a:gd name="T65" fmla="*/ 130 h 622"/>
              <a:gd name="T66" fmla="*/ 383 w 622"/>
              <a:gd name="T67" fmla="*/ 36 h 622"/>
              <a:gd name="T68" fmla="*/ 239 w 622"/>
              <a:gd name="T69" fmla="*/ 36 h 622"/>
              <a:gd name="T70" fmla="*/ 92 w 622"/>
              <a:gd name="T71" fmla="*/ 130 h 622"/>
              <a:gd name="T72" fmla="*/ 90 w 622"/>
              <a:gd name="T73" fmla="*/ 490 h 622"/>
              <a:gd name="T74" fmla="*/ 239 w 622"/>
              <a:gd name="T75" fmla="*/ 586 h 622"/>
              <a:gd name="T76" fmla="*/ 383 w 622"/>
              <a:gd name="T77" fmla="*/ 586 h 622"/>
              <a:gd name="T78" fmla="*/ 531 w 622"/>
              <a:gd name="T79" fmla="*/ 490 h 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22" h="622">
                <a:moveTo>
                  <a:pt x="311" y="0"/>
                </a:moveTo>
                <a:cubicBezTo>
                  <a:pt x="140" y="0"/>
                  <a:pt x="0" y="139"/>
                  <a:pt x="0" y="311"/>
                </a:cubicBezTo>
                <a:cubicBezTo>
                  <a:pt x="0" y="482"/>
                  <a:pt x="140" y="622"/>
                  <a:pt x="311" y="622"/>
                </a:cubicBezTo>
                <a:cubicBezTo>
                  <a:pt x="482" y="622"/>
                  <a:pt x="622" y="482"/>
                  <a:pt x="622" y="311"/>
                </a:cubicBezTo>
                <a:cubicBezTo>
                  <a:pt x="622" y="139"/>
                  <a:pt x="482" y="0"/>
                  <a:pt x="311" y="0"/>
                </a:cubicBezTo>
                <a:close/>
                <a:moveTo>
                  <a:pt x="318" y="197"/>
                </a:moveTo>
                <a:cubicBezTo>
                  <a:pt x="364" y="197"/>
                  <a:pt x="409" y="190"/>
                  <a:pt x="449" y="179"/>
                </a:cubicBezTo>
                <a:cubicBezTo>
                  <a:pt x="459" y="217"/>
                  <a:pt x="465" y="259"/>
                  <a:pt x="465" y="304"/>
                </a:cubicBezTo>
                <a:cubicBezTo>
                  <a:pt x="318" y="304"/>
                  <a:pt x="318" y="304"/>
                  <a:pt x="318" y="304"/>
                </a:cubicBezTo>
                <a:lnTo>
                  <a:pt x="318" y="197"/>
                </a:lnTo>
                <a:close/>
                <a:moveTo>
                  <a:pt x="318" y="184"/>
                </a:moveTo>
                <a:cubicBezTo>
                  <a:pt x="318" y="27"/>
                  <a:pt x="318" y="27"/>
                  <a:pt x="318" y="27"/>
                </a:cubicBezTo>
                <a:cubicBezTo>
                  <a:pt x="329" y="27"/>
                  <a:pt x="340" y="28"/>
                  <a:pt x="350" y="30"/>
                </a:cubicBezTo>
                <a:cubicBezTo>
                  <a:pt x="391" y="50"/>
                  <a:pt x="425" y="100"/>
                  <a:pt x="445" y="166"/>
                </a:cubicBezTo>
                <a:cubicBezTo>
                  <a:pt x="406" y="177"/>
                  <a:pt x="363" y="183"/>
                  <a:pt x="318" y="184"/>
                </a:cubicBezTo>
                <a:close/>
                <a:moveTo>
                  <a:pt x="304" y="27"/>
                </a:moveTo>
                <a:cubicBezTo>
                  <a:pt x="304" y="184"/>
                  <a:pt x="304" y="184"/>
                  <a:pt x="304" y="184"/>
                </a:cubicBezTo>
                <a:cubicBezTo>
                  <a:pt x="259" y="183"/>
                  <a:pt x="216" y="177"/>
                  <a:pt x="177" y="166"/>
                </a:cubicBezTo>
                <a:cubicBezTo>
                  <a:pt x="197" y="100"/>
                  <a:pt x="231" y="50"/>
                  <a:pt x="271" y="30"/>
                </a:cubicBezTo>
                <a:cubicBezTo>
                  <a:pt x="282" y="28"/>
                  <a:pt x="293" y="27"/>
                  <a:pt x="304" y="27"/>
                </a:cubicBezTo>
                <a:close/>
                <a:moveTo>
                  <a:pt x="304" y="197"/>
                </a:moveTo>
                <a:cubicBezTo>
                  <a:pt x="304" y="304"/>
                  <a:pt x="304" y="304"/>
                  <a:pt x="304" y="304"/>
                </a:cubicBezTo>
                <a:cubicBezTo>
                  <a:pt x="157" y="304"/>
                  <a:pt x="157" y="304"/>
                  <a:pt x="157" y="304"/>
                </a:cubicBezTo>
                <a:cubicBezTo>
                  <a:pt x="157" y="259"/>
                  <a:pt x="163" y="217"/>
                  <a:pt x="173" y="179"/>
                </a:cubicBezTo>
                <a:cubicBezTo>
                  <a:pt x="213" y="190"/>
                  <a:pt x="258" y="197"/>
                  <a:pt x="304" y="197"/>
                </a:cubicBezTo>
                <a:close/>
                <a:moveTo>
                  <a:pt x="143" y="304"/>
                </a:moveTo>
                <a:cubicBezTo>
                  <a:pt x="27" y="304"/>
                  <a:pt x="27" y="304"/>
                  <a:pt x="27" y="304"/>
                </a:cubicBezTo>
                <a:cubicBezTo>
                  <a:pt x="28" y="243"/>
                  <a:pt x="49" y="187"/>
                  <a:pt x="84" y="141"/>
                </a:cubicBezTo>
                <a:cubicBezTo>
                  <a:pt x="106" y="155"/>
                  <a:pt x="132" y="166"/>
                  <a:pt x="161" y="175"/>
                </a:cubicBezTo>
                <a:cubicBezTo>
                  <a:pt x="150" y="214"/>
                  <a:pt x="144" y="258"/>
                  <a:pt x="143" y="304"/>
                </a:cubicBezTo>
                <a:close/>
                <a:moveTo>
                  <a:pt x="143" y="318"/>
                </a:moveTo>
                <a:cubicBezTo>
                  <a:pt x="144" y="363"/>
                  <a:pt x="150" y="406"/>
                  <a:pt x="160" y="444"/>
                </a:cubicBezTo>
                <a:cubicBezTo>
                  <a:pt x="131" y="454"/>
                  <a:pt x="105" y="465"/>
                  <a:pt x="82" y="480"/>
                </a:cubicBezTo>
                <a:cubicBezTo>
                  <a:pt x="49" y="434"/>
                  <a:pt x="28" y="378"/>
                  <a:pt x="27" y="318"/>
                </a:cubicBezTo>
                <a:lnTo>
                  <a:pt x="143" y="318"/>
                </a:lnTo>
                <a:close/>
                <a:moveTo>
                  <a:pt x="157" y="318"/>
                </a:moveTo>
                <a:cubicBezTo>
                  <a:pt x="304" y="318"/>
                  <a:pt x="304" y="318"/>
                  <a:pt x="304" y="318"/>
                </a:cubicBezTo>
                <a:cubicBezTo>
                  <a:pt x="304" y="423"/>
                  <a:pt x="304" y="423"/>
                  <a:pt x="304" y="423"/>
                </a:cubicBezTo>
                <a:cubicBezTo>
                  <a:pt x="258" y="423"/>
                  <a:pt x="213" y="429"/>
                  <a:pt x="173" y="441"/>
                </a:cubicBezTo>
                <a:cubicBezTo>
                  <a:pt x="163" y="403"/>
                  <a:pt x="157" y="362"/>
                  <a:pt x="157" y="318"/>
                </a:cubicBezTo>
                <a:close/>
                <a:moveTo>
                  <a:pt x="304" y="436"/>
                </a:moveTo>
                <a:cubicBezTo>
                  <a:pt x="304" y="595"/>
                  <a:pt x="304" y="595"/>
                  <a:pt x="304" y="595"/>
                </a:cubicBezTo>
                <a:cubicBezTo>
                  <a:pt x="293" y="595"/>
                  <a:pt x="282" y="594"/>
                  <a:pt x="271" y="592"/>
                </a:cubicBezTo>
                <a:cubicBezTo>
                  <a:pt x="231" y="572"/>
                  <a:pt x="197" y="521"/>
                  <a:pt x="176" y="453"/>
                </a:cubicBezTo>
                <a:cubicBezTo>
                  <a:pt x="215" y="443"/>
                  <a:pt x="259" y="436"/>
                  <a:pt x="304" y="436"/>
                </a:cubicBezTo>
                <a:close/>
                <a:moveTo>
                  <a:pt x="318" y="595"/>
                </a:moveTo>
                <a:cubicBezTo>
                  <a:pt x="318" y="436"/>
                  <a:pt x="318" y="436"/>
                  <a:pt x="318" y="436"/>
                </a:cubicBezTo>
                <a:cubicBezTo>
                  <a:pt x="363" y="436"/>
                  <a:pt x="406" y="443"/>
                  <a:pt x="446" y="453"/>
                </a:cubicBezTo>
                <a:cubicBezTo>
                  <a:pt x="425" y="521"/>
                  <a:pt x="391" y="572"/>
                  <a:pt x="350" y="592"/>
                </a:cubicBezTo>
                <a:cubicBezTo>
                  <a:pt x="340" y="594"/>
                  <a:pt x="329" y="595"/>
                  <a:pt x="318" y="595"/>
                </a:cubicBezTo>
                <a:close/>
                <a:moveTo>
                  <a:pt x="318" y="423"/>
                </a:moveTo>
                <a:cubicBezTo>
                  <a:pt x="318" y="318"/>
                  <a:pt x="318" y="318"/>
                  <a:pt x="318" y="318"/>
                </a:cubicBezTo>
                <a:cubicBezTo>
                  <a:pt x="465" y="318"/>
                  <a:pt x="465" y="318"/>
                  <a:pt x="465" y="318"/>
                </a:cubicBezTo>
                <a:cubicBezTo>
                  <a:pt x="465" y="362"/>
                  <a:pt x="459" y="403"/>
                  <a:pt x="449" y="441"/>
                </a:cubicBezTo>
                <a:cubicBezTo>
                  <a:pt x="409" y="429"/>
                  <a:pt x="364" y="423"/>
                  <a:pt x="318" y="423"/>
                </a:cubicBezTo>
                <a:close/>
                <a:moveTo>
                  <a:pt x="479" y="318"/>
                </a:moveTo>
                <a:cubicBezTo>
                  <a:pt x="595" y="318"/>
                  <a:pt x="595" y="318"/>
                  <a:pt x="595" y="318"/>
                </a:cubicBezTo>
                <a:cubicBezTo>
                  <a:pt x="594" y="378"/>
                  <a:pt x="573" y="434"/>
                  <a:pt x="539" y="480"/>
                </a:cubicBezTo>
                <a:cubicBezTo>
                  <a:pt x="517" y="465"/>
                  <a:pt x="491" y="454"/>
                  <a:pt x="462" y="444"/>
                </a:cubicBezTo>
                <a:cubicBezTo>
                  <a:pt x="472" y="406"/>
                  <a:pt x="478" y="363"/>
                  <a:pt x="479" y="318"/>
                </a:cubicBezTo>
                <a:close/>
                <a:moveTo>
                  <a:pt x="479" y="304"/>
                </a:moveTo>
                <a:cubicBezTo>
                  <a:pt x="478" y="258"/>
                  <a:pt x="472" y="214"/>
                  <a:pt x="461" y="175"/>
                </a:cubicBezTo>
                <a:cubicBezTo>
                  <a:pt x="490" y="166"/>
                  <a:pt x="516" y="155"/>
                  <a:pt x="538" y="141"/>
                </a:cubicBezTo>
                <a:cubicBezTo>
                  <a:pt x="573" y="187"/>
                  <a:pt x="594" y="243"/>
                  <a:pt x="595" y="304"/>
                </a:cubicBezTo>
                <a:lnTo>
                  <a:pt x="479" y="304"/>
                </a:lnTo>
                <a:close/>
                <a:moveTo>
                  <a:pt x="530" y="130"/>
                </a:moveTo>
                <a:cubicBezTo>
                  <a:pt x="509" y="143"/>
                  <a:pt x="485" y="154"/>
                  <a:pt x="457" y="163"/>
                </a:cubicBezTo>
                <a:cubicBezTo>
                  <a:pt x="440" y="108"/>
                  <a:pt x="414" y="63"/>
                  <a:pt x="383" y="36"/>
                </a:cubicBezTo>
                <a:cubicBezTo>
                  <a:pt x="441" y="51"/>
                  <a:pt x="493" y="85"/>
                  <a:pt x="530" y="130"/>
                </a:cubicBezTo>
                <a:close/>
                <a:moveTo>
                  <a:pt x="239" y="36"/>
                </a:moveTo>
                <a:cubicBezTo>
                  <a:pt x="208" y="63"/>
                  <a:pt x="181" y="108"/>
                  <a:pt x="165" y="163"/>
                </a:cubicBezTo>
                <a:cubicBezTo>
                  <a:pt x="137" y="154"/>
                  <a:pt x="113" y="143"/>
                  <a:pt x="92" y="130"/>
                </a:cubicBezTo>
                <a:cubicBezTo>
                  <a:pt x="129" y="85"/>
                  <a:pt x="180" y="51"/>
                  <a:pt x="239" y="36"/>
                </a:cubicBezTo>
                <a:close/>
                <a:moveTo>
                  <a:pt x="90" y="490"/>
                </a:moveTo>
                <a:cubicBezTo>
                  <a:pt x="112" y="477"/>
                  <a:pt x="137" y="466"/>
                  <a:pt x="164" y="457"/>
                </a:cubicBezTo>
                <a:cubicBezTo>
                  <a:pt x="181" y="513"/>
                  <a:pt x="207" y="558"/>
                  <a:pt x="239" y="586"/>
                </a:cubicBezTo>
                <a:cubicBezTo>
                  <a:pt x="180" y="570"/>
                  <a:pt x="128" y="536"/>
                  <a:pt x="90" y="490"/>
                </a:cubicBezTo>
                <a:close/>
                <a:moveTo>
                  <a:pt x="383" y="586"/>
                </a:moveTo>
                <a:cubicBezTo>
                  <a:pt x="415" y="558"/>
                  <a:pt x="441" y="513"/>
                  <a:pt x="458" y="457"/>
                </a:cubicBezTo>
                <a:cubicBezTo>
                  <a:pt x="485" y="466"/>
                  <a:pt x="510" y="477"/>
                  <a:pt x="531" y="490"/>
                </a:cubicBezTo>
                <a:cubicBezTo>
                  <a:pt x="494" y="536"/>
                  <a:pt x="442" y="570"/>
                  <a:pt x="383" y="586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bg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" name="Rectangle 419"/>
          <p:cNvSpPr/>
          <p:nvPr/>
        </p:nvSpPr>
        <p:spPr>
          <a:xfrm>
            <a:off x="7358917" y="4855292"/>
            <a:ext cx="4829908" cy="666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36" defTabSz="684213">
              <a:lnSpc>
                <a:spcPct val="95000"/>
              </a:lnSpc>
              <a:spcBef>
                <a:spcPts val="600"/>
              </a:spcBef>
              <a:buClr>
                <a:srgbClr val="676767"/>
              </a:buClr>
              <a:buSzPct val="80000"/>
            </a:pPr>
            <a:r>
              <a:rPr lang="en-US" b="1" spc="-100" dirty="0" smtClean="0">
                <a:solidFill>
                  <a:schemeClr val="bg2"/>
                </a:solidFill>
              </a:rPr>
              <a:t>SAN analytics</a:t>
            </a:r>
            <a:endParaRPr lang="en-US" b="1" spc="-100" dirty="0">
              <a:solidFill>
                <a:schemeClr val="bg2"/>
              </a:solidFill>
            </a:endParaRPr>
          </a:p>
          <a:p>
            <a:pPr marL="347662" indent="-285750">
              <a:lnSpc>
                <a:spcPct val="95000"/>
              </a:lnSpc>
              <a:spcBef>
                <a:spcPts val="600"/>
              </a:spcBef>
              <a:buClr>
                <a:srgbClr val="676767"/>
              </a:buClr>
              <a:buSzPct val="80000"/>
              <a:buFont typeface="Arial" charset="0"/>
              <a:buChar char="•"/>
            </a:pPr>
            <a:r>
              <a:rPr lang="en-US" sz="1600" dirty="0" smtClean="0">
                <a:solidFill>
                  <a:srgbClr val="58585B"/>
                </a:solidFill>
              </a:rPr>
              <a:t>Everywhere in the fabric</a:t>
            </a:r>
            <a:r>
              <a:rPr lang="en-US" sz="1600" dirty="0">
                <a:solidFill>
                  <a:srgbClr val="58585B"/>
                </a:solidFill>
              </a:rPr>
              <a:t>. No extra </a:t>
            </a:r>
            <a:r>
              <a:rPr lang="en-US" sz="1600" dirty="0" smtClean="0">
                <a:solidFill>
                  <a:srgbClr val="58585B"/>
                </a:solidFill>
              </a:rPr>
              <a:t>device</a:t>
            </a:r>
            <a:endParaRPr lang="en-US" sz="1600" dirty="0">
              <a:solidFill>
                <a:srgbClr val="58585B"/>
              </a:solidFill>
            </a:endParaRPr>
          </a:p>
        </p:txBody>
      </p:sp>
      <p:pic>
        <p:nvPicPr>
          <p:cNvPr id="421" name="Picture 4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8004" y="4678957"/>
            <a:ext cx="1096297" cy="1096295"/>
          </a:xfrm>
          <a:prstGeom prst="rect">
            <a:avLst/>
          </a:prstGeom>
        </p:spPr>
      </p:pic>
      <p:sp>
        <p:nvSpPr>
          <p:cNvPr id="423" name="Freeform 422"/>
          <p:cNvSpPr>
            <a:spLocks noChangeAspect="1" noEditPoints="1"/>
          </p:cNvSpPr>
          <p:nvPr/>
        </p:nvSpPr>
        <p:spPr bwMode="auto">
          <a:xfrm>
            <a:off x="6377210" y="5043801"/>
            <a:ext cx="478279" cy="305041"/>
          </a:xfrm>
          <a:custGeom>
            <a:avLst/>
            <a:gdLst>
              <a:gd name="T0" fmla="*/ 385 w 495"/>
              <a:gd name="T1" fmla="*/ 148 h 322"/>
              <a:gd name="T2" fmla="*/ 472 w 495"/>
              <a:gd name="T3" fmla="*/ 97 h 322"/>
              <a:gd name="T4" fmla="*/ 473 w 495"/>
              <a:gd name="T5" fmla="*/ 89 h 322"/>
              <a:gd name="T6" fmla="*/ 381 w 495"/>
              <a:gd name="T7" fmla="*/ 42 h 322"/>
              <a:gd name="T8" fmla="*/ 380 w 495"/>
              <a:gd name="T9" fmla="*/ 143 h 322"/>
              <a:gd name="T10" fmla="*/ 390 w 495"/>
              <a:gd name="T11" fmla="*/ 51 h 322"/>
              <a:gd name="T12" fmla="*/ 390 w 495"/>
              <a:gd name="T13" fmla="*/ 135 h 322"/>
              <a:gd name="T14" fmla="*/ 476 w 495"/>
              <a:gd name="T15" fmla="*/ 119 h 322"/>
              <a:gd name="T16" fmla="*/ 371 w 495"/>
              <a:gd name="T17" fmla="*/ 170 h 322"/>
              <a:gd name="T18" fmla="*/ 361 w 495"/>
              <a:gd name="T19" fmla="*/ 54 h 322"/>
              <a:gd name="T20" fmla="*/ 286 w 495"/>
              <a:gd name="T21" fmla="*/ 10 h 322"/>
              <a:gd name="T22" fmla="*/ 10 w 495"/>
              <a:gd name="T23" fmla="*/ 0 h 322"/>
              <a:gd name="T24" fmla="*/ 0 w 495"/>
              <a:gd name="T25" fmla="*/ 211 h 322"/>
              <a:gd name="T26" fmla="*/ 231 w 495"/>
              <a:gd name="T27" fmla="*/ 221 h 322"/>
              <a:gd name="T28" fmla="*/ 495 w 495"/>
              <a:gd name="T29" fmla="*/ 188 h 322"/>
              <a:gd name="T30" fmla="*/ 267 w 495"/>
              <a:gd name="T31" fmla="*/ 20 h 322"/>
              <a:gd name="T32" fmla="*/ 224 w 495"/>
              <a:gd name="T33" fmla="*/ 94 h 322"/>
              <a:gd name="T34" fmla="*/ 162 w 495"/>
              <a:gd name="T35" fmla="*/ 73 h 322"/>
              <a:gd name="T36" fmla="*/ 67 w 495"/>
              <a:gd name="T37" fmla="*/ 134 h 322"/>
              <a:gd name="T38" fmla="*/ 20 w 495"/>
              <a:gd name="T39" fmla="*/ 174 h 322"/>
              <a:gd name="T40" fmla="*/ 267 w 495"/>
              <a:gd name="T41" fmla="*/ 20 h 322"/>
              <a:gd name="T42" fmla="*/ 66 w 495"/>
              <a:gd name="T43" fmla="*/ 144 h 322"/>
              <a:gd name="T44" fmla="*/ 113 w 495"/>
              <a:gd name="T45" fmla="*/ 163 h 322"/>
              <a:gd name="T46" fmla="*/ 223 w 495"/>
              <a:gd name="T47" fmla="*/ 105 h 322"/>
              <a:gd name="T48" fmla="*/ 267 w 495"/>
              <a:gd name="T49" fmla="*/ 58 h 322"/>
              <a:gd name="T50" fmla="*/ 20 w 495"/>
              <a:gd name="T51" fmla="*/ 201 h 322"/>
              <a:gd name="T52" fmla="*/ 361 w 495"/>
              <a:gd name="T53" fmla="*/ 302 h 322"/>
              <a:gd name="T54" fmla="*/ 277 w 495"/>
              <a:gd name="T55" fmla="*/ 221 h 322"/>
              <a:gd name="T56" fmla="*/ 286 w 495"/>
              <a:gd name="T57" fmla="*/ 101 h 322"/>
              <a:gd name="T58" fmla="*/ 351 w 495"/>
              <a:gd name="T59" fmla="*/ 188 h 322"/>
              <a:gd name="T60" fmla="*/ 366 w 495"/>
              <a:gd name="T61" fmla="*/ 196 h 322"/>
              <a:gd name="T62" fmla="*/ 476 w 495"/>
              <a:gd name="T63" fmla="*/ 188 h 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95" h="322">
                <a:moveTo>
                  <a:pt x="382" y="148"/>
                </a:moveTo>
                <a:cubicBezTo>
                  <a:pt x="383" y="148"/>
                  <a:pt x="384" y="148"/>
                  <a:pt x="385" y="148"/>
                </a:cubicBezTo>
                <a:cubicBezTo>
                  <a:pt x="386" y="148"/>
                  <a:pt x="386" y="148"/>
                  <a:pt x="387" y="148"/>
                </a:cubicBezTo>
                <a:cubicBezTo>
                  <a:pt x="472" y="97"/>
                  <a:pt x="472" y="97"/>
                  <a:pt x="472" y="97"/>
                </a:cubicBezTo>
                <a:cubicBezTo>
                  <a:pt x="473" y="96"/>
                  <a:pt x="474" y="95"/>
                  <a:pt x="474" y="93"/>
                </a:cubicBezTo>
                <a:cubicBezTo>
                  <a:pt x="475" y="92"/>
                  <a:pt x="474" y="90"/>
                  <a:pt x="473" y="89"/>
                </a:cubicBezTo>
                <a:cubicBezTo>
                  <a:pt x="451" y="63"/>
                  <a:pt x="419" y="46"/>
                  <a:pt x="385" y="40"/>
                </a:cubicBezTo>
                <a:cubicBezTo>
                  <a:pt x="384" y="40"/>
                  <a:pt x="383" y="41"/>
                  <a:pt x="381" y="42"/>
                </a:cubicBezTo>
                <a:cubicBezTo>
                  <a:pt x="380" y="43"/>
                  <a:pt x="380" y="44"/>
                  <a:pt x="380" y="45"/>
                </a:cubicBezTo>
                <a:cubicBezTo>
                  <a:pt x="380" y="143"/>
                  <a:pt x="380" y="143"/>
                  <a:pt x="380" y="143"/>
                </a:cubicBezTo>
                <a:cubicBezTo>
                  <a:pt x="380" y="145"/>
                  <a:pt x="381" y="147"/>
                  <a:pt x="382" y="148"/>
                </a:cubicBezTo>
                <a:close/>
                <a:moveTo>
                  <a:pt x="390" y="51"/>
                </a:moveTo>
                <a:cubicBezTo>
                  <a:pt x="417" y="57"/>
                  <a:pt x="442" y="71"/>
                  <a:pt x="462" y="91"/>
                </a:cubicBezTo>
                <a:cubicBezTo>
                  <a:pt x="390" y="135"/>
                  <a:pt x="390" y="135"/>
                  <a:pt x="390" y="135"/>
                </a:cubicBezTo>
                <a:lnTo>
                  <a:pt x="390" y="51"/>
                </a:lnTo>
                <a:close/>
                <a:moveTo>
                  <a:pt x="476" y="119"/>
                </a:moveTo>
                <a:cubicBezTo>
                  <a:pt x="473" y="114"/>
                  <a:pt x="467" y="113"/>
                  <a:pt x="463" y="115"/>
                </a:cubicBezTo>
                <a:cubicBezTo>
                  <a:pt x="371" y="170"/>
                  <a:pt x="371" y="170"/>
                  <a:pt x="371" y="170"/>
                </a:cubicBezTo>
                <a:cubicBezTo>
                  <a:pt x="371" y="63"/>
                  <a:pt x="371" y="63"/>
                  <a:pt x="371" y="63"/>
                </a:cubicBezTo>
                <a:cubicBezTo>
                  <a:pt x="371" y="58"/>
                  <a:pt x="366" y="54"/>
                  <a:pt x="361" y="54"/>
                </a:cubicBezTo>
                <a:cubicBezTo>
                  <a:pt x="333" y="54"/>
                  <a:pt x="308" y="62"/>
                  <a:pt x="286" y="76"/>
                </a:cubicBezTo>
                <a:cubicBezTo>
                  <a:pt x="286" y="10"/>
                  <a:pt x="286" y="10"/>
                  <a:pt x="286" y="10"/>
                </a:cubicBezTo>
                <a:cubicBezTo>
                  <a:pt x="286" y="4"/>
                  <a:pt x="282" y="0"/>
                  <a:pt x="277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211"/>
                  <a:pt x="0" y="211"/>
                  <a:pt x="0" y="211"/>
                </a:cubicBezTo>
                <a:cubicBezTo>
                  <a:pt x="0" y="217"/>
                  <a:pt x="4" y="221"/>
                  <a:pt x="10" y="221"/>
                </a:cubicBezTo>
                <a:cubicBezTo>
                  <a:pt x="231" y="221"/>
                  <a:pt x="231" y="221"/>
                  <a:pt x="231" y="221"/>
                </a:cubicBezTo>
                <a:cubicBezTo>
                  <a:pt x="246" y="279"/>
                  <a:pt x="299" y="322"/>
                  <a:pt x="361" y="322"/>
                </a:cubicBezTo>
                <a:cubicBezTo>
                  <a:pt x="435" y="322"/>
                  <a:pt x="495" y="262"/>
                  <a:pt x="495" y="188"/>
                </a:cubicBezTo>
                <a:cubicBezTo>
                  <a:pt x="495" y="163"/>
                  <a:pt x="489" y="140"/>
                  <a:pt x="476" y="119"/>
                </a:cubicBezTo>
                <a:close/>
                <a:moveTo>
                  <a:pt x="267" y="20"/>
                </a:moveTo>
                <a:cubicBezTo>
                  <a:pt x="267" y="42"/>
                  <a:pt x="267" y="42"/>
                  <a:pt x="267" y="42"/>
                </a:cubicBezTo>
                <a:cubicBezTo>
                  <a:pt x="224" y="94"/>
                  <a:pt x="224" y="94"/>
                  <a:pt x="224" y="94"/>
                </a:cubicBezTo>
                <a:cubicBezTo>
                  <a:pt x="168" y="72"/>
                  <a:pt x="168" y="72"/>
                  <a:pt x="168" y="72"/>
                </a:cubicBezTo>
                <a:cubicBezTo>
                  <a:pt x="166" y="71"/>
                  <a:pt x="164" y="72"/>
                  <a:pt x="162" y="73"/>
                </a:cubicBezTo>
                <a:cubicBezTo>
                  <a:pt x="107" y="154"/>
                  <a:pt x="107" y="154"/>
                  <a:pt x="107" y="154"/>
                </a:cubicBezTo>
                <a:cubicBezTo>
                  <a:pt x="67" y="134"/>
                  <a:pt x="67" y="134"/>
                  <a:pt x="67" y="134"/>
                </a:cubicBezTo>
                <a:cubicBezTo>
                  <a:pt x="65" y="133"/>
                  <a:pt x="63" y="133"/>
                  <a:pt x="61" y="134"/>
                </a:cubicBezTo>
                <a:cubicBezTo>
                  <a:pt x="20" y="174"/>
                  <a:pt x="20" y="174"/>
                  <a:pt x="20" y="174"/>
                </a:cubicBezTo>
                <a:cubicBezTo>
                  <a:pt x="20" y="20"/>
                  <a:pt x="20" y="20"/>
                  <a:pt x="20" y="20"/>
                </a:cubicBezTo>
                <a:lnTo>
                  <a:pt x="267" y="20"/>
                </a:lnTo>
                <a:close/>
                <a:moveTo>
                  <a:pt x="20" y="188"/>
                </a:moveTo>
                <a:cubicBezTo>
                  <a:pt x="66" y="144"/>
                  <a:pt x="66" y="144"/>
                  <a:pt x="66" y="144"/>
                </a:cubicBezTo>
                <a:cubicBezTo>
                  <a:pt x="106" y="165"/>
                  <a:pt x="106" y="165"/>
                  <a:pt x="106" y="165"/>
                </a:cubicBezTo>
                <a:cubicBezTo>
                  <a:pt x="109" y="166"/>
                  <a:pt x="111" y="165"/>
                  <a:pt x="113" y="163"/>
                </a:cubicBezTo>
                <a:cubicBezTo>
                  <a:pt x="168" y="82"/>
                  <a:pt x="168" y="82"/>
                  <a:pt x="168" y="82"/>
                </a:cubicBezTo>
                <a:cubicBezTo>
                  <a:pt x="223" y="105"/>
                  <a:pt x="223" y="105"/>
                  <a:pt x="223" y="105"/>
                </a:cubicBezTo>
                <a:cubicBezTo>
                  <a:pt x="225" y="106"/>
                  <a:pt x="228" y="105"/>
                  <a:pt x="229" y="103"/>
                </a:cubicBezTo>
                <a:cubicBezTo>
                  <a:pt x="267" y="58"/>
                  <a:pt x="267" y="58"/>
                  <a:pt x="267" y="58"/>
                </a:cubicBezTo>
                <a:cubicBezTo>
                  <a:pt x="267" y="201"/>
                  <a:pt x="267" y="201"/>
                  <a:pt x="267" y="201"/>
                </a:cubicBezTo>
                <a:cubicBezTo>
                  <a:pt x="20" y="201"/>
                  <a:pt x="20" y="201"/>
                  <a:pt x="20" y="201"/>
                </a:cubicBezTo>
                <a:lnTo>
                  <a:pt x="20" y="188"/>
                </a:lnTo>
                <a:close/>
                <a:moveTo>
                  <a:pt x="361" y="302"/>
                </a:moveTo>
                <a:cubicBezTo>
                  <a:pt x="310" y="302"/>
                  <a:pt x="266" y="268"/>
                  <a:pt x="252" y="221"/>
                </a:cubicBezTo>
                <a:cubicBezTo>
                  <a:pt x="277" y="221"/>
                  <a:pt x="277" y="221"/>
                  <a:pt x="277" y="221"/>
                </a:cubicBezTo>
                <a:cubicBezTo>
                  <a:pt x="282" y="221"/>
                  <a:pt x="286" y="217"/>
                  <a:pt x="286" y="211"/>
                </a:cubicBezTo>
                <a:cubicBezTo>
                  <a:pt x="286" y="101"/>
                  <a:pt x="286" y="101"/>
                  <a:pt x="286" y="101"/>
                </a:cubicBezTo>
                <a:cubicBezTo>
                  <a:pt x="304" y="86"/>
                  <a:pt x="326" y="76"/>
                  <a:pt x="351" y="74"/>
                </a:cubicBezTo>
                <a:cubicBezTo>
                  <a:pt x="351" y="188"/>
                  <a:pt x="351" y="188"/>
                  <a:pt x="351" y="188"/>
                </a:cubicBezTo>
                <a:cubicBezTo>
                  <a:pt x="351" y="191"/>
                  <a:pt x="353" y="195"/>
                  <a:pt x="356" y="196"/>
                </a:cubicBezTo>
                <a:cubicBezTo>
                  <a:pt x="359" y="198"/>
                  <a:pt x="363" y="198"/>
                  <a:pt x="366" y="196"/>
                </a:cubicBezTo>
                <a:cubicBezTo>
                  <a:pt x="464" y="138"/>
                  <a:pt x="464" y="138"/>
                  <a:pt x="464" y="138"/>
                </a:cubicBezTo>
                <a:cubicBezTo>
                  <a:pt x="472" y="153"/>
                  <a:pt x="476" y="170"/>
                  <a:pt x="476" y="188"/>
                </a:cubicBezTo>
                <a:cubicBezTo>
                  <a:pt x="476" y="251"/>
                  <a:pt x="424" y="302"/>
                  <a:pt x="361" y="302"/>
                </a:cubicBezTo>
                <a:close/>
              </a:path>
            </a:pathLst>
          </a:custGeom>
          <a:gradFill>
            <a:gsLst>
              <a:gs pos="100000">
                <a:srgbClr val="2F7FC7"/>
              </a:gs>
              <a:gs pos="0">
                <a:schemeClr val="bg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424" name="Rectangle 423"/>
          <p:cNvSpPr/>
          <p:nvPr/>
        </p:nvSpPr>
        <p:spPr>
          <a:xfrm>
            <a:off x="7376441" y="5808935"/>
            <a:ext cx="4829908" cy="666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36" defTabSz="684213">
              <a:lnSpc>
                <a:spcPct val="95000"/>
              </a:lnSpc>
              <a:spcBef>
                <a:spcPts val="600"/>
              </a:spcBef>
              <a:buClr>
                <a:srgbClr val="676767"/>
              </a:buClr>
              <a:buSzPct val="80000"/>
            </a:pPr>
            <a:r>
              <a:rPr lang="en-US" b="1" spc="-100" dirty="0" smtClean="0">
                <a:solidFill>
                  <a:schemeClr val="bg2"/>
                </a:solidFill>
              </a:rPr>
              <a:t>SAN Management</a:t>
            </a:r>
            <a:endParaRPr lang="en-US" b="1" spc="-100" dirty="0">
              <a:solidFill>
                <a:schemeClr val="bg2"/>
              </a:solidFill>
            </a:endParaRPr>
          </a:p>
          <a:p>
            <a:pPr marL="347662" indent="-285750">
              <a:lnSpc>
                <a:spcPct val="95000"/>
              </a:lnSpc>
              <a:spcBef>
                <a:spcPts val="600"/>
              </a:spcBef>
              <a:buClr>
                <a:srgbClr val="676767"/>
              </a:buClr>
              <a:buSzPct val="80000"/>
              <a:buFont typeface="Arial" charset="0"/>
              <a:buChar char="•"/>
            </a:pPr>
            <a:r>
              <a:rPr lang="en-US" sz="1600" dirty="0" smtClean="0">
                <a:solidFill>
                  <a:srgbClr val="58585B"/>
                </a:solidFill>
              </a:rPr>
              <a:t>Centralized using DCNM</a:t>
            </a:r>
            <a:endParaRPr lang="en-US" sz="1600" dirty="0">
              <a:solidFill>
                <a:srgbClr val="58585B"/>
              </a:solidFill>
            </a:endParaRPr>
          </a:p>
        </p:txBody>
      </p:sp>
      <p:pic>
        <p:nvPicPr>
          <p:cNvPr id="425" name="Picture 4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5528" y="5632600"/>
            <a:ext cx="1096297" cy="1096295"/>
          </a:xfrm>
          <a:prstGeom prst="rect">
            <a:avLst/>
          </a:prstGeom>
        </p:spPr>
      </p:pic>
      <p:sp>
        <p:nvSpPr>
          <p:cNvPr id="427" name="Freeform 63"/>
          <p:cNvSpPr>
            <a:spLocks noChangeAspect="1" noEditPoints="1"/>
          </p:cNvSpPr>
          <p:nvPr/>
        </p:nvSpPr>
        <p:spPr bwMode="auto">
          <a:xfrm>
            <a:off x="6406041" y="5943326"/>
            <a:ext cx="426362" cy="423119"/>
          </a:xfrm>
          <a:custGeom>
            <a:avLst/>
            <a:gdLst/>
            <a:ahLst/>
            <a:cxnLst>
              <a:cxn ang="0">
                <a:pos x="71" y="91"/>
              </a:cxn>
              <a:cxn ang="0">
                <a:pos x="10" y="31"/>
              </a:cxn>
              <a:cxn ang="0">
                <a:pos x="10" y="23"/>
              </a:cxn>
              <a:cxn ang="0">
                <a:pos x="18" y="23"/>
              </a:cxn>
              <a:cxn ang="0">
                <a:pos x="78" y="84"/>
              </a:cxn>
              <a:cxn ang="0">
                <a:pos x="83" y="79"/>
              </a:cxn>
              <a:cxn ang="0">
                <a:pos x="23" y="19"/>
              </a:cxn>
              <a:cxn ang="0">
                <a:pos x="23" y="11"/>
              </a:cxn>
              <a:cxn ang="0">
                <a:pos x="30" y="11"/>
              </a:cxn>
              <a:cxn ang="0">
                <a:pos x="91" y="72"/>
              </a:cxn>
              <a:cxn ang="0">
                <a:pos x="98" y="65"/>
              </a:cxn>
              <a:cxn ang="0">
                <a:pos x="40" y="7"/>
              </a:cxn>
              <a:cxn ang="0">
                <a:pos x="10" y="10"/>
              </a:cxn>
              <a:cxn ang="0">
                <a:pos x="8" y="39"/>
              </a:cxn>
              <a:cxn ang="0">
                <a:pos x="66" y="97"/>
              </a:cxn>
              <a:cxn ang="0">
                <a:pos x="71" y="91"/>
              </a:cxn>
              <a:cxn ang="0">
                <a:pos x="211" y="200"/>
              </a:cxn>
              <a:cxn ang="0">
                <a:pos x="194" y="175"/>
              </a:cxn>
              <a:cxn ang="0">
                <a:pos x="189" y="177"/>
              </a:cxn>
              <a:cxn ang="0">
                <a:pos x="189" y="176"/>
              </a:cxn>
              <a:cxn ang="0">
                <a:pos x="138" y="125"/>
              </a:cxn>
              <a:cxn ang="0">
                <a:pos x="126" y="137"/>
              </a:cxn>
              <a:cxn ang="0">
                <a:pos x="177" y="188"/>
              </a:cxn>
              <a:cxn ang="0">
                <a:pos x="178" y="189"/>
              </a:cxn>
              <a:cxn ang="0">
                <a:pos x="176" y="193"/>
              </a:cxn>
              <a:cxn ang="0">
                <a:pos x="201" y="210"/>
              </a:cxn>
              <a:cxn ang="0">
                <a:pos x="207" y="206"/>
              </a:cxn>
              <a:cxn ang="0">
                <a:pos x="211" y="200"/>
              </a:cxn>
              <a:cxn ang="0">
                <a:pos x="152" y="101"/>
              </a:cxn>
              <a:cxn ang="0">
                <a:pos x="190" y="88"/>
              </a:cxn>
              <a:cxn ang="0">
                <a:pos x="198" y="32"/>
              </a:cxn>
              <a:cxn ang="0">
                <a:pos x="164" y="65"/>
              </a:cxn>
              <a:cxn ang="0">
                <a:pos x="148" y="49"/>
              </a:cxn>
              <a:cxn ang="0">
                <a:pos x="181" y="16"/>
              </a:cxn>
              <a:cxn ang="0">
                <a:pos x="125" y="23"/>
              </a:cxn>
              <a:cxn ang="0">
                <a:pos x="112" y="61"/>
              </a:cxn>
              <a:cxn ang="0">
                <a:pos x="107" y="66"/>
              </a:cxn>
              <a:cxn ang="0">
                <a:pos x="18" y="154"/>
              </a:cxn>
              <a:cxn ang="0">
                <a:pos x="18" y="195"/>
              </a:cxn>
              <a:cxn ang="0">
                <a:pos x="59" y="195"/>
              </a:cxn>
              <a:cxn ang="0">
                <a:pos x="147" y="106"/>
              </a:cxn>
              <a:cxn ang="0">
                <a:pos x="152" y="101"/>
              </a:cxn>
              <a:cxn ang="0">
                <a:pos x="48" y="178"/>
              </a:cxn>
              <a:cxn ang="0">
                <a:pos x="35" y="178"/>
              </a:cxn>
              <a:cxn ang="0">
                <a:pos x="35" y="165"/>
              </a:cxn>
              <a:cxn ang="0">
                <a:pos x="48" y="165"/>
              </a:cxn>
              <a:cxn ang="0">
                <a:pos x="48" y="178"/>
              </a:cxn>
            </a:cxnLst>
            <a:rect l="0" t="0" r="r" b="b"/>
            <a:pathLst>
              <a:path w="212" h="211">
                <a:moveTo>
                  <a:pt x="71" y="91"/>
                </a:moveTo>
                <a:cubicBezTo>
                  <a:pt x="10" y="31"/>
                  <a:pt x="10" y="31"/>
                  <a:pt x="10" y="31"/>
                </a:cubicBezTo>
                <a:cubicBezTo>
                  <a:pt x="8" y="29"/>
                  <a:pt x="8" y="26"/>
                  <a:pt x="10" y="23"/>
                </a:cubicBezTo>
                <a:cubicBezTo>
                  <a:pt x="12" y="21"/>
                  <a:pt x="16" y="21"/>
                  <a:pt x="18" y="23"/>
                </a:cubicBezTo>
                <a:cubicBezTo>
                  <a:pt x="78" y="84"/>
                  <a:pt x="78" y="84"/>
                  <a:pt x="78" y="84"/>
                </a:cubicBezTo>
                <a:cubicBezTo>
                  <a:pt x="83" y="79"/>
                  <a:pt x="83" y="79"/>
                  <a:pt x="83" y="79"/>
                </a:cubicBezTo>
                <a:cubicBezTo>
                  <a:pt x="23" y="19"/>
                  <a:pt x="23" y="19"/>
                  <a:pt x="23" y="19"/>
                </a:cubicBezTo>
                <a:cubicBezTo>
                  <a:pt x="21" y="17"/>
                  <a:pt x="21" y="13"/>
                  <a:pt x="23" y="11"/>
                </a:cubicBezTo>
                <a:cubicBezTo>
                  <a:pt x="25" y="9"/>
                  <a:pt x="28" y="9"/>
                  <a:pt x="30" y="11"/>
                </a:cubicBezTo>
                <a:cubicBezTo>
                  <a:pt x="91" y="72"/>
                  <a:pt x="91" y="72"/>
                  <a:pt x="91" y="72"/>
                </a:cubicBezTo>
                <a:cubicBezTo>
                  <a:pt x="98" y="65"/>
                  <a:pt x="98" y="65"/>
                  <a:pt x="98" y="65"/>
                </a:cubicBezTo>
                <a:cubicBezTo>
                  <a:pt x="40" y="7"/>
                  <a:pt x="40" y="7"/>
                  <a:pt x="40" y="7"/>
                </a:cubicBezTo>
                <a:cubicBezTo>
                  <a:pt x="32" y="0"/>
                  <a:pt x="19" y="1"/>
                  <a:pt x="10" y="10"/>
                </a:cubicBezTo>
                <a:cubicBezTo>
                  <a:pt x="2" y="19"/>
                  <a:pt x="0" y="32"/>
                  <a:pt x="8" y="39"/>
                </a:cubicBezTo>
                <a:cubicBezTo>
                  <a:pt x="66" y="97"/>
                  <a:pt x="66" y="97"/>
                  <a:pt x="66" y="97"/>
                </a:cubicBezTo>
                <a:lnTo>
                  <a:pt x="71" y="91"/>
                </a:lnTo>
                <a:close/>
                <a:moveTo>
                  <a:pt x="211" y="200"/>
                </a:moveTo>
                <a:cubicBezTo>
                  <a:pt x="194" y="175"/>
                  <a:pt x="194" y="175"/>
                  <a:pt x="194" y="175"/>
                </a:cubicBezTo>
                <a:cubicBezTo>
                  <a:pt x="193" y="174"/>
                  <a:pt x="192" y="175"/>
                  <a:pt x="189" y="177"/>
                </a:cubicBezTo>
                <a:cubicBezTo>
                  <a:pt x="189" y="177"/>
                  <a:pt x="189" y="177"/>
                  <a:pt x="189" y="176"/>
                </a:cubicBezTo>
                <a:cubicBezTo>
                  <a:pt x="138" y="125"/>
                  <a:pt x="138" y="125"/>
                  <a:pt x="138" y="125"/>
                </a:cubicBezTo>
                <a:cubicBezTo>
                  <a:pt x="126" y="137"/>
                  <a:pt x="126" y="137"/>
                  <a:pt x="126" y="137"/>
                </a:cubicBezTo>
                <a:cubicBezTo>
                  <a:pt x="177" y="188"/>
                  <a:pt x="177" y="188"/>
                  <a:pt x="177" y="188"/>
                </a:cubicBezTo>
                <a:cubicBezTo>
                  <a:pt x="177" y="189"/>
                  <a:pt x="177" y="189"/>
                  <a:pt x="178" y="189"/>
                </a:cubicBezTo>
                <a:cubicBezTo>
                  <a:pt x="176" y="191"/>
                  <a:pt x="175" y="193"/>
                  <a:pt x="176" y="193"/>
                </a:cubicBezTo>
                <a:cubicBezTo>
                  <a:pt x="201" y="210"/>
                  <a:pt x="201" y="210"/>
                  <a:pt x="201" y="210"/>
                </a:cubicBezTo>
                <a:cubicBezTo>
                  <a:pt x="202" y="211"/>
                  <a:pt x="205" y="209"/>
                  <a:pt x="207" y="206"/>
                </a:cubicBezTo>
                <a:cubicBezTo>
                  <a:pt x="210" y="204"/>
                  <a:pt x="212" y="201"/>
                  <a:pt x="211" y="200"/>
                </a:cubicBezTo>
                <a:close/>
                <a:moveTo>
                  <a:pt x="152" y="101"/>
                </a:moveTo>
                <a:cubicBezTo>
                  <a:pt x="165" y="103"/>
                  <a:pt x="180" y="98"/>
                  <a:pt x="190" y="88"/>
                </a:cubicBezTo>
                <a:cubicBezTo>
                  <a:pt x="206" y="73"/>
                  <a:pt x="208" y="49"/>
                  <a:pt x="198" y="32"/>
                </a:cubicBezTo>
                <a:cubicBezTo>
                  <a:pt x="164" y="65"/>
                  <a:pt x="164" y="65"/>
                  <a:pt x="164" y="65"/>
                </a:cubicBezTo>
                <a:cubicBezTo>
                  <a:pt x="148" y="49"/>
                  <a:pt x="148" y="49"/>
                  <a:pt x="148" y="49"/>
                </a:cubicBezTo>
                <a:cubicBezTo>
                  <a:pt x="181" y="16"/>
                  <a:pt x="181" y="16"/>
                  <a:pt x="181" y="16"/>
                </a:cubicBezTo>
                <a:cubicBezTo>
                  <a:pt x="164" y="5"/>
                  <a:pt x="141" y="7"/>
                  <a:pt x="125" y="23"/>
                </a:cubicBezTo>
                <a:cubicBezTo>
                  <a:pt x="115" y="33"/>
                  <a:pt x="111" y="48"/>
                  <a:pt x="112" y="61"/>
                </a:cubicBezTo>
                <a:cubicBezTo>
                  <a:pt x="110" y="63"/>
                  <a:pt x="108" y="64"/>
                  <a:pt x="107" y="66"/>
                </a:cubicBezTo>
                <a:cubicBezTo>
                  <a:pt x="18" y="154"/>
                  <a:pt x="18" y="154"/>
                  <a:pt x="18" y="154"/>
                </a:cubicBezTo>
                <a:cubicBezTo>
                  <a:pt x="7" y="165"/>
                  <a:pt x="7" y="184"/>
                  <a:pt x="18" y="195"/>
                </a:cubicBezTo>
                <a:cubicBezTo>
                  <a:pt x="29" y="206"/>
                  <a:pt x="48" y="206"/>
                  <a:pt x="59" y="195"/>
                </a:cubicBezTo>
                <a:cubicBezTo>
                  <a:pt x="147" y="106"/>
                  <a:pt x="147" y="106"/>
                  <a:pt x="147" y="106"/>
                </a:cubicBezTo>
                <a:cubicBezTo>
                  <a:pt x="149" y="105"/>
                  <a:pt x="151" y="103"/>
                  <a:pt x="152" y="101"/>
                </a:cubicBezTo>
                <a:close/>
                <a:moveTo>
                  <a:pt x="48" y="178"/>
                </a:moveTo>
                <a:cubicBezTo>
                  <a:pt x="45" y="182"/>
                  <a:pt x="39" y="182"/>
                  <a:pt x="35" y="178"/>
                </a:cubicBezTo>
                <a:cubicBezTo>
                  <a:pt x="31" y="175"/>
                  <a:pt x="31" y="169"/>
                  <a:pt x="35" y="165"/>
                </a:cubicBezTo>
                <a:cubicBezTo>
                  <a:pt x="39" y="161"/>
                  <a:pt x="45" y="161"/>
                  <a:pt x="48" y="165"/>
                </a:cubicBezTo>
                <a:cubicBezTo>
                  <a:pt x="52" y="169"/>
                  <a:pt x="52" y="175"/>
                  <a:pt x="48" y="178"/>
                </a:cubicBez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609392"/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57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 theme 2016 16x9">
  <a:themeElements>
    <a:clrScheme name="Blue Theme 2016 Colors">
      <a:dk1>
        <a:srgbClr val="58585B"/>
      </a:dk1>
      <a:lt1>
        <a:srgbClr val="FFFFFF"/>
      </a:lt1>
      <a:dk2>
        <a:srgbClr val="58585B"/>
      </a:dk2>
      <a:lt2>
        <a:srgbClr val="049FD9"/>
      </a:lt2>
      <a:accent1>
        <a:srgbClr val="004BAF"/>
      </a:accent1>
      <a:accent2>
        <a:srgbClr val="64BBE3"/>
      </a:accent2>
      <a:accent3>
        <a:srgbClr val="E8EBF1"/>
      </a:accent3>
      <a:accent4>
        <a:srgbClr val="9E9EA2"/>
      </a:accent4>
      <a:accent5>
        <a:srgbClr val="049FD9"/>
      </a:accent5>
      <a:accent6>
        <a:srgbClr val="ABC233"/>
      </a:accent6>
      <a:hlink>
        <a:srgbClr val="049FD9"/>
      </a:hlink>
      <a:folHlink>
        <a:srgbClr val="004BA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6A4D7"/>
        </a:solidFill>
        <a:ln>
          <a:noFill/>
        </a:ln>
        <a:effectLst/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DC503DE1-91F3-4E06-9D47-79C2309E909B}" vid="{C266BCD2-BF24-49DE-B4C0-2E591CE22960}"/>
    </a:ext>
  </a:extLst>
</a:theme>
</file>

<file path=ppt/theme/theme2.xml><?xml version="1.0" encoding="utf-8"?>
<a:theme xmlns:a="http://schemas.openxmlformats.org/drawingml/2006/main" name="Office Theme">
  <a:themeElements>
    <a:clrScheme name="Duarte_2013">
      <a:dk1>
        <a:sysClr val="windowText" lastClr="000000"/>
      </a:dk1>
      <a:lt1>
        <a:sysClr val="window" lastClr="FFFFFF"/>
      </a:lt1>
      <a:dk2>
        <a:srgbClr val="AF3C19"/>
      </a:dk2>
      <a:lt2>
        <a:srgbClr val="EAE8DF"/>
      </a:lt2>
      <a:accent1>
        <a:srgbClr val="009EBA"/>
      </a:accent1>
      <a:accent2>
        <a:srgbClr val="A8C4C4"/>
      </a:accent2>
      <a:accent3>
        <a:srgbClr val="C4BDA3"/>
      </a:accent3>
      <a:accent4>
        <a:srgbClr val="8C8A7A"/>
      </a:accent4>
      <a:accent5>
        <a:srgbClr val="66523D"/>
      </a:accent5>
      <a:accent6>
        <a:srgbClr val="938D45"/>
      </a:accent6>
      <a:hlink>
        <a:srgbClr val="009EBA"/>
      </a:hlink>
      <a:folHlink>
        <a:srgbClr val="A8C4C4"/>
      </a:folHlink>
    </a:clrScheme>
    <a:fontScheme name="Duarte_2013">
      <a:majorFont>
        <a:latin typeface="Franklin Gothic Boo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uarte_2013">
      <a:dk1>
        <a:sysClr val="windowText" lastClr="000000"/>
      </a:dk1>
      <a:lt1>
        <a:sysClr val="window" lastClr="FFFFFF"/>
      </a:lt1>
      <a:dk2>
        <a:srgbClr val="AF3C19"/>
      </a:dk2>
      <a:lt2>
        <a:srgbClr val="EAE8DF"/>
      </a:lt2>
      <a:accent1>
        <a:srgbClr val="009EBA"/>
      </a:accent1>
      <a:accent2>
        <a:srgbClr val="A8C4C4"/>
      </a:accent2>
      <a:accent3>
        <a:srgbClr val="C4BDA3"/>
      </a:accent3>
      <a:accent4>
        <a:srgbClr val="8C8A7A"/>
      </a:accent4>
      <a:accent5>
        <a:srgbClr val="66523D"/>
      </a:accent5>
      <a:accent6>
        <a:srgbClr val="938D45"/>
      </a:accent6>
      <a:hlink>
        <a:srgbClr val="009EBA"/>
      </a:hlink>
      <a:folHlink>
        <a:srgbClr val="A8C4C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IN_Presentation_Template_PPT (13)</Template>
  <TotalTime>22231</TotalTime>
  <Words>2302</Words>
  <Application>Microsoft Office PowerPoint</Application>
  <PresentationFormat>Custom</PresentationFormat>
  <Paragraphs>571</Paragraphs>
  <Slides>31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ＭＳ Ｐゴシック</vt:lpstr>
      <vt:lpstr>Arial</vt:lpstr>
      <vt:lpstr>Calibri</vt:lpstr>
      <vt:lpstr>CiscoSans</vt:lpstr>
      <vt:lpstr>CiscoSans ExtraLight</vt:lpstr>
      <vt:lpstr>CiscoSans Thin</vt:lpstr>
      <vt:lpstr>CiscoSansTT ExtraLight (Headings)</vt:lpstr>
      <vt:lpstr>Courier New</vt:lpstr>
      <vt:lpstr>Franklin Gothic Book</vt:lpstr>
      <vt:lpstr>Verdana</vt:lpstr>
      <vt:lpstr>Wingdings</vt:lpstr>
      <vt:lpstr>Blue theme 2016 16x9</vt:lpstr>
      <vt:lpstr>Designing Storage Networks</vt:lpstr>
      <vt:lpstr>All Flash Arrays (AFA) are mainstream</vt:lpstr>
      <vt:lpstr>SSD vs HDD</vt:lpstr>
      <vt:lpstr>What is meant by performance?</vt:lpstr>
      <vt:lpstr>Challenges in quantification of performance</vt:lpstr>
      <vt:lpstr>Understanding end-to-end block IO path</vt:lpstr>
      <vt:lpstr>Complete I/O visibility using Cisco MDS</vt:lpstr>
      <vt:lpstr>Switch Native Line Rate IO visibility</vt:lpstr>
      <vt:lpstr>32G FC deployment with MDS 9700 – Option 1</vt:lpstr>
      <vt:lpstr>32G FC deployment with MDS 9700 – Option 2</vt:lpstr>
      <vt:lpstr>Best Practice for 32G FC module on MDS 9700</vt:lpstr>
      <vt:lpstr>PowerPoint Presentation</vt:lpstr>
      <vt:lpstr>Oversubscription in storage networks</vt:lpstr>
      <vt:lpstr>What changed with All Flash Arrays?</vt:lpstr>
      <vt:lpstr>Watch video for more details</vt:lpstr>
      <vt:lpstr>Host Oversubscription due to speed mismatch</vt:lpstr>
      <vt:lpstr>Design recommendation with AFA</vt:lpstr>
      <vt:lpstr>SAN Congestion</vt:lpstr>
      <vt:lpstr>Slow Drain due to Tx B2B credit starvation</vt:lpstr>
      <vt:lpstr>SAN Congestion</vt:lpstr>
      <vt:lpstr>Virtual Link (VL) isolation of slow drain device</vt:lpstr>
      <vt:lpstr>PowerPoint Presentation</vt:lpstr>
      <vt:lpstr>What is NVMe?</vt:lpstr>
      <vt:lpstr>NVMe over FC – Same FC Paradigm</vt:lpstr>
      <vt:lpstr>Fibre Channel Architecture &amp; NVMe</vt:lpstr>
      <vt:lpstr>FC-NVMe – Phased &amp; Seamless transition</vt:lpstr>
      <vt:lpstr>FC-NVMe – Phased &amp; Seamless transition</vt:lpstr>
      <vt:lpstr>FC-NVMe – Interop certified by Cisco</vt:lpstr>
      <vt:lpstr>PowerPoint Presentation</vt:lpstr>
      <vt:lpstr>Key Takeaways</vt:lpstr>
      <vt:lpstr>PowerPoint Presentation</vt:lpstr>
    </vt:vector>
  </TitlesOfParts>
  <Company>Carol Hausmann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SAN_design_webinar_CKN_23May17</dc:title>
  <dc:creator>paregupt@cisco.com</dc:creator>
  <cp:lastModifiedBy>Katie Lindner -X (kalindne - MAC MEETINGS AND EVENTS LLC at Cisco)</cp:lastModifiedBy>
  <cp:revision>1187</cp:revision>
  <cp:lastPrinted>2013-06-20T03:03:56Z</cp:lastPrinted>
  <dcterms:created xsi:type="dcterms:W3CDTF">2016-09-26T18:16:19Z</dcterms:created>
  <dcterms:modified xsi:type="dcterms:W3CDTF">2017-05-23T18:11:40Z</dcterms:modified>
</cp:coreProperties>
</file>