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handoutMasterIdLst>
    <p:handoutMasterId r:id="rId33"/>
  </p:handoutMasterIdLst>
  <p:sldIdLst>
    <p:sldId id="257" r:id="rId2"/>
    <p:sldId id="369" r:id="rId3"/>
    <p:sldId id="327" r:id="rId4"/>
    <p:sldId id="329" r:id="rId5"/>
    <p:sldId id="415" r:id="rId6"/>
    <p:sldId id="408" r:id="rId7"/>
    <p:sldId id="409" r:id="rId8"/>
    <p:sldId id="405" r:id="rId9"/>
    <p:sldId id="335" r:id="rId10"/>
    <p:sldId id="336" r:id="rId11"/>
    <p:sldId id="337" r:id="rId12"/>
    <p:sldId id="338" r:id="rId13"/>
    <p:sldId id="340" r:id="rId14"/>
    <p:sldId id="343" r:id="rId15"/>
    <p:sldId id="344" r:id="rId16"/>
    <p:sldId id="416" r:id="rId17"/>
    <p:sldId id="346" r:id="rId18"/>
    <p:sldId id="411" r:id="rId19"/>
    <p:sldId id="347" r:id="rId20"/>
    <p:sldId id="348" r:id="rId21"/>
    <p:sldId id="352" r:id="rId22"/>
    <p:sldId id="406" r:id="rId23"/>
    <p:sldId id="402" r:id="rId24"/>
    <p:sldId id="403" r:id="rId25"/>
    <p:sldId id="404" r:id="rId26"/>
    <p:sldId id="417" r:id="rId27"/>
    <p:sldId id="414" r:id="rId28"/>
    <p:sldId id="366" r:id="rId29"/>
    <p:sldId id="367" r:id="rId30"/>
    <p:sldId id="368" r:id="rId3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53" userDrawn="1">
          <p15:clr>
            <a:srgbClr val="A4A3A4"/>
          </p15:clr>
        </p15:guide>
        <p15:guide id="3" pos="5638" userDrawn="1">
          <p15:clr>
            <a:srgbClr val="A4A3A4"/>
          </p15:clr>
        </p15:guide>
        <p15:guide id="4"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Samuel (samsamue)" initials="SS( [7]" lastIdx="1" clrIdx="0"/>
  <p:cmAuthor id="2" name="Dan Kurschner (dkurschn)" initials="DK(" lastIdx="17" clrIdx="1"/>
  <p:cmAuthor id="3" name="Sam Samuel (samsamue)" initials="SS("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8FB"/>
    <a:srgbClr val="005073"/>
    <a:srgbClr val="0B6B75"/>
    <a:srgbClr val="F04C37"/>
    <a:srgbClr val="6EBE4A"/>
    <a:srgbClr val="FBAB18"/>
    <a:srgbClr val="00BCEB"/>
    <a:srgbClr val="9E9EA2"/>
    <a:srgbClr val="39393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84" autoAdjust="0"/>
    <p:restoredTop sz="95405" autoAdjust="0"/>
  </p:normalViewPr>
  <p:slideViewPr>
    <p:cSldViewPr>
      <p:cViewPr varScale="1">
        <p:scale>
          <a:sx n="113" d="100"/>
          <a:sy n="113" d="100"/>
        </p:scale>
        <p:origin x="768" y="91"/>
      </p:cViewPr>
      <p:guideLst>
        <p:guide orient="horz" pos="653"/>
        <p:guide pos="5638"/>
        <p:guide pos="288"/>
      </p:guideLst>
    </p:cSldViewPr>
  </p:slideViewPr>
  <p:notesTextViewPr>
    <p:cViewPr>
      <p:scale>
        <a:sx n="1" d="1"/>
        <a:sy n="1" d="1"/>
      </p:scale>
      <p:origin x="0" y="0"/>
    </p:cViewPr>
  </p:notesTextViewPr>
  <p:sorterViewPr>
    <p:cViewPr>
      <p:scale>
        <a:sx n="130" d="100"/>
        <a:sy n="130" d="100"/>
      </p:scale>
      <p:origin x="0" y="-7032"/>
    </p:cViewPr>
  </p:sorterViewPr>
  <p:notesViewPr>
    <p:cSldViewPr>
      <p:cViewPr>
        <p:scale>
          <a:sx n="50" d="100"/>
          <a:sy n="50" d="100"/>
        </p:scale>
        <p:origin x="2850" y="9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4-11T16:17:27.817" idx="1">
    <p:pos x="10" y="10"/>
    <p:text>Hi Dan, for some reason, no matter how you redraw this slide, it does not sit well with me.</p:text>
    <p:extLst>
      <p:ext uri="{C676402C-5697-4E1C-873F-D02D1690AC5C}">
        <p15:threadingInfo xmlns:p15="http://schemas.microsoft.com/office/powerpoint/2012/main" timeZoneBias="300"/>
      </p:ext>
    </p:extLst>
  </p:cm>
  <p:cm authorId="2" dt="2017-04-14T14:47:30.349" idx="11">
    <p:pos x="10" y="106"/>
    <p:text>Hi Sam, I do not disagree.  However, we are stuck with teh INA as our Marketecture framework.  We do not offer this as a statement of our architecture but rather as a framework to put solutions and functions within an areas (box) to address.</p:text>
    <p:extLst>
      <p:ext uri="{C676402C-5697-4E1C-873F-D02D1690AC5C}">
        <p15:threadingInfo xmlns:p15="http://schemas.microsoft.com/office/powerpoint/2012/main" timeZoneBias="240">
          <p15:parentCm authorId="1" idx="1"/>
        </p15:threadingInfo>
      </p:ext>
    </p:extLst>
  </p:cm>
  <p:cm authorId="3" dt="2017-04-14T15:43:13.574" idx="6">
    <p:pos x="10" y="202"/>
    <p:text>Hi Dan, OK we'll live with it</p:text>
    <p:extLst>
      <p:ext uri="{C676402C-5697-4E1C-873F-D02D1690AC5C}">
        <p15:threadingInfo xmlns:p15="http://schemas.microsoft.com/office/powerpoint/2012/main" timeZoneBias="300">
          <p15:parentCm authorId="1" idx="1"/>
        </p15:threadingInfo>
      </p:ext>
    </p:extLst>
  </p:cm>
  <p:cm authorId="2" dt="2017-04-17T14:02:17.116" idx="17">
    <p:pos x="10" y="298"/>
    <p:text>Sort like that one relative who embarresses everyone in a public setting, but they are family so...</p:text>
    <p:extLst>
      <p:ext uri="{C676402C-5697-4E1C-873F-D02D1690AC5C}">
        <p15:threadingInfo xmlns:p15="http://schemas.microsoft.com/office/powerpoint/2012/main" timeZoneBias="240">
          <p15:parentCm authorId="1" idx="1"/>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smtClean="0"/>
              <a:t>Cisco Live 2017</a:t>
            </a: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F7157A-46E0-4A0E-BE3C-730241742DD0}" type="datetime1">
              <a:rPr lang="en-US" smtClean="0"/>
              <a:t>5/4/2017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33A43E-2B08-42A3-9C92-4D138A04E7B9}" type="slidenum">
              <a:rPr lang="en-US" smtClean="0"/>
              <a:t>‹#›</a:t>
            </a:fld>
            <a:endParaRPr lang="en-US"/>
          </a:p>
        </p:txBody>
      </p:sp>
    </p:spTree>
    <p:extLst>
      <p:ext uri="{BB962C8B-B14F-4D97-AF65-F5344CB8AC3E}">
        <p14:creationId xmlns:p14="http://schemas.microsoft.com/office/powerpoint/2010/main" val="248923502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smtClean="0"/>
              <a:t>Cisco Live 2017</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678A70-1ADF-49A4-B9C3-3E7AAF35E53B}" type="datetime1">
              <a:rPr lang="en-US" smtClean="0"/>
              <a:t>5/4/2017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FA4A4-C10A-49FC-AF1A-861163FEA0B7}" type="slidenum">
              <a:rPr lang="en-US" smtClean="0"/>
              <a:t>‹#›</a:t>
            </a:fld>
            <a:endParaRPr lang="en-US"/>
          </a:p>
        </p:txBody>
      </p:sp>
    </p:spTree>
    <p:extLst>
      <p:ext uri="{BB962C8B-B14F-4D97-AF65-F5344CB8AC3E}">
        <p14:creationId xmlns:p14="http://schemas.microsoft.com/office/powerpoint/2010/main" val="3328166658"/>
      </p:ext>
    </p:extLst>
  </p:cSld>
  <p:clrMap bg1="lt1" tx1="dk1" bg2="lt2" tx2="dk2" accent1="accent1" accent2="accent2" accent3="accent3" accent4="accent4" accent5="accent5" accent6="accent6" hlink="hlink" folHlink="folHlink"/>
  <p:hf ftr="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1</a:t>
            </a:fld>
            <a:endParaRPr lang="en-US">
              <a:solidFill>
                <a:prstClr val="black"/>
              </a:solidFill>
            </a:endParaRPr>
          </a:p>
        </p:txBody>
      </p:sp>
      <p:sp>
        <p:nvSpPr>
          <p:cNvPr id="7" name="Date Placeholder 6"/>
          <p:cNvSpPr>
            <a:spLocks noGrp="1"/>
          </p:cNvSpPr>
          <p:nvPr>
            <p:ph type="dt" idx="11"/>
          </p:nvPr>
        </p:nvSpPr>
        <p:spPr/>
        <p:txBody>
          <a:bodyPr/>
          <a:lstStyle/>
          <a:p>
            <a:fld id="{7189E303-3443-4C02-97E1-FAE3B2C9605F}" type="datetime1">
              <a:rPr lang="en-US" smtClean="0"/>
              <a:t>5/4/2017</a:t>
            </a:fld>
            <a:endParaRPr lang="en-US"/>
          </a:p>
        </p:txBody>
      </p:sp>
      <p:sp>
        <p:nvSpPr>
          <p:cNvPr id="8" name="Header Placeholder 7"/>
          <p:cNvSpPr>
            <a:spLocks noGrp="1"/>
          </p:cNvSpPr>
          <p:nvPr>
            <p:ph type="hdr" sz="quarter" idx="12"/>
          </p:nvPr>
        </p:nvSpPr>
        <p:spPr/>
        <p:txBody>
          <a:bodyPr/>
          <a:lstStyle/>
          <a:p>
            <a:r>
              <a:rPr lang="en-US" dirty="0" smtClean="0"/>
              <a:t>Cisco Live 2017</a:t>
            </a:r>
            <a:endParaRPr lang="en-US" dirty="0"/>
          </a:p>
        </p:txBody>
      </p:sp>
    </p:spTree>
    <p:extLst>
      <p:ext uri="{BB962C8B-B14F-4D97-AF65-F5344CB8AC3E}">
        <p14:creationId xmlns:p14="http://schemas.microsoft.com/office/powerpoint/2010/main" val="3215087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9E3EF-7728-464C-BD3E-844BC429B6E9}" type="slidenum">
              <a:rPr lang="en-US" smtClean="0">
                <a:solidFill>
                  <a:prstClr val="black"/>
                </a:solidFill>
              </a:rPr>
              <a:pPr/>
              <a:t>10</a:t>
            </a:fld>
            <a:endParaRPr lang="en-US" dirty="0">
              <a:solidFill>
                <a:prstClr val="black"/>
              </a:solidFill>
            </a:endParaRPr>
          </a:p>
        </p:txBody>
      </p:sp>
      <p:sp>
        <p:nvSpPr>
          <p:cNvPr id="8" name="Date Placeholder 7"/>
          <p:cNvSpPr>
            <a:spLocks noGrp="1"/>
          </p:cNvSpPr>
          <p:nvPr>
            <p:ph type="dt" idx="11"/>
          </p:nvPr>
        </p:nvSpPr>
        <p:spPr/>
        <p:txBody>
          <a:bodyPr/>
          <a:lstStyle/>
          <a:p>
            <a:fld id="{3A7AA162-A4E9-422B-93D0-C3660F145741}" type="datetime1">
              <a:rPr lang="en-US" smtClean="0"/>
              <a:t>5/4/2017</a:t>
            </a:fld>
            <a:endParaRPr lang="en-US" dirty="0"/>
          </a:p>
        </p:txBody>
      </p:sp>
      <p:sp>
        <p:nvSpPr>
          <p:cNvPr id="9" name="Header Placeholder 8"/>
          <p:cNvSpPr>
            <a:spLocks noGrp="1"/>
          </p:cNvSpPr>
          <p:nvPr>
            <p:ph type="hdr" sz="quarter" idx="12"/>
          </p:nvPr>
        </p:nvSpPr>
        <p:spPr/>
        <p:txBody>
          <a:bodyPr/>
          <a:lstStyle/>
          <a:p>
            <a:r>
              <a:rPr lang="en-US" dirty="0"/>
              <a:t>Cisco Live 2016</a:t>
            </a:r>
          </a:p>
        </p:txBody>
      </p:sp>
    </p:spTree>
    <p:extLst>
      <p:ext uri="{BB962C8B-B14F-4D97-AF65-F5344CB8AC3E}">
        <p14:creationId xmlns:p14="http://schemas.microsoft.com/office/powerpoint/2010/main" val="798927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30163" y="239713"/>
            <a:ext cx="6975476" cy="3924300"/>
          </a:xfrm>
          <a:ln/>
        </p:spPr>
      </p:sp>
      <p:sp>
        <p:nvSpPr>
          <p:cNvPr id="103427" name="Rectangle 3"/>
          <p:cNvSpPr>
            <a:spLocks noGrp="1" noChangeArrowheads="1"/>
          </p:cNvSpPr>
          <p:nvPr>
            <p:ph type="body" idx="1"/>
          </p:nvPr>
        </p:nvSpPr>
        <p:spPr>
          <a:xfrm>
            <a:off x="751232" y="4306223"/>
            <a:ext cx="5350997" cy="4184854"/>
          </a:xfrm>
          <a:noFill/>
          <a:ln/>
        </p:spPr>
        <p:txBody>
          <a:bodyPr>
            <a:normAutofit fontScale="32500" lnSpcReduction="20000"/>
          </a:bodyPr>
          <a:lstStyle/>
          <a:p>
            <a:pPr>
              <a:buNone/>
            </a:pPr>
            <a:r>
              <a:rPr lang="en-US" sz="1400" dirty="0"/>
              <a:t>3GPP specifications have mandated support for IPv6 for all interfaces. Since some of network might not be ready for IPv6 therefore dual stack IPv4v6 is allowed</a:t>
            </a:r>
          </a:p>
          <a:p>
            <a:pPr>
              <a:buNone/>
            </a:pPr>
            <a:endParaRPr lang="en-US" sz="1400" b="1" dirty="0"/>
          </a:p>
          <a:p>
            <a:pPr>
              <a:buNone/>
            </a:pPr>
            <a:r>
              <a:rPr lang="en-US" sz="1400" b="1" dirty="0"/>
              <a:t>MME - </a:t>
            </a:r>
            <a:r>
              <a:rPr lang="en-US" sz="1400" dirty="0"/>
              <a:t>The MME provides the overall mobility management and session management functions in an LTE network.  At any point in time, an LTE UE can connect only to one MME node. Functionality of an MME for EUTRAN Access is provided. MME functions include:</a:t>
            </a:r>
          </a:p>
          <a:p>
            <a:pPr lvl="1" hangingPunct="0">
              <a:buFontTx/>
              <a:buNone/>
            </a:pPr>
            <a:r>
              <a:rPr lang="en-GB" dirty="0">
                <a:cs typeface="ＭＳ Ｐゴシック" charset="-128"/>
              </a:rPr>
              <a:t>NAS signalling, NAS signalling security</a:t>
            </a:r>
            <a:endParaRPr lang="en-US" dirty="0">
              <a:cs typeface="ＭＳ Ｐゴシック" charset="-128"/>
            </a:endParaRPr>
          </a:p>
          <a:p>
            <a:pPr lvl="1" hangingPunct="0">
              <a:buFontTx/>
              <a:buNone/>
            </a:pPr>
            <a:r>
              <a:rPr lang="en-GB" dirty="0">
                <a:cs typeface="ＭＳ Ｐゴシック" charset="-128"/>
              </a:rPr>
              <a:t>Inter </a:t>
            </a:r>
            <a:r>
              <a:rPr lang="en-GB" dirty="0" err="1">
                <a:cs typeface="ＭＳ Ｐゴシック" charset="-128"/>
              </a:rPr>
              <a:t>CN</a:t>
            </a:r>
            <a:r>
              <a:rPr lang="en-GB" dirty="0">
                <a:cs typeface="ＭＳ Ｐゴシック" charset="-128"/>
              </a:rPr>
              <a:t> node signalling for mobility between 3GPP access networks (terminating </a:t>
            </a:r>
            <a:r>
              <a:rPr lang="en-GB" dirty="0" err="1">
                <a:cs typeface="ＭＳ Ｐゴシック" charset="-128"/>
              </a:rPr>
              <a:t>S3</a:t>
            </a:r>
            <a:r>
              <a:rPr lang="en-GB" dirty="0">
                <a:cs typeface="ＭＳ Ｐゴシック" charset="-128"/>
              </a:rPr>
              <a:t>)</a:t>
            </a:r>
            <a:endParaRPr lang="en-US" dirty="0">
              <a:cs typeface="ＭＳ Ｐゴシック" charset="-128"/>
            </a:endParaRPr>
          </a:p>
          <a:p>
            <a:pPr lvl="1" hangingPunct="0">
              <a:buFontTx/>
              <a:buNone/>
            </a:pPr>
            <a:r>
              <a:rPr lang="en-GB" dirty="0">
                <a:cs typeface="ＭＳ Ｐゴシック" charset="-128"/>
              </a:rPr>
              <a:t>UE Reachability in </a:t>
            </a:r>
            <a:r>
              <a:rPr lang="en-GB" dirty="0" err="1">
                <a:cs typeface="ＭＳ Ｐゴシック" charset="-128"/>
              </a:rPr>
              <a:t>ECM</a:t>
            </a:r>
            <a:r>
              <a:rPr lang="en-GB" dirty="0">
                <a:cs typeface="ＭＳ Ｐゴシック" charset="-128"/>
              </a:rPr>
              <a:t>-IDLE state (including control and execution of paging retransmission)</a:t>
            </a:r>
            <a:endParaRPr lang="en-US" dirty="0">
              <a:cs typeface="ＭＳ Ｐゴシック" charset="-128"/>
            </a:endParaRPr>
          </a:p>
          <a:p>
            <a:pPr lvl="1" hangingPunct="0">
              <a:buFontTx/>
              <a:buNone/>
            </a:pPr>
            <a:r>
              <a:rPr lang="en-GB" dirty="0">
                <a:cs typeface="ＭＳ Ｐゴシック" charset="-128"/>
              </a:rPr>
              <a:t>Tracking Area list management</a:t>
            </a:r>
            <a:endParaRPr lang="en-US" dirty="0">
              <a:cs typeface="ＭＳ Ｐゴシック" charset="-128"/>
            </a:endParaRPr>
          </a:p>
          <a:p>
            <a:pPr lvl="1" hangingPunct="0">
              <a:buFontTx/>
              <a:buNone/>
            </a:pPr>
            <a:r>
              <a:rPr lang="en-GB" dirty="0">
                <a:cs typeface="ＭＳ Ｐゴシック" charset="-128"/>
              </a:rPr>
              <a:t>PDN GW and Serving GW selection</a:t>
            </a:r>
            <a:endParaRPr lang="en-US" dirty="0">
              <a:cs typeface="ＭＳ Ｐゴシック" charset="-128"/>
            </a:endParaRPr>
          </a:p>
          <a:p>
            <a:pPr lvl="1" hangingPunct="0">
              <a:buFontTx/>
              <a:buNone/>
            </a:pPr>
            <a:r>
              <a:rPr lang="en-GB" dirty="0">
                <a:cs typeface="ＭＳ Ｐゴシック" charset="-128"/>
              </a:rPr>
              <a:t>MME selection for handovers with MME change</a:t>
            </a:r>
            <a:endParaRPr lang="en-US" dirty="0">
              <a:cs typeface="ＭＳ Ｐゴシック" charset="-128"/>
            </a:endParaRPr>
          </a:p>
          <a:p>
            <a:pPr lvl="1" hangingPunct="0">
              <a:buFontTx/>
              <a:buNone/>
            </a:pPr>
            <a:r>
              <a:rPr lang="en-GB" dirty="0">
                <a:cs typeface="ＭＳ Ｐゴシック" charset="-128"/>
              </a:rPr>
              <a:t>SGSN selection for handovers to 2G or 3G 3GPP access networks</a:t>
            </a:r>
            <a:endParaRPr lang="en-US" dirty="0">
              <a:cs typeface="ＭＳ Ｐゴシック" charset="-128"/>
            </a:endParaRPr>
          </a:p>
          <a:p>
            <a:pPr lvl="1" hangingPunct="0">
              <a:buFontTx/>
              <a:buNone/>
            </a:pPr>
            <a:r>
              <a:rPr lang="en-GB" dirty="0">
                <a:cs typeface="ＭＳ Ｐゴシック" charset="-128"/>
              </a:rPr>
              <a:t>Roaming (</a:t>
            </a:r>
            <a:r>
              <a:rPr lang="en-GB" dirty="0" err="1">
                <a:cs typeface="ＭＳ Ｐゴシック" charset="-128"/>
              </a:rPr>
              <a:t>S6a</a:t>
            </a:r>
            <a:r>
              <a:rPr lang="en-GB" dirty="0">
                <a:cs typeface="ＭＳ Ｐゴシック" charset="-128"/>
              </a:rPr>
              <a:t> towards home HSS)</a:t>
            </a:r>
            <a:endParaRPr lang="en-US" dirty="0">
              <a:cs typeface="ＭＳ Ｐゴシック" charset="-128"/>
            </a:endParaRPr>
          </a:p>
          <a:p>
            <a:pPr lvl="1" hangingPunct="0">
              <a:buFontTx/>
              <a:buNone/>
            </a:pPr>
            <a:r>
              <a:rPr lang="en-GB" dirty="0">
                <a:cs typeface="ＭＳ Ｐゴシック" charset="-128"/>
              </a:rPr>
              <a:t>Authentication, Authorization</a:t>
            </a:r>
            <a:endParaRPr lang="en-US" dirty="0">
              <a:cs typeface="ＭＳ Ｐゴシック" charset="-128"/>
            </a:endParaRPr>
          </a:p>
          <a:p>
            <a:pPr lvl="1" hangingPunct="0">
              <a:buFontTx/>
              <a:buNone/>
            </a:pPr>
            <a:r>
              <a:rPr lang="en-GB" dirty="0">
                <a:cs typeface="ＭＳ Ｐゴシック" charset="-128"/>
              </a:rPr>
              <a:t>Bearer management functions including dedicated bearer establishment;</a:t>
            </a:r>
            <a:endParaRPr lang="en-US" dirty="0">
              <a:cs typeface="ＭＳ Ｐゴシック" charset="-128"/>
            </a:endParaRPr>
          </a:p>
          <a:p>
            <a:pPr lvl="1" hangingPunct="0">
              <a:buFontTx/>
              <a:buNone/>
            </a:pPr>
            <a:r>
              <a:rPr lang="en-GB" dirty="0">
                <a:cs typeface="ＭＳ Ｐゴシック" charset="-128"/>
              </a:rPr>
              <a:t>Warning message transfer function (including selection of appropriate eNB)</a:t>
            </a:r>
            <a:endParaRPr lang="en-US" dirty="0">
              <a:cs typeface="ＭＳ Ｐゴシック" charset="-128"/>
            </a:endParaRPr>
          </a:p>
          <a:p>
            <a:pPr lvl="1" hangingPunct="0">
              <a:buFontTx/>
              <a:buNone/>
            </a:pPr>
            <a:r>
              <a:rPr lang="en-GB" dirty="0">
                <a:cs typeface="ＭＳ Ｐゴシック" charset="-128"/>
              </a:rPr>
              <a:t>UE Reachability procedures</a:t>
            </a:r>
            <a:endParaRPr lang="en-US" dirty="0">
              <a:cs typeface="ＭＳ Ｐゴシック" charset="-128"/>
            </a:endParaRPr>
          </a:p>
          <a:p>
            <a:pPr>
              <a:buNone/>
            </a:pPr>
            <a:r>
              <a:rPr lang="en-US" sz="1400" b="1" dirty="0"/>
              <a:t>SGW - </a:t>
            </a:r>
            <a:r>
              <a:rPr lang="en-US" sz="1400" dirty="0"/>
              <a:t>The SGW provides the mobility anchor point for an LTE UE to access Evolved Packet Service (EPS) bearer services.  At any point in time, an LTE UE can connect only to one SGW</a:t>
            </a:r>
            <a:r>
              <a:rPr lang="en-US" sz="1400" baseline="30000" dirty="0"/>
              <a:t>.</a:t>
            </a:r>
            <a:r>
              <a:rPr lang="en-US" sz="1400" dirty="0"/>
              <a:t> The functions of the SGW include</a:t>
            </a:r>
          </a:p>
          <a:p>
            <a:pPr lvl="1" hangingPunct="0">
              <a:buNone/>
            </a:pPr>
            <a:r>
              <a:rPr lang="en-GB" dirty="0">
                <a:cs typeface="ＭＳ Ｐゴシック" charset="-128"/>
              </a:rPr>
              <a:t>local Mobility Anchor point for inter-eNodeB handover;</a:t>
            </a:r>
            <a:endParaRPr lang="en-US" dirty="0">
              <a:cs typeface="ＭＳ Ｐゴシック" charset="-128"/>
            </a:endParaRPr>
          </a:p>
          <a:p>
            <a:pPr lvl="1" hangingPunct="0">
              <a:buNone/>
            </a:pPr>
            <a:r>
              <a:rPr lang="en-GB" dirty="0">
                <a:cs typeface="ＭＳ Ｐゴシック" charset="-128"/>
              </a:rPr>
              <a:t>sending of one or more "end marker" to the source eNodeB, source SGSN or source RNC immediately after switching the path during inter-eNodeB and inter-RAT handover, especially to assist the reordering function in eNodeB</a:t>
            </a:r>
            <a:endParaRPr lang="en-US" dirty="0">
              <a:cs typeface="ＭＳ Ｐゴシック" charset="-128"/>
            </a:endParaRPr>
          </a:p>
          <a:p>
            <a:pPr lvl="1" hangingPunct="0">
              <a:buNone/>
            </a:pPr>
            <a:r>
              <a:rPr lang="en-GB" dirty="0">
                <a:cs typeface="ＭＳ Ｐゴシック" charset="-128"/>
              </a:rPr>
              <a:t>Mobility anchoring for inter-3GPP mobility (terminating </a:t>
            </a:r>
            <a:r>
              <a:rPr lang="en-GB" dirty="0" err="1">
                <a:cs typeface="ＭＳ Ｐゴシック" charset="-128"/>
              </a:rPr>
              <a:t>S4</a:t>
            </a:r>
            <a:r>
              <a:rPr lang="en-GB" dirty="0">
                <a:cs typeface="ＭＳ Ｐゴシック" charset="-128"/>
              </a:rPr>
              <a:t> and relaying the traffic between 2G/3G system and PDN GW)</a:t>
            </a:r>
            <a:endParaRPr lang="en-US" dirty="0">
              <a:cs typeface="ＭＳ Ｐゴシック" charset="-128"/>
            </a:endParaRPr>
          </a:p>
          <a:p>
            <a:pPr lvl="1" hangingPunct="0">
              <a:buNone/>
            </a:pPr>
            <a:r>
              <a:rPr lang="en-GB" dirty="0" err="1">
                <a:cs typeface="ＭＳ Ｐゴシック" charset="-128"/>
              </a:rPr>
              <a:t>ECM</a:t>
            </a:r>
            <a:r>
              <a:rPr lang="en-GB" dirty="0">
                <a:cs typeface="ＭＳ Ｐゴシック" charset="-128"/>
              </a:rPr>
              <a:t>-IDLE mode downlink packet buffering and initiation of network triggered service request procedure</a:t>
            </a:r>
            <a:endParaRPr lang="en-US" dirty="0">
              <a:cs typeface="ＭＳ Ｐゴシック" charset="-128"/>
            </a:endParaRPr>
          </a:p>
          <a:p>
            <a:pPr lvl="1" hangingPunct="0">
              <a:buNone/>
            </a:pPr>
            <a:r>
              <a:rPr lang="en-GB" dirty="0">
                <a:cs typeface="ＭＳ Ｐゴシック" charset="-128"/>
              </a:rPr>
              <a:t>Lawful Interception</a:t>
            </a:r>
            <a:endParaRPr lang="en-US" dirty="0">
              <a:cs typeface="ＭＳ Ｐゴシック" charset="-128"/>
            </a:endParaRPr>
          </a:p>
          <a:p>
            <a:pPr lvl="1" hangingPunct="0">
              <a:buNone/>
            </a:pPr>
            <a:r>
              <a:rPr lang="en-GB" dirty="0">
                <a:cs typeface="ＭＳ Ｐゴシック" charset="-128"/>
              </a:rPr>
              <a:t>Packet routing and forwarding</a:t>
            </a:r>
            <a:endParaRPr lang="en-US" dirty="0">
              <a:cs typeface="ＭＳ Ｐゴシック" charset="-128"/>
            </a:endParaRPr>
          </a:p>
          <a:p>
            <a:pPr lvl="1" hangingPunct="0">
              <a:buNone/>
            </a:pPr>
            <a:r>
              <a:rPr lang="en-GB" dirty="0">
                <a:cs typeface="ＭＳ Ｐゴシック" charset="-128"/>
              </a:rPr>
              <a:t>Transport level packet marking in the uplink and the downlink, e.g. setting the </a:t>
            </a:r>
            <a:r>
              <a:rPr lang="en-GB" dirty="0" err="1">
                <a:cs typeface="ＭＳ Ｐゴシック" charset="-128"/>
              </a:rPr>
              <a:t>DiffServ</a:t>
            </a:r>
            <a:r>
              <a:rPr lang="en-GB" dirty="0">
                <a:cs typeface="ＭＳ Ｐゴシック" charset="-128"/>
              </a:rPr>
              <a:t> Code Point, based on the QCI of the associated EPS bearer</a:t>
            </a:r>
            <a:endParaRPr lang="en-US" dirty="0">
              <a:cs typeface="ＭＳ Ｐゴシック" charset="-128"/>
            </a:endParaRPr>
          </a:p>
          <a:p>
            <a:pPr lvl="1" hangingPunct="0">
              <a:buNone/>
            </a:pPr>
            <a:r>
              <a:rPr lang="en-GB" dirty="0">
                <a:cs typeface="ＭＳ Ｐゴシック" charset="-128"/>
              </a:rPr>
              <a:t>Accounting for inter-operator charging. The SGW generates accounting data per UE and bearer</a:t>
            </a:r>
            <a:endParaRPr lang="en-US" dirty="0">
              <a:cs typeface="ＭＳ Ｐゴシック" charset="-128"/>
            </a:endParaRPr>
          </a:p>
          <a:p>
            <a:pPr lvl="1">
              <a:buNone/>
            </a:pPr>
            <a:r>
              <a:rPr lang="en-US" dirty="0">
                <a:cs typeface="ＭＳ Ｐゴシック" charset="-128"/>
              </a:rPr>
              <a:t>Interfacing OFCS according to charging principles</a:t>
            </a:r>
          </a:p>
          <a:p>
            <a:pPr>
              <a:buNone/>
            </a:pPr>
            <a:r>
              <a:rPr lang="en-US" sz="1400" b="1" dirty="0"/>
              <a:t>PGW - </a:t>
            </a:r>
            <a:r>
              <a:rPr lang="en-US" sz="1400" dirty="0"/>
              <a:t>The PGW provides the access to one or more packet data networks.  It also manages UE IP address assignments either by assigning an IP address from its own pool of addresses or adopting the UE subscribed IP address from the HSS or supporting the assignment method through an external DHCP server.  An LTE UE may create one or more PDN connections and connect to one or more </a:t>
            </a:r>
            <a:r>
              <a:rPr lang="en-US" sz="1400" dirty="0" err="1"/>
              <a:t>PGWs</a:t>
            </a:r>
            <a:r>
              <a:rPr lang="en-US" sz="1400" baseline="30000" dirty="0"/>
              <a:t>.</a:t>
            </a:r>
            <a:r>
              <a:rPr lang="en-US" sz="1400" dirty="0"/>
              <a:t> PGW functions include:</a:t>
            </a:r>
          </a:p>
          <a:p>
            <a:pPr lvl="1">
              <a:buNone/>
            </a:pPr>
            <a:r>
              <a:rPr lang="en-US" dirty="0">
                <a:cs typeface="ＭＳ Ｐゴシック" charset="-128"/>
              </a:rPr>
              <a:t>Per-user based packet filtering (e.g. by deep packet inspection)</a:t>
            </a:r>
          </a:p>
          <a:p>
            <a:pPr lvl="1">
              <a:buNone/>
            </a:pPr>
            <a:r>
              <a:rPr lang="en-US" dirty="0">
                <a:cs typeface="ＭＳ Ｐゴシック" charset="-128"/>
              </a:rPr>
              <a:t>Lawful Interception</a:t>
            </a:r>
          </a:p>
          <a:p>
            <a:pPr lvl="1">
              <a:buNone/>
            </a:pPr>
            <a:r>
              <a:rPr lang="en-US" dirty="0">
                <a:cs typeface="ＭＳ Ｐゴシック" charset="-128"/>
              </a:rPr>
              <a:t>UE IP address allocation</a:t>
            </a:r>
          </a:p>
          <a:p>
            <a:pPr lvl="1">
              <a:buNone/>
            </a:pPr>
            <a:r>
              <a:rPr lang="en-US" dirty="0">
                <a:cs typeface="ＭＳ Ｐゴシック" charset="-128"/>
              </a:rPr>
              <a:t>Transport level packet marking in the uplink and downlink, e.g. setting the </a:t>
            </a:r>
            <a:r>
              <a:rPr lang="en-US" dirty="0" err="1">
                <a:cs typeface="ＭＳ Ｐゴシック" charset="-128"/>
              </a:rPr>
              <a:t>DiffServ</a:t>
            </a:r>
            <a:r>
              <a:rPr lang="en-US" dirty="0">
                <a:cs typeface="ＭＳ Ｐゴシック" charset="-128"/>
              </a:rPr>
              <a:t> Code Point, based on the QCI of the associated EPS bearer</a:t>
            </a:r>
          </a:p>
          <a:p>
            <a:pPr lvl="1">
              <a:buNone/>
            </a:pPr>
            <a:r>
              <a:rPr lang="en-US" dirty="0">
                <a:cs typeface="ＭＳ Ｐゴシック" charset="-128"/>
              </a:rPr>
              <a:t>Accounting for inter-operator charging</a:t>
            </a:r>
          </a:p>
          <a:p>
            <a:pPr lvl="1">
              <a:buNone/>
            </a:pPr>
            <a:r>
              <a:rPr lang="en-US" dirty="0">
                <a:cs typeface="ＭＳ Ｐゴシック" charset="-128"/>
              </a:rPr>
              <a:t>Uplink and downlink service level charging (e.g. based on </a:t>
            </a:r>
            <a:r>
              <a:rPr lang="en-US" dirty="0" err="1">
                <a:cs typeface="ＭＳ Ｐゴシック" charset="-128"/>
              </a:rPr>
              <a:t>SDFs</a:t>
            </a:r>
            <a:r>
              <a:rPr lang="en-US" dirty="0">
                <a:cs typeface="ＭＳ Ｐゴシック" charset="-128"/>
              </a:rPr>
              <a:t> defined by the PCRF, or based on deep packet inspection defined by local policy)</a:t>
            </a:r>
          </a:p>
          <a:p>
            <a:pPr lvl="1">
              <a:buNone/>
            </a:pPr>
            <a:r>
              <a:rPr lang="en-US" dirty="0">
                <a:cs typeface="ＭＳ Ｐゴシック" charset="-128"/>
              </a:rPr>
              <a:t>Interfacing OFCS through according to charging principles </a:t>
            </a:r>
          </a:p>
          <a:p>
            <a:pPr lvl="1">
              <a:buNone/>
            </a:pPr>
            <a:r>
              <a:rPr lang="en-US" dirty="0">
                <a:cs typeface="ＭＳ Ｐゴシック" charset="-128"/>
              </a:rPr>
              <a:t>Uplink and downlink service level gating control</a:t>
            </a:r>
          </a:p>
          <a:p>
            <a:pPr lvl="1">
              <a:buNone/>
            </a:pPr>
            <a:r>
              <a:rPr lang="en-US" dirty="0">
                <a:cs typeface="ＭＳ Ｐゴシック" charset="-128"/>
              </a:rPr>
              <a:t>Uplink and downlink service level rate enforcement </a:t>
            </a:r>
          </a:p>
          <a:p>
            <a:pPr lvl="1">
              <a:buNone/>
            </a:pPr>
            <a:r>
              <a:rPr lang="en-US" dirty="0">
                <a:cs typeface="ＭＳ Ｐゴシック" charset="-128"/>
              </a:rPr>
              <a:t>Uplink and downlink rate enforcement based on APN-AMBR</a:t>
            </a:r>
            <a:br>
              <a:rPr lang="en-US" dirty="0">
                <a:cs typeface="ＭＳ Ｐゴシック" charset="-128"/>
              </a:rPr>
            </a:br>
            <a:r>
              <a:rPr lang="en-US" dirty="0">
                <a:cs typeface="ＭＳ Ｐゴシック" charset="-128"/>
              </a:rPr>
              <a:t>(e.g. by rate policing/shaping per aggregate of traffic of all </a:t>
            </a:r>
            <a:r>
              <a:rPr lang="en-US" dirty="0" err="1">
                <a:cs typeface="ＭＳ Ｐゴシック" charset="-128"/>
              </a:rPr>
              <a:t>SDFs</a:t>
            </a:r>
            <a:r>
              <a:rPr lang="en-US" dirty="0">
                <a:cs typeface="ＭＳ Ｐゴシック" charset="-128"/>
              </a:rPr>
              <a:t> of the same APN that are associated with Non-GBR </a:t>
            </a:r>
            <a:r>
              <a:rPr lang="en-US" dirty="0" err="1">
                <a:cs typeface="ＭＳ Ｐゴシック" charset="-128"/>
              </a:rPr>
              <a:t>QCIs</a:t>
            </a:r>
            <a:r>
              <a:rPr lang="en-US" dirty="0">
                <a:cs typeface="ＭＳ Ｐゴシック" charset="-128"/>
              </a:rPr>
              <a:t>)</a:t>
            </a:r>
          </a:p>
          <a:p>
            <a:pPr lvl="1">
              <a:buNone/>
            </a:pPr>
            <a:r>
              <a:rPr lang="en-US" dirty="0">
                <a:cs typeface="ＭＳ Ｐゴシック" charset="-128"/>
              </a:rPr>
              <a:t>Downlink rate enforcement based on the accumulated </a:t>
            </a:r>
            <a:r>
              <a:rPr lang="en-US" dirty="0" err="1">
                <a:cs typeface="ＭＳ Ｐゴシック" charset="-128"/>
              </a:rPr>
              <a:t>MBRs</a:t>
            </a:r>
            <a:r>
              <a:rPr lang="en-US" dirty="0">
                <a:cs typeface="ＭＳ Ｐゴシック" charset="-128"/>
              </a:rPr>
              <a:t> of the aggregate of </a:t>
            </a:r>
            <a:r>
              <a:rPr lang="en-US" dirty="0" err="1">
                <a:cs typeface="ＭＳ Ｐゴシック" charset="-128"/>
              </a:rPr>
              <a:t>SDFs</a:t>
            </a:r>
            <a:r>
              <a:rPr lang="en-US" dirty="0">
                <a:cs typeface="ＭＳ Ｐゴシック" charset="-128"/>
              </a:rPr>
              <a:t> with the same GBR QCI (e.g. by rate policing/shaping)</a:t>
            </a:r>
          </a:p>
          <a:p>
            <a:pPr lvl="1">
              <a:buNone/>
            </a:pPr>
            <a:r>
              <a:rPr lang="en-US" dirty="0">
                <a:cs typeface="ＭＳ Ｐゴシック" charset="-128"/>
              </a:rPr>
              <a:t>DHCPv4 (server and client) and DHCPv6 (client and server) functions</a:t>
            </a:r>
          </a:p>
          <a:p>
            <a:pPr lvl="1">
              <a:buNone/>
            </a:pPr>
            <a:r>
              <a:rPr lang="en-US" dirty="0">
                <a:cs typeface="ＭＳ Ｐゴシック" charset="-128"/>
              </a:rPr>
              <a:t>Packet screening</a:t>
            </a:r>
          </a:p>
          <a:p>
            <a:pPr lvl="1">
              <a:buNone/>
            </a:pPr>
            <a:r>
              <a:rPr lang="en-US" dirty="0">
                <a:cs typeface="ＭＳ Ｐゴシック" charset="-128"/>
              </a:rPr>
              <a:t>Accounting per UE and bearer</a:t>
            </a:r>
          </a:p>
          <a:p>
            <a:pPr lvl="1">
              <a:buNone/>
            </a:pPr>
            <a:r>
              <a:rPr lang="en-US" dirty="0">
                <a:cs typeface="ＭＳ Ｐゴシック" charset="-128"/>
              </a:rPr>
              <a:t>Policy and Charging Enforcement Function (PCEF) can be part of PGW and it enforces the Layer-4 to Layer-7 Policy and Charging Controls (</a:t>
            </a:r>
            <a:r>
              <a:rPr lang="en-US" dirty="0" err="1">
                <a:cs typeface="ＭＳ Ｐゴシック" charset="-128"/>
              </a:rPr>
              <a:t>PCC</a:t>
            </a:r>
            <a:r>
              <a:rPr lang="en-US" dirty="0">
                <a:cs typeface="ＭＳ Ｐゴシック" charset="-128"/>
              </a:rPr>
              <a:t>) provided by the PCRF. This enables service based routing, packet forwarding, traffic shaping and policing.</a:t>
            </a:r>
          </a:p>
          <a:p>
            <a:pPr lvl="1">
              <a:buNone/>
            </a:pPr>
            <a:endParaRPr lang="en-US" dirty="0">
              <a:cs typeface="ＭＳ Ｐゴシック" charset="-128"/>
            </a:endParaRPr>
          </a:p>
          <a:p>
            <a:pPr>
              <a:buNone/>
            </a:pPr>
            <a:r>
              <a:rPr lang="en-US" sz="1400" b="1" dirty="0"/>
              <a:t>3GPP Interfaces</a:t>
            </a:r>
          </a:p>
          <a:p>
            <a:r>
              <a:rPr lang="en-GB" sz="1400" b="1" dirty="0"/>
              <a:t>S1-MME</a:t>
            </a:r>
            <a:r>
              <a:rPr lang="en-GB" sz="1400" dirty="0"/>
              <a:t>: Reference point for the control plane protocol between E-UTRAN and MME.</a:t>
            </a:r>
            <a:endParaRPr lang="en-US" sz="1400" dirty="0"/>
          </a:p>
          <a:p>
            <a:r>
              <a:rPr lang="en-US" sz="1400" b="1" dirty="0"/>
              <a:t>S1-U</a:t>
            </a:r>
            <a:r>
              <a:rPr lang="en-US" sz="1400" dirty="0"/>
              <a:t>: Reference point between E-UTRAN and Serving GW for the per bearer user plane </a:t>
            </a:r>
            <a:r>
              <a:rPr lang="en-US" sz="1400" dirty="0" err="1"/>
              <a:t>tunnelling</a:t>
            </a:r>
            <a:r>
              <a:rPr lang="en-US" sz="1400" dirty="0"/>
              <a:t> and inter eNodeB path switching during handover.</a:t>
            </a:r>
          </a:p>
          <a:p>
            <a:r>
              <a:rPr lang="en-US" sz="1400" b="1" dirty="0" err="1"/>
              <a:t>S14</a:t>
            </a:r>
            <a:r>
              <a:rPr lang="en-US" sz="1400" dirty="0"/>
              <a:t>: This interface is between the UE and the </a:t>
            </a:r>
            <a:r>
              <a:rPr lang="en-US" sz="1400" dirty="0" err="1"/>
              <a:t>ANDSF</a:t>
            </a:r>
            <a:r>
              <a:rPr lang="en-US" sz="1400" dirty="0"/>
              <a:t> that enables UE configuration to be able to select Access networks dynamically.</a:t>
            </a:r>
          </a:p>
          <a:p>
            <a:r>
              <a:rPr lang="en-GB" sz="1400" b="1" dirty="0" err="1"/>
              <a:t>S5</a:t>
            </a:r>
            <a:r>
              <a:rPr lang="en-GB" sz="1400" dirty="0"/>
              <a:t>: It provides user plane tunnelling and tunnel management between Serving GW and PDN GW. It is used for Serving GW relocation due to UE mobility and if the Serving GW needs to connect to a non-collocated PDN GW for the required PDN connectivity.</a:t>
            </a:r>
            <a:endParaRPr lang="en-US" sz="1400" dirty="0"/>
          </a:p>
          <a:p>
            <a:r>
              <a:rPr lang="en-GB" sz="1400" b="1" dirty="0" err="1"/>
              <a:t>S6a</a:t>
            </a:r>
            <a:r>
              <a:rPr lang="en-GB" sz="1400" dirty="0"/>
              <a:t>: It enables transfer of subscription and authentication data for authenticating/authorizing user access to the evolved system (AAA interface) between MME and HSS.</a:t>
            </a:r>
            <a:endParaRPr lang="en-US" sz="1400" dirty="0"/>
          </a:p>
          <a:p>
            <a:r>
              <a:rPr lang="en-GB" sz="1400" b="1" dirty="0"/>
              <a:t>Gx</a:t>
            </a:r>
            <a:r>
              <a:rPr lang="en-GB" sz="1400" dirty="0"/>
              <a:t>: It provides transfer of (QoS) policy and charging rules from PCRF to Policy and Charging Enforcement Function (PCEF) in the PDN GW.</a:t>
            </a:r>
            <a:endParaRPr lang="en-US" sz="1400" dirty="0"/>
          </a:p>
          <a:p>
            <a:r>
              <a:rPr lang="en-GB" sz="1400" b="1" dirty="0" err="1"/>
              <a:t>S10</a:t>
            </a:r>
            <a:r>
              <a:rPr lang="en-GB" sz="1400" dirty="0"/>
              <a:t>: Reference point between </a:t>
            </a:r>
            <a:r>
              <a:rPr lang="en-GB" sz="1400" dirty="0" err="1"/>
              <a:t>MMEs</a:t>
            </a:r>
            <a:r>
              <a:rPr lang="en-GB" sz="1400" dirty="0"/>
              <a:t> for MME relocation and MME to MME information transfer.</a:t>
            </a:r>
            <a:endParaRPr lang="en-US" sz="1400" dirty="0"/>
          </a:p>
          <a:p>
            <a:r>
              <a:rPr lang="en-GB" sz="1400" b="1" dirty="0"/>
              <a:t>S11</a:t>
            </a:r>
            <a:r>
              <a:rPr lang="en-GB" sz="1400" dirty="0"/>
              <a:t>: Reference point between MME and Serving GW</a:t>
            </a:r>
          </a:p>
          <a:p>
            <a:r>
              <a:rPr lang="en-US" sz="1400" b="1" dirty="0"/>
              <a:t>SGi:</a:t>
            </a:r>
            <a:r>
              <a:rPr lang="en-US" sz="1400" dirty="0"/>
              <a:t> It is the reference point between the PDN GW and the packet data network. Packet data network may be an operator external public or private packet data network or an intra operator packet data network, e.g. for provision of IMS services. This reference point corresponds to Gi for 3GPP accesses.</a:t>
            </a:r>
          </a:p>
          <a:p>
            <a:r>
              <a:rPr lang="en-US" sz="1400" b="1" dirty="0"/>
              <a:t>Gz</a:t>
            </a:r>
            <a:r>
              <a:rPr lang="en-US" sz="1400" dirty="0"/>
              <a:t>: This reference point resides between the PCEF and the OFCS.</a:t>
            </a:r>
          </a:p>
          <a:p>
            <a:r>
              <a:rPr lang="en-US" sz="1400" b="1" dirty="0"/>
              <a:t>Sp</a:t>
            </a:r>
            <a:r>
              <a:rPr lang="en-US" sz="1400" dirty="0"/>
              <a:t>: This reference point allows the PCRF to request subscription information related to the </a:t>
            </a:r>
            <a:r>
              <a:rPr lang="en-US" sz="1400" dirty="0" err="1"/>
              <a:t>IP‑CAN</a:t>
            </a:r>
            <a:r>
              <a:rPr lang="en-US" sz="1400" dirty="0"/>
              <a:t> transport level policies from the SPR based on a subscriber ID, a PDN identifier and possible further </a:t>
            </a:r>
            <a:r>
              <a:rPr lang="en-US" sz="1400" dirty="0" err="1"/>
              <a:t>IP‑CAN</a:t>
            </a:r>
            <a:r>
              <a:rPr lang="en-US" sz="1400" dirty="0"/>
              <a:t> session attributes.</a:t>
            </a:r>
          </a:p>
          <a:p>
            <a:r>
              <a:rPr lang="en-US" sz="1400" b="1" dirty="0"/>
              <a:t>X2: </a:t>
            </a:r>
            <a:r>
              <a:rPr lang="en-US" sz="1400" dirty="0"/>
              <a:t>These procedures are used to hand over a UE from a source eNodeB to a target eNodeB. In these procedures the MME is unchanged. Two procedures are defined depending on whether the Serving GW is unchanged or is relocated.</a:t>
            </a:r>
          </a:p>
          <a:p>
            <a:r>
              <a:rPr lang="en-US" sz="1400" b="1" dirty="0"/>
              <a:t>IMS Interfaces</a:t>
            </a:r>
            <a:r>
              <a:rPr lang="en-US" sz="1400" dirty="0"/>
              <a:t>: The Internal IMS interfaces will be discussed when the IMS section is added.</a:t>
            </a:r>
          </a:p>
          <a:p>
            <a:r>
              <a:rPr lang="en-US" sz="1400" b="1" dirty="0" err="1"/>
              <a:t>S14</a:t>
            </a:r>
            <a:r>
              <a:rPr lang="en-US" sz="1400" b="1" dirty="0"/>
              <a:t> Interface</a:t>
            </a:r>
            <a:r>
              <a:rPr lang="en-US" sz="1400" dirty="0"/>
              <a:t>: This reference point is between UE and </a:t>
            </a:r>
            <a:r>
              <a:rPr lang="en-US" sz="1400" dirty="0" err="1"/>
              <a:t>H‑ANDSF</a:t>
            </a:r>
            <a:r>
              <a:rPr lang="en-US" sz="1400" dirty="0"/>
              <a:t> / </a:t>
            </a:r>
            <a:r>
              <a:rPr lang="en-US" sz="1400" dirty="0" err="1"/>
              <a:t>V‑ANDSF</a:t>
            </a:r>
            <a:r>
              <a:rPr lang="en-US" sz="1400" dirty="0"/>
              <a:t> for direct queries via pull. It enables dynamic provision of information to the UE for access NW discovery and selection procedures related to non-3GPP and 3GPP accesses.</a:t>
            </a:r>
          </a:p>
          <a:p>
            <a:r>
              <a:rPr lang="en-US" sz="1400" b="1" dirty="0" err="1"/>
              <a:t>S2a</a:t>
            </a:r>
            <a:r>
              <a:rPr lang="en-US" sz="1400" b="1" dirty="0"/>
              <a:t> Interface</a:t>
            </a:r>
            <a:r>
              <a:rPr lang="en-US" sz="1400" dirty="0"/>
              <a:t>: It provides the user plane with related control and mobility support between trusted non 3GPP IP access and the Gateway.</a:t>
            </a:r>
          </a:p>
          <a:p>
            <a:r>
              <a:rPr lang="en-US" sz="1400" b="1" dirty="0" err="1"/>
              <a:t>S2b</a:t>
            </a:r>
            <a:r>
              <a:rPr lang="en-US" sz="1400" b="1" dirty="0"/>
              <a:t> Interface</a:t>
            </a:r>
            <a:r>
              <a:rPr lang="en-US" sz="1400" dirty="0"/>
              <a:t>: It provides the user plane with related control and mobility support between ePDG and the Gateway</a:t>
            </a:r>
            <a:r>
              <a:rPr lang="en-GB" sz="1400" dirty="0"/>
              <a:t>.</a:t>
            </a:r>
            <a:endParaRPr lang="en-US" sz="1400" dirty="0"/>
          </a:p>
          <a:p>
            <a:r>
              <a:rPr lang="en-US" sz="1400" b="1" dirty="0" err="1"/>
              <a:t>S2c</a:t>
            </a:r>
            <a:r>
              <a:rPr lang="en-US" sz="1400" b="1" dirty="0"/>
              <a:t> Interface</a:t>
            </a:r>
            <a:r>
              <a:rPr lang="en-US" sz="1400" dirty="0"/>
              <a:t>: It provides the user plane with related control and mobility support between UE and the Gateway. This reference point is implemented over trusted and/or untrusted non-3GPP Access and/or 3GPP access.</a:t>
            </a:r>
          </a:p>
          <a:p>
            <a:r>
              <a:rPr lang="en-US" sz="1400" b="1" dirty="0" err="1"/>
              <a:t>S3</a:t>
            </a:r>
            <a:r>
              <a:rPr lang="en-US" sz="1400" b="1" dirty="0"/>
              <a:t> Interface</a:t>
            </a:r>
            <a:r>
              <a:rPr lang="en-US" sz="1400" dirty="0"/>
              <a:t>: It is the interface between SGSN and MME and it enables user and bearer information exchange for inter 3GPP access network mobility in idle and/or active state. It is based on </a:t>
            </a:r>
            <a:r>
              <a:rPr lang="en-US" sz="1400" dirty="0" err="1"/>
              <a:t>Gn</a:t>
            </a:r>
            <a:r>
              <a:rPr lang="en-US" sz="1400" dirty="0"/>
              <a:t> reference point as defined between </a:t>
            </a:r>
            <a:r>
              <a:rPr lang="en-US" sz="1400" dirty="0" err="1"/>
              <a:t>SGSNs</a:t>
            </a:r>
            <a:endParaRPr lang="en-US" sz="1400" dirty="0"/>
          </a:p>
          <a:p>
            <a:r>
              <a:rPr lang="en-US" sz="1400" dirty="0"/>
              <a:t> </a:t>
            </a:r>
            <a:r>
              <a:rPr lang="en-US" sz="1400" b="1" dirty="0" err="1"/>
              <a:t>S4</a:t>
            </a:r>
            <a:r>
              <a:rPr lang="en-US" sz="1400" b="1" dirty="0"/>
              <a:t> Interface</a:t>
            </a:r>
            <a:r>
              <a:rPr lang="en-US" sz="1400" dirty="0"/>
              <a:t>: This interface provides </a:t>
            </a:r>
            <a:r>
              <a:rPr lang="en-US" sz="1400" dirty="0" err="1"/>
              <a:t>provides</a:t>
            </a:r>
            <a:r>
              <a:rPr lang="en-US" sz="1400" dirty="0"/>
              <a:t> related control and mobility support between GPRS Core and the 3GPP Anchor function of Serving GW. In addition, if Direct Tunnel is not established, it provides the user plane </a:t>
            </a:r>
            <a:r>
              <a:rPr lang="en-US" sz="1400" dirty="0" err="1"/>
              <a:t>tunnelling</a:t>
            </a:r>
            <a:r>
              <a:rPr lang="en-US" sz="1400" dirty="0"/>
              <a:t>.</a:t>
            </a:r>
          </a:p>
          <a:p>
            <a:r>
              <a:rPr lang="en-GB" sz="1400" b="1" dirty="0" err="1"/>
              <a:t>S7</a:t>
            </a:r>
            <a:r>
              <a:rPr lang="en-GB" sz="1400" b="1" dirty="0"/>
              <a:t> Interface</a:t>
            </a:r>
            <a:r>
              <a:rPr lang="en-GB" sz="1400" dirty="0"/>
              <a:t>: This interface provides transfer of (QoS) policy and charging rules from Policy and Charging Rules Function (PCRF) to Policy and Charging Enforcement Function (PCEF) </a:t>
            </a:r>
            <a:r>
              <a:rPr lang="en-US" sz="1400" dirty="0"/>
              <a:t>in the PDN GW. This interface is based on the Gx interface</a:t>
            </a:r>
          </a:p>
          <a:p>
            <a:endParaRPr lang="en-US" sz="1400" dirty="0"/>
          </a:p>
          <a:p>
            <a:endParaRPr lang="en-US" dirty="0">
              <a:latin typeface="Arial" pitchFamily="34" charset="0"/>
            </a:endParaRPr>
          </a:p>
          <a:p>
            <a:endParaRPr lang="en-US" dirty="0"/>
          </a:p>
        </p:txBody>
      </p:sp>
    </p:spTree>
    <p:extLst>
      <p:ext uri="{BB962C8B-B14F-4D97-AF65-F5344CB8AC3E}">
        <p14:creationId xmlns:p14="http://schemas.microsoft.com/office/powerpoint/2010/main" val="155360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9E3EF-7728-464C-BD3E-844BC429B6E9}" type="slidenum">
              <a:rPr lang="en-US" smtClean="0">
                <a:solidFill>
                  <a:prstClr val="black"/>
                </a:solidFill>
              </a:rPr>
              <a:pPr/>
              <a:t>15</a:t>
            </a:fld>
            <a:endParaRPr lang="en-US" dirty="0">
              <a:solidFill>
                <a:prstClr val="black"/>
              </a:solidFill>
            </a:endParaRPr>
          </a:p>
        </p:txBody>
      </p:sp>
      <p:sp>
        <p:nvSpPr>
          <p:cNvPr id="8" name="Date Placeholder 7"/>
          <p:cNvSpPr>
            <a:spLocks noGrp="1"/>
          </p:cNvSpPr>
          <p:nvPr>
            <p:ph type="dt" idx="11"/>
          </p:nvPr>
        </p:nvSpPr>
        <p:spPr/>
        <p:txBody>
          <a:bodyPr/>
          <a:lstStyle/>
          <a:p>
            <a:fld id="{6721566D-A7B9-449F-9FC7-4F5B476AFD24}" type="datetime1">
              <a:rPr lang="en-US" smtClean="0"/>
              <a:t>5/4/2017</a:t>
            </a:fld>
            <a:endParaRPr lang="en-US" dirty="0"/>
          </a:p>
        </p:txBody>
      </p:sp>
      <p:sp>
        <p:nvSpPr>
          <p:cNvPr id="9" name="Header Placeholder 8"/>
          <p:cNvSpPr>
            <a:spLocks noGrp="1"/>
          </p:cNvSpPr>
          <p:nvPr>
            <p:ph type="hdr" sz="quarter" idx="12"/>
          </p:nvPr>
        </p:nvSpPr>
        <p:spPr/>
        <p:txBody>
          <a:bodyPr/>
          <a:lstStyle/>
          <a:p>
            <a:r>
              <a:rPr lang="en-US" dirty="0"/>
              <a:t>Cisco Live 2016</a:t>
            </a:r>
          </a:p>
        </p:txBody>
      </p:sp>
    </p:spTree>
    <p:extLst>
      <p:ext uri="{BB962C8B-B14F-4D97-AF65-F5344CB8AC3E}">
        <p14:creationId xmlns:p14="http://schemas.microsoft.com/office/powerpoint/2010/main" val="78771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Cisco Open Network Architecture (ONA) is really a framework to help simplify</a:t>
            </a:r>
            <a:r>
              <a:rPr lang="en-US" baseline="0" dirty="0" smtClean="0"/>
              <a:t> technical discussions.  </a:t>
            </a:r>
          </a:p>
          <a:p>
            <a:endParaRPr lang="en-US" baseline="0" dirty="0" smtClean="0"/>
          </a:p>
          <a:p>
            <a:r>
              <a:rPr lang="en-US" baseline="0" dirty="0" smtClean="0"/>
              <a:t>The Cisco 5G Unified Enablement Platform uses the bottom two layer of the ONA; Infrastructure and Automation</a:t>
            </a:r>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3534365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fld id="{D394818E-6223-4997-9CD7-DFC1D29CB347}" type="slidenum">
              <a:rPr lang="en-US" smtClean="0"/>
              <a:pPr/>
              <a:t>17</a:t>
            </a:fld>
            <a:endParaRPr lang="en-US"/>
          </a:p>
        </p:txBody>
      </p:sp>
      <p:sp>
        <p:nvSpPr>
          <p:cNvPr id="145412" name="Notes Placeholder 4"/>
          <p:cNvSpPr>
            <a:spLocks noGrp="1"/>
          </p:cNvSpPr>
          <p:nvPr>
            <p:ph type="body" sz="quarter" idx="10"/>
          </p:nvPr>
        </p:nvSpPr>
        <p:spPr/>
        <p:txBody>
          <a:bodyPr>
            <a:normAutofit/>
          </a:bodyPr>
          <a:lstStyle/>
          <a:p>
            <a:r>
              <a:rPr lang="en-US"/>
              <a:t>Secured from Inside out</a:t>
            </a:r>
            <a:endParaRPr lang="en-US" dirty="0"/>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705710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8" y="368300"/>
            <a:ext cx="7000875" cy="39385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Cisco Live 2016</a:t>
            </a:r>
            <a:endParaRPr lang="en-US" dirty="0"/>
          </a:p>
        </p:txBody>
      </p:sp>
      <p:sp>
        <p:nvSpPr>
          <p:cNvPr id="5" name="Date Placeholder 4"/>
          <p:cNvSpPr>
            <a:spLocks noGrp="1"/>
          </p:cNvSpPr>
          <p:nvPr>
            <p:ph type="dt" idx="11"/>
          </p:nvPr>
        </p:nvSpPr>
        <p:spPr/>
        <p:txBody>
          <a:bodyPr/>
          <a:lstStyle/>
          <a:p>
            <a:fld id="{90058B94-4580-412B-B4CD-38F24261450D}" type="datetime1">
              <a:rPr lang="en-US" smtClean="0"/>
              <a:t>5/4/2017</a:t>
            </a:fld>
            <a:endParaRPr lang="en-US" dirty="0"/>
          </a:p>
        </p:txBody>
      </p:sp>
      <p:sp>
        <p:nvSpPr>
          <p:cNvPr id="6" name="Slide Number Placeholder 5"/>
          <p:cNvSpPr>
            <a:spLocks noGrp="1"/>
          </p:cNvSpPr>
          <p:nvPr>
            <p:ph type="sldNum" sz="quarter" idx="12"/>
          </p:nvPr>
        </p:nvSpPr>
        <p:spPr/>
        <p:txBody>
          <a:bodyPr/>
          <a:lstStyle/>
          <a:p>
            <a:fld id="{0ADFA4A4-C10A-49FC-AF1A-861163FEA0B7}" type="slidenum">
              <a:rPr lang="en-US" smtClean="0"/>
              <a:t>19</a:t>
            </a:fld>
            <a:endParaRPr lang="en-US" dirty="0"/>
          </a:p>
        </p:txBody>
      </p:sp>
    </p:spTree>
    <p:extLst>
      <p:ext uri="{BB962C8B-B14F-4D97-AF65-F5344CB8AC3E}">
        <p14:creationId xmlns:p14="http://schemas.microsoft.com/office/powerpoint/2010/main" val="347326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rPr>
              <a:t>Why Cisco Services? We know Cisco products. But more than that, we have the experience it takes to deploy products and solutions effectively and to integrate them into your network. We can help you use those products and solutions to achieve your business outcomes.</a:t>
            </a:r>
          </a:p>
          <a:p>
            <a:r>
              <a:rPr lang="en-US" kern="1200" dirty="0">
                <a:solidFill>
                  <a:schemeClr val="tx1"/>
                </a:solidFill>
                <a:effectLst/>
              </a:rPr>
              <a:t> </a:t>
            </a:r>
          </a:p>
          <a:p>
            <a:r>
              <a:rPr lang="en-US" kern="1200" dirty="0">
                <a:solidFill>
                  <a:schemeClr val="tx1"/>
                </a:solidFill>
                <a:effectLst/>
              </a:rPr>
              <a:t>Surveys by Heavy Reading in 2014 of over 80 of our service provider customers showed Cisco being the #1 preferred vendor for SDN,</a:t>
            </a:r>
            <a:r>
              <a:rPr lang="en-US" kern="1200" baseline="0" dirty="0">
                <a:solidFill>
                  <a:schemeClr val="tx1"/>
                </a:solidFill>
                <a:effectLst/>
              </a:rPr>
              <a:t> </a:t>
            </a:r>
            <a:r>
              <a:rPr lang="en-US" kern="1200" dirty="0">
                <a:solidFill>
                  <a:schemeClr val="tx1"/>
                </a:solidFill>
                <a:effectLst/>
              </a:rPr>
              <a:t>NFV,</a:t>
            </a:r>
            <a:r>
              <a:rPr lang="en-US" kern="1200" baseline="0" dirty="0">
                <a:solidFill>
                  <a:schemeClr val="tx1"/>
                </a:solidFill>
                <a:effectLst/>
              </a:rPr>
              <a:t> and </a:t>
            </a:r>
            <a:r>
              <a:rPr lang="en-US" kern="1200" dirty="0">
                <a:solidFill>
                  <a:schemeClr val="tx1"/>
                </a:solidFill>
                <a:effectLst/>
              </a:rPr>
              <a:t>cloud-based solutions based on key decision criteria.  Systems integration was one of the service providers’ top priorities. HP, IBM, and Oracle all scored 20-40 percent lower than Cisco.</a:t>
            </a:r>
          </a:p>
          <a:p>
            <a:r>
              <a:rPr lang="en-US" kern="1200" dirty="0">
                <a:solidFill>
                  <a:schemeClr val="tx1"/>
                </a:solidFill>
                <a:effectLst/>
              </a:rPr>
              <a:t> </a:t>
            </a:r>
          </a:p>
          <a:p>
            <a:r>
              <a:rPr lang="en-US" kern="1200" dirty="0">
                <a:solidFill>
                  <a:schemeClr val="tx1"/>
                </a:solidFill>
                <a:effectLst/>
              </a:rPr>
              <a:t>We have over 12,000 engineers and technicians, including over 2500 CCIEs. Our intellectual capital goes deep: Our team has been granted over 1100 patents since 1998. We manage over 100,000 devices for customers in 75 countries. We use proven methodologies and best practices derived from our experience with enterprises all over the world. And we’ve been supporting complex networks for 28 years.</a:t>
            </a:r>
          </a:p>
          <a:p>
            <a:endParaRPr lang="en-US" dirty="0"/>
          </a:p>
          <a:p>
            <a:r>
              <a:rPr lang="en-US" kern="1200" dirty="0">
                <a:solidFill>
                  <a:schemeClr val="tx1"/>
                </a:solidFill>
                <a:effectLst/>
              </a:rPr>
              <a:t>That breadth of experience with other enterprises is unique, and we can put it to work for you. You’ll be in safe hands.</a:t>
            </a:r>
          </a:p>
          <a:p>
            <a:r>
              <a:rPr lang="en-US" kern="1200" dirty="0">
                <a:solidFill>
                  <a:schemeClr val="tx1"/>
                </a:solidFill>
                <a:effectLst/>
              </a:rPr>
              <a:t>Our services are integral to making the best use of these technologies – getting the architecture to work with services to work with devices to work with applications to work with clouds to work with</a:t>
            </a:r>
            <a:r>
              <a:rPr lang="en-US" kern="1200" baseline="0" dirty="0">
                <a:solidFill>
                  <a:schemeClr val="tx1"/>
                </a:solidFill>
                <a:effectLst/>
              </a:rPr>
              <a:t> </a:t>
            </a:r>
            <a:r>
              <a:rPr lang="en-US" kern="1200" dirty="0">
                <a:solidFill>
                  <a:schemeClr val="tx1"/>
                </a:solidFill>
                <a:effectLst/>
              </a:rPr>
              <a:t>customers.</a:t>
            </a:r>
          </a:p>
          <a:p>
            <a:endParaRPr lang="en-US" dirty="0"/>
          </a:p>
          <a:p>
            <a:pPr marL="0" indent="0">
              <a:buFont typeface="Arial" panose="020B0604020202020204" pitchFamily="34" charset="0"/>
              <a:buNone/>
            </a:pPr>
            <a:endParaRPr lang="en-US" dirty="0"/>
          </a:p>
          <a:p>
            <a:r>
              <a:rPr lang="en-US" dirty="0"/>
              <a:t> </a:t>
            </a:r>
          </a:p>
          <a:p>
            <a:endParaRPr lang="en-US" kern="1200" dirty="0">
              <a:solidFill>
                <a:schemeClr val="tx1"/>
              </a:solidFill>
              <a:effectLst/>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dirty="0"/>
          </a:p>
        </p:txBody>
      </p:sp>
    </p:spTree>
    <p:extLst>
      <p:ext uri="{BB962C8B-B14F-4D97-AF65-F5344CB8AC3E}">
        <p14:creationId xmlns:p14="http://schemas.microsoft.com/office/powerpoint/2010/main" val="1510531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29851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26</a:t>
            </a:fld>
            <a:endParaRPr lang="en-US"/>
          </a:p>
        </p:txBody>
      </p:sp>
    </p:spTree>
    <p:extLst>
      <p:ext uri="{BB962C8B-B14F-4D97-AF65-F5344CB8AC3E}">
        <p14:creationId xmlns:p14="http://schemas.microsoft.com/office/powerpoint/2010/main" val="3565078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ＭＳ Ｐゴシック" charset="0"/>
                <a:cs typeface="ＭＳ Ｐゴシック" charset="0"/>
              </a:rPr>
              <a:t>So from there, what we're talking about-- here, we took some of the examples and said, OK.</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As you get that infrastructure in place, let's make sure we can map that to specific services or industries where</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you can actually start making money.</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And also get-- there is a cache aspect.</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Often, like at Verizon, the money is critical.</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They want to make money.</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But they also want the </a:t>
            </a:r>
            <a:r>
              <a:rPr lang="en-US" sz="1200" b="0" i="0" u="none" strike="noStrike" kern="1200" dirty="0" err="1" smtClean="0">
                <a:solidFill>
                  <a:schemeClr val="tx1"/>
                </a:solidFill>
                <a:effectLst/>
                <a:latin typeface="+mn-lt"/>
                <a:ea typeface="ＭＳ Ｐゴシック" charset="0"/>
                <a:cs typeface="ＭＳ Ｐゴシック" charset="0"/>
              </a:rPr>
              <a:t>umph</a:t>
            </a:r>
            <a:r>
              <a:rPr lang="en-US" sz="1200" b="0" i="0" u="none" strike="noStrike" kern="1200" dirty="0" smtClean="0">
                <a:solidFill>
                  <a:schemeClr val="tx1"/>
                </a:solidFill>
                <a:effectLst/>
                <a:latin typeface="+mn-lt"/>
                <a:ea typeface="ＭＳ Ｐゴシック" charset="0"/>
                <a:cs typeface="ＭＳ Ｐゴシック" charset="0"/>
              </a:rPr>
              <a:t>.</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They want the wow.</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And when you look at Nokia, Samsung, Ericsson--</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go to Mobile World Congress, you will see that there is a glitch.</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There is a wow effect.</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They try to capture the imagination.</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Even of CXOs.</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If you go to an enterprise customer and say 5G, most likely, he's going to say 5 gigahertz.</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He's not going to say 5G.</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He's going to say something that relates to </a:t>
            </a:r>
            <a:r>
              <a:rPr lang="en-US" sz="1200" b="0" i="0" u="none" strike="noStrike" kern="1200" dirty="0" err="1" smtClean="0">
                <a:solidFill>
                  <a:schemeClr val="tx1"/>
                </a:solidFill>
                <a:effectLst/>
                <a:latin typeface="+mn-lt"/>
                <a:ea typeface="ＭＳ Ｐゴシック" charset="0"/>
                <a:cs typeface="ＭＳ Ｐゴシック" charset="0"/>
              </a:rPr>
              <a:t>Wifi</a:t>
            </a:r>
            <a:r>
              <a:rPr lang="en-US" sz="1200" b="0" i="0" u="none" strike="noStrike" kern="1200" dirty="0" smtClean="0">
                <a:solidFill>
                  <a:schemeClr val="tx1"/>
                </a:solidFill>
                <a:effectLst/>
                <a:latin typeface="+mn-lt"/>
                <a:ea typeface="ＭＳ Ｐゴシック" charset="0"/>
                <a:cs typeface="ＭＳ Ｐゴシック" charset="0"/>
              </a:rPr>
              <a:t>.</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So there is work that we need to do as an organization to really make sure that they understand or</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the store understands the value, outside of some of the specific industries, what we do.</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And then that we can actually bring that back to our service providers to fulfill that to show how we</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can connect the two.</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That's really our value.</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92A7765-7C3F-4AFE-AE23-6F09625D6EDA}" type="slidenum">
              <a:rPr lang="en-US" smtClean="0"/>
              <a:pPr>
                <a:defRPr/>
              </a:pPr>
              <a:t>27</a:t>
            </a:fld>
            <a:endParaRPr lang="en-US"/>
          </a:p>
        </p:txBody>
      </p:sp>
    </p:spTree>
    <p:extLst>
      <p:ext uri="{BB962C8B-B14F-4D97-AF65-F5344CB8AC3E}">
        <p14:creationId xmlns:p14="http://schemas.microsoft.com/office/powerpoint/2010/main" val="60155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2</a:t>
            </a:fld>
            <a:endParaRPr lang="en-US">
              <a:solidFill>
                <a:prstClr val="black"/>
              </a:solidFill>
            </a:endParaRPr>
          </a:p>
        </p:txBody>
      </p:sp>
      <p:sp>
        <p:nvSpPr>
          <p:cNvPr id="8" name="Date Placeholder 7"/>
          <p:cNvSpPr>
            <a:spLocks noGrp="1"/>
          </p:cNvSpPr>
          <p:nvPr>
            <p:ph type="dt" idx="11"/>
          </p:nvPr>
        </p:nvSpPr>
        <p:spPr/>
        <p:txBody>
          <a:bodyPr/>
          <a:lstStyle/>
          <a:p>
            <a:fld id="{B2D04432-B487-40B4-BC93-C74D64CBFB22}" type="datetime1">
              <a:rPr lang="en-US" smtClean="0"/>
              <a:t>5/4/2017</a:t>
            </a:fld>
            <a:endParaRPr lang="en-US"/>
          </a:p>
        </p:txBody>
      </p:sp>
      <p:sp>
        <p:nvSpPr>
          <p:cNvPr id="9" name="Header Placeholder 8"/>
          <p:cNvSpPr>
            <a:spLocks noGrp="1"/>
          </p:cNvSpPr>
          <p:nvPr>
            <p:ph type="hdr" sz="quarter" idx="12"/>
          </p:nvPr>
        </p:nvSpPr>
        <p:spPr/>
        <p:txBody>
          <a:bodyPr/>
          <a:lstStyle/>
          <a:p>
            <a:r>
              <a:rPr lang="en-US" dirty="0" smtClean="0"/>
              <a:t>Cisco Live 2017</a:t>
            </a:r>
            <a:endParaRPr lang="en-US" dirty="0"/>
          </a:p>
        </p:txBody>
      </p:sp>
    </p:spTree>
    <p:extLst>
      <p:ext uri="{BB962C8B-B14F-4D97-AF65-F5344CB8AC3E}">
        <p14:creationId xmlns:p14="http://schemas.microsoft.com/office/powerpoint/2010/main" val="771063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0A8D663-60A3-FF44-B07D-C72E85756567}" type="slidenum">
              <a:rPr lang="en-US" sz="1200">
                <a:latin typeface="Calibri" charset="0"/>
                <a:cs typeface="Apple LiGothic Medium" charset="0"/>
              </a:rPr>
              <a:pPr/>
              <a:t>28</a:t>
            </a:fld>
            <a:endParaRPr lang="en-US" sz="1200">
              <a:latin typeface="Calibri" charset="0"/>
              <a:cs typeface="Apple LiGothic Medium" charset="0"/>
            </a:endParaRPr>
          </a:p>
        </p:txBody>
      </p:sp>
      <p:sp>
        <p:nvSpPr>
          <p:cNvPr id="5" name="Header Placeholder 4"/>
          <p:cNvSpPr>
            <a:spLocks noGrp="1"/>
          </p:cNvSpPr>
          <p:nvPr>
            <p:ph type="hdr" sz="quarter"/>
          </p:nvPr>
        </p:nvSpPr>
        <p:spPr/>
        <p:txBody>
          <a:bodyPr/>
          <a:lstStyle/>
          <a:p>
            <a:pPr>
              <a:defRPr/>
            </a:pPr>
            <a:r>
              <a:rPr lang="en-US"/>
              <a:t>Cisco Live 2014</a:t>
            </a:r>
          </a:p>
        </p:txBody>
      </p:sp>
      <p:sp>
        <p:nvSpPr>
          <p:cNvPr id="96261"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1F2F676-75A5-48F3-A367-5164A8910FDA}" type="datetime1">
              <a:rPr lang="en-US" sz="1200" smtClean="0">
                <a:latin typeface="Calibri" charset="0"/>
              </a:rPr>
              <a:t>5/4/2017</a:t>
            </a:fld>
            <a:endParaRPr lang="en-US" sz="1200">
              <a:latin typeface="Calibri" charset="0"/>
              <a:cs typeface="Apple LiGothic Medium" charset="0"/>
            </a:endParaRPr>
          </a:p>
        </p:txBody>
      </p:sp>
    </p:spTree>
    <p:extLst>
      <p:ext uri="{BB962C8B-B14F-4D97-AF65-F5344CB8AC3E}">
        <p14:creationId xmlns:p14="http://schemas.microsoft.com/office/powerpoint/2010/main" val="535143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600" baseline="30000" dirty="0"/>
              <a:t>On timing, we believes 5G will emerge when 4G strains to support the applications and the use- cases the market demands at the </a:t>
            </a:r>
            <a:r>
              <a:rPr lang="en-US" sz="1600" i="1" baseline="30000" dirty="0"/>
              <a:t>desired economic cost points </a:t>
            </a:r>
            <a:r>
              <a:rPr lang="en-US" sz="1600" baseline="30000" dirty="0"/>
              <a:t>(&gt;2020)</a:t>
            </a:r>
          </a:p>
          <a:p>
            <a:pPr marL="342900" indent="-342900">
              <a:buFont typeface="Arial"/>
              <a:buChar char="•"/>
            </a:pPr>
            <a:r>
              <a:rPr lang="en-US" sz="1600" baseline="30000" dirty="0"/>
              <a:t>5G is about developing technologies that will the network on a </a:t>
            </a:r>
            <a:r>
              <a:rPr lang="en-US" sz="1600" i="1" baseline="30000" dirty="0"/>
              <a:t>new economic cost curve </a:t>
            </a:r>
            <a:r>
              <a:rPr lang="en-US" sz="1600" baseline="30000" dirty="0"/>
              <a:t>to follow after 4G has been pushed to its limit in supporting the breadth of use cases in mobile broadband, </a:t>
            </a:r>
            <a:r>
              <a:rPr lang="en-US" sz="1600" baseline="30000" dirty="0" err="1"/>
              <a:t>IoE</a:t>
            </a:r>
            <a:r>
              <a:rPr lang="en-US" sz="1600" baseline="30000" dirty="0"/>
              <a:t>, M2M, </a:t>
            </a:r>
            <a:r>
              <a:rPr lang="en-US" sz="1600" baseline="30000" dirty="0" err="1"/>
              <a:t>etc</a:t>
            </a:r>
            <a:endParaRPr lang="en-US" sz="1600" baseline="30000" dirty="0"/>
          </a:p>
          <a:p>
            <a:pPr marL="342900" indent="-342900">
              <a:buFont typeface="Arial"/>
              <a:buChar char="•"/>
            </a:pPr>
            <a:r>
              <a:rPr lang="en-US" sz="1600" baseline="30000" dirty="0"/>
              <a:t>5G is about transforming the architecture from a </a:t>
            </a:r>
            <a:r>
              <a:rPr lang="en-US" sz="1600" i="1" baseline="30000" dirty="0"/>
              <a:t>vertically-integrated silo </a:t>
            </a:r>
            <a:r>
              <a:rPr lang="en-US" sz="1600" baseline="30000" dirty="0"/>
              <a:t>of network assets to a </a:t>
            </a:r>
            <a:r>
              <a:rPr lang="en-US" sz="1600" i="1" baseline="30000" dirty="0"/>
              <a:t>horizontal architecture </a:t>
            </a:r>
            <a:r>
              <a:rPr lang="en-US" sz="1600" baseline="30000" dirty="0"/>
              <a:t>that loosely-couples the access layer to the mobility core</a:t>
            </a:r>
          </a:p>
          <a:p>
            <a:pPr marL="342900" indent="-342900">
              <a:buFont typeface="Arial"/>
              <a:buChar char="•"/>
            </a:pPr>
            <a:r>
              <a:rPr lang="en-US" sz="1600" baseline="30000" dirty="0"/>
              <a:t>Can a new core networking framework that incorporates </a:t>
            </a:r>
            <a:r>
              <a:rPr lang="en-US" sz="1600" i="1" baseline="30000" dirty="0"/>
              <a:t>Mobility, Security and Storage </a:t>
            </a:r>
            <a:r>
              <a:rPr lang="en-US" sz="1600" baseline="30000" dirty="0"/>
              <a:t>as fundamental players in the networking layer be the means to achieve the 5G economic objective? Will </a:t>
            </a:r>
            <a:r>
              <a:rPr lang="en-US" sz="1600" i="1" baseline="30000" dirty="0"/>
              <a:t>Information Centric Networking </a:t>
            </a:r>
            <a:r>
              <a:rPr lang="en-US" sz="1600" baseline="30000" dirty="0"/>
              <a:t>(ICN) play a key role in enabling 5G to meet this objective?</a:t>
            </a:r>
          </a:p>
          <a:p>
            <a:pPr marL="342900" indent="-342900">
              <a:buFont typeface="Arial"/>
              <a:buChar char="•"/>
            </a:pPr>
            <a:r>
              <a:rPr lang="en-US" sz="1600" baseline="30000" dirty="0"/>
              <a:t>We must provide an </a:t>
            </a:r>
            <a:r>
              <a:rPr lang="en-US" sz="1600" i="1" baseline="30000" dirty="0"/>
              <a:t>economically sound transition from 4G to 5G </a:t>
            </a:r>
            <a:r>
              <a:rPr lang="en-US" sz="1600" baseline="30000" dirty="0"/>
              <a:t>that continues to protect the SP’s prior network investment and maintains sound operations.</a:t>
            </a:r>
            <a:endParaRPr lang="en-US" sz="1600" dirty="0"/>
          </a:p>
          <a:p>
            <a:endParaRPr lang="en-US" dirty="0"/>
          </a:p>
        </p:txBody>
      </p:sp>
      <p:sp>
        <p:nvSpPr>
          <p:cNvPr id="4" name="Slide Number Placeholder 3"/>
          <p:cNvSpPr>
            <a:spLocks noGrp="1"/>
          </p:cNvSpPr>
          <p:nvPr>
            <p:ph type="sldNum" sz="quarter" idx="10"/>
          </p:nvPr>
        </p:nvSpPr>
        <p:spPr/>
        <p:txBody>
          <a:bodyPr/>
          <a:lstStyle/>
          <a:p>
            <a:pPr>
              <a:defRPr/>
            </a:pPr>
            <a:fld id="{6CA4967A-B01D-9348-87CA-DF30797D31F0}" type="slidenum">
              <a:rPr lang="en-US" smtClean="0"/>
              <a:pPr>
                <a:defRPr/>
              </a:pPr>
              <a:t>29</a:t>
            </a:fld>
            <a:endParaRPr lang="en-US"/>
          </a:p>
        </p:txBody>
      </p:sp>
    </p:spTree>
    <p:extLst>
      <p:ext uri="{BB962C8B-B14F-4D97-AF65-F5344CB8AC3E}">
        <p14:creationId xmlns:p14="http://schemas.microsoft.com/office/powerpoint/2010/main" val="2132746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Cisco’s Data Center ASAP Open and Programmable, policy driven, secure data center</a:t>
            </a:r>
          </a:p>
          <a:p>
            <a:pPr marL="171450" indent="-171450">
              <a:buFont typeface="Arial" panose="020B0604020202020204" pitchFamily="34" charset="0"/>
              <a:buChar char="•"/>
            </a:pPr>
            <a:r>
              <a:rPr lang="en-US" dirty="0"/>
              <a:t> Differentiation: </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dirty="0"/>
              <a:t>Integration of DC/Cloud products to deliver the </a:t>
            </a:r>
            <a:r>
              <a:rPr lang="en-US" b="1" dirty="0"/>
              <a:t>ASAP architecture</a:t>
            </a:r>
            <a:r>
              <a:rPr lang="en-US" dirty="0"/>
              <a:t> </a:t>
            </a:r>
          </a:p>
          <a:p>
            <a:pPr marL="628650" lvl="1" indent="-171450">
              <a:buFont typeface="Arial" panose="020B0604020202020204" pitchFamily="34" charset="0"/>
              <a:buChar char="•"/>
            </a:pPr>
            <a:r>
              <a:rPr lang="en-US" dirty="0"/>
              <a:t>Consistent </a:t>
            </a:r>
            <a:r>
              <a:rPr lang="en-US" b="1" dirty="0"/>
              <a:t>policy-defined</a:t>
            </a:r>
            <a:r>
              <a:rPr lang="en-US" dirty="0"/>
              <a:t> model across entire hybrid cloud domain</a:t>
            </a:r>
          </a:p>
          <a:p>
            <a:pPr marL="628650" lvl="1" indent="-171450">
              <a:buFont typeface="Arial" panose="020B0604020202020204" pitchFamily="34" charset="0"/>
              <a:buChar char="•"/>
            </a:pPr>
            <a:r>
              <a:rPr lang="en-US" b="1" dirty="0"/>
              <a:t>Continuously</a:t>
            </a:r>
            <a:r>
              <a:rPr lang="en-US" dirty="0"/>
              <a:t> Maximize Application Performance, economics and security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Certification portfolio is</a:t>
            </a:r>
            <a:r>
              <a:rPr lang="en-US" baseline="0" dirty="0"/>
              <a:t> j</a:t>
            </a:r>
            <a:r>
              <a:rPr lang="en-US" dirty="0"/>
              <a:t>ob-role based, the</a:t>
            </a:r>
            <a:r>
              <a:rPr lang="en-US" baseline="0" dirty="0"/>
              <a:t> </a:t>
            </a:r>
            <a:r>
              <a:rPr lang="en-US" dirty="0"/>
              <a:t>covers extensive skills,</a:t>
            </a:r>
            <a:r>
              <a:rPr lang="en-US" baseline="0" dirty="0"/>
              <a:t> </a:t>
            </a:r>
            <a:r>
              <a:rPr lang="en-US" dirty="0"/>
              <a:t> DC infrastructure technologies (beyond</a:t>
            </a:r>
            <a:r>
              <a:rPr lang="en-US" baseline="0" dirty="0"/>
              <a:t> networking)</a:t>
            </a:r>
            <a:r>
              <a:rPr lang="en-US" dirty="0"/>
              <a:t>,  and</a:t>
            </a:r>
            <a:r>
              <a:rPr lang="en-US" baseline="0" dirty="0"/>
              <a:t> </a:t>
            </a:r>
            <a:r>
              <a:rPr lang="en-US" dirty="0"/>
              <a:t>industry best practices.</a:t>
            </a:r>
            <a:r>
              <a:rPr lang="en-US" baseline="0" dirty="0"/>
              <a:t> </a:t>
            </a:r>
          </a:p>
          <a:p>
            <a:pPr marL="171450" indent="-171450">
              <a:buFont typeface="Arial" panose="020B0604020202020204" pitchFamily="34" charset="0"/>
              <a:buChar char="•"/>
            </a:pPr>
            <a:r>
              <a:rPr lang="en-US" baseline="0" dirty="0"/>
              <a:t>Benefits to certification holder: validated job skills, portable not product based, covers depth and breadth needed in today’s job market.</a:t>
            </a:r>
          </a:p>
          <a:p>
            <a:pPr marL="171450" indent="-171450">
              <a:buFont typeface="Arial" panose="020B0604020202020204" pitchFamily="34" charset="0"/>
              <a:buChar char="•"/>
            </a:pPr>
            <a:r>
              <a:rPr lang="en-US" baseline="0" dirty="0"/>
              <a:t>Benefits to business: faster implementations, higher up time, highly scalable/flexible/secure dc infrastructure to support new business models and re-architected business critical applications.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Totally revised with the latest skills,</a:t>
            </a:r>
            <a:r>
              <a:rPr lang="en-US" baseline="0" dirty="0"/>
              <a:t> technologies, and industry best practices covering both breadth and depth required to excel in today’s demanding job roles</a:t>
            </a:r>
            <a:endParaRPr lang="en-US" dirty="0"/>
          </a:p>
          <a:p>
            <a:pPr marL="171450" indent="-171450">
              <a:buFont typeface="Arial" panose="020B0604020202020204" pitchFamily="34" charset="0"/>
              <a:buChar char="•"/>
            </a:pPr>
            <a:r>
              <a:rPr lang="en-US" dirty="0"/>
              <a:t>CCNA: two exams and</a:t>
            </a:r>
            <a:r>
              <a:rPr lang="en-US" baseline="0" dirty="0"/>
              <a:t> two certification courses</a:t>
            </a:r>
          </a:p>
          <a:p>
            <a:pPr marL="171450" indent="-171450">
              <a:buFont typeface="Arial" panose="020B0604020202020204" pitchFamily="34" charset="0"/>
              <a:buChar char="•"/>
            </a:pPr>
            <a:r>
              <a:rPr lang="en-US" baseline="0" dirty="0"/>
              <a:t>CCNP: five exams and five certification courses</a:t>
            </a:r>
          </a:p>
          <a:p>
            <a:pPr marL="171450" indent="-171450">
              <a:buFont typeface="Arial" panose="020B0604020202020204" pitchFamily="34" charset="0"/>
              <a:buChar char="•"/>
            </a:pPr>
            <a:r>
              <a:rPr lang="en-US" baseline="0" dirty="0"/>
              <a:t>CCIE: one written exam and one lab exam</a:t>
            </a:r>
          </a:p>
          <a:p>
            <a:pPr marL="0" indent="0">
              <a:buFont typeface="Arial" panose="020B0604020202020204" pitchFamily="34" charset="0"/>
              <a:buNone/>
            </a:pPr>
            <a:r>
              <a:rPr lang="en-US" dirty="0"/>
              <a:t>__________________________________________________________________________________________________________</a:t>
            </a:r>
          </a:p>
          <a:p>
            <a:pPr marL="0" indent="0">
              <a:buFont typeface="Arial" panose="020B0604020202020204" pitchFamily="34" charset="0"/>
              <a:buNone/>
            </a:pPr>
            <a:r>
              <a:rPr lang="en-US" dirty="0"/>
              <a:t>Details</a:t>
            </a:r>
          </a:p>
          <a:p>
            <a:pPr marL="171450" indent="-171450">
              <a:buFont typeface="Arial" panose="020B0604020202020204" pitchFamily="34" charset="0"/>
              <a:buChar char="•"/>
            </a:pPr>
            <a:r>
              <a:rPr lang="en-US" dirty="0"/>
              <a:t>CCIE Data Center v2.0 certifies Expert-level skills focused on in-depth data center solutions and emerging technologies needed to design implement and manage complex, modern data center infrastructure. V2.0</a:t>
            </a:r>
            <a:r>
              <a:rPr lang="en-US" baseline="0" dirty="0"/>
              <a:t> brings emphasis on policy driven infrastructure, automation, and orchestration for data centers. </a:t>
            </a:r>
            <a:r>
              <a:rPr lang="en-US" dirty="0"/>
              <a:t>Certification of skills include Layer 2 and Layer 3 technologies, network services, storage networking and compute, implementing and troubleshooting data center automation and orchestration, and fabric infrastructure. CCIE Data Center v2.0 certifies abilities for data center architecture, deployment, implementation, operational models and considerations, where the technologist is uniquely qualified to play a leadership role in harnessing evolving technologies and deep domain expertise to meet business requirements.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Certified IT professionals</a:t>
            </a:r>
            <a:r>
              <a:rPr lang="en-US" baseline="0" dirty="0"/>
              <a:t> with this level of certification can play a leadership role in creating, delivering, and managing data center infrastructure that is the foundation for business critical and digital transformational initiatives to run with high: </a:t>
            </a:r>
            <a:r>
              <a:rPr lang="en-US" baseline="0" dirty="0" err="1"/>
              <a:t>QoS</a:t>
            </a:r>
            <a:r>
              <a:rPr lang="en-US" baseline="0" dirty="0"/>
              <a:t>, performance, scalability, reliability, and ROI. Scalability comes into play to support rapidly expanding data growth and mobility requirements.</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96938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39E3EF-7728-464C-BD3E-844BC429B6E9}" type="slidenum">
              <a:rPr lang="en-US" smtClean="0">
                <a:solidFill>
                  <a:prstClr val="black"/>
                </a:solidFill>
              </a:rPr>
              <a:pPr/>
              <a:t>3</a:t>
            </a:fld>
            <a:endParaRPr lang="en-US">
              <a:solidFill>
                <a:prstClr val="black"/>
              </a:solidFill>
            </a:endParaRPr>
          </a:p>
        </p:txBody>
      </p:sp>
      <p:sp>
        <p:nvSpPr>
          <p:cNvPr id="8" name="Date Placeholder 7"/>
          <p:cNvSpPr>
            <a:spLocks noGrp="1"/>
          </p:cNvSpPr>
          <p:nvPr>
            <p:ph type="dt" idx="11"/>
          </p:nvPr>
        </p:nvSpPr>
        <p:spPr/>
        <p:txBody>
          <a:bodyPr/>
          <a:lstStyle/>
          <a:p>
            <a:fld id="{D459B775-32F5-4EF5-9B4A-D3C5B1E181E2}" type="datetime1">
              <a:rPr lang="en-US" smtClean="0"/>
              <a:t>5/4/2017</a:t>
            </a:fld>
            <a:endParaRPr lang="en-US"/>
          </a:p>
        </p:txBody>
      </p:sp>
      <p:sp>
        <p:nvSpPr>
          <p:cNvPr id="9" name="Header Placeholder 8"/>
          <p:cNvSpPr>
            <a:spLocks noGrp="1"/>
          </p:cNvSpPr>
          <p:nvPr>
            <p:ph type="hdr" sz="quarter" idx="12"/>
          </p:nvPr>
        </p:nvSpPr>
        <p:spPr/>
        <p:txBody>
          <a:bodyPr/>
          <a:lstStyle/>
          <a:p>
            <a:r>
              <a:rPr lang="en-US" dirty="0" smtClean="0"/>
              <a:t>Cisco Live 2017</a:t>
            </a:r>
            <a:endParaRPr lang="en-US" dirty="0"/>
          </a:p>
        </p:txBody>
      </p:sp>
    </p:spTree>
    <p:extLst>
      <p:ext uri="{BB962C8B-B14F-4D97-AF65-F5344CB8AC3E}">
        <p14:creationId xmlns:p14="http://schemas.microsoft.com/office/powerpoint/2010/main" val="412009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come long way since mobile devices use to be big bulky devices and unable to fit hands</a:t>
            </a:r>
          </a:p>
          <a:p>
            <a:r>
              <a:rPr lang="en-US" b="1" baseline="0" dirty="0"/>
              <a:t>LTE Technology </a:t>
            </a:r>
          </a:p>
          <a:p>
            <a:pPr marL="171450" indent="-171450">
              <a:buFont typeface="Arial" charset="0"/>
              <a:buChar char="•"/>
            </a:pPr>
            <a:r>
              <a:rPr lang="en-US" baseline="0" dirty="0"/>
              <a:t>End users – More bandwidth, lower cost, more access to OTT and SP contents</a:t>
            </a:r>
          </a:p>
          <a:p>
            <a:pPr marL="171450" indent="-171450">
              <a:buFont typeface="Arial" charset="0"/>
              <a:buChar char="•"/>
            </a:pPr>
            <a:r>
              <a:rPr lang="en-US" baseline="0" dirty="0"/>
              <a:t>SP – More radio and network capacity, all IP infrastructures </a:t>
            </a:r>
          </a:p>
          <a:p>
            <a:pPr marL="171450" indent="-171450">
              <a:buFont typeface="Arial" charset="0"/>
              <a:buChar char="•"/>
            </a:pPr>
            <a:r>
              <a:rPr lang="en-US" baseline="0" dirty="0"/>
              <a:t>OTT – New business model, access to large subscribers, ability to monetize SP network</a:t>
            </a:r>
          </a:p>
          <a:p>
            <a:pPr marL="0" indent="0">
              <a:buFont typeface="Arial" charset="0"/>
              <a:buNone/>
            </a:pPr>
            <a:r>
              <a:rPr lang="en-US" b="1" baseline="0" dirty="0"/>
              <a:t>5G Technology</a:t>
            </a:r>
          </a:p>
          <a:p>
            <a:pPr marL="171450" indent="-171450">
              <a:buFont typeface="Arial" charset="0"/>
              <a:buChar char="•"/>
            </a:pPr>
            <a:r>
              <a:rPr lang="en-US" baseline="0" dirty="0"/>
              <a:t>No need to wait till 2020. everyone is in rush to make something happen and call it 5G</a:t>
            </a:r>
          </a:p>
          <a:p>
            <a:pPr marL="171450" indent="-171450">
              <a:buFont typeface="Arial" charset="0"/>
              <a:buChar char="•"/>
            </a:pPr>
            <a:r>
              <a:rPr lang="en-US" baseline="0" dirty="0"/>
              <a:t>Major play for unlicensed radio, seamless integration between licensed and unlicensed</a:t>
            </a:r>
          </a:p>
          <a:p>
            <a:pPr marL="171450" indent="-171450">
              <a:buFont typeface="Arial" charset="0"/>
              <a:buChar char="•"/>
            </a:pPr>
            <a:r>
              <a:rPr lang="en-US" baseline="0" dirty="0"/>
              <a:t>5G is not new technology – new radio, new network BUT</a:t>
            </a:r>
          </a:p>
          <a:p>
            <a:pPr marL="514350" lvl="1" indent="-171450">
              <a:buFont typeface="Arial" charset="0"/>
              <a:buChar char="•"/>
            </a:pPr>
            <a:r>
              <a:rPr lang="en-US" baseline="0" dirty="0"/>
              <a:t>New business model (5GPP partnership, sharing and leveraging best of all)</a:t>
            </a:r>
          </a:p>
          <a:p>
            <a:pPr marL="514350" lvl="1" indent="-171450">
              <a:buFont typeface="Arial" charset="0"/>
              <a:buChar char="•"/>
            </a:pPr>
            <a:r>
              <a:rPr lang="en-US" baseline="0" dirty="0"/>
              <a:t>Create model for </a:t>
            </a:r>
            <a:r>
              <a:rPr lang="en-US" baseline="0" dirty="0" err="1"/>
              <a:t>SPx</a:t>
            </a:r>
            <a:r>
              <a:rPr lang="en-US" baseline="0" dirty="0"/>
              <a:t> (Service Provider – anyone, anytime, anywhere)</a:t>
            </a:r>
          </a:p>
          <a:p>
            <a:pPr marL="514350" lvl="1" indent="-171450">
              <a:buFont typeface="Arial" charset="0"/>
              <a:buChar char="•"/>
            </a:pPr>
            <a:r>
              <a:rPr lang="en-US" baseline="0" dirty="0"/>
              <a:t>Agile network, More software play, DevOps model using continuous integration and continuous developments</a:t>
            </a:r>
          </a:p>
          <a:p>
            <a:pPr marL="514350" lvl="1" indent="-171450">
              <a:buFont typeface="Arial" charset="0"/>
              <a:buChar char="•"/>
            </a:pPr>
            <a:r>
              <a:rPr lang="en-US" baseline="0" dirty="0"/>
              <a:t>Cloud-platforms to offer new services</a:t>
            </a:r>
          </a:p>
          <a:p>
            <a:pPr marL="171450" lvl="0" indent="-171450">
              <a:buFont typeface="Arial" charset="0"/>
              <a:buChar char="•"/>
            </a:pPr>
            <a:r>
              <a:rPr lang="en-US" baseline="0" dirty="0"/>
              <a:t>US National Science Foundation research programs to trigger Future Internet Architecture (FIA)</a:t>
            </a:r>
          </a:p>
          <a:p>
            <a:pPr marL="685800" lvl="1" indent="-342900">
              <a:buFont typeface="Arial" charset="0"/>
              <a:buChar char="•"/>
            </a:pPr>
            <a:r>
              <a:rPr lang="en-US" sz="1800" b="1" dirty="0">
                <a:solidFill>
                  <a:srgbClr val="002060"/>
                </a:solidFill>
              </a:rPr>
              <a:t>Information Centric Networking</a:t>
            </a:r>
          </a:p>
          <a:p>
            <a:pPr marL="685800" lvl="1" indent="-342900">
              <a:buFont typeface="Arial" charset="0"/>
              <a:buChar char="•"/>
            </a:pPr>
            <a:r>
              <a:rPr lang="en-US" sz="1800" dirty="0">
                <a:solidFill>
                  <a:srgbClr val="000090"/>
                </a:solidFill>
              </a:rPr>
              <a:t>MobilityFirst</a:t>
            </a:r>
          </a:p>
          <a:p>
            <a:pPr marL="685800" lvl="1" indent="-342900">
              <a:buFont typeface="Arial" charset="0"/>
              <a:buChar char="•"/>
            </a:pPr>
            <a:r>
              <a:rPr lang="en-US" sz="1800" dirty="0"/>
              <a:t>NEBULA</a:t>
            </a:r>
          </a:p>
          <a:p>
            <a:pPr marL="685800" lvl="1" indent="-342900">
              <a:buFont typeface="Arial" charset="0"/>
              <a:buChar char="•"/>
            </a:pPr>
            <a:r>
              <a:rPr lang="en-US" sz="1800" dirty="0"/>
              <a:t>eXpressive Internet Architecture</a:t>
            </a:r>
          </a:p>
          <a:p>
            <a:pPr marL="685800" lvl="1" indent="-342900">
              <a:buFont typeface="Arial" charset="0"/>
              <a:buChar char="•"/>
            </a:pPr>
            <a:r>
              <a:rPr lang="en-US" sz="1800" dirty="0"/>
              <a:t>ChoiceNet</a:t>
            </a:r>
          </a:p>
        </p:txBody>
      </p:sp>
      <p:sp>
        <p:nvSpPr>
          <p:cNvPr id="4" name="Header Placeholder 3"/>
          <p:cNvSpPr>
            <a:spLocks noGrp="1"/>
          </p:cNvSpPr>
          <p:nvPr>
            <p:ph type="hdr" sz="quarter" idx="10"/>
          </p:nvPr>
        </p:nvSpPr>
        <p:spPr/>
        <p:txBody>
          <a:bodyPr/>
          <a:lstStyle/>
          <a:p>
            <a:r>
              <a:rPr lang="en-US"/>
              <a:t>Cisco Live 2016</a:t>
            </a:r>
            <a:endParaRPr lang="en-US" dirty="0"/>
          </a:p>
        </p:txBody>
      </p:sp>
      <p:sp>
        <p:nvSpPr>
          <p:cNvPr id="5" name="Date Placeholder 4"/>
          <p:cNvSpPr>
            <a:spLocks noGrp="1"/>
          </p:cNvSpPr>
          <p:nvPr>
            <p:ph type="dt" idx="11"/>
          </p:nvPr>
        </p:nvSpPr>
        <p:spPr/>
        <p:txBody>
          <a:bodyPr/>
          <a:lstStyle/>
          <a:p>
            <a:fld id="{4D4FA395-CE86-432B-B006-3CA4256D4A75}" type="datetime1">
              <a:rPr lang="en-US" smtClean="0"/>
              <a:t>5/4/2017</a:t>
            </a:fld>
            <a:endParaRPr lang="en-US" dirty="0"/>
          </a:p>
        </p:txBody>
      </p:sp>
      <p:sp>
        <p:nvSpPr>
          <p:cNvPr id="6" name="Slide Number Placeholder 5"/>
          <p:cNvSpPr>
            <a:spLocks noGrp="1"/>
          </p:cNvSpPr>
          <p:nvPr>
            <p:ph type="sldNum" sz="quarter" idx="12"/>
          </p:nvPr>
        </p:nvSpPr>
        <p:spPr/>
        <p:txBody>
          <a:bodyPr/>
          <a:lstStyle/>
          <a:p>
            <a:fld id="{0ADFA4A4-C10A-49FC-AF1A-861163FEA0B7}" type="slidenum">
              <a:rPr lang="en-US" smtClean="0"/>
              <a:t>4</a:t>
            </a:fld>
            <a:endParaRPr lang="en-US" dirty="0"/>
          </a:p>
        </p:txBody>
      </p:sp>
    </p:spTree>
    <p:extLst>
      <p:ext uri="{BB962C8B-B14F-4D97-AF65-F5344CB8AC3E}">
        <p14:creationId xmlns:p14="http://schemas.microsoft.com/office/powerpoint/2010/main" val="30264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ＭＳ Ｐゴシック" charset="0"/>
                <a:cs typeface="ＭＳ Ｐゴシック" charset="0"/>
              </a:rPr>
              <a:t>And the thing that's different now as we look at it--</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those of you who've been in mobility for a while, you know, 1G, 2G, 3G, 4G--</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really a lot of the services that the mobile operators were able to deliver were defined by the radio ecosystem</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and by the handset.</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That's not the case anymore, right?</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I mean it's all about the smartphone, it's all about applications, and the radio really does become an access point.</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We make great access points in the Wi-Fi space.</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And so there's a huge opportunity for us there.</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But it really shifts the power around from the [? RAN ?] vendors to someone like us with our platform.</a:t>
            </a:r>
            <a:r>
              <a:rPr lang="en-US" dirty="0" smtClean="0"/>
              <a:t> </a:t>
            </a:r>
          </a:p>
        </p:txBody>
      </p:sp>
      <p:sp>
        <p:nvSpPr>
          <p:cNvPr id="4" name="Slide Number Placeholder 3"/>
          <p:cNvSpPr>
            <a:spLocks noGrp="1"/>
          </p:cNvSpPr>
          <p:nvPr>
            <p:ph type="sldNum" sz="quarter" idx="10"/>
          </p:nvPr>
        </p:nvSpPr>
        <p:spPr/>
        <p:txBody>
          <a:bodyPr/>
          <a:lstStyle/>
          <a:p>
            <a:fld id="{1199B848-22AF-554D-8012-E740C3F103DD}" type="slidenum">
              <a:rPr lang="en-GB" smtClean="0"/>
              <a:t>5</a:t>
            </a:fld>
            <a:endParaRPr lang="en-GB"/>
          </a:p>
        </p:txBody>
      </p:sp>
    </p:spTree>
    <p:extLst>
      <p:ext uri="{BB962C8B-B14F-4D97-AF65-F5344CB8AC3E}">
        <p14:creationId xmlns:p14="http://schemas.microsoft.com/office/powerpoint/2010/main" val="1548198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Digitization or</a:t>
            </a:r>
            <a:r>
              <a:rPr lang="en-US" baseline="0" dirty="0" smtClean="0"/>
              <a:t> the digital business transformation is leading the path for several market dynamics: cloud, IoT, and 5G</a:t>
            </a:r>
          </a:p>
          <a:p>
            <a:pPr marL="171450" indent="-171450">
              <a:buFont typeface="Arial" panose="020B0604020202020204" pitchFamily="34" charset="0"/>
              <a:buChar char="•"/>
            </a:pPr>
            <a:r>
              <a:rPr lang="en-US" baseline="0" dirty="0" smtClean="0"/>
              <a:t>First more applications and workloads will move to the cloud due to the scale and economic benefits. This will result in a 4 times increase in global cloud traffic through 2020, Cisco GCI</a:t>
            </a:r>
          </a:p>
          <a:p>
            <a:pPr marL="171450" indent="-171450">
              <a:buFont typeface="Arial" panose="020B0604020202020204" pitchFamily="34" charset="0"/>
              <a:buChar char="•"/>
            </a:pPr>
            <a:r>
              <a:rPr lang="en-US" baseline="0" dirty="0" smtClean="0"/>
              <a:t>There will be more IoT. As data, people, processes, and devices become increasingly connected, through 2020 nearly half of total connected devices will be machine-2-machine (M2M). Cisco VNI</a:t>
            </a:r>
          </a:p>
          <a:p>
            <a:pPr marL="171450" indent="-171450">
              <a:buFont typeface="Arial" panose="020B0604020202020204" pitchFamily="34" charset="0"/>
              <a:buChar char="•"/>
            </a:pPr>
            <a:r>
              <a:rPr lang="en-US" baseline="0" dirty="0" smtClean="0"/>
              <a:t>Video is already the majority of fixed and mobile traffic. This will continue to drive global mobile traffic to the tune of 8 times over the next four years. And as the transition to 5G occurs, video will be one of the primary beneficiaries with faster speed and improved quality. Cisco Mobile VNI</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The blending of these dynamics leads to a $2 trillion economic opportunity for service providers over the next decade through new services and operational savings (Cisco Consulting Services). But there are more transitions at bay…</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dirty="0"/>
          </a:p>
        </p:txBody>
      </p:sp>
    </p:spTree>
    <p:extLst>
      <p:ext uri="{BB962C8B-B14F-4D97-AF65-F5344CB8AC3E}">
        <p14:creationId xmlns:p14="http://schemas.microsoft.com/office/powerpoint/2010/main" val="178425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market share of Enterprise business is small compared to consumer.</a:t>
            </a:r>
          </a:p>
          <a:p>
            <a:r>
              <a:rPr lang="en-US" dirty="0" smtClean="0"/>
              <a:t>Industry</a:t>
            </a:r>
            <a:r>
              <a:rPr lang="en-US" baseline="0" dirty="0" smtClean="0"/>
              <a:t> studies and our conversations with several service providers indicate that by year 2020 this the proportion of Enterprise originated business will grow significantly.</a:t>
            </a:r>
          </a:p>
          <a:p>
            <a:r>
              <a:rPr lang="en-US" baseline="0" dirty="0" smtClean="0"/>
              <a:t>And while it will still be far less of a share than consumer, the profit margins are expected to be much better.</a:t>
            </a:r>
          </a:p>
          <a:p>
            <a:r>
              <a:rPr lang="en-US" baseline="0" dirty="0" smtClean="0"/>
              <a:t>Why? Because many Enterprise services will be customized and complex – there are profits in complexity.</a:t>
            </a:r>
            <a:endParaRPr lang="en-US" dirty="0" smtClean="0"/>
          </a:p>
        </p:txBody>
      </p:sp>
      <p:sp>
        <p:nvSpPr>
          <p:cNvPr id="4" name="Slide Number Placeholder 3"/>
          <p:cNvSpPr>
            <a:spLocks noGrp="1"/>
          </p:cNvSpPr>
          <p:nvPr>
            <p:ph type="sldNum" sz="quarter" idx="10"/>
          </p:nvPr>
        </p:nvSpPr>
        <p:spPr/>
        <p:txBody>
          <a:bodyPr/>
          <a:lstStyle/>
          <a:p>
            <a:fld id="{7AEDB9C3-C910-BF42-A888-0DD6C1E2A43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96853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LTE-U FCC announcement for 5GHz (AT&amp;T, Verizon, Qualcomm, LG, Samsung)</a:t>
            </a:r>
          </a:p>
          <a:p>
            <a:pPr marL="171450" indent="-171450">
              <a:buFont typeface="Arial" charset="0"/>
              <a:buChar char="•"/>
            </a:pPr>
            <a:r>
              <a:rPr lang="en-US" dirty="0" smtClean="0">
                <a:effectLst/>
              </a:rPr>
              <a:t>Recent FCC announcement</a:t>
            </a:r>
            <a:r>
              <a:rPr lang="en-US" baseline="0" dirty="0" smtClean="0">
                <a:effectLst/>
              </a:rPr>
              <a:t> to allow LTE-U. </a:t>
            </a:r>
            <a:r>
              <a:rPr lang="en-US" sz="900" kern="1200" dirty="0" smtClean="0">
                <a:solidFill>
                  <a:schemeClr val="tx1"/>
                </a:solidFill>
                <a:effectLst/>
                <a:latin typeface="+mn-lt"/>
                <a:ea typeface="+mn-ea"/>
                <a:cs typeface="+mn-cs"/>
              </a:rPr>
              <a:t>LTE-U deployment options, this document focuses on supplemental downlink (SDL) </a:t>
            </a:r>
          </a:p>
          <a:p>
            <a:pPr marL="171450" indent="-171450">
              <a:buFont typeface="Arial" charset="0"/>
              <a:buChar char="•"/>
            </a:pPr>
            <a:r>
              <a:rPr lang="en-US" sz="900" kern="1200" dirty="0" smtClean="0">
                <a:solidFill>
                  <a:schemeClr val="tx1"/>
                </a:solidFill>
                <a:effectLst/>
                <a:latin typeface="+mn-lt"/>
                <a:ea typeface="+mn-ea"/>
                <a:cs typeface="+mn-cs"/>
              </a:rPr>
              <a:t>deployment in unlicensed band, which will be paired with a licensed LTE carrier as carrier aggregation mode in legacy LTE (up to 3GPP </a:t>
            </a:r>
            <a:r>
              <a:rPr lang="en-US" sz="900" kern="1200" dirty="0" err="1" smtClean="0">
                <a:solidFill>
                  <a:schemeClr val="tx1"/>
                </a:solidFill>
                <a:effectLst/>
                <a:latin typeface="+mn-lt"/>
                <a:ea typeface="+mn-ea"/>
                <a:cs typeface="+mn-cs"/>
              </a:rPr>
              <a:t>Rel</a:t>
            </a:r>
            <a:r>
              <a:rPr lang="en-US" sz="900" kern="1200" dirty="0" smtClean="0">
                <a:solidFill>
                  <a:schemeClr val="tx1"/>
                </a:solidFill>
                <a:effectLst/>
                <a:latin typeface="+mn-lt"/>
                <a:ea typeface="+mn-ea"/>
                <a:cs typeface="+mn-cs"/>
              </a:rPr>
              <a:t> 12). This deployment will target the regions without listen-before-talk (LBT) requirements such as US (for example, U-NII radio bands in the US covering 5.15 GHz –5.85 GHz regulated by the FCC)</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dirty="0" smtClean="0"/>
              <a:t>3GPP Rel-10 onward provides</a:t>
            </a:r>
            <a:r>
              <a:rPr lang="en-US" baseline="0" dirty="0" smtClean="0"/>
              <a:t> spec for </a:t>
            </a:r>
            <a:r>
              <a:rPr lang="en-US" dirty="0" smtClean="0"/>
              <a:t>LTE in conjunction with an LTE deployment in licensed bands, </a:t>
            </a:r>
            <a:endParaRPr lang="en-US" dirty="0" smtClean="0">
              <a:effectLst/>
            </a:endParaRPr>
          </a:p>
          <a:p>
            <a:pPr marL="171450" indent="-171450">
              <a:buFont typeface="Arial" charset="0"/>
              <a:buChar char="•"/>
            </a:pPr>
            <a:r>
              <a:rPr lang="en-US" dirty="0" smtClean="0"/>
              <a:t>The FCC has given several companies the go-ahead to activate a wireless technology called LTE-U in their base stations; if all goes as planned, devices will be able to communicate cellular data over unlicensed frequencies</a:t>
            </a:r>
          </a:p>
          <a:p>
            <a:endParaRPr lang="en-US" dirty="0"/>
          </a:p>
        </p:txBody>
      </p:sp>
      <p:sp>
        <p:nvSpPr>
          <p:cNvPr id="4" name="Header Placeholder 3"/>
          <p:cNvSpPr>
            <a:spLocks noGrp="1"/>
          </p:cNvSpPr>
          <p:nvPr>
            <p:ph type="hdr" sz="quarter" idx="10"/>
          </p:nvPr>
        </p:nvSpPr>
        <p:spPr/>
        <p:txBody>
          <a:bodyPr/>
          <a:lstStyle/>
          <a:p>
            <a:r>
              <a:rPr lang="en-US" smtClean="0"/>
              <a:t>Cisco Live 2016</a:t>
            </a:r>
            <a:endParaRPr lang="en-US" dirty="0"/>
          </a:p>
        </p:txBody>
      </p:sp>
      <p:sp>
        <p:nvSpPr>
          <p:cNvPr id="5" name="Date Placeholder 4"/>
          <p:cNvSpPr>
            <a:spLocks noGrp="1"/>
          </p:cNvSpPr>
          <p:nvPr>
            <p:ph type="dt" idx="11"/>
          </p:nvPr>
        </p:nvSpPr>
        <p:spPr/>
        <p:txBody>
          <a:bodyPr/>
          <a:lstStyle/>
          <a:p>
            <a:fld id="{BA678A70-1ADF-49A4-B9C3-3E7AAF35E53B}" type="datetime1">
              <a:rPr lang="en-US" smtClean="0"/>
              <a:t>5/4/2017</a:t>
            </a:fld>
            <a:endParaRPr lang="en-US" dirty="0"/>
          </a:p>
        </p:txBody>
      </p:sp>
      <p:sp>
        <p:nvSpPr>
          <p:cNvPr id="6" name="Slide Number Placeholder 5"/>
          <p:cNvSpPr>
            <a:spLocks noGrp="1"/>
          </p:cNvSpPr>
          <p:nvPr>
            <p:ph type="sldNum" sz="quarter" idx="12"/>
          </p:nvPr>
        </p:nvSpPr>
        <p:spPr/>
        <p:txBody>
          <a:bodyPr/>
          <a:lstStyle/>
          <a:p>
            <a:fld id="{0ADFA4A4-C10A-49FC-AF1A-861163FEA0B7}" type="slidenum">
              <a:rPr lang="en-US" smtClean="0"/>
              <a:t>8</a:t>
            </a:fld>
            <a:endParaRPr lang="en-US" dirty="0"/>
          </a:p>
        </p:txBody>
      </p:sp>
    </p:spTree>
    <p:extLst>
      <p:ext uri="{BB962C8B-B14F-4D97-AF65-F5344CB8AC3E}">
        <p14:creationId xmlns:p14="http://schemas.microsoft.com/office/powerpoint/2010/main" val="1033907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900" kern="1200" dirty="0">
                <a:solidFill>
                  <a:schemeClr val="tx1"/>
                </a:solidFill>
                <a:latin typeface="+mn-lt"/>
                <a:ea typeface="+mn-ea"/>
                <a:cs typeface="+mn-cs"/>
              </a:rPr>
              <a:t>Drive 5G Standardization</a:t>
            </a:r>
          </a:p>
          <a:p>
            <a:pPr marL="571500" lvl="1" indent="-228600">
              <a:buFont typeface="+mj-lt"/>
              <a:buAutoNum type="arabicPeriod"/>
            </a:pPr>
            <a:r>
              <a:rPr lang="en-US" sz="900" kern="1200" dirty="0">
                <a:solidFill>
                  <a:schemeClr val="tx1"/>
                </a:solidFill>
                <a:latin typeface="+mn-lt"/>
                <a:ea typeface="+mn-ea"/>
                <a:cs typeface="+mn-cs"/>
              </a:rPr>
              <a:t>Drive standardization work at ITU IMT-2020, 3GPP,  NGMN, IEEE, IETF etc. </a:t>
            </a:r>
          </a:p>
          <a:p>
            <a:pPr marL="571500" lvl="1" indent="-228600">
              <a:buFont typeface="+mj-lt"/>
              <a:buAutoNum type="arabicPeriod"/>
            </a:pPr>
            <a:r>
              <a:rPr lang="en-US" sz="900" kern="1200" dirty="0">
                <a:solidFill>
                  <a:schemeClr val="tx1"/>
                </a:solidFill>
                <a:latin typeface="+mn-lt"/>
                <a:ea typeface="+mn-ea"/>
                <a:cs typeface="+mn-cs"/>
              </a:rPr>
              <a:t>Dedicated team</a:t>
            </a:r>
            <a:r>
              <a:rPr lang="en-US" sz="900" kern="1200" baseline="0" dirty="0">
                <a:solidFill>
                  <a:schemeClr val="tx1"/>
                </a:solidFill>
                <a:latin typeface="+mn-lt"/>
                <a:ea typeface="+mn-ea"/>
                <a:cs typeface="+mn-cs"/>
              </a:rPr>
              <a:t> to support standardization work</a:t>
            </a:r>
            <a:endParaRPr lang="en-US" sz="900" kern="1200" dirty="0">
              <a:solidFill>
                <a:schemeClr val="tx1"/>
              </a:solidFill>
              <a:latin typeface="+mn-lt"/>
              <a:ea typeface="+mn-ea"/>
              <a:cs typeface="+mn-cs"/>
            </a:endParaRPr>
          </a:p>
          <a:p>
            <a:pPr marL="228600" indent="-228600">
              <a:buFont typeface="+mj-lt"/>
              <a:buAutoNum type="arabicPeriod"/>
            </a:pPr>
            <a:r>
              <a:rPr lang="en-US" sz="900" kern="1200" dirty="0">
                <a:solidFill>
                  <a:schemeClr val="tx1"/>
                </a:solidFill>
                <a:latin typeface="+mn-lt"/>
                <a:ea typeface="+mn-ea"/>
                <a:cs typeface="+mn-cs"/>
              </a:rPr>
              <a:t>Lead co-development, POC</a:t>
            </a:r>
          </a:p>
          <a:p>
            <a:pPr marL="571500" lvl="1" indent="-228600">
              <a:buFont typeface="+mj-lt"/>
              <a:buAutoNum type="arabicPeriod"/>
            </a:pPr>
            <a:r>
              <a:rPr lang="en-US" sz="900" kern="1200" dirty="0">
                <a:solidFill>
                  <a:schemeClr val="tx1"/>
                </a:solidFill>
                <a:latin typeface="+mn-lt"/>
                <a:ea typeface="+mn-ea"/>
                <a:cs typeface="+mn-cs"/>
              </a:rPr>
              <a:t>Co-development/Partnership for Cloud RAN, Mobile Edge Computing (MEG)</a:t>
            </a:r>
          </a:p>
          <a:p>
            <a:pPr marL="571500" lvl="1" indent="-228600">
              <a:buFont typeface="+mj-lt"/>
              <a:buAutoNum type="arabicPeriod"/>
            </a:pPr>
            <a:r>
              <a:rPr lang="en-US" sz="900" kern="1200" dirty="0">
                <a:solidFill>
                  <a:schemeClr val="tx1"/>
                </a:solidFill>
                <a:latin typeface="+mn-lt"/>
                <a:ea typeface="+mn-ea"/>
                <a:cs typeface="+mn-cs"/>
              </a:rPr>
              <a:t>Introducing ICN in WiFi AP, Smallcell, VPC, CDN etc.</a:t>
            </a:r>
          </a:p>
          <a:p>
            <a:pPr marL="228600" indent="-228600">
              <a:buFont typeface="+mj-lt"/>
              <a:buAutoNum type="arabicPeriod"/>
            </a:pPr>
            <a:r>
              <a:rPr lang="en-US" sz="900" kern="1200" dirty="0">
                <a:solidFill>
                  <a:schemeClr val="tx1"/>
                </a:solidFill>
                <a:latin typeface="+mn-lt"/>
                <a:ea typeface="+mn-ea"/>
                <a:cs typeface="+mn-cs"/>
              </a:rPr>
              <a:t>5G Mobile Edge Computing</a:t>
            </a:r>
          </a:p>
          <a:p>
            <a:pPr marL="571500" lvl="1" indent="-228600">
              <a:buFont typeface="+mj-lt"/>
              <a:buAutoNum type="arabicPeriod"/>
            </a:pPr>
            <a:r>
              <a:rPr lang="en-US" sz="900" kern="1200" dirty="0">
                <a:solidFill>
                  <a:schemeClr val="tx1"/>
                </a:solidFill>
                <a:latin typeface="+mn-lt"/>
                <a:ea typeface="+mn-ea"/>
                <a:cs typeface="+mn-cs"/>
              </a:rPr>
              <a:t>Edge</a:t>
            </a:r>
            <a:r>
              <a:rPr lang="en-US" sz="900" kern="1200" baseline="0" dirty="0">
                <a:solidFill>
                  <a:schemeClr val="tx1"/>
                </a:solidFill>
                <a:latin typeface="+mn-lt"/>
                <a:ea typeface="+mn-ea"/>
                <a:cs typeface="+mn-cs"/>
              </a:rPr>
              <a:t> processing, caching for internet traffic</a:t>
            </a:r>
            <a:endParaRPr lang="en-US" sz="900" kern="1200" dirty="0">
              <a:solidFill>
                <a:schemeClr val="tx1"/>
              </a:solidFill>
              <a:latin typeface="+mn-lt"/>
              <a:ea typeface="+mn-ea"/>
              <a:cs typeface="+mn-cs"/>
            </a:endParaRPr>
          </a:p>
          <a:p>
            <a:pPr marL="228600" indent="-228600">
              <a:buFont typeface="+mj-lt"/>
              <a:buAutoNum type="arabicPeriod"/>
            </a:pPr>
            <a:r>
              <a:rPr lang="en-US" sz="900" kern="1200" dirty="0">
                <a:solidFill>
                  <a:schemeClr val="tx1"/>
                </a:solidFill>
                <a:latin typeface="+mn-lt"/>
                <a:ea typeface="+mn-ea"/>
                <a:cs typeface="+mn-cs"/>
              </a:rPr>
              <a:t>5G Core</a:t>
            </a:r>
          </a:p>
          <a:p>
            <a:pPr marL="571500" lvl="1" indent="-228600">
              <a:buFont typeface="+mj-lt"/>
              <a:buAutoNum type="arabicPeriod"/>
            </a:pPr>
            <a:r>
              <a:rPr lang="en-US" sz="900" kern="1200" dirty="0">
                <a:solidFill>
                  <a:schemeClr val="tx1"/>
                </a:solidFill>
                <a:latin typeface="+mn-lt"/>
                <a:ea typeface="+mn-ea"/>
                <a:cs typeface="+mn-cs"/>
              </a:rPr>
              <a:t>NFV Virtualization Portfolio</a:t>
            </a:r>
          </a:p>
          <a:p>
            <a:pPr marL="571500" lvl="1" indent="-228600">
              <a:buFont typeface="+mj-lt"/>
              <a:buAutoNum type="arabicPeriod"/>
            </a:pPr>
            <a:r>
              <a:rPr lang="en-US" sz="900" kern="1200" dirty="0">
                <a:solidFill>
                  <a:schemeClr val="tx1"/>
                </a:solidFill>
                <a:latin typeface="+mn-lt"/>
                <a:ea typeface="+mn-ea"/>
                <a:cs typeface="+mn-cs"/>
              </a:rPr>
              <a:t>Virtualization &amp; orchestration for services hosted on 5G</a:t>
            </a:r>
          </a:p>
          <a:p>
            <a:pPr marL="571500" lvl="1" indent="-228600">
              <a:buFont typeface="+mj-lt"/>
              <a:buAutoNum type="arabicPeriod"/>
            </a:pPr>
            <a:r>
              <a:rPr lang="en-US" sz="900" kern="1200" dirty="0">
                <a:solidFill>
                  <a:schemeClr val="tx1"/>
                </a:solidFill>
                <a:latin typeface="+mn-lt"/>
                <a:ea typeface="+mn-ea"/>
                <a:cs typeface="+mn-cs"/>
              </a:rPr>
              <a:t>Grow ecosystem for ESC, NSO to ETSI MANO</a:t>
            </a:r>
          </a:p>
          <a:p>
            <a:pPr marL="228600" indent="-228600">
              <a:buFont typeface="+mj-lt"/>
              <a:buAutoNum type="arabicPeriod"/>
            </a:pPr>
            <a:r>
              <a:rPr lang="en-US" sz="900" kern="1200" dirty="0">
                <a:solidFill>
                  <a:schemeClr val="tx1"/>
                </a:solidFill>
                <a:latin typeface="+mn-lt"/>
                <a:ea typeface="+mn-ea"/>
                <a:cs typeface="+mn-cs"/>
              </a:rPr>
              <a:t>Establish 5G Leadership</a:t>
            </a:r>
          </a:p>
          <a:p>
            <a:pPr marL="571500" lvl="1" indent="-228600">
              <a:buFont typeface="+mj-lt"/>
              <a:buAutoNum type="arabicPeriod"/>
            </a:pPr>
            <a:r>
              <a:rPr lang="en-US" sz="900" kern="1200" dirty="0">
                <a:solidFill>
                  <a:schemeClr val="tx1"/>
                </a:solidFill>
                <a:latin typeface="+mn-lt"/>
                <a:ea typeface="+mn-ea"/>
                <a:cs typeface="+mn-cs"/>
              </a:rPr>
              <a:t>Drive industry leadership</a:t>
            </a:r>
          </a:p>
          <a:p>
            <a:pPr marL="571500" lvl="1" indent="-228600">
              <a:buFont typeface="+mj-lt"/>
              <a:buAutoNum type="arabicPeriod"/>
            </a:pPr>
            <a:r>
              <a:rPr lang="en-US" sz="900" kern="1200" dirty="0">
                <a:solidFill>
                  <a:schemeClr val="tx1"/>
                </a:solidFill>
                <a:latin typeface="+mn-lt"/>
                <a:ea typeface="+mn-ea"/>
                <a:cs typeface="+mn-cs"/>
              </a:rPr>
              <a:t>Take lead/champion role at ITU IMT-2020, 3GPP,  NGMN, IEEE, IETF</a:t>
            </a:r>
            <a:endParaRPr lang="en-US" dirty="0"/>
          </a:p>
        </p:txBody>
      </p:sp>
      <p:sp>
        <p:nvSpPr>
          <p:cNvPr id="4" name="Header Placeholder 3"/>
          <p:cNvSpPr>
            <a:spLocks noGrp="1"/>
          </p:cNvSpPr>
          <p:nvPr>
            <p:ph type="hdr" sz="quarter" idx="10"/>
          </p:nvPr>
        </p:nvSpPr>
        <p:spPr/>
        <p:txBody>
          <a:bodyPr/>
          <a:lstStyle/>
          <a:p>
            <a:r>
              <a:rPr lang="en-US"/>
              <a:t>Cisco Live 2016</a:t>
            </a:r>
            <a:endParaRPr lang="en-US" dirty="0"/>
          </a:p>
        </p:txBody>
      </p:sp>
      <p:sp>
        <p:nvSpPr>
          <p:cNvPr id="5" name="Date Placeholder 4"/>
          <p:cNvSpPr>
            <a:spLocks noGrp="1"/>
          </p:cNvSpPr>
          <p:nvPr>
            <p:ph type="dt" idx="11"/>
          </p:nvPr>
        </p:nvSpPr>
        <p:spPr/>
        <p:txBody>
          <a:bodyPr/>
          <a:lstStyle/>
          <a:p>
            <a:fld id="{4D3A6FA0-BB13-4C02-ABE9-ADB91911A397}" type="datetime1">
              <a:rPr lang="en-US" smtClean="0"/>
              <a:t>5/4/2017</a:t>
            </a:fld>
            <a:endParaRPr lang="en-US"/>
          </a:p>
        </p:txBody>
      </p:sp>
      <p:sp>
        <p:nvSpPr>
          <p:cNvPr id="6" name="Slide Number Placeholder 5"/>
          <p:cNvSpPr>
            <a:spLocks noGrp="1"/>
          </p:cNvSpPr>
          <p:nvPr>
            <p:ph type="sldNum" sz="quarter" idx="12"/>
          </p:nvPr>
        </p:nvSpPr>
        <p:spPr/>
        <p:txBody>
          <a:bodyPr/>
          <a:lstStyle/>
          <a:p>
            <a:fld id="{0ADFA4A4-C10A-49FC-AF1A-861163FEA0B7}" type="slidenum">
              <a:rPr lang="en-US" smtClean="0"/>
              <a:t>9</a:t>
            </a:fld>
            <a:endParaRPr lang="en-US"/>
          </a:p>
        </p:txBody>
      </p:sp>
    </p:spTree>
    <p:extLst>
      <p:ext uri="{BB962C8B-B14F-4D97-AF65-F5344CB8AC3E}">
        <p14:creationId xmlns:p14="http://schemas.microsoft.com/office/powerpoint/2010/main" val="1755152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www.ciscolive.com/us" TargetMode="External"/><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hyperlink" Target="http://www.ciscolive.com/Online" TargetMode="External"/><Relationship Id="rId4" Type="http://schemas.openxmlformats.org/officeDocument/2006/relationships/hyperlink" Target="http://ciscolive.com/Online"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8742" t="14280" r="44733" b="3050"/>
          <a:stretch/>
        </p:blipFill>
        <p:spPr>
          <a:xfrm rot="5400000">
            <a:off x="1998980" y="-2000251"/>
            <a:ext cx="5146037" cy="9144001"/>
          </a:xfrm>
          <a:prstGeom prst="rect">
            <a:avLst/>
          </a:prstGeom>
        </p:spPr>
      </p:pic>
      <p:grpSp>
        <p:nvGrpSpPr>
          <p:cNvPr id="8" name="Group 7"/>
          <p:cNvGrpSpPr/>
          <p:nvPr userDrawn="1"/>
        </p:nvGrpSpPr>
        <p:grpSpPr>
          <a:xfrm>
            <a:off x="5125591" y="2591307"/>
            <a:ext cx="3350898" cy="1413872"/>
            <a:chOff x="3134879" y="2799720"/>
            <a:chExt cx="1946161" cy="821160"/>
          </a:xfrm>
          <a:solidFill>
            <a:schemeClr val="bg1"/>
          </a:solidFill>
        </p:grpSpPr>
        <p:sp>
          <p:nvSpPr>
            <p:cNvPr id="11" name="Freeform: Shape 1"/>
            <p:cNvSpPr/>
            <p:nvPr/>
          </p:nvSpPr>
          <p:spPr>
            <a:xfrm>
              <a:off x="4808520" y="2799720"/>
              <a:ext cx="272520" cy="64980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Shape 2"/>
            <p:cNvSpPr/>
            <p:nvPr/>
          </p:nvSpPr>
          <p:spPr>
            <a:xfrm>
              <a:off x="4087080" y="2872440"/>
              <a:ext cx="154080" cy="576360"/>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Shape 3"/>
            <p:cNvSpPr/>
            <p:nvPr/>
          </p:nvSpPr>
          <p:spPr>
            <a:xfrm>
              <a:off x="4207680" y="2985839"/>
              <a:ext cx="156240" cy="463320"/>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Shape 4"/>
            <p:cNvSpPr/>
            <p:nvPr/>
          </p:nvSpPr>
          <p:spPr>
            <a:xfrm>
              <a:off x="4357800" y="3039120"/>
              <a:ext cx="329400" cy="40968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Shape 5"/>
            <p:cNvSpPr/>
            <p:nvPr/>
          </p:nvSpPr>
          <p:spPr>
            <a:xfrm>
              <a:off x="4606560" y="3069719"/>
              <a:ext cx="235080" cy="380880"/>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Shape 6"/>
            <p:cNvSpPr/>
            <p:nvPr/>
          </p:nvSpPr>
          <p:spPr>
            <a:xfrm>
              <a:off x="3134879" y="3188520"/>
              <a:ext cx="231120" cy="259920"/>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7"/>
            <p:cNvSpPr/>
            <p:nvPr/>
          </p:nvSpPr>
          <p:spPr>
            <a:xfrm>
              <a:off x="3390120" y="3194280"/>
              <a:ext cx="52200" cy="44280"/>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8"/>
            <p:cNvSpPr/>
            <p:nvPr/>
          </p:nvSpPr>
          <p:spPr>
            <a:xfrm>
              <a:off x="3390120" y="3262680"/>
              <a:ext cx="52200" cy="180000"/>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9"/>
            <p:cNvSpPr/>
            <p:nvPr/>
          </p:nvSpPr>
          <p:spPr>
            <a:xfrm>
              <a:off x="3463559" y="3258000"/>
              <a:ext cx="171360" cy="190440"/>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10"/>
            <p:cNvSpPr/>
            <p:nvPr/>
          </p:nvSpPr>
          <p:spPr>
            <a:xfrm>
              <a:off x="3647520" y="3258000"/>
              <a:ext cx="184680" cy="190440"/>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11"/>
            <p:cNvSpPr/>
            <p:nvPr/>
          </p:nvSpPr>
          <p:spPr>
            <a:xfrm>
              <a:off x="3847679" y="3258000"/>
              <a:ext cx="191520" cy="190440"/>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Shape 12"/>
            <p:cNvSpPr/>
            <p:nvPr/>
          </p:nvSpPr>
          <p:spPr>
            <a:xfrm>
              <a:off x="3137759" y="3514680"/>
              <a:ext cx="51840" cy="86400"/>
            </a:xfrm>
            <a:custGeom>
              <a:avLst/>
              <a:gdLst/>
              <a:ahLst/>
              <a:cxnLst>
                <a:cxn ang="3cd4">
                  <a:pos x="hc" y="t"/>
                </a:cxn>
                <a:cxn ang="cd2">
                  <a:pos x="l" y="vc"/>
                </a:cxn>
                <a:cxn ang="cd4">
                  <a:pos x="hc" y="b"/>
                </a:cxn>
                <a:cxn ang="0">
                  <a:pos x="r" y="vc"/>
                </a:cxn>
              </a:cxnLst>
              <a:rect l="l" t="t" r="r" b="b"/>
              <a:pathLst>
                <a:path w="145" h="241">
                  <a:moveTo>
                    <a:pt x="32" y="169"/>
                  </a:moveTo>
                  <a:cubicBezTo>
                    <a:pt x="32" y="198"/>
                    <a:pt x="47" y="211"/>
                    <a:pt x="71" y="211"/>
                  </a:cubicBezTo>
                  <a:cubicBezTo>
                    <a:pt x="95" y="211"/>
                    <a:pt x="111" y="195"/>
                    <a:pt x="111" y="166"/>
                  </a:cubicBezTo>
                  <a:lnTo>
                    <a:pt x="111" y="0"/>
                  </a:lnTo>
                  <a:lnTo>
                    <a:pt x="145" y="0"/>
                  </a:lnTo>
                  <a:lnTo>
                    <a:pt x="145" y="166"/>
                  </a:lnTo>
                  <a:cubicBezTo>
                    <a:pt x="145" y="214"/>
                    <a:pt x="119" y="241"/>
                    <a:pt x="71" y="241"/>
                  </a:cubicBezTo>
                  <a:cubicBezTo>
                    <a:pt x="29" y="241"/>
                    <a:pt x="0" y="211"/>
                    <a:pt x="0" y="16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13"/>
            <p:cNvSpPr/>
            <p:nvPr/>
          </p:nvSpPr>
          <p:spPr>
            <a:xfrm>
              <a:off x="3202560" y="3538440"/>
              <a:ext cx="50040" cy="62640"/>
            </a:xfrm>
            <a:custGeom>
              <a:avLst/>
              <a:gdLst/>
              <a:ahLst/>
              <a:cxnLst>
                <a:cxn ang="3cd4">
                  <a:pos x="hc" y="t"/>
                </a:cxn>
                <a:cxn ang="cd2">
                  <a:pos x="l" y="vc"/>
                </a:cxn>
                <a:cxn ang="cd4">
                  <a:pos x="hc" y="b"/>
                </a:cxn>
                <a:cxn ang="0">
                  <a:pos x="r" y="vc"/>
                </a:cxn>
              </a:cxnLst>
              <a:rect l="l" t="t" r="r" b="b"/>
              <a:pathLst>
                <a:path w="140" h="175">
                  <a:moveTo>
                    <a:pt x="32" y="0"/>
                  </a:moveTo>
                  <a:lnTo>
                    <a:pt x="32" y="111"/>
                  </a:lnTo>
                  <a:cubicBezTo>
                    <a:pt x="32" y="137"/>
                    <a:pt x="45" y="148"/>
                    <a:pt x="66" y="148"/>
                  </a:cubicBezTo>
                  <a:cubicBezTo>
                    <a:pt x="95" y="148"/>
                    <a:pt x="108" y="127"/>
                    <a:pt x="108" y="103"/>
                  </a:cubicBezTo>
                  <a:lnTo>
                    <a:pt x="108" y="0"/>
                  </a:lnTo>
                  <a:lnTo>
                    <a:pt x="140" y="0"/>
                  </a:lnTo>
                  <a:lnTo>
                    <a:pt x="140" y="169"/>
                  </a:lnTo>
                  <a:lnTo>
                    <a:pt x="114" y="169"/>
                  </a:lnTo>
                  <a:lnTo>
                    <a:pt x="111" y="151"/>
                  </a:lnTo>
                  <a:cubicBezTo>
                    <a:pt x="98" y="167"/>
                    <a:pt x="79" y="175"/>
                    <a:pt x="61" y="175"/>
                  </a:cubicBezTo>
                  <a:cubicBezTo>
                    <a:pt x="26" y="175"/>
                    <a:pt x="0" y="153"/>
                    <a:pt x="0" y="111"/>
                  </a:cubicBez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14"/>
            <p:cNvSpPr/>
            <p:nvPr/>
          </p:nvSpPr>
          <p:spPr>
            <a:xfrm>
              <a:off x="3267360" y="3536280"/>
              <a:ext cx="51120" cy="62640"/>
            </a:xfrm>
            <a:custGeom>
              <a:avLst/>
              <a:gdLst/>
              <a:ahLst/>
              <a:cxnLst>
                <a:cxn ang="3cd4">
                  <a:pos x="hc" y="t"/>
                </a:cxn>
                <a:cxn ang="cd2">
                  <a:pos x="l" y="vc"/>
                </a:cxn>
                <a:cxn ang="cd4">
                  <a:pos x="hc" y="b"/>
                </a:cxn>
                <a:cxn ang="0">
                  <a:pos x="r" y="vc"/>
                </a:cxn>
              </a:cxnLst>
              <a:rect l="l" t="t" r="r" b="b"/>
              <a:pathLst>
                <a:path w="143" h="175">
                  <a:moveTo>
                    <a:pt x="0" y="6"/>
                  </a:moveTo>
                  <a:lnTo>
                    <a:pt x="26" y="6"/>
                  </a:lnTo>
                  <a:lnTo>
                    <a:pt x="29" y="27"/>
                  </a:lnTo>
                  <a:cubicBezTo>
                    <a:pt x="42" y="8"/>
                    <a:pt x="61" y="0"/>
                    <a:pt x="82" y="0"/>
                  </a:cubicBezTo>
                  <a:cubicBezTo>
                    <a:pt x="119" y="0"/>
                    <a:pt x="143" y="24"/>
                    <a:pt x="143" y="64"/>
                  </a:cubicBezTo>
                  <a:lnTo>
                    <a:pt x="143" y="175"/>
                  </a:lnTo>
                  <a:lnTo>
                    <a:pt x="111" y="175"/>
                  </a:lnTo>
                  <a:lnTo>
                    <a:pt x="111" y="64"/>
                  </a:lnTo>
                  <a:cubicBezTo>
                    <a:pt x="111" y="38"/>
                    <a:pt x="98" y="27"/>
                    <a:pt x="74" y="27"/>
                  </a:cubicBezTo>
                  <a:cubicBezTo>
                    <a:pt x="50" y="27"/>
                    <a:pt x="32" y="43"/>
                    <a:pt x="32" y="69"/>
                  </a:cubicBezTo>
                  <a:lnTo>
                    <a:pt x="32" y="175"/>
                  </a:lnTo>
                  <a:lnTo>
                    <a:pt x="0" y="175"/>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15"/>
            <p:cNvSpPr/>
            <p:nvPr/>
          </p:nvSpPr>
          <p:spPr>
            <a:xfrm>
              <a:off x="3327479" y="3536280"/>
              <a:ext cx="57600" cy="64800"/>
            </a:xfrm>
            <a:custGeom>
              <a:avLst/>
              <a:gdLst/>
              <a:ahLst/>
              <a:cxnLst>
                <a:cxn ang="3cd4">
                  <a:pos x="hc" y="t"/>
                </a:cxn>
                <a:cxn ang="cd2">
                  <a:pos x="l" y="vc"/>
                </a:cxn>
                <a:cxn ang="cd4">
                  <a:pos x="hc" y="b"/>
                </a:cxn>
                <a:cxn ang="0">
                  <a:pos x="r" y="vc"/>
                </a:cxn>
              </a:cxnLst>
              <a:rect l="l" t="t" r="r" b="b"/>
              <a:pathLst>
                <a:path w="161" h="181">
                  <a:moveTo>
                    <a:pt x="161" y="128"/>
                  </a:moveTo>
                  <a:cubicBezTo>
                    <a:pt x="153" y="159"/>
                    <a:pt x="127" y="181"/>
                    <a:pt x="84" y="181"/>
                  </a:cubicBezTo>
                  <a:cubicBezTo>
                    <a:pt x="37" y="181"/>
                    <a:pt x="0" y="151"/>
                    <a:pt x="0" y="90"/>
                  </a:cubicBezTo>
                  <a:cubicBezTo>
                    <a:pt x="0" y="32"/>
                    <a:pt x="34" y="0"/>
                    <a:pt x="82" y="0"/>
                  </a:cubicBezTo>
                  <a:cubicBezTo>
                    <a:pt x="129" y="0"/>
                    <a:pt x="161" y="30"/>
                    <a:pt x="161" y="98"/>
                  </a:cubicBezTo>
                  <a:lnTo>
                    <a:pt x="31" y="98"/>
                  </a:lnTo>
                  <a:cubicBezTo>
                    <a:pt x="34" y="138"/>
                    <a:pt x="55" y="154"/>
                    <a:pt x="84" y="154"/>
                  </a:cubicBezTo>
                  <a:cubicBezTo>
                    <a:pt x="106" y="154"/>
                    <a:pt x="121" y="143"/>
                    <a:pt x="127" y="128"/>
                  </a:cubicBezTo>
                  <a:close/>
                  <a:moveTo>
                    <a:pt x="37" y="72"/>
                  </a:moveTo>
                  <a:lnTo>
                    <a:pt x="132" y="72"/>
                  </a:lnTo>
                  <a:cubicBezTo>
                    <a:pt x="129" y="40"/>
                    <a:pt x="111" y="24"/>
                    <a:pt x="84" y="24"/>
                  </a:cubicBezTo>
                  <a:cubicBezTo>
                    <a:pt x="61" y="27"/>
                    <a:pt x="39" y="40"/>
                    <a:pt x="37" y="7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Shape 16"/>
            <p:cNvSpPr/>
            <p:nvPr/>
          </p:nvSpPr>
          <p:spPr>
            <a:xfrm>
              <a:off x="3429360" y="3514680"/>
              <a:ext cx="55080" cy="84240"/>
            </a:xfrm>
            <a:custGeom>
              <a:avLst/>
              <a:gdLst/>
              <a:ahLst/>
              <a:cxnLst>
                <a:cxn ang="3cd4">
                  <a:pos x="hc" y="t"/>
                </a:cxn>
                <a:cxn ang="cd2">
                  <a:pos x="l" y="vc"/>
                </a:cxn>
                <a:cxn ang="cd4">
                  <a:pos x="hc" y="b"/>
                </a:cxn>
                <a:cxn ang="0">
                  <a:pos x="r" y="vc"/>
                </a:cxn>
              </a:cxnLst>
              <a:rect l="l" t="t" r="r" b="b"/>
              <a:pathLst>
                <a:path w="154" h="235">
                  <a:moveTo>
                    <a:pt x="0" y="66"/>
                  </a:moveTo>
                  <a:cubicBezTo>
                    <a:pt x="0" y="65"/>
                    <a:pt x="0" y="64"/>
                    <a:pt x="0" y="63"/>
                  </a:cubicBezTo>
                  <a:close/>
                  <a:moveTo>
                    <a:pt x="79" y="0"/>
                  </a:moveTo>
                  <a:cubicBezTo>
                    <a:pt x="122" y="0"/>
                    <a:pt x="154" y="23"/>
                    <a:pt x="154" y="66"/>
                  </a:cubicBezTo>
                  <a:cubicBezTo>
                    <a:pt x="154" y="98"/>
                    <a:pt x="140" y="116"/>
                    <a:pt x="98" y="156"/>
                  </a:cubicBezTo>
                  <a:lnTo>
                    <a:pt x="45" y="206"/>
                  </a:lnTo>
                  <a:lnTo>
                    <a:pt x="151" y="206"/>
                  </a:lnTo>
                  <a:lnTo>
                    <a:pt x="151" y="235"/>
                  </a:lnTo>
                  <a:lnTo>
                    <a:pt x="3" y="235"/>
                  </a:lnTo>
                  <a:lnTo>
                    <a:pt x="3" y="206"/>
                  </a:lnTo>
                  <a:lnTo>
                    <a:pt x="77" y="135"/>
                  </a:lnTo>
                  <a:cubicBezTo>
                    <a:pt x="109" y="105"/>
                    <a:pt x="119" y="90"/>
                    <a:pt x="119" y="66"/>
                  </a:cubicBezTo>
                  <a:cubicBezTo>
                    <a:pt x="119" y="42"/>
                    <a:pt x="103" y="26"/>
                    <a:pt x="77" y="26"/>
                  </a:cubicBezTo>
                  <a:cubicBezTo>
                    <a:pt x="50" y="26"/>
                    <a:pt x="32" y="39"/>
                    <a:pt x="29" y="63"/>
                  </a:cubicBezTo>
                  <a:lnTo>
                    <a:pt x="0" y="63"/>
                  </a:lnTo>
                  <a:cubicBezTo>
                    <a:pt x="7" y="27"/>
                    <a:pt x="36" y="0"/>
                    <a:pt x="7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Shape 17"/>
            <p:cNvSpPr/>
            <p:nvPr/>
          </p:nvSpPr>
          <p:spPr>
            <a:xfrm>
              <a:off x="3497039" y="3517200"/>
              <a:ext cx="58680" cy="83880"/>
            </a:xfrm>
            <a:custGeom>
              <a:avLst/>
              <a:gdLst/>
              <a:ahLst/>
              <a:cxnLst>
                <a:cxn ang="3cd4">
                  <a:pos x="hc" y="t"/>
                </a:cxn>
                <a:cxn ang="cd2">
                  <a:pos x="l" y="vc"/>
                </a:cxn>
                <a:cxn ang="cd4">
                  <a:pos x="hc" y="b"/>
                </a:cxn>
                <a:cxn ang="0">
                  <a:pos x="r" y="vc"/>
                </a:cxn>
              </a:cxnLst>
              <a:rect l="l" t="t" r="r" b="b"/>
              <a:pathLst>
                <a:path w="164" h="234">
                  <a:moveTo>
                    <a:pt x="34" y="173"/>
                  </a:moveTo>
                  <a:cubicBezTo>
                    <a:pt x="40" y="191"/>
                    <a:pt x="56" y="207"/>
                    <a:pt x="82" y="207"/>
                  </a:cubicBezTo>
                  <a:cubicBezTo>
                    <a:pt x="111" y="207"/>
                    <a:pt x="132" y="188"/>
                    <a:pt x="132" y="154"/>
                  </a:cubicBezTo>
                  <a:cubicBezTo>
                    <a:pt x="132" y="120"/>
                    <a:pt x="114" y="101"/>
                    <a:pt x="82" y="101"/>
                  </a:cubicBezTo>
                  <a:cubicBezTo>
                    <a:pt x="66" y="101"/>
                    <a:pt x="48" y="106"/>
                    <a:pt x="37" y="122"/>
                  </a:cubicBezTo>
                  <a:lnTo>
                    <a:pt x="8" y="122"/>
                  </a:lnTo>
                  <a:lnTo>
                    <a:pt x="13" y="0"/>
                  </a:lnTo>
                  <a:lnTo>
                    <a:pt x="154" y="0"/>
                  </a:lnTo>
                  <a:lnTo>
                    <a:pt x="154" y="27"/>
                  </a:lnTo>
                  <a:lnTo>
                    <a:pt x="42" y="27"/>
                  </a:lnTo>
                  <a:lnTo>
                    <a:pt x="40" y="93"/>
                  </a:lnTo>
                  <a:cubicBezTo>
                    <a:pt x="53" y="83"/>
                    <a:pt x="69" y="77"/>
                    <a:pt x="90" y="77"/>
                  </a:cubicBezTo>
                  <a:cubicBezTo>
                    <a:pt x="130" y="77"/>
                    <a:pt x="164" y="104"/>
                    <a:pt x="164" y="154"/>
                  </a:cubicBezTo>
                  <a:cubicBezTo>
                    <a:pt x="164" y="196"/>
                    <a:pt x="135" y="234"/>
                    <a:pt x="82" y="234"/>
                  </a:cubicBezTo>
                  <a:cubicBezTo>
                    <a:pt x="34" y="234"/>
                    <a:pt x="5" y="204"/>
                    <a:pt x="0" y="17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Freeform: Shape 18"/>
            <p:cNvSpPr/>
            <p:nvPr/>
          </p:nvSpPr>
          <p:spPr>
            <a:xfrm>
              <a:off x="3570479" y="3556440"/>
              <a:ext cx="42480" cy="10080"/>
            </a:xfrm>
            <a:custGeom>
              <a:avLst/>
              <a:gdLst/>
              <a:ahLst/>
              <a:cxnLst>
                <a:cxn ang="3cd4">
                  <a:pos x="hc" y="t"/>
                </a:cxn>
                <a:cxn ang="cd2">
                  <a:pos x="l" y="vc"/>
                </a:cxn>
                <a:cxn ang="cd4">
                  <a:pos x="hc" y="b"/>
                </a:cxn>
                <a:cxn ang="0">
                  <a:pos x="r" y="vc"/>
                </a:cxn>
              </a:cxnLst>
              <a:rect l="l" t="t" r="r" b="b"/>
              <a:pathLst>
                <a:path w="119" h="29">
                  <a:moveTo>
                    <a:pt x="0" y="29"/>
                  </a:moveTo>
                  <a:lnTo>
                    <a:pt x="0" y="0"/>
                  </a:lnTo>
                  <a:lnTo>
                    <a:pt x="119" y="0"/>
                  </a:lnTo>
                  <a:lnTo>
                    <a:pt x="119" y="2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19"/>
            <p:cNvSpPr/>
            <p:nvPr/>
          </p:nvSpPr>
          <p:spPr>
            <a:xfrm>
              <a:off x="3627720" y="3514680"/>
              <a:ext cx="54720" cy="84240"/>
            </a:xfrm>
            <a:custGeom>
              <a:avLst/>
              <a:gdLst/>
              <a:ahLst/>
              <a:cxnLst>
                <a:cxn ang="3cd4">
                  <a:pos x="hc" y="t"/>
                </a:cxn>
                <a:cxn ang="cd2">
                  <a:pos x="l" y="vc"/>
                </a:cxn>
                <a:cxn ang="cd4">
                  <a:pos x="hc" y="b"/>
                </a:cxn>
                <a:cxn ang="0">
                  <a:pos x="r" y="vc"/>
                </a:cxn>
              </a:cxnLst>
              <a:rect l="l" t="t" r="r" b="b"/>
              <a:pathLst>
                <a:path w="153" h="235">
                  <a:moveTo>
                    <a:pt x="0" y="63"/>
                  </a:moveTo>
                  <a:lnTo>
                    <a:pt x="0" y="66"/>
                  </a:lnTo>
                  <a:cubicBezTo>
                    <a:pt x="0" y="65"/>
                    <a:pt x="0" y="64"/>
                    <a:pt x="0" y="63"/>
                  </a:cubicBezTo>
                  <a:close/>
                  <a:moveTo>
                    <a:pt x="79" y="0"/>
                  </a:moveTo>
                  <a:cubicBezTo>
                    <a:pt x="122" y="0"/>
                    <a:pt x="153" y="23"/>
                    <a:pt x="153" y="66"/>
                  </a:cubicBezTo>
                  <a:cubicBezTo>
                    <a:pt x="153" y="98"/>
                    <a:pt x="140" y="116"/>
                    <a:pt x="98" y="156"/>
                  </a:cubicBezTo>
                  <a:lnTo>
                    <a:pt x="45" y="206"/>
                  </a:lnTo>
                  <a:lnTo>
                    <a:pt x="151" y="206"/>
                  </a:lnTo>
                  <a:lnTo>
                    <a:pt x="151" y="235"/>
                  </a:lnTo>
                  <a:lnTo>
                    <a:pt x="2" y="235"/>
                  </a:lnTo>
                  <a:lnTo>
                    <a:pt x="2" y="206"/>
                  </a:lnTo>
                  <a:lnTo>
                    <a:pt x="77" y="135"/>
                  </a:lnTo>
                  <a:cubicBezTo>
                    <a:pt x="108" y="105"/>
                    <a:pt x="119" y="90"/>
                    <a:pt x="119" y="66"/>
                  </a:cubicBezTo>
                  <a:cubicBezTo>
                    <a:pt x="119" y="42"/>
                    <a:pt x="103" y="26"/>
                    <a:pt x="77" y="26"/>
                  </a:cubicBezTo>
                  <a:cubicBezTo>
                    <a:pt x="50" y="26"/>
                    <a:pt x="32" y="39"/>
                    <a:pt x="29" y="63"/>
                  </a:cubicBezTo>
                  <a:lnTo>
                    <a:pt x="0" y="63"/>
                  </a:lnTo>
                  <a:cubicBezTo>
                    <a:pt x="6" y="27"/>
                    <a:pt x="35" y="0"/>
                    <a:pt x="7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20"/>
            <p:cNvSpPr/>
            <p:nvPr/>
          </p:nvSpPr>
          <p:spPr>
            <a:xfrm>
              <a:off x="3697200" y="3515400"/>
              <a:ext cx="55800" cy="86400"/>
            </a:xfrm>
            <a:custGeom>
              <a:avLst/>
              <a:gdLst/>
              <a:ahLst/>
              <a:cxnLst>
                <a:cxn ang="3cd4">
                  <a:pos x="hc" y="t"/>
                </a:cxn>
                <a:cxn ang="cd2">
                  <a:pos x="l" y="vc"/>
                </a:cxn>
                <a:cxn ang="cd4">
                  <a:pos x="hc" y="b"/>
                </a:cxn>
                <a:cxn ang="0">
                  <a:pos x="r" y="vc"/>
                </a:cxn>
              </a:cxnLst>
              <a:rect l="l" t="t" r="r" b="b"/>
              <a:pathLst>
                <a:path w="156" h="241">
                  <a:moveTo>
                    <a:pt x="0" y="77"/>
                  </a:moveTo>
                  <a:cubicBezTo>
                    <a:pt x="0" y="29"/>
                    <a:pt x="35" y="0"/>
                    <a:pt x="77" y="0"/>
                  </a:cubicBezTo>
                  <a:cubicBezTo>
                    <a:pt x="130" y="0"/>
                    <a:pt x="156" y="37"/>
                    <a:pt x="156" y="111"/>
                  </a:cubicBezTo>
                  <a:cubicBezTo>
                    <a:pt x="156" y="212"/>
                    <a:pt x="117" y="241"/>
                    <a:pt x="72" y="241"/>
                  </a:cubicBezTo>
                  <a:cubicBezTo>
                    <a:pt x="37" y="241"/>
                    <a:pt x="11" y="223"/>
                    <a:pt x="3" y="191"/>
                  </a:cubicBezTo>
                  <a:lnTo>
                    <a:pt x="37" y="191"/>
                  </a:lnTo>
                  <a:cubicBezTo>
                    <a:pt x="42" y="207"/>
                    <a:pt x="53" y="215"/>
                    <a:pt x="74" y="215"/>
                  </a:cubicBezTo>
                  <a:cubicBezTo>
                    <a:pt x="103" y="215"/>
                    <a:pt x="122" y="193"/>
                    <a:pt x="127" y="127"/>
                  </a:cubicBezTo>
                  <a:cubicBezTo>
                    <a:pt x="114" y="148"/>
                    <a:pt x="90" y="156"/>
                    <a:pt x="72" y="156"/>
                  </a:cubicBezTo>
                  <a:cubicBezTo>
                    <a:pt x="29" y="154"/>
                    <a:pt x="0" y="125"/>
                    <a:pt x="0" y="77"/>
                  </a:cubicBezTo>
                  <a:close/>
                  <a:moveTo>
                    <a:pt x="77" y="27"/>
                  </a:moveTo>
                  <a:cubicBezTo>
                    <a:pt x="50" y="27"/>
                    <a:pt x="32" y="45"/>
                    <a:pt x="32" y="77"/>
                  </a:cubicBezTo>
                  <a:cubicBezTo>
                    <a:pt x="32" y="111"/>
                    <a:pt x="50" y="130"/>
                    <a:pt x="77" y="130"/>
                  </a:cubicBezTo>
                  <a:cubicBezTo>
                    <a:pt x="109" y="130"/>
                    <a:pt x="122" y="106"/>
                    <a:pt x="122" y="80"/>
                  </a:cubicBezTo>
                  <a:cubicBezTo>
                    <a:pt x="125" y="45"/>
                    <a:pt x="103" y="27"/>
                    <a:pt x="77" y="2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21"/>
            <p:cNvSpPr/>
            <p:nvPr/>
          </p:nvSpPr>
          <p:spPr>
            <a:xfrm>
              <a:off x="3766680" y="3585960"/>
              <a:ext cx="15120" cy="30240"/>
            </a:xfrm>
            <a:custGeom>
              <a:avLst/>
              <a:gdLst/>
              <a:ahLst/>
              <a:cxnLst>
                <a:cxn ang="3cd4">
                  <a:pos x="hc" y="t"/>
                </a:cxn>
                <a:cxn ang="cd2">
                  <a:pos x="l" y="vc"/>
                </a:cxn>
                <a:cxn ang="cd4">
                  <a:pos x="hc" y="b"/>
                </a:cxn>
                <a:cxn ang="0">
                  <a:pos x="r" y="vc"/>
                </a:cxn>
              </a:cxnLst>
              <a:rect l="l" t="t" r="r" b="b"/>
              <a:pathLst>
                <a:path w="43" h="85">
                  <a:moveTo>
                    <a:pt x="43" y="32"/>
                  </a:moveTo>
                  <a:cubicBezTo>
                    <a:pt x="43" y="69"/>
                    <a:pt x="22" y="82"/>
                    <a:pt x="0" y="85"/>
                  </a:cubicBezTo>
                  <a:lnTo>
                    <a:pt x="0" y="69"/>
                  </a:lnTo>
                  <a:cubicBezTo>
                    <a:pt x="14" y="66"/>
                    <a:pt x="22" y="58"/>
                    <a:pt x="22" y="37"/>
                  </a:cubicBezTo>
                  <a:lnTo>
                    <a:pt x="6" y="37"/>
                  </a:lnTo>
                  <a:lnTo>
                    <a:pt x="6" y="0"/>
                  </a:lnTo>
                  <a:lnTo>
                    <a:pt x="43"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22"/>
            <p:cNvSpPr/>
            <p:nvPr/>
          </p:nvSpPr>
          <p:spPr>
            <a:xfrm>
              <a:off x="3830759" y="3514680"/>
              <a:ext cx="54720" cy="84240"/>
            </a:xfrm>
            <a:custGeom>
              <a:avLst/>
              <a:gdLst/>
              <a:ahLst/>
              <a:cxnLst>
                <a:cxn ang="3cd4">
                  <a:pos x="hc" y="t"/>
                </a:cxn>
                <a:cxn ang="cd2">
                  <a:pos x="l" y="vc"/>
                </a:cxn>
                <a:cxn ang="cd4">
                  <a:pos x="hc" y="b"/>
                </a:cxn>
                <a:cxn ang="0">
                  <a:pos x="r" y="vc"/>
                </a:cxn>
              </a:cxnLst>
              <a:rect l="l" t="t" r="r" b="b"/>
              <a:pathLst>
                <a:path w="153" h="235">
                  <a:moveTo>
                    <a:pt x="0" y="66"/>
                  </a:moveTo>
                  <a:cubicBezTo>
                    <a:pt x="0" y="65"/>
                    <a:pt x="0" y="64"/>
                    <a:pt x="0" y="63"/>
                  </a:cubicBezTo>
                  <a:close/>
                  <a:moveTo>
                    <a:pt x="79" y="0"/>
                  </a:moveTo>
                  <a:cubicBezTo>
                    <a:pt x="122" y="0"/>
                    <a:pt x="153" y="23"/>
                    <a:pt x="153" y="66"/>
                  </a:cubicBezTo>
                  <a:cubicBezTo>
                    <a:pt x="153" y="98"/>
                    <a:pt x="140" y="116"/>
                    <a:pt x="98" y="156"/>
                  </a:cubicBezTo>
                  <a:lnTo>
                    <a:pt x="45" y="206"/>
                  </a:lnTo>
                  <a:lnTo>
                    <a:pt x="151" y="206"/>
                  </a:lnTo>
                  <a:lnTo>
                    <a:pt x="151" y="235"/>
                  </a:lnTo>
                  <a:lnTo>
                    <a:pt x="2" y="235"/>
                  </a:lnTo>
                  <a:lnTo>
                    <a:pt x="2" y="206"/>
                  </a:lnTo>
                  <a:lnTo>
                    <a:pt x="77" y="135"/>
                  </a:lnTo>
                  <a:cubicBezTo>
                    <a:pt x="108" y="105"/>
                    <a:pt x="119" y="90"/>
                    <a:pt x="119" y="66"/>
                  </a:cubicBezTo>
                  <a:cubicBezTo>
                    <a:pt x="119" y="42"/>
                    <a:pt x="103" y="26"/>
                    <a:pt x="77" y="26"/>
                  </a:cubicBezTo>
                  <a:cubicBezTo>
                    <a:pt x="50" y="26"/>
                    <a:pt x="32" y="39"/>
                    <a:pt x="29" y="63"/>
                  </a:cubicBezTo>
                  <a:lnTo>
                    <a:pt x="0" y="63"/>
                  </a:lnTo>
                  <a:cubicBezTo>
                    <a:pt x="6" y="27"/>
                    <a:pt x="35" y="0"/>
                    <a:pt x="7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23"/>
            <p:cNvSpPr/>
            <p:nvPr/>
          </p:nvSpPr>
          <p:spPr>
            <a:xfrm>
              <a:off x="3898440" y="3515400"/>
              <a:ext cx="58680" cy="85680"/>
            </a:xfrm>
            <a:custGeom>
              <a:avLst/>
              <a:gdLst/>
              <a:ahLst/>
              <a:cxnLst>
                <a:cxn ang="3cd4">
                  <a:pos x="hc" y="t"/>
                </a:cxn>
                <a:cxn ang="cd2">
                  <a:pos x="l" y="vc"/>
                </a:cxn>
                <a:cxn ang="cd4">
                  <a:pos x="hc" y="b"/>
                </a:cxn>
                <a:cxn ang="0">
                  <a:pos x="r" y="vc"/>
                </a:cxn>
              </a:cxnLst>
              <a:rect l="l" t="t" r="r" b="b"/>
              <a:pathLst>
                <a:path w="164" h="239">
                  <a:moveTo>
                    <a:pt x="0" y="119"/>
                  </a:moveTo>
                  <a:cubicBezTo>
                    <a:pt x="0" y="35"/>
                    <a:pt x="37" y="0"/>
                    <a:pt x="82" y="0"/>
                  </a:cubicBezTo>
                  <a:cubicBezTo>
                    <a:pt x="127" y="0"/>
                    <a:pt x="164" y="35"/>
                    <a:pt x="164" y="119"/>
                  </a:cubicBezTo>
                  <a:cubicBezTo>
                    <a:pt x="164" y="201"/>
                    <a:pt x="130" y="239"/>
                    <a:pt x="82" y="239"/>
                  </a:cubicBezTo>
                  <a:cubicBezTo>
                    <a:pt x="34" y="239"/>
                    <a:pt x="0" y="201"/>
                    <a:pt x="0" y="119"/>
                  </a:cubicBezTo>
                  <a:close/>
                  <a:moveTo>
                    <a:pt x="130" y="119"/>
                  </a:moveTo>
                  <a:cubicBezTo>
                    <a:pt x="130" y="56"/>
                    <a:pt x="113" y="27"/>
                    <a:pt x="79" y="27"/>
                  </a:cubicBezTo>
                  <a:cubicBezTo>
                    <a:pt x="44" y="27"/>
                    <a:pt x="29" y="55"/>
                    <a:pt x="29" y="119"/>
                  </a:cubicBezTo>
                  <a:cubicBezTo>
                    <a:pt x="29" y="182"/>
                    <a:pt x="45" y="215"/>
                    <a:pt x="79" y="215"/>
                  </a:cubicBezTo>
                  <a:cubicBezTo>
                    <a:pt x="114" y="212"/>
                    <a:pt x="130" y="183"/>
                    <a:pt x="130" y="11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24"/>
            <p:cNvSpPr/>
            <p:nvPr/>
          </p:nvSpPr>
          <p:spPr>
            <a:xfrm>
              <a:off x="3976560" y="3517200"/>
              <a:ext cx="30240" cy="82800"/>
            </a:xfrm>
            <a:custGeom>
              <a:avLst/>
              <a:gdLst/>
              <a:ahLst/>
              <a:cxnLst>
                <a:cxn ang="3cd4">
                  <a:pos x="hc" y="t"/>
                </a:cxn>
                <a:cxn ang="cd2">
                  <a:pos x="l" y="vc"/>
                </a:cxn>
                <a:cxn ang="cd4">
                  <a:pos x="hc" y="b"/>
                </a:cxn>
                <a:cxn ang="0">
                  <a:pos x="r" y="vc"/>
                </a:cxn>
              </a:cxnLst>
              <a:rect l="l" t="t" r="r" b="b"/>
              <a:pathLst>
                <a:path w="85" h="231">
                  <a:moveTo>
                    <a:pt x="50" y="32"/>
                  </a:moveTo>
                  <a:lnTo>
                    <a:pt x="0" y="59"/>
                  </a:lnTo>
                  <a:lnTo>
                    <a:pt x="0" y="27"/>
                  </a:lnTo>
                  <a:lnTo>
                    <a:pt x="53" y="0"/>
                  </a:lnTo>
                  <a:lnTo>
                    <a:pt x="85" y="0"/>
                  </a:lnTo>
                  <a:lnTo>
                    <a:pt x="85" y="231"/>
                  </a:lnTo>
                  <a:lnTo>
                    <a:pt x="50" y="231"/>
                  </a:lnTo>
                  <a:lnTo>
                    <a:pt x="50" y="22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5" name="Freeform: Shape 25"/>
            <p:cNvSpPr/>
            <p:nvPr/>
          </p:nvSpPr>
          <p:spPr>
            <a:xfrm>
              <a:off x="4037400" y="3516479"/>
              <a:ext cx="52200" cy="82440"/>
            </a:xfrm>
            <a:custGeom>
              <a:avLst/>
              <a:gdLst/>
              <a:ahLst/>
              <a:cxnLst>
                <a:cxn ang="3cd4">
                  <a:pos x="hc" y="t"/>
                </a:cxn>
                <a:cxn ang="cd2">
                  <a:pos x="l" y="vc"/>
                </a:cxn>
                <a:cxn ang="cd4">
                  <a:pos x="hc" y="b"/>
                </a:cxn>
                <a:cxn ang="0">
                  <a:pos x="r" y="vc"/>
                </a:cxn>
              </a:cxnLst>
              <a:rect l="l" t="t" r="r" b="b"/>
              <a:pathLst>
                <a:path w="146" h="230">
                  <a:moveTo>
                    <a:pt x="53" y="230"/>
                  </a:moveTo>
                  <a:lnTo>
                    <a:pt x="16" y="230"/>
                  </a:lnTo>
                  <a:lnTo>
                    <a:pt x="112" y="29"/>
                  </a:lnTo>
                  <a:lnTo>
                    <a:pt x="0" y="29"/>
                  </a:lnTo>
                  <a:lnTo>
                    <a:pt x="0" y="0"/>
                  </a:lnTo>
                  <a:lnTo>
                    <a:pt x="146" y="0"/>
                  </a:lnTo>
                  <a:lnTo>
                    <a:pt x="146" y="2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6" name="Freeform: Shape 26"/>
            <p:cNvSpPr/>
            <p:nvPr/>
          </p:nvSpPr>
          <p:spPr>
            <a:xfrm>
              <a:off x="4137480" y="3552480"/>
              <a:ext cx="20880" cy="18720"/>
            </a:xfrm>
            <a:custGeom>
              <a:avLst/>
              <a:gdLst/>
              <a:ahLst/>
              <a:cxnLst>
                <a:cxn ang="3cd4">
                  <a:pos x="hc" y="t"/>
                </a:cxn>
                <a:cxn ang="cd2">
                  <a:pos x="l" y="vc"/>
                </a:cxn>
                <a:cxn ang="cd4">
                  <a:pos x="hc" y="b"/>
                </a:cxn>
                <a:cxn ang="0">
                  <a:pos x="r" y="vc"/>
                </a:cxn>
              </a:cxnLst>
              <a:rect l="l" t="t" r="r" b="b"/>
              <a:pathLst>
                <a:path w="59" h="53">
                  <a:moveTo>
                    <a:pt x="0" y="53"/>
                  </a:moveTo>
                  <a:lnTo>
                    <a:pt x="0" y="0"/>
                  </a:lnTo>
                  <a:lnTo>
                    <a:pt x="59" y="0"/>
                  </a:lnTo>
                  <a:lnTo>
                    <a:pt x="59" y="53"/>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7" name="Freeform: Shape 27"/>
            <p:cNvSpPr/>
            <p:nvPr/>
          </p:nvSpPr>
          <p:spPr>
            <a:xfrm>
              <a:off x="4205160" y="3514680"/>
              <a:ext cx="52200" cy="84240"/>
            </a:xfrm>
            <a:custGeom>
              <a:avLst/>
              <a:gdLst/>
              <a:ahLst/>
              <a:cxnLst>
                <a:cxn ang="3cd4">
                  <a:pos x="hc" y="t"/>
                </a:cxn>
                <a:cxn ang="cd2">
                  <a:pos x="l" y="vc"/>
                </a:cxn>
                <a:cxn ang="cd4">
                  <a:pos x="hc" y="b"/>
                </a:cxn>
                <a:cxn ang="0">
                  <a:pos x="r" y="vc"/>
                </a:cxn>
              </a:cxnLst>
              <a:rect l="l" t="t" r="r" b="b"/>
              <a:pathLst>
                <a:path w="146" h="235">
                  <a:moveTo>
                    <a:pt x="35" y="206"/>
                  </a:moveTo>
                  <a:lnTo>
                    <a:pt x="146" y="206"/>
                  </a:lnTo>
                  <a:lnTo>
                    <a:pt x="146" y="235"/>
                  </a:lnTo>
                  <a:lnTo>
                    <a:pt x="0" y="235"/>
                  </a:lnTo>
                  <a:lnTo>
                    <a:pt x="0" y="0"/>
                  </a:lnTo>
                  <a:lnTo>
                    <a:pt x="35"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8" name="Freeform: Shape 28"/>
            <p:cNvSpPr/>
            <p:nvPr/>
          </p:nvSpPr>
          <p:spPr>
            <a:xfrm>
              <a:off x="4264560" y="3536280"/>
              <a:ext cx="51840" cy="64800"/>
            </a:xfrm>
            <a:custGeom>
              <a:avLst/>
              <a:gdLst/>
              <a:ahLst/>
              <a:cxnLst>
                <a:cxn ang="3cd4">
                  <a:pos x="hc" y="t"/>
                </a:cxn>
                <a:cxn ang="cd2">
                  <a:pos x="l" y="vc"/>
                </a:cxn>
                <a:cxn ang="cd4">
                  <a:pos x="hc" y="b"/>
                </a:cxn>
                <a:cxn ang="0">
                  <a:pos x="r" y="vc"/>
                </a:cxn>
              </a:cxnLst>
              <a:rect l="l" t="t" r="r" b="b"/>
              <a:pathLst>
                <a:path w="145" h="181">
                  <a:moveTo>
                    <a:pt x="76" y="0"/>
                  </a:moveTo>
                  <a:cubicBezTo>
                    <a:pt x="121" y="0"/>
                    <a:pt x="145" y="24"/>
                    <a:pt x="145" y="59"/>
                  </a:cubicBezTo>
                  <a:lnTo>
                    <a:pt x="145" y="175"/>
                  </a:lnTo>
                  <a:lnTo>
                    <a:pt x="119" y="175"/>
                  </a:lnTo>
                  <a:lnTo>
                    <a:pt x="116" y="151"/>
                  </a:lnTo>
                  <a:cubicBezTo>
                    <a:pt x="106" y="167"/>
                    <a:pt x="87" y="181"/>
                    <a:pt x="58" y="181"/>
                  </a:cubicBezTo>
                  <a:cubicBezTo>
                    <a:pt x="21" y="181"/>
                    <a:pt x="0" y="159"/>
                    <a:pt x="0" y="133"/>
                  </a:cubicBezTo>
                  <a:cubicBezTo>
                    <a:pt x="0" y="101"/>
                    <a:pt x="18" y="85"/>
                    <a:pt x="63" y="77"/>
                  </a:cubicBezTo>
                  <a:lnTo>
                    <a:pt x="113" y="69"/>
                  </a:lnTo>
                  <a:lnTo>
                    <a:pt x="113" y="61"/>
                  </a:lnTo>
                  <a:cubicBezTo>
                    <a:pt x="113" y="40"/>
                    <a:pt x="100" y="30"/>
                    <a:pt x="74" y="30"/>
                  </a:cubicBezTo>
                  <a:cubicBezTo>
                    <a:pt x="50" y="30"/>
                    <a:pt x="37" y="40"/>
                    <a:pt x="37" y="56"/>
                  </a:cubicBezTo>
                  <a:lnTo>
                    <a:pt x="2" y="56"/>
                  </a:lnTo>
                  <a:lnTo>
                    <a:pt x="2" y="53"/>
                  </a:lnTo>
                  <a:cubicBezTo>
                    <a:pt x="5" y="22"/>
                    <a:pt x="34" y="0"/>
                    <a:pt x="76" y="0"/>
                  </a:cubicBezTo>
                  <a:close/>
                  <a:moveTo>
                    <a:pt x="113" y="114"/>
                  </a:moveTo>
                  <a:lnTo>
                    <a:pt x="113" y="93"/>
                  </a:lnTo>
                  <a:lnTo>
                    <a:pt x="71" y="101"/>
                  </a:lnTo>
                  <a:cubicBezTo>
                    <a:pt x="39" y="106"/>
                    <a:pt x="31" y="117"/>
                    <a:pt x="31" y="130"/>
                  </a:cubicBezTo>
                  <a:cubicBezTo>
                    <a:pt x="31" y="146"/>
                    <a:pt x="42" y="157"/>
                    <a:pt x="66" y="157"/>
                  </a:cubicBezTo>
                  <a:cubicBezTo>
                    <a:pt x="90" y="154"/>
                    <a:pt x="113" y="135"/>
                    <a:pt x="113" y="11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9" name="Freeform: Shape 29"/>
            <p:cNvSpPr/>
            <p:nvPr/>
          </p:nvSpPr>
          <p:spPr>
            <a:xfrm>
              <a:off x="4325400" y="3536280"/>
              <a:ext cx="52200" cy="65520"/>
            </a:xfrm>
            <a:custGeom>
              <a:avLst/>
              <a:gdLst/>
              <a:ahLst/>
              <a:cxnLst>
                <a:cxn ang="3cd4">
                  <a:pos x="hc" y="t"/>
                </a:cxn>
                <a:cxn ang="cd2">
                  <a:pos x="l" y="vc"/>
                </a:cxn>
                <a:cxn ang="cd4">
                  <a:pos x="hc" y="b"/>
                </a:cxn>
                <a:cxn ang="0">
                  <a:pos x="r" y="vc"/>
                </a:cxn>
              </a:cxnLst>
              <a:rect l="l" t="t" r="r" b="b"/>
              <a:pathLst>
                <a:path w="146" h="183">
                  <a:moveTo>
                    <a:pt x="64" y="98"/>
                  </a:moveTo>
                  <a:cubicBezTo>
                    <a:pt x="24" y="90"/>
                    <a:pt x="8" y="75"/>
                    <a:pt x="8" y="48"/>
                  </a:cubicBezTo>
                  <a:cubicBezTo>
                    <a:pt x="8" y="19"/>
                    <a:pt x="32" y="0"/>
                    <a:pt x="74" y="0"/>
                  </a:cubicBezTo>
                  <a:cubicBezTo>
                    <a:pt x="111" y="0"/>
                    <a:pt x="138" y="19"/>
                    <a:pt x="143" y="51"/>
                  </a:cubicBezTo>
                  <a:lnTo>
                    <a:pt x="111" y="51"/>
                  </a:lnTo>
                  <a:cubicBezTo>
                    <a:pt x="109" y="35"/>
                    <a:pt x="95" y="27"/>
                    <a:pt x="74" y="27"/>
                  </a:cubicBezTo>
                  <a:cubicBezTo>
                    <a:pt x="50" y="27"/>
                    <a:pt x="40" y="35"/>
                    <a:pt x="40" y="48"/>
                  </a:cubicBezTo>
                  <a:cubicBezTo>
                    <a:pt x="40" y="61"/>
                    <a:pt x="48" y="67"/>
                    <a:pt x="80" y="75"/>
                  </a:cubicBezTo>
                  <a:cubicBezTo>
                    <a:pt x="119" y="83"/>
                    <a:pt x="146" y="96"/>
                    <a:pt x="146" y="130"/>
                  </a:cubicBezTo>
                  <a:cubicBezTo>
                    <a:pt x="146" y="162"/>
                    <a:pt x="119" y="183"/>
                    <a:pt x="74" y="183"/>
                  </a:cubicBezTo>
                  <a:cubicBezTo>
                    <a:pt x="32" y="183"/>
                    <a:pt x="3" y="162"/>
                    <a:pt x="0" y="130"/>
                  </a:cubicBezTo>
                  <a:lnTo>
                    <a:pt x="32" y="130"/>
                  </a:lnTo>
                  <a:cubicBezTo>
                    <a:pt x="35" y="151"/>
                    <a:pt x="50" y="159"/>
                    <a:pt x="74" y="159"/>
                  </a:cubicBezTo>
                  <a:cubicBezTo>
                    <a:pt x="101" y="159"/>
                    <a:pt x="114" y="149"/>
                    <a:pt x="114" y="133"/>
                  </a:cubicBezTo>
                  <a:cubicBezTo>
                    <a:pt x="114" y="109"/>
                    <a:pt x="93" y="104"/>
                    <a:pt x="64"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0" name="Freeform: Shape 30"/>
            <p:cNvSpPr/>
            <p:nvPr/>
          </p:nvSpPr>
          <p:spPr>
            <a:xfrm>
              <a:off x="4413240" y="3514680"/>
              <a:ext cx="75960" cy="84240"/>
            </a:xfrm>
            <a:custGeom>
              <a:avLst/>
              <a:gdLst/>
              <a:ahLst/>
              <a:cxnLst>
                <a:cxn ang="3cd4">
                  <a:pos x="hc" y="t"/>
                </a:cxn>
                <a:cxn ang="cd2">
                  <a:pos x="l" y="vc"/>
                </a:cxn>
                <a:cxn ang="cd4">
                  <a:pos x="hc" y="b"/>
                </a:cxn>
                <a:cxn ang="0">
                  <a:pos x="r" y="vc"/>
                </a:cxn>
              </a:cxnLst>
              <a:rect l="l" t="t" r="r" b="b"/>
              <a:pathLst>
                <a:path w="212" h="235">
                  <a:moveTo>
                    <a:pt x="212" y="0"/>
                  </a:moveTo>
                  <a:lnTo>
                    <a:pt x="127" y="235"/>
                  </a:lnTo>
                  <a:lnTo>
                    <a:pt x="84" y="235"/>
                  </a:lnTo>
                  <a:lnTo>
                    <a:pt x="0" y="0"/>
                  </a:lnTo>
                  <a:lnTo>
                    <a:pt x="34" y="0"/>
                  </a:lnTo>
                  <a:lnTo>
                    <a:pt x="106" y="203"/>
                  </a:lnTo>
                  <a:lnTo>
                    <a:pt x="177"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1" name="Freeform: Shape 31"/>
            <p:cNvSpPr/>
            <p:nvPr/>
          </p:nvSpPr>
          <p:spPr>
            <a:xfrm>
              <a:off x="4486680" y="3536280"/>
              <a:ext cx="57600" cy="64800"/>
            </a:xfrm>
            <a:custGeom>
              <a:avLst/>
              <a:gdLst/>
              <a:ahLst/>
              <a:cxnLst>
                <a:cxn ang="3cd4">
                  <a:pos x="hc" y="t"/>
                </a:cxn>
                <a:cxn ang="cd2">
                  <a:pos x="l" y="vc"/>
                </a:cxn>
                <a:cxn ang="cd4">
                  <a:pos x="hc" y="b"/>
                </a:cxn>
                <a:cxn ang="0">
                  <a:pos x="r" y="vc"/>
                </a:cxn>
              </a:cxnLst>
              <a:rect l="l" t="t" r="r" b="b"/>
              <a:pathLst>
                <a:path w="161" h="181">
                  <a:moveTo>
                    <a:pt x="161" y="128"/>
                  </a:moveTo>
                  <a:cubicBezTo>
                    <a:pt x="153" y="159"/>
                    <a:pt x="127" y="181"/>
                    <a:pt x="84" y="181"/>
                  </a:cubicBezTo>
                  <a:cubicBezTo>
                    <a:pt x="37" y="181"/>
                    <a:pt x="0" y="151"/>
                    <a:pt x="0" y="90"/>
                  </a:cubicBezTo>
                  <a:cubicBezTo>
                    <a:pt x="0" y="32"/>
                    <a:pt x="34" y="0"/>
                    <a:pt x="82" y="0"/>
                  </a:cubicBezTo>
                  <a:cubicBezTo>
                    <a:pt x="129" y="0"/>
                    <a:pt x="161" y="30"/>
                    <a:pt x="161" y="98"/>
                  </a:cubicBezTo>
                  <a:lnTo>
                    <a:pt x="31" y="98"/>
                  </a:lnTo>
                  <a:cubicBezTo>
                    <a:pt x="34" y="138"/>
                    <a:pt x="55" y="154"/>
                    <a:pt x="84" y="154"/>
                  </a:cubicBezTo>
                  <a:cubicBezTo>
                    <a:pt x="106" y="154"/>
                    <a:pt x="121" y="143"/>
                    <a:pt x="127" y="128"/>
                  </a:cubicBezTo>
                  <a:close/>
                  <a:moveTo>
                    <a:pt x="34" y="72"/>
                  </a:moveTo>
                  <a:lnTo>
                    <a:pt x="129" y="72"/>
                  </a:lnTo>
                  <a:cubicBezTo>
                    <a:pt x="127" y="40"/>
                    <a:pt x="108" y="24"/>
                    <a:pt x="82" y="24"/>
                  </a:cubicBezTo>
                  <a:cubicBezTo>
                    <a:pt x="58" y="27"/>
                    <a:pt x="39" y="40"/>
                    <a:pt x="34" y="7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2" name="Freeform: Shape 32"/>
            <p:cNvSpPr/>
            <p:nvPr/>
          </p:nvSpPr>
          <p:spPr>
            <a:xfrm>
              <a:off x="4553279" y="3535560"/>
              <a:ext cx="58680" cy="85320"/>
            </a:xfrm>
            <a:custGeom>
              <a:avLst/>
              <a:gdLst/>
              <a:ahLst/>
              <a:cxnLst>
                <a:cxn ang="3cd4">
                  <a:pos x="hc" y="t"/>
                </a:cxn>
                <a:cxn ang="cd2">
                  <a:pos x="l" y="vc"/>
                </a:cxn>
                <a:cxn ang="cd4">
                  <a:pos x="hc" y="b"/>
                </a:cxn>
                <a:cxn ang="0">
                  <a:pos x="r" y="vc"/>
                </a:cxn>
              </a:cxnLst>
              <a:rect l="l" t="t" r="r" b="b"/>
              <a:pathLst>
                <a:path w="164" h="238">
                  <a:moveTo>
                    <a:pt x="82" y="217"/>
                  </a:moveTo>
                  <a:cubicBezTo>
                    <a:pt x="114" y="217"/>
                    <a:pt x="130" y="201"/>
                    <a:pt x="130" y="172"/>
                  </a:cubicBezTo>
                  <a:lnTo>
                    <a:pt x="130" y="151"/>
                  </a:lnTo>
                  <a:cubicBezTo>
                    <a:pt x="119" y="164"/>
                    <a:pt x="98" y="172"/>
                    <a:pt x="74" y="172"/>
                  </a:cubicBezTo>
                  <a:cubicBezTo>
                    <a:pt x="34" y="172"/>
                    <a:pt x="0" y="143"/>
                    <a:pt x="0" y="87"/>
                  </a:cubicBezTo>
                  <a:cubicBezTo>
                    <a:pt x="0" y="34"/>
                    <a:pt x="32" y="0"/>
                    <a:pt x="77" y="0"/>
                  </a:cubicBezTo>
                  <a:cubicBezTo>
                    <a:pt x="103" y="0"/>
                    <a:pt x="122" y="10"/>
                    <a:pt x="132" y="26"/>
                  </a:cubicBezTo>
                  <a:lnTo>
                    <a:pt x="138" y="2"/>
                  </a:lnTo>
                  <a:lnTo>
                    <a:pt x="164" y="2"/>
                  </a:lnTo>
                  <a:lnTo>
                    <a:pt x="164" y="169"/>
                  </a:lnTo>
                  <a:cubicBezTo>
                    <a:pt x="164" y="209"/>
                    <a:pt x="135" y="238"/>
                    <a:pt x="85" y="238"/>
                  </a:cubicBezTo>
                  <a:cubicBezTo>
                    <a:pt x="40" y="238"/>
                    <a:pt x="13" y="217"/>
                    <a:pt x="8" y="185"/>
                  </a:cubicBezTo>
                  <a:lnTo>
                    <a:pt x="40" y="185"/>
                  </a:lnTo>
                  <a:lnTo>
                    <a:pt x="40" y="190"/>
                  </a:lnTo>
                  <a:cubicBezTo>
                    <a:pt x="42" y="206"/>
                    <a:pt x="58" y="217"/>
                    <a:pt x="82" y="217"/>
                  </a:cubicBezTo>
                  <a:close/>
                  <a:moveTo>
                    <a:pt x="82" y="145"/>
                  </a:moveTo>
                  <a:cubicBezTo>
                    <a:pt x="114" y="145"/>
                    <a:pt x="132" y="124"/>
                    <a:pt x="132" y="90"/>
                  </a:cubicBezTo>
                  <a:cubicBezTo>
                    <a:pt x="132" y="50"/>
                    <a:pt x="111" y="29"/>
                    <a:pt x="82" y="29"/>
                  </a:cubicBezTo>
                  <a:cubicBezTo>
                    <a:pt x="53" y="29"/>
                    <a:pt x="32" y="47"/>
                    <a:pt x="32" y="90"/>
                  </a:cubicBezTo>
                  <a:cubicBezTo>
                    <a:pt x="32" y="124"/>
                    <a:pt x="53" y="145"/>
                    <a:pt x="82" y="1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3" name="Freeform: Shape 33"/>
            <p:cNvSpPr/>
            <p:nvPr/>
          </p:nvSpPr>
          <p:spPr>
            <a:xfrm>
              <a:off x="4622760" y="3536280"/>
              <a:ext cx="52200" cy="64800"/>
            </a:xfrm>
            <a:custGeom>
              <a:avLst/>
              <a:gdLst/>
              <a:ahLst/>
              <a:cxnLst>
                <a:cxn ang="3cd4">
                  <a:pos x="hc" y="t"/>
                </a:cxn>
                <a:cxn ang="cd2">
                  <a:pos x="l" y="vc"/>
                </a:cxn>
                <a:cxn ang="cd4">
                  <a:pos x="hc" y="b"/>
                </a:cxn>
                <a:cxn ang="0">
                  <a:pos x="r" y="vc"/>
                </a:cxn>
              </a:cxnLst>
              <a:rect l="l" t="t" r="r" b="b"/>
              <a:pathLst>
                <a:path w="146" h="181">
                  <a:moveTo>
                    <a:pt x="77" y="0"/>
                  </a:moveTo>
                  <a:cubicBezTo>
                    <a:pt x="122" y="0"/>
                    <a:pt x="146" y="24"/>
                    <a:pt x="146" y="59"/>
                  </a:cubicBezTo>
                  <a:lnTo>
                    <a:pt x="146" y="175"/>
                  </a:lnTo>
                  <a:lnTo>
                    <a:pt x="119" y="175"/>
                  </a:lnTo>
                  <a:lnTo>
                    <a:pt x="117" y="151"/>
                  </a:lnTo>
                  <a:cubicBezTo>
                    <a:pt x="106" y="167"/>
                    <a:pt x="88" y="181"/>
                    <a:pt x="59" y="181"/>
                  </a:cubicBezTo>
                  <a:cubicBezTo>
                    <a:pt x="21" y="181"/>
                    <a:pt x="0" y="159"/>
                    <a:pt x="0" y="133"/>
                  </a:cubicBezTo>
                  <a:cubicBezTo>
                    <a:pt x="0" y="101"/>
                    <a:pt x="19" y="85"/>
                    <a:pt x="64" y="77"/>
                  </a:cubicBezTo>
                  <a:lnTo>
                    <a:pt x="114" y="69"/>
                  </a:lnTo>
                  <a:lnTo>
                    <a:pt x="114" y="61"/>
                  </a:lnTo>
                  <a:cubicBezTo>
                    <a:pt x="114" y="40"/>
                    <a:pt x="101" y="30"/>
                    <a:pt x="74" y="30"/>
                  </a:cubicBezTo>
                  <a:cubicBezTo>
                    <a:pt x="51" y="30"/>
                    <a:pt x="37" y="40"/>
                    <a:pt x="37" y="56"/>
                  </a:cubicBezTo>
                  <a:lnTo>
                    <a:pt x="3" y="56"/>
                  </a:lnTo>
                  <a:lnTo>
                    <a:pt x="3" y="53"/>
                  </a:lnTo>
                  <a:cubicBezTo>
                    <a:pt x="6" y="22"/>
                    <a:pt x="35" y="0"/>
                    <a:pt x="77" y="0"/>
                  </a:cubicBezTo>
                  <a:close/>
                  <a:moveTo>
                    <a:pt x="114" y="114"/>
                  </a:moveTo>
                  <a:lnTo>
                    <a:pt x="114" y="93"/>
                  </a:lnTo>
                  <a:lnTo>
                    <a:pt x="72" y="101"/>
                  </a:lnTo>
                  <a:cubicBezTo>
                    <a:pt x="40" y="106"/>
                    <a:pt x="32" y="117"/>
                    <a:pt x="32" y="130"/>
                  </a:cubicBezTo>
                  <a:cubicBezTo>
                    <a:pt x="32" y="146"/>
                    <a:pt x="43" y="157"/>
                    <a:pt x="66" y="157"/>
                  </a:cubicBezTo>
                  <a:cubicBezTo>
                    <a:pt x="90" y="154"/>
                    <a:pt x="114" y="135"/>
                    <a:pt x="114" y="11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4" name="Freeform: Shape 34"/>
            <p:cNvSpPr/>
            <p:nvPr/>
          </p:nvSpPr>
          <p:spPr>
            <a:xfrm>
              <a:off x="4683960" y="3536280"/>
              <a:ext cx="51840" cy="65520"/>
            </a:xfrm>
            <a:custGeom>
              <a:avLst/>
              <a:gdLst/>
              <a:ahLst/>
              <a:cxnLst>
                <a:cxn ang="3cd4">
                  <a:pos x="hc" y="t"/>
                </a:cxn>
                <a:cxn ang="cd2">
                  <a:pos x="l" y="vc"/>
                </a:cxn>
                <a:cxn ang="cd4">
                  <a:pos x="hc" y="b"/>
                </a:cxn>
                <a:cxn ang="0">
                  <a:pos x="r" y="vc"/>
                </a:cxn>
              </a:cxnLst>
              <a:rect l="l" t="t" r="r" b="b"/>
              <a:pathLst>
                <a:path w="145" h="183">
                  <a:moveTo>
                    <a:pt x="63" y="98"/>
                  </a:moveTo>
                  <a:cubicBezTo>
                    <a:pt x="24" y="90"/>
                    <a:pt x="8" y="75"/>
                    <a:pt x="8" y="48"/>
                  </a:cubicBezTo>
                  <a:cubicBezTo>
                    <a:pt x="8" y="19"/>
                    <a:pt x="31" y="0"/>
                    <a:pt x="74" y="0"/>
                  </a:cubicBezTo>
                  <a:cubicBezTo>
                    <a:pt x="111" y="0"/>
                    <a:pt x="137" y="19"/>
                    <a:pt x="143" y="51"/>
                  </a:cubicBezTo>
                  <a:lnTo>
                    <a:pt x="111" y="51"/>
                  </a:lnTo>
                  <a:cubicBezTo>
                    <a:pt x="108" y="35"/>
                    <a:pt x="95" y="27"/>
                    <a:pt x="74" y="27"/>
                  </a:cubicBezTo>
                  <a:cubicBezTo>
                    <a:pt x="50" y="27"/>
                    <a:pt x="39" y="35"/>
                    <a:pt x="39" y="48"/>
                  </a:cubicBezTo>
                  <a:cubicBezTo>
                    <a:pt x="39" y="61"/>
                    <a:pt x="47" y="67"/>
                    <a:pt x="79" y="75"/>
                  </a:cubicBezTo>
                  <a:cubicBezTo>
                    <a:pt x="119" y="83"/>
                    <a:pt x="145" y="96"/>
                    <a:pt x="145" y="130"/>
                  </a:cubicBezTo>
                  <a:cubicBezTo>
                    <a:pt x="145" y="162"/>
                    <a:pt x="119" y="183"/>
                    <a:pt x="74" y="183"/>
                  </a:cubicBezTo>
                  <a:cubicBezTo>
                    <a:pt x="31" y="183"/>
                    <a:pt x="2" y="162"/>
                    <a:pt x="0" y="130"/>
                  </a:cubicBezTo>
                  <a:lnTo>
                    <a:pt x="31" y="130"/>
                  </a:lnTo>
                  <a:cubicBezTo>
                    <a:pt x="34" y="151"/>
                    <a:pt x="50" y="159"/>
                    <a:pt x="74" y="159"/>
                  </a:cubicBezTo>
                  <a:cubicBezTo>
                    <a:pt x="100" y="159"/>
                    <a:pt x="114" y="149"/>
                    <a:pt x="114" y="133"/>
                  </a:cubicBezTo>
                  <a:cubicBezTo>
                    <a:pt x="111" y="109"/>
                    <a:pt x="92" y="104"/>
                    <a:pt x="63"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5" name="Freeform: Shape 35"/>
            <p:cNvSpPr/>
            <p:nvPr/>
          </p:nvSpPr>
          <p:spPr>
            <a:xfrm>
              <a:off x="4745880" y="3585960"/>
              <a:ext cx="14760" cy="30240"/>
            </a:xfrm>
            <a:custGeom>
              <a:avLst/>
              <a:gdLst/>
              <a:ahLst/>
              <a:cxnLst>
                <a:cxn ang="3cd4">
                  <a:pos x="hc" y="t"/>
                </a:cxn>
                <a:cxn ang="cd2">
                  <a:pos x="l" y="vc"/>
                </a:cxn>
                <a:cxn ang="cd4">
                  <a:pos x="hc" y="b"/>
                </a:cxn>
                <a:cxn ang="0">
                  <a:pos x="r" y="vc"/>
                </a:cxn>
              </a:cxnLst>
              <a:rect l="l" t="t" r="r" b="b"/>
              <a:pathLst>
                <a:path w="42" h="85">
                  <a:moveTo>
                    <a:pt x="42" y="32"/>
                  </a:moveTo>
                  <a:cubicBezTo>
                    <a:pt x="42" y="69"/>
                    <a:pt x="21" y="82"/>
                    <a:pt x="0" y="85"/>
                  </a:cubicBezTo>
                  <a:lnTo>
                    <a:pt x="0" y="69"/>
                  </a:lnTo>
                  <a:cubicBezTo>
                    <a:pt x="13" y="66"/>
                    <a:pt x="21" y="58"/>
                    <a:pt x="21" y="37"/>
                  </a:cubicBezTo>
                  <a:lnTo>
                    <a:pt x="5" y="37"/>
                  </a:lnTo>
                  <a:lnTo>
                    <a:pt x="5" y="0"/>
                  </a:lnTo>
                  <a:lnTo>
                    <a:pt x="42"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Freeform: Shape 36"/>
            <p:cNvSpPr/>
            <p:nvPr/>
          </p:nvSpPr>
          <p:spPr>
            <a:xfrm>
              <a:off x="4811760" y="3514680"/>
              <a:ext cx="67320" cy="84240"/>
            </a:xfrm>
            <a:custGeom>
              <a:avLst/>
              <a:gdLst/>
              <a:ahLst/>
              <a:cxnLst>
                <a:cxn ang="3cd4">
                  <a:pos x="hc" y="t"/>
                </a:cxn>
                <a:cxn ang="cd2">
                  <a:pos x="l" y="vc"/>
                </a:cxn>
                <a:cxn ang="cd4">
                  <a:pos x="hc" y="b"/>
                </a:cxn>
                <a:cxn ang="0">
                  <a:pos x="r" y="vc"/>
                </a:cxn>
              </a:cxnLst>
              <a:rect l="l" t="t" r="r" b="b"/>
              <a:pathLst>
                <a:path w="188" h="235">
                  <a:moveTo>
                    <a:pt x="188" y="0"/>
                  </a:moveTo>
                  <a:lnTo>
                    <a:pt x="188" y="235"/>
                  </a:lnTo>
                  <a:lnTo>
                    <a:pt x="145" y="235"/>
                  </a:lnTo>
                  <a:lnTo>
                    <a:pt x="31" y="37"/>
                  </a:lnTo>
                  <a:lnTo>
                    <a:pt x="31" y="235"/>
                  </a:lnTo>
                  <a:lnTo>
                    <a:pt x="0" y="235"/>
                  </a:lnTo>
                  <a:lnTo>
                    <a:pt x="0" y="0"/>
                  </a:lnTo>
                  <a:lnTo>
                    <a:pt x="45" y="0"/>
                  </a:lnTo>
                  <a:lnTo>
                    <a:pt x="156" y="195"/>
                  </a:lnTo>
                  <a:lnTo>
                    <a:pt x="156"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7" name="Freeform: Shape 37"/>
            <p:cNvSpPr/>
            <p:nvPr/>
          </p:nvSpPr>
          <p:spPr>
            <a:xfrm>
              <a:off x="4885920" y="3514680"/>
              <a:ext cx="75960" cy="84240"/>
            </a:xfrm>
            <a:custGeom>
              <a:avLst/>
              <a:gdLst/>
              <a:ahLst/>
              <a:cxnLst>
                <a:cxn ang="3cd4">
                  <a:pos x="hc" y="t"/>
                </a:cxn>
                <a:cxn ang="cd2">
                  <a:pos x="l" y="vc"/>
                </a:cxn>
                <a:cxn ang="cd4">
                  <a:pos x="hc" y="b"/>
                </a:cxn>
                <a:cxn ang="0">
                  <a:pos x="r" y="vc"/>
                </a:cxn>
              </a:cxnLst>
              <a:rect l="l" t="t" r="r" b="b"/>
              <a:pathLst>
                <a:path w="212" h="235">
                  <a:moveTo>
                    <a:pt x="212" y="0"/>
                  </a:moveTo>
                  <a:lnTo>
                    <a:pt x="127" y="235"/>
                  </a:lnTo>
                  <a:lnTo>
                    <a:pt x="85" y="235"/>
                  </a:lnTo>
                  <a:lnTo>
                    <a:pt x="0" y="0"/>
                  </a:lnTo>
                  <a:lnTo>
                    <a:pt x="35" y="0"/>
                  </a:lnTo>
                  <a:lnTo>
                    <a:pt x="106" y="203"/>
                  </a:lnTo>
                  <a:lnTo>
                    <a:pt x="177"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grpSp>
        <p:nvGrpSpPr>
          <p:cNvPr id="48" name="Group 47"/>
          <p:cNvGrpSpPr/>
          <p:nvPr userDrawn="1"/>
        </p:nvGrpSpPr>
        <p:grpSpPr>
          <a:xfrm>
            <a:off x="410080" y="399299"/>
            <a:ext cx="792595" cy="419316"/>
            <a:chOff x="3133800" y="2372040"/>
            <a:chExt cx="514440" cy="272160"/>
          </a:xfrm>
          <a:solidFill>
            <a:schemeClr val="bg1"/>
          </a:solidFill>
        </p:grpSpPr>
        <p:sp>
          <p:nvSpPr>
            <p:cNvPr id="49" name="Freeform: Shape 38"/>
            <p:cNvSpPr/>
            <p:nvPr/>
          </p:nvSpPr>
          <p:spPr>
            <a:xfrm>
              <a:off x="3279600" y="2552040"/>
              <a:ext cx="22680" cy="89280"/>
            </a:xfrm>
            <a:custGeom>
              <a:avLst/>
              <a:gdLst/>
              <a:ahLst/>
              <a:cxnLst>
                <a:cxn ang="3cd4">
                  <a:pos x="hc" y="t"/>
                </a:cxn>
                <a:cxn ang="cd2">
                  <a:pos x="l" y="vc"/>
                </a:cxn>
                <a:cxn ang="cd4">
                  <a:pos x="hc" y="b"/>
                </a:cxn>
                <a:cxn ang="0">
                  <a:pos x="r" y="vc"/>
                </a:cxn>
              </a:cxnLst>
              <a:rect l="l" t="t" r="r" b="b"/>
              <a:pathLst>
                <a:path w="64" h="249">
                  <a:moveTo>
                    <a:pt x="32" y="249"/>
                  </a:moveTo>
                  <a:lnTo>
                    <a:pt x="0" y="249"/>
                  </a:lnTo>
                  <a:lnTo>
                    <a:pt x="0" y="0"/>
                  </a:lnTo>
                  <a:lnTo>
                    <a:pt x="64" y="0"/>
                  </a:lnTo>
                  <a:lnTo>
                    <a:pt x="64" y="2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Shape 39"/>
            <p:cNvSpPr/>
            <p:nvPr/>
          </p:nvSpPr>
          <p:spPr>
            <a:xfrm>
              <a:off x="3416040" y="2550960"/>
              <a:ext cx="68400" cy="93240"/>
            </a:xfrm>
            <a:custGeom>
              <a:avLst/>
              <a:gdLst/>
              <a:ahLst/>
              <a:cxnLst>
                <a:cxn ang="3cd4">
                  <a:pos x="hc" y="t"/>
                </a:cxn>
                <a:cxn ang="cd2">
                  <a:pos x="l" y="vc"/>
                </a:cxn>
                <a:cxn ang="cd4">
                  <a:pos x="hc" y="b"/>
                </a:cxn>
                <a:cxn ang="0">
                  <a:pos x="r" y="vc"/>
                </a:cxn>
              </a:cxnLst>
              <a:rect l="l" t="t" r="r" b="b"/>
              <a:pathLst>
                <a:path w="191" h="260">
                  <a:moveTo>
                    <a:pt x="191" y="8"/>
                  </a:moveTo>
                  <a:cubicBezTo>
                    <a:pt x="185" y="6"/>
                    <a:pt x="164" y="0"/>
                    <a:pt x="132" y="0"/>
                  </a:cubicBezTo>
                  <a:cubicBezTo>
                    <a:pt x="56" y="0"/>
                    <a:pt x="0" y="56"/>
                    <a:pt x="0" y="130"/>
                  </a:cubicBezTo>
                  <a:cubicBezTo>
                    <a:pt x="0" y="210"/>
                    <a:pt x="61" y="260"/>
                    <a:pt x="132" y="260"/>
                  </a:cubicBezTo>
                  <a:cubicBezTo>
                    <a:pt x="161" y="260"/>
                    <a:pt x="183" y="252"/>
                    <a:pt x="191" y="252"/>
                  </a:cubicBezTo>
                  <a:lnTo>
                    <a:pt x="191" y="186"/>
                  </a:lnTo>
                  <a:cubicBezTo>
                    <a:pt x="188" y="188"/>
                    <a:pt x="167" y="199"/>
                    <a:pt x="138" y="199"/>
                  </a:cubicBezTo>
                  <a:cubicBezTo>
                    <a:pt x="95" y="199"/>
                    <a:pt x="69" y="170"/>
                    <a:pt x="69" y="133"/>
                  </a:cubicBezTo>
                  <a:cubicBezTo>
                    <a:pt x="69" y="96"/>
                    <a:pt x="98" y="67"/>
                    <a:pt x="138" y="67"/>
                  </a:cubicBezTo>
                  <a:cubicBezTo>
                    <a:pt x="167" y="67"/>
                    <a:pt x="188" y="80"/>
                    <a:pt x="191" y="8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Shape 40"/>
            <p:cNvSpPr/>
            <p:nvPr/>
          </p:nvSpPr>
          <p:spPr>
            <a:xfrm>
              <a:off x="3180600" y="2550960"/>
              <a:ext cx="68400" cy="93240"/>
            </a:xfrm>
            <a:custGeom>
              <a:avLst/>
              <a:gdLst/>
              <a:ahLst/>
              <a:cxnLst>
                <a:cxn ang="3cd4">
                  <a:pos x="hc" y="t"/>
                </a:cxn>
                <a:cxn ang="cd2">
                  <a:pos x="l" y="vc"/>
                </a:cxn>
                <a:cxn ang="cd4">
                  <a:pos x="hc" y="b"/>
                </a:cxn>
                <a:cxn ang="0">
                  <a:pos x="r" y="vc"/>
                </a:cxn>
              </a:cxnLst>
              <a:rect l="l" t="t" r="r" b="b"/>
              <a:pathLst>
                <a:path w="191" h="260">
                  <a:moveTo>
                    <a:pt x="191" y="8"/>
                  </a:moveTo>
                  <a:cubicBezTo>
                    <a:pt x="185" y="6"/>
                    <a:pt x="164" y="0"/>
                    <a:pt x="132" y="0"/>
                  </a:cubicBezTo>
                  <a:cubicBezTo>
                    <a:pt x="55" y="0"/>
                    <a:pt x="0" y="56"/>
                    <a:pt x="0" y="130"/>
                  </a:cubicBezTo>
                  <a:cubicBezTo>
                    <a:pt x="0" y="210"/>
                    <a:pt x="61" y="260"/>
                    <a:pt x="132" y="260"/>
                  </a:cubicBezTo>
                  <a:cubicBezTo>
                    <a:pt x="161" y="260"/>
                    <a:pt x="183" y="252"/>
                    <a:pt x="191" y="252"/>
                  </a:cubicBezTo>
                  <a:lnTo>
                    <a:pt x="191" y="186"/>
                  </a:lnTo>
                  <a:cubicBezTo>
                    <a:pt x="188" y="188"/>
                    <a:pt x="167" y="199"/>
                    <a:pt x="138" y="199"/>
                  </a:cubicBezTo>
                  <a:cubicBezTo>
                    <a:pt x="95" y="199"/>
                    <a:pt x="69" y="170"/>
                    <a:pt x="69" y="133"/>
                  </a:cubicBezTo>
                  <a:cubicBezTo>
                    <a:pt x="69" y="96"/>
                    <a:pt x="98" y="67"/>
                    <a:pt x="138" y="67"/>
                  </a:cubicBezTo>
                  <a:cubicBezTo>
                    <a:pt x="167" y="67"/>
                    <a:pt x="188" y="80"/>
                    <a:pt x="191" y="8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Shape 41"/>
            <p:cNvSpPr/>
            <p:nvPr/>
          </p:nvSpPr>
          <p:spPr>
            <a:xfrm>
              <a:off x="3507479" y="2550240"/>
              <a:ext cx="95040" cy="92880"/>
            </a:xfrm>
            <a:custGeom>
              <a:avLst/>
              <a:gdLst/>
              <a:ahLst/>
              <a:cxnLst>
                <a:cxn ang="3cd4">
                  <a:pos x="hc" y="t"/>
                </a:cxn>
                <a:cxn ang="cd2">
                  <a:pos x="l" y="vc"/>
                </a:cxn>
                <a:cxn ang="cd4">
                  <a:pos x="hc" y="b"/>
                </a:cxn>
                <a:cxn ang="0">
                  <a:pos x="r" y="vc"/>
                </a:cxn>
              </a:cxnLst>
              <a:rect l="l" t="t" r="r" b="b"/>
              <a:pathLst>
                <a:path w="265" h="259">
                  <a:moveTo>
                    <a:pt x="133" y="0"/>
                  </a:moveTo>
                  <a:cubicBezTo>
                    <a:pt x="56" y="0"/>
                    <a:pt x="0" y="57"/>
                    <a:pt x="0" y="129"/>
                  </a:cubicBezTo>
                  <a:cubicBezTo>
                    <a:pt x="0" y="200"/>
                    <a:pt x="56" y="259"/>
                    <a:pt x="133" y="259"/>
                  </a:cubicBezTo>
                  <a:cubicBezTo>
                    <a:pt x="209" y="259"/>
                    <a:pt x="265" y="200"/>
                    <a:pt x="265" y="129"/>
                  </a:cubicBezTo>
                  <a:cubicBezTo>
                    <a:pt x="265" y="57"/>
                    <a:pt x="209" y="0"/>
                    <a:pt x="133" y="0"/>
                  </a:cubicBezTo>
                  <a:close/>
                  <a:moveTo>
                    <a:pt x="133" y="198"/>
                  </a:moveTo>
                  <a:cubicBezTo>
                    <a:pt x="95" y="198"/>
                    <a:pt x="69" y="169"/>
                    <a:pt x="69" y="132"/>
                  </a:cubicBezTo>
                  <a:cubicBezTo>
                    <a:pt x="69" y="95"/>
                    <a:pt x="95" y="66"/>
                    <a:pt x="133" y="66"/>
                  </a:cubicBezTo>
                  <a:cubicBezTo>
                    <a:pt x="170" y="66"/>
                    <a:pt x="196" y="95"/>
                    <a:pt x="196" y="132"/>
                  </a:cubicBezTo>
                  <a:cubicBezTo>
                    <a:pt x="196" y="169"/>
                    <a:pt x="170" y="198"/>
                    <a:pt x="133" y="1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Shape 42"/>
            <p:cNvSpPr/>
            <p:nvPr/>
          </p:nvSpPr>
          <p:spPr>
            <a:xfrm>
              <a:off x="3333240" y="2550960"/>
              <a:ext cx="62280" cy="93240"/>
            </a:xfrm>
            <a:custGeom>
              <a:avLst/>
              <a:gdLst/>
              <a:ahLst/>
              <a:cxnLst>
                <a:cxn ang="3cd4">
                  <a:pos x="hc" y="t"/>
                </a:cxn>
                <a:cxn ang="cd2">
                  <a:pos x="l" y="vc"/>
                </a:cxn>
                <a:cxn ang="cd4">
                  <a:pos x="hc" y="b"/>
                </a:cxn>
                <a:cxn ang="0">
                  <a:pos x="r" y="vc"/>
                </a:cxn>
              </a:cxnLst>
              <a:rect l="l" t="t" r="r" b="b"/>
              <a:pathLst>
                <a:path w="174" h="260">
                  <a:moveTo>
                    <a:pt x="92" y="0"/>
                  </a:moveTo>
                  <a:cubicBezTo>
                    <a:pt x="34" y="0"/>
                    <a:pt x="0" y="32"/>
                    <a:pt x="0" y="77"/>
                  </a:cubicBezTo>
                  <a:cubicBezTo>
                    <a:pt x="0" y="120"/>
                    <a:pt x="29" y="138"/>
                    <a:pt x="63" y="149"/>
                  </a:cubicBezTo>
                  <a:cubicBezTo>
                    <a:pt x="66" y="149"/>
                    <a:pt x="74" y="151"/>
                    <a:pt x="76" y="154"/>
                  </a:cubicBezTo>
                  <a:cubicBezTo>
                    <a:pt x="92" y="159"/>
                    <a:pt x="105" y="167"/>
                    <a:pt x="105" y="178"/>
                  </a:cubicBezTo>
                  <a:cubicBezTo>
                    <a:pt x="105" y="191"/>
                    <a:pt x="92" y="202"/>
                    <a:pt x="60" y="202"/>
                  </a:cubicBezTo>
                  <a:cubicBezTo>
                    <a:pt x="34" y="202"/>
                    <a:pt x="8" y="194"/>
                    <a:pt x="2" y="194"/>
                  </a:cubicBezTo>
                  <a:lnTo>
                    <a:pt x="2" y="252"/>
                  </a:lnTo>
                  <a:cubicBezTo>
                    <a:pt x="5" y="252"/>
                    <a:pt x="37" y="260"/>
                    <a:pt x="71" y="260"/>
                  </a:cubicBezTo>
                  <a:cubicBezTo>
                    <a:pt x="119" y="260"/>
                    <a:pt x="174" y="239"/>
                    <a:pt x="174" y="178"/>
                  </a:cubicBezTo>
                  <a:cubicBezTo>
                    <a:pt x="174" y="149"/>
                    <a:pt x="156" y="120"/>
                    <a:pt x="116" y="106"/>
                  </a:cubicBezTo>
                  <a:lnTo>
                    <a:pt x="98" y="101"/>
                  </a:lnTo>
                  <a:cubicBezTo>
                    <a:pt x="87" y="98"/>
                    <a:pt x="68" y="93"/>
                    <a:pt x="68" y="77"/>
                  </a:cubicBezTo>
                  <a:cubicBezTo>
                    <a:pt x="68" y="64"/>
                    <a:pt x="82" y="56"/>
                    <a:pt x="108" y="56"/>
                  </a:cubicBezTo>
                  <a:cubicBezTo>
                    <a:pt x="129" y="56"/>
                    <a:pt x="156" y="64"/>
                    <a:pt x="158" y="64"/>
                  </a:cubicBezTo>
                  <a:lnTo>
                    <a:pt x="158" y="8"/>
                  </a:lnTo>
                  <a:lnTo>
                    <a:pt x="153" y="8"/>
                  </a:lnTo>
                  <a:cubicBezTo>
                    <a:pt x="150" y="8"/>
                    <a:pt x="121" y="0"/>
                    <a:pt x="92"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Shape 43"/>
            <p:cNvSpPr/>
            <p:nvPr/>
          </p:nvSpPr>
          <p:spPr>
            <a:xfrm>
              <a:off x="3133800" y="2445120"/>
              <a:ext cx="22680" cy="46440"/>
            </a:xfrm>
            <a:custGeom>
              <a:avLst/>
              <a:gdLst/>
              <a:ahLst/>
              <a:cxnLst>
                <a:cxn ang="3cd4">
                  <a:pos x="hc" y="t"/>
                </a:cxn>
                <a:cxn ang="cd2">
                  <a:pos x="l" y="vc"/>
                </a:cxn>
                <a:cxn ang="cd4">
                  <a:pos x="hc" y="b"/>
                </a:cxn>
                <a:cxn ang="0">
                  <a:pos x="r" y="vc"/>
                </a:cxn>
              </a:cxnLst>
              <a:rect l="l" t="t" r="r" b="b"/>
              <a:pathLst>
                <a:path w="64" h="130">
                  <a:moveTo>
                    <a:pt x="64" y="32"/>
                  </a:moveTo>
                  <a:cubicBezTo>
                    <a:pt x="64" y="16"/>
                    <a:pt x="50" y="0"/>
                    <a:pt x="32" y="0"/>
                  </a:cubicBezTo>
                  <a:cubicBezTo>
                    <a:pt x="16" y="0"/>
                    <a:pt x="0" y="14"/>
                    <a:pt x="0" y="32"/>
                  </a:cubicBezTo>
                  <a:lnTo>
                    <a:pt x="0" y="98"/>
                  </a:lnTo>
                  <a:cubicBezTo>
                    <a:pt x="0" y="117"/>
                    <a:pt x="13" y="130"/>
                    <a:pt x="32" y="130"/>
                  </a:cubicBezTo>
                  <a:cubicBezTo>
                    <a:pt x="48" y="130"/>
                    <a:pt x="64" y="117"/>
                    <a:pt x="64"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Shape 44"/>
            <p:cNvSpPr/>
            <p:nvPr/>
          </p:nvSpPr>
          <p:spPr>
            <a:xfrm>
              <a:off x="3195720" y="2413800"/>
              <a:ext cx="22680" cy="77040"/>
            </a:xfrm>
            <a:custGeom>
              <a:avLst/>
              <a:gdLst/>
              <a:ahLst/>
              <a:cxnLst>
                <a:cxn ang="3cd4">
                  <a:pos x="hc" y="t"/>
                </a:cxn>
                <a:cxn ang="cd2">
                  <a:pos x="l" y="vc"/>
                </a:cxn>
                <a:cxn ang="cd4">
                  <a:pos x="hc" y="b"/>
                </a:cxn>
                <a:cxn ang="0">
                  <a:pos x="r" y="vc"/>
                </a:cxn>
              </a:cxnLst>
              <a:rect l="l" t="t" r="r" b="b"/>
              <a:pathLst>
                <a:path w="64" h="215">
                  <a:moveTo>
                    <a:pt x="64" y="32"/>
                  </a:moveTo>
                  <a:cubicBezTo>
                    <a:pt x="64" y="16"/>
                    <a:pt x="51" y="0"/>
                    <a:pt x="32" y="0"/>
                  </a:cubicBezTo>
                  <a:cubicBezTo>
                    <a:pt x="16" y="0"/>
                    <a:pt x="0" y="13"/>
                    <a:pt x="0" y="32"/>
                  </a:cubicBezTo>
                  <a:lnTo>
                    <a:pt x="0" y="183"/>
                  </a:lnTo>
                  <a:cubicBezTo>
                    <a:pt x="0" y="201"/>
                    <a:pt x="13" y="215"/>
                    <a:pt x="32" y="215"/>
                  </a:cubicBezTo>
                  <a:cubicBezTo>
                    <a:pt x="48" y="215"/>
                    <a:pt x="64" y="201"/>
                    <a:pt x="64"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Shape 45"/>
            <p:cNvSpPr/>
            <p:nvPr/>
          </p:nvSpPr>
          <p:spPr>
            <a:xfrm>
              <a:off x="3256919" y="2372040"/>
              <a:ext cx="22320" cy="141480"/>
            </a:xfrm>
            <a:custGeom>
              <a:avLst/>
              <a:gdLst/>
              <a:ahLst/>
              <a:cxnLst>
                <a:cxn ang="3cd4">
                  <a:pos x="hc" y="t"/>
                </a:cxn>
                <a:cxn ang="cd2">
                  <a:pos x="l" y="vc"/>
                </a:cxn>
                <a:cxn ang="cd4">
                  <a:pos x="hc" y="b"/>
                </a:cxn>
                <a:cxn ang="0">
                  <a:pos x="r" y="vc"/>
                </a:cxn>
              </a:cxnLst>
              <a:rect l="l" t="t" r="r" b="b"/>
              <a:pathLst>
                <a:path w="63" h="394">
                  <a:moveTo>
                    <a:pt x="63" y="31"/>
                  </a:moveTo>
                  <a:cubicBezTo>
                    <a:pt x="63" y="15"/>
                    <a:pt x="50" y="0"/>
                    <a:pt x="31" y="0"/>
                  </a:cubicBezTo>
                  <a:cubicBezTo>
                    <a:pt x="16" y="0"/>
                    <a:pt x="0" y="13"/>
                    <a:pt x="0" y="31"/>
                  </a:cubicBezTo>
                  <a:lnTo>
                    <a:pt x="0" y="362"/>
                  </a:lnTo>
                  <a:cubicBezTo>
                    <a:pt x="0" y="381"/>
                    <a:pt x="13" y="394"/>
                    <a:pt x="31" y="394"/>
                  </a:cubicBezTo>
                  <a:cubicBezTo>
                    <a:pt x="47" y="394"/>
                    <a:pt x="63" y="381"/>
                    <a:pt x="63" y="36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Shape 46"/>
            <p:cNvSpPr/>
            <p:nvPr/>
          </p:nvSpPr>
          <p:spPr>
            <a:xfrm>
              <a:off x="3318840" y="2413800"/>
              <a:ext cx="22320" cy="77040"/>
            </a:xfrm>
            <a:custGeom>
              <a:avLst/>
              <a:gdLst/>
              <a:ahLst/>
              <a:cxnLst>
                <a:cxn ang="3cd4">
                  <a:pos x="hc" y="t"/>
                </a:cxn>
                <a:cxn ang="cd2">
                  <a:pos x="l" y="vc"/>
                </a:cxn>
                <a:cxn ang="cd4">
                  <a:pos x="hc" y="b"/>
                </a:cxn>
                <a:cxn ang="0">
                  <a:pos x="r" y="vc"/>
                </a:cxn>
              </a:cxnLst>
              <a:rect l="l" t="t" r="r" b="b"/>
              <a:pathLst>
                <a:path w="63" h="215">
                  <a:moveTo>
                    <a:pt x="63" y="32"/>
                  </a:moveTo>
                  <a:cubicBezTo>
                    <a:pt x="63" y="16"/>
                    <a:pt x="50" y="0"/>
                    <a:pt x="32" y="0"/>
                  </a:cubicBezTo>
                  <a:cubicBezTo>
                    <a:pt x="16" y="0"/>
                    <a:pt x="0" y="13"/>
                    <a:pt x="0" y="32"/>
                  </a:cubicBezTo>
                  <a:lnTo>
                    <a:pt x="0" y="183"/>
                  </a:lnTo>
                  <a:cubicBezTo>
                    <a:pt x="0" y="201"/>
                    <a:pt x="13" y="215"/>
                    <a:pt x="32" y="215"/>
                  </a:cubicBezTo>
                  <a:cubicBezTo>
                    <a:pt x="48" y="215"/>
                    <a:pt x="63" y="201"/>
                    <a:pt x="63"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Shape 47"/>
            <p:cNvSpPr/>
            <p:nvPr/>
          </p:nvSpPr>
          <p:spPr>
            <a:xfrm>
              <a:off x="3379680" y="2445120"/>
              <a:ext cx="22680" cy="46440"/>
            </a:xfrm>
            <a:custGeom>
              <a:avLst/>
              <a:gdLst/>
              <a:ahLst/>
              <a:cxnLst>
                <a:cxn ang="3cd4">
                  <a:pos x="hc" y="t"/>
                </a:cxn>
                <a:cxn ang="cd2">
                  <a:pos x="l" y="vc"/>
                </a:cxn>
                <a:cxn ang="cd4">
                  <a:pos x="hc" y="b"/>
                </a:cxn>
                <a:cxn ang="0">
                  <a:pos x="r" y="vc"/>
                </a:cxn>
              </a:cxnLst>
              <a:rect l="l" t="t" r="r" b="b"/>
              <a:pathLst>
                <a:path w="64" h="130">
                  <a:moveTo>
                    <a:pt x="64" y="32"/>
                  </a:moveTo>
                  <a:cubicBezTo>
                    <a:pt x="64" y="16"/>
                    <a:pt x="51" y="0"/>
                    <a:pt x="32" y="0"/>
                  </a:cubicBezTo>
                  <a:cubicBezTo>
                    <a:pt x="16" y="0"/>
                    <a:pt x="0" y="14"/>
                    <a:pt x="0" y="32"/>
                  </a:cubicBezTo>
                  <a:lnTo>
                    <a:pt x="0" y="98"/>
                  </a:lnTo>
                  <a:cubicBezTo>
                    <a:pt x="0" y="117"/>
                    <a:pt x="14" y="130"/>
                    <a:pt x="32" y="130"/>
                  </a:cubicBezTo>
                  <a:cubicBezTo>
                    <a:pt x="48" y="130"/>
                    <a:pt x="64" y="117"/>
                    <a:pt x="64"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Shape 48"/>
            <p:cNvSpPr/>
            <p:nvPr/>
          </p:nvSpPr>
          <p:spPr>
            <a:xfrm>
              <a:off x="3441600" y="2413800"/>
              <a:ext cx="22680" cy="77040"/>
            </a:xfrm>
            <a:custGeom>
              <a:avLst/>
              <a:gdLst/>
              <a:ahLst/>
              <a:cxnLst>
                <a:cxn ang="3cd4">
                  <a:pos x="hc" y="t"/>
                </a:cxn>
                <a:cxn ang="cd2">
                  <a:pos x="l" y="vc"/>
                </a:cxn>
                <a:cxn ang="cd4">
                  <a:pos x="hc" y="b"/>
                </a:cxn>
                <a:cxn ang="0">
                  <a:pos x="r" y="vc"/>
                </a:cxn>
              </a:cxnLst>
              <a:rect l="l" t="t" r="r" b="b"/>
              <a:pathLst>
                <a:path w="64" h="215">
                  <a:moveTo>
                    <a:pt x="64" y="32"/>
                  </a:moveTo>
                  <a:cubicBezTo>
                    <a:pt x="64" y="16"/>
                    <a:pt x="51" y="0"/>
                    <a:pt x="32" y="0"/>
                  </a:cubicBezTo>
                  <a:cubicBezTo>
                    <a:pt x="16" y="0"/>
                    <a:pt x="0" y="13"/>
                    <a:pt x="0" y="32"/>
                  </a:cubicBezTo>
                  <a:lnTo>
                    <a:pt x="0" y="183"/>
                  </a:lnTo>
                  <a:cubicBezTo>
                    <a:pt x="0" y="201"/>
                    <a:pt x="14" y="215"/>
                    <a:pt x="32" y="215"/>
                  </a:cubicBezTo>
                  <a:cubicBezTo>
                    <a:pt x="48" y="215"/>
                    <a:pt x="64" y="201"/>
                    <a:pt x="64"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Shape 49"/>
            <p:cNvSpPr/>
            <p:nvPr/>
          </p:nvSpPr>
          <p:spPr>
            <a:xfrm>
              <a:off x="3502799" y="2372040"/>
              <a:ext cx="22320" cy="141480"/>
            </a:xfrm>
            <a:custGeom>
              <a:avLst/>
              <a:gdLst/>
              <a:ahLst/>
              <a:cxnLst>
                <a:cxn ang="3cd4">
                  <a:pos x="hc" y="t"/>
                </a:cxn>
                <a:cxn ang="cd2">
                  <a:pos x="l" y="vc"/>
                </a:cxn>
                <a:cxn ang="cd4">
                  <a:pos x="hc" y="b"/>
                </a:cxn>
                <a:cxn ang="0">
                  <a:pos x="r" y="vc"/>
                </a:cxn>
              </a:cxnLst>
              <a:rect l="l" t="t" r="r" b="b"/>
              <a:pathLst>
                <a:path w="63" h="394">
                  <a:moveTo>
                    <a:pt x="63" y="31"/>
                  </a:moveTo>
                  <a:cubicBezTo>
                    <a:pt x="63" y="15"/>
                    <a:pt x="50" y="0"/>
                    <a:pt x="32" y="0"/>
                  </a:cubicBezTo>
                  <a:cubicBezTo>
                    <a:pt x="13" y="0"/>
                    <a:pt x="0" y="13"/>
                    <a:pt x="0" y="31"/>
                  </a:cubicBezTo>
                  <a:lnTo>
                    <a:pt x="0" y="362"/>
                  </a:lnTo>
                  <a:cubicBezTo>
                    <a:pt x="0" y="381"/>
                    <a:pt x="13" y="394"/>
                    <a:pt x="32" y="394"/>
                  </a:cubicBezTo>
                  <a:cubicBezTo>
                    <a:pt x="50" y="394"/>
                    <a:pt x="63" y="381"/>
                    <a:pt x="63" y="36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1" name="Freeform: Shape 50"/>
            <p:cNvSpPr/>
            <p:nvPr/>
          </p:nvSpPr>
          <p:spPr>
            <a:xfrm>
              <a:off x="3564720" y="2413800"/>
              <a:ext cx="22680" cy="77040"/>
            </a:xfrm>
            <a:custGeom>
              <a:avLst/>
              <a:gdLst/>
              <a:ahLst/>
              <a:cxnLst>
                <a:cxn ang="3cd4">
                  <a:pos x="hc" y="t"/>
                </a:cxn>
                <a:cxn ang="cd2">
                  <a:pos x="l" y="vc"/>
                </a:cxn>
                <a:cxn ang="cd4">
                  <a:pos x="hc" y="b"/>
                </a:cxn>
                <a:cxn ang="0">
                  <a:pos x="r" y="vc"/>
                </a:cxn>
              </a:cxnLst>
              <a:rect l="l" t="t" r="r" b="b"/>
              <a:pathLst>
                <a:path w="64" h="215">
                  <a:moveTo>
                    <a:pt x="64" y="32"/>
                  </a:moveTo>
                  <a:cubicBezTo>
                    <a:pt x="64" y="16"/>
                    <a:pt x="50" y="0"/>
                    <a:pt x="32" y="0"/>
                  </a:cubicBezTo>
                  <a:cubicBezTo>
                    <a:pt x="16" y="0"/>
                    <a:pt x="0" y="13"/>
                    <a:pt x="0" y="32"/>
                  </a:cubicBezTo>
                  <a:lnTo>
                    <a:pt x="0" y="183"/>
                  </a:lnTo>
                  <a:cubicBezTo>
                    <a:pt x="0" y="201"/>
                    <a:pt x="13" y="215"/>
                    <a:pt x="32" y="215"/>
                  </a:cubicBezTo>
                  <a:cubicBezTo>
                    <a:pt x="50" y="215"/>
                    <a:pt x="64" y="201"/>
                    <a:pt x="64"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Shape 51"/>
            <p:cNvSpPr/>
            <p:nvPr/>
          </p:nvSpPr>
          <p:spPr>
            <a:xfrm>
              <a:off x="3625560" y="2445120"/>
              <a:ext cx="22680" cy="46440"/>
            </a:xfrm>
            <a:custGeom>
              <a:avLst/>
              <a:gdLst/>
              <a:ahLst/>
              <a:cxnLst>
                <a:cxn ang="3cd4">
                  <a:pos x="hc" y="t"/>
                </a:cxn>
                <a:cxn ang="cd2">
                  <a:pos x="l" y="vc"/>
                </a:cxn>
                <a:cxn ang="cd4">
                  <a:pos x="hc" y="b"/>
                </a:cxn>
                <a:cxn ang="0">
                  <a:pos x="r" y="vc"/>
                </a:cxn>
              </a:cxnLst>
              <a:rect l="l" t="t" r="r" b="b"/>
              <a:pathLst>
                <a:path w="64" h="130">
                  <a:moveTo>
                    <a:pt x="64" y="32"/>
                  </a:moveTo>
                  <a:cubicBezTo>
                    <a:pt x="64" y="16"/>
                    <a:pt x="51" y="0"/>
                    <a:pt x="32" y="0"/>
                  </a:cubicBezTo>
                  <a:cubicBezTo>
                    <a:pt x="16" y="0"/>
                    <a:pt x="0" y="14"/>
                    <a:pt x="0" y="32"/>
                  </a:cubicBezTo>
                  <a:lnTo>
                    <a:pt x="0" y="98"/>
                  </a:lnTo>
                  <a:cubicBezTo>
                    <a:pt x="0" y="117"/>
                    <a:pt x="14" y="130"/>
                    <a:pt x="32" y="130"/>
                  </a:cubicBezTo>
                  <a:cubicBezTo>
                    <a:pt x="48" y="130"/>
                    <a:pt x="64" y="117"/>
                    <a:pt x="64"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1303837713"/>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
        <p:nvSpPr>
          <p:cNvPr id="5" name="Title 1"/>
          <p:cNvSpPr>
            <a:spLocks noGrp="1"/>
          </p:cNvSpPr>
          <p:nvPr>
            <p:ph type="title" hasCustomPrompt="1"/>
          </p:nvPr>
        </p:nvSpPr>
        <p:spPr>
          <a:xfrm>
            <a:off x="356616" y="384048"/>
            <a:ext cx="8513064" cy="434974"/>
          </a:xfrm>
        </p:spPr>
        <p:txBody>
          <a:bodyPr/>
          <a:lstStyle>
            <a:lvl1pPr>
              <a:defRPr baseline="0">
                <a:solidFill>
                  <a:schemeClr val="accent6"/>
                </a:solidFill>
              </a:defRPr>
            </a:lvl1pPr>
          </a:lstStyle>
          <a:p>
            <a:r>
              <a:rPr lang="en-US" dirty="0" smtClean="0"/>
              <a:t>Slide Title</a:t>
            </a:r>
            <a:endParaRPr lang="en-US" dirty="0"/>
          </a:p>
        </p:txBody>
      </p:sp>
      <p:sp>
        <p:nvSpPr>
          <p:cNvPr id="6" name="Text Placeholder 5"/>
          <p:cNvSpPr>
            <a:spLocks noGrp="1"/>
          </p:cNvSpPr>
          <p:nvPr>
            <p:ph type="body" sz="quarter" idx="12"/>
          </p:nvPr>
        </p:nvSpPr>
        <p:spPr>
          <a:xfrm>
            <a:off x="356616" y="777134"/>
            <a:ext cx="8513064" cy="381000"/>
          </a:xfrm>
        </p:spPr>
        <p:txBody>
          <a:bodyPr/>
          <a:lstStyle>
            <a:lvl1pPr marL="1785" indent="0">
              <a:buNone/>
              <a:defRPr>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941984676"/>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
        <p:nvSpPr>
          <p:cNvPr id="9" name="Title 1"/>
          <p:cNvSpPr>
            <a:spLocks noGrp="1"/>
          </p:cNvSpPr>
          <p:nvPr>
            <p:ph type="title"/>
          </p:nvPr>
        </p:nvSpPr>
        <p:spPr>
          <a:xfrm>
            <a:off x="356616" y="218947"/>
            <a:ext cx="8513064" cy="765432"/>
          </a:xfrm>
        </p:spPr>
        <p:txBody>
          <a:bodyPr/>
          <a:lstStyle>
            <a:lvl1pPr>
              <a:defRPr baseline="0">
                <a:solidFill>
                  <a:schemeClr val="accent6"/>
                </a:solidFill>
              </a:defRPr>
            </a:lvl1pPr>
          </a:lstStyle>
          <a:p>
            <a:r>
              <a:rPr lang="en-US" dirty="0" smtClean="0"/>
              <a:t>Click to edit Master title style</a:t>
            </a:r>
            <a:endParaRPr lang="en-US" dirty="0"/>
          </a:p>
        </p:txBody>
      </p:sp>
      <p:sp>
        <p:nvSpPr>
          <p:cNvPr id="10" name="Content Placeholder 4"/>
          <p:cNvSpPr>
            <a:spLocks noGrp="1"/>
          </p:cNvSpPr>
          <p:nvPr>
            <p:ph sz="quarter" idx="11"/>
          </p:nvPr>
        </p:nvSpPr>
        <p:spPr>
          <a:xfrm>
            <a:off x="356616" y="1077912"/>
            <a:ext cx="4069080" cy="32579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5"/>
          <p:cNvSpPr>
            <a:spLocks noGrp="1"/>
          </p:cNvSpPr>
          <p:nvPr>
            <p:ph sz="quarter" idx="12"/>
          </p:nvPr>
        </p:nvSpPr>
        <p:spPr>
          <a:xfrm>
            <a:off x="4800600" y="1077913"/>
            <a:ext cx="4069080" cy="325345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626057104"/>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with Title and Subtitl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
        <p:nvSpPr>
          <p:cNvPr id="12" name="Title 1"/>
          <p:cNvSpPr>
            <a:spLocks noGrp="1"/>
          </p:cNvSpPr>
          <p:nvPr>
            <p:ph type="title" hasCustomPrompt="1"/>
          </p:nvPr>
        </p:nvSpPr>
        <p:spPr>
          <a:xfrm>
            <a:off x="356616" y="384176"/>
            <a:ext cx="8513064" cy="434974"/>
          </a:xfrm>
        </p:spPr>
        <p:txBody>
          <a:bodyPr/>
          <a:lstStyle>
            <a:lvl1pPr>
              <a:defRPr baseline="0">
                <a:solidFill>
                  <a:schemeClr val="accent6"/>
                </a:solidFill>
              </a:defRPr>
            </a:lvl1pPr>
          </a:lstStyle>
          <a:p>
            <a:r>
              <a:rPr lang="en-US" dirty="0" smtClean="0"/>
              <a:t>Slide Title</a:t>
            </a:r>
            <a:endParaRPr lang="en-US" dirty="0"/>
          </a:p>
        </p:txBody>
      </p:sp>
      <p:sp>
        <p:nvSpPr>
          <p:cNvPr id="13" name="Content Placeholder 4"/>
          <p:cNvSpPr>
            <a:spLocks noGrp="1"/>
          </p:cNvSpPr>
          <p:nvPr>
            <p:ph sz="quarter" idx="11"/>
          </p:nvPr>
        </p:nvSpPr>
        <p:spPr>
          <a:xfrm>
            <a:off x="356616" y="1199409"/>
            <a:ext cx="4069080" cy="30978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Text Placeholder 5"/>
          <p:cNvSpPr>
            <a:spLocks noGrp="1"/>
          </p:cNvSpPr>
          <p:nvPr>
            <p:ph type="body" sz="quarter" idx="12"/>
          </p:nvPr>
        </p:nvSpPr>
        <p:spPr>
          <a:xfrm>
            <a:off x="356616" y="777134"/>
            <a:ext cx="8513064" cy="381000"/>
          </a:xfrm>
        </p:spPr>
        <p:txBody>
          <a:bodyPr/>
          <a:lstStyle>
            <a:lvl1pPr marL="1785" indent="0">
              <a:buNone/>
              <a:defRPr>
                <a:solidFill>
                  <a:schemeClr val="tx1"/>
                </a:solidFill>
              </a:defRPr>
            </a:lvl1pPr>
          </a:lstStyle>
          <a:p>
            <a:pPr lvl="0"/>
            <a:r>
              <a:rPr lang="en-US" smtClean="0"/>
              <a:t>Click to edit Master text styles</a:t>
            </a:r>
          </a:p>
        </p:txBody>
      </p:sp>
      <p:sp>
        <p:nvSpPr>
          <p:cNvPr id="15" name="Content Placeholder 6"/>
          <p:cNvSpPr>
            <a:spLocks noGrp="1"/>
          </p:cNvSpPr>
          <p:nvPr>
            <p:ph sz="quarter" idx="13"/>
          </p:nvPr>
        </p:nvSpPr>
        <p:spPr>
          <a:xfrm>
            <a:off x="4800600" y="1199409"/>
            <a:ext cx="4069080" cy="31096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779978933"/>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
        <p:nvSpPr>
          <p:cNvPr id="9" name="Title 1"/>
          <p:cNvSpPr>
            <a:spLocks noGrp="1"/>
          </p:cNvSpPr>
          <p:nvPr>
            <p:ph type="title"/>
          </p:nvPr>
        </p:nvSpPr>
        <p:spPr>
          <a:xfrm>
            <a:off x="356616" y="219456"/>
            <a:ext cx="8513064" cy="765432"/>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baseline="0" dirty="0">
                <a:solidFill>
                  <a:schemeClr val="accent6"/>
                </a:solidFill>
              </a:defRPr>
            </a:lvl1pPr>
          </a:lstStyle>
          <a:p>
            <a:pPr lvl="0"/>
            <a:r>
              <a:rPr lang="en-US" dirty="0" smtClean="0"/>
              <a:t>Click to edit Master title style</a:t>
            </a:r>
            <a:endParaRPr lang="en-US" dirty="0"/>
          </a:p>
        </p:txBody>
      </p:sp>
      <p:sp>
        <p:nvSpPr>
          <p:cNvPr id="10" name="Content Placeholder 2"/>
          <p:cNvSpPr>
            <a:spLocks noGrp="1"/>
          </p:cNvSpPr>
          <p:nvPr>
            <p:ph idx="1"/>
          </p:nvPr>
        </p:nvSpPr>
        <p:spPr>
          <a:xfrm>
            <a:off x="356616" y="1100308"/>
            <a:ext cx="2743200" cy="3262760"/>
          </a:xfrm>
        </p:spPr>
        <p:txBody>
          <a:bodyPr lIns="91440" tIns="45720" rIns="91440" bIns="45720"/>
          <a:lstStyle>
            <a:lvl1pPr>
              <a:spcBef>
                <a:spcPts val="1200"/>
              </a:spcBef>
              <a:buClrTx/>
              <a:defRPr sz="1600">
                <a:solidFill>
                  <a:schemeClr val="tx1"/>
                </a:solidFill>
              </a:defRPr>
            </a:lvl1pPr>
            <a:lvl2pPr>
              <a:spcBef>
                <a:spcPts val="400"/>
              </a:spcBef>
              <a:defRPr sz="1400">
                <a:solidFill>
                  <a:schemeClr val="tx1"/>
                </a:solidFill>
              </a:defRPr>
            </a:lvl2pPr>
            <a:lvl3pPr>
              <a:spcBef>
                <a:spcPts val="200"/>
              </a:spcBef>
              <a:defRPr sz="1200">
                <a:solidFill>
                  <a:schemeClr val="tx1"/>
                </a:solidFill>
              </a:defRPr>
            </a:lvl3pPr>
            <a:lvl4pPr>
              <a:spcBef>
                <a:spcPts val="200"/>
              </a:spcBef>
              <a:defRPr sz="1050">
                <a:solidFill>
                  <a:schemeClr val="tx1"/>
                </a:solidFill>
              </a:defRPr>
            </a:lvl4pPr>
            <a:lvl5pPr>
              <a:spcBef>
                <a:spcPts val="675"/>
              </a:spcBef>
              <a:defRPr>
                <a:solidFill>
                  <a:schemeClr val="tx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5"/>
          <p:cNvSpPr>
            <a:spLocks noGrp="1"/>
          </p:cNvSpPr>
          <p:nvPr>
            <p:ph type="body" sz="quarter" idx="10"/>
          </p:nvPr>
        </p:nvSpPr>
        <p:spPr>
          <a:xfrm>
            <a:off x="6126480" y="1100307"/>
            <a:ext cx="2743200" cy="3264861"/>
          </a:xfrm>
        </p:spPr>
        <p:txBody>
          <a:bodyPr lIns="91440" tIns="45720" rIns="91440" bIns="45720"/>
          <a:lstStyle>
            <a:lvl1pPr>
              <a:defRPr sz="1600">
                <a:solidFill>
                  <a:schemeClr val="tx1"/>
                </a:solidFill>
              </a:defRPr>
            </a:lvl1pPr>
            <a:lvl2pPr>
              <a:defRPr sz="1400">
                <a:solidFill>
                  <a:schemeClr val="tx1"/>
                </a:solidFill>
              </a:defRPr>
            </a:lvl2pPr>
            <a:lvl3pPr>
              <a:defRPr sz="1200">
                <a:solidFill>
                  <a:schemeClr val="tx1"/>
                </a:solidFill>
              </a:defRPr>
            </a:lvl3pPr>
            <a:lvl4pPr>
              <a:defRPr sz="1050">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Text Placeholder 7"/>
          <p:cNvSpPr>
            <a:spLocks noGrp="1"/>
          </p:cNvSpPr>
          <p:nvPr>
            <p:ph type="body" sz="quarter" idx="11"/>
          </p:nvPr>
        </p:nvSpPr>
        <p:spPr>
          <a:xfrm>
            <a:off x="3241548" y="1100307"/>
            <a:ext cx="2743200" cy="3264408"/>
          </a:xfrm>
        </p:spPr>
        <p:txBody>
          <a:bodyPr lIns="91440" tIns="45720" rIns="91440" bIns="45720"/>
          <a:lstStyle>
            <a:lvl1pPr>
              <a:defRPr sz="1600">
                <a:solidFill>
                  <a:schemeClr val="tx1"/>
                </a:solidFill>
              </a:defRPr>
            </a:lvl1pPr>
            <a:lvl2pPr>
              <a:defRPr sz="1400">
                <a:solidFill>
                  <a:schemeClr val="tx1"/>
                </a:solidFill>
              </a:defRPr>
            </a:lvl2pPr>
            <a:lvl3pPr>
              <a:defRPr sz="1200">
                <a:solidFill>
                  <a:schemeClr val="tx1"/>
                </a:solidFill>
              </a:defRPr>
            </a:lvl3pPr>
            <a:lvl4pPr>
              <a:defRPr sz="1050">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985814415"/>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
        <p:nvSpPr>
          <p:cNvPr id="6" name="Title 1"/>
          <p:cNvSpPr>
            <a:spLocks noGrp="1"/>
          </p:cNvSpPr>
          <p:nvPr>
            <p:ph type="title" hasCustomPrompt="1"/>
          </p:nvPr>
        </p:nvSpPr>
        <p:spPr>
          <a:xfrm>
            <a:off x="356616" y="155576"/>
            <a:ext cx="8513064" cy="434974"/>
          </a:xfrm>
        </p:spPr>
        <p:txBody>
          <a:bodyPr/>
          <a:lstStyle>
            <a:lvl1pPr marL="6251" indent="-6251" algn="l" defTabSz="457200" rtl="0" eaLnBrk="0" fontAlgn="base" hangingPunct="0">
              <a:lnSpc>
                <a:spcPct val="90000"/>
              </a:lnSpc>
              <a:spcBef>
                <a:spcPct val="0"/>
              </a:spcBef>
              <a:spcAft>
                <a:spcPct val="0"/>
              </a:spcAft>
              <a:defRPr lang="en-US" sz="2800" b="0" kern="1200" baseline="0" dirty="0">
                <a:solidFill>
                  <a:schemeClr val="accent6"/>
                </a:solidFill>
                <a:latin typeface="+mj-lt"/>
                <a:ea typeface="+mj-ea"/>
                <a:cs typeface="+mj-cs"/>
                <a:sym typeface="Arial" pitchFamily="34" charset="0"/>
              </a:defRPr>
            </a:lvl1pPr>
          </a:lstStyle>
          <a:p>
            <a:r>
              <a:rPr lang="en-US" dirty="0" smtClean="0"/>
              <a:t>Slide Title</a:t>
            </a:r>
            <a:endParaRPr lang="en-US" dirty="0"/>
          </a:p>
        </p:txBody>
      </p:sp>
    </p:spTree>
    <p:extLst>
      <p:ext uri="{BB962C8B-B14F-4D97-AF65-F5344CB8AC3E}">
        <p14:creationId xmlns:p14="http://schemas.microsoft.com/office/powerpoint/2010/main" val="3664756544"/>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accent6"/>
                </a:solidFill>
              </a:defRPr>
            </a:lvl1pPr>
          </a:lstStyle>
          <a:p>
            <a:r>
              <a:rPr lang="en-US" dirty="0" smtClean="0"/>
              <a:t>Slide Title</a:t>
            </a:r>
            <a:endParaRPr lang="en-US" dirty="0"/>
          </a:p>
        </p:txBody>
      </p:sp>
      <p:sp>
        <p:nvSpPr>
          <p:cNvPr id="13" name="Text Placeholder 5"/>
          <p:cNvSpPr>
            <a:spLocks noGrp="1"/>
          </p:cNvSpPr>
          <p:nvPr>
            <p:ph type="body" sz="quarter" idx="12"/>
          </p:nvPr>
        </p:nvSpPr>
        <p:spPr>
          <a:xfrm>
            <a:off x="356616" y="548534"/>
            <a:ext cx="8513064" cy="381000"/>
          </a:xfrm>
        </p:spPr>
        <p:txBody>
          <a:bodyPr/>
          <a:lstStyle>
            <a:lvl1pPr marL="1785" indent="0">
              <a:buNone/>
              <a:defRPr>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940046000"/>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and Bullet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accent6"/>
                </a:solidFill>
              </a:defRPr>
            </a:lvl1pPr>
          </a:lstStyle>
          <a:p>
            <a:r>
              <a:rPr lang="en-US" dirty="0" smtClean="0"/>
              <a:t>Slide Title</a:t>
            </a:r>
            <a:endParaRPr lang="en-US" dirty="0"/>
          </a:p>
        </p:txBody>
      </p:sp>
      <p:sp>
        <p:nvSpPr>
          <p:cNvPr id="13" name="Text Placeholder 5"/>
          <p:cNvSpPr>
            <a:spLocks noGrp="1"/>
          </p:cNvSpPr>
          <p:nvPr>
            <p:ph type="body" sz="quarter" idx="12"/>
          </p:nvPr>
        </p:nvSpPr>
        <p:spPr>
          <a:xfrm>
            <a:off x="356616" y="548534"/>
            <a:ext cx="8513064" cy="381000"/>
          </a:xfrm>
        </p:spPr>
        <p:txBody>
          <a:bodyPr/>
          <a:lstStyle>
            <a:lvl1pPr marL="1785" indent="0">
              <a:buNone/>
              <a:defRPr>
                <a:solidFill>
                  <a:schemeClr val="tx1"/>
                </a:solidFill>
              </a:defRPr>
            </a:lvl1pPr>
          </a:lstStyle>
          <a:p>
            <a:pPr lvl="0"/>
            <a:r>
              <a:rPr lang="en-US" dirty="0" smtClean="0"/>
              <a:t>Click to edit Master text styles</a:t>
            </a:r>
          </a:p>
        </p:txBody>
      </p:sp>
      <p:sp>
        <p:nvSpPr>
          <p:cNvPr id="3" name="Text Placeholder 2"/>
          <p:cNvSpPr>
            <a:spLocks noGrp="1"/>
          </p:cNvSpPr>
          <p:nvPr>
            <p:ph type="body" sz="quarter" idx="13"/>
          </p:nvPr>
        </p:nvSpPr>
        <p:spPr>
          <a:xfrm>
            <a:off x="357188" y="929534"/>
            <a:ext cx="8512175" cy="375761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Tree>
    <p:extLst>
      <p:ext uri="{BB962C8B-B14F-4D97-AF65-F5344CB8AC3E}">
        <p14:creationId xmlns:p14="http://schemas.microsoft.com/office/powerpoint/2010/main" val="2519811730"/>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
        <p:nvSpPr>
          <p:cNvPr id="6" name="Text Placeholder 3"/>
          <p:cNvSpPr>
            <a:spLocks noGrp="1"/>
          </p:cNvSpPr>
          <p:nvPr>
            <p:ph type="body" sz="quarter" idx="14" hasCustomPrompt="1"/>
          </p:nvPr>
        </p:nvSpPr>
        <p:spPr>
          <a:xfrm>
            <a:off x="548640" y="3562350"/>
            <a:ext cx="5551460" cy="609600"/>
          </a:xfrm>
        </p:spPr>
        <p:txBody>
          <a:bodyPr/>
          <a:lstStyle>
            <a:lvl1pPr marL="1785" indent="0" algn="l">
              <a:spcBef>
                <a:spcPts val="0"/>
              </a:spcBef>
              <a:buNone/>
              <a:defRPr lang="en-US" sz="1400" kern="1200" dirty="0" smtClean="0">
                <a:solidFill>
                  <a:schemeClr val="tx1"/>
                </a:solidFill>
                <a:latin typeface="Arial" charset="0"/>
                <a:ea typeface="ＭＳ Ｐゴシック" charset="0"/>
                <a:cs typeface="ＭＳ Ｐゴシック" charset="0"/>
              </a:defRPr>
            </a:lvl1pPr>
          </a:lstStyle>
          <a:p>
            <a:pPr lvl="0"/>
            <a:r>
              <a:rPr lang="en-US" dirty="0" smtClean="0"/>
              <a:t>Click to edit Source Name</a:t>
            </a:r>
          </a:p>
          <a:p>
            <a:pPr lvl="0"/>
            <a:r>
              <a:rPr lang="en-US" dirty="0" smtClean="0"/>
              <a:t>Company Name</a:t>
            </a:r>
          </a:p>
        </p:txBody>
      </p:sp>
      <p:sp>
        <p:nvSpPr>
          <p:cNvPr id="9" name="Text Placeholder 4"/>
          <p:cNvSpPr>
            <a:spLocks noGrp="1"/>
          </p:cNvSpPr>
          <p:nvPr>
            <p:ph type="body" sz="quarter" idx="13" hasCustomPrompt="1"/>
          </p:nvPr>
        </p:nvSpPr>
        <p:spPr>
          <a:xfrm>
            <a:off x="356616" y="1600200"/>
            <a:ext cx="7795985" cy="1733550"/>
          </a:xfrm>
        </p:spPr>
        <p:txBody>
          <a:bodyPr/>
          <a:lstStyle>
            <a:lvl1pPr marL="173038" indent="-173038">
              <a:lnSpc>
                <a:spcPts val="3680"/>
              </a:lnSpc>
              <a:spcBef>
                <a:spcPts val="0"/>
              </a:spcBef>
              <a:buClr>
                <a:schemeClr val="accent1"/>
              </a:buClr>
              <a:buSzPct val="105000"/>
              <a:buFont typeface="Arial" panose="020B0604020202020204" pitchFamily="34" charset="0"/>
              <a:buNone/>
              <a:tabLst>
                <a:tab pos="173038" algn="l"/>
              </a:tabLst>
              <a:defRPr lang="en-US" sz="3200" b="0" i="1" kern="1200" dirty="0" smtClean="0">
                <a:solidFill>
                  <a:schemeClr val="accent6"/>
                </a:solidFill>
                <a:latin typeface="+mj-lt"/>
                <a:ea typeface="+mj-ea"/>
                <a:cs typeface="+mj-cs"/>
                <a:sym typeface="Arial" pitchFamily="34" charset="0"/>
              </a:defRPr>
            </a:lvl1pPr>
          </a:lstStyle>
          <a:p>
            <a:pPr lvl="0"/>
            <a:r>
              <a:rPr lang="en-US" dirty="0" smtClean="0"/>
              <a:t>“	Quote goes here.”</a:t>
            </a:r>
          </a:p>
        </p:txBody>
      </p:sp>
    </p:spTree>
    <p:extLst>
      <p:ext uri="{BB962C8B-B14F-4D97-AF65-F5344CB8AC3E}">
        <p14:creationId xmlns:p14="http://schemas.microsoft.com/office/powerpoint/2010/main" val="2556523343"/>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Tree>
    <p:extLst>
      <p:ext uri="{BB962C8B-B14F-4D97-AF65-F5344CB8AC3E}">
        <p14:creationId xmlns:p14="http://schemas.microsoft.com/office/powerpoint/2010/main" val="486381713"/>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6"/>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smtClean="0"/>
              <a:t>Click to edit Master text styles</a:t>
            </a:r>
          </a:p>
        </p:txBody>
      </p:sp>
      <p:sp>
        <p:nvSpPr>
          <p:cNvPr id="6"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7"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Tree>
    <p:extLst>
      <p:ext uri="{BB962C8B-B14F-4D97-AF65-F5344CB8AC3E}">
        <p14:creationId xmlns:p14="http://schemas.microsoft.com/office/powerpoint/2010/main" val="2095220754"/>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sp>
        <p:nvSpPr>
          <p:cNvPr id="7" name="Rectangle 6"/>
          <p:cNvSpPr/>
          <p:nvPr userDrawn="1"/>
        </p:nvSpPr>
        <p:spPr bwMode="auto">
          <a:xfrm>
            <a:off x="0" y="0"/>
            <a:ext cx="9144000" cy="5143500"/>
          </a:xfrm>
          <a:prstGeom prst="rect">
            <a:avLst/>
          </a:prstGeom>
          <a:solidFill>
            <a:srgbClr val="005073"/>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2" name="Rectangle 2"/>
          <p:cNvSpPr>
            <a:spLocks noGrp="1" noChangeArrowheads="1"/>
          </p:cNvSpPr>
          <p:nvPr>
            <p:ph type="title" hasCustomPrompt="1"/>
          </p:nvPr>
        </p:nvSpPr>
        <p:spPr bwMode="white">
          <a:xfrm>
            <a:off x="336625" y="1489433"/>
            <a:ext cx="5515536" cy="1249508"/>
          </a:xfrm>
          <a:prstGeom prst="rect">
            <a:avLst/>
          </a:prstGeom>
          <a:noFill/>
          <a:ln w="12700">
            <a:noFill/>
            <a:miter lim="800000"/>
            <a:headEnd/>
            <a:tailEnd/>
          </a:ln>
          <a:effectLst/>
        </p:spPr>
        <p:txBody>
          <a:bodyPr lIns="91440" tIns="45720" rIns="91440" bIns="45720" anchor="b"/>
          <a:lstStyle>
            <a:lvl1pPr algn="l">
              <a:defRPr lang="en-US" sz="4000" i="0" kern="1200" dirty="0">
                <a:solidFill>
                  <a:schemeClr val="bg1"/>
                </a:solidFill>
                <a:latin typeface="+mn-lt"/>
                <a:ea typeface="+mn-ea"/>
                <a:cs typeface="+mn-cs"/>
                <a:sym typeface="Arial" pitchFamily="-107" charset="0"/>
              </a:defRPr>
            </a:lvl1pPr>
          </a:lstStyle>
          <a:p>
            <a:pPr lvl="0"/>
            <a:r>
              <a:rPr lang="en-US" dirty="0" smtClean="0">
                <a:sym typeface="Arial" pitchFamily="-107" charset="0"/>
              </a:rPr>
              <a:t>Presentation Title</a:t>
            </a:r>
            <a:endParaRPr lang="en-US" dirty="0">
              <a:sym typeface="Arial" pitchFamily="-107" charset="0"/>
            </a:endParaRPr>
          </a:p>
        </p:txBody>
      </p:sp>
      <p:sp>
        <p:nvSpPr>
          <p:cNvPr id="9" name="Text Placeholder 8"/>
          <p:cNvSpPr>
            <a:spLocks noGrp="1"/>
          </p:cNvSpPr>
          <p:nvPr>
            <p:ph type="body" sz="quarter" idx="10" hasCustomPrompt="1"/>
          </p:nvPr>
        </p:nvSpPr>
        <p:spPr>
          <a:xfrm>
            <a:off x="352484" y="3479701"/>
            <a:ext cx="5503386" cy="336551"/>
          </a:xfrm>
        </p:spPr>
        <p:txBody>
          <a:bodyPr lIns="91440" tIns="45720" rIns="91440" bIns="45720" anchor="b"/>
          <a:lstStyle>
            <a:lvl1pPr marL="1785" indent="0" algn="l">
              <a:buNone/>
              <a:defRPr lang="en-US" sz="1600" kern="1200" dirty="0" smtClean="0">
                <a:solidFill>
                  <a:schemeClr val="bg1"/>
                </a:solidFill>
                <a:latin typeface="+mn-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smtClean="0"/>
              <a:t>Presenter Name and Title</a:t>
            </a:r>
          </a:p>
        </p:txBody>
      </p:sp>
      <p:sp>
        <p:nvSpPr>
          <p:cNvPr id="4" name="Text Placeholder 3"/>
          <p:cNvSpPr>
            <a:spLocks noGrp="1"/>
          </p:cNvSpPr>
          <p:nvPr>
            <p:ph type="body" sz="quarter" idx="13" hasCustomPrompt="1"/>
          </p:nvPr>
        </p:nvSpPr>
        <p:spPr>
          <a:xfrm>
            <a:off x="352482" y="3825499"/>
            <a:ext cx="5221886" cy="250298"/>
          </a:xfrm>
        </p:spPr>
        <p:txBody>
          <a:bodyPr/>
          <a:lstStyle>
            <a:lvl1pPr marL="1785" indent="0">
              <a:buNone/>
              <a:defRPr sz="1200">
                <a:solidFill>
                  <a:schemeClr val="bg1"/>
                </a:solidFill>
              </a:defRPr>
            </a:lvl1pPr>
          </a:lstStyle>
          <a:p>
            <a:pPr lvl="0"/>
            <a:r>
              <a:rPr lang="en-US" dirty="0" smtClean="0"/>
              <a:t>Session ID</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585" t="11259" r="40485" b="3373"/>
          <a:stretch/>
        </p:blipFill>
        <p:spPr>
          <a:xfrm flipV="1">
            <a:off x="5955029" y="0"/>
            <a:ext cx="3188971" cy="5143500"/>
          </a:xfrm>
          <a:prstGeom prst="rect">
            <a:avLst/>
          </a:prstGeom>
        </p:spPr>
      </p:pic>
      <p:grpSp>
        <p:nvGrpSpPr>
          <p:cNvPr id="10" name="Group 9"/>
          <p:cNvGrpSpPr/>
          <p:nvPr userDrawn="1"/>
        </p:nvGrpSpPr>
        <p:grpSpPr>
          <a:xfrm>
            <a:off x="454861" y="4785454"/>
            <a:ext cx="820227" cy="274319"/>
            <a:chOff x="1741456" y="4513412"/>
            <a:chExt cx="1027381" cy="343600"/>
          </a:xfrm>
          <a:solidFill>
            <a:schemeClr val="bg1"/>
          </a:solidFill>
        </p:grpSpPr>
        <p:sp>
          <p:nvSpPr>
            <p:cNvPr id="11"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1287375511"/>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gue 2">
    <p:spTree>
      <p:nvGrpSpPr>
        <p:cNvPr id="1" name=""/>
        <p:cNvGrpSpPr/>
        <p:nvPr/>
      </p:nvGrpSpPr>
      <p:grpSpPr>
        <a:xfrm>
          <a:off x="0" y="0"/>
          <a:ext cx="0" cy="0"/>
          <a:chOff x="0" y="0"/>
          <a:chExt cx="0" cy="0"/>
        </a:xfrm>
      </p:grpSpPr>
      <p:sp>
        <p:nvSpPr>
          <p:cNvPr id="11" name="Rectangle 10"/>
          <p:cNvSpPr/>
          <p:nvPr userDrawn="1"/>
        </p:nvSpPr>
        <p:spPr bwMode="auto">
          <a:xfrm>
            <a:off x="0" y="0"/>
            <a:ext cx="9143918" cy="5143500"/>
          </a:xfrm>
          <a:prstGeom prst="rect">
            <a:avLst/>
          </a:prstGeom>
          <a:solidFill>
            <a:srgbClr val="00BCEB"/>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rgbClr val="00BCEB"/>
              </a:solidFill>
              <a:ea typeface="Arial" pitchFamily="-107" charset="0"/>
              <a:cs typeface="Arial" pitchFamily="-107" charset="0"/>
              <a:sym typeface="Arial" pitchFamily="-107"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878" y="0"/>
            <a:ext cx="3706122" cy="5143500"/>
          </a:xfrm>
          <a:prstGeom prst="rect">
            <a:avLst/>
          </a:prstGeom>
        </p:spPr>
      </p:pic>
      <p:sp>
        <p:nvSpPr>
          <p:cNvPr id="8" name="Title 7"/>
          <p:cNvSpPr>
            <a:spLocks noGrp="1"/>
          </p:cNvSpPr>
          <p:nvPr>
            <p:ph type="title" hasCustomPrompt="1"/>
          </p:nvPr>
        </p:nvSpPr>
        <p:spPr bwMode="white">
          <a:xfrm>
            <a:off x="359051" y="2166220"/>
            <a:ext cx="5462629"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12"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grpSp>
        <p:nvGrpSpPr>
          <p:cNvPr id="15" name="Group 14"/>
          <p:cNvGrpSpPr/>
          <p:nvPr userDrawn="1"/>
        </p:nvGrpSpPr>
        <p:grpSpPr>
          <a:xfrm>
            <a:off x="454861" y="4785454"/>
            <a:ext cx="820227" cy="274319"/>
            <a:chOff x="1741456" y="4513412"/>
            <a:chExt cx="1027381" cy="343600"/>
          </a:xfrm>
          <a:solidFill>
            <a:schemeClr val="bg1"/>
          </a:solidFill>
        </p:grpSpPr>
        <p:sp>
          <p:nvSpPr>
            <p:cNvPr id="16"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418267383"/>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Segue">
    <p:spTree>
      <p:nvGrpSpPr>
        <p:cNvPr id="1" name=""/>
        <p:cNvGrpSpPr/>
        <p:nvPr/>
      </p:nvGrpSpPr>
      <p:grpSpPr>
        <a:xfrm>
          <a:off x="0" y="0"/>
          <a:ext cx="0" cy="0"/>
          <a:chOff x="0" y="0"/>
          <a:chExt cx="0" cy="0"/>
        </a:xfrm>
      </p:grpSpPr>
      <p:sp>
        <p:nvSpPr>
          <p:cNvPr id="14" name="Rectangle 13"/>
          <p:cNvSpPr/>
          <p:nvPr userDrawn="1"/>
        </p:nvSpPr>
        <p:spPr bwMode="auto">
          <a:xfrm>
            <a:off x="0" y="0"/>
            <a:ext cx="9143918" cy="5143500"/>
          </a:xfrm>
          <a:prstGeom prst="rect">
            <a:avLst/>
          </a:prstGeom>
          <a:solidFill>
            <a:srgbClr val="00BCEB"/>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rgbClr val="00BCEB"/>
              </a:solidFill>
              <a:ea typeface="Arial" pitchFamily="-107" charset="0"/>
              <a:cs typeface="Arial" pitchFamily="-107" charset="0"/>
              <a:sym typeface="Arial" pitchFamily="-107"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0255" y="0"/>
            <a:ext cx="4823745" cy="5143500"/>
          </a:xfrm>
          <a:prstGeom prst="rect">
            <a:avLst/>
          </a:prstGeom>
        </p:spPr>
      </p:pic>
      <p:sp>
        <p:nvSpPr>
          <p:cNvPr id="8" name="Title 7"/>
          <p:cNvSpPr>
            <a:spLocks noGrp="1"/>
          </p:cNvSpPr>
          <p:nvPr>
            <p:ph type="title" hasCustomPrompt="1"/>
          </p:nvPr>
        </p:nvSpPr>
        <p:spPr bwMode="white">
          <a:xfrm>
            <a:off x="359051" y="2166220"/>
            <a:ext cx="4212949"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12"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grpSp>
        <p:nvGrpSpPr>
          <p:cNvPr id="11" name="Group 10"/>
          <p:cNvGrpSpPr/>
          <p:nvPr userDrawn="1"/>
        </p:nvGrpSpPr>
        <p:grpSpPr>
          <a:xfrm>
            <a:off x="454861" y="4785454"/>
            <a:ext cx="820227" cy="274319"/>
            <a:chOff x="1741456" y="4513412"/>
            <a:chExt cx="1027381" cy="343600"/>
          </a:xfrm>
          <a:solidFill>
            <a:schemeClr val="bg1"/>
          </a:solidFill>
        </p:grpSpPr>
        <p:sp>
          <p:nvSpPr>
            <p:cNvPr id="16"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827072456"/>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gue 4">
    <p:spTree>
      <p:nvGrpSpPr>
        <p:cNvPr id="1" name=""/>
        <p:cNvGrpSpPr/>
        <p:nvPr/>
      </p:nvGrpSpPr>
      <p:grpSpPr>
        <a:xfrm>
          <a:off x="0" y="0"/>
          <a:ext cx="0" cy="0"/>
          <a:chOff x="0" y="0"/>
          <a:chExt cx="0" cy="0"/>
        </a:xfrm>
      </p:grpSpPr>
      <p:sp>
        <p:nvSpPr>
          <p:cNvPr id="11" name="Rectangle 10"/>
          <p:cNvSpPr/>
          <p:nvPr userDrawn="1"/>
        </p:nvSpPr>
        <p:spPr bwMode="auto">
          <a:xfrm>
            <a:off x="0" y="0"/>
            <a:ext cx="9143918" cy="5143500"/>
          </a:xfrm>
          <a:prstGeom prst="rect">
            <a:avLst/>
          </a:prstGeom>
          <a:solidFill>
            <a:srgbClr val="00BCEB"/>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rgbClr val="00BCEB"/>
              </a:solidFill>
              <a:ea typeface="Arial" pitchFamily="-107" charset="0"/>
              <a:cs typeface="Arial" pitchFamily="-107" charset="0"/>
              <a:sym typeface="Arial" pitchFamily="-107"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7032" y="0"/>
            <a:ext cx="6446886" cy="5143500"/>
          </a:xfrm>
          <a:prstGeom prst="rect">
            <a:avLst/>
          </a:prstGeom>
        </p:spPr>
      </p:pic>
      <p:sp>
        <p:nvSpPr>
          <p:cNvPr id="8" name="Title 7"/>
          <p:cNvSpPr>
            <a:spLocks noGrp="1"/>
          </p:cNvSpPr>
          <p:nvPr>
            <p:ph type="title" hasCustomPrompt="1"/>
          </p:nvPr>
        </p:nvSpPr>
        <p:spPr bwMode="white">
          <a:xfrm>
            <a:off x="359051" y="2166220"/>
            <a:ext cx="3298549"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baseline="0" dirty="0">
                <a:solidFill>
                  <a:schemeClr val="bg1"/>
                </a:solidFill>
                <a:latin typeface="+mj-lt"/>
                <a:ea typeface="+mj-ea"/>
                <a:cs typeface="+mj-cs"/>
                <a:sym typeface="Arial" pitchFamily="34" charset="0"/>
              </a:defRPr>
            </a:lvl1pPr>
          </a:lstStyle>
          <a:p>
            <a:r>
              <a:rPr lang="en-US" dirty="0" smtClean="0"/>
              <a:t>Segue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12"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grpSp>
        <p:nvGrpSpPr>
          <p:cNvPr id="15" name="Group 14"/>
          <p:cNvGrpSpPr/>
          <p:nvPr userDrawn="1"/>
        </p:nvGrpSpPr>
        <p:grpSpPr>
          <a:xfrm>
            <a:off x="454861" y="4785454"/>
            <a:ext cx="820227" cy="274319"/>
            <a:chOff x="1741456" y="4513412"/>
            <a:chExt cx="1027381" cy="343600"/>
          </a:xfrm>
          <a:solidFill>
            <a:schemeClr val="bg1"/>
          </a:solidFill>
        </p:grpSpPr>
        <p:sp>
          <p:nvSpPr>
            <p:cNvPr id="16"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621428396"/>
      </p:ext>
    </p:extLst>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gue 5">
    <p:spTree>
      <p:nvGrpSpPr>
        <p:cNvPr id="1" name=""/>
        <p:cNvGrpSpPr/>
        <p:nvPr/>
      </p:nvGrpSpPr>
      <p:grpSpPr>
        <a:xfrm>
          <a:off x="0" y="0"/>
          <a:ext cx="0" cy="0"/>
          <a:chOff x="0" y="0"/>
          <a:chExt cx="0" cy="0"/>
        </a:xfrm>
      </p:grpSpPr>
      <p:sp>
        <p:nvSpPr>
          <p:cNvPr id="11" name="Rectangle 10"/>
          <p:cNvSpPr/>
          <p:nvPr userDrawn="1"/>
        </p:nvSpPr>
        <p:spPr bwMode="auto">
          <a:xfrm>
            <a:off x="0" y="0"/>
            <a:ext cx="9143918" cy="5143500"/>
          </a:xfrm>
          <a:prstGeom prst="rect">
            <a:avLst/>
          </a:prstGeom>
          <a:solidFill>
            <a:srgbClr val="005073"/>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rgbClr val="00BCEB"/>
              </a:solidFill>
              <a:ea typeface="Arial" pitchFamily="-107" charset="0"/>
              <a:cs typeface="Arial" pitchFamily="-107" charset="0"/>
              <a:sym typeface="Arial" pitchFamily="-107"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354" y="0"/>
            <a:ext cx="5825646" cy="5143500"/>
          </a:xfrm>
          <a:prstGeom prst="rect">
            <a:avLst/>
          </a:prstGeom>
        </p:spPr>
      </p:pic>
      <p:sp>
        <p:nvSpPr>
          <p:cNvPr id="8" name="Title 7"/>
          <p:cNvSpPr>
            <a:spLocks noGrp="1"/>
          </p:cNvSpPr>
          <p:nvPr>
            <p:ph type="title" hasCustomPrompt="1"/>
          </p:nvPr>
        </p:nvSpPr>
        <p:spPr bwMode="white">
          <a:xfrm>
            <a:off x="359051" y="2166220"/>
            <a:ext cx="3511909"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12"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grpSp>
        <p:nvGrpSpPr>
          <p:cNvPr id="27" name="Group 26"/>
          <p:cNvGrpSpPr/>
          <p:nvPr userDrawn="1"/>
        </p:nvGrpSpPr>
        <p:grpSpPr>
          <a:xfrm>
            <a:off x="454861" y="4785454"/>
            <a:ext cx="820227" cy="274319"/>
            <a:chOff x="1741456" y="4513412"/>
            <a:chExt cx="1027381" cy="343600"/>
          </a:xfrm>
          <a:solidFill>
            <a:schemeClr val="bg1"/>
          </a:solidFill>
        </p:grpSpPr>
        <p:sp>
          <p:nvSpPr>
            <p:cNvPr id="28"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5"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6"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7"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8"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3868849887"/>
      </p:ext>
    </p:extLst>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gue 6">
    <p:spTree>
      <p:nvGrpSpPr>
        <p:cNvPr id="1" name=""/>
        <p:cNvGrpSpPr/>
        <p:nvPr/>
      </p:nvGrpSpPr>
      <p:grpSpPr>
        <a:xfrm>
          <a:off x="0" y="0"/>
          <a:ext cx="0" cy="0"/>
          <a:chOff x="0" y="0"/>
          <a:chExt cx="0" cy="0"/>
        </a:xfrm>
      </p:grpSpPr>
      <p:sp>
        <p:nvSpPr>
          <p:cNvPr id="15" name="Rectangle 14"/>
          <p:cNvSpPr/>
          <p:nvPr userDrawn="1"/>
        </p:nvSpPr>
        <p:spPr bwMode="auto">
          <a:xfrm>
            <a:off x="0" y="0"/>
            <a:ext cx="9143918" cy="5143500"/>
          </a:xfrm>
          <a:prstGeom prst="rect">
            <a:avLst/>
          </a:prstGeom>
          <a:solidFill>
            <a:srgbClr val="005073"/>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rgbClr val="00BCEB"/>
              </a:solidFill>
              <a:ea typeface="Arial" pitchFamily="-107" charset="0"/>
              <a:cs typeface="Arial" pitchFamily="-107" charset="0"/>
              <a:sym typeface="Arial" pitchFamily="-107"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7693" y="0"/>
            <a:ext cx="6206307" cy="5143500"/>
          </a:xfrm>
          <a:prstGeom prst="rect">
            <a:avLst/>
          </a:prstGeom>
        </p:spPr>
      </p:pic>
      <p:sp>
        <p:nvSpPr>
          <p:cNvPr id="8" name="Title 7"/>
          <p:cNvSpPr>
            <a:spLocks noGrp="1"/>
          </p:cNvSpPr>
          <p:nvPr>
            <p:ph type="title" hasCustomPrompt="1"/>
          </p:nvPr>
        </p:nvSpPr>
        <p:spPr bwMode="white">
          <a:xfrm>
            <a:off x="359051" y="2166220"/>
            <a:ext cx="4624429"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12"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grpSp>
        <p:nvGrpSpPr>
          <p:cNvPr id="11" name="Group 10"/>
          <p:cNvGrpSpPr/>
          <p:nvPr userDrawn="1"/>
        </p:nvGrpSpPr>
        <p:grpSpPr>
          <a:xfrm>
            <a:off x="454861" y="4785454"/>
            <a:ext cx="820227" cy="274319"/>
            <a:chOff x="1741456" y="4513412"/>
            <a:chExt cx="1027381" cy="343600"/>
          </a:xfrm>
          <a:solidFill>
            <a:schemeClr val="bg1"/>
          </a:solidFill>
        </p:grpSpPr>
        <p:sp>
          <p:nvSpPr>
            <p:cNvPr id="14"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1776601861"/>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gue Video">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0251" t="3367" r="2255"/>
          <a:stretch/>
        </p:blipFill>
        <p:spPr>
          <a:xfrm rot="16200000" flipV="1">
            <a:off x="3271266" y="-729235"/>
            <a:ext cx="2601468" cy="9144000"/>
          </a:xfrm>
          <a:prstGeom prst="rect">
            <a:avLst/>
          </a:prstGeom>
        </p:spPr>
      </p:pic>
      <p:sp>
        <p:nvSpPr>
          <p:cNvPr id="8" name="Title 7"/>
          <p:cNvSpPr>
            <a:spLocks noGrp="1"/>
          </p:cNvSpPr>
          <p:nvPr>
            <p:ph type="title" hasCustomPrompt="1"/>
          </p:nvPr>
        </p:nvSpPr>
        <p:spPr bwMode="white">
          <a:xfrm>
            <a:off x="359051" y="45934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baseline="0" dirty="0">
                <a:solidFill>
                  <a:schemeClr val="accent6"/>
                </a:solidFill>
                <a:latin typeface="+mj-lt"/>
                <a:ea typeface="+mj-ea"/>
                <a:cs typeface="+mj-cs"/>
                <a:sym typeface="Arial" pitchFamily="34" charset="0"/>
              </a:defRPr>
            </a:lvl1pPr>
          </a:lstStyle>
          <a:p>
            <a:r>
              <a:rPr lang="en-US" dirty="0" smtClean="0"/>
              <a:t>Video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12"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grpSp>
        <p:nvGrpSpPr>
          <p:cNvPr id="14" name="Group 13"/>
          <p:cNvGrpSpPr/>
          <p:nvPr userDrawn="1"/>
        </p:nvGrpSpPr>
        <p:grpSpPr>
          <a:xfrm>
            <a:off x="454861" y="4785454"/>
            <a:ext cx="820227" cy="274319"/>
            <a:chOff x="1741456" y="4513412"/>
            <a:chExt cx="1027381" cy="343600"/>
          </a:xfrm>
          <a:solidFill>
            <a:schemeClr val="bg1"/>
          </a:solidFill>
        </p:grpSpPr>
        <p:sp>
          <p:nvSpPr>
            <p:cNvPr id="15"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4258811976"/>
      </p:ext>
    </p:extLst>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gue Demo">
    <p:spTree>
      <p:nvGrpSpPr>
        <p:cNvPr id="1" name=""/>
        <p:cNvGrpSpPr/>
        <p:nvPr/>
      </p:nvGrpSpPr>
      <p:grpSpPr>
        <a:xfrm>
          <a:off x="0" y="0"/>
          <a:ext cx="0" cy="0"/>
          <a:chOff x="0" y="0"/>
          <a:chExt cx="0" cy="0"/>
        </a:xfrm>
      </p:grpSpPr>
      <p:sp>
        <p:nvSpPr>
          <p:cNvPr id="11" name="Rectangle 10"/>
          <p:cNvSpPr/>
          <p:nvPr userDrawn="1"/>
        </p:nvSpPr>
        <p:spPr bwMode="auto">
          <a:xfrm>
            <a:off x="0" y="0"/>
            <a:ext cx="9144000" cy="5160536"/>
          </a:xfrm>
          <a:prstGeom prst="rect">
            <a:avLst/>
          </a:prstGeom>
          <a:solidFill>
            <a:srgbClr val="00BCEB"/>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grpSp>
        <p:nvGrpSpPr>
          <p:cNvPr id="12" name="Group 11"/>
          <p:cNvGrpSpPr/>
          <p:nvPr userDrawn="1"/>
        </p:nvGrpSpPr>
        <p:grpSpPr>
          <a:xfrm>
            <a:off x="0" y="3341679"/>
            <a:ext cx="9144000" cy="1818857"/>
            <a:chOff x="0" y="3324643"/>
            <a:chExt cx="9144000" cy="1818857"/>
          </a:xfrm>
          <a:solidFill>
            <a:srgbClr val="005073"/>
          </a:solidFill>
        </p:grpSpPr>
        <p:grpSp>
          <p:nvGrpSpPr>
            <p:cNvPr id="14" name="Group 13"/>
            <p:cNvGrpSpPr/>
            <p:nvPr/>
          </p:nvGrpSpPr>
          <p:grpSpPr>
            <a:xfrm>
              <a:off x="0" y="3324643"/>
              <a:ext cx="9144000" cy="1709204"/>
              <a:chOff x="2676240" y="1391040"/>
              <a:chExt cx="5323319" cy="995039"/>
            </a:xfrm>
            <a:grpFill/>
          </p:grpSpPr>
          <p:sp>
            <p:nvSpPr>
              <p:cNvPr id="16" name="Freeform: Shape 1"/>
              <p:cNvSpPr/>
              <p:nvPr/>
            </p:nvSpPr>
            <p:spPr>
              <a:xfrm>
                <a:off x="2676240" y="2204279"/>
                <a:ext cx="5323319" cy="181800"/>
              </a:xfrm>
              <a:custGeom>
                <a:avLst/>
                <a:gdLst/>
                <a:ahLst/>
                <a:cxnLst>
                  <a:cxn ang="3cd4">
                    <a:pos x="hc" y="t"/>
                  </a:cxn>
                  <a:cxn ang="cd2">
                    <a:pos x="l" y="vc"/>
                  </a:cxn>
                  <a:cxn ang="cd4">
                    <a:pos x="hc" y="b"/>
                  </a:cxn>
                  <a:cxn ang="0">
                    <a:pos x="r" y="vc"/>
                  </a:cxn>
                </a:cxnLst>
                <a:rect l="l" t="t" r="r" b="b"/>
                <a:pathLst>
                  <a:path w="14804" h="506">
                    <a:moveTo>
                      <a:pt x="7403" y="506"/>
                    </a:moveTo>
                    <a:lnTo>
                      <a:pt x="0" y="506"/>
                    </a:lnTo>
                    <a:lnTo>
                      <a:pt x="0" y="0"/>
                    </a:lnTo>
                    <a:lnTo>
                      <a:pt x="14804" y="0"/>
                    </a:lnTo>
                    <a:lnTo>
                      <a:pt x="14804" y="506"/>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2"/>
              <p:cNvSpPr/>
              <p:nvPr/>
            </p:nvSpPr>
            <p:spPr>
              <a:xfrm>
                <a:off x="4409279" y="2031839"/>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3"/>
              <p:cNvSpPr/>
              <p:nvPr/>
            </p:nvSpPr>
            <p:spPr>
              <a:xfrm>
                <a:off x="4554360" y="2088719"/>
                <a:ext cx="32760" cy="263880"/>
              </a:xfrm>
              <a:custGeom>
                <a:avLst/>
                <a:gdLst/>
                <a:ahLst/>
                <a:cxnLst>
                  <a:cxn ang="3cd4">
                    <a:pos x="hc" y="t"/>
                  </a:cxn>
                  <a:cxn ang="cd2">
                    <a:pos x="l" y="vc"/>
                  </a:cxn>
                  <a:cxn ang="cd4">
                    <a:pos x="hc" y="b"/>
                  </a:cxn>
                  <a:cxn ang="0">
                    <a:pos x="r" y="vc"/>
                  </a:cxn>
                </a:cxnLst>
                <a:rect l="l" t="t" r="r" b="b"/>
                <a:pathLst>
                  <a:path w="92" h="734">
                    <a:moveTo>
                      <a:pt x="46" y="734"/>
                    </a:moveTo>
                    <a:lnTo>
                      <a:pt x="0" y="734"/>
                    </a:lnTo>
                    <a:lnTo>
                      <a:pt x="0" y="0"/>
                    </a:lnTo>
                    <a:lnTo>
                      <a:pt x="92" y="0"/>
                    </a:lnTo>
                    <a:lnTo>
                      <a:pt x="92" y="7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4"/>
              <p:cNvSpPr/>
              <p:nvPr/>
            </p:nvSpPr>
            <p:spPr>
              <a:xfrm>
                <a:off x="4733279" y="1795320"/>
                <a:ext cx="68400" cy="525960"/>
              </a:xfrm>
              <a:custGeom>
                <a:avLst/>
                <a:gdLst/>
                <a:ahLst/>
                <a:cxnLst>
                  <a:cxn ang="3cd4">
                    <a:pos x="hc" y="t"/>
                  </a:cxn>
                  <a:cxn ang="cd2">
                    <a:pos x="l" y="vc"/>
                  </a:cxn>
                  <a:cxn ang="cd4">
                    <a:pos x="hc" y="b"/>
                  </a:cxn>
                  <a:cxn ang="0">
                    <a:pos x="r" y="vc"/>
                  </a:cxn>
                </a:cxnLst>
                <a:rect l="l" t="t" r="r" b="b"/>
                <a:pathLst>
                  <a:path w="191" h="1462">
                    <a:moveTo>
                      <a:pt x="96" y="1462"/>
                    </a:moveTo>
                    <a:lnTo>
                      <a:pt x="0" y="1462"/>
                    </a:lnTo>
                    <a:lnTo>
                      <a:pt x="0" y="0"/>
                    </a:lnTo>
                    <a:lnTo>
                      <a:pt x="191" y="0"/>
                    </a:lnTo>
                    <a:lnTo>
                      <a:pt x="191"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
              <p:cNvSpPr/>
              <p:nvPr/>
            </p:nvSpPr>
            <p:spPr>
              <a:xfrm>
                <a:off x="4659120" y="2103120"/>
                <a:ext cx="114840" cy="211320"/>
              </a:xfrm>
              <a:custGeom>
                <a:avLst/>
                <a:gdLst/>
                <a:ahLst/>
                <a:cxnLst>
                  <a:cxn ang="3cd4">
                    <a:pos x="hc" y="t"/>
                  </a:cxn>
                  <a:cxn ang="cd2">
                    <a:pos x="l" y="vc"/>
                  </a:cxn>
                  <a:cxn ang="cd4">
                    <a:pos x="hc" y="b"/>
                  </a:cxn>
                  <a:cxn ang="0">
                    <a:pos x="r" y="vc"/>
                  </a:cxn>
                </a:cxnLst>
                <a:rect l="l" t="t" r="r" b="b"/>
                <a:pathLst>
                  <a:path w="320" h="588">
                    <a:moveTo>
                      <a:pt x="160" y="588"/>
                    </a:moveTo>
                    <a:lnTo>
                      <a:pt x="0" y="588"/>
                    </a:lnTo>
                    <a:lnTo>
                      <a:pt x="0" y="0"/>
                    </a:lnTo>
                    <a:lnTo>
                      <a:pt x="320" y="0"/>
                    </a:lnTo>
                    <a:lnTo>
                      <a:pt x="320" y="58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6"/>
              <p:cNvSpPr/>
              <p:nvPr/>
            </p:nvSpPr>
            <p:spPr>
              <a:xfrm>
                <a:off x="4938479" y="2107800"/>
                <a:ext cx="571680" cy="148320"/>
              </a:xfrm>
              <a:custGeom>
                <a:avLst/>
                <a:gdLst/>
                <a:ahLst/>
                <a:cxnLst>
                  <a:cxn ang="3cd4">
                    <a:pos x="hc" y="t"/>
                  </a:cxn>
                  <a:cxn ang="cd2">
                    <a:pos x="l" y="vc"/>
                  </a:cxn>
                  <a:cxn ang="cd4">
                    <a:pos x="hc" y="b"/>
                  </a:cxn>
                  <a:cxn ang="0">
                    <a:pos x="r" y="vc"/>
                  </a:cxn>
                </a:cxnLst>
                <a:rect l="l" t="t" r="r" b="b"/>
                <a:pathLst>
                  <a:path w="1589" h="413">
                    <a:moveTo>
                      <a:pt x="794" y="413"/>
                    </a:moveTo>
                    <a:lnTo>
                      <a:pt x="0" y="413"/>
                    </a:lnTo>
                    <a:lnTo>
                      <a:pt x="0" y="0"/>
                    </a:lnTo>
                    <a:lnTo>
                      <a:pt x="1589" y="0"/>
                    </a:lnTo>
                    <a:lnTo>
                      <a:pt x="1589" y="413"/>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7"/>
              <p:cNvSpPr/>
              <p:nvPr/>
            </p:nvSpPr>
            <p:spPr>
              <a:xfrm>
                <a:off x="4640040" y="2163240"/>
                <a:ext cx="783359" cy="76680"/>
              </a:xfrm>
              <a:custGeom>
                <a:avLst/>
                <a:gdLst/>
                <a:ahLst/>
                <a:cxnLst>
                  <a:cxn ang="3cd4">
                    <a:pos x="hc" y="t"/>
                  </a:cxn>
                  <a:cxn ang="cd2">
                    <a:pos x="l" y="vc"/>
                  </a:cxn>
                  <a:cxn ang="cd4">
                    <a:pos x="hc" y="b"/>
                  </a:cxn>
                  <a:cxn ang="0">
                    <a:pos x="r" y="vc"/>
                  </a:cxn>
                </a:cxnLst>
                <a:rect l="l" t="t" r="r" b="b"/>
                <a:pathLst>
                  <a:path w="2177" h="214">
                    <a:moveTo>
                      <a:pt x="1088" y="214"/>
                    </a:moveTo>
                    <a:lnTo>
                      <a:pt x="0" y="214"/>
                    </a:lnTo>
                    <a:lnTo>
                      <a:pt x="0" y="0"/>
                    </a:lnTo>
                    <a:lnTo>
                      <a:pt x="2177" y="0"/>
                    </a:lnTo>
                    <a:lnTo>
                      <a:pt x="2177" y="21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8"/>
              <p:cNvSpPr/>
              <p:nvPr/>
            </p:nvSpPr>
            <p:spPr>
              <a:xfrm>
                <a:off x="3107159" y="2031839"/>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9"/>
              <p:cNvSpPr/>
              <p:nvPr/>
            </p:nvSpPr>
            <p:spPr>
              <a:xfrm>
                <a:off x="7894079" y="2031839"/>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Shape 10"/>
              <p:cNvSpPr/>
              <p:nvPr/>
            </p:nvSpPr>
            <p:spPr>
              <a:xfrm>
                <a:off x="3252239" y="2088719"/>
                <a:ext cx="32760" cy="263880"/>
              </a:xfrm>
              <a:custGeom>
                <a:avLst/>
                <a:gdLst/>
                <a:ahLst/>
                <a:cxnLst>
                  <a:cxn ang="3cd4">
                    <a:pos x="hc" y="t"/>
                  </a:cxn>
                  <a:cxn ang="cd2">
                    <a:pos x="l" y="vc"/>
                  </a:cxn>
                  <a:cxn ang="cd4">
                    <a:pos x="hc" y="b"/>
                  </a:cxn>
                  <a:cxn ang="0">
                    <a:pos x="r" y="vc"/>
                  </a:cxn>
                </a:cxnLst>
                <a:rect l="l" t="t" r="r" b="b"/>
                <a:pathLst>
                  <a:path w="92" h="734">
                    <a:moveTo>
                      <a:pt x="46" y="734"/>
                    </a:moveTo>
                    <a:lnTo>
                      <a:pt x="0" y="734"/>
                    </a:lnTo>
                    <a:lnTo>
                      <a:pt x="0" y="0"/>
                    </a:lnTo>
                    <a:lnTo>
                      <a:pt x="92" y="0"/>
                    </a:lnTo>
                    <a:lnTo>
                      <a:pt x="92" y="7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Shape 11"/>
              <p:cNvSpPr/>
              <p:nvPr/>
            </p:nvSpPr>
            <p:spPr>
              <a:xfrm>
                <a:off x="3432239" y="1795320"/>
                <a:ext cx="68400" cy="525960"/>
              </a:xfrm>
              <a:custGeom>
                <a:avLst/>
                <a:gdLst/>
                <a:ahLst/>
                <a:cxnLst>
                  <a:cxn ang="3cd4">
                    <a:pos x="hc" y="t"/>
                  </a:cxn>
                  <a:cxn ang="cd2">
                    <a:pos x="l" y="vc"/>
                  </a:cxn>
                  <a:cxn ang="cd4">
                    <a:pos x="hc" y="b"/>
                  </a:cxn>
                  <a:cxn ang="0">
                    <a:pos x="r" y="vc"/>
                  </a:cxn>
                </a:cxnLst>
                <a:rect l="l" t="t" r="r" b="b"/>
                <a:pathLst>
                  <a:path w="191" h="1462">
                    <a:moveTo>
                      <a:pt x="95" y="1462"/>
                    </a:moveTo>
                    <a:lnTo>
                      <a:pt x="0" y="1462"/>
                    </a:lnTo>
                    <a:lnTo>
                      <a:pt x="0" y="0"/>
                    </a:lnTo>
                    <a:lnTo>
                      <a:pt x="191" y="0"/>
                    </a:lnTo>
                    <a:lnTo>
                      <a:pt x="191"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Freeform: Shape 12"/>
              <p:cNvSpPr/>
              <p:nvPr/>
            </p:nvSpPr>
            <p:spPr>
              <a:xfrm>
                <a:off x="3524759" y="1795320"/>
                <a:ext cx="68040" cy="525960"/>
              </a:xfrm>
              <a:custGeom>
                <a:avLst/>
                <a:gdLst/>
                <a:ahLst/>
                <a:cxnLst>
                  <a:cxn ang="3cd4">
                    <a:pos x="hc" y="t"/>
                  </a:cxn>
                  <a:cxn ang="cd2">
                    <a:pos x="l" y="vc"/>
                  </a:cxn>
                  <a:cxn ang="cd4">
                    <a:pos x="hc" y="b"/>
                  </a:cxn>
                  <a:cxn ang="0">
                    <a:pos x="r" y="vc"/>
                  </a:cxn>
                </a:cxnLst>
                <a:rect l="l" t="t" r="r" b="b"/>
                <a:pathLst>
                  <a:path w="190" h="1462">
                    <a:moveTo>
                      <a:pt x="95" y="1462"/>
                    </a:moveTo>
                    <a:lnTo>
                      <a:pt x="0" y="1462"/>
                    </a:lnTo>
                    <a:lnTo>
                      <a:pt x="0" y="0"/>
                    </a:lnTo>
                    <a:lnTo>
                      <a:pt x="190" y="0"/>
                    </a:lnTo>
                    <a:lnTo>
                      <a:pt x="190"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13"/>
              <p:cNvSpPr/>
              <p:nvPr/>
            </p:nvSpPr>
            <p:spPr>
              <a:xfrm>
                <a:off x="3617279" y="1795320"/>
                <a:ext cx="68040" cy="525960"/>
              </a:xfrm>
              <a:custGeom>
                <a:avLst/>
                <a:gdLst/>
                <a:ahLst/>
                <a:cxnLst>
                  <a:cxn ang="3cd4">
                    <a:pos x="hc" y="t"/>
                  </a:cxn>
                  <a:cxn ang="cd2">
                    <a:pos x="l" y="vc"/>
                  </a:cxn>
                  <a:cxn ang="cd4">
                    <a:pos x="hc" y="b"/>
                  </a:cxn>
                  <a:cxn ang="0">
                    <a:pos x="r" y="vc"/>
                  </a:cxn>
                </a:cxnLst>
                <a:rect l="l" t="t" r="r" b="b"/>
                <a:pathLst>
                  <a:path w="190" h="1462">
                    <a:moveTo>
                      <a:pt x="95" y="1462"/>
                    </a:moveTo>
                    <a:lnTo>
                      <a:pt x="0" y="1462"/>
                    </a:lnTo>
                    <a:lnTo>
                      <a:pt x="0" y="0"/>
                    </a:lnTo>
                    <a:lnTo>
                      <a:pt x="190" y="0"/>
                    </a:lnTo>
                    <a:lnTo>
                      <a:pt x="190"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14"/>
              <p:cNvSpPr/>
              <p:nvPr/>
            </p:nvSpPr>
            <p:spPr>
              <a:xfrm>
                <a:off x="3357720" y="2103120"/>
                <a:ext cx="115200" cy="211320"/>
              </a:xfrm>
              <a:custGeom>
                <a:avLst/>
                <a:gdLst/>
                <a:ahLst/>
                <a:cxnLst>
                  <a:cxn ang="3cd4">
                    <a:pos x="hc" y="t"/>
                  </a:cxn>
                  <a:cxn ang="cd2">
                    <a:pos x="l" y="vc"/>
                  </a:cxn>
                  <a:cxn ang="cd4">
                    <a:pos x="hc" y="b"/>
                  </a:cxn>
                  <a:cxn ang="0">
                    <a:pos x="r" y="vc"/>
                  </a:cxn>
                </a:cxnLst>
                <a:rect l="l" t="t" r="r" b="b"/>
                <a:pathLst>
                  <a:path w="321" h="588">
                    <a:moveTo>
                      <a:pt x="161" y="588"/>
                    </a:moveTo>
                    <a:lnTo>
                      <a:pt x="0" y="588"/>
                    </a:lnTo>
                    <a:lnTo>
                      <a:pt x="0" y="0"/>
                    </a:lnTo>
                    <a:lnTo>
                      <a:pt x="321" y="0"/>
                    </a:lnTo>
                    <a:lnTo>
                      <a:pt x="321" y="58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15"/>
              <p:cNvSpPr/>
              <p:nvPr/>
            </p:nvSpPr>
            <p:spPr>
              <a:xfrm>
                <a:off x="3337920" y="2163240"/>
                <a:ext cx="782999" cy="76680"/>
              </a:xfrm>
              <a:custGeom>
                <a:avLst/>
                <a:gdLst/>
                <a:ahLst/>
                <a:cxnLst>
                  <a:cxn ang="3cd4">
                    <a:pos x="hc" y="t"/>
                  </a:cxn>
                  <a:cxn ang="cd2">
                    <a:pos x="l" y="vc"/>
                  </a:cxn>
                  <a:cxn ang="cd4">
                    <a:pos x="hc" y="b"/>
                  </a:cxn>
                  <a:cxn ang="0">
                    <a:pos x="r" y="vc"/>
                  </a:cxn>
                </a:cxnLst>
                <a:rect l="l" t="t" r="r" b="b"/>
                <a:pathLst>
                  <a:path w="2176" h="214">
                    <a:moveTo>
                      <a:pt x="1088" y="214"/>
                    </a:moveTo>
                    <a:lnTo>
                      <a:pt x="0" y="214"/>
                    </a:lnTo>
                    <a:lnTo>
                      <a:pt x="0" y="0"/>
                    </a:lnTo>
                    <a:lnTo>
                      <a:pt x="2176" y="0"/>
                    </a:lnTo>
                    <a:lnTo>
                      <a:pt x="2176" y="21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16"/>
              <p:cNvSpPr/>
              <p:nvPr/>
            </p:nvSpPr>
            <p:spPr>
              <a:xfrm>
                <a:off x="4827960" y="1766520"/>
                <a:ext cx="67320" cy="427680"/>
              </a:xfrm>
              <a:custGeom>
                <a:avLst/>
                <a:gdLst/>
                <a:ahLst/>
                <a:cxnLst>
                  <a:cxn ang="3cd4">
                    <a:pos x="hc" y="t"/>
                  </a:cxn>
                  <a:cxn ang="cd2">
                    <a:pos x="l" y="vc"/>
                  </a:cxn>
                  <a:cxn ang="cd4">
                    <a:pos x="hc" y="b"/>
                  </a:cxn>
                  <a:cxn ang="0">
                    <a:pos x="r" y="vc"/>
                  </a:cxn>
                </a:cxnLst>
                <a:rect l="l" t="t" r="r" b="b"/>
                <a:pathLst>
                  <a:path w="188" h="1189">
                    <a:moveTo>
                      <a:pt x="94" y="1189"/>
                    </a:moveTo>
                    <a:lnTo>
                      <a:pt x="0" y="1189"/>
                    </a:lnTo>
                    <a:lnTo>
                      <a:pt x="0" y="0"/>
                    </a:lnTo>
                    <a:lnTo>
                      <a:pt x="188" y="0"/>
                    </a:lnTo>
                    <a:lnTo>
                      <a:pt x="188" y="118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17"/>
              <p:cNvSpPr/>
              <p:nvPr/>
            </p:nvSpPr>
            <p:spPr>
              <a:xfrm>
                <a:off x="4920120" y="1765800"/>
                <a:ext cx="67320" cy="524880"/>
              </a:xfrm>
              <a:custGeom>
                <a:avLst/>
                <a:gdLst/>
                <a:ahLst/>
                <a:cxnLst>
                  <a:cxn ang="3cd4">
                    <a:pos x="hc" y="t"/>
                  </a:cxn>
                  <a:cxn ang="cd2">
                    <a:pos x="l" y="vc"/>
                  </a:cxn>
                  <a:cxn ang="cd4">
                    <a:pos x="hc" y="b"/>
                  </a:cxn>
                  <a:cxn ang="0">
                    <a:pos x="r" y="vc"/>
                  </a:cxn>
                </a:cxnLst>
                <a:rect l="l" t="t" r="r" b="b"/>
                <a:pathLst>
                  <a:path w="188" h="1459">
                    <a:moveTo>
                      <a:pt x="0" y="1459"/>
                    </a:moveTo>
                    <a:lnTo>
                      <a:pt x="188" y="1459"/>
                    </a:lnTo>
                    <a:lnTo>
                      <a:pt x="188" y="349"/>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18"/>
              <p:cNvSpPr/>
              <p:nvPr/>
            </p:nvSpPr>
            <p:spPr>
              <a:xfrm>
                <a:off x="5095800" y="1842840"/>
                <a:ext cx="149040" cy="74160"/>
              </a:xfrm>
              <a:custGeom>
                <a:avLst/>
                <a:gdLst/>
                <a:ahLst/>
                <a:cxnLst>
                  <a:cxn ang="3cd4">
                    <a:pos x="hc" y="t"/>
                  </a:cxn>
                  <a:cxn ang="cd2">
                    <a:pos x="l" y="vc"/>
                  </a:cxn>
                  <a:cxn ang="cd4">
                    <a:pos x="hc" y="b"/>
                  </a:cxn>
                  <a:cxn ang="0">
                    <a:pos x="r" y="vc"/>
                  </a:cxn>
                </a:cxnLst>
                <a:rect l="l" t="t" r="r" b="b"/>
                <a:pathLst>
                  <a:path w="415" h="207">
                    <a:moveTo>
                      <a:pt x="208" y="207"/>
                    </a:moveTo>
                    <a:lnTo>
                      <a:pt x="0" y="207"/>
                    </a:lnTo>
                    <a:lnTo>
                      <a:pt x="0" y="0"/>
                    </a:lnTo>
                    <a:lnTo>
                      <a:pt x="415" y="0"/>
                    </a:lnTo>
                    <a:lnTo>
                      <a:pt x="415" y="207"/>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5" name="Freeform: Shape 19"/>
              <p:cNvSpPr/>
              <p:nvPr/>
            </p:nvSpPr>
            <p:spPr>
              <a:xfrm>
                <a:off x="5043240" y="1868760"/>
                <a:ext cx="420840" cy="307440"/>
              </a:xfrm>
              <a:custGeom>
                <a:avLst/>
                <a:gdLst/>
                <a:ahLst/>
                <a:cxnLst>
                  <a:cxn ang="3cd4">
                    <a:pos x="hc" y="t"/>
                  </a:cxn>
                  <a:cxn ang="cd2">
                    <a:pos x="l" y="vc"/>
                  </a:cxn>
                  <a:cxn ang="cd4">
                    <a:pos x="hc" y="b"/>
                  </a:cxn>
                  <a:cxn ang="0">
                    <a:pos x="r" y="vc"/>
                  </a:cxn>
                </a:cxnLst>
                <a:rect l="l" t="t" r="r" b="b"/>
                <a:pathLst>
                  <a:path w="1170" h="855">
                    <a:moveTo>
                      <a:pt x="286" y="217"/>
                    </a:moveTo>
                    <a:lnTo>
                      <a:pt x="286" y="174"/>
                    </a:lnTo>
                    <a:lnTo>
                      <a:pt x="1170" y="174"/>
                    </a:lnTo>
                    <a:lnTo>
                      <a:pt x="1170" y="0"/>
                    </a:lnTo>
                    <a:lnTo>
                      <a:pt x="0" y="0"/>
                    </a:lnTo>
                    <a:lnTo>
                      <a:pt x="0" y="855"/>
                    </a:lnTo>
                    <a:lnTo>
                      <a:pt x="1170" y="855"/>
                    </a:lnTo>
                    <a:lnTo>
                      <a:pt x="1170" y="664"/>
                    </a:lnTo>
                    <a:lnTo>
                      <a:pt x="286" y="664"/>
                    </a:lnTo>
                    <a:lnTo>
                      <a:pt x="286" y="622"/>
                    </a:lnTo>
                    <a:lnTo>
                      <a:pt x="1170" y="622"/>
                    </a:lnTo>
                    <a:lnTo>
                      <a:pt x="1170" y="574"/>
                    </a:lnTo>
                    <a:lnTo>
                      <a:pt x="286" y="574"/>
                    </a:lnTo>
                    <a:lnTo>
                      <a:pt x="286" y="535"/>
                    </a:lnTo>
                    <a:lnTo>
                      <a:pt x="1170" y="535"/>
                    </a:lnTo>
                    <a:lnTo>
                      <a:pt x="1170" y="484"/>
                    </a:lnTo>
                    <a:lnTo>
                      <a:pt x="286" y="484"/>
                    </a:lnTo>
                    <a:lnTo>
                      <a:pt x="286" y="445"/>
                    </a:lnTo>
                    <a:lnTo>
                      <a:pt x="1170" y="445"/>
                    </a:lnTo>
                    <a:lnTo>
                      <a:pt x="1170" y="397"/>
                    </a:lnTo>
                    <a:lnTo>
                      <a:pt x="286" y="397"/>
                    </a:lnTo>
                    <a:lnTo>
                      <a:pt x="286" y="355"/>
                    </a:lnTo>
                    <a:lnTo>
                      <a:pt x="1170" y="355"/>
                    </a:lnTo>
                    <a:lnTo>
                      <a:pt x="1170" y="307"/>
                    </a:lnTo>
                    <a:lnTo>
                      <a:pt x="286" y="307"/>
                    </a:lnTo>
                    <a:lnTo>
                      <a:pt x="286" y="265"/>
                    </a:lnTo>
                    <a:lnTo>
                      <a:pt x="1170" y="265"/>
                    </a:lnTo>
                    <a:lnTo>
                      <a:pt x="1170" y="217"/>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6" name="Freeform: Shape 20"/>
              <p:cNvSpPr/>
              <p:nvPr/>
            </p:nvSpPr>
            <p:spPr>
              <a:xfrm>
                <a:off x="5657760" y="1989719"/>
                <a:ext cx="356040" cy="315360"/>
              </a:xfrm>
              <a:custGeom>
                <a:avLst/>
                <a:gdLst/>
                <a:ahLst/>
                <a:cxnLst>
                  <a:cxn ang="3cd4">
                    <a:pos x="hc" y="t"/>
                  </a:cxn>
                  <a:cxn ang="cd2">
                    <a:pos x="l" y="vc"/>
                  </a:cxn>
                  <a:cxn ang="cd4">
                    <a:pos x="hc" y="b"/>
                  </a:cxn>
                  <a:cxn ang="0">
                    <a:pos x="r" y="vc"/>
                  </a:cxn>
                </a:cxnLst>
                <a:rect l="l" t="t" r="r" b="b"/>
                <a:pathLst>
                  <a:path w="990" h="877">
                    <a:moveTo>
                      <a:pt x="678" y="0"/>
                    </a:moveTo>
                    <a:lnTo>
                      <a:pt x="678" y="410"/>
                    </a:lnTo>
                    <a:lnTo>
                      <a:pt x="410" y="410"/>
                    </a:lnTo>
                    <a:lnTo>
                      <a:pt x="410" y="479"/>
                    </a:lnTo>
                    <a:lnTo>
                      <a:pt x="0" y="479"/>
                    </a:lnTo>
                    <a:lnTo>
                      <a:pt x="0" y="723"/>
                    </a:lnTo>
                    <a:lnTo>
                      <a:pt x="678" y="723"/>
                    </a:lnTo>
                    <a:lnTo>
                      <a:pt x="678" y="877"/>
                    </a:lnTo>
                    <a:lnTo>
                      <a:pt x="990" y="877"/>
                    </a:lnTo>
                    <a:lnTo>
                      <a:pt x="99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7" name="Freeform: Shape 21"/>
              <p:cNvSpPr/>
              <p:nvPr/>
            </p:nvSpPr>
            <p:spPr>
              <a:xfrm>
                <a:off x="6043679" y="1942919"/>
                <a:ext cx="175320" cy="385920"/>
              </a:xfrm>
              <a:custGeom>
                <a:avLst/>
                <a:gdLst/>
                <a:ahLst/>
                <a:cxnLst>
                  <a:cxn ang="3cd4">
                    <a:pos x="hc" y="t"/>
                  </a:cxn>
                  <a:cxn ang="cd2">
                    <a:pos x="l" y="vc"/>
                  </a:cxn>
                  <a:cxn ang="cd4">
                    <a:pos x="hc" y="b"/>
                  </a:cxn>
                  <a:cxn ang="0">
                    <a:pos x="r" y="vc"/>
                  </a:cxn>
                </a:cxnLst>
                <a:rect l="l" t="t" r="r" b="b"/>
                <a:pathLst>
                  <a:path w="488" h="1073">
                    <a:moveTo>
                      <a:pt x="244" y="1073"/>
                    </a:moveTo>
                    <a:lnTo>
                      <a:pt x="0" y="1073"/>
                    </a:lnTo>
                    <a:lnTo>
                      <a:pt x="0" y="0"/>
                    </a:lnTo>
                    <a:lnTo>
                      <a:pt x="488" y="0"/>
                    </a:lnTo>
                    <a:lnTo>
                      <a:pt x="488" y="1073"/>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8" name="Freeform: Shape 22"/>
              <p:cNvSpPr/>
              <p:nvPr/>
            </p:nvSpPr>
            <p:spPr>
              <a:xfrm>
                <a:off x="6156360" y="2048040"/>
                <a:ext cx="109080" cy="227160"/>
              </a:xfrm>
              <a:custGeom>
                <a:avLst/>
                <a:gdLst/>
                <a:ahLst/>
                <a:cxnLst>
                  <a:cxn ang="3cd4">
                    <a:pos x="hc" y="t"/>
                  </a:cxn>
                  <a:cxn ang="cd2">
                    <a:pos x="l" y="vc"/>
                  </a:cxn>
                  <a:cxn ang="cd4">
                    <a:pos x="hc" y="b"/>
                  </a:cxn>
                  <a:cxn ang="0">
                    <a:pos x="r" y="vc"/>
                  </a:cxn>
                </a:cxnLst>
                <a:rect l="l" t="t" r="r" b="b"/>
                <a:pathLst>
                  <a:path w="304" h="632">
                    <a:moveTo>
                      <a:pt x="152" y="632"/>
                    </a:moveTo>
                    <a:lnTo>
                      <a:pt x="0" y="632"/>
                    </a:lnTo>
                    <a:lnTo>
                      <a:pt x="0" y="0"/>
                    </a:lnTo>
                    <a:lnTo>
                      <a:pt x="304" y="0"/>
                    </a:lnTo>
                    <a:lnTo>
                      <a:pt x="304" y="63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9" name="Freeform: Shape 23"/>
              <p:cNvSpPr/>
              <p:nvPr/>
            </p:nvSpPr>
            <p:spPr>
              <a:xfrm>
                <a:off x="6084719" y="1850400"/>
                <a:ext cx="112320" cy="284760"/>
              </a:xfrm>
              <a:custGeom>
                <a:avLst/>
                <a:gdLst/>
                <a:ahLst/>
                <a:cxnLst>
                  <a:cxn ang="3cd4">
                    <a:pos x="hc" y="t"/>
                  </a:cxn>
                  <a:cxn ang="cd2">
                    <a:pos x="l" y="vc"/>
                  </a:cxn>
                  <a:cxn ang="cd4">
                    <a:pos x="hc" y="b"/>
                  </a:cxn>
                  <a:cxn ang="0">
                    <a:pos x="r" y="vc"/>
                  </a:cxn>
                </a:cxnLst>
                <a:rect l="l" t="t" r="r" b="b"/>
                <a:pathLst>
                  <a:path w="313" h="792">
                    <a:moveTo>
                      <a:pt x="156" y="792"/>
                    </a:moveTo>
                    <a:lnTo>
                      <a:pt x="0" y="792"/>
                    </a:lnTo>
                    <a:lnTo>
                      <a:pt x="0" y="0"/>
                    </a:lnTo>
                    <a:lnTo>
                      <a:pt x="313" y="0"/>
                    </a:lnTo>
                    <a:lnTo>
                      <a:pt x="313" y="79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0" name="Freeform: Shape 24"/>
              <p:cNvSpPr/>
              <p:nvPr/>
            </p:nvSpPr>
            <p:spPr>
              <a:xfrm>
                <a:off x="4007879" y="1970640"/>
                <a:ext cx="356400" cy="315360"/>
              </a:xfrm>
              <a:custGeom>
                <a:avLst/>
                <a:gdLst/>
                <a:ahLst/>
                <a:cxnLst>
                  <a:cxn ang="3cd4">
                    <a:pos x="hc" y="t"/>
                  </a:cxn>
                  <a:cxn ang="cd2">
                    <a:pos x="l" y="vc"/>
                  </a:cxn>
                  <a:cxn ang="cd4">
                    <a:pos x="hc" y="b"/>
                  </a:cxn>
                  <a:cxn ang="0">
                    <a:pos x="r" y="vc"/>
                  </a:cxn>
                </a:cxnLst>
                <a:rect l="l" t="t" r="r" b="b"/>
                <a:pathLst>
                  <a:path w="991" h="877">
                    <a:moveTo>
                      <a:pt x="313" y="0"/>
                    </a:moveTo>
                    <a:lnTo>
                      <a:pt x="313" y="411"/>
                    </a:lnTo>
                    <a:lnTo>
                      <a:pt x="580" y="411"/>
                    </a:lnTo>
                    <a:lnTo>
                      <a:pt x="580" y="479"/>
                    </a:lnTo>
                    <a:lnTo>
                      <a:pt x="991" y="479"/>
                    </a:lnTo>
                    <a:lnTo>
                      <a:pt x="991" y="723"/>
                    </a:lnTo>
                    <a:lnTo>
                      <a:pt x="313" y="723"/>
                    </a:lnTo>
                    <a:lnTo>
                      <a:pt x="313" y="877"/>
                    </a:lnTo>
                    <a:lnTo>
                      <a:pt x="0" y="877"/>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1" name="Freeform: Shape 25"/>
              <p:cNvSpPr/>
              <p:nvPr/>
            </p:nvSpPr>
            <p:spPr>
              <a:xfrm>
                <a:off x="3802320" y="1924919"/>
                <a:ext cx="174960" cy="385560"/>
              </a:xfrm>
              <a:custGeom>
                <a:avLst/>
                <a:gdLst/>
                <a:ahLst/>
                <a:cxnLst>
                  <a:cxn ang="3cd4">
                    <a:pos x="hc" y="t"/>
                  </a:cxn>
                  <a:cxn ang="cd2">
                    <a:pos x="l" y="vc"/>
                  </a:cxn>
                  <a:cxn ang="cd4">
                    <a:pos x="hc" y="b"/>
                  </a:cxn>
                  <a:cxn ang="0">
                    <a:pos x="r" y="vc"/>
                  </a:cxn>
                </a:cxnLst>
                <a:rect l="l" t="t" r="r" b="b"/>
                <a:pathLst>
                  <a:path w="487" h="1072">
                    <a:moveTo>
                      <a:pt x="243" y="0"/>
                    </a:moveTo>
                    <a:lnTo>
                      <a:pt x="487" y="0"/>
                    </a:lnTo>
                    <a:lnTo>
                      <a:pt x="487" y="1072"/>
                    </a:lnTo>
                    <a:lnTo>
                      <a:pt x="0" y="1072"/>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2" name="Freeform: Shape 26"/>
              <p:cNvSpPr/>
              <p:nvPr/>
            </p:nvSpPr>
            <p:spPr>
              <a:xfrm>
                <a:off x="3755880" y="2027519"/>
                <a:ext cx="109080" cy="227520"/>
              </a:xfrm>
              <a:custGeom>
                <a:avLst/>
                <a:gdLst/>
                <a:ahLst/>
                <a:cxnLst>
                  <a:cxn ang="3cd4">
                    <a:pos x="hc" y="t"/>
                  </a:cxn>
                  <a:cxn ang="cd2">
                    <a:pos x="l" y="vc"/>
                  </a:cxn>
                  <a:cxn ang="cd4">
                    <a:pos x="hc" y="b"/>
                  </a:cxn>
                  <a:cxn ang="0">
                    <a:pos x="r" y="vc"/>
                  </a:cxn>
                </a:cxnLst>
                <a:rect l="l" t="t" r="r" b="b"/>
                <a:pathLst>
                  <a:path w="304" h="633">
                    <a:moveTo>
                      <a:pt x="152" y="0"/>
                    </a:moveTo>
                    <a:lnTo>
                      <a:pt x="304" y="0"/>
                    </a:lnTo>
                    <a:lnTo>
                      <a:pt x="304" y="633"/>
                    </a:lnTo>
                    <a:lnTo>
                      <a:pt x="0" y="633"/>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3" name="Freeform: Shape 27"/>
              <p:cNvSpPr/>
              <p:nvPr/>
            </p:nvSpPr>
            <p:spPr>
              <a:xfrm>
                <a:off x="3823920" y="1830600"/>
                <a:ext cx="112320" cy="284760"/>
              </a:xfrm>
              <a:custGeom>
                <a:avLst/>
                <a:gdLst/>
                <a:ahLst/>
                <a:cxnLst>
                  <a:cxn ang="3cd4">
                    <a:pos x="hc" y="t"/>
                  </a:cxn>
                  <a:cxn ang="cd2">
                    <a:pos x="l" y="vc"/>
                  </a:cxn>
                  <a:cxn ang="cd4">
                    <a:pos x="hc" y="b"/>
                  </a:cxn>
                  <a:cxn ang="0">
                    <a:pos x="r" y="vc"/>
                  </a:cxn>
                </a:cxnLst>
                <a:rect l="l" t="t" r="r" b="b"/>
                <a:pathLst>
                  <a:path w="313" h="792">
                    <a:moveTo>
                      <a:pt x="156" y="0"/>
                    </a:moveTo>
                    <a:lnTo>
                      <a:pt x="313" y="0"/>
                    </a:lnTo>
                    <a:lnTo>
                      <a:pt x="313" y="792"/>
                    </a:lnTo>
                    <a:lnTo>
                      <a:pt x="0" y="792"/>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4" name="Freeform: Shape 28"/>
              <p:cNvSpPr/>
              <p:nvPr/>
            </p:nvSpPr>
            <p:spPr>
              <a:xfrm>
                <a:off x="2777400" y="1970640"/>
                <a:ext cx="356040" cy="315360"/>
              </a:xfrm>
              <a:custGeom>
                <a:avLst/>
                <a:gdLst/>
                <a:ahLst/>
                <a:cxnLst>
                  <a:cxn ang="3cd4">
                    <a:pos x="hc" y="t"/>
                  </a:cxn>
                  <a:cxn ang="cd2">
                    <a:pos x="l" y="vc"/>
                  </a:cxn>
                  <a:cxn ang="cd4">
                    <a:pos x="hc" y="b"/>
                  </a:cxn>
                  <a:cxn ang="0">
                    <a:pos x="r" y="vc"/>
                  </a:cxn>
                </a:cxnLst>
                <a:rect l="l" t="t" r="r" b="b"/>
                <a:pathLst>
                  <a:path w="990" h="877">
                    <a:moveTo>
                      <a:pt x="312" y="0"/>
                    </a:moveTo>
                    <a:lnTo>
                      <a:pt x="312" y="411"/>
                    </a:lnTo>
                    <a:lnTo>
                      <a:pt x="580" y="411"/>
                    </a:lnTo>
                    <a:lnTo>
                      <a:pt x="580" y="479"/>
                    </a:lnTo>
                    <a:lnTo>
                      <a:pt x="990" y="479"/>
                    </a:lnTo>
                    <a:lnTo>
                      <a:pt x="990" y="723"/>
                    </a:lnTo>
                    <a:lnTo>
                      <a:pt x="312" y="723"/>
                    </a:lnTo>
                    <a:lnTo>
                      <a:pt x="312" y="877"/>
                    </a:lnTo>
                    <a:lnTo>
                      <a:pt x="0" y="877"/>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5" name="Freeform: Shape 29"/>
              <p:cNvSpPr/>
              <p:nvPr/>
            </p:nvSpPr>
            <p:spPr>
              <a:xfrm>
                <a:off x="6325200" y="1788480"/>
                <a:ext cx="308160" cy="512640"/>
              </a:xfrm>
              <a:custGeom>
                <a:avLst/>
                <a:gdLst/>
                <a:ahLst/>
                <a:cxnLst>
                  <a:cxn ang="3cd4">
                    <a:pos x="hc" y="t"/>
                  </a:cxn>
                  <a:cxn ang="cd2">
                    <a:pos x="l" y="vc"/>
                  </a:cxn>
                  <a:cxn ang="cd4">
                    <a:pos x="hc" y="b"/>
                  </a:cxn>
                  <a:cxn ang="0">
                    <a:pos x="r" y="vc"/>
                  </a:cxn>
                </a:cxnLst>
                <a:rect l="l" t="t" r="r" b="b"/>
                <a:pathLst>
                  <a:path w="857" h="1425">
                    <a:moveTo>
                      <a:pt x="153" y="0"/>
                    </a:moveTo>
                    <a:lnTo>
                      <a:pt x="0" y="0"/>
                    </a:lnTo>
                    <a:lnTo>
                      <a:pt x="0" y="104"/>
                    </a:lnTo>
                    <a:lnTo>
                      <a:pt x="0" y="1425"/>
                    </a:lnTo>
                    <a:lnTo>
                      <a:pt x="153" y="1425"/>
                    </a:lnTo>
                    <a:lnTo>
                      <a:pt x="153" y="104"/>
                    </a:lnTo>
                    <a:lnTo>
                      <a:pt x="188" y="104"/>
                    </a:lnTo>
                    <a:lnTo>
                      <a:pt x="188" y="1181"/>
                    </a:lnTo>
                    <a:lnTo>
                      <a:pt x="214" y="1181"/>
                    </a:lnTo>
                    <a:lnTo>
                      <a:pt x="214" y="104"/>
                    </a:lnTo>
                    <a:lnTo>
                      <a:pt x="251" y="104"/>
                    </a:lnTo>
                    <a:lnTo>
                      <a:pt x="251" y="1181"/>
                    </a:lnTo>
                    <a:lnTo>
                      <a:pt x="278" y="1181"/>
                    </a:lnTo>
                    <a:lnTo>
                      <a:pt x="278" y="104"/>
                    </a:lnTo>
                    <a:lnTo>
                      <a:pt x="315" y="104"/>
                    </a:lnTo>
                    <a:lnTo>
                      <a:pt x="315" y="1181"/>
                    </a:lnTo>
                    <a:lnTo>
                      <a:pt x="341" y="1181"/>
                    </a:lnTo>
                    <a:lnTo>
                      <a:pt x="341" y="104"/>
                    </a:lnTo>
                    <a:lnTo>
                      <a:pt x="381" y="104"/>
                    </a:lnTo>
                    <a:lnTo>
                      <a:pt x="381" y="1181"/>
                    </a:lnTo>
                    <a:lnTo>
                      <a:pt x="407" y="1181"/>
                    </a:lnTo>
                    <a:lnTo>
                      <a:pt x="407" y="104"/>
                    </a:lnTo>
                    <a:lnTo>
                      <a:pt x="444" y="104"/>
                    </a:lnTo>
                    <a:lnTo>
                      <a:pt x="444" y="1181"/>
                    </a:lnTo>
                    <a:lnTo>
                      <a:pt x="471" y="1181"/>
                    </a:lnTo>
                    <a:lnTo>
                      <a:pt x="471" y="104"/>
                    </a:lnTo>
                    <a:lnTo>
                      <a:pt x="508" y="104"/>
                    </a:lnTo>
                    <a:lnTo>
                      <a:pt x="508" y="1181"/>
                    </a:lnTo>
                    <a:lnTo>
                      <a:pt x="534" y="1181"/>
                    </a:lnTo>
                    <a:lnTo>
                      <a:pt x="534" y="104"/>
                    </a:lnTo>
                    <a:lnTo>
                      <a:pt x="574" y="104"/>
                    </a:lnTo>
                    <a:lnTo>
                      <a:pt x="574" y="1181"/>
                    </a:lnTo>
                    <a:lnTo>
                      <a:pt x="601" y="1181"/>
                    </a:lnTo>
                    <a:lnTo>
                      <a:pt x="601" y="104"/>
                    </a:lnTo>
                    <a:lnTo>
                      <a:pt x="638" y="104"/>
                    </a:lnTo>
                    <a:lnTo>
                      <a:pt x="638" y="1181"/>
                    </a:lnTo>
                    <a:lnTo>
                      <a:pt x="664" y="1181"/>
                    </a:lnTo>
                    <a:lnTo>
                      <a:pt x="664" y="104"/>
                    </a:lnTo>
                    <a:lnTo>
                      <a:pt x="704" y="104"/>
                    </a:lnTo>
                    <a:lnTo>
                      <a:pt x="704" y="1181"/>
                    </a:lnTo>
                    <a:lnTo>
                      <a:pt x="728" y="1181"/>
                    </a:lnTo>
                    <a:lnTo>
                      <a:pt x="728" y="104"/>
                    </a:lnTo>
                    <a:lnTo>
                      <a:pt x="767" y="104"/>
                    </a:lnTo>
                    <a:lnTo>
                      <a:pt x="767" y="1181"/>
                    </a:lnTo>
                    <a:lnTo>
                      <a:pt x="794" y="1181"/>
                    </a:lnTo>
                    <a:lnTo>
                      <a:pt x="794" y="104"/>
                    </a:lnTo>
                    <a:lnTo>
                      <a:pt x="831" y="104"/>
                    </a:lnTo>
                    <a:lnTo>
                      <a:pt x="831" y="1181"/>
                    </a:lnTo>
                    <a:lnTo>
                      <a:pt x="857" y="1181"/>
                    </a:lnTo>
                    <a:lnTo>
                      <a:pt x="857" y="104"/>
                    </a:lnTo>
                    <a:lnTo>
                      <a:pt x="857" y="69"/>
                    </a:lnTo>
                    <a:lnTo>
                      <a:pt x="857"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Freeform: Shape 30"/>
              <p:cNvSpPr/>
              <p:nvPr/>
            </p:nvSpPr>
            <p:spPr>
              <a:xfrm>
                <a:off x="6464160" y="1778040"/>
                <a:ext cx="895680" cy="452519"/>
              </a:xfrm>
              <a:custGeom>
                <a:avLst/>
                <a:gdLst/>
                <a:ahLst/>
                <a:cxnLst>
                  <a:cxn ang="3cd4">
                    <a:pos x="hc" y="t"/>
                  </a:cxn>
                  <a:cxn ang="cd2">
                    <a:pos x="l" y="vc"/>
                  </a:cxn>
                  <a:cxn ang="cd4">
                    <a:pos x="hc" y="b"/>
                  </a:cxn>
                  <a:cxn ang="0">
                    <a:pos x="r" y="vc"/>
                  </a:cxn>
                </a:cxnLst>
                <a:rect l="l" t="t" r="r" b="b"/>
                <a:pathLst>
                  <a:path w="2489" h="1258">
                    <a:moveTo>
                      <a:pt x="1247" y="0"/>
                    </a:moveTo>
                    <a:lnTo>
                      <a:pt x="0" y="1258"/>
                    </a:lnTo>
                    <a:lnTo>
                      <a:pt x="2489" y="125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7" name="Freeform: Shape 31"/>
              <p:cNvSpPr/>
              <p:nvPr/>
            </p:nvSpPr>
            <p:spPr>
              <a:xfrm>
                <a:off x="7193519" y="1638000"/>
                <a:ext cx="381960" cy="595440"/>
              </a:xfrm>
              <a:custGeom>
                <a:avLst/>
                <a:gdLst/>
                <a:ahLst/>
                <a:cxnLst>
                  <a:cxn ang="3cd4">
                    <a:pos x="hc" y="t"/>
                  </a:cxn>
                  <a:cxn ang="cd2">
                    <a:pos x="l" y="vc"/>
                  </a:cxn>
                  <a:cxn ang="cd4">
                    <a:pos x="hc" y="b"/>
                  </a:cxn>
                  <a:cxn ang="0">
                    <a:pos x="r" y="vc"/>
                  </a:cxn>
                </a:cxnLst>
                <a:rect l="l" t="t" r="r" b="b"/>
                <a:pathLst>
                  <a:path w="1062" h="1655">
                    <a:moveTo>
                      <a:pt x="980" y="0"/>
                    </a:moveTo>
                    <a:lnTo>
                      <a:pt x="882" y="0"/>
                    </a:lnTo>
                    <a:lnTo>
                      <a:pt x="882" y="193"/>
                    </a:lnTo>
                    <a:lnTo>
                      <a:pt x="794" y="193"/>
                    </a:lnTo>
                    <a:lnTo>
                      <a:pt x="794" y="344"/>
                    </a:lnTo>
                    <a:lnTo>
                      <a:pt x="273" y="344"/>
                    </a:lnTo>
                    <a:lnTo>
                      <a:pt x="273" y="193"/>
                    </a:lnTo>
                    <a:lnTo>
                      <a:pt x="185" y="193"/>
                    </a:lnTo>
                    <a:lnTo>
                      <a:pt x="185" y="0"/>
                    </a:lnTo>
                    <a:lnTo>
                      <a:pt x="87" y="0"/>
                    </a:lnTo>
                    <a:lnTo>
                      <a:pt x="87" y="193"/>
                    </a:lnTo>
                    <a:lnTo>
                      <a:pt x="0" y="193"/>
                    </a:lnTo>
                    <a:lnTo>
                      <a:pt x="0" y="1655"/>
                    </a:lnTo>
                    <a:lnTo>
                      <a:pt x="270" y="1655"/>
                    </a:lnTo>
                    <a:lnTo>
                      <a:pt x="270" y="1475"/>
                    </a:lnTo>
                    <a:lnTo>
                      <a:pt x="792" y="1475"/>
                    </a:lnTo>
                    <a:lnTo>
                      <a:pt x="792" y="1655"/>
                    </a:lnTo>
                    <a:lnTo>
                      <a:pt x="1062" y="1655"/>
                    </a:lnTo>
                    <a:lnTo>
                      <a:pt x="1062" y="193"/>
                    </a:lnTo>
                    <a:lnTo>
                      <a:pt x="980" y="193"/>
                    </a:lnTo>
                    <a:close/>
                    <a:moveTo>
                      <a:pt x="797" y="421"/>
                    </a:moveTo>
                    <a:lnTo>
                      <a:pt x="797" y="450"/>
                    </a:lnTo>
                    <a:lnTo>
                      <a:pt x="275" y="450"/>
                    </a:lnTo>
                    <a:lnTo>
                      <a:pt x="275" y="421"/>
                    </a:lnTo>
                    <a:close/>
                    <a:moveTo>
                      <a:pt x="275" y="1189"/>
                    </a:moveTo>
                    <a:lnTo>
                      <a:pt x="275" y="1160"/>
                    </a:lnTo>
                    <a:lnTo>
                      <a:pt x="797" y="1160"/>
                    </a:lnTo>
                    <a:lnTo>
                      <a:pt x="797" y="1189"/>
                    </a:lnTo>
                    <a:close/>
                    <a:moveTo>
                      <a:pt x="797" y="1266"/>
                    </a:moveTo>
                    <a:lnTo>
                      <a:pt x="797" y="1295"/>
                    </a:lnTo>
                    <a:lnTo>
                      <a:pt x="275" y="1295"/>
                    </a:lnTo>
                    <a:lnTo>
                      <a:pt x="275" y="1266"/>
                    </a:lnTo>
                    <a:close/>
                    <a:moveTo>
                      <a:pt x="275" y="1083"/>
                    </a:moveTo>
                    <a:lnTo>
                      <a:pt x="275" y="1054"/>
                    </a:lnTo>
                    <a:lnTo>
                      <a:pt x="797" y="1054"/>
                    </a:lnTo>
                    <a:lnTo>
                      <a:pt x="797" y="1083"/>
                    </a:lnTo>
                    <a:close/>
                    <a:moveTo>
                      <a:pt x="275" y="977"/>
                    </a:moveTo>
                    <a:lnTo>
                      <a:pt x="275" y="948"/>
                    </a:lnTo>
                    <a:lnTo>
                      <a:pt x="797" y="948"/>
                    </a:lnTo>
                    <a:lnTo>
                      <a:pt x="797" y="977"/>
                    </a:lnTo>
                    <a:close/>
                    <a:moveTo>
                      <a:pt x="275" y="871"/>
                    </a:moveTo>
                    <a:lnTo>
                      <a:pt x="275" y="842"/>
                    </a:lnTo>
                    <a:lnTo>
                      <a:pt x="797" y="842"/>
                    </a:lnTo>
                    <a:lnTo>
                      <a:pt x="797" y="871"/>
                    </a:lnTo>
                    <a:close/>
                    <a:moveTo>
                      <a:pt x="275" y="768"/>
                    </a:moveTo>
                    <a:lnTo>
                      <a:pt x="275" y="739"/>
                    </a:lnTo>
                    <a:lnTo>
                      <a:pt x="797" y="739"/>
                    </a:lnTo>
                    <a:lnTo>
                      <a:pt x="797" y="768"/>
                    </a:lnTo>
                    <a:close/>
                    <a:moveTo>
                      <a:pt x="275" y="662"/>
                    </a:moveTo>
                    <a:lnTo>
                      <a:pt x="275" y="633"/>
                    </a:lnTo>
                    <a:lnTo>
                      <a:pt x="797" y="633"/>
                    </a:lnTo>
                    <a:lnTo>
                      <a:pt x="797" y="662"/>
                    </a:lnTo>
                    <a:close/>
                    <a:moveTo>
                      <a:pt x="275" y="556"/>
                    </a:moveTo>
                    <a:lnTo>
                      <a:pt x="275" y="527"/>
                    </a:lnTo>
                    <a:lnTo>
                      <a:pt x="797" y="527"/>
                    </a:lnTo>
                    <a:lnTo>
                      <a:pt x="797" y="556"/>
                    </a:lnTo>
                    <a:close/>
                    <a:moveTo>
                      <a:pt x="275" y="1401"/>
                    </a:moveTo>
                    <a:lnTo>
                      <a:pt x="275" y="1372"/>
                    </a:lnTo>
                    <a:lnTo>
                      <a:pt x="797" y="1372"/>
                    </a:lnTo>
                    <a:lnTo>
                      <a:pt x="797" y="14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8" name="Freeform: Shape 32"/>
              <p:cNvSpPr/>
              <p:nvPr/>
            </p:nvSpPr>
            <p:spPr>
              <a:xfrm>
                <a:off x="7260120" y="2180520"/>
                <a:ext cx="255960" cy="27000"/>
              </a:xfrm>
              <a:custGeom>
                <a:avLst/>
                <a:gdLst/>
                <a:ahLst/>
                <a:cxnLst>
                  <a:cxn ang="3cd4">
                    <a:pos x="hc" y="t"/>
                  </a:cxn>
                  <a:cxn ang="cd2">
                    <a:pos x="l" y="vc"/>
                  </a:cxn>
                  <a:cxn ang="cd4">
                    <a:pos x="hc" y="b"/>
                  </a:cxn>
                  <a:cxn ang="0">
                    <a:pos x="r" y="vc"/>
                  </a:cxn>
                </a:cxnLst>
                <a:rect l="l" t="t" r="r" b="b"/>
                <a:pathLst>
                  <a:path w="712" h="76">
                    <a:moveTo>
                      <a:pt x="356" y="76"/>
                    </a:moveTo>
                    <a:lnTo>
                      <a:pt x="0" y="76"/>
                    </a:lnTo>
                    <a:lnTo>
                      <a:pt x="0" y="0"/>
                    </a:lnTo>
                    <a:lnTo>
                      <a:pt x="712" y="0"/>
                    </a:lnTo>
                    <a:lnTo>
                      <a:pt x="712" y="76"/>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9" name="Freeform: Shape 33"/>
              <p:cNvSpPr/>
              <p:nvPr/>
            </p:nvSpPr>
            <p:spPr>
              <a:xfrm>
                <a:off x="7714079" y="2033640"/>
                <a:ext cx="285480" cy="211320"/>
              </a:xfrm>
              <a:custGeom>
                <a:avLst/>
                <a:gdLst/>
                <a:ahLst/>
                <a:cxnLst>
                  <a:cxn ang="3cd4">
                    <a:pos x="hc" y="t"/>
                  </a:cxn>
                  <a:cxn ang="cd2">
                    <a:pos x="l" y="vc"/>
                  </a:cxn>
                  <a:cxn ang="cd4">
                    <a:pos x="hc" y="b"/>
                  </a:cxn>
                  <a:cxn ang="0">
                    <a:pos x="r" y="vc"/>
                  </a:cxn>
                </a:cxnLst>
                <a:rect l="l" t="t" r="r" b="b"/>
                <a:pathLst>
                  <a:path w="794" h="588">
                    <a:moveTo>
                      <a:pt x="638" y="138"/>
                    </a:moveTo>
                    <a:lnTo>
                      <a:pt x="638" y="371"/>
                    </a:lnTo>
                    <a:lnTo>
                      <a:pt x="434" y="371"/>
                    </a:lnTo>
                    <a:lnTo>
                      <a:pt x="434" y="0"/>
                    </a:lnTo>
                    <a:lnTo>
                      <a:pt x="153" y="0"/>
                    </a:lnTo>
                    <a:lnTo>
                      <a:pt x="153" y="371"/>
                    </a:lnTo>
                    <a:lnTo>
                      <a:pt x="0" y="371"/>
                    </a:lnTo>
                    <a:lnTo>
                      <a:pt x="0" y="524"/>
                    </a:lnTo>
                    <a:lnTo>
                      <a:pt x="153" y="524"/>
                    </a:lnTo>
                    <a:lnTo>
                      <a:pt x="153" y="580"/>
                    </a:lnTo>
                    <a:lnTo>
                      <a:pt x="434" y="580"/>
                    </a:lnTo>
                    <a:lnTo>
                      <a:pt x="434" y="524"/>
                    </a:lnTo>
                    <a:lnTo>
                      <a:pt x="638" y="524"/>
                    </a:lnTo>
                    <a:lnTo>
                      <a:pt x="638" y="588"/>
                    </a:lnTo>
                    <a:lnTo>
                      <a:pt x="794" y="588"/>
                    </a:lnTo>
                    <a:lnTo>
                      <a:pt x="794" y="13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Shape 34"/>
              <p:cNvSpPr/>
              <p:nvPr/>
            </p:nvSpPr>
            <p:spPr>
              <a:xfrm>
                <a:off x="5578560" y="1624680"/>
                <a:ext cx="123480" cy="586800"/>
              </a:xfrm>
              <a:custGeom>
                <a:avLst/>
                <a:gdLst/>
                <a:ahLst/>
                <a:cxnLst>
                  <a:cxn ang="3cd4">
                    <a:pos x="hc" y="t"/>
                  </a:cxn>
                  <a:cxn ang="cd2">
                    <a:pos x="l" y="vc"/>
                  </a:cxn>
                  <a:cxn ang="cd4">
                    <a:pos x="hc" y="b"/>
                  </a:cxn>
                  <a:cxn ang="0">
                    <a:pos x="r" y="vc"/>
                  </a:cxn>
                </a:cxnLst>
                <a:rect l="l" t="t" r="r" b="b"/>
                <a:pathLst>
                  <a:path w="344" h="1631">
                    <a:moveTo>
                      <a:pt x="344" y="1626"/>
                    </a:moveTo>
                    <a:cubicBezTo>
                      <a:pt x="344" y="1620"/>
                      <a:pt x="260" y="977"/>
                      <a:pt x="260" y="582"/>
                    </a:cubicBezTo>
                    <a:cubicBezTo>
                      <a:pt x="260" y="190"/>
                      <a:pt x="260" y="161"/>
                      <a:pt x="273" y="50"/>
                    </a:cubicBezTo>
                    <a:lnTo>
                      <a:pt x="289" y="50"/>
                    </a:lnTo>
                    <a:lnTo>
                      <a:pt x="289" y="0"/>
                    </a:lnTo>
                    <a:lnTo>
                      <a:pt x="58" y="0"/>
                    </a:lnTo>
                    <a:lnTo>
                      <a:pt x="58" y="50"/>
                    </a:lnTo>
                    <a:lnTo>
                      <a:pt x="72" y="50"/>
                    </a:lnTo>
                    <a:cubicBezTo>
                      <a:pt x="85" y="161"/>
                      <a:pt x="85" y="190"/>
                      <a:pt x="85" y="582"/>
                    </a:cubicBezTo>
                    <a:cubicBezTo>
                      <a:pt x="85" y="977"/>
                      <a:pt x="0" y="1620"/>
                      <a:pt x="0" y="1626"/>
                    </a:cubicBezTo>
                    <a:lnTo>
                      <a:pt x="32" y="1631"/>
                    </a:lnTo>
                    <a:cubicBezTo>
                      <a:pt x="32" y="1626"/>
                      <a:pt x="77" y="1292"/>
                      <a:pt x="101" y="958"/>
                    </a:cubicBezTo>
                    <a:lnTo>
                      <a:pt x="101" y="1247"/>
                    </a:lnTo>
                    <a:lnTo>
                      <a:pt x="154" y="1247"/>
                    </a:lnTo>
                    <a:lnTo>
                      <a:pt x="154" y="1631"/>
                    </a:lnTo>
                    <a:lnTo>
                      <a:pt x="186" y="1631"/>
                    </a:lnTo>
                    <a:lnTo>
                      <a:pt x="186" y="1247"/>
                    </a:lnTo>
                    <a:lnTo>
                      <a:pt x="238" y="1247"/>
                    </a:lnTo>
                    <a:lnTo>
                      <a:pt x="238" y="964"/>
                    </a:lnTo>
                    <a:cubicBezTo>
                      <a:pt x="262" y="1295"/>
                      <a:pt x="307" y="1623"/>
                      <a:pt x="307" y="1628"/>
                    </a:cubicBezTo>
                    <a:close/>
                    <a:moveTo>
                      <a:pt x="117" y="175"/>
                    </a:moveTo>
                    <a:cubicBezTo>
                      <a:pt x="114" y="127"/>
                      <a:pt x="111" y="95"/>
                      <a:pt x="106" y="50"/>
                    </a:cubicBezTo>
                    <a:lnTo>
                      <a:pt x="156" y="50"/>
                    </a:lnTo>
                    <a:lnTo>
                      <a:pt x="156" y="175"/>
                    </a:lnTo>
                    <a:close/>
                    <a:moveTo>
                      <a:pt x="191" y="50"/>
                    </a:moveTo>
                    <a:lnTo>
                      <a:pt x="241" y="50"/>
                    </a:lnTo>
                    <a:cubicBezTo>
                      <a:pt x="236" y="95"/>
                      <a:pt x="233" y="127"/>
                      <a:pt x="231" y="175"/>
                    </a:cubicBezTo>
                    <a:lnTo>
                      <a:pt x="191" y="175"/>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Shape 35"/>
              <p:cNvSpPr/>
              <p:nvPr/>
            </p:nvSpPr>
            <p:spPr>
              <a:xfrm>
                <a:off x="5569920" y="1391040"/>
                <a:ext cx="145440" cy="225720"/>
              </a:xfrm>
              <a:custGeom>
                <a:avLst/>
                <a:gdLst/>
                <a:ahLst/>
                <a:cxnLst>
                  <a:cxn ang="3cd4">
                    <a:pos x="hc" y="t"/>
                  </a:cxn>
                  <a:cxn ang="cd2">
                    <a:pos x="l" y="vc"/>
                  </a:cxn>
                  <a:cxn ang="cd4">
                    <a:pos x="hc" y="b"/>
                  </a:cxn>
                  <a:cxn ang="0">
                    <a:pos x="r" y="vc"/>
                  </a:cxn>
                </a:cxnLst>
                <a:rect l="l" t="t" r="r" b="b"/>
                <a:pathLst>
                  <a:path w="405" h="628">
                    <a:moveTo>
                      <a:pt x="405" y="469"/>
                    </a:moveTo>
                    <a:lnTo>
                      <a:pt x="355" y="469"/>
                    </a:lnTo>
                    <a:lnTo>
                      <a:pt x="297" y="424"/>
                    </a:lnTo>
                    <a:lnTo>
                      <a:pt x="270" y="424"/>
                    </a:lnTo>
                    <a:lnTo>
                      <a:pt x="270" y="400"/>
                    </a:lnTo>
                    <a:lnTo>
                      <a:pt x="225" y="400"/>
                    </a:lnTo>
                    <a:lnTo>
                      <a:pt x="225" y="90"/>
                    </a:lnTo>
                    <a:lnTo>
                      <a:pt x="210" y="90"/>
                    </a:lnTo>
                    <a:lnTo>
                      <a:pt x="210" y="0"/>
                    </a:lnTo>
                    <a:lnTo>
                      <a:pt x="196" y="0"/>
                    </a:lnTo>
                    <a:lnTo>
                      <a:pt x="196" y="90"/>
                    </a:lnTo>
                    <a:lnTo>
                      <a:pt x="180" y="90"/>
                    </a:lnTo>
                    <a:lnTo>
                      <a:pt x="180" y="400"/>
                    </a:lnTo>
                    <a:lnTo>
                      <a:pt x="135" y="400"/>
                    </a:lnTo>
                    <a:lnTo>
                      <a:pt x="135" y="424"/>
                    </a:lnTo>
                    <a:lnTo>
                      <a:pt x="104" y="424"/>
                    </a:lnTo>
                    <a:lnTo>
                      <a:pt x="48" y="469"/>
                    </a:lnTo>
                    <a:lnTo>
                      <a:pt x="0" y="469"/>
                    </a:lnTo>
                    <a:lnTo>
                      <a:pt x="0" y="503"/>
                    </a:lnTo>
                    <a:lnTo>
                      <a:pt x="43" y="503"/>
                    </a:lnTo>
                    <a:lnTo>
                      <a:pt x="85" y="628"/>
                    </a:lnTo>
                    <a:lnTo>
                      <a:pt x="329" y="628"/>
                    </a:lnTo>
                    <a:lnTo>
                      <a:pt x="366" y="503"/>
                    </a:lnTo>
                    <a:lnTo>
                      <a:pt x="405" y="503"/>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5" name="Rectangle 14"/>
            <p:cNvSpPr/>
            <p:nvPr/>
          </p:nvSpPr>
          <p:spPr bwMode="auto">
            <a:xfrm>
              <a:off x="0" y="4786058"/>
              <a:ext cx="9144000" cy="357442"/>
            </a:xfrm>
            <a:prstGeom prst="rect">
              <a:avLst/>
            </a:prstGeom>
            <a:grp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grpSp>
      <p:sp>
        <p:nvSpPr>
          <p:cNvPr id="8" name="Title 7"/>
          <p:cNvSpPr>
            <a:spLocks noGrp="1"/>
          </p:cNvSpPr>
          <p:nvPr>
            <p:ph type="title" hasCustomPrompt="1"/>
          </p:nvPr>
        </p:nvSpPr>
        <p:spPr bwMode="white">
          <a:xfrm>
            <a:off x="359051" y="41362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baseline="0" dirty="0">
                <a:solidFill>
                  <a:schemeClr val="bg1"/>
                </a:solidFill>
                <a:latin typeface="+mj-lt"/>
                <a:ea typeface="+mj-ea"/>
                <a:cs typeface="+mj-cs"/>
                <a:sym typeface="Arial" pitchFamily="34" charset="0"/>
              </a:defRPr>
            </a:lvl1pPr>
          </a:lstStyle>
          <a:p>
            <a:r>
              <a:rPr lang="en-US" dirty="0" smtClean="0"/>
              <a:t>Demo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22"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9"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grpSp>
        <p:nvGrpSpPr>
          <p:cNvPr id="52" name="Group 51"/>
          <p:cNvGrpSpPr/>
          <p:nvPr userDrawn="1"/>
        </p:nvGrpSpPr>
        <p:grpSpPr>
          <a:xfrm>
            <a:off x="454861" y="4785454"/>
            <a:ext cx="820227" cy="274319"/>
            <a:chOff x="1741456" y="4513412"/>
            <a:chExt cx="1027381" cy="343600"/>
          </a:xfrm>
          <a:solidFill>
            <a:schemeClr val="bg1"/>
          </a:solidFill>
        </p:grpSpPr>
        <p:sp>
          <p:nvSpPr>
            <p:cNvPr id="53"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1"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3"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1385942797"/>
      </p:ext>
    </p:extLst>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83186636"/>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3952921"/>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
        <p:nvSpPr>
          <p:cNvPr id="5"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6"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Tree>
    <p:extLst>
      <p:ext uri="{BB962C8B-B14F-4D97-AF65-F5344CB8AC3E}">
        <p14:creationId xmlns:p14="http://schemas.microsoft.com/office/powerpoint/2010/main" val="774130515"/>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sz="1800">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sz="180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9"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Tree>
    <p:extLst>
      <p:ext uri="{BB962C8B-B14F-4D97-AF65-F5344CB8AC3E}">
        <p14:creationId xmlns:p14="http://schemas.microsoft.com/office/powerpoint/2010/main" val="1724888760"/>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sp>
        <p:nvSpPr>
          <p:cNvPr id="12" name="Rectangle 11"/>
          <p:cNvSpPr/>
          <p:nvPr userDrawn="1"/>
        </p:nvSpPr>
        <p:spPr bwMode="auto">
          <a:xfrm>
            <a:off x="0" y="0"/>
            <a:ext cx="9143918" cy="5143500"/>
          </a:xfrm>
          <a:prstGeom prst="rect">
            <a:avLst/>
          </a:prstGeom>
          <a:solidFill>
            <a:srgbClr val="005073"/>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rgbClr val="00BCEB"/>
              </a:solidFill>
              <a:ea typeface="Arial" pitchFamily="-107" charset="0"/>
              <a:cs typeface="Arial" pitchFamily="-107" charset="0"/>
              <a:sym typeface="Arial" pitchFamily="-107" charset="0"/>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5269" t="2703" r="67036"/>
          <a:stretch/>
        </p:blipFill>
        <p:spPr>
          <a:xfrm rot="16200000" flipV="1">
            <a:off x="3270632" y="-729869"/>
            <a:ext cx="2602737" cy="9144001"/>
          </a:xfrm>
          <a:prstGeom prst="rect">
            <a:avLst/>
          </a:prstGeom>
        </p:spPr>
      </p:pic>
      <p:sp>
        <p:nvSpPr>
          <p:cNvPr id="8" name="Title 7"/>
          <p:cNvSpPr>
            <a:spLocks noGrp="1"/>
          </p:cNvSpPr>
          <p:nvPr>
            <p:ph type="title" hasCustomPrompt="1"/>
          </p:nvPr>
        </p:nvSpPr>
        <p:spPr bwMode="white">
          <a:xfrm>
            <a:off x="359051" y="47458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11"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grpSp>
        <p:nvGrpSpPr>
          <p:cNvPr id="15" name="Group 14"/>
          <p:cNvGrpSpPr/>
          <p:nvPr userDrawn="1"/>
        </p:nvGrpSpPr>
        <p:grpSpPr>
          <a:xfrm>
            <a:off x="454861" y="4785454"/>
            <a:ext cx="820227" cy="274319"/>
            <a:chOff x="1741456" y="4513412"/>
            <a:chExt cx="1027381" cy="343600"/>
          </a:xfrm>
          <a:solidFill>
            <a:schemeClr val="bg1"/>
          </a:solidFill>
        </p:grpSpPr>
        <p:sp>
          <p:nvSpPr>
            <p:cNvPr id="16"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1570338080"/>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4"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6"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Tree>
    <p:extLst>
      <p:ext uri="{BB962C8B-B14F-4D97-AF65-F5344CB8AC3E}">
        <p14:creationId xmlns:p14="http://schemas.microsoft.com/office/powerpoint/2010/main" val="3372443385"/>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4"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6"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Tree>
    <p:extLst>
      <p:ext uri="{BB962C8B-B14F-4D97-AF65-F5344CB8AC3E}">
        <p14:creationId xmlns:p14="http://schemas.microsoft.com/office/powerpoint/2010/main" val="3224237075"/>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valuation Layout">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l="20949" t="6440" r="23541" b="-306"/>
          <a:stretch/>
        </p:blipFill>
        <p:spPr>
          <a:xfrm>
            <a:off x="4572000" y="0"/>
            <a:ext cx="4572000" cy="5160311"/>
          </a:xfrm>
          <a:prstGeom prst="rect">
            <a:avLst/>
          </a:prstGeom>
        </p:spPr>
      </p:pic>
      <p:sp>
        <p:nvSpPr>
          <p:cNvPr id="13" name="Rectangle 12"/>
          <p:cNvSpPr/>
          <p:nvPr userDrawn="1"/>
        </p:nvSpPr>
        <p:spPr bwMode="auto">
          <a:xfrm>
            <a:off x="0" y="0"/>
            <a:ext cx="4572000" cy="5143500"/>
          </a:xfrm>
          <a:prstGeom prst="rect">
            <a:avLst/>
          </a:prstGeom>
          <a:solidFill>
            <a:schemeClr val="accent6"/>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7" name="Content Placeholder 2"/>
          <p:cNvSpPr txBox="1">
            <a:spLocks/>
          </p:cNvSpPr>
          <p:nvPr userDrawn="1"/>
        </p:nvSpPr>
        <p:spPr>
          <a:xfrm>
            <a:off x="245076" y="1464400"/>
            <a:ext cx="4194105" cy="2185214"/>
          </a:xfrm>
          <a:prstGeom prst="rect">
            <a:avLst/>
          </a:prstGeom>
        </p:spPr>
        <p:txBody>
          <a:bodyPr wrap="square">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87523" indent="-185738" algn="l" defTabSz="457200" rtl="0" eaLnBrk="0" fontAlgn="base" latinLnBrk="0" hangingPunct="0">
              <a:lnSpc>
                <a:spcPct val="90000"/>
              </a:lnSpc>
              <a:spcBef>
                <a:spcPts val="1200"/>
              </a:spcBef>
              <a:spcAft>
                <a:spcPct val="0"/>
              </a:spcAft>
              <a:buClr>
                <a:schemeClr val="bg1"/>
              </a:buClr>
              <a:buSzPct val="80000"/>
              <a:buFont typeface="Arial" panose="020B0604020202020204" pitchFamily="34" charset="0"/>
              <a:buChar char="•"/>
            </a:pPr>
            <a:r>
              <a:rPr lang="en-US" sz="2000" kern="1200" dirty="0" smtClean="0">
                <a:solidFill>
                  <a:schemeClr val="bg1"/>
                </a:solidFill>
                <a:latin typeface="+mn-lt"/>
                <a:ea typeface="+mn-ea"/>
                <a:cs typeface="+mn-cs"/>
                <a:sym typeface="Arial" pitchFamily="34" charset="0"/>
              </a:rPr>
              <a:t>Give us your feedback to be entered into a Daily Survey Drawing. A daily winner will receive a $750 gift card.</a:t>
            </a:r>
          </a:p>
          <a:p>
            <a:pPr marL="187523" indent="-185738" algn="l" defTabSz="457200" rtl="0" eaLnBrk="0" fontAlgn="base" latinLnBrk="0" hangingPunct="0">
              <a:lnSpc>
                <a:spcPct val="90000"/>
              </a:lnSpc>
              <a:spcBef>
                <a:spcPts val="1200"/>
              </a:spcBef>
              <a:spcAft>
                <a:spcPct val="0"/>
              </a:spcAft>
              <a:buClr>
                <a:schemeClr val="bg1"/>
              </a:buClr>
              <a:buSzPct val="80000"/>
              <a:buFont typeface="Arial" panose="020B0604020202020204" pitchFamily="34" charset="0"/>
              <a:buChar char="•"/>
            </a:pPr>
            <a:r>
              <a:rPr lang="en-US" sz="2000" kern="1200" dirty="0" smtClean="0">
                <a:solidFill>
                  <a:schemeClr val="bg1"/>
                </a:solidFill>
                <a:latin typeface="+mn-lt"/>
                <a:ea typeface="+mn-ea"/>
                <a:cs typeface="+mn-cs"/>
                <a:sym typeface="Arial" pitchFamily="34" charset="0"/>
              </a:rPr>
              <a:t>Complete your session surveys through the Cisco Live mobile app or on </a:t>
            </a:r>
            <a:r>
              <a:rPr lang="en-US" sz="2000" kern="1200" dirty="0" smtClean="0">
                <a:solidFill>
                  <a:schemeClr val="bg1"/>
                </a:solidFill>
                <a:latin typeface="+mn-lt"/>
                <a:ea typeface="+mn-ea"/>
                <a:cs typeface="+mn-cs"/>
                <a:sym typeface="Arial" pitchFamily="34" charset="0"/>
                <a:hlinkClick r:id="rId3"/>
              </a:rPr>
              <a:t>www.</a:t>
            </a:r>
            <a:r>
              <a:rPr lang="en-US" sz="2000" u="sng" kern="1200" dirty="0" smtClean="0">
                <a:solidFill>
                  <a:schemeClr val="accent1"/>
                </a:solidFill>
                <a:latin typeface="+mn-lt"/>
                <a:ea typeface="+mn-ea"/>
                <a:cs typeface="+mn-cs"/>
                <a:sym typeface="Arial" pitchFamily="34" charset="0"/>
                <a:hlinkClick r:id="rId3"/>
              </a:rPr>
              <a:t>CiscoLive.com/us</a:t>
            </a:r>
            <a:r>
              <a:rPr lang="en-US" sz="2000" kern="1200" dirty="0" smtClean="0">
                <a:solidFill>
                  <a:schemeClr val="bg1"/>
                </a:solidFill>
                <a:latin typeface="+mn-lt"/>
                <a:ea typeface="+mn-ea"/>
                <a:cs typeface="+mn-cs"/>
                <a:sym typeface="Arial" pitchFamily="34" charset="0"/>
              </a:rPr>
              <a:t>.</a:t>
            </a:r>
            <a:endParaRPr lang="en-US" sz="2000" kern="1200" dirty="0">
              <a:solidFill>
                <a:schemeClr val="bg1"/>
              </a:solidFill>
              <a:latin typeface="+mn-lt"/>
              <a:ea typeface="+mn-ea"/>
              <a:cs typeface="+mn-cs"/>
              <a:sym typeface="Arial" pitchFamily="34" charset="0"/>
            </a:endParaRPr>
          </a:p>
        </p:txBody>
      </p:sp>
      <p:sp>
        <p:nvSpPr>
          <p:cNvPr id="8"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defRPr lang="en-US" smtClean="0">
                <a:solidFill>
                  <a:srgbClr val="FFFFFF">
                    <a:alpha val="60000"/>
                  </a:srgbClr>
                </a:solidFill>
              </a:defRPr>
            </a:lvl1pPr>
          </a:lstStyle>
          <a:p>
            <a:fld id="{96A97DD0-5BE7-4856-A2A9-C42C6688E607}" type="slidenum">
              <a:rPr lang="en-US" smtClean="0"/>
              <a:pPr/>
              <a:t>‹#›</a:t>
            </a:fld>
            <a:endParaRPr lang="en-US" dirty="0"/>
          </a:p>
        </p:txBody>
      </p:sp>
      <p:sp>
        <p:nvSpPr>
          <p:cNvPr id="10"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defRPr lang="en-US" smtClean="0">
                <a:solidFill>
                  <a:schemeClr val="bg1">
                    <a:alpha val="60000"/>
                  </a:schemeClr>
                </a:solidFill>
                <a:ea typeface="ＭＳ Ｐゴシック" charset="0"/>
              </a:defRPr>
            </a:lvl1pPr>
          </a:lstStyle>
          <a:p>
            <a:pPr defTabSz="610744"/>
            <a:r>
              <a:rPr lang="en-US" smtClean="0"/>
              <a:t>Presentation ID</a:t>
            </a:r>
            <a:endParaRPr lang="en-US"/>
          </a:p>
        </p:txBody>
      </p:sp>
      <p:sp>
        <p:nvSpPr>
          <p:cNvPr id="2" name="Rectangle 1">
            <a:hlinkClick r:id="rId4"/>
          </p:cNvPr>
          <p:cNvSpPr/>
          <p:nvPr userDrawn="1"/>
        </p:nvSpPr>
        <p:spPr bwMode="auto">
          <a:xfrm>
            <a:off x="4738254" y="4205808"/>
            <a:ext cx="1898073" cy="220559"/>
          </a:xfrm>
          <a:prstGeom prst="rect">
            <a:avLst/>
          </a:prstGeom>
          <a:no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grpSp>
        <p:nvGrpSpPr>
          <p:cNvPr id="14" name="Group 13"/>
          <p:cNvGrpSpPr/>
          <p:nvPr userDrawn="1"/>
        </p:nvGrpSpPr>
        <p:grpSpPr>
          <a:xfrm>
            <a:off x="454860" y="4785453"/>
            <a:ext cx="820228" cy="274324"/>
            <a:chOff x="1741460" y="4513421"/>
            <a:chExt cx="1027385" cy="343607"/>
          </a:xfrm>
          <a:solidFill>
            <a:schemeClr val="bg1"/>
          </a:solidFill>
        </p:grpSpPr>
        <p:sp>
          <p:nvSpPr>
            <p:cNvPr id="15" name="Freeform: Shape 1"/>
            <p:cNvSpPr/>
            <p:nvPr/>
          </p:nvSpPr>
          <p:spPr>
            <a:xfrm>
              <a:off x="2624981" y="4513421"/>
              <a:ext cx="143864" cy="343031"/>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Shape 2"/>
            <p:cNvSpPr/>
            <p:nvPr/>
          </p:nvSpPr>
          <p:spPr>
            <a:xfrm>
              <a:off x="2244131" y="4551817"/>
              <a:ext cx="81339" cy="304262"/>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3"/>
            <p:cNvSpPr/>
            <p:nvPr/>
          </p:nvSpPr>
          <p:spPr>
            <a:xfrm>
              <a:off x="2307796" y="4611684"/>
              <a:ext cx="82480" cy="244588"/>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4"/>
            <p:cNvSpPr/>
            <p:nvPr/>
          </p:nvSpPr>
          <p:spPr>
            <a:xfrm>
              <a:off x="2387044" y="4639800"/>
              <a:ext cx="173892" cy="216271"/>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
            <p:cNvSpPr/>
            <p:nvPr/>
          </p:nvSpPr>
          <p:spPr>
            <a:xfrm>
              <a:off x="2518364" y="4655961"/>
              <a:ext cx="124100"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6"/>
            <p:cNvSpPr/>
            <p:nvPr/>
          </p:nvSpPr>
          <p:spPr>
            <a:xfrm>
              <a:off x="1741460" y="4718683"/>
              <a:ext cx="122009" cy="137213"/>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7"/>
            <p:cNvSpPr/>
            <p:nvPr/>
          </p:nvSpPr>
          <p:spPr>
            <a:xfrm>
              <a:off x="1876199" y="4721714"/>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Shape 8"/>
            <p:cNvSpPr/>
            <p:nvPr/>
          </p:nvSpPr>
          <p:spPr>
            <a:xfrm>
              <a:off x="1876202" y="4757823"/>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9"/>
            <p:cNvSpPr/>
            <p:nvPr/>
          </p:nvSpPr>
          <p:spPr>
            <a:xfrm>
              <a:off x="1914967" y="4755352"/>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10"/>
            <p:cNvSpPr/>
            <p:nvPr/>
          </p:nvSpPr>
          <p:spPr>
            <a:xfrm>
              <a:off x="2012082" y="4755353"/>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2" name="Rectangle 11"/>
          <p:cNvSpPr/>
          <p:nvPr userDrawn="1"/>
        </p:nvSpPr>
        <p:spPr>
          <a:xfrm>
            <a:off x="410896" y="734015"/>
            <a:ext cx="4215384" cy="480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6251" indent="-6251" defTabSz="457200" eaLnBrk="0" fontAlgn="base" hangingPunct="0">
              <a:lnSpc>
                <a:spcPct val="90000"/>
              </a:lnSpc>
              <a:spcBef>
                <a:spcPct val="0"/>
              </a:spcBef>
              <a:spcAft>
                <a:spcPct val="0"/>
              </a:spcAft>
            </a:pPr>
            <a:r>
              <a:rPr lang="en-US" sz="2800" dirty="0">
                <a:solidFill>
                  <a:schemeClr val="bg1"/>
                </a:solidFill>
                <a:ea typeface="+mj-ea"/>
                <a:cs typeface="+mj-cs"/>
                <a:sym typeface="Arial" pitchFamily="34" charset="0"/>
              </a:rPr>
              <a:t>Complete Your Online </a:t>
            </a:r>
            <a:r>
              <a:rPr lang="en-US" sz="2800" dirty="0" smtClean="0">
                <a:solidFill>
                  <a:schemeClr val="bg1"/>
                </a:solidFill>
                <a:ea typeface="+mj-ea"/>
                <a:cs typeface="+mj-cs"/>
                <a:sym typeface="Arial" pitchFamily="34" charset="0"/>
              </a:rPr>
              <a:t/>
            </a:r>
            <a:br>
              <a:rPr lang="en-US" sz="2800" dirty="0" smtClean="0">
                <a:solidFill>
                  <a:schemeClr val="bg1"/>
                </a:solidFill>
                <a:ea typeface="+mj-ea"/>
                <a:cs typeface="+mj-cs"/>
                <a:sym typeface="Arial" pitchFamily="34" charset="0"/>
              </a:rPr>
            </a:br>
            <a:r>
              <a:rPr lang="en-US" sz="2800" dirty="0" smtClean="0">
                <a:solidFill>
                  <a:schemeClr val="bg1"/>
                </a:solidFill>
                <a:ea typeface="+mj-ea"/>
                <a:cs typeface="+mj-cs"/>
                <a:sym typeface="Arial" pitchFamily="34" charset="0"/>
              </a:rPr>
              <a:t>Session </a:t>
            </a:r>
            <a:r>
              <a:rPr lang="en-US" sz="2800" dirty="0">
                <a:solidFill>
                  <a:schemeClr val="bg1"/>
                </a:solidFill>
                <a:ea typeface="+mj-ea"/>
                <a:cs typeface="+mj-cs"/>
                <a:sym typeface="Arial" pitchFamily="34" charset="0"/>
              </a:rPr>
              <a:t>Evaluation</a:t>
            </a:r>
          </a:p>
        </p:txBody>
      </p:sp>
      <p:sp>
        <p:nvSpPr>
          <p:cNvPr id="27"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2017  Cisco and/or its affiliates. All rights reserved.   Cisco Public</a:t>
            </a:r>
          </a:p>
        </p:txBody>
      </p:sp>
      <p:sp>
        <p:nvSpPr>
          <p:cNvPr id="28" name="TextBox 27"/>
          <p:cNvSpPr txBox="1"/>
          <p:nvPr userDrawn="1"/>
        </p:nvSpPr>
        <p:spPr>
          <a:xfrm>
            <a:off x="436727" y="3861869"/>
            <a:ext cx="3754273" cy="674031"/>
          </a:xfrm>
          <a:prstGeom prst="rect">
            <a:avLst/>
          </a:prstGeom>
          <a:noFill/>
        </p:spPr>
        <p:txBody>
          <a:bodyPr wrap="square" rtlCol="0">
            <a:spAutoFit/>
          </a:bodyPr>
          <a:lstStyle/>
          <a:p>
            <a:pPr defTabSz="914400">
              <a:lnSpc>
                <a:spcPct val="90000"/>
              </a:lnSpc>
              <a:spcBef>
                <a:spcPts val="600"/>
              </a:spcBef>
              <a:defRPr/>
            </a:pPr>
            <a:r>
              <a:rPr lang="en-US" sz="1400" dirty="0">
                <a:solidFill>
                  <a:schemeClr val="bg1"/>
                </a:solidFill>
              </a:rPr>
              <a:t>Don’t forget: Cisco Live sessions will be available for viewing </a:t>
            </a:r>
            <a:r>
              <a:rPr lang="en-US" sz="1400" dirty="0" smtClean="0">
                <a:solidFill>
                  <a:schemeClr val="bg1"/>
                </a:solidFill>
              </a:rPr>
              <a:t>on demand </a:t>
            </a:r>
            <a:r>
              <a:rPr lang="en-US" sz="1400" dirty="0">
                <a:solidFill>
                  <a:schemeClr val="bg1"/>
                </a:solidFill>
              </a:rPr>
              <a:t>after the event </a:t>
            </a:r>
            <a:r>
              <a:rPr lang="en-US" sz="1400" dirty="0" smtClean="0">
                <a:solidFill>
                  <a:schemeClr val="bg1"/>
                </a:solidFill>
              </a:rPr>
              <a:t>at </a:t>
            </a:r>
            <a:r>
              <a:rPr lang="en-US" sz="1400" dirty="0" smtClean="0">
                <a:solidFill>
                  <a:schemeClr val="bg1"/>
                </a:solidFill>
                <a:hlinkClick r:id="rId5"/>
              </a:rPr>
              <a:t>www.</a:t>
            </a:r>
            <a:r>
              <a:rPr lang="en-US" sz="1400" u="sng" dirty="0" smtClean="0">
                <a:solidFill>
                  <a:schemeClr val="accent1"/>
                </a:solidFill>
                <a:hlinkClick r:id="rId5"/>
              </a:rPr>
              <a:t>CiscoLive.com/Online</a:t>
            </a:r>
            <a:r>
              <a:rPr lang="en-US" sz="1400" dirty="0" smtClean="0">
                <a:solidFill>
                  <a:schemeClr val="bg1"/>
                </a:solidFill>
              </a:rPr>
              <a:t>.</a:t>
            </a:r>
            <a:endParaRPr lang="en-US" sz="1400" dirty="0">
              <a:solidFill>
                <a:schemeClr val="bg1"/>
              </a:solidFill>
              <a:ea typeface="ＭＳ Ｐゴシック" charset="0"/>
            </a:endParaRPr>
          </a:p>
        </p:txBody>
      </p:sp>
    </p:spTree>
    <p:extLst>
      <p:ext uri="{BB962C8B-B14F-4D97-AF65-F5344CB8AC3E}">
        <p14:creationId xmlns:p14="http://schemas.microsoft.com/office/powerpoint/2010/main" val="33614952"/>
      </p:ext>
    </p:extLst>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8742" t="14280" r="44733" b="3050"/>
          <a:stretch/>
        </p:blipFill>
        <p:spPr>
          <a:xfrm rot="5400000">
            <a:off x="1998980" y="-2000251"/>
            <a:ext cx="5146037" cy="9144001"/>
          </a:xfrm>
          <a:prstGeom prst="rect">
            <a:avLst/>
          </a:prstGeom>
        </p:spPr>
      </p:pic>
      <p:grpSp>
        <p:nvGrpSpPr>
          <p:cNvPr id="12" name="Group 11"/>
          <p:cNvGrpSpPr/>
          <p:nvPr userDrawn="1"/>
        </p:nvGrpSpPr>
        <p:grpSpPr>
          <a:xfrm>
            <a:off x="410080" y="399299"/>
            <a:ext cx="792595" cy="419316"/>
            <a:chOff x="3133800" y="2372040"/>
            <a:chExt cx="514440" cy="272160"/>
          </a:xfrm>
          <a:solidFill>
            <a:schemeClr val="bg1"/>
          </a:solidFill>
        </p:grpSpPr>
        <p:sp>
          <p:nvSpPr>
            <p:cNvPr id="13" name="Freeform: Shape 38"/>
            <p:cNvSpPr/>
            <p:nvPr/>
          </p:nvSpPr>
          <p:spPr>
            <a:xfrm>
              <a:off x="3279600" y="2552040"/>
              <a:ext cx="22680" cy="89280"/>
            </a:xfrm>
            <a:custGeom>
              <a:avLst/>
              <a:gdLst/>
              <a:ahLst/>
              <a:cxnLst>
                <a:cxn ang="3cd4">
                  <a:pos x="hc" y="t"/>
                </a:cxn>
                <a:cxn ang="cd2">
                  <a:pos x="l" y="vc"/>
                </a:cxn>
                <a:cxn ang="cd4">
                  <a:pos x="hc" y="b"/>
                </a:cxn>
                <a:cxn ang="0">
                  <a:pos x="r" y="vc"/>
                </a:cxn>
              </a:cxnLst>
              <a:rect l="l" t="t" r="r" b="b"/>
              <a:pathLst>
                <a:path w="64" h="249">
                  <a:moveTo>
                    <a:pt x="32" y="249"/>
                  </a:moveTo>
                  <a:lnTo>
                    <a:pt x="0" y="249"/>
                  </a:lnTo>
                  <a:lnTo>
                    <a:pt x="0" y="0"/>
                  </a:lnTo>
                  <a:lnTo>
                    <a:pt x="64" y="0"/>
                  </a:lnTo>
                  <a:lnTo>
                    <a:pt x="64" y="2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Shape 39"/>
            <p:cNvSpPr/>
            <p:nvPr/>
          </p:nvSpPr>
          <p:spPr>
            <a:xfrm>
              <a:off x="3416040" y="2550960"/>
              <a:ext cx="68400" cy="93240"/>
            </a:xfrm>
            <a:custGeom>
              <a:avLst/>
              <a:gdLst/>
              <a:ahLst/>
              <a:cxnLst>
                <a:cxn ang="3cd4">
                  <a:pos x="hc" y="t"/>
                </a:cxn>
                <a:cxn ang="cd2">
                  <a:pos x="l" y="vc"/>
                </a:cxn>
                <a:cxn ang="cd4">
                  <a:pos x="hc" y="b"/>
                </a:cxn>
                <a:cxn ang="0">
                  <a:pos x="r" y="vc"/>
                </a:cxn>
              </a:cxnLst>
              <a:rect l="l" t="t" r="r" b="b"/>
              <a:pathLst>
                <a:path w="191" h="260">
                  <a:moveTo>
                    <a:pt x="191" y="8"/>
                  </a:moveTo>
                  <a:cubicBezTo>
                    <a:pt x="185" y="6"/>
                    <a:pt x="164" y="0"/>
                    <a:pt x="132" y="0"/>
                  </a:cubicBezTo>
                  <a:cubicBezTo>
                    <a:pt x="56" y="0"/>
                    <a:pt x="0" y="56"/>
                    <a:pt x="0" y="130"/>
                  </a:cubicBezTo>
                  <a:cubicBezTo>
                    <a:pt x="0" y="210"/>
                    <a:pt x="61" y="260"/>
                    <a:pt x="132" y="260"/>
                  </a:cubicBezTo>
                  <a:cubicBezTo>
                    <a:pt x="161" y="260"/>
                    <a:pt x="183" y="252"/>
                    <a:pt x="191" y="252"/>
                  </a:cubicBezTo>
                  <a:lnTo>
                    <a:pt x="191" y="186"/>
                  </a:lnTo>
                  <a:cubicBezTo>
                    <a:pt x="188" y="188"/>
                    <a:pt x="167" y="199"/>
                    <a:pt x="138" y="199"/>
                  </a:cubicBezTo>
                  <a:cubicBezTo>
                    <a:pt x="95" y="199"/>
                    <a:pt x="69" y="170"/>
                    <a:pt x="69" y="133"/>
                  </a:cubicBezTo>
                  <a:cubicBezTo>
                    <a:pt x="69" y="96"/>
                    <a:pt x="98" y="67"/>
                    <a:pt x="138" y="67"/>
                  </a:cubicBezTo>
                  <a:cubicBezTo>
                    <a:pt x="167" y="67"/>
                    <a:pt x="188" y="80"/>
                    <a:pt x="191" y="8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Shape 40"/>
            <p:cNvSpPr/>
            <p:nvPr/>
          </p:nvSpPr>
          <p:spPr>
            <a:xfrm>
              <a:off x="3180600" y="2550960"/>
              <a:ext cx="68400" cy="93240"/>
            </a:xfrm>
            <a:custGeom>
              <a:avLst/>
              <a:gdLst/>
              <a:ahLst/>
              <a:cxnLst>
                <a:cxn ang="3cd4">
                  <a:pos x="hc" y="t"/>
                </a:cxn>
                <a:cxn ang="cd2">
                  <a:pos x="l" y="vc"/>
                </a:cxn>
                <a:cxn ang="cd4">
                  <a:pos x="hc" y="b"/>
                </a:cxn>
                <a:cxn ang="0">
                  <a:pos x="r" y="vc"/>
                </a:cxn>
              </a:cxnLst>
              <a:rect l="l" t="t" r="r" b="b"/>
              <a:pathLst>
                <a:path w="191" h="260">
                  <a:moveTo>
                    <a:pt x="191" y="8"/>
                  </a:moveTo>
                  <a:cubicBezTo>
                    <a:pt x="185" y="6"/>
                    <a:pt x="164" y="0"/>
                    <a:pt x="132" y="0"/>
                  </a:cubicBezTo>
                  <a:cubicBezTo>
                    <a:pt x="55" y="0"/>
                    <a:pt x="0" y="56"/>
                    <a:pt x="0" y="130"/>
                  </a:cubicBezTo>
                  <a:cubicBezTo>
                    <a:pt x="0" y="210"/>
                    <a:pt x="61" y="260"/>
                    <a:pt x="132" y="260"/>
                  </a:cubicBezTo>
                  <a:cubicBezTo>
                    <a:pt x="161" y="260"/>
                    <a:pt x="183" y="252"/>
                    <a:pt x="191" y="252"/>
                  </a:cubicBezTo>
                  <a:lnTo>
                    <a:pt x="191" y="186"/>
                  </a:lnTo>
                  <a:cubicBezTo>
                    <a:pt x="188" y="188"/>
                    <a:pt x="167" y="199"/>
                    <a:pt x="138" y="199"/>
                  </a:cubicBezTo>
                  <a:cubicBezTo>
                    <a:pt x="95" y="199"/>
                    <a:pt x="69" y="170"/>
                    <a:pt x="69" y="133"/>
                  </a:cubicBezTo>
                  <a:cubicBezTo>
                    <a:pt x="69" y="96"/>
                    <a:pt x="98" y="67"/>
                    <a:pt x="138" y="67"/>
                  </a:cubicBezTo>
                  <a:cubicBezTo>
                    <a:pt x="167" y="67"/>
                    <a:pt x="188" y="80"/>
                    <a:pt x="191" y="8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Shape 41"/>
            <p:cNvSpPr/>
            <p:nvPr/>
          </p:nvSpPr>
          <p:spPr>
            <a:xfrm>
              <a:off x="3507479" y="2550240"/>
              <a:ext cx="95040" cy="92880"/>
            </a:xfrm>
            <a:custGeom>
              <a:avLst/>
              <a:gdLst/>
              <a:ahLst/>
              <a:cxnLst>
                <a:cxn ang="3cd4">
                  <a:pos x="hc" y="t"/>
                </a:cxn>
                <a:cxn ang="cd2">
                  <a:pos x="l" y="vc"/>
                </a:cxn>
                <a:cxn ang="cd4">
                  <a:pos x="hc" y="b"/>
                </a:cxn>
                <a:cxn ang="0">
                  <a:pos x="r" y="vc"/>
                </a:cxn>
              </a:cxnLst>
              <a:rect l="l" t="t" r="r" b="b"/>
              <a:pathLst>
                <a:path w="265" h="259">
                  <a:moveTo>
                    <a:pt x="133" y="0"/>
                  </a:moveTo>
                  <a:cubicBezTo>
                    <a:pt x="56" y="0"/>
                    <a:pt x="0" y="57"/>
                    <a:pt x="0" y="129"/>
                  </a:cubicBezTo>
                  <a:cubicBezTo>
                    <a:pt x="0" y="200"/>
                    <a:pt x="56" y="259"/>
                    <a:pt x="133" y="259"/>
                  </a:cubicBezTo>
                  <a:cubicBezTo>
                    <a:pt x="209" y="259"/>
                    <a:pt x="265" y="200"/>
                    <a:pt x="265" y="129"/>
                  </a:cubicBezTo>
                  <a:cubicBezTo>
                    <a:pt x="265" y="57"/>
                    <a:pt x="209" y="0"/>
                    <a:pt x="133" y="0"/>
                  </a:cubicBezTo>
                  <a:close/>
                  <a:moveTo>
                    <a:pt x="133" y="198"/>
                  </a:moveTo>
                  <a:cubicBezTo>
                    <a:pt x="95" y="198"/>
                    <a:pt x="69" y="169"/>
                    <a:pt x="69" y="132"/>
                  </a:cubicBezTo>
                  <a:cubicBezTo>
                    <a:pt x="69" y="95"/>
                    <a:pt x="95" y="66"/>
                    <a:pt x="133" y="66"/>
                  </a:cubicBezTo>
                  <a:cubicBezTo>
                    <a:pt x="170" y="66"/>
                    <a:pt x="196" y="95"/>
                    <a:pt x="196" y="132"/>
                  </a:cubicBezTo>
                  <a:cubicBezTo>
                    <a:pt x="196" y="169"/>
                    <a:pt x="170" y="198"/>
                    <a:pt x="133" y="1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42"/>
            <p:cNvSpPr/>
            <p:nvPr/>
          </p:nvSpPr>
          <p:spPr>
            <a:xfrm>
              <a:off x="3333240" y="2550960"/>
              <a:ext cx="62280" cy="93240"/>
            </a:xfrm>
            <a:custGeom>
              <a:avLst/>
              <a:gdLst/>
              <a:ahLst/>
              <a:cxnLst>
                <a:cxn ang="3cd4">
                  <a:pos x="hc" y="t"/>
                </a:cxn>
                <a:cxn ang="cd2">
                  <a:pos x="l" y="vc"/>
                </a:cxn>
                <a:cxn ang="cd4">
                  <a:pos x="hc" y="b"/>
                </a:cxn>
                <a:cxn ang="0">
                  <a:pos x="r" y="vc"/>
                </a:cxn>
              </a:cxnLst>
              <a:rect l="l" t="t" r="r" b="b"/>
              <a:pathLst>
                <a:path w="174" h="260">
                  <a:moveTo>
                    <a:pt x="92" y="0"/>
                  </a:moveTo>
                  <a:cubicBezTo>
                    <a:pt x="34" y="0"/>
                    <a:pt x="0" y="32"/>
                    <a:pt x="0" y="77"/>
                  </a:cubicBezTo>
                  <a:cubicBezTo>
                    <a:pt x="0" y="120"/>
                    <a:pt x="29" y="138"/>
                    <a:pt x="63" y="149"/>
                  </a:cubicBezTo>
                  <a:cubicBezTo>
                    <a:pt x="66" y="149"/>
                    <a:pt x="74" y="151"/>
                    <a:pt x="76" y="154"/>
                  </a:cubicBezTo>
                  <a:cubicBezTo>
                    <a:pt x="92" y="159"/>
                    <a:pt x="105" y="167"/>
                    <a:pt x="105" y="178"/>
                  </a:cubicBezTo>
                  <a:cubicBezTo>
                    <a:pt x="105" y="191"/>
                    <a:pt x="92" y="202"/>
                    <a:pt x="60" y="202"/>
                  </a:cubicBezTo>
                  <a:cubicBezTo>
                    <a:pt x="34" y="202"/>
                    <a:pt x="8" y="194"/>
                    <a:pt x="2" y="194"/>
                  </a:cubicBezTo>
                  <a:lnTo>
                    <a:pt x="2" y="252"/>
                  </a:lnTo>
                  <a:cubicBezTo>
                    <a:pt x="5" y="252"/>
                    <a:pt x="37" y="260"/>
                    <a:pt x="71" y="260"/>
                  </a:cubicBezTo>
                  <a:cubicBezTo>
                    <a:pt x="119" y="260"/>
                    <a:pt x="174" y="239"/>
                    <a:pt x="174" y="178"/>
                  </a:cubicBezTo>
                  <a:cubicBezTo>
                    <a:pt x="174" y="149"/>
                    <a:pt x="156" y="120"/>
                    <a:pt x="116" y="106"/>
                  </a:cubicBezTo>
                  <a:lnTo>
                    <a:pt x="98" y="101"/>
                  </a:lnTo>
                  <a:cubicBezTo>
                    <a:pt x="87" y="98"/>
                    <a:pt x="68" y="93"/>
                    <a:pt x="68" y="77"/>
                  </a:cubicBezTo>
                  <a:cubicBezTo>
                    <a:pt x="68" y="64"/>
                    <a:pt x="82" y="56"/>
                    <a:pt x="108" y="56"/>
                  </a:cubicBezTo>
                  <a:cubicBezTo>
                    <a:pt x="129" y="56"/>
                    <a:pt x="156" y="64"/>
                    <a:pt x="158" y="64"/>
                  </a:cubicBezTo>
                  <a:lnTo>
                    <a:pt x="158" y="8"/>
                  </a:lnTo>
                  <a:lnTo>
                    <a:pt x="153" y="8"/>
                  </a:lnTo>
                  <a:cubicBezTo>
                    <a:pt x="150" y="8"/>
                    <a:pt x="121" y="0"/>
                    <a:pt x="92"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43"/>
            <p:cNvSpPr/>
            <p:nvPr/>
          </p:nvSpPr>
          <p:spPr>
            <a:xfrm>
              <a:off x="3133800" y="2445120"/>
              <a:ext cx="22680" cy="46440"/>
            </a:xfrm>
            <a:custGeom>
              <a:avLst/>
              <a:gdLst/>
              <a:ahLst/>
              <a:cxnLst>
                <a:cxn ang="3cd4">
                  <a:pos x="hc" y="t"/>
                </a:cxn>
                <a:cxn ang="cd2">
                  <a:pos x="l" y="vc"/>
                </a:cxn>
                <a:cxn ang="cd4">
                  <a:pos x="hc" y="b"/>
                </a:cxn>
                <a:cxn ang="0">
                  <a:pos x="r" y="vc"/>
                </a:cxn>
              </a:cxnLst>
              <a:rect l="l" t="t" r="r" b="b"/>
              <a:pathLst>
                <a:path w="64" h="130">
                  <a:moveTo>
                    <a:pt x="64" y="32"/>
                  </a:moveTo>
                  <a:cubicBezTo>
                    <a:pt x="64" y="16"/>
                    <a:pt x="50" y="0"/>
                    <a:pt x="32" y="0"/>
                  </a:cubicBezTo>
                  <a:cubicBezTo>
                    <a:pt x="16" y="0"/>
                    <a:pt x="0" y="14"/>
                    <a:pt x="0" y="32"/>
                  </a:cubicBezTo>
                  <a:lnTo>
                    <a:pt x="0" y="98"/>
                  </a:lnTo>
                  <a:cubicBezTo>
                    <a:pt x="0" y="117"/>
                    <a:pt x="13" y="130"/>
                    <a:pt x="32" y="130"/>
                  </a:cubicBezTo>
                  <a:cubicBezTo>
                    <a:pt x="48" y="130"/>
                    <a:pt x="64" y="117"/>
                    <a:pt x="64"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44"/>
            <p:cNvSpPr/>
            <p:nvPr/>
          </p:nvSpPr>
          <p:spPr>
            <a:xfrm>
              <a:off x="3195720" y="2413800"/>
              <a:ext cx="22680" cy="77040"/>
            </a:xfrm>
            <a:custGeom>
              <a:avLst/>
              <a:gdLst/>
              <a:ahLst/>
              <a:cxnLst>
                <a:cxn ang="3cd4">
                  <a:pos x="hc" y="t"/>
                </a:cxn>
                <a:cxn ang="cd2">
                  <a:pos x="l" y="vc"/>
                </a:cxn>
                <a:cxn ang="cd4">
                  <a:pos x="hc" y="b"/>
                </a:cxn>
                <a:cxn ang="0">
                  <a:pos x="r" y="vc"/>
                </a:cxn>
              </a:cxnLst>
              <a:rect l="l" t="t" r="r" b="b"/>
              <a:pathLst>
                <a:path w="64" h="215">
                  <a:moveTo>
                    <a:pt x="64" y="32"/>
                  </a:moveTo>
                  <a:cubicBezTo>
                    <a:pt x="64" y="16"/>
                    <a:pt x="51" y="0"/>
                    <a:pt x="32" y="0"/>
                  </a:cubicBezTo>
                  <a:cubicBezTo>
                    <a:pt x="16" y="0"/>
                    <a:pt x="0" y="13"/>
                    <a:pt x="0" y="32"/>
                  </a:cubicBezTo>
                  <a:lnTo>
                    <a:pt x="0" y="183"/>
                  </a:lnTo>
                  <a:cubicBezTo>
                    <a:pt x="0" y="201"/>
                    <a:pt x="13" y="215"/>
                    <a:pt x="32" y="215"/>
                  </a:cubicBezTo>
                  <a:cubicBezTo>
                    <a:pt x="48" y="215"/>
                    <a:pt x="64" y="201"/>
                    <a:pt x="64"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45"/>
            <p:cNvSpPr/>
            <p:nvPr/>
          </p:nvSpPr>
          <p:spPr>
            <a:xfrm>
              <a:off x="3256919" y="2372040"/>
              <a:ext cx="22320" cy="141480"/>
            </a:xfrm>
            <a:custGeom>
              <a:avLst/>
              <a:gdLst/>
              <a:ahLst/>
              <a:cxnLst>
                <a:cxn ang="3cd4">
                  <a:pos x="hc" y="t"/>
                </a:cxn>
                <a:cxn ang="cd2">
                  <a:pos x="l" y="vc"/>
                </a:cxn>
                <a:cxn ang="cd4">
                  <a:pos x="hc" y="b"/>
                </a:cxn>
                <a:cxn ang="0">
                  <a:pos x="r" y="vc"/>
                </a:cxn>
              </a:cxnLst>
              <a:rect l="l" t="t" r="r" b="b"/>
              <a:pathLst>
                <a:path w="63" h="394">
                  <a:moveTo>
                    <a:pt x="63" y="31"/>
                  </a:moveTo>
                  <a:cubicBezTo>
                    <a:pt x="63" y="15"/>
                    <a:pt x="50" y="0"/>
                    <a:pt x="31" y="0"/>
                  </a:cubicBezTo>
                  <a:cubicBezTo>
                    <a:pt x="16" y="0"/>
                    <a:pt x="0" y="13"/>
                    <a:pt x="0" y="31"/>
                  </a:cubicBezTo>
                  <a:lnTo>
                    <a:pt x="0" y="362"/>
                  </a:lnTo>
                  <a:cubicBezTo>
                    <a:pt x="0" y="381"/>
                    <a:pt x="13" y="394"/>
                    <a:pt x="31" y="394"/>
                  </a:cubicBezTo>
                  <a:cubicBezTo>
                    <a:pt x="47" y="394"/>
                    <a:pt x="63" y="381"/>
                    <a:pt x="63" y="36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46"/>
            <p:cNvSpPr/>
            <p:nvPr/>
          </p:nvSpPr>
          <p:spPr>
            <a:xfrm>
              <a:off x="3318840" y="2413800"/>
              <a:ext cx="22320" cy="77040"/>
            </a:xfrm>
            <a:custGeom>
              <a:avLst/>
              <a:gdLst/>
              <a:ahLst/>
              <a:cxnLst>
                <a:cxn ang="3cd4">
                  <a:pos x="hc" y="t"/>
                </a:cxn>
                <a:cxn ang="cd2">
                  <a:pos x="l" y="vc"/>
                </a:cxn>
                <a:cxn ang="cd4">
                  <a:pos x="hc" y="b"/>
                </a:cxn>
                <a:cxn ang="0">
                  <a:pos x="r" y="vc"/>
                </a:cxn>
              </a:cxnLst>
              <a:rect l="l" t="t" r="r" b="b"/>
              <a:pathLst>
                <a:path w="63" h="215">
                  <a:moveTo>
                    <a:pt x="63" y="32"/>
                  </a:moveTo>
                  <a:cubicBezTo>
                    <a:pt x="63" y="16"/>
                    <a:pt x="50" y="0"/>
                    <a:pt x="32" y="0"/>
                  </a:cubicBezTo>
                  <a:cubicBezTo>
                    <a:pt x="16" y="0"/>
                    <a:pt x="0" y="13"/>
                    <a:pt x="0" y="32"/>
                  </a:cubicBezTo>
                  <a:lnTo>
                    <a:pt x="0" y="183"/>
                  </a:lnTo>
                  <a:cubicBezTo>
                    <a:pt x="0" y="201"/>
                    <a:pt x="13" y="215"/>
                    <a:pt x="32" y="215"/>
                  </a:cubicBezTo>
                  <a:cubicBezTo>
                    <a:pt x="48" y="215"/>
                    <a:pt x="63" y="201"/>
                    <a:pt x="63"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Shape 47"/>
            <p:cNvSpPr/>
            <p:nvPr/>
          </p:nvSpPr>
          <p:spPr>
            <a:xfrm>
              <a:off x="3379680" y="2445120"/>
              <a:ext cx="22680" cy="46440"/>
            </a:xfrm>
            <a:custGeom>
              <a:avLst/>
              <a:gdLst/>
              <a:ahLst/>
              <a:cxnLst>
                <a:cxn ang="3cd4">
                  <a:pos x="hc" y="t"/>
                </a:cxn>
                <a:cxn ang="cd2">
                  <a:pos x="l" y="vc"/>
                </a:cxn>
                <a:cxn ang="cd4">
                  <a:pos x="hc" y="b"/>
                </a:cxn>
                <a:cxn ang="0">
                  <a:pos x="r" y="vc"/>
                </a:cxn>
              </a:cxnLst>
              <a:rect l="l" t="t" r="r" b="b"/>
              <a:pathLst>
                <a:path w="64" h="130">
                  <a:moveTo>
                    <a:pt x="64" y="32"/>
                  </a:moveTo>
                  <a:cubicBezTo>
                    <a:pt x="64" y="16"/>
                    <a:pt x="51" y="0"/>
                    <a:pt x="32" y="0"/>
                  </a:cubicBezTo>
                  <a:cubicBezTo>
                    <a:pt x="16" y="0"/>
                    <a:pt x="0" y="14"/>
                    <a:pt x="0" y="32"/>
                  </a:cubicBezTo>
                  <a:lnTo>
                    <a:pt x="0" y="98"/>
                  </a:lnTo>
                  <a:cubicBezTo>
                    <a:pt x="0" y="117"/>
                    <a:pt x="14" y="130"/>
                    <a:pt x="32" y="130"/>
                  </a:cubicBezTo>
                  <a:cubicBezTo>
                    <a:pt x="48" y="130"/>
                    <a:pt x="64" y="117"/>
                    <a:pt x="64"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Shape 48"/>
            <p:cNvSpPr/>
            <p:nvPr/>
          </p:nvSpPr>
          <p:spPr>
            <a:xfrm>
              <a:off x="3441600" y="2413800"/>
              <a:ext cx="22680" cy="77040"/>
            </a:xfrm>
            <a:custGeom>
              <a:avLst/>
              <a:gdLst/>
              <a:ahLst/>
              <a:cxnLst>
                <a:cxn ang="3cd4">
                  <a:pos x="hc" y="t"/>
                </a:cxn>
                <a:cxn ang="cd2">
                  <a:pos x="l" y="vc"/>
                </a:cxn>
                <a:cxn ang="cd4">
                  <a:pos x="hc" y="b"/>
                </a:cxn>
                <a:cxn ang="0">
                  <a:pos x="r" y="vc"/>
                </a:cxn>
              </a:cxnLst>
              <a:rect l="l" t="t" r="r" b="b"/>
              <a:pathLst>
                <a:path w="64" h="215">
                  <a:moveTo>
                    <a:pt x="64" y="32"/>
                  </a:moveTo>
                  <a:cubicBezTo>
                    <a:pt x="64" y="16"/>
                    <a:pt x="51" y="0"/>
                    <a:pt x="32" y="0"/>
                  </a:cubicBezTo>
                  <a:cubicBezTo>
                    <a:pt x="16" y="0"/>
                    <a:pt x="0" y="13"/>
                    <a:pt x="0" y="32"/>
                  </a:cubicBezTo>
                  <a:lnTo>
                    <a:pt x="0" y="183"/>
                  </a:lnTo>
                  <a:cubicBezTo>
                    <a:pt x="0" y="201"/>
                    <a:pt x="14" y="215"/>
                    <a:pt x="32" y="215"/>
                  </a:cubicBezTo>
                  <a:cubicBezTo>
                    <a:pt x="48" y="215"/>
                    <a:pt x="64" y="201"/>
                    <a:pt x="64"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Shape 49"/>
            <p:cNvSpPr/>
            <p:nvPr/>
          </p:nvSpPr>
          <p:spPr>
            <a:xfrm>
              <a:off x="3502799" y="2372040"/>
              <a:ext cx="22320" cy="141480"/>
            </a:xfrm>
            <a:custGeom>
              <a:avLst/>
              <a:gdLst/>
              <a:ahLst/>
              <a:cxnLst>
                <a:cxn ang="3cd4">
                  <a:pos x="hc" y="t"/>
                </a:cxn>
                <a:cxn ang="cd2">
                  <a:pos x="l" y="vc"/>
                </a:cxn>
                <a:cxn ang="cd4">
                  <a:pos x="hc" y="b"/>
                </a:cxn>
                <a:cxn ang="0">
                  <a:pos x="r" y="vc"/>
                </a:cxn>
              </a:cxnLst>
              <a:rect l="l" t="t" r="r" b="b"/>
              <a:pathLst>
                <a:path w="63" h="394">
                  <a:moveTo>
                    <a:pt x="63" y="31"/>
                  </a:moveTo>
                  <a:cubicBezTo>
                    <a:pt x="63" y="15"/>
                    <a:pt x="50" y="0"/>
                    <a:pt x="32" y="0"/>
                  </a:cubicBezTo>
                  <a:cubicBezTo>
                    <a:pt x="13" y="0"/>
                    <a:pt x="0" y="13"/>
                    <a:pt x="0" y="31"/>
                  </a:cubicBezTo>
                  <a:lnTo>
                    <a:pt x="0" y="362"/>
                  </a:lnTo>
                  <a:cubicBezTo>
                    <a:pt x="0" y="381"/>
                    <a:pt x="13" y="394"/>
                    <a:pt x="32" y="394"/>
                  </a:cubicBezTo>
                  <a:cubicBezTo>
                    <a:pt x="50" y="394"/>
                    <a:pt x="63" y="381"/>
                    <a:pt x="63" y="36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Shape 50"/>
            <p:cNvSpPr/>
            <p:nvPr/>
          </p:nvSpPr>
          <p:spPr>
            <a:xfrm>
              <a:off x="3564720" y="2413800"/>
              <a:ext cx="22680" cy="77040"/>
            </a:xfrm>
            <a:custGeom>
              <a:avLst/>
              <a:gdLst/>
              <a:ahLst/>
              <a:cxnLst>
                <a:cxn ang="3cd4">
                  <a:pos x="hc" y="t"/>
                </a:cxn>
                <a:cxn ang="cd2">
                  <a:pos x="l" y="vc"/>
                </a:cxn>
                <a:cxn ang="cd4">
                  <a:pos x="hc" y="b"/>
                </a:cxn>
                <a:cxn ang="0">
                  <a:pos x="r" y="vc"/>
                </a:cxn>
              </a:cxnLst>
              <a:rect l="l" t="t" r="r" b="b"/>
              <a:pathLst>
                <a:path w="64" h="215">
                  <a:moveTo>
                    <a:pt x="64" y="32"/>
                  </a:moveTo>
                  <a:cubicBezTo>
                    <a:pt x="64" y="16"/>
                    <a:pt x="50" y="0"/>
                    <a:pt x="32" y="0"/>
                  </a:cubicBezTo>
                  <a:cubicBezTo>
                    <a:pt x="16" y="0"/>
                    <a:pt x="0" y="13"/>
                    <a:pt x="0" y="32"/>
                  </a:cubicBezTo>
                  <a:lnTo>
                    <a:pt x="0" y="183"/>
                  </a:lnTo>
                  <a:cubicBezTo>
                    <a:pt x="0" y="201"/>
                    <a:pt x="13" y="215"/>
                    <a:pt x="32" y="215"/>
                  </a:cubicBezTo>
                  <a:cubicBezTo>
                    <a:pt x="50" y="215"/>
                    <a:pt x="64" y="201"/>
                    <a:pt x="64"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Shape 51"/>
            <p:cNvSpPr/>
            <p:nvPr/>
          </p:nvSpPr>
          <p:spPr>
            <a:xfrm>
              <a:off x="3625560" y="2445120"/>
              <a:ext cx="22680" cy="46440"/>
            </a:xfrm>
            <a:custGeom>
              <a:avLst/>
              <a:gdLst/>
              <a:ahLst/>
              <a:cxnLst>
                <a:cxn ang="3cd4">
                  <a:pos x="hc" y="t"/>
                </a:cxn>
                <a:cxn ang="cd2">
                  <a:pos x="l" y="vc"/>
                </a:cxn>
                <a:cxn ang="cd4">
                  <a:pos x="hc" y="b"/>
                </a:cxn>
                <a:cxn ang="0">
                  <a:pos x="r" y="vc"/>
                </a:cxn>
              </a:cxnLst>
              <a:rect l="l" t="t" r="r" b="b"/>
              <a:pathLst>
                <a:path w="64" h="130">
                  <a:moveTo>
                    <a:pt x="64" y="32"/>
                  </a:moveTo>
                  <a:cubicBezTo>
                    <a:pt x="64" y="16"/>
                    <a:pt x="51" y="0"/>
                    <a:pt x="32" y="0"/>
                  </a:cubicBezTo>
                  <a:cubicBezTo>
                    <a:pt x="16" y="0"/>
                    <a:pt x="0" y="14"/>
                    <a:pt x="0" y="32"/>
                  </a:cubicBezTo>
                  <a:lnTo>
                    <a:pt x="0" y="98"/>
                  </a:lnTo>
                  <a:cubicBezTo>
                    <a:pt x="0" y="117"/>
                    <a:pt x="14" y="130"/>
                    <a:pt x="32" y="130"/>
                  </a:cubicBezTo>
                  <a:cubicBezTo>
                    <a:pt x="48" y="130"/>
                    <a:pt x="64" y="117"/>
                    <a:pt x="64"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27" name="Title 1"/>
          <p:cNvSpPr txBox="1">
            <a:spLocks/>
          </p:cNvSpPr>
          <p:nvPr userDrawn="1"/>
        </p:nvSpPr>
        <p:spPr>
          <a:xfrm>
            <a:off x="5474241" y="2786875"/>
            <a:ext cx="2935468" cy="1000213"/>
          </a:xfrm>
          <a:prstGeom prst="rect">
            <a:avLst/>
          </a:prstGeom>
        </p:spPr>
        <p:txBody>
          <a:bodyPr anchor="ctr"/>
          <a:lstStyle>
            <a:lvl1pPr marL="6251" indent="-6251" algn="l" rtl="0" eaLnBrk="1" fontAlgn="base" hangingPunct="1">
              <a:lnSpc>
                <a:spcPct val="90000"/>
              </a:lnSpc>
              <a:spcBef>
                <a:spcPct val="0"/>
              </a:spcBef>
              <a:spcAft>
                <a:spcPct val="0"/>
              </a:spcAft>
              <a:defRPr lang="en-US" sz="2800" b="0" kern="1200" dirty="0" smtClean="0">
                <a:solidFill>
                  <a:schemeClr val="tx1"/>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algn="ctr"/>
            <a:r>
              <a:rPr lang="en-US" sz="4000" dirty="0">
                <a:solidFill>
                  <a:schemeClr val="bg1"/>
                </a:solidFill>
              </a:rPr>
              <a:t>Thank you</a:t>
            </a:r>
          </a:p>
        </p:txBody>
      </p:sp>
      <p:sp>
        <p:nvSpPr>
          <p:cNvPr id="6"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8"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11"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grpSp>
        <p:nvGrpSpPr>
          <p:cNvPr id="28" name="Group 27"/>
          <p:cNvGrpSpPr/>
          <p:nvPr userDrawn="1"/>
        </p:nvGrpSpPr>
        <p:grpSpPr>
          <a:xfrm>
            <a:off x="454861" y="4785454"/>
            <a:ext cx="820227" cy="274319"/>
            <a:chOff x="1741456" y="4513412"/>
            <a:chExt cx="1027381" cy="343600"/>
          </a:xfrm>
          <a:solidFill>
            <a:schemeClr val="bg1"/>
          </a:solidFill>
        </p:grpSpPr>
        <p:sp>
          <p:nvSpPr>
            <p:cNvPr id="29"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5"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6"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7"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8"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9"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605075934"/>
      </p:ext>
    </p:extLst>
  </p:cSld>
  <p:clrMapOvr>
    <a:masterClrMapping/>
  </p:clrMapOv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8742" t="14280" r="44733" b="3050"/>
          <a:stretch/>
        </p:blipFill>
        <p:spPr>
          <a:xfrm rot="5400000">
            <a:off x="1998980" y="-2000251"/>
            <a:ext cx="5146037" cy="9144001"/>
          </a:xfrm>
          <a:prstGeom prst="rect">
            <a:avLst/>
          </a:prstGeom>
        </p:spPr>
      </p:pic>
      <p:grpSp>
        <p:nvGrpSpPr>
          <p:cNvPr id="6" name="Group 5"/>
          <p:cNvGrpSpPr/>
          <p:nvPr userDrawn="1"/>
        </p:nvGrpSpPr>
        <p:grpSpPr>
          <a:xfrm>
            <a:off x="410080" y="399299"/>
            <a:ext cx="792595" cy="419316"/>
            <a:chOff x="3133800" y="2372040"/>
            <a:chExt cx="514440" cy="272160"/>
          </a:xfrm>
          <a:solidFill>
            <a:schemeClr val="bg1"/>
          </a:solidFill>
        </p:grpSpPr>
        <p:sp>
          <p:nvSpPr>
            <p:cNvPr id="7" name="Freeform: Shape 38"/>
            <p:cNvSpPr/>
            <p:nvPr/>
          </p:nvSpPr>
          <p:spPr>
            <a:xfrm>
              <a:off x="3279600" y="2552040"/>
              <a:ext cx="22680" cy="89280"/>
            </a:xfrm>
            <a:custGeom>
              <a:avLst/>
              <a:gdLst/>
              <a:ahLst/>
              <a:cxnLst>
                <a:cxn ang="3cd4">
                  <a:pos x="hc" y="t"/>
                </a:cxn>
                <a:cxn ang="cd2">
                  <a:pos x="l" y="vc"/>
                </a:cxn>
                <a:cxn ang="cd4">
                  <a:pos x="hc" y="b"/>
                </a:cxn>
                <a:cxn ang="0">
                  <a:pos x="r" y="vc"/>
                </a:cxn>
              </a:cxnLst>
              <a:rect l="l" t="t" r="r" b="b"/>
              <a:pathLst>
                <a:path w="64" h="249">
                  <a:moveTo>
                    <a:pt x="32" y="249"/>
                  </a:moveTo>
                  <a:lnTo>
                    <a:pt x="0" y="249"/>
                  </a:lnTo>
                  <a:lnTo>
                    <a:pt x="0" y="0"/>
                  </a:lnTo>
                  <a:lnTo>
                    <a:pt x="64" y="0"/>
                  </a:lnTo>
                  <a:lnTo>
                    <a:pt x="64" y="2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Shape 39"/>
            <p:cNvSpPr/>
            <p:nvPr/>
          </p:nvSpPr>
          <p:spPr>
            <a:xfrm>
              <a:off x="3416040" y="2550960"/>
              <a:ext cx="68400" cy="93240"/>
            </a:xfrm>
            <a:custGeom>
              <a:avLst/>
              <a:gdLst/>
              <a:ahLst/>
              <a:cxnLst>
                <a:cxn ang="3cd4">
                  <a:pos x="hc" y="t"/>
                </a:cxn>
                <a:cxn ang="cd2">
                  <a:pos x="l" y="vc"/>
                </a:cxn>
                <a:cxn ang="cd4">
                  <a:pos x="hc" y="b"/>
                </a:cxn>
                <a:cxn ang="0">
                  <a:pos x="r" y="vc"/>
                </a:cxn>
              </a:cxnLst>
              <a:rect l="l" t="t" r="r" b="b"/>
              <a:pathLst>
                <a:path w="191" h="260">
                  <a:moveTo>
                    <a:pt x="191" y="8"/>
                  </a:moveTo>
                  <a:cubicBezTo>
                    <a:pt x="185" y="6"/>
                    <a:pt x="164" y="0"/>
                    <a:pt x="132" y="0"/>
                  </a:cubicBezTo>
                  <a:cubicBezTo>
                    <a:pt x="56" y="0"/>
                    <a:pt x="0" y="56"/>
                    <a:pt x="0" y="130"/>
                  </a:cubicBezTo>
                  <a:cubicBezTo>
                    <a:pt x="0" y="210"/>
                    <a:pt x="61" y="260"/>
                    <a:pt x="132" y="260"/>
                  </a:cubicBezTo>
                  <a:cubicBezTo>
                    <a:pt x="161" y="260"/>
                    <a:pt x="183" y="252"/>
                    <a:pt x="191" y="252"/>
                  </a:cubicBezTo>
                  <a:lnTo>
                    <a:pt x="191" y="186"/>
                  </a:lnTo>
                  <a:cubicBezTo>
                    <a:pt x="188" y="188"/>
                    <a:pt x="167" y="199"/>
                    <a:pt x="138" y="199"/>
                  </a:cubicBezTo>
                  <a:cubicBezTo>
                    <a:pt x="95" y="199"/>
                    <a:pt x="69" y="170"/>
                    <a:pt x="69" y="133"/>
                  </a:cubicBezTo>
                  <a:cubicBezTo>
                    <a:pt x="69" y="96"/>
                    <a:pt x="98" y="67"/>
                    <a:pt x="138" y="67"/>
                  </a:cubicBezTo>
                  <a:cubicBezTo>
                    <a:pt x="167" y="67"/>
                    <a:pt x="188" y="80"/>
                    <a:pt x="191" y="8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Shape 40"/>
            <p:cNvSpPr/>
            <p:nvPr/>
          </p:nvSpPr>
          <p:spPr>
            <a:xfrm>
              <a:off x="3180600" y="2550960"/>
              <a:ext cx="68400" cy="93240"/>
            </a:xfrm>
            <a:custGeom>
              <a:avLst/>
              <a:gdLst/>
              <a:ahLst/>
              <a:cxnLst>
                <a:cxn ang="3cd4">
                  <a:pos x="hc" y="t"/>
                </a:cxn>
                <a:cxn ang="cd2">
                  <a:pos x="l" y="vc"/>
                </a:cxn>
                <a:cxn ang="cd4">
                  <a:pos x="hc" y="b"/>
                </a:cxn>
                <a:cxn ang="0">
                  <a:pos x="r" y="vc"/>
                </a:cxn>
              </a:cxnLst>
              <a:rect l="l" t="t" r="r" b="b"/>
              <a:pathLst>
                <a:path w="191" h="260">
                  <a:moveTo>
                    <a:pt x="191" y="8"/>
                  </a:moveTo>
                  <a:cubicBezTo>
                    <a:pt x="185" y="6"/>
                    <a:pt x="164" y="0"/>
                    <a:pt x="132" y="0"/>
                  </a:cubicBezTo>
                  <a:cubicBezTo>
                    <a:pt x="55" y="0"/>
                    <a:pt x="0" y="56"/>
                    <a:pt x="0" y="130"/>
                  </a:cubicBezTo>
                  <a:cubicBezTo>
                    <a:pt x="0" y="210"/>
                    <a:pt x="61" y="260"/>
                    <a:pt x="132" y="260"/>
                  </a:cubicBezTo>
                  <a:cubicBezTo>
                    <a:pt x="161" y="260"/>
                    <a:pt x="183" y="252"/>
                    <a:pt x="191" y="252"/>
                  </a:cubicBezTo>
                  <a:lnTo>
                    <a:pt x="191" y="186"/>
                  </a:lnTo>
                  <a:cubicBezTo>
                    <a:pt x="188" y="188"/>
                    <a:pt x="167" y="199"/>
                    <a:pt x="138" y="199"/>
                  </a:cubicBezTo>
                  <a:cubicBezTo>
                    <a:pt x="95" y="199"/>
                    <a:pt x="69" y="170"/>
                    <a:pt x="69" y="133"/>
                  </a:cubicBezTo>
                  <a:cubicBezTo>
                    <a:pt x="69" y="96"/>
                    <a:pt x="98" y="67"/>
                    <a:pt x="138" y="67"/>
                  </a:cubicBezTo>
                  <a:cubicBezTo>
                    <a:pt x="167" y="67"/>
                    <a:pt x="188" y="80"/>
                    <a:pt x="191" y="8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Shape 41"/>
            <p:cNvSpPr/>
            <p:nvPr/>
          </p:nvSpPr>
          <p:spPr>
            <a:xfrm>
              <a:off x="3507479" y="2550240"/>
              <a:ext cx="95040" cy="92880"/>
            </a:xfrm>
            <a:custGeom>
              <a:avLst/>
              <a:gdLst/>
              <a:ahLst/>
              <a:cxnLst>
                <a:cxn ang="3cd4">
                  <a:pos x="hc" y="t"/>
                </a:cxn>
                <a:cxn ang="cd2">
                  <a:pos x="l" y="vc"/>
                </a:cxn>
                <a:cxn ang="cd4">
                  <a:pos x="hc" y="b"/>
                </a:cxn>
                <a:cxn ang="0">
                  <a:pos x="r" y="vc"/>
                </a:cxn>
              </a:cxnLst>
              <a:rect l="l" t="t" r="r" b="b"/>
              <a:pathLst>
                <a:path w="265" h="259">
                  <a:moveTo>
                    <a:pt x="133" y="0"/>
                  </a:moveTo>
                  <a:cubicBezTo>
                    <a:pt x="56" y="0"/>
                    <a:pt x="0" y="57"/>
                    <a:pt x="0" y="129"/>
                  </a:cubicBezTo>
                  <a:cubicBezTo>
                    <a:pt x="0" y="200"/>
                    <a:pt x="56" y="259"/>
                    <a:pt x="133" y="259"/>
                  </a:cubicBezTo>
                  <a:cubicBezTo>
                    <a:pt x="209" y="259"/>
                    <a:pt x="265" y="200"/>
                    <a:pt x="265" y="129"/>
                  </a:cubicBezTo>
                  <a:cubicBezTo>
                    <a:pt x="265" y="57"/>
                    <a:pt x="209" y="0"/>
                    <a:pt x="133" y="0"/>
                  </a:cubicBezTo>
                  <a:close/>
                  <a:moveTo>
                    <a:pt x="133" y="198"/>
                  </a:moveTo>
                  <a:cubicBezTo>
                    <a:pt x="95" y="198"/>
                    <a:pt x="69" y="169"/>
                    <a:pt x="69" y="132"/>
                  </a:cubicBezTo>
                  <a:cubicBezTo>
                    <a:pt x="69" y="95"/>
                    <a:pt x="95" y="66"/>
                    <a:pt x="133" y="66"/>
                  </a:cubicBezTo>
                  <a:cubicBezTo>
                    <a:pt x="170" y="66"/>
                    <a:pt x="196" y="95"/>
                    <a:pt x="196" y="132"/>
                  </a:cubicBezTo>
                  <a:cubicBezTo>
                    <a:pt x="196" y="169"/>
                    <a:pt x="170" y="198"/>
                    <a:pt x="133" y="1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Shape 42"/>
            <p:cNvSpPr/>
            <p:nvPr/>
          </p:nvSpPr>
          <p:spPr>
            <a:xfrm>
              <a:off x="3333240" y="2550960"/>
              <a:ext cx="62280" cy="93240"/>
            </a:xfrm>
            <a:custGeom>
              <a:avLst/>
              <a:gdLst/>
              <a:ahLst/>
              <a:cxnLst>
                <a:cxn ang="3cd4">
                  <a:pos x="hc" y="t"/>
                </a:cxn>
                <a:cxn ang="cd2">
                  <a:pos x="l" y="vc"/>
                </a:cxn>
                <a:cxn ang="cd4">
                  <a:pos x="hc" y="b"/>
                </a:cxn>
                <a:cxn ang="0">
                  <a:pos x="r" y="vc"/>
                </a:cxn>
              </a:cxnLst>
              <a:rect l="l" t="t" r="r" b="b"/>
              <a:pathLst>
                <a:path w="174" h="260">
                  <a:moveTo>
                    <a:pt x="92" y="0"/>
                  </a:moveTo>
                  <a:cubicBezTo>
                    <a:pt x="34" y="0"/>
                    <a:pt x="0" y="32"/>
                    <a:pt x="0" y="77"/>
                  </a:cubicBezTo>
                  <a:cubicBezTo>
                    <a:pt x="0" y="120"/>
                    <a:pt x="29" y="138"/>
                    <a:pt x="63" y="149"/>
                  </a:cubicBezTo>
                  <a:cubicBezTo>
                    <a:pt x="66" y="149"/>
                    <a:pt x="74" y="151"/>
                    <a:pt x="76" y="154"/>
                  </a:cubicBezTo>
                  <a:cubicBezTo>
                    <a:pt x="92" y="159"/>
                    <a:pt x="105" y="167"/>
                    <a:pt x="105" y="178"/>
                  </a:cubicBezTo>
                  <a:cubicBezTo>
                    <a:pt x="105" y="191"/>
                    <a:pt x="92" y="202"/>
                    <a:pt x="60" y="202"/>
                  </a:cubicBezTo>
                  <a:cubicBezTo>
                    <a:pt x="34" y="202"/>
                    <a:pt x="8" y="194"/>
                    <a:pt x="2" y="194"/>
                  </a:cubicBezTo>
                  <a:lnTo>
                    <a:pt x="2" y="252"/>
                  </a:lnTo>
                  <a:cubicBezTo>
                    <a:pt x="5" y="252"/>
                    <a:pt x="37" y="260"/>
                    <a:pt x="71" y="260"/>
                  </a:cubicBezTo>
                  <a:cubicBezTo>
                    <a:pt x="119" y="260"/>
                    <a:pt x="174" y="239"/>
                    <a:pt x="174" y="178"/>
                  </a:cubicBezTo>
                  <a:cubicBezTo>
                    <a:pt x="174" y="149"/>
                    <a:pt x="156" y="120"/>
                    <a:pt x="116" y="106"/>
                  </a:cubicBezTo>
                  <a:lnTo>
                    <a:pt x="98" y="101"/>
                  </a:lnTo>
                  <a:cubicBezTo>
                    <a:pt x="87" y="98"/>
                    <a:pt x="68" y="93"/>
                    <a:pt x="68" y="77"/>
                  </a:cubicBezTo>
                  <a:cubicBezTo>
                    <a:pt x="68" y="64"/>
                    <a:pt x="82" y="56"/>
                    <a:pt x="108" y="56"/>
                  </a:cubicBezTo>
                  <a:cubicBezTo>
                    <a:pt x="129" y="56"/>
                    <a:pt x="156" y="64"/>
                    <a:pt x="158" y="64"/>
                  </a:cubicBezTo>
                  <a:lnTo>
                    <a:pt x="158" y="8"/>
                  </a:lnTo>
                  <a:lnTo>
                    <a:pt x="153" y="8"/>
                  </a:lnTo>
                  <a:cubicBezTo>
                    <a:pt x="150" y="8"/>
                    <a:pt x="121" y="0"/>
                    <a:pt x="92"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Shape 43"/>
            <p:cNvSpPr/>
            <p:nvPr/>
          </p:nvSpPr>
          <p:spPr>
            <a:xfrm>
              <a:off x="3133800" y="2445120"/>
              <a:ext cx="22680" cy="46440"/>
            </a:xfrm>
            <a:custGeom>
              <a:avLst/>
              <a:gdLst/>
              <a:ahLst/>
              <a:cxnLst>
                <a:cxn ang="3cd4">
                  <a:pos x="hc" y="t"/>
                </a:cxn>
                <a:cxn ang="cd2">
                  <a:pos x="l" y="vc"/>
                </a:cxn>
                <a:cxn ang="cd4">
                  <a:pos x="hc" y="b"/>
                </a:cxn>
                <a:cxn ang="0">
                  <a:pos x="r" y="vc"/>
                </a:cxn>
              </a:cxnLst>
              <a:rect l="l" t="t" r="r" b="b"/>
              <a:pathLst>
                <a:path w="64" h="130">
                  <a:moveTo>
                    <a:pt x="64" y="32"/>
                  </a:moveTo>
                  <a:cubicBezTo>
                    <a:pt x="64" y="16"/>
                    <a:pt x="50" y="0"/>
                    <a:pt x="32" y="0"/>
                  </a:cubicBezTo>
                  <a:cubicBezTo>
                    <a:pt x="16" y="0"/>
                    <a:pt x="0" y="14"/>
                    <a:pt x="0" y="32"/>
                  </a:cubicBezTo>
                  <a:lnTo>
                    <a:pt x="0" y="98"/>
                  </a:lnTo>
                  <a:cubicBezTo>
                    <a:pt x="0" y="117"/>
                    <a:pt x="13" y="130"/>
                    <a:pt x="32" y="130"/>
                  </a:cubicBezTo>
                  <a:cubicBezTo>
                    <a:pt x="48" y="130"/>
                    <a:pt x="64" y="117"/>
                    <a:pt x="64"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Shape 44"/>
            <p:cNvSpPr/>
            <p:nvPr/>
          </p:nvSpPr>
          <p:spPr>
            <a:xfrm>
              <a:off x="3195720" y="2413800"/>
              <a:ext cx="22680" cy="77040"/>
            </a:xfrm>
            <a:custGeom>
              <a:avLst/>
              <a:gdLst/>
              <a:ahLst/>
              <a:cxnLst>
                <a:cxn ang="3cd4">
                  <a:pos x="hc" y="t"/>
                </a:cxn>
                <a:cxn ang="cd2">
                  <a:pos x="l" y="vc"/>
                </a:cxn>
                <a:cxn ang="cd4">
                  <a:pos x="hc" y="b"/>
                </a:cxn>
                <a:cxn ang="0">
                  <a:pos x="r" y="vc"/>
                </a:cxn>
              </a:cxnLst>
              <a:rect l="l" t="t" r="r" b="b"/>
              <a:pathLst>
                <a:path w="64" h="215">
                  <a:moveTo>
                    <a:pt x="64" y="32"/>
                  </a:moveTo>
                  <a:cubicBezTo>
                    <a:pt x="64" y="16"/>
                    <a:pt x="51" y="0"/>
                    <a:pt x="32" y="0"/>
                  </a:cubicBezTo>
                  <a:cubicBezTo>
                    <a:pt x="16" y="0"/>
                    <a:pt x="0" y="13"/>
                    <a:pt x="0" y="32"/>
                  </a:cubicBezTo>
                  <a:lnTo>
                    <a:pt x="0" y="183"/>
                  </a:lnTo>
                  <a:cubicBezTo>
                    <a:pt x="0" y="201"/>
                    <a:pt x="13" y="215"/>
                    <a:pt x="32" y="215"/>
                  </a:cubicBezTo>
                  <a:cubicBezTo>
                    <a:pt x="48" y="215"/>
                    <a:pt x="64" y="201"/>
                    <a:pt x="64"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Shape 45"/>
            <p:cNvSpPr/>
            <p:nvPr/>
          </p:nvSpPr>
          <p:spPr>
            <a:xfrm>
              <a:off x="3256919" y="2372040"/>
              <a:ext cx="22320" cy="141480"/>
            </a:xfrm>
            <a:custGeom>
              <a:avLst/>
              <a:gdLst/>
              <a:ahLst/>
              <a:cxnLst>
                <a:cxn ang="3cd4">
                  <a:pos x="hc" y="t"/>
                </a:cxn>
                <a:cxn ang="cd2">
                  <a:pos x="l" y="vc"/>
                </a:cxn>
                <a:cxn ang="cd4">
                  <a:pos x="hc" y="b"/>
                </a:cxn>
                <a:cxn ang="0">
                  <a:pos x="r" y="vc"/>
                </a:cxn>
              </a:cxnLst>
              <a:rect l="l" t="t" r="r" b="b"/>
              <a:pathLst>
                <a:path w="63" h="394">
                  <a:moveTo>
                    <a:pt x="63" y="31"/>
                  </a:moveTo>
                  <a:cubicBezTo>
                    <a:pt x="63" y="15"/>
                    <a:pt x="50" y="0"/>
                    <a:pt x="31" y="0"/>
                  </a:cubicBezTo>
                  <a:cubicBezTo>
                    <a:pt x="16" y="0"/>
                    <a:pt x="0" y="13"/>
                    <a:pt x="0" y="31"/>
                  </a:cubicBezTo>
                  <a:lnTo>
                    <a:pt x="0" y="362"/>
                  </a:lnTo>
                  <a:cubicBezTo>
                    <a:pt x="0" y="381"/>
                    <a:pt x="13" y="394"/>
                    <a:pt x="31" y="394"/>
                  </a:cubicBezTo>
                  <a:cubicBezTo>
                    <a:pt x="47" y="394"/>
                    <a:pt x="63" y="381"/>
                    <a:pt x="63" y="36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46"/>
            <p:cNvSpPr/>
            <p:nvPr/>
          </p:nvSpPr>
          <p:spPr>
            <a:xfrm>
              <a:off x="3318840" y="2413800"/>
              <a:ext cx="22320" cy="77040"/>
            </a:xfrm>
            <a:custGeom>
              <a:avLst/>
              <a:gdLst/>
              <a:ahLst/>
              <a:cxnLst>
                <a:cxn ang="3cd4">
                  <a:pos x="hc" y="t"/>
                </a:cxn>
                <a:cxn ang="cd2">
                  <a:pos x="l" y="vc"/>
                </a:cxn>
                <a:cxn ang="cd4">
                  <a:pos x="hc" y="b"/>
                </a:cxn>
                <a:cxn ang="0">
                  <a:pos x="r" y="vc"/>
                </a:cxn>
              </a:cxnLst>
              <a:rect l="l" t="t" r="r" b="b"/>
              <a:pathLst>
                <a:path w="63" h="215">
                  <a:moveTo>
                    <a:pt x="63" y="32"/>
                  </a:moveTo>
                  <a:cubicBezTo>
                    <a:pt x="63" y="16"/>
                    <a:pt x="50" y="0"/>
                    <a:pt x="32" y="0"/>
                  </a:cubicBezTo>
                  <a:cubicBezTo>
                    <a:pt x="16" y="0"/>
                    <a:pt x="0" y="13"/>
                    <a:pt x="0" y="32"/>
                  </a:cubicBezTo>
                  <a:lnTo>
                    <a:pt x="0" y="183"/>
                  </a:lnTo>
                  <a:cubicBezTo>
                    <a:pt x="0" y="201"/>
                    <a:pt x="13" y="215"/>
                    <a:pt x="32" y="215"/>
                  </a:cubicBezTo>
                  <a:cubicBezTo>
                    <a:pt x="48" y="215"/>
                    <a:pt x="63" y="201"/>
                    <a:pt x="63"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47"/>
            <p:cNvSpPr/>
            <p:nvPr/>
          </p:nvSpPr>
          <p:spPr>
            <a:xfrm>
              <a:off x="3379680" y="2445120"/>
              <a:ext cx="22680" cy="46440"/>
            </a:xfrm>
            <a:custGeom>
              <a:avLst/>
              <a:gdLst/>
              <a:ahLst/>
              <a:cxnLst>
                <a:cxn ang="3cd4">
                  <a:pos x="hc" y="t"/>
                </a:cxn>
                <a:cxn ang="cd2">
                  <a:pos x="l" y="vc"/>
                </a:cxn>
                <a:cxn ang="cd4">
                  <a:pos x="hc" y="b"/>
                </a:cxn>
                <a:cxn ang="0">
                  <a:pos x="r" y="vc"/>
                </a:cxn>
              </a:cxnLst>
              <a:rect l="l" t="t" r="r" b="b"/>
              <a:pathLst>
                <a:path w="64" h="130">
                  <a:moveTo>
                    <a:pt x="64" y="32"/>
                  </a:moveTo>
                  <a:cubicBezTo>
                    <a:pt x="64" y="16"/>
                    <a:pt x="51" y="0"/>
                    <a:pt x="32" y="0"/>
                  </a:cubicBezTo>
                  <a:cubicBezTo>
                    <a:pt x="16" y="0"/>
                    <a:pt x="0" y="14"/>
                    <a:pt x="0" y="32"/>
                  </a:cubicBezTo>
                  <a:lnTo>
                    <a:pt x="0" y="98"/>
                  </a:lnTo>
                  <a:cubicBezTo>
                    <a:pt x="0" y="117"/>
                    <a:pt x="14" y="130"/>
                    <a:pt x="32" y="130"/>
                  </a:cubicBezTo>
                  <a:cubicBezTo>
                    <a:pt x="48" y="130"/>
                    <a:pt x="64" y="117"/>
                    <a:pt x="64"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48"/>
            <p:cNvSpPr/>
            <p:nvPr/>
          </p:nvSpPr>
          <p:spPr>
            <a:xfrm>
              <a:off x="3441600" y="2413800"/>
              <a:ext cx="22680" cy="77040"/>
            </a:xfrm>
            <a:custGeom>
              <a:avLst/>
              <a:gdLst/>
              <a:ahLst/>
              <a:cxnLst>
                <a:cxn ang="3cd4">
                  <a:pos x="hc" y="t"/>
                </a:cxn>
                <a:cxn ang="cd2">
                  <a:pos x="l" y="vc"/>
                </a:cxn>
                <a:cxn ang="cd4">
                  <a:pos x="hc" y="b"/>
                </a:cxn>
                <a:cxn ang="0">
                  <a:pos x="r" y="vc"/>
                </a:cxn>
              </a:cxnLst>
              <a:rect l="l" t="t" r="r" b="b"/>
              <a:pathLst>
                <a:path w="64" h="215">
                  <a:moveTo>
                    <a:pt x="64" y="32"/>
                  </a:moveTo>
                  <a:cubicBezTo>
                    <a:pt x="64" y="16"/>
                    <a:pt x="51" y="0"/>
                    <a:pt x="32" y="0"/>
                  </a:cubicBezTo>
                  <a:cubicBezTo>
                    <a:pt x="16" y="0"/>
                    <a:pt x="0" y="13"/>
                    <a:pt x="0" y="32"/>
                  </a:cubicBezTo>
                  <a:lnTo>
                    <a:pt x="0" y="183"/>
                  </a:lnTo>
                  <a:cubicBezTo>
                    <a:pt x="0" y="201"/>
                    <a:pt x="14" y="215"/>
                    <a:pt x="32" y="215"/>
                  </a:cubicBezTo>
                  <a:cubicBezTo>
                    <a:pt x="48" y="215"/>
                    <a:pt x="64" y="201"/>
                    <a:pt x="64"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49"/>
            <p:cNvSpPr/>
            <p:nvPr/>
          </p:nvSpPr>
          <p:spPr>
            <a:xfrm>
              <a:off x="3502799" y="2372040"/>
              <a:ext cx="22320" cy="141480"/>
            </a:xfrm>
            <a:custGeom>
              <a:avLst/>
              <a:gdLst/>
              <a:ahLst/>
              <a:cxnLst>
                <a:cxn ang="3cd4">
                  <a:pos x="hc" y="t"/>
                </a:cxn>
                <a:cxn ang="cd2">
                  <a:pos x="l" y="vc"/>
                </a:cxn>
                <a:cxn ang="cd4">
                  <a:pos x="hc" y="b"/>
                </a:cxn>
                <a:cxn ang="0">
                  <a:pos x="r" y="vc"/>
                </a:cxn>
              </a:cxnLst>
              <a:rect l="l" t="t" r="r" b="b"/>
              <a:pathLst>
                <a:path w="63" h="394">
                  <a:moveTo>
                    <a:pt x="63" y="31"/>
                  </a:moveTo>
                  <a:cubicBezTo>
                    <a:pt x="63" y="15"/>
                    <a:pt x="50" y="0"/>
                    <a:pt x="32" y="0"/>
                  </a:cubicBezTo>
                  <a:cubicBezTo>
                    <a:pt x="13" y="0"/>
                    <a:pt x="0" y="13"/>
                    <a:pt x="0" y="31"/>
                  </a:cubicBezTo>
                  <a:lnTo>
                    <a:pt x="0" y="362"/>
                  </a:lnTo>
                  <a:cubicBezTo>
                    <a:pt x="0" y="381"/>
                    <a:pt x="13" y="394"/>
                    <a:pt x="32" y="394"/>
                  </a:cubicBezTo>
                  <a:cubicBezTo>
                    <a:pt x="50" y="394"/>
                    <a:pt x="63" y="381"/>
                    <a:pt x="63" y="36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50"/>
            <p:cNvSpPr/>
            <p:nvPr/>
          </p:nvSpPr>
          <p:spPr>
            <a:xfrm>
              <a:off x="3564720" y="2413800"/>
              <a:ext cx="22680" cy="77040"/>
            </a:xfrm>
            <a:custGeom>
              <a:avLst/>
              <a:gdLst/>
              <a:ahLst/>
              <a:cxnLst>
                <a:cxn ang="3cd4">
                  <a:pos x="hc" y="t"/>
                </a:cxn>
                <a:cxn ang="cd2">
                  <a:pos x="l" y="vc"/>
                </a:cxn>
                <a:cxn ang="cd4">
                  <a:pos x="hc" y="b"/>
                </a:cxn>
                <a:cxn ang="0">
                  <a:pos x="r" y="vc"/>
                </a:cxn>
              </a:cxnLst>
              <a:rect l="l" t="t" r="r" b="b"/>
              <a:pathLst>
                <a:path w="64" h="215">
                  <a:moveTo>
                    <a:pt x="64" y="32"/>
                  </a:moveTo>
                  <a:cubicBezTo>
                    <a:pt x="64" y="16"/>
                    <a:pt x="50" y="0"/>
                    <a:pt x="32" y="0"/>
                  </a:cubicBezTo>
                  <a:cubicBezTo>
                    <a:pt x="16" y="0"/>
                    <a:pt x="0" y="13"/>
                    <a:pt x="0" y="32"/>
                  </a:cubicBezTo>
                  <a:lnTo>
                    <a:pt x="0" y="183"/>
                  </a:lnTo>
                  <a:cubicBezTo>
                    <a:pt x="0" y="201"/>
                    <a:pt x="13" y="215"/>
                    <a:pt x="32" y="215"/>
                  </a:cubicBezTo>
                  <a:cubicBezTo>
                    <a:pt x="50" y="215"/>
                    <a:pt x="64" y="201"/>
                    <a:pt x="64" y="18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Shape 51"/>
            <p:cNvSpPr/>
            <p:nvPr/>
          </p:nvSpPr>
          <p:spPr>
            <a:xfrm>
              <a:off x="3625560" y="2445120"/>
              <a:ext cx="22680" cy="46440"/>
            </a:xfrm>
            <a:custGeom>
              <a:avLst/>
              <a:gdLst/>
              <a:ahLst/>
              <a:cxnLst>
                <a:cxn ang="3cd4">
                  <a:pos x="hc" y="t"/>
                </a:cxn>
                <a:cxn ang="cd2">
                  <a:pos x="l" y="vc"/>
                </a:cxn>
                <a:cxn ang="cd4">
                  <a:pos x="hc" y="b"/>
                </a:cxn>
                <a:cxn ang="0">
                  <a:pos x="r" y="vc"/>
                </a:cxn>
              </a:cxnLst>
              <a:rect l="l" t="t" r="r" b="b"/>
              <a:pathLst>
                <a:path w="64" h="130">
                  <a:moveTo>
                    <a:pt x="64" y="32"/>
                  </a:moveTo>
                  <a:cubicBezTo>
                    <a:pt x="64" y="16"/>
                    <a:pt x="51" y="0"/>
                    <a:pt x="32" y="0"/>
                  </a:cubicBezTo>
                  <a:cubicBezTo>
                    <a:pt x="16" y="0"/>
                    <a:pt x="0" y="14"/>
                    <a:pt x="0" y="32"/>
                  </a:cubicBezTo>
                  <a:lnTo>
                    <a:pt x="0" y="98"/>
                  </a:lnTo>
                  <a:cubicBezTo>
                    <a:pt x="0" y="117"/>
                    <a:pt x="14" y="130"/>
                    <a:pt x="32" y="130"/>
                  </a:cubicBezTo>
                  <a:cubicBezTo>
                    <a:pt x="48" y="130"/>
                    <a:pt x="64" y="117"/>
                    <a:pt x="64" y="9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grpSp>
        <p:nvGrpSpPr>
          <p:cNvPr id="62" name="Group 61"/>
          <p:cNvGrpSpPr/>
          <p:nvPr userDrawn="1"/>
        </p:nvGrpSpPr>
        <p:grpSpPr>
          <a:xfrm>
            <a:off x="5593906" y="2047382"/>
            <a:ext cx="3007926" cy="2640715"/>
            <a:chOff x="5593906" y="2047382"/>
            <a:chExt cx="3007926" cy="2640715"/>
          </a:xfrm>
        </p:grpSpPr>
        <p:grpSp>
          <p:nvGrpSpPr>
            <p:cNvPr id="56" name="Group 55"/>
            <p:cNvGrpSpPr/>
            <p:nvPr userDrawn="1"/>
          </p:nvGrpSpPr>
          <p:grpSpPr>
            <a:xfrm>
              <a:off x="6236566" y="2659914"/>
              <a:ext cx="2365266" cy="2028183"/>
              <a:chOff x="-40619363" y="-23406100"/>
              <a:chExt cx="40290751" cy="34548763"/>
            </a:xfrm>
            <a:solidFill>
              <a:schemeClr val="bg1"/>
            </a:solidFill>
          </p:grpSpPr>
          <p:sp>
            <p:nvSpPr>
              <p:cNvPr id="40" name="Freeform 24"/>
              <p:cNvSpPr>
                <a:spLocks noEditPoints="1"/>
              </p:cNvSpPr>
              <p:nvPr userDrawn="1"/>
            </p:nvSpPr>
            <p:spPr bwMode="auto">
              <a:xfrm>
                <a:off x="-3292475" y="4124325"/>
                <a:ext cx="2963863" cy="6958013"/>
              </a:xfrm>
              <a:custGeom>
                <a:avLst/>
                <a:gdLst>
                  <a:gd name="T0" fmla="*/ 16 w 49"/>
                  <a:gd name="T1" fmla="*/ 53 h 115"/>
                  <a:gd name="T2" fmla="*/ 14 w 49"/>
                  <a:gd name="T3" fmla="*/ 62 h 115"/>
                  <a:gd name="T4" fmla="*/ 12 w 49"/>
                  <a:gd name="T5" fmla="*/ 70 h 115"/>
                  <a:gd name="T6" fmla="*/ 12 w 49"/>
                  <a:gd name="T7" fmla="*/ 72 h 115"/>
                  <a:gd name="T8" fmla="*/ 15 w 49"/>
                  <a:gd name="T9" fmla="*/ 77 h 115"/>
                  <a:gd name="T10" fmla="*/ 20 w 49"/>
                  <a:gd name="T11" fmla="*/ 82 h 115"/>
                  <a:gd name="T12" fmla="*/ 24 w 49"/>
                  <a:gd name="T13" fmla="*/ 78 h 115"/>
                  <a:gd name="T14" fmla="*/ 24 w 49"/>
                  <a:gd name="T15" fmla="*/ 77 h 115"/>
                  <a:gd name="T16" fmla="*/ 28 w 49"/>
                  <a:gd name="T17" fmla="*/ 57 h 115"/>
                  <a:gd name="T18" fmla="*/ 39 w 49"/>
                  <a:gd name="T19" fmla="*/ 26 h 115"/>
                  <a:gd name="T20" fmla="*/ 44 w 49"/>
                  <a:gd name="T21" fmla="*/ 13 h 115"/>
                  <a:gd name="T22" fmla="*/ 49 w 49"/>
                  <a:gd name="T23" fmla="*/ 8 h 115"/>
                  <a:gd name="T24" fmla="*/ 49 w 49"/>
                  <a:gd name="T25" fmla="*/ 5 h 115"/>
                  <a:gd name="T26" fmla="*/ 48 w 49"/>
                  <a:gd name="T27" fmla="*/ 4 h 115"/>
                  <a:gd name="T28" fmla="*/ 44 w 49"/>
                  <a:gd name="T29" fmla="*/ 1 h 115"/>
                  <a:gd name="T30" fmla="*/ 44 w 49"/>
                  <a:gd name="T31" fmla="*/ 1 h 115"/>
                  <a:gd name="T32" fmla="*/ 40 w 49"/>
                  <a:gd name="T33" fmla="*/ 0 h 115"/>
                  <a:gd name="T34" fmla="*/ 35 w 49"/>
                  <a:gd name="T35" fmla="*/ 5 h 115"/>
                  <a:gd name="T36" fmla="*/ 16 w 49"/>
                  <a:gd name="T37" fmla="*/ 53 h 115"/>
                  <a:gd name="T38" fmla="*/ 2 w 49"/>
                  <a:gd name="T39" fmla="*/ 107 h 115"/>
                  <a:gd name="T40" fmla="*/ 2 w 49"/>
                  <a:gd name="T41" fmla="*/ 111 h 115"/>
                  <a:gd name="T42" fmla="*/ 2 w 49"/>
                  <a:gd name="T43" fmla="*/ 115 h 115"/>
                  <a:gd name="T44" fmla="*/ 6 w 49"/>
                  <a:gd name="T45" fmla="*/ 115 h 115"/>
                  <a:gd name="T46" fmla="*/ 17 w 49"/>
                  <a:gd name="T47" fmla="*/ 98 h 115"/>
                  <a:gd name="T48" fmla="*/ 17 w 49"/>
                  <a:gd name="T49" fmla="*/ 95 h 115"/>
                  <a:gd name="T50" fmla="*/ 15 w 49"/>
                  <a:gd name="T51" fmla="*/ 90 h 115"/>
                  <a:gd name="T52" fmla="*/ 14 w 49"/>
                  <a:gd name="T53" fmla="*/ 90 h 115"/>
                  <a:gd name="T54" fmla="*/ 2 w 49"/>
                  <a:gd name="T55" fmla="*/ 10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115">
                    <a:moveTo>
                      <a:pt x="16" y="53"/>
                    </a:moveTo>
                    <a:cubicBezTo>
                      <a:pt x="15" y="57"/>
                      <a:pt x="14" y="60"/>
                      <a:pt x="14" y="62"/>
                    </a:cubicBezTo>
                    <a:cubicBezTo>
                      <a:pt x="13" y="64"/>
                      <a:pt x="12" y="68"/>
                      <a:pt x="12" y="70"/>
                    </a:cubicBezTo>
                    <a:cubicBezTo>
                      <a:pt x="12" y="72"/>
                      <a:pt x="12" y="72"/>
                      <a:pt x="12" y="72"/>
                    </a:cubicBezTo>
                    <a:cubicBezTo>
                      <a:pt x="15" y="77"/>
                      <a:pt x="15" y="77"/>
                      <a:pt x="15" y="77"/>
                    </a:cubicBezTo>
                    <a:cubicBezTo>
                      <a:pt x="17" y="79"/>
                      <a:pt x="15" y="80"/>
                      <a:pt x="20" y="82"/>
                    </a:cubicBezTo>
                    <a:cubicBezTo>
                      <a:pt x="21" y="82"/>
                      <a:pt x="23" y="80"/>
                      <a:pt x="24" y="78"/>
                    </a:cubicBezTo>
                    <a:cubicBezTo>
                      <a:pt x="24" y="77"/>
                      <a:pt x="24" y="77"/>
                      <a:pt x="24" y="77"/>
                    </a:cubicBezTo>
                    <a:cubicBezTo>
                      <a:pt x="24" y="71"/>
                      <a:pt x="26" y="62"/>
                      <a:pt x="28" y="57"/>
                    </a:cubicBezTo>
                    <a:cubicBezTo>
                      <a:pt x="28" y="54"/>
                      <a:pt x="30" y="46"/>
                      <a:pt x="39" y="26"/>
                    </a:cubicBezTo>
                    <a:cubicBezTo>
                      <a:pt x="39" y="24"/>
                      <a:pt x="41" y="19"/>
                      <a:pt x="44" y="13"/>
                    </a:cubicBezTo>
                    <a:cubicBezTo>
                      <a:pt x="48" y="8"/>
                      <a:pt x="48" y="8"/>
                      <a:pt x="49" y="8"/>
                    </a:cubicBezTo>
                    <a:cubicBezTo>
                      <a:pt x="49" y="5"/>
                      <a:pt x="49" y="5"/>
                      <a:pt x="49" y="5"/>
                    </a:cubicBezTo>
                    <a:cubicBezTo>
                      <a:pt x="48" y="4"/>
                      <a:pt x="48" y="4"/>
                      <a:pt x="48" y="4"/>
                    </a:cubicBezTo>
                    <a:cubicBezTo>
                      <a:pt x="48" y="4"/>
                      <a:pt x="47" y="2"/>
                      <a:pt x="44" y="1"/>
                    </a:cubicBezTo>
                    <a:cubicBezTo>
                      <a:pt x="44" y="1"/>
                      <a:pt x="47" y="2"/>
                      <a:pt x="44" y="1"/>
                    </a:cubicBezTo>
                    <a:cubicBezTo>
                      <a:pt x="44" y="1"/>
                      <a:pt x="41" y="0"/>
                      <a:pt x="40" y="0"/>
                    </a:cubicBezTo>
                    <a:cubicBezTo>
                      <a:pt x="39" y="0"/>
                      <a:pt x="37" y="2"/>
                      <a:pt x="35" y="5"/>
                    </a:cubicBezTo>
                    <a:lnTo>
                      <a:pt x="16" y="53"/>
                    </a:lnTo>
                    <a:close/>
                    <a:moveTo>
                      <a:pt x="2" y="107"/>
                    </a:moveTo>
                    <a:cubicBezTo>
                      <a:pt x="2" y="111"/>
                      <a:pt x="2" y="111"/>
                      <a:pt x="2" y="111"/>
                    </a:cubicBezTo>
                    <a:cubicBezTo>
                      <a:pt x="2" y="113"/>
                      <a:pt x="0" y="114"/>
                      <a:pt x="2" y="115"/>
                    </a:cubicBezTo>
                    <a:cubicBezTo>
                      <a:pt x="6" y="115"/>
                      <a:pt x="6" y="115"/>
                      <a:pt x="6" y="115"/>
                    </a:cubicBezTo>
                    <a:cubicBezTo>
                      <a:pt x="10" y="113"/>
                      <a:pt x="12" y="110"/>
                      <a:pt x="17" y="98"/>
                    </a:cubicBezTo>
                    <a:cubicBezTo>
                      <a:pt x="17" y="95"/>
                      <a:pt x="17" y="95"/>
                      <a:pt x="17" y="95"/>
                    </a:cubicBezTo>
                    <a:cubicBezTo>
                      <a:pt x="17" y="93"/>
                      <a:pt x="19" y="92"/>
                      <a:pt x="15" y="90"/>
                    </a:cubicBezTo>
                    <a:cubicBezTo>
                      <a:pt x="14" y="90"/>
                      <a:pt x="14" y="90"/>
                      <a:pt x="14" y="90"/>
                    </a:cubicBezTo>
                    <a:cubicBezTo>
                      <a:pt x="7" y="90"/>
                      <a:pt x="5" y="94"/>
                      <a:pt x="2" y="10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C00000"/>
                  </a:solidFill>
                </a:endParaRPr>
              </a:p>
            </p:txBody>
          </p:sp>
          <p:sp>
            <p:nvSpPr>
              <p:cNvPr id="41" name="Freeform 25"/>
              <p:cNvSpPr>
                <a:spLocks/>
              </p:cNvSpPr>
              <p:nvPr userDrawn="1"/>
            </p:nvSpPr>
            <p:spPr bwMode="auto">
              <a:xfrm>
                <a:off x="-11036300" y="4911725"/>
                <a:ext cx="1693863" cy="6170613"/>
              </a:xfrm>
              <a:custGeom>
                <a:avLst/>
                <a:gdLst>
                  <a:gd name="T0" fmla="*/ 16 w 28"/>
                  <a:gd name="T1" fmla="*/ 98 h 102"/>
                  <a:gd name="T2" fmla="*/ 12 w 28"/>
                  <a:gd name="T3" fmla="*/ 85 h 102"/>
                  <a:gd name="T4" fmla="*/ 16 w 28"/>
                  <a:gd name="T5" fmla="*/ 50 h 102"/>
                  <a:gd name="T6" fmla="*/ 24 w 28"/>
                  <a:gd name="T7" fmla="*/ 20 h 102"/>
                  <a:gd name="T8" fmla="*/ 28 w 28"/>
                  <a:gd name="T9" fmla="*/ 7 h 102"/>
                  <a:gd name="T10" fmla="*/ 18 w 28"/>
                  <a:gd name="T11" fmla="*/ 0 h 102"/>
                  <a:gd name="T12" fmla="*/ 17 w 28"/>
                  <a:gd name="T13" fmla="*/ 0 h 102"/>
                  <a:gd name="T14" fmla="*/ 17 w 28"/>
                  <a:gd name="T15" fmla="*/ 0 h 102"/>
                  <a:gd name="T16" fmla="*/ 16 w 28"/>
                  <a:gd name="T17" fmla="*/ 4 h 102"/>
                  <a:gd name="T18" fmla="*/ 14 w 28"/>
                  <a:gd name="T19" fmla="*/ 13 h 102"/>
                  <a:gd name="T20" fmla="*/ 8 w 28"/>
                  <a:gd name="T21" fmla="*/ 39 h 102"/>
                  <a:gd name="T22" fmla="*/ 1 w 28"/>
                  <a:gd name="T23" fmla="*/ 86 h 102"/>
                  <a:gd name="T24" fmla="*/ 5 w 28"/>
                  <a:gd name="T25" fmla="*/ 95 h 102"/>
                  <a:gd name="T26" fmla="*/ 17 w 28"/>
                  <a:gd name="T27" fmla="*/ 102 h 102"/>
                  <a:gd name="T28" fmla="*/ 16 w 28"/>
                  <a:gd name="T29"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02">
                    <a:moveTo>
                      <a:pt x="16" y="98"/>
                    </a:moveTo>
                    <a:cubicBezTo>
                      <a:pt x="14" y="98"/>
                      <a:pt x="13" y="95"/>
                      <a:pt x="12" y="85"/>
                    </a:cubicBezTo>
                    <a:cubicBezTo>
                      <a:pt x="14" y="68"/>
                      <a:pt x="15" y="56"/>
                      <a:pt x="16" y="50"/>
                    </a:cubicBezTo>
                    <a:cubicBezTo>
                      <a:pt x="22" y="24"/>
                      <a:pt x="20" y="29"/>
                      <a:pt x="24" y="20"/>
                    </a:cubicBezTo>
                    <a:cubicBezTo>
                      <a:pt x="28" y="11"/>
                      <a:pt x="28" y="10"/>
                      <a:pt x="28" y="7"/>
                    </a:cubicBezTo>
                    <a:cubicBezTo>
                      <a:pt x="28" y="4"/>
                      <a:pt x="25" y="2"/>
                      <a:pt x="18" y="0"/>
                    </a:cubicBezTo>
                    <a:cubicBezTo>
                      <a:pt x="17" y="0"/>
                      <a:pt x="17" y="0"/>
                      <a:pt x="17" y="0"/>
                    </a:cubicBezTo>
                    <a:cubicBezTo>
                      <a:pt x="17" y="0"/>
                      <a:pt x="17" y="0"/>
                      <a:pt x="17" y="0"/>
                    </a:cubicBezTo>
                    <a:cubicBezTo>
                      <a:pt x="17" y="0"/>
                      <a:pt x="17" y="0"/>
                      <a:pt x="16" y="4"/>
                    </a:cubicBezTo>
                    <a:cubicBezTo>
                      <a:pt x="14" y="13"/>
                      <a:pt x="14" y="13"/>
                      <a:pt x="14" y="13"/>
                    </a:cubicBezTo>
                    <a:cubicBezTo>
                      <a:pt x="9" y="34"/>
                      <a:pt x="9" y="36"/>
                      <a:pt x="8" y="39"/>
                    </a:cubicBezTo>
                    <a:cubicBezTo>
                      <a:pt x="0" y="73"/>
                      <a:pt x="1" y="77"/>
                      <a:pt x="1" y="86"/>
                    </a:cubicBezTo>
                    <a:cubicBezTo>
                      <a:pt x="1" y="89"/>
                      <a:pt x="2" y="92"/>
                      <a:pt x="5" y="95"/>
                    </a:cubicBezTo>
                    <a:cubicBezTo>
                      <a:pt x="10" y="100"/>
                      <a:pt x="14" y="102"/>
                      <a:pt x="17" y="102"/>
                    </a:cubicBezTo>
                    <a:lnTo>
                      <a:pt x="16" y="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C00000"/>
                  </a:solidFill>
                </a:endParaRPr>
              </a:p>
            </p:txBody>
          </p:sp>
          <p:sp>
            <p:nvSpPr>
              <p:cNvPr id="42" name="Freeform 26"/>
              <p:cNvSpPr>
                <a:spLocks noEditPoints="1"/>
              </p:cNvSpPr>
              <p:nvPr userDrawn="1"/>
            </p:nvSpPr>
            <p:spPr bwMode="auto">
              <a:xfrm>
                <a:off x="-9766300" y="6121400"/>
                <a:ext cx="1755775" cy="5021263"/>
              </a:xfrm>
              <a:custGeom>
                <a:avLst/>
                <a:gdLst>
                  <a:gd name="T0" fmla="*/ 22 w 29"/>
                  <a:gd name="T1" fmla="*/ 0 h 83"/>
                  <a:gd name="T2" fmla="*/ 18 w 29"/>
                  <a:gd name="T3" fmla="*/ 13 h 83"/>
                  <a:gd name="T4" fmla="*/ 20 w 29"/>
                  <a:gd name="T5" fmla="*/ 14 h 83"/>
                  <a:gd name="T6" fmla="*/ 29 w 29"/>
                  <a:gd name="T7" fmla="*/ 5 h 83"/>
                  <a:gd name="T8" fmla="*/ 29 w 29"/>
                  <a:gd name="T9" fmla="*/ 4 h 83"/>
                  <a:gd name="T10" fmla="*/ 22 w 29"/>
                  <a:gd name="T11" fmla="*/ 0 h 83"/>
                  <a:gd name="T12" fmla="*/ 15 w 29"/>
                  <a:gd name="T13" fmla="*/ 78 h 83"/>
                  <a:gd name="T14" fmla="*/ 14 w 29"/>
                  <a:gd name="T15" fmla="*/ 76 h 83"/>
                  <a:gd name="T16" fmla="*/ 14 w 29"/>
                  <a:gd name="T17" fmla="*/ 59 h 83"/>
                  <a:gd name="T18" fmla="*/ 14 w 29"/>
                  <a:gd name="T19" fmla="*/ 57 h 83"/>
                  <a:gd name="T20" fmla="*/ 14 w 29"/>
                  <a:gd name="T21" fmla="*/ 51 h 83"/>
                  <a:gd name="T22" fmla="*/ 17 w 29"/>
                  <a:gd name="T23" fmla="*/ 42 h 83"/>
                  <a:gd name="T24" fmla="*/ 23 w 29"/>
                  <a:gd name="T25" fmla="*/ 27 h 83"/>
                  <a:gd name="T26" fmla="*/ 12 w 29"/>
                  <a:gd name="T27" fmla="*/ 19 h 83"/>
                  <a:gd name="T28" fmla="*/ 6 w 29"/>
                  <a:gd name="T29" fmla="*/ 31 h 83"/>
                  <a:gd name="T30" fmla="*/ 1 w 29"/>
                  <a:gd name="T31" fmla="*/ 70 h 83"/>
                  <a:gd name="T32" fmla="*/ 4 w 29"/>
                  <a:gd name="T33" fmla="*/ 77 h 83"/>
                  <a:gd name="T34" fmla="*/ 16 w 29"/>
                  <a:gd name="T35" fmla="*/ 82 h 83"/>
                  <a:gd name="T36" fmla="*/ 15 w 29"/>
                  <a:gd name="T3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83">
                    <a:moveTo>
                      <a:pt x="22" y="0"/>
                    </a:moveTo>
                    <a:cubicBezTo>
                      <a:pt x="20" y="0"/>
                      <a:pt x="19" y="4"/>
                      <a:pt x="18" y="13"/>
                    </a:cubicBezTo>
                    <a:cubicBezTo>
                      <a:pt x="20" y="14"/>
                      <a:pt x="20" y="14"/>
                      <a:pt x="20" y="14"/>
                    </a:cubicBezTo>
                    <a:cubicBezTo>
                      <a:pt x="22" y="13"/>
                      <a:pt x="25" y="10"/>
                      <a:pt x="29" y="5"/>
                    </a:cubicBezTo>
                    <a:cubicBezTo>
                      <a:pt x="29" y="4"/>
                      <a:pt x="29" y="4"/>
                      <a:pt x="29" y="4"/>
                    </a:cubicBezTo>
                    <a:cubicBezTo>
                      <a:pt x="29" y="3"/>
                      <a:pt x="26" y="1"/>
                      <a:pt x="22" y="0"/>
                    </a:cubicBezTo>
                    <a:close/>
                    <a:moveTo>
                      <a:pt x="15" y="78"/>
                    </a:moveTo>
                    <a:cubicBezTo>
                      <a:pt x="14" y="76"/>
                      <a:pt x="14" y="76"/>
                      <a:pt x="14" y="76"/>
                    </a:cubicBezTo>
                    <a:cubicBezTo>
                      <a:pt x="14" y="67"/>
                      <a:pt x="14" y="61"/>
                      <a:pt x="14" y="59"/>
                    </a:cubicBezTo>
                    <a:cubicBezTo>
                      <a:pt x="14" y="57"/>
                      <a:pt x="14" y="57"/>
                      <a:pt x="14" y="57"/>
                    </a:cubicBezTo>
                    <a:cubicBezTo>
                      <a:pt x="13" y="53"/>
                      <a:pt x="14" y="51"/>
                      <a:pt x="14" y="51"/>
                    </a:cubicBezTo>
                    <a:cubicBezTo>
                      <a:pt x="15" y="46"/>
                      <a:pt x="16" y="42"/>
                      <a:pt x="17" y="42"/>
                    </a:cubicBezTo>
                    <a:cubicBezTo>
                      <a:pt x="17" y="38"/>
                      <a:pt x="19" y="33"/>
                      <a:pt x="23" y="27"/>
                    </a:cubicBezTo>
                    <a:cubicBezTo>
                      <a:pt x="23" y="25"/>
                      <a:pt x="19" y="22"/>
                      <a:pt x="12" y="19"/>
                    </a:cubicBezTo>
                    <a:cubicBezTo>
                      <a:pt x="10" y="19"/>
                      <a:pt x="8" y="23"/>
                      <a:pt x="6" y="31"/>
                    </a:cubicBezTo>
                    <a:cubicBezTo>
                      <a:pt x="2" y="49"/>
                      <a:pt x="0" y="62"/>
                      <a:pt x="1" y="70"/>
                    </a:cubicBezTo>
                    <a:cubicBezTo>
                      <a:pt x="2" y="75"/>
                      <a:pt x="3" y="77"/>
                      <a:pt x="4" y="77"/>
                    </a:cubicBezTo>
                    <a:cubicBezTo>
                      <a:pt x="7" y="81"/>
                      <a:pt x="11" y="83"/>
                      <a:pt x="16" y="82"/>
                    </a:cubicBezTo>
                    <a:lnTo>
                      <a:pt x="15" y="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C00000"/>
                  </a:solidFill>
                </a:endParaRPr>
              </a:p>
            </p:txBody>
          </p:sp>
          <p:sp>
            <p:nvSpPr>
              <p:cNvPr id="43" name="Freeform 27"/>
              <p:cNvSpPr>
                <a:spLocks/>
              </p:cNvSpPr>
              <p:nvPr userDrawn="1"/>
            </p:nvSpPr>
            <p:spPr bwMode="auto">
              <a:xfrm>
                <a:off x="-8072438" y="6665913"/>
                <a:ext cx="3509963" cy="4416425"/>
              </a:xfrm>
              <a:custGeom>
                <a:avLst/>
                <a:gdLst>
                  <a:gd name="T0" fmla="*/ 56 w 58"/>
                  <a:gd name="T1" fmla="*/ 11 h 73"/>
                  <a:gd name="T2" fmla="*/ 58 w 58"/>
                  <a:gd name="T3" fmla="*/ 7 h 73"/>
                  <a:gd name="T4" fmla="*/ 51 w 58"/>
                  <a:gd name="T5" fmla="*/ 0 h 73"/>
                  <a:gd name="T6" fmla="*/ 44 w 58"/>
                  <a:gd name="T7" fmla="*/ 7 h 73"/>
                  <a:gd name="T8" fmla="*/ 35 w 58"/>
                  <a:gd name="T9" fmla="*/ 26 h 73"/>
                  <a:gd name="T10" fmla="*/ 22 w 58"/>
                  <a:gd name="T11" fmla="*/ 51 h 73"/>
                  <a:gd name="T12" fmla="*/ 20 w 58"/>
                  <a:gd name="T13" fmla="*/ 55 h 73"/>
                  <a:gd name="T14" fmla="*/ 19 w 58"/>
                  <a:gd name="T15" fmla="*/ 55 h 73"/>
                  <a:gd name="T16" fmla="*/ 19 w 58"/>
                  <a:gd name="T17" fmla="*/ 50 h 73"/>
                  <a:gd name="T18" fmla="*/ 19 w 58"/>
                  <a:gd name="T19" fmla="*/ 37 h 73"/>
                  <a:gd name="T20" fmla="*/ 19 w 58"/>
                  <a:gd name="T21" fmla="*/ 32 h 73"/>
                  <a:gd name="T22" fmla="*/ 18 w 58"/>
                  <a:gd name="T23" fmla="*/ 27 h 73"/>
                  <a:gd name="T24" fmla="*/ 19 w 58"/>
                  <a:gd name="T25" fmla="*/ 26 h 73"/>
                  <a:gd name="T26" fmla="*/ 18 w 58"/>
                  <a:gd name="T27" fmla="*/ 24 h 73"/>
                  <a:gd name="T28" fmla="*/ 18 w 58"/>
                  <a:gd name="T29" fmla="*/ 22 h 73"/>
                  <a:gd name="T30" fmla="*/ 18 w 58"/>
                  <a:gd name="T31" fmla="*/ 22 h 73"/>
                  <a:gd name="T32" fmla="*/ 3 w 58"/>
                  <a:gd name="T33" fmla="*/ 14 h 73"/>
                  <a:gd name="T34" fmla="*/ 0 w 58"/>
                  <a:gd name="T35" fmla="*/ 16 h 73"/>
                  <a:gd name="T36" fmla="*/ 0 w 58"/>
                  <a:gd name="T37" fmla="*/ 17 h 73"/>
                  <a:gd name="T38" fmla="*/ 5 w 58"/>
                  <a:gd name="T39" fmla="*/ 59 h 73"/>
                  <a:gd name="T40" fmla="*/ 8 w 58"/>
                  <a:gd name="T41" fmla="*/ 69 h 73"/>
                  <a:gd name="T42" fmla="*/ 17 w 58"/>
                  <a:gd name="T43" fmla="*/ 73 h 73"/>
                  <a:gd name="T44" fmla="*/ 19 w 58"/>
                  <a:gd name="T45" fmla="*/ 73 h 73"/>
                  <a:gd name="T46" fmla="*/ 19 w 58"/>
                  <a:gd name="T47" fmla="*/ 73 h 73"/>
                  <a:gd name="T48" fmla="*/ 22 w 58"/>
                  <a:gd name="T49" fmla="*/ 68 h 73"/>
                  <a:gd name="T50" fmla="*/ 28 w 58"/>
                  <a:gd name="T51" fmla="*/ 55 h 73"/>
                  <a:gd name="T52" fmla="*/ 38 w 58"/>
                  <a:gd name="T53" fmla="*/ 35 h 73"/>
                  <a:gd name="T54" fmla="*/ 42 w 58"/>
                  <a:gd name="T55" fmla="*/ 28 h 73"/>
                  <a:gd name="T56" fmla="*/ 42 w 58"/>
                  <a:gd name="T57" fmla="*/ 28 h 73"/>
                  <a:gd name="T58" fmla="*/ 46 w 58"/>
                  <a:gd name="T59" fmla="*/ 24 h 73"/>
                  <a:gd name="T60" fmla="*/ 56 w 58"/>
                  <a:gd name="T61" fmla="*/ 1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73">
                    <a:moveTo>
                      <a:pt x="56" y="11"/>
                    </a:moveTo>
                    <a:cubicBezTo>
                      <a:pt x="58" y="9"/>
                      <a:pt x="58" y="8"/>
                      <a:pt x="58" y="7"/>
                    </a:cubicBezTo>
                    <a:cubicBezTo>
                      <a:pt x="58" y="3"/>
                      <a:pt x="57" y="1"/>
                      <a:pt x="51" y="0"/>
                    </a:cubicBezTo>
                    <a:cubicBezTo>
                      <a:pt x="49" y="0"/>
                      <a:pt x="47" y="3"/>
                      <a:pt x="44" y="7"/>
                    </a:cubicBezTo>
                    <a:cubicBezTo>
                      <a:pt x="41" y="17"/>
                      <a:pt x="38" y="23"/>
                      <a:pt x="35" y="26"/>
                    </a:cubicBezTo>
                    <a:cubicBezTo>
                      <a:pt x="29" y="39"/>
                      <a:pt x="25" y="47"/>
                      <a:pt x="22" y="51"/>
                    </a:cubicBezTo>
                    <a:cubicBezTo>
                      <a:pt x="21" y="54"/>
                      <a:pt x="20" y="55"/>
                      <a:pt x="20" y="55"/>
                    </a:cubicBezTo>
                    <a:cubicBezTo>
                      <a:pt x="19" y="55"/>
                      <a:pt x="19" y="55"/>
                      <a:pt x="19" y="55"/>
                    </a:cubicBezTo>
                    <a:cubicBezTo>
                      <a:pt x="19" y="55"/>
                      <a:pt x="19" y="55"/>
                      <a:pt x="19" y="50"/>
                    </a:cubicBezTo>
                    <a:cubicBezTo>
                      <a:pt x="19" y="37"/>
                      <a:pt x="19" y="37"/>
                      <a:pt x="19" y="37"/>
                    </a:cubicBezTo>
                    <a:cubicBezTo>
                      <a:pt x="19" y="32"/>
                      <a:pt x="19" y="32"/>
                      <a:pt x="19" y="32"/>
                    </a:cubicBezTo>
                    <a:cubicBezTo>
                      <a:pt x="18" y="27"/>
                      <a:pt x="18" y="27"/>
                      <a:pt x="18" y="27"/>
                    </a:cubicBezTo>
                    <a:cubicBezTo>
                      <a:pt x="19" y="26"/>
                      <a:pt x="19" y="26"/>
                      <a:pt x="19" y="26"/>
                    </a:cubicBezTo>
                    <a:cubicBezTo>
                      <a:pt x="18" y="24"/>
                      <a:pt x="18" y="24"/>
                      <a:pt x="18" y="24"/>
                    </a:cubicBezTo>
                    <a:cubicBezTo>
                      <a:pt x="18" y="22"/>
                      <a:pt x="18" y="22"/>
                      <a:pt x="18" y="22"/>
                    </a:cubicBezTo>
                    <a:cubicBezTo>
                      <a:pt x="18" y="22"/>
                      <a:pt x="18" y="22"/>
                      <a:pt x="18" y="22"/>
                    </a:cubicBezTo>
                    <a:cubicBezTo>
                      <a:pt x="18" y="19"/>
                      <a:pt x="13" y="16"/>
                      <a:pt x="3" y="14"/>
                    </a:cubicBezTo>
                    <a:cubicBezTo>
                      <a:pt x="1" y="15"/>
                      <a:pt x="0" y="15"/>
                      <a:pt x="0" y="16"/>
                    </a:cubicBezTo>
                    <a:cubicBezTo>
                      <a:pt x="0" y="17"/>
                      <a:pt x="0" y="17"/>
                      <a:pt x="0" y="17"/>
                    </a:cubicBezTo>
                    <a:cubicBezTo>
                      <a:pt x="2" y="17"/>
                      <a:pt x="3" y="31"/>
                      <a:pt x="5" y="59"/>
                    </a:cubicBezTo>
                    <a:cubicBezTo>
                      <a:pt x="5" y="64"/>
                      <a:pt x="6" y="68"/>
                      <a:pt x="8" y="69"/>
                    </a:cubicBezTo>
                    <a:cubicBezTo>
                      <a:pt x="11" y="72"/>
                      <a:pt x="14" y="73"/>
                      <a:pt x="17" y="73"/>
                    </a:cubicBezTo>
                    <a:cubicBezTo>
                      <a:pt x="19" y="73"/>
                      <a:pt x="19" y="73"/>
                      <a:pt x="19" y="73"/>
                    </a:cubicBezTo>
                    <a:cubicBezTo>
                      <a:pt x="19" y="73"/>
                      <a:pt x="19" y="73"/>
                      <a:pt x="19" y="73"/>
                    </a:cubicBezTo>
                    <a:cubicBezTo>
                      <a:pt x="19" y="73"/>
                      <a:pt x="20" y="73"/>
                      <a:pt x="22" y="68"/>
                    </a:cubicBezTo>
                    <a:cubicBezTo>
                      <a:pt x="28" y="55"/>
                      <a:pt x="28" y="55"/>
                      <a:pt x="28" y="55"/>
                    </a:cubicBezTo>
                    <a:cubicBezTo>
                      <a:pt x="33" y="43"/>
                      <a:pt x="36" y="37"/>
                      <a:pt x="38" y="35"/>
                    </a:cubicBezTo>
                    <a:cubicBezTo>
                      <a:pt x="40" y="31"/>
                      <a:pt x="41" y="29"/>
                      <a:pt x="42" y="28"/>
                    </a:cubicBezTo>
                    <a:cubicBezTo>
                      <a:pt x="42" y="28"/>
                      <a:pt x="42" y="28"/>
                      <a:pt x="42" y="28"/>
                    </a:cubicBezTo>
                    <a:cubicBezTo>
                      <a:pt x="42" y="28"/>
                      <a:pt x="42" y="28"/>
                      <a:pt x="46" y="24"/>
                    </a:cubicBezTo>
                    <a:lnTo>
                      <a:pt x="56"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C00000"/>
                  </a:solidFill>
                </a:endParaRPr>
              </a:p>
            </p:txBody>
          </p:sp>
          <p:sp>
            <p:nvSpPr>
              <p:cNvPr id="44" name="Freeform 28"/>
              <p:cNvSpPr>
                <a:spLocks noEditPoints="1"/>
              </p:cNvSpPr>
              <p:nvPr userDrawn="1"/>
            </p:nvSpPr>
            <p:spPr bwMode="auto">
              <a:xfrm>
                <a:off x="-5410200" y="6969125"/>
                <a:ext cx="2541588" cy="4113213"/>
              </a:xfrm>
              <a:custGeom>
                <a:avLst/>
                <a:gdLst>
                  <a:gd name="T0" fmla="*/ 26 w 42"/>
                  <a:gd name="T1" fmla="*/ 1 h 68"/>
                  <a:gd name="T2" fmla="*/ 26 w 42"/>
                  <a:gd name="T3" fmla="*/ 1 h 68"/>
                  <a:gd name="T4" fmla="*/ 22 w 42"/>
                  <a:gd name="T5" fmla="*/ 4 h 68"/>
                  <a:gd name="T6" fmla="*/ 13 w 42"/>
                  <a:gd name="T7" fmla="*/ 16 h 68"/>
                  <a:gd name="T8" fmla="*/ 13 w 42"/>
                  <a:gd name="T9" fmla="*/ 16 h 68"/>
                  <a:gd name="T10" fmla="*/ 12 w 42"/>
                  <a:gd name="T11" fmla="*/ 18 h 68"/>
                  <a:gd name="T12" fmla="*/ 8 w 42"/>
                  <a:gd name="T13" fmla="*/ 24 h 68"/>
                  <a:gd name="T14" fmla="*/ 0 w 42"/>
                  <a:gd name="T15" fmla="*/ 52 h 68"/>
                  <a:gd name="T16" fmla="*/ 0 w 42"/>
                  <a:gd name="T17" fmla="*/ 54 h 68"/>
                  <a:gd name="T18" fmla="*/ 4 w 42"/>
                  <a:gd name="T19" fmla="*/ 61 h 68"/>
                  <a:gd name="T20" fmla="*/ 14 w 42"/>
                  <a:gd name="T21" fmla="*/ 68 h 68"/>
                  <a:gd name="T22" fmla="*/ 19 w 42"/>
                  <a:gd name="T23" fmla="*/ 66 h 68"/>
                  <a:gd name="T24" fmla="*/ 23 w 42"/>
                  <a:gd name="T25" fmla="*/ 62 h 68"/>
                  <a:gd name="T26" fmla="*/ 32 w 42"/>
                  <a:gd name="T27" fmla="*/ 48 h 68"/>
                  <a:gd name="T28" fmla="*/ 32 w 42"/>
                  <a:gd name="T29" fmla="*/ 47 h 68"/>
                  <a:gd name="T30" fmla="*/ 31 w 42"/>
                  <a:gd name="T31" fmla="*/ 47 h 68"/>
                  <a:gd name="T32" fmla="*/ 30 w 42"/>
                  <a:gd name="T33" fmla="*/ 47 h 68"/>
                  <a:gd name="T34" fmla="*/ 14 w 42"/>
                  <a:gd name="T35" fmla="*/ 63 h 68"/>
                  <a:gd name="T36" fmla="*/ 12 w 42"/>
                  <a:gd name="T37" fmla="*/ 61 h 68"/>
                  <a:gd name="T38" fmla="*/ 21 w 42"/>
                  <a:gd name="T39" fmla="*/ 27 h 68"/>
                  <a:gd name="T40" fmla="*/ 24 w 42"/>
                  <a:gd name="T41" fmla="*/ 28 h 68"/>
                  <a:gd name="T42" fmla="*/ 28 w 42"/>
                  <a:gd name="T43" fmla="*/ 27 h 68"/>
                  <a:gd name="T44" fmla="*/ 34 w 42"/>
                  <a:gd name="T45" fmla="*/ 25 h 68"/>
                  <a:gd name="T46" fmla="*/ 42 w 42"/>
                  <a:gd name="T47" fmla="*/ 15 h 68"/>
                  <a:gd name="T48" fmla="*/ 42 w 42"/>
                  <a:gd name="T49" fmla="*/ 11 h 68"/>
                  <a:gd name="T50" fmla="*/ 29 w 42"/>
                  <a:gd name="T51" fmla="*/ 0 h 68"/>
                  <a:gd name="T52" fmla="*/ 26 w 42"/>
                  <a:gd name="T53" fmla="*/ 1 h 68"/>
                  <a:gd name="T54" fmla="*/ 24 w 42"/>
                  <a:gd name="T55" fmla="*/ 23 h 68"/>
                  <a:gd name="T56" fmla="*/ 24 w 42"/>
                  <a:gd name="T57" fmla="*/ 23 h 68"/>
                  <a:gd name="T58" fmla="*/ 34 w 42"/>
                  <a:gd name="T59" fmla="*/ 13 h 68"/>
                  <a:gd name="T60" fmla="*/ 35 w 42"/>
                  <a:gd name="T61" fmla="*/ 13 h 68"/>
                  <a:gd name="T62" fmla="*/ 35 w 42"/>
                  <a:gd name="T63" fmla="*/ 13 h 68"/>
                  <a:gd name="T64" fmla="*/ 26 w 42"/>
                  <a:gd name="T65" fmla="*/ 24 h 68"/>
                  <a:gd name="T66" fmla="*/ 24 w 42"/>
                  <a:gd name="T67" fmla="*/ 24 h 68"/>
                  <a:gd name="T68" fmla="*/ 24 w 42"/>
                  <a:gd name="T69" fmla="*/ 2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68">
                    <a:moveTo>
                      <a:pt x="26" y="1"/>
                    </a:moveTo>
                    <a:cubicBezTo>
                      <a:pt x="26" y="1"/>
                      <a:pt x="26" y="1"/>
                      <a:pt x="26" y="1"/>
                    </a:cubicBezTo>
                    <a:cubicBezTo>
                      <a:pt x="22" y="4"/>
                      <a:pt x="22" y="4"/>
                      <a:pt x="22" y="4"/>
                    </a:cubicBezTo>
                    <a:cubicBezTo>
                      <a:pt x="18" y="8"/>
                      <a:pt x="15" y="11"/>
                      <a:pt x="13" y="16"/>
                    </a:cubicBezTo>
                    <a:cubicBezTo>
                      <a:pt x="13" y="16"/>
                      <a:pt x="13" y="16"/>
                      <a:pt x="13" y="16"/>
                    </a:cubicBezTo>
                    <a:cubicBezTo>
                      <a:pt x="13" y="16"/>
                      <a:pt x="13" y="16"/>
                      <a:pt x="12" y="18"/>
                    </a:cubicBezTo>
                    <a:cubicBezTo>
                      <a:pt x="8" y="24"/>
                      <a:pt x="8" y="24"/>
                      <a:pt x="8" y="24"/>
                    </a:cubicBezTo>
                    <a:cubicBezTo>
                      <a:pt x="3" y="37"/>
                      <a:pt x="0" y="46"/>
                      <a:pt x="0" y="52"/>
                    </a:cubicBezTo>
                    <a:cubicBezTo>
                      <a:pt x="0" y="54"/>
                      <a:pt x="0" y="54"/>
                      <a:pt x="0" y="54"/>
                    </a:cubicBezTo>
                    <a:cubicBezTo>
                      <a:pt x="0" y="56"/>
                      <a:pt x="1" y="58"/>
                      <a:pt x="4" y="61"/>
                    </a:cubicBezTo>
                    <a:cubicBezTo>
                      <a:pt x="7" y="66"/>
                      <a:pt x="10" y="68"/>
                      <a:pt x="14" y="68"/>
                    </a:cubicBezTo>
                    <a:cubicBezTo>
                      <a:pt x="17" y="68"/>
                      <a:pt x="19" y="67"/>
                      <a:pt x="19" y="66"/>
                    </a:cubicBezTo>
                    <a:cubicBezTo>
                      <a:pt x="22" y="64"/>
                      <a:pt x="23" y="63"/>
                      <a:pt x="23" y="62"/>
                    </a:cubicBezTo>
                    <a:cubicBezTo>
                      <a:pt x="28" y="57"/>
                      <a:pt x="31" y="52"/>
                      <a:pt x="32" y="48"/>
                    </a:cubicBezTo>
                    <a:cubicBezTo>
                      <a:pt x="32" y="47"/>
                      <a:pt x="32" y="47"/>
                      <a:pt x="32" y="47"/>
                    </a:cubicBezTo>
                    <a:cubicBezTo>
                      <a:pt x="31" y="47"/>
                      <a:pt x="31" y="47"/>
                      <a:pt x="31" y="47"/>
                    </a:cubicBezTo>
                    <a:cubicBezTo>
                      <a:pt x="30" y="47"/>
                      <a:pt x="30" y="47"/>
                      <a:pt x="30" y="47"/>
                    </a:cubicBezTo>
                    <a:cubicBezTo>
                      <a:pt x="25" y="55"/>
                      <a:pt x="20" y="60"/>
                      <a:pt x="14" y="63"/>
                    </a:cubicBezTo>
                    <a:cubicBezTo>
                      <a:pt x="13" y="63"/>
                      <a:pt x="12" y="62"/>
                      <a:pt x="12" y="61"/>
                    </a:cubicBezTo>
                    <a:cubicBezTo>
                      <a:pt x="12" y="53"/>
                      <a:pt x="15" y="41"/>
                      <a:pt x="21" y="27"/>
                    </a:cubicBezTo>
                    <a:cubicBezTo>
                      <a:pt x="24" y="28"/>
                      <a:pt x="24" y="28"/>
                      <a:pt x="24" y="28"/>
                    </a:cubicBezTo>
                    <a:cubicBezTo>
                      <a:pt x="24" y="28"/>
                      <a:pt x="26" y="28"/>
                      <a:pt x="28" y="27"/>
                    </a:cubicBezTo>
                    <a:cubicBezTo>
                      <a:pt x="34" y="25"/>
                      <a:pt x="34" y="25"/>
                      <a:pt x="34" y="25"/>
                    </a:cubicBezTo>
                    <a:cubicBezTo>
                      <a:pt x="38" y="23"/>
                      <a:pt x="40" y="20"/>
                      <a:pt x="42" y="15"/>
                    </a:cubicBezTo>
                    <a:cubicBezTo>
                      <a:pt x="42" y="11"/>
                      <a:pt x="42" y="11"/>
                      <a:pt x="42" y="11"/>
                    </a:cubicBezTo>
                    <a:cubicBezTo>
                      <a:pt x="41" y="8"/>
                      <a:pt x="37" y="4"/>
                      <a:pt x="29" y="0"/>
                    </a:cubicBezTo>
                    <a:lnTo>
                      <a:pt x="26" y="1"/>
                    </a:lnTo>
                    <a:close/>
                    <a:moveTo>
                      <a:pt x="24" y="23"/>
                    </a:moveTo>
                    <a:cubicBezTo>
                      <a:pt x="24" y="23"/>
                      <a:pt x="24" y="23"/>
                      <a:pt x="24" y="23"/>
                    </a:cubicBezTo>
                    <a:cubicBezTo>
                      <a:pt x="29" y="16"/>
                      <a:pt x="33" y="13"/>
                      <a:pt x="34" y="13"/>
                    </a:cubicBezTo>
                    <a:cubicBezTo>
                      <a:pt x="35" y="13"/>
                      <a:pt x="35" y="13"/>
                      <a:pt x="35" y="13"/>
                    </a:cubicBezTo>
                    <a:cubicBezTo>
                      <a:pt x="35" y="13"/>
                      <a:pt x="35" y="13"/>
                      <a:pt x="35" y="13"/>
                    </a:cubicBezTo>
                    <a:cubicBezTo>
                      <a:pt x="32" y="21"/>
                      <a:pt x="29" y="24"/>
                      <a:pt x="26" y="24"/>
                    </a:cubicBezTo>
                    <a:cubicBezTo>
                      <a:pt x="24" y="24"/>
                      <a:pt x="24" y="24"/>
                      <a:pt x="24" y="24"/>
                    </a:cubicBezTo>
                    <a:lnTo>
                      <a:pt x="24" y="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C00000"/>
                  </a:solidFill>
                </a:endParaRPr>
              </a:p>
            </p:txBody>
          </p:sp>
          <p:sp>
            <p:nvSpPr>
              <p:cNvPr id="45" name="Freeform 29"/>
              <p:cNvSpPr>
                <a:spLocks noEditPoints="1"/>
              </p:cNvSpPr>
              <p:nvPr userDrawn="1"/>
            </p:nvSpPr>
            <p:spPr bwMode="auto">
              <a:xfrm>
                <a:off x="-21259800" y="8299450"/>
                <a:ext cx="9739313" cy="2782888"/>
              </a:xfrm>
              <a:custGeom>
                <a:avLst/>
                <a:gdLst>
                  <a:gd name="T0" fmla="*/ 32 w 161"/>
                  <a:gd name="T1" fmla="*/ 28 h 46"/>
                  <a:gd name="T2" fmla="*/ 22 w 161"/>
                  <a:gd name="T3" fmla="*/ 38 h 46"/>
                  <a:gd name="T4" fmla="*/ 10 w 161"/>
                  <a:gd name="T5" fmla="*/ 23 h 46"/>
                  <a:gd name="T6" fmla="*/ 22 w 161"/>
                  <a:gd name="T7" fmla="*/ 8 h 46"/>
                  <a:gd name="T8" fmla="*/ 32 w 161"/>
                  <a:gd name="T9" fmla="*/ 16 h 46"/>
                  <a:gd name="T10" fmla="*/ 41 w 161"/>
                  <a:gd name="T11" fmla="*/ 16 h 46"/>
                  <a:gd name="T12" fmla="*/ 22 w 161"/>
                  <a:gd name="T13" fmla="*/ 0 h 46"/>
                  <a:gd name="T14" fmla="*/ 0 w 161"/>
                  <a:gd name="T15" fmla="*/ 23 h 46"/>
                  <a:gd name="T16" fmla="*/ 22 w 161"/>
                  <a:gd name="T17" fmla="*/ 46 h 46"/>
                  <a:gd name="T18" fmla="*/ 41 w 161"/>
                  <a:gd name="T19" fmla="*/ 28 h 46"/>
                  <a:gd name="T20" fmla="*/ 32 w 161"/>
                  <a:gd name="T21" fmla="*/ 28 h 46"/>
                  <a:gd name="T22" fmla="*/ 55 w 161"/>
                  <a:gd name="T23" fmla="*/ 1 h 46"/>
                  <a:gd name="T24" fmla="*/ 46 w 161"/>
                  <a:gd name="T25" fmla="*/ 1 h 46"/>
                  <a:gd name="T26" fmla="*/ 46 w 161"/>
                  <a:gd name="T27" fmla="*/ 9 h 46"/>
                  <a:gd name="T28" fmla="*/ 55 w 161"/>
                  <a:gd name="T29" fmla="*/ 9 h 46"/>
                  <a:gd name="T30" fmla="*/ 55 w 161"/>
                  <a:gd name="T31" fmla="*/ 1 h 46"/>
                  <a:gd name="T32" fmla="*/ 55 w 161"/>
                  <a:gd name="T33" fmla="*/ 13 h 46"/>
                  <a:gd name="T34" fmla="*/ 46 w 161"/>
                  <a:gd name="T35" fmla="*/ 13 h 46"/>
                  <a:gd name="T36" fmla="*/ 46 w 161"/>
                  <a:gd name="T37" fmla="*/ 45 h 46"/>
                  <a:gd name="T38" fmla="*/ 55 w 161"/>
                  <a:gd name="T39" fmla="*/ 45 h 46"/>
                  <a:gd name="T40" fmla="*/ 55 w 161"/>
                  <a:gd name="T41" fmla="*/ 13 h 46"/>
                  <a:gd name="T42" fmla="*/ 73 w 161"/>
                  <a:gd name="T43" fmla="*/ 12 h 46"/>
                  <a:gd name="T44" fmla="*/ 60 w 161"/>
                  <a:gd name="T45" fmla="*/ 22 h 46"/>
                  <a:gd name="T46" fmla="*/ 69 w 161"/>
                  <a:gd name="T47" fmla="*/ 31 h 46"/>
                  <a:gd name="T48" fmla="*/ 73 w 161"/>
                  <a:gd name="T49" fmla="*/ 32 h 46"/>
                  <a:gd name="T50" fmla="*/ 80 w 161"/>
                  <a:gd name="T51" fmla="*/ 37 h 46"/>
                  <a:gd name="T52" fmla="*/ 74 w 161"/>
                  <a:gd name="T53" fmla="*/ 40 h 46"/>
                  <a:gd name="T54" fmla="*/ 68 w 161"/>
                  <a:gd name="T55" fmla="*/ 35 h 46"/>
                  <a:gd name="T56" fmla="*/ 59 w 161"/>
                  <a:gd name="T57" fmla="*/ 35 h 46"/>
                  <a:gd name="T58" fmla="*/ 74 w 161"/>
                  <a:gd name="T59" fmla="*/ 46 h 46"/>
                  <a:gd name="T60" fmla="*/ 89 w 161"/>
                  <a:gd name="T61" fmla="*/ 36 h 46"/>
                  <a:gd name="T62" fmla="*/ 79 w 161"/>
                  <a:gd name="T63" fmla="*/ 26 h 46"/>
                  <a:gd name="T64" fmla="*/ 75 w 161"/>
                  <a:gd name="T65" fmla="*/ 25 h 46"/>
                  <a:gd name="T66" fmla="*/ 69 w 161"/>
                  <a:gd name="T67" fmla="*/ 21 h 46"/>
                  <a:gd name="T68" fmla="*/ 74 w 161"/>
                  <a:gd name="T69" fmla="*/ 19 h 46"/>
                  <a:gd name="T70" fmla="*/ 80 w 161"/>
                  <a:gd name="T71" fmla="*/ 23 h 46"/>
                  <a:gd name="T72" fmla="*/ 88 w 161"/>
                  <a:gd name="T73" fmla="*/ 23 h 46"/>
                  <a:gd name="T74" fmla="*/ 73 w 161"/>
                  <a:gd name="T75" fmla="*/ 12 h 46"/>
                  <a:gd name="T76" fmla="*/ 116 w 161"/>
                  <a:gd name="T77" fmla="*/ 34 h 46"/>
                  <a:gd name="T78" fmla="*/ 109 w 161"/>
                  <a:gd name="T79" fmla="*/ 40 h 46"/>
                  <a:gd name="T80" fmla="*/ 101 w 161"/>
                  <a:gd name="T81" fmla="*/ 29 h 46"/>
                  <a:gd name="T82" fmla="*/ 109 w 161"/>
                  <a:gd name="T83" fmla="*/ 19 h 46"/>
                  <a:gd name="T84" fmla="*/ 115 w 161"/>
                  <a:gd name="T85" fmla="*/ 24 h 46"/>
                  <a:gd name="T86" fmla="*/ 124 w 161"/>
                  <a:gd name="T87" fmla="*/ 24 h 46"/>
                  <a:gd name="T88" fmla="*/ 109 w 161"/>
                  <a:gd name="T89" fmla="*/ 12 h 46"/>
                  <a:gd name="T90" fmla="*/ 92 w 161"/>
                  <a:gd name="T91" fmla="*/ 29 h 46"/>
                  <a:gd name="T92" fmla="*/ 109 w 161"/>
                  <a:gd name="T93" fmla="*/ 46 h 46"/>
                  <a:gd name="T94" fmla="*/ 125 w 161"/>
                  <a:gd name="T95" fmla="*/ 34 h 46"/>
                  <a:gd name="T96" fmla="*/ 116 w 161"/>
                  <a:gd name="T97" fmla="*/ 34 h 46"/>
                  <a:gd name="T98" fmla="*/ 127 w 161"/>
                  <a:gd name="T99" fmla="*/ 29 h 46"/>
                  <a:gd name="T100" fmla="*/ 144 w 161"/>
                  <a:gd name="T101" fmla="*/ 46 h 46"/>
                  <a:gd name="T102" fmla="*/ 161 w 161"/>
                  <a:gd name="T103" fmla="*/ 29 h 46"/>
                  <a:gd name="T104" fmla="*/ 144 w 161"/>
                  <a:gd name="T105" fmla="*/ 12 h 46"/>
                  <a:gd name="T106" fmla="*/ 127 w 161"/>
                  <a:gd name="T107" fmla="*/ 29 h 46"/>
                  <a:gd name="T108" fmla="*/ 144 w 161"/>
                  <a:gd name="T109" fmla="*/ 19 h 46"/>
                  <a:gd name="T110" fmla="*/ 152 w 161"/>
                  <a:gd name="T111" fmla="*/ 29 h 46"/>
                  <a:gd name="T112" fmla="*/ 144 w 161"/>
                  <a:gd name="T113" fmla="*/ 40 h 46"/>
                  <a:gd name="T114" fmla="*/ 137 w 161"/>
                  <a:gd name="T115" fmla="*/ 29 h 46"/>
                  <a:gd name="T116" fmla="*/ 144 w 161"/>
                  <a:gd name="T117"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 h="46">
                    <a:moveTo>
                      <a:pt x="32" y="28"/>
                    </a:moveTo>
                    <a:cubicBezTo>
                      <a:pt x="32" y="32"/>
                      <a:pt x="30" y="38"/>
                      <a:pt x="22" y="38"/>
                    </a:cubicBezTo>
                    <a:cubicBezTo>
                      <a:pt x="15" y="38"/>
                      <a:pt x="10" y="33"/>
                      <a:pt x="10" y="23"/>
                    </a:cubicBezTo>
                    <a:cubicBezTo>
                      <a:pt x="10" y="14"/>
                      <a:pt x="14" y="8"/>
                      <a:pt x="22" y="8"/>
                    </a:cubicBezTo>
                    <a:cubicBezTo>
                      <a:pt x="28" y="8"/>
                      <a:pt x="31" y="13"/>
                      <a:pt x="32" y="16"/>
                    </a:cubicBezTo>
                    <a:cubicBezTo>
                      <a:pt x="41" y="16"/>
                      <a:pt x="41" y="16"/>
                      <a:pt x="41" y="16"/>
                    </a:cubicBezTo>
                    <a:cubicBezTo>
                      <a:pt x="41" y="10"/>
                      <a:pt x="36" y="0"/>
                      <a:pt x="22" y="0"/>
                    </a:cubicBezTo>
                    <a:cubicBezTo>
                      <a:pt x="9" y="0"/>
                      <a:pt x="0" y="10"/>
                      <a:pt x="0" y="23"/>
                    </a:cubicBezTo>
                    <a:cubicBezTo>
                      <a:pt x="0" y="37"/>
                      <a:pt x="9" y="46"/>
                      <a:pt x="22" y="46"/>
                    </a:cubicBezTo>
                    <a:cubicBezTo>
                      <a:pt x="37" y="46"/>
                      <a:pt x="41" y="35"/>
                      <a:pt x="41" y="28"/>
                    </a:cubicBezTo>
                    <a:lnTo>
                      <a:pt x="32" y="28"/>
                    </a:lnTo>
                    <a:close/>
                    <a:moveTo>
                      <a:pt x="55" y="1"/>
                    </a:moveTo>
                    <a:cubicBezTo>
                      <a:pt x="46" y="1"/>
                      <a:pt x="46" y="1"/>
                      <a:pt x="46" y="1"/>
                    </a:cubicBezTo>
                    <a:cubicBezTo>
                      <a:pt x="46" y="9"/>
                      <a:pt x="46" y="9"/>
                      <a:pt x="46" y="9"/>
                    </a:cubicBezTo>
                    <a:cubicBezTo>
                      <a:pt x="55" y="9"/>
                      <a:pt x="55" y="9"/>
                      <a:pt x="55" y="9"/>
                    </a:cubicBezTo>
                    <a:lnTo>
                      <a:pt x="55" y="1"/>
                    </a:lnTo>
                    <a:close/>
                    <a:moveTo>
                      <a:pt x="55" y="13"/>
                    </a:moveTo>
                    <a:cubicBezTo>
                      <a:pt x="46" y="13"/>
                      <a:pt x="46" y="13"/>
                      <a:pt x="46" y="13"/>
                    </a:cubicBezTo>
                    <a:cubicBezTo>
                      <a:pt x="46" y="45"/>
                      <a:pt x="46" y="45"/>
                      <a:pt x="46" y="45"/>
                    </a:cubicBezTo>
                    <a:cubicBezTo>
                      <a:pt x="55" y="45"/>
                      <a:pt x="55" y="45"/>
                      <a:pt x="55" y="45"/>
                    </a:cubicBezTo>
                    <a:lnTo>
                      <a:pt x="55" y="13"/>
                    </a:lnTo>
                    <a:close/>
                    <a:moveTo>
                      <a:pt x="73" y="12"/>
                    </a:moveTo>
                    <a:cubicBezTo>
                      <a:pt x="63" y="12"/>
                      <a:pt x="60" y="17"/>
                      <a:pt x="60" y="22"/>
                    </a:cubicBezTo>
                    <a:cubicBezTo>
                      <a:pt x="60" y="29"/>
                      <a:pt x="66" y="31"/>
                      <a:pt x="69" y="31"/>
                    </a:cubicBezTo>
                    <a:cubicBezTo>
                      <a:pt x="70" y="32"/>
                      <a:pt x="72" y="32"/>
                      <a:pt x="73" y="32"/>
                    </a:cubicBezTo>
                    <a:cubicBezTo>
                      <a:pt x="76" y="33"/>
                      <a:pt x="80" y="34"/>
                      <a:pt x="80" y="37"/>
                    </a:cubicBezTo>
                    <a:cubicBezTo>
                      <a:pt x="80" y="38"/>
                      <a:pt x="78" y="40"/>
                      <a:pt x="74" y="40"/>
                    </a:cubicBezTo>
                    <a:cubicBezTo>
                      <a:pt x="70" y="40"/>
                      <a:pt x="68" y="38"/>
                      <a:pt x="68" y="35"/>
                    </a:cubicBezTo>
                    <a:cubicBezTo>
                      <a:pt x="59" y="35"/>
                      <a:pt x="59" y="35"/>
                      <a:pt x="59" y="35"/>
                    </a:cubicBezTo>
                    <a:cubicBezTo>
                      <a:pt x="59" y="38"/>
                      <a:pt x="61" y="46"/>
                      <a:pt x="74" y="46"/>
                    </a:cubicBezTo>
                    <a:cubicBezTo>
                      <a:pt x="86" y="46"/>
                      <a:pt x="89" y="40"/>
                      <a:pt x="89" y="36"/>
                    </a:cubicBezTo>
                    <a:cubicBezTo>
                      <a:pt x="89" y="32"/>
                      <a:pt x="87" y="28"/>
                      <a:pt x="79" y="26"/>
                    </a:cubicBezTo>
                    <a:cubicBezTo>
                      <a:pt x="78" y="26"/>
                      <a:pt x="75" y="25"/>
                      <a:pt x="75" y="25"/>
                    </a:cubicBezTo>
                    <a:cubicBezTo>
                      <a:pt x="71" y="24"/>
                      <a:pt x="69" y="23"/>
                      <a:pt x="69" y="21"/>
                    </a:cubicBezTo>
                    <a:cubicBezTo>
                      <a:pt x="69" y="20"/>
                      <a:pt x="71" y="19"/>
                      <a:pt x="74" y="19"/>
                    </a:cubicBezTo>
                    <a:cubicBezTo>
                      <a:pt x="79" y="19"/>
                      <a:pt x="80" y="21"/>
                      <a:pt x="80" y="23"/>
                    </a:cubicBezTo>
                    <a:cubicBezTo>
                      <a:pt x="88" y="23"/>
                      <a:pt x="88" y="23"/>
                      <a:pt x="88" y="23"/>
                    </a:cubicBezTo>
                    <a:cubicBezTo>
                      <a:pt x="88" y="19"/>
                      <a:pt x="86" y="12"/>
                      <a:pt x="73" y="12"/>
                    </a:cubicBezTo>
                    <a:moveTo>
                      <a:pt x="116" y="34"/>
                    </a:moveTo>
                    <a:cubicBezTo>
                      <a:pt x="115" y="37"/>
                      <a:pt x="113" y="40"/>
                      <a:pt x="109" y="40"/>
                    </a:cubicBezTo>
                    <a:cubicBezTo>
                      <a:pt x="104" y="40"/>
                      <a:pt x="101" y="35"/>
                      <a:pt x="101" y="29"/>
                    </a:cubicBezTo>
                    <a:cubicBezTo>
                      <a:pt x="101" y="25"/>
                      <a:pt x="103" y="19"/>
                      <a:pt x="109" y="19"/>
                    </a:cubicBezTo>
                    <a:cubicBezTo>
                      <a:pt x="113" y="19"/>
                      <a:pt x="115" y="22"/>
                      <a:pt x="115" y="24"/>
                    </a:cubicBezTo>
                    <a:cubicBezTo>
                      <a:pt x="124" y="24"/>
                      <a:pt x="124" y="24"/>
                      <a:pt x="124" y="24"/>
                    </a:cubicBezTo>
                    <a:cubicBezTo>
                      <a:pt x="124" y="19"/>
                      <a:pt x="120" y="12"/>
                      <a:pt x="109" y="12"/>
                    </a:cubicBezTo>
                    <a:cubicBezTo>
                      <a:pt x="99" y="12"/>
                      <a:pt x="92" y="19"/>
                      <a:pt x="92" y="29"/>
                    </a:cubicBezTo>
                    <a:cubicBezTo>
                      <a:pt x="92" y="40"/>
                      <a:pt x="99" y="46"/>
                      <a:pt x="109" y="46"/>
                    </a:cubicBezTo>
                    <a:cubicBezTo>
                      <a:pt x="121" y="46"/>
                      <a:pt x="124" y="39"/>
                      <a:pt x="125" y="34"/>
                    </a:cubicBezTo>
                    <a:lnTo>
                      <a:pt x="116" y="34"/>
                    </a:lnTo>
                    <a:close/>
                    <a:moveTo>
                      <a:pt x="127" y="29"/>
                    </a:moveTo>
                    <a:cubicBezTo>
                      <a:pt x="127" y="40"/>
                      <a:pt x="134" y="46"/>
                      <a:pt x="144" y="46"/>
                    </a:cubicBezTo>
                    <a:cubicBezTo>
                      <a:pt x="154" y="46"/>
                      <a:pt x="161" y="40"/>
                      <a:pt x="161" y="29"/>
                    </a:cubicBezTo>
                    <a:cubicBezTo>
                      <a:pt x="161" y="19"/>
                      <a:pt x="154" y="12"/>
                      <a:pt x="144" y="12"/>
                    </a:cubicBezTo>
                    <a:cubicBezTo>
                      <a:pt x="134" y="12"/>
                      <a:pt x="127" y="19"/>
                      <a:pt x="127" y="29"/>
                    </a:cubicBezTo>
                    <a:moveTo>
                      <a:pt x="144" y="19"/>
                    </a:moveTo>
                    <a:cubicBezTo>
                      <a:pt x="149" y="19"/>
                      <a:pt x="152" y="24"/>
                      <a:pt x="152" y="29"/>
                    </a:cubicBezTo>
                    <a:cubicBezTo>
                      <a:pt x="152" y="35"/>
                      <a:pt x="149" y="40"/>
                      <a:pt x="144" y="40"/>
                    </a:cubicBezTo>
                    <a:cubicBezTo>
                      <a:pt x="139" y="40"/>
                      <a:pt x="137" y="35"/>
                      <a:pt x="137" y="29"/>
                    </a:cubicBezTo>
                    <a:cubicBezTo>
                      <a:pt x="137" y="25"/>
                      <a:pt x="138" y="19"/>
                      <a:pt x="144" y="1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C00000"/>
                  </a:solidFill>
                </a:endParaRPr>
              </a:p>
            </p:txBody>
          </p:sp>
          <p:sp>
            <p:nvSpPr>
              <p:cNvPr id="52" name="Freeform 36"/>
              <p:cNvSpPr>
                <a:spLocks/>
              </p:cNvSpPr>
              <p:nvPr userDrawn="1"/>
            </p:nvSpPr>
            <p:spPr bwMode="auto">
              <a:xfrm>
                <a:off x="-40619363" y="-12757150"/>
                <a:ext cx="9134475" cy="16760825"/>
              </a:xfrm>
              <a:custGeom>
                <a:avLst/>
                <a:gdLst>
                  <a:gd name="T0" fmla="*/ 0 w 151"/>
                  <a:gd name="T1" fmla="*/ 202 h 277"/>
                  <a:gd name="T2" fmla="*/ 0 w 151"/>
                  <a:gd name="T3" fmla="*/ 75 h 277"/>
                  <a:gd name="T4" fmla="*/ 75 w 151"/>
                  <a:gd name="T5" fmla="*/ 0 h 277"/>
                  <a:gd name="T6" fmla="*/ 75 w 151"/>
                  <a:gd name="T7" fmla="*/ 0 h 277"/>
                  <a:gd name="T8" fmla="*/ 151 w 151"/>
                  <a:gd name="T9" fmla="*/ 75 h 277"/>
                  <a:gd name="T10" fmla="*/ 151 w 151"/>
                  <a:gd name="T11" fmla="*/ 202 h 277"/>
                  <a:gd name="T12" fmla="*/ 75 w 151"/>
                  <a:gd name="T13" fmla="*/ 277 h 277"/>
                  <a:gd name="T14" fmla="*/ 75 w 151"/>
                  <a:gd name="T15" fmla="*/ 277 h 277"/>
                  <a:gd name="T16" fmla="*/ 0 w 151"/>
                  <a:gd name="T17" fmla="*/ 20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77">
                    <a:moveTo>
                      <a:pt x="0" y="202"/>
                    </a:moveTo>
                    <a:cubicBezTo>
                      <a:pt x="0" y="75"/>
                      <a:pt x="0" y="75"/>
                      <a:pt x="0" y="75"/>
                    </a:cubicBezTo>
                    <a:cubicBezTo>
                      <a:pt x="0" y="34"/>
                      <a:pt x="34" y="0"/>
                      <a:pt x="75" y="0"/>
                    </a:cubicBezTo>
                    <a:cubicBezTo>
                      <a:pt x="75" y="0"/>
                      <a:pt x="75" y="0"/>
                      <a:pt x="75" y="0"/>
                    </a:cubicBezTo>
                    <a:cubicBezTo>
                      <a:pt x="117" y="0"/>
                      <a:pt x="151" y="34"/>
                      <a:pt x="151" y="75"/>
                    </a:cubicBezTo>
                    <a:cubicBezTo>
                      <a:pt x="151" y="202"/>
                      <a:pt x="151" y="202"/>
                      <a:pt x="151" y="202"/>
                    </a:cubicBezTo>
                    <a:cubicBezTo>
                      <a:pt x="151" y="243"/>
                      <a:pt x="117" y="277"/>
                      <a:pt x="75" y="277"/>
                    </a:cubicBezTo>
                    <a:cubicBezTo>
                      <a:pt x="75" y="277"/>
                      <a:pt x="75" y="277"/>
                      <a:pt x="75" y="277"/>
                    </a:cubicBezTo>
                    <a:cubicBezTo>
                      <a:pt x="34" y="277"/>
                      <a:pt x="0" y="243"/>
                      <a:pt x="0"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C00000"/>
                  </a:solidFill>
                </a:endParaRPr>
              </a:p>
            </p:txBody>
          </p:sp>
          <p:sp>
            <p:nvSpPr>
              <p:cNvPr id="53" name="Oval 37"/>
              <p:cNvSpPr>
                <a:spLocks noChangeArrowheads="1"/>
              </p:cNvSpPr>
              <p:nvPr userDrawn="1"/>
            </p:nvSpPr>
            <p:spPr bwMode="auto">
              <a:xfrm>
                <a:off x="-40619363" y="-23406100"/>
                <a:ext cx="9134475" cy="907573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C00000"/>
                  </a:solidFill>
                </a:endParaRPr>
              </a:p>
            </p:txBody>
          </p:sp>
          <p:sp>
            <p:nvSpPr>
              <p:cNvPr id="54" name="Freeform 38"/>
              <p:cNvSpPr>
                <a:spLocks/>
              </p:cNvSpPr>
              <p:nvPr userDrawn="1"/>
            </p:nvSpPr>
            <p:spPr bwMode="auto">
              <a:xfrm>
                <a:off x="-30214888" y="-23406100"/>
                <a:ext cx="20508913" cy="9075738"/>
              </a:xfrm>
              <a:custGeom>
                <a:avLst/>
                <a:gdLst>
                  <a:gd name="T0" fmla="*/ 264 w 339"/>
                  <a:gd name="T1" fmla="*/ 150 h 150"/>
                  <a:gd name="T2" fmla="*/ 75 w 339"/>
                  <a:gd name="T3" fmla="*/ 150 h 150"/>
                  <a:gd name="T4" fmla="*/ 0 w 339"/>
                  <a:gd name="T5" fmla="*/ 75 h 150"/>
                  <a:gd name="T6" fmla="*/ 0 w 339"/>
                  <a:gd name="T7" fmla="*/ 75 h 150"/>
                  <a:gd name="T8" fmla="*/ 75 w 339"/>
                  <a:gd name="T9" fmla="*/ 0 h 150"/>
                  <a:gd name="T10" fmla="*/ 264 w 339"/>
                  <a:gd name="T11" fmla="*/ 0 h 150"/>
                  <a:gd name="T12" fmla="*/ 339 w 339"/>
                  <a:gd name="T13" fmla="*/ 75 h 150"/>
                  <a:gd name="T14" fmla="*/ 339 w 339"/>
                  <a:gd name="T15" fmla="*/ 75 h 150"/>
                  <a:gd name="T16" fmla="*/ 264 w 339"/>
                  <a:gd name="T1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 h="150">
                    <a:moveTo>
                      <a:pt x="264" y="150"/>
                    </a:moveTo>
                    <a:cubicBezTo>
                      <a:pt x="75" y="150"/>
                      <a:pt x="75" y="150"/>
                      <a:pt x="75" y="150"/>
                    </a:cubicBezTo>
                    <a:cubicBezTo>
                      <a:pt x="34" y="150"/>
                      <a:pt x="0" y="116"/>
                      <a:pt x="0" y="75"/>
                    </a:cubicBezTo>
                    <a:cubicBezTo>
                      <a:pt x="0" y="75"/>
                      <a:pt x="0" y="75"/>
                      <a:pt x="0" y="75"/>
                    </a:cubicBezTo>
                    <a:cubicBezTo>
                      <a:pt x="0" y="33"/>
                      <a:pt x="34" y="0"/>
                      <a:pt x="75" y="0"/>
                    </a:cubicBezTo>
                    <a:cubicBezTo>
                      <a:pt x="264" y="0"/>
                      <a:pt x="264" y="0"/>
                      <a:pt x="264" y="0"/>
                    </a:cubicBezTo>
                    <a:cubicBezTo>
                      <a:pt x="306" y="0"/>
                      <a:pt x="339" y="33"/>
                      <a:pt x="339" y="75"/>
                    </a:cubicBezTo>
                    <a:cubicBezTo>
                      <a:pt x="339" y="75"/>
                      <a:pt x="339" y="75"/>
                      <a:pt x="339" y="75"/>
                    </a:cubicBezTo>
                    <a:cubicBezTo>
                      <a:pt x="339" y="116"/>
                      <a:pt x="306" y="150"/>
                      <a:pt x="264" y="15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C00000"/>
                  </a:solidFill>
                </a:endParaRPr>
              </a:p>
            </p:txBody>
          </p:sp>
          <p:sp>
            <p:nvSpPr>
              <p:cNvPr id="55" name="Freeform 39"/>
              <p:cNvSpPr>
                <a:spLocks/>
              </p:cNvSpPr>
              <p:nvPr userDrawn="1"/>
            </p:nvSpPr>
            <p:spPr bwMode="auto">
              <a:xfrm>
                <a:off x="-24466550" y="-12757150"/>
                <a:ext cx="9074150" cy="16760825"/>
              </a:xfrm>
              <a:custGeom>
                <a:avLst/>
                <a:gdLst>
                  <a:gd name="T0" fmla="*/ 0 w 150"/>
                  <a:gd name="T1" fmla="*/ 202 h 277"/>
                  <a:gd name="T2" fmla="*/ 0 w 150"/>
                  <a:gd name="T3" fmla="*/ 75 h 277"/>
                  <a:gd name="T4" fmla="*/ 75 w 150"/>
                  <a:gd name="T5" fmla="*/ 0 h 277"/>
                  <a:gd name="T6" fmla="*/ 75 w 150"/>
                  <a:gd name="T7" fmla="*/ 0 h 277"/>
                  <a:gd name="T8" fmla="*/ 150 w 150"/>
                  <a:gd name="T9" fmla="*/ 75 h 277"/>
                  <a:gd name="T10" fmla="*/ 150 w 150"/>
                  <a:gd name="T11" fmla="*/ 202 h 277"/>
                  <a:gd name="T12" fmla="*/ 75 w 150"/>
                  <a:gd name="T13" fmla="*/ 277 h 277"/>
                  <a:gd name="T14" fmla="*/ 75 w 150"/>
                  <a:gd name="T15" fmla="*/ 277 h 277"/>
                  <a:gd name="T16" fmla="*/ 0 w 150"/>
                  <a:gd name="T17" fmla="*/ 20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77">
                    <a:moveTo>
                      <a:pt x="0" y="202"/>
                    </a:moveTo>
                    <a:cubicBezTo>
                      <a:pt x="0" y="75"/>
                      <a:pt x="0" y="75"/>
                      <a:pt x="0" y="75"/>
                    </a:cubicBezTo>
                    <a:cubicBezTo>
                      <a:pt x="0" y="34"/>
                      <a:pt x="33" y="0"/>
                      <a:pt x="75" y="0"/>
                    </a:cubicBezTo>
                    <a:cubicBezTo>
                      <a:pt x="75" y="0"/>
                      <a:pt x="75" y="0"/>
                      <a:pt x="75" y="0"/>
                    </a:cubicBezTo>
                    <a:cubicBezTo>
                      <a:pt x="116" y="0"/>
                      <a:pt x="150" y="34"/>
                      <a:pt x="150" y="75"/>
                    </a:cubicBezTo>
                    <a:cubicBezTo>
                      <a:pt x="150" y="202"/>
                      <a:pt x="150" y="202"/>
                      <a:pt x="150" y="202"/>
                    </a:cubicBezTo>
                    <a:cubicBezTo>
                      <a:pt x="150" y="243"/>
                      <a:pt x="116" y="277"/>
                      <a:pt x="75" y="277"/>
                    </a:cubicBezTo>
                    <a:cubicBezTo>
                      <a:pt x="75" y="277"/>
                      <a:pt x="75" y="277"/>
                      <a:pt x="75" y="277"/>
                    </a:cubicBezTo>
                    <a:cubicBezTo>
                      <a:pt x="33" y="277"/>
                      <a:pt x="0" y="243"/>
                      <a:pt x="0"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C00000"/>
                  </a:solidFill>
                </a:endParaRPr>
              </a:p>
            </p:txBody>
          </p:sp>
        </p:grpSp>
        <p:grpSp>
          <p:nvGrpSpPr>
            <p:cNvPr id="61" name="Group 60"/>
            <p:cNvGrpSpPr/>
            <p:nvPr userDrawn="1"/>
          </p:nvGrpSpPr>
          <p:grpSpPr>
            <a:xfrm>
              <a:off x="5593906" y="2047382"/>
              <a:ext cx="1182542" cy="358270"/>
              <a:chOff x="-59269313" y="-32937450"/>
              <a:chExt cx="105651301" cy="32008762"/>
            </a:xfrm>
            <a:solidFill>
              <a:schemeClr val="bg1"/>
            </a:solidFill>
          </p:grpSpPr>
          <p:sp>
            <p:nvSpPr>
              <p:cNvPr id="48" name="Freeform 24"/>
              <p:cNvSpPr>
                <a:spLocks/>
              </p:cNvSpPr>
              <p:nvPr userDrawn="1"/>
            </p:nvSpPr>
            <p:spPr bwMode="auto">
              <a:xfrm>
                <a:off x="-59269313" y="-32937450"/>
                <a:ext cx="26123900" cy="31362650"/>
              </a:xfrm>
              <a:custGeom>
                <a:avLst/>
                <a:gdLst>
                  <a:gd name="T0" fmla="*/ 1097 w 16456"/>
                  <a:gd name="T1" fmla="*/ 0 h 19756"/>
                  <a:gd name="T2" fmla="*/ 8197 w 16456"/>
                  <a:gd name="T3" fmla="*/ 11049 h 19756"/>
                  <a:gd name="T4" fmla="*/ 15421 w 16456"/>
                  <a:gd name="T5" fmla="*/ 0 h 19756"/>
                  <a:gd name="T6" fmla="*/ 16456 w 16456"/>
                  <a:gd name="T7" fmla="*/ 0 h 19756"/>
                  <a:gd name="T8" fmla="*/ 8727 w 16456"/>
                  <a:gd name="T9" fmla="*/ 12048 h 19756"/>
                  <a:gd name="T10" fmla="*/ 8727 w 16456"/>
                  <a:gd name="T11" fmla="*/ 19756 h 19756"/>
                  <a:gd name="T12" fmla="*/ 7704 w 16456"/>
                  <a:gd name="T13" fmla="*/ 19756 h 19756"/>
                  <a:gd name="T14" fmla="*/ 7704 w 16456"/>
                  <a:gd name="T15" fmla="*/ 11987 h 19756"/>
                  <a:gd name="T16" fmla="*/ 0 w 16456"/>
                  <a:gd name="T17" fmla="*/ 0 h 19756"/>
                  <a:gd name="T18" fmla="*/ 1097 w 16456"/>
                  <a:gd name="T19" fmla="*/ 0 h 19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56" h="19756">
                    <a:moveTo>
                      <a:pt x="1097" y="0"/>
                    </a:moveTo>
                    <a:lnTo>
                      <a:pt x="8197" y="11049"/>
                    </a:lnTo>
                    <a:lnTo>
                      <a:pt x="15421" y="0"/>
                    </a:lnTo>
                    <a:lnTo>
                      <a:pt x="16456" y="0"/>
                    </a:lnTo>
                    <a:lnTo>
                      <a:pt x="8727" y="12048"/>
                    </a:lnTo>
                    <a:lnTo>
                      <a:pt x="8727" y="19756"/>
                    </a:lnTo>
                    <a:lnTo>
                      <a:pt x="7704" y="19756"/>
                    </a:lnTo>
                    <a:lnTo>
                      <a:pt x="7704" y="11987"/>
                    </a:lnTo>
                    <a:lnTo>
                      <a:pt x="0" y="0"/>
                    </a:lnTo>
                    <a:lnTo>
                      <a:pt x="1097"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0" name="Group 59"/>
              <p:cNvGrpSpPr/>
              <p:nvPr userDrawn="1"/>
            </p:nvGrpSpPr>
            <p:grpSpPr>
              <a:xfrm>
                <a:off x="-37469763" y="-32937450"/>
                <a:ext cx="83851751" cy="32008762"/>
                <a:chOff x="-37469763" y="-32937450"/>
                <a:chExt cx="83851751" cy="32008762"/>
              </a:xfrm>
              <a:grpFill/>
            </p:grpSpPr>
            <p:sp>
              <p:nvSpPr>
                <p:cNvPr id="49" name="Freeform 25"/>
                <p:cNvSpPr>
                  <a:spLocks noEditPoints="1"/>
                </p:cNvSpPr>
                <p:nvPr userDrawn="1"/>
              </p:nvSpPr>
              <p:spPr bwMode="auto">
                <a:xfrm>
                  <a:off x="-37469763" y="-24892000"/>
                  <a:ext cx="20234275" cy="23963312"/>
                </a:xfrm>
                <a:custGeom>
                  <a:avLst/>
                  <a:gdLst>
                    <a:gd name="T0" fmla="*/ 82 w 1034"/>
                    <a:gd name="T1" fmla="*/ 612 h 1224"/>
                    <a:gd name="T2" fmla="*/ 115 w 1034"/>
                    <a:gd name="T3" fmla="*/ 850 h 1224"/>
                    <a:gd name="T4" fmla="*/ 208 w 1034"/>
                    <a:gd name="T5" fmla="*/ 1021 h 1224"/>
                    <a:gd name="T6" fmla="*/ 347 w 1034"/>
                    <a:gd name="T7" fmla="*/ 1123 h 1224"/>
                    <a:gd name="T8" fmla="*/ 518 w 1034"/>
                    <a:gd name="T9" fmla="*/ 1157 h 1224"/>
                    <a:gd name="T10" fmla="*/ 692 w 1034"/>
                    <a:gd name="T11" fmla="*/ 1123 h 1224"/>
                    <a:gd name="T12" fmla="*/ 830 w 1034"/>
                    <a:gd name="T13" fmla="*/ 1021 h 1224"/>
                    <a:gd name="T14" fmla="*/ 920 w 1034"/>
                    <a:gd name="T15" fmla="*/ 850 h 1224"/>
                    <a:gd name="T16" fmla="*/ 952 w 1034"/>
                    <a:gd name="T17" fmla="*/ 612 h 1224"/>
                    <a:gd name="T18" fmla="*/ 920 w 1034"/>
                    <a:gd name="T19" fmla="*/ 374 h 1224"/>
                    <a:gd name="T20" fmla="*/ 830 w 1034"/>
                    <a:gd name="T21" fmla="*/ 203 h 1224"/>
                    <a:gd name="T22" fmla="*/ 692 w 1034"/>
                    <a:gd name="T23" fmla="*/ 100 h 1224"/>
                    <a:gd name="T24" fmla="*/ 518 w 1034"/>
                    <a:gd name="T25" fmla="*/ 67 h 1224"/>
                    <a:gd name="T26" fmla="*/ 344 w 1034"/>
                    <a:gd name="T27" fmla="*/ 102 h 1224"/>
                    <a:gd name="T28" fmla="*/ 205 w 1034"/>
                    <a:gd name="T29" fmla="*/ 204 h 1224"/>
                    <a:gd name="T30" fmla="*/ 114 w 1034"/>
                    <a:gd name="T31" fmla="*/ 374 h 1224"/>
                    <a:gd name="T32" fmla="*/ 82 w 1034"/>
                    <a:gd name="T33" fmla="*/ 612 h 1224"/>
                    <a:gd name="T34" fmla="*/ 0 w 1034"/>
                    <a:gd name="T35" fmla="*/ 612 h 1224"/>
                    <a:gd name="T36" fmla="*/ 39 w 1034"/>
                    <a:gd name="T37" fmla="*/ 346 h 1224"/>
                    <a:gd name="T38" fmla="*/ 148 w 1034"/>
                    <a:gd name="T39" fmla="*/ 155 h 1224"/>
                    <a:gd name="T40" fmla="*/ 312 w 1034"/>
                    <a:gd name="T41" fmla="*/ 39 h 1224"/>
                    <a:gd name="T42" fmla="*/ 518 w 1034"/>
                    <a:gd name="T43" fmla="*/ 0 h 1224"/>
                    <a:gd name="T44" fmla="*/ 726 w 1034"/>
                    <a:gd name="T45" fmla="*/ 39 h 1224"/>
                    <a:gd name="T46" fmla="*/ 890 w 1034"/>
                    <a:gd name="T47" fmla="*/ 156 h 1224"/>
                    <a:gd name="T48" fmla="*/ 997 w 1034"/>
                    <a:gd name="T49" fmla="*/ 349 h 1224"/>
                    <a:gd name="T50" fmla="*/ 1034 w 1034"/>
                    <a:gd name="T51" fmla="*/ 612 h 1224"/>
                    <a:gd name="T52" fmla="*/ 996 w 1034"/>
                    <a:gd name="T53" fmla="*/ 878 h 1224"/>
                    <a:gd name="T54" fmla="*/ 889 w 1034"/>
                    <a:gd name="T55" fmla="*/ 1070 h 1224"/>
                    <a:gd name="T56" fmla="*/ 726 w 1034"/>
                    <a:gd name="T57" fmla="*/ 1185 h 1224"/>
                    <a:gd name="T58" fmla="*/ 523 w 1034"/>
                    <a:gd name="T59" fmla="*/ 1224 h 1224"/>
                    <a:gd name="T60" fmla="*/ 316 w 1034"/>
                    <a:gd name="T61" fmla="*/ 1184 h 1224"/>
                    <a:gd name="T62" fmla="*/ 150 w 1034"/>
                    <a:gd name="T63" fmla="*/ 1067 h 1224"/>
                    <a:gd name="T64" fmla="*/ 40 w 1034"/>
                    <a:gd name="T65" fmla="*/ 876 h 1224"/>
                    <a:gd name="T66" fmla="*/ 0 w 1034"/>
                    <a:gd name="T67" fmla="*/ 612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4" h="1224">
                      <a:moveTo>
                        <a:pt x="82" y="612"/>
                      </a:moveTo>
                      <a:cubicBezTo>
                        <a:pt x="82" y="703"/>
                        <a:pt x="93" y="782"/>
                        <a:pt x="115" y="850"/>
                      </a:cubicBezTo>
                      <a:cubicBezTo>
                        <a:pt x="138" y="919"/>
                        <a:pt x="168" y="975"/>
                        <a:pt x="208" y="1021"/>
                      </a:cubicBezTo>
                      <a:cubicBezTo>
                        <a:pt x="247" y="1066"/>
                        <a:pt x="294" y="1100"/>
                        <a:pt x="347" y="1123"/>
                      </a:cubicBezTo>
                      <a:cubicBezTo>
                        <a:pt x="400" y="1146"/>
                        <a:pt x="458" y="1157"/>
                        <a:pt x="518" y="1157"/>
                      </a:cubicBezTo>
                      <a:cubicBezTo>
                        <a:pt x="581" y="1157"/>
                        <a:pt x="639" y="1146"/>
                        <a:pt x="692" y="1123"/>
                      </a:cubicBezTo>
                      <a:cubicBezTo>
                        <a:pt x="745" y="1100"/>
                        <a:pt x="791" y="1066"/>
                        <a:pt x="830" y="1021"/>
                      </a:cubicBezTo>
                      <a:cubicBezTo>
                        <a:pt x="868" y="975"/>
                        <a:pt x="899" y="919"/>
                        <a:pt x="920" y="850"/>
                      </a:cubicBezTo>
                      <a:cubicBezTo>
                        <a:pt x="942" y="782"/>
                        <a:pt x="952" y="703"/>
                        <a:pt x="952" y="612"/>
                      </a:cubicBezTo>
                      <a:cubicBezTo>
                        <a:pt x="952" y="522"/>
                        <a:pt x="942" y="442"/>
                        <a:pt x="920" y="374"/>
                      </a:cubicBezTo>
                      <a:cubicBezTo>
                        <a:pt x="899" y="306"/>
                        <a:pt x="868" y="249"/>
                        <a:pt x="830" y="203"/>
                      </a:cubicBezTo>
                      <a:cubicBezTo>
                        <a:pt x="791" y="157"/>
                        <a:pt x="745" y="123"/>
                        <a:pt x="692" y="100"/>
                      </a:cubicBezTo>
                      <a:cubicBezTo>
                        <a:pt x="639" y="78"/>
                        <a:pt x="581" y="67"/>
                        <a:pt x="518" y="67"/>
                      </a:cubicBezTo>
                      <a:cubicBezTo>
                        <a:pt x="456" y="67"/>
                        <a:pt x="398" y="79"/>
                        <a:pt x="344" y="102"/>
                      </a:cubicBezTo>
                      <a:cubicBezTo>
                        <a:pt x="291" y="125"/>
                        <a:pt x="245" y="159"/>
                        <a:pt x="205" y="204"/>
                      </a:cubicBezTo>
                      <a:cubicBezTo>
                        <a:pt x="166" y="249"/>
                        <a:pt x="136" y="306"/>
                        <a:pt x="114" y="374"/>
                      </a:cubicBezTo>
                      <a:cubicBezTo>
                        <a:pt x="93" y="442"/>
                        <a:pt x="82" y="522"/>
                        <a:pt x="82" y="612"/>
                      </a:cubicBezTo>
                      <a:moveTo>
                        <a:pt x="0" y="612"/>
                      </a:moveTo>
                      <a:cubicBezTo>
                        <a:pt x="0" y="511"/>
                        <a:pt x="13" y="423"/>
                        <a:pt x="39" y="346"/>
                      </a:cubicBezTo>
                      <a:cubicBezTo>
                        <a:pt x="65" y="270"/>
                        <a:pt x="101" y="206"/>
                        <a:pt x="148" y="155"/>
                      </a:cubicBezTo>
                      <a:cubicBezTo>
                        <a:pt x="194" y="104"/>
                        <a:pt x="249" y="65"/>
                        <a:pt x="312" y="39"/>
                      </a:cubicBezTo>
                      <a:cubicBezTo>
                        <a:pt x="375" y="13"/>
                        <a:pt x="444" y="0"/>
                        <a:pt x="518" y="0"/>
                      </a:cubicBezTo>
                      <a:cubicBezTo>
                        <a:pt x="594" y="0"/>
                        <a:pt x="663" y="13"/>
                        <a:pt x="726" y="39"/>
                      </a:cubicBezTo>
                      <a:cubicBezTo>
                        <a:pt x="789" y="65"/>
                        <a:pt x="844" y="104"/>
                        <a:pt x="890" y="156"/>
                      </a:cubicBezTo>
                      <a:cubicBezTo>
                        <a:pt x="936" y="208"/>
                        <a:pt x="971" y="272"/>
                        <a:pt x="997" y="349"/>
                      </a:cubicBezTo>
                      <a:cubicBezTo>
                        <a:pt x="1022" y="425"/>
                        <a:pt x="1034" y="513"/>
                        <a:pt x="1034" y="612"/>
                      </a:cubicBezTo>
                      <a:cubicBezTo>
                        <a:pt x="1034" y="713"/>
                        <a:pt x="1021" y="802"/>
                        <a:pt x="996" y="878"/>
                      </a:cubicBezTo>
                      <a:cubicBezTo>
                        <a:pt x="970" y="955"/>
                        <a:pt x="934" y="1018"/>
                        <a:pt x="889" y="1070"/>
                      </a:cubicBezTo>
                      <a:cubicBezTo>
                        <a:pt x="843" y="1121"/>
                        <a:pt x="789" y="1159"/>
                        <a:pt x="726" y="1185"/>
                      </a:cubicBezTo>
                      <a:cubicBezTo>
                        <a:pt x="663" y="1211"/>
                        <a:pt x="596" y="1224"/>
                        <a:pt x="523" y="1224"/>
                      </a:cubicBezTo>
                      <a:cubicBezTo>
                        <a:pt x="449" y="1224"/>
                        <a:pt x="380" y="1211"/>
                        <a:pt x="316" y="1184"/>
                      </a:cubicBezTo>
                      <a:cubicBezTo>
                        <a:pt x="252" y="1157"/>
                        <a:pt x="196" y="1119"/>
                        <a:pt x="150" y="1067"/>
                      </a:cubicBezTo>
                      <a:cubicBezTo>
                        <a:pt x="103" y="1016"/>
                        <a:pt x="66" y="952"/>
                        <a:pt x="40" y="876"/>
                      </a:cubicBezTo>
                      <a:cubicBezTo>
                        <a:pt x="13" y="800"/>
                        <a:pt x="0" y="712"/>
                        <a:pt x="0" y="61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6"/>
                <p:cNvSpPr>
                  <a:spLocks/>
                </p:cNvSpPr>
                <p:nvPr userDrawn="1"/>
              </p:nvSpPr>
              <p:spPr bwMode="auto">
                <a:xfrm>
                  <a:off x="-13498513" y="-24225250"/>
                  <a:ext cx="16849725" cy="23296562"/>
                </a:xfrm>
                <a:custGeom>
                  <a:avLst/>
                  <a:gdLst>
                    <a:gd name="T0" fmla="*/ 80 w 861"/>
                    <a:gd name="T1" fmla="*/ 0 h 1190"/>
                    <a:gd name="T2" fmla="*/ 80 w 861"/>
                    <a:gd name="T3" fmla="*/ 792 h 1190"/>
                    <a:gd name="T4" fmla="*/ 169 w 861"/>
                    <a:gd name="T5" fmla="*/ 1041 h 1190"/>
                    <a:gd name="T6" fmla="*/ 409 w 861"/>
                    <a:gd name="T7" fmla="*/ 1123 h 1190"/>
                    <a:gd name="T8" fmla="*/ 555 w 861"/>
                    <a:gd name="T9" fmla="*/ 1092 h 1190"/>
                    <a:gd name="T10" fmla="*/ 673 w 861"/>
                    <a:gd name="T11" fmla="*/ 1007 h 1190"/>
                    <a:gd name="T12" fmla="*/ 752 w 861"/>
                    <a:gd name="T13" fmla="*/ 876 h 1190"/>
                    <a:gd name="T14" fmla="*/ 781 w 861"/>
                    <a:gd name="T15" fmla="*/ 712 h 1190"/>
                    <a:gd name="T16" fmla="*/ 781 w 861"/>
                    <a:gd name="T17" fmla="*/ 0 h 1190"/>
                    <a:gd name="T18" fmla="*/ 861 w 861"/>
                    <a:gd name="T19" fmla="*/ 0 h 1190"/>
                    <a:gd name="T20" fmla="*/ 861 w 861"/>
                    <a:gd name="T21" fmla="*/ 1157 h 1190"/>
                    <a:gd name="T22" fmla="*/ 794 w 861"/>
                    <a:gd name="T23" fmla="*/ 1157 h 1190"/>
                    <a:gd name="T24" fmla="*/ 783 w 861"/>
                    <a:gd name="T25" fmla="*/ 950 h 1190"/>
                    <a:gd name="T26" fmla="*/ 708 w 861"/>
                    <a:gd name="T27" fmla="*/ 1058 h 1190"/>
                    <a:gd name="T28" fmla="*/ 613 w 861"/>
                    <a:gd name="T29" fmla="*/ 1132 h 1190"/>
                    <a:gd name="T30" fmla="*/ 504 w 861"/>
                    <a:gd name="T31" fmla="*/ 1176 h 1190"/>
                    <a:gd name="T32" fmla="*/ 391 w 861"/>
                    <a:gd name="T33" fmla="*/ 1190 h 1190"/>
                    <a:gd name="T34" fmla="*/ 235 w 861"/>
                    <a:gd name="T35" fmla="*/ 1166 h 1190"/>
                    <a:gd name="T36" fmla="*/ 112 w 861"/>
                    <a:gd name="T37" fmla="*/ 1092 h 1190"/>
                    <a:gd name="T38" fmla="*/ 30 w 861"/>
                    <a:gd name="T39" fmla="*/ 969 h 1190"/>
                    <a:gd name="T40" fmla="*/ 0 w 861"/>
                    <a:gd name="T41" fmla="*/ 796 h 1190"/>
                    <a:gd name="T42" fmla="*/ 0 w 861"/>
                    <a:gd name="T43" fmla="*/ 0 h 1190"/>
                    <a:gd name="T44" fmla="*/ 80 w 861"/>
                    <a:gd name="T45"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1" h="1190">
                      <a:moveTo>
                        <a:pt x="80" y="0"/>
                      </a:moveTo>
                      <a:cubicBezTo>
                        <a:pt x="80" y="792"/>
                        <a:pt x="80" y="792"/>
                        <a:pt x="80" y="792"/>
                      </a:cubicBezTo>
                      <a:cubicBezTo>
                        <a:pt x="80" y="903"/>
                        <a:pt x="109" y="986"/>
                        <a:pt x="169" y="1041"/>
                      </a:cubicBezTo>
                      <a:cubicBezTo>
                        <a:pt x="228" y="1096"/>
                        <a:pt x="308" y="1123"/>
                        <a:pt x="409" y="1123"/>
                      </a:cubicBezTo>
                      <a:cubicBezTo>
                        <a:pt x="461" y="1123"/>
                        <a:pt x="510" y="1113"/>
                        <a:pt x="555" y="1092"/>
                      </a:cubicBezTo>
                      <a:cubicBezTo>
                        <a:pt x="600" y="1072"/>
                        <a:pt x="639" y="1043"/>
                        <a:pt x="673" y="1007"/>
                      </a:cubicBezTo>
                      <a:cubicBezTo>
                        <a:pt x="706" y="970"/>
                        <a:pt x="733" y="927"/>
                        <a:pt x="752" y="876"/>
                      </a:cubicBezTo>
                      <a:cubicBezTo>
                        <a:pt x="771" y="826"/>
                        <a:pt x="781" y="771"/>
                        <a:pt x="781" y="712"/>
                      </a:cubicBezTo>
                      <a:cubicBezTo>
                        <a:pt x="781" y="0"/>
                        <a:pt x="781" y="0"/>
                        <a:pt x="781" y="0"/>
                      </a:cubicBezTo>
                      <a:cubicBezTo>
                        <a:pt x="861" y="0"/>
                        <a:pt x="861" y="0"/>
                        <a:pt x="861" y="0"/>
                      </a:cubicBezTo>
                      <a:cubicBezTo>
                        <a:pt x="861" y="1157"/>
                        <a:pt x="861" y="1157"/>
                        <a:pt x="861" y="1157"/>
                      </a:cubicBezTo>
                      <a:cubicBezTo>
                        <a:pt x="794" y="1157"/>
                        <a:pt x="794" y="1157"/>
                        <a:pt x="794" y="1157"/>
                      </a:cubicBezTo>
                      <a:cubicBezTo>
                        <a:pt x="783" y="950"/>
                        <a:pt x="783" y="950"/>
                        <a:pt x="783" y="950"/>
                      </a:cubicBezTo>
                      <a:cubicBezTo>
                        <a:pt x="762" y="991"/>
                        <a:pt x="737" y="1027"/>
                        <a:pt x="708" y="1058"/>
                      </a:cubicBezTo>
                      <a:cubicBezTo>
                        <a:pt x="679" y="1088"/>
                        <a:pt x="648" y="1113"/>
                        <a:pt x="613" y="1132"/>
                      </a:cubicBezTo>
                      <a:cubicBezTo>
                        <a:pt x="578" y="1152"/>
                        <a:pt x="541" y="1166"/>
                        <a:pt x="504" y="1176"/>
                      </a:cubicBezTo>
                      <a:cubicBezTo>
                        <a:pt x="466" y="1185"/>
                        <a:pt x="428" y="1190"/>
                        <a:pt x="391" y="1190"/>
                      </a:cubicBezTo>
                      <a:cubicBezTo>
                        <a:pt x="335" y="1190"/>
                        <a:pt x="283" y="1182"/>
                        <a:pt x="235" y="1166"/>
                      </a:cubicBezTo>
                      <a:cubicBezTo>
                        <a:pt x="188" y="1149"/>
                        <a:pt x="147" y="1125"/>
                        <a:pt x="112" y="1092"/>
                      </a:cubicBezTo>
                      <a:cubicBezTo>
                        <a:pt x="77" y="1060"/>
                        <a:pt x="49" y="1019"/>
                        <a:pt x="30" y="969"/>
                      </a:cubicBezTo>
                      <a:cubicBezTo>
                        <a:pt x="10" y="919"/>
                        <a:pt x="0" y="862"/>
                        <a:pt x="0" y="796"/>
                      </a:cubicBezTo>
                      <a:cubicBezTo>
                        <a:pt x="0" y="0"/>
                        <a:pt x="0" y="0"/>
                        <a:pt x="0" y="0"/>
                      </a:cubicBezTo>
                      <a:lnTo>
                        <a:pt x="8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7"/>
                <p:cNvSpPr>
                  <a:spLocks/>
                </p:cNvSpPr>
                <p:nvPr userDrawn="1"/>
              </p:nvSpPr>
              <p:spPr bwMode="auto">
                <a:xfrm>
                  <a:off x="8281988" y="-32937450"/>
                  <a:ext cx="4051300" cy="8653462"/>
                </a:xfrm>
                <a:custGeom>
                  <a:avLst/>
                  <a:gdLst>
                    <a:gd name="T0" fmla="*/ 207 w 207"/>
                    <a:gd name="T1" fmla="*/ 135 h 442"/>
                    <a:gd name="T2" fmla="*/ 154 w 207"/>
                    <a:gd name="T3" fmla="*/ 338 h 442"/>
                    <a:gd name="T4" fmla="*/ 0 w 207"/>
                    <a:gd name="T5" fmla="*/ 442 h 442"/>
                    <a:gd name="T6" fmla="*/ 0 w 207"/>
                    <a:gd name="T7" fmla="*/ 378 h 442"/>
                    <a:gd name="T8" fmla="*/ 94 w 207"/>
                    <a:gd name="T9" fmla="*/ 297 h 442"/>
                    <a:gd name="T10" fmla="*/ 123 w 207"/>
                    <a:gd name="T11" fmla="*/ 142 h 442"/>
                    <a:gd name="T12" fmla="*/ 82 w 207"/>
                    <a:gd name="T13" fmla="*/ 142 h 442"/>
                    <a:gd name="T14" fmla="*/ 82 w 207"/>
                    <a:gd name="T15" fmla="*/ 0 h 442"/>
                    <a:gd name="T16" fmla="*/ 207 w 207"/>
                    <a:gd name="T17" fmla="*/ 0 h 442"/>
                    <a:gd name="T18" fmla="*/ 207 w 207"/>
                    <a:gd name="T19" fmla="*/ 13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442">
                      <a:moveTo>
                        <a:pt x="207" y="135"/>
                      </a:moveTo>
                      <a:cubicBezTo>
                        <a:pt x="207" y="221"/>
                        <a:pt x="189" y="289"/>
                        <a:pt x="154" y="338"/>
                      </a:cubicBezTo>
                      <a:cubicBezTo>
                        <a:pt x="118" y="387"/>
                        <a:pt x="67" y="422"/>
                        <a:pt x="0" y="442"/>
                      </a:cubicBezTo>
                      <a:cubicBezTo>
                        <a:pt x="0" y="378"/>
                        <a:pt x="0" y="378"/>
                        <a:pt x="0" y="378"/>
                      </a:cubicBezTo>
                      <a:cubicBezTo>
                        <a:pt x="43" y="360"/>
                        <a:pt x="75" y="333"/>
                        <a:pt x="94" y="297"/>
                      </a:cubicBezTo>
                      <a:cubicBezTo>
                        <a:pt x="113" y="260"/>
                        <a:pt x="123" y="209"/>
                        <a:pt x="123" y="142"/>
                      </a:cubicBezTo>
                      <a:cubicBezTo>
                        <a:pt x="82" y="142"/>
                        <a:pt x="82" y="142"/>
                        <a:pt x="82" y="142"/>
                      </a:cubicBezTo>
                      <a:cubicBezTo>
                        <a:pt x="82" y="0"/>
                        <a:pt x="82" y="0"/>
                        <a:pt x="82" y="0"/>
                      </a:cubicBezTo>
                      <a:cubicBezTo>
                        <a:pt x="207" y="0"/>
                        <a:pt x="207" y="0"/>
                        <a:pt x="207" y="0"/>
                      </a:cubicBezTo>
                      <a:lnTo>
                        <a:pt x="207" y="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8"/>
                <p:cNvSpPr>
                  <a:spLocks/>
                </p:cNvSpPr>
                <p:nvPr userDrawn="1"/>
              </p:nvSpPr>
              <p:spPr bwMode="auto">
                <a:xfrm>
                  <a:off x="15151100" y="-24892000"/>
                  <a:ext cx="10390188" cy="23317200"/>
                </a:xfrm>
                <a:custGeom>
                  <a:avLst/>
                  <a:gdLst>
                    <a:gd name="T0" fmla="*/ 0 w 531"/>
                    <a:gd name="T1" fmla="*/ 1191 h 1191"/>
                    <a:gd name="T2" fmla="*/ 0 w 531"/>
                    <a:gd name="T3" fmla="*/ 34 h 1191"/>
                    <a:gd name="T4" fmla="*/ 64 w 531"/>
                    <a:gd name="T5" fmla="*/ 34 h 1191"/>
                    <a:gd name="T6" fmla="*/ 78 w 531"/>
                    <a:gd name="T7" fmla="*/ 279 h 1191"/>
                    <a:gd name="T8" fmla="*/ 212 w 531"/>
                    <a:gd name="T9" fmla="*/ 66 h 1191"/>
                    <a:gd name="T10" fmla="*/ 416 w 531"/>
                    <a:gd name="T11" fmla="*/ 0 h 1191"/>
                    <a:gd name="T12" fmla="*/ 479 w 531"/>
                    <a:gd name="T13" fmla="*/ 6 h 1191"/>
                    <a:gd name="T14" fmla="*/ 531 w 531"/>
                    <a:gd name="T15" fmla="*/ 18 h 1191"/>
                    <a:gd name="T16" fmla="*/ 531 w 531"/>
                    <a:gd name="T17" fmla="*/ 96 h 1191"/>
                    <a:gd name="T18" fmla="*/ 473 w 531"/>
                    <a:gd name="T19" fmla="*/ 82 h 1191"/>
                    <a:gd name="T20" fmla="*/ 409 w 531"/>
                    <a:gd name="T21" fmla="*/ 76 h 1191"/>
                    <a:gd name="T22" fmla="*/ 282 w 531"/>
                    <a:gd name="T23" fmla="*/ 109 h 1191"/>
                    <a:gd name="T24" fmla="*/ 177 w 531"/>
                    <a:gd name="T25" fmla="*/ 204 h 1191"/>
                    <a:gd name="T26" fmla="*/ 106 w 531"/>
                    <a:gd name="T27" fmla="*/ 350 h 1191"/>
                    <a:gd name="T28" fmla="*/ 80 w 531"/>
                    <a:gd name="T29" fmla="*/ 537 h 1191"/>
                    <a:gd name="T30" fmla="*/ 80 w 531"/>
                    <a:gd name="T31" fmla="*/ 1191 h 1191"/>
                    <a:gd name="T32" fmla="*/ 0 w 531"/>
                    <a:gd name="T33" fmla="*/ 1191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1191">
                      <a:moveTo>
                        <a:pt x="0" y="1191"/>
                      </a:moveTo>
                      <a:cubicBezTo>
                        <a:pt x="0" y="34"/>
                        <a:pt x="0" y="34"/>
                        <a:pt x="0" y="34"/>
                      </a:cubicBezTo>
                      <a:cubicBezTo>
                        <a:pt x="64" y="34"/>
                        <a:pt x="64" y="34"/>
                        <a:pt x="64" y="34"/>
                      </a:cubicBezTo>
                      <a:cubicBezTo>
                        <a:pt x="78" y="279"/>
                        <a:pt x="78" y="279"/>
                        <a:pt x="78" y="279"/>
                      </a:cubicBezTo>
                      <a:cubicBezTo>
                        <a:pt x="107" y="181"/>
                        <a:pt x="152" y="110"/>
                        <a:pt x="212" y="66"/>
                      </a:cubicBezTo>
                      <a:cubicBezTo>
                        <a:pt x="272" y="22"/>
                        <a:pt x="340" y="0"/>
                        <a:pt x="416" y="0"/>
                      </a:cubicBezTo>
                      <a:cubicBezTo>
                        <a:pt x="436" y="0"/>
                        <a:pt x="458" y="2"/>
                        <a:pt x="479" y="6"/>
                      </a:cubicBezTo>
                      <a:cubicBezTo>
                        <a:pt x="501" y="10"/>
                        <a:pt x="518" y="14"/>
                        <a:pt x="531" y="18"/>
                      </a:cubicBezTo>
                      <a:cubicBezTo>
                        <a:pt x="531" y="96"/>
                        <a:pt x="531" y="96"/>
                        <a:pt x="531" y="96"/>
                      </a:cubicBezTo>
                      <a:cubicBezTo>
                        <a:pt x="512" y="90"/>
                        <a:pt x="493" y="85"/>
                        <a:pt x="473" y="82"/>
                      </a:cubicBezTo>
                      <a:cubicBezTo>
                        <a:pt x="452" y="78"/>
                        <a:pt x="431" y="76"/>
                        <a:pt x="409" y="76"/>
                      </a:cubicBezTo>
                      <a:cubicBezTo>
                        <a:pt x="364" y="76"/>
                        <a:pt x="322" y="87"/>
                        <a:pt x="282" y="109"/>
                      </a:cubicBezTo>
                      <a:cubicBezTo>
                        <a:pt x="242" y="132"/>
                        <a:pt x="207" y="163"/>
                        <a:pt x="177" y="204"/>
                      </a:cubicBezTo>
                      <a:cubicBezTo>
                        <a:pt x="148" y="245"/>
                        <a:pt x="124" y="293"/>
                        <a:pt x="106" y="350"/>
                      </a:cubicBezTo>
                      <a:cubicBezTo>
                        <a:pt x="89" y="406"/>
                        <a:pt x="80" y="468"/>
                        <a:pt x="80" y="537"/>
                      </a:cubicBezTo>
                      <a:cubicBezTo>
                        <a:pt x="80" y="1191"/>
                        <a:pt x="80" y="1191"/>
                        <a:pt x="80" y="1191"/>
                      </a:cubicBezTo>
                      <a:lnTo>
                        <a:pt x="0" y="11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9"/>
                <p:cNvSpPr>
                  <a:spLocks noEditPoints="1"/>
                </p:cNvSpPr>
                <p:nvPr userDrawn="1"/>
              </p:nvSpPr>
              <p:spPr bwMode="auto">
                <a:xfrm>
                  <a:off x="26225500" y="-24892000"/>
                  <a:ext cx="20156488" cy="23963312"/>
                </a:xfrm>
                <a:custGeom>
                  <a:avLst/>
                  <a:gdLst>
                    <a:gd name="T0" fmla="*/ 514 w 1030"/>
                    <a:gd name="T1" fmla="*/ 67 h 1224"/>
                    <a:gd name="T2" fmla="*/ 351 w 1030"/>
                    <a:gd name="T3" fmla="*/ 99 h 1224"/>
                    <a:gd name="T4" fmla="*/ 218 w 1030"/>
                    <a:gd name="T5" fmla="*/ 194 h 1224"/>
                    <a:gd name="T6" fmla="*/ 124 w 1030"/>
                    <a:gd name="T7" fmla="*/ 350 h 1224"/>
                    <a:gd name="T8" fmla="*/ 82 w 1030"/>
                    <a:gd name="T9" fmla="*/ 563 h 1224"/>
                    <a:gd name="T10" fmla="*/ 945 w 1030"/>
                    <a:gd name="T11" fmla="*/ 563 h 1224"/>
                    <a:gd name="T12" fmla="*/ 903 w 1030"/>
                    <a:gd name="T13" fmla="*/ 348 h 1224"/>
                    <a:gd name="T14" fmla="*/ 810 w 1030"/>
                    <a:gd name="T15" fmla="*/ 192 h 1224"/>
                    <a:gd name="T16" fmla="*/ 676 w 1030"/>
                    <a:gd name="T17" fmla="*/ 98 h 1224"/>
                    <a:gd name="T18" fmla="*/ 514 w 1030"/>
                    <a:gd name="T19" fmla="*/ 67 h 1224"/>
                    <a:gd name="T20" fmla="*/ 1008 w 1030"/>
                    <a:gd name="T21" fmla="*/ 884 h 1224"/>
                    <a:gd name="T22" fmla="*/ 841 w 1030"/>
                    <a:gd name="T23" fmla="*/ 1133 h 1224"/>
                    <a:gd name="T24" fmla="*/ 540 w 1030"/>
                    <a:gd name="T25" fmla="*/ 1224 h 1224"/>
                    <a:gd name="T26" fmla="*/ 326 w 1030"/>
                    <a:gd name="T27" fmla="*/ 1184 h 1224"/>
                    <a:gd name="T28" fmla="*/ 155 w 1030"/>
                    <a:gd name="T29" fmla="*/ 1065 h 1224"/>
                    <a:gd name="T30" fmla="*/ 41 w 1030"/>
                    <a:gd name="T31" fmla="*/ 873 h 1224"/>
                    <a:gd name="T32" fmla="*/ 0 w 1030"/>
                    <a:gd name="T33" fmla="*/ 612 h 1224"/>
                    <a:gd name="T34" fmla="*/ 40 w 1030"/>
                    <a:gd name="T35" fmla="*/ 351 h 1224"/>
                    <a:gd name="T36" fmla="*/ 149 w 1030"/>
                    <a:gd name="T37" fmla="*/ 158 h 1224"/>
                    <a:gd name="T38" fmla="*/ 313 w 1030"/>
                    <a:gd name="T39" fmla="*/ 40 h 1224"/>
                    <a:gd name="T40" fmla="*/ 514 w 1030"/>
                    <a:gd name="T41" fmla="*/ 0 h 1224"/>
                    <a:gd name="T42" fmla="*/ 715 w 1030"/>
                    <a:gd name="T43" fmla="*/ 39 h 1224"/>
                    <a:gd name="T44" fmla="*/ 880 w 1030"/>
                    <a:gd name="T45" fmla="*/ 156 h 1224"/>
                    <a:gd name="T46" fmla="*/ 990 w 1030"/>
                    <a:gd name="T47" fmla="*/ 353 h 1224"/>
                    <a:gd name="T48" fmla="*/ 1030 w 1030"/>
                    <a:gd name="T49" fmla="*/ 632 h 1224"/>
                    <a:gd name="T50" fmla="*/ 82 w 1030"/>
                    <a:gd name="T51" fmla="*/ 632 h 1224"/>
                    <a:gd name="T52" fmla="*/ 122 w 1030"/>
                    <a:gd name="T53" fmla="*/ 865 h 1224"/>
                    <a:gd name="T54" fmla="*/ 222 w 1030"/>
                    <a:gd name="T55" fmla="*/ 1028 h 1224"/>
                    <a:gd name="T56" fmla="*/ 367 w 1030"/>
                    <a:gd name="T57" fmla="*/ 1124 h 1224"/>
                    <a:gd name="T58" fmla="*/ 543 w 1030"/>
                    <a:gd name="T59" fmla="*/ 1155 h 1224"/>
                    <a:gd name="T60" fmla="*/ 786 w 1030"/>
                    <a:gd name="T61" fmla="*/ 1085 h 1224"/>
                    <a:gd name="T62" fmla="*/ 924 w 1030"/>
                    <a:gd name="T63" fmla="*/ 884 h 1224"/>
                    <a:gd name="T64" fmla="*/ 1008 w 1030"/>
                    <a:gd name="T65" fmla="*/ 884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0" h="1224">
                      <a:moveTo>
                        <a:pt x="514" y="67"/>
                      </a:moveTo>
                      <a:cubicBezTo>
                        <a:pt x="456" y="67"/>
                        <a:pt x="402" y="78"/>
                        <a:pt x="351" y="99"/>
                      </a:cubicBezTo>
                      <a:cubicBezTo>
                        <a:pt x="301" y="121"/>
                        <a:pt x="256" y="152"/>
                        <a:pt x="218" y="194"/>
                      </a:cubicBezTo>
                      <a:cubicBezTo>
                        <a:pt x="179" y="236"/>
                        <a:pt x="148" y="287"/>
                        <a:pt x="124" y="350"/>
                      </a:cubicBezTo>
                      <a:cubicBezTo>
                        <a:pt x="101" y="412"/>
                        <a:pt x="87" y="483"/>
                        <a:pt x="82" y="563"/>
                      </a:cubicBezTo>
                      <a:cubicBezTo>
                        <a:pt x="945" y="563"/>
                        <a:pt x="945" y="563"/>
                        <a:pt x="945" y="563"/>
                      </a:cubicBezTo>
                      <a:cubicBezTo>
                        <a:pt x="941" y="482"/>
                        <a:pt x="927" y="410"/>
                        <a:pt x="903" y="348"/>
                      </a:cubicBezTo>
                      <a:cubicBezTo>
                        <a:pt x="880" y="285"/>
                        <a:pt x="848" y="233"/>
                        <a:pt x="810" y="192"/>
                      </a:cubicBezTo>
                      <a:cubicBezTo>
                        <a:pt x="771" y="150"/>
                        <a:pt x="727" y="119"/>
                        <a:pt x="676" y="98"/>
                      </a:cubicBezTo>
                      <a:cubicBezTo>
                        <a:pt x="626" y="78"/>
                        <a:pt x="572" y="67"/>
                        <a:pt x="514" y="67"/>
                      </a:cubicBezTo>
                      <a:moveTo>
                        <a:pt x="1008" y="884"/>
                      </a:moveTo>
                      <a:cubicBezTo>
                        <a:pt x="980" y="989"/>
                        <a:pt x="924" y="1072"/>
                        <a:pt x="841" y="1133"/>
                      </a:cubicBezTo>
                      <a:cubicBezTo>
                        <a:pt x="758" y="1194"/>
                        <a:pt x="658" y="1224"/>
                        <a:pt x="540" y="1224"/>
                      </a:cubicBezTo>
                      <a:cubicBezTo>
                        <a:pt x="463" y="1224"/>
                        <a:pt x="392" y="1211"/>
                        <a:pt x="326" y="1184"/>
                      </a:cubicBezTo>
                      <a:cubicBezTo>
                        <a:pt x="260" y="1157"/>
                        <a:pt x="203" y="1118"/>
                        <a:pt x="155" y="1065"/>
                      </a:cubicBezTo>
                      <a:cubicBezTo>
                        <a:pt x="106" y="1012"/>
                        <a:pt x="69" y="948"/>
                        <a:pt x="41" y="873"/>
                      </a:cubicBezTo>
                      <a:cubicBezTo>
                        <a:pt x="13" y="797"/>
                        <a:pt x="0" y="710"/>
                        <a:pt x="0" y="612"/>
                      </a:cubicBezTo>
                      <a:cubicBezTo>
                        <a:pt x="0" y="514"/>
                        <a:pt x="13" y="427"/>
                        <a:pt x="40" y="351"/>
                      </a:cubicBezTo>
                      <a:cubicBezTo>
                        <a:pt x="66" y="274"/>
                        <a:pt x="103" y="210"/>
                        <a:pt x="149" y="158"/>
                      </a:cubicBezTo>
                      <a:cubicBezTo>
                        <a:pt x="195" y="106"/>
                        <a:pt x="250" y="67"/>
                        <a:pt x="313" y="40"/>
                      </a:cubicBezTo>
                      <a:cubicBezTo>
                        <a:pt x="375" y="14"/>
                        <a:pt x="443" y="0"/>
                        <a:pt x="514" y="0"/>
                      </a:cubicBezTo>
                      <a:cubicBezTo>
                        <a:pt x="585" y="0"/>
                        <a:pt x="652" y="13"/>
                        <a:pt x="715" y="39"/>
                      </a:cubicBezTo>
                      <a:cubicBezTo>
                        <a:pt x="778" y="65"/>
                        <a:pt x="833" y="104"/>
                        <a:pt x="880" y="156"/>
                      </a:cubicBezTo>
                      <a:cubicBezTo>
                        <a:pt x="927" y="208"/>
                        <a:pt x="963" y="274"/>
                        <a:pt x="990" y="353"/>
                      </a:cubicBezTo>
                      <a:cubicBezTo>
                        <a:pt x="1017" y="432"/>
                        <a:pt x="1030" y="526"/>
                        <a:pt x="1030" y="632"/>
                      </a:cubicBezTo>
                      <a:cubicBezTo>
                        <a:pt x="82" y="632"/>
                        <a:pt x="82" y="632"/>
                        <a:pt x="82" y="632"/>
                      </a:cubicBezTo>
                      <a:cubicBezTo>
                        <a:pt x="83" y="721"/>
                        <a:pt x="97" y="799"/>
                        <a:pt x="122" y="865"/>
                      </a:cubicBezTo>
                      <a:cubicBezTo>
                        <a:pt x="148" y="931"/>
                        <a:pt x="181" y="985"/>
                        <a:pt x="222" y="1028"/>
                      </a:cubicBezTo>
                      <a:cubicBezTo>
                        <a:pt x="264" y="1071"/>
                        <a:pt x="312" y="1103"/>
                        <a:pt x="367" y="1124"/>
                      </a:cubicBezTo>
                      <a:cubicBezTo>
                        <a:pt x="422" y="1145"/>
                        <a:pt x="480" y="1155"/>
                        <a:pt x="543" y="1155"/>
                      </a:cubicBezTo>
                      <a:cubicBezTo>
                        <a:pt x="636" y="1155"/>
                        <a:pt x="717" y="1132"/>
                        <a:pt x="786" y="1085"/>
                      </a:cubicBezTo>
                      <a:cubicBezTo>
                        <a:pt x="854" y="1038"/>
                        <a:pt x="900" y="971"/>
                        <a:pt x="924" y="884"/>
                      </a:cubicBezTo>
                      <a:lnTo>
                        <a:pt x="1008" y="88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795676334"/>
      </p:ext>
    </p:extLst>
  </p:cSld>
  <p:clrMapOvr>
    <a:masterClrMapping/>
  </p:clrMapOv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4"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5"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a:ea typeface="ＭＳ Ｐゴシック" charset="0"/>
              </a:rPr>
              <a:t>BRKSPG-2075</a:t>
            </a:r>
          </a:p>
        </p:txBody>
      </p:sp>
    </p:spTree>
    <p:extLst>
      <p:ext uri="{BB962C8B-B14F-4D97-AF65-F5344CB8AC3E}">
        <p14:creationId xmlns:p14="http://schemas.microsoft.com/office/powerpoint/2010/main" val="205727581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Storytelling with title">
    <p:spTree>
      <p:nvGrpSpPr>
        <p:cNvPr id="1" name=""/>
        <p:cNvGrpSpPr/>
        <p:nvPr/>
      </p:nvGrpSpPr>
      <p:grpSpPr>
        <a:xfrm>
          <a:off x="0" y="0"/>
          <a:ext cx="0" cy="0"/>
          <a:chOff x="0" y="0"/>
          <a:chExt cx="0" cy="0"/>
        </a:xfrm>
      </p:grpSpPr>
      <p:cxnSp>
        <p:nvCxnSpPr>
          <p:cNvPr id="8" name="Straight Connector 7"/>
          <p:cNvCxnSpPr/>
          <p:nvPr userDrawn="1"/>
        </p:nvCxnSpPr>
        <p:spPr>
          <a:xfrm flipV="1">
            <a:off x="3178383" y="1066899"/>
            <a:ext cx="0" cy="3426196"/>
          </a:xfrm>
          <a:prstGeom prst="line">
            <a:avLst/>
          </a:prstGeom>
          <a:ln w="12700" cmpd="sng">
            <a:gradFill flip="none" rotWithShape="1">
              <a:gsLst>
                <a:gs pos="0">
                  <a:schemeClr val="tx1">
                    <a:lumMod val="50000"/>
                  </a:schemeClr>
                </a:gs>
                <a:gs pos="86000">
                  <a:schemeClr val="accent5"/>
                </a:gs>
                <a:gs pos="21000">
                  <a:srgbClr val="863CB8"/>
                </a:gs>
                <a:gs pos="62000">
                  <a:schemeClr val="tx2"/>
                </a:gs>
                <a:gs pos="40000">
                  <a:schemeClr val="tx1"/>
                </a:gs>
                <a:gs pos="100000">
                  <a:srgbClr val="02AA8C"/>
                </a:gs>
              </a:gsLst>
              <a:lin ang="5400000" scaled="0"/>
              <a:tileRect/>
            </a:gradFill>
          </a:ln>
          <a:effectLst/>
        </p:spPr>
        <p:style>
          <a:lnRef idx="2">
            <a:schemeClr val="accent1"/>
          </a:lnRef>
          <a:fillRef idx="0">
            <a:schemeClr val="accent1"/>
          </a:fillRef>
          <a:effectRef idx="1">
            <a:schemeClr val="accent1"/>
          </a:effectRef>
          <a:fontRef idx="minor">
            <a:schemeClr val="tx1"/>
          </a:fontRef>
        </p:style>
      </p:cxnSp>
      <p:sp>
        <p:nvSpPr>
          <p:cNvPr id="9" name="Text Placeholder 3"/>
          <p:cNvSpPr>
            <a:spLocks noGrp="1"/>
          </p:cNvSpPr>
          <p:nvPr>
            <p:ph type="body" sz="quarter" idx="10"/>
          </p:nvPr>
        </p:nvSpPr>
        <p:spPr>
          <a:xfrm>
            <a:off x="490661" y="1066899"/>
            <a:ext cx="2437068" cy="3426196"/>
          </a:xfrm>
          <a:prstGeom prst="rect">
            <a:avLst/>
          </a:prstGeom>
        </p:spPr>
        <p:txBody>
          <a:bodyPr lIns="68580" tIns="34291" rIns="68580" bIns="34291">
            <a:noAutofit/>
          </a:bodyPr>
          <a:lstStyle>
            <a:lvl1pPr marL="171445" indent="-171445">
              <a:lnSpc>
                <a:spcPct val="95000"/>
              </a:lnSpc>
              <a:spcBef>
                <a:spcPts val="900"/>
              </a:spcBef>
              <a:buFont typeface="Wingdings" charset="2"/>
              <a:buChar char="§"/>
              <a:defRPr sz="1400">
                <a:solidFill>
                  <a:srgbClr val="2968AF"/>
                </a:solidFill>
                <a:latin typeface="+mj-lt"/>
              </a:defRPr>
            </a:lvl1pPr>
            <a:lvl2pPr marL="437404" indent="-159300">
              <a:lnSpc>
                <a:spcPct val="95000"/>
              </a:lnSpc>
              <a:spcBef>
                <a:spcPts val="500"/>
              </a:spcBef>
              <a:buClrTx/>
              <a:buSzPct val="90000"/>
              <a:buFont typeface="Arial"/>
              <a:buChar char="•"/>
              <a:defRPr lang="en-US" sz="1200" kern="1200" dirty="0" smtClean="0">
                <a:solidFill>
                  <a:srgbClr val="546568"/>
                </a:solidFill>
                <a:latin typeface="+mj-lt"/>
                <a:ea typeface="+mn-ea"/>
                <a:cs typeface="+mn-cs"/>
              </a:defRPr>
            </a:lvl2pPr>
            <a:lvl3pPr marL="642605" indent="-186302">
              <a:spcBef>
                <a:spcPts val="500"/>
              </a:spcBef>
              <a:buFont typeface="Lucida Grande"/>
              <a:buChar char="–"/>
              <a:defRPr sz="1100">
                <a:solidFill>
                  <a:schemeClr val="tx1"/>
                </a:solidFill>
                <a:latin typeface="+mj-lt"/>
              </a:defRPr>
            </a:lvl3pPr>
            <a:lvl4pPr marL="839707" indent="-159300">
              <a:spcBef>
                <a:spcPts val="500"/>
              </a:spcBef>
              <a:buFont typeface="Lucida Grande"/>
              <a:buChar char="–"/>
              <a:defRPr sz="900">
                <a:solidFill>
                  <a:schemeClr val="tx1"/>
                </a:solidFill>
                <a:latin typeface="+mj-lt"/>
              </a:defRPr>
            </a:lvl4pPr>
            <a:lvl5pPr marL="1004408" indent="-132300">
              <a:spcBef>
                <a:spcPts val="500"/>
              </a:spcBef>
              <a:buFont typeface="Lucida Grande"/>
              <a:buChar char="–"/>
              <a:defRPr sz="900">
                <a:solidFill>
                  <a:schemeClr val="bg1">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5311095"/>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6"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9"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a:ea typeface="ＭＳ Ｐゴシック" charset="0"/>
              </a:rPr>
              <a:t>BRKSPG-2075</a:t>
            </a:r>
          </a:p>
        </p:txBody>
      </p:sp>
    </p:spTree>
    <p:extLst>
      <p:ext uri="{BB962C8B-B14F-4D97-AF65-F5344CB8AC3E}">
        <p14:creationId xmlns:p14="http://schemas.microsoft.com/office/powerpoint/2010/main" val="156485754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229715" y="180939"/>
            <a:ext cx="8580923" cy="628650"/>
          </a:xfrm>
          <a:prstGeom prst="rect">
            <a:avLst/>
          </a:prstGeom>
        </p:spPr>
        <p:txBody>
          <a:bodyPr anchor="b"/>
          <a:lstStyle>
            <a:lvl1pPr algn="l" defTabSz="685777" rtl="0" eaLnBrk="1" latinLnBrk="0" hangingPunct="1">
              <a:lnSpc>
                <a:spcPct val="80000"/>
              </a:lnSpc>
              <a:spcBef>
                <a:spcPct val="0"/>
              </a:spcBef>
              <a:buNone/>
              <a:defRPr lang="en-US" sz="2400" kern="1200" dirty="0">
                <a:solidFill>
                  <a:srgbClr val="676767"/>
                </a:solidFill>
                <a:latin typeface="+mj-lt"/>
                <a:ea typeface="ＭＳ Ｐゴシック" charset="0"/>
                <a:cs typeface="CiscoSans"/>
              </a:defRPr>
            </a:lvl1pPr>
          </a:lstStyle>
          <a:p>
            <a:pPr lvl="0" algn="l" defTabSz="684127" rtl="0" eaLnBrk="1" fontAlgn="base" latinLnBrk="0" hangingPunct="1">
              <a:lnSpc>
                <a:spcPct val="80000"/>
              </a:lnSpc>
              <a:spcBef>
                <a:spcPct val="0"/>
              </a:spcBef>
              <a:spcAft>
                <a:spcPct val="0"/>
              </a:spcAft>
              <a:buNone/>
            </a:pPr>
            <a:r>
              <a:rPr lang="en-US" dirty="0"/>
              <a:t>Click to edit Master title style</a:t>
            </a:r>
          </a:p>
        </p:txBody>
      </p:sp>
      <p:sp>
        <p:nvSpPr>
          <p:cNvPr id="4" name="Text Placeholder 3"/>
          <p:cNvSpPr>
            <a:spLocks noGrp="1"/>
          </p:cNvSpPr>
          <p:nvPr>
            <p:ph type="body" sz="quarter" idx="10"/>
          </p:nvPr>
        </p:nvSpPr>
        <p:spPr>
          <a:xfrm>
            <a:off x="253798" y="1001274"/>
            <a:ext cx="8554328" cy="3723894"/>
          </a:xfrm>
          <a:prstGeom prst="rect">
            <a:avLst/>
          </a:prstGeom>
        </p:spPr>
        <p:txBody>
          <a:bodyPr lIns="68580" tIns="34291" rIns="68580" bIns="34291">
            <a:noAutofit/>
          </a:bodyPr>
          <a:lstStyle>
            <a:lvl1pPr marL="171445" indent="-171445">
              <a:lnSpc>
                <a:spcPct val="95000"/>
              </a:lnSpc>
              <a:spcBef>
                <a:spcPts val="900"/>
              </a:spcBef>
              <a:buFont typeface="Wingdings" charset="2"/>
              <a:buChar char="§"/>
              <a:defRPr sz="1400">
                <a:solidFill>
                  <a:srgbClr val="000000"/>
                </a:solidFill>
                <a:latin typeface="+mj-lt"/>
              </a:defRPr>
            </a:lvl1pPr>
            <a:lvl2pPr marL="437404" indent="-159300">
              <a:lnSpc>
                <a:spcPct val="95000"/>
              </a:lnSpc>
              <a:spcBef>
                <a:spcPts val="500"/>
              </a:spcBef>
              <a:buClrTx/>
              <a:buSzPct val="90000"/>
              <a:buFont typeface="Arial"/>
              <a:buChar char="•"/>
              <a:defRPr lang="en-US" sz="1200" kern="1200" dirty="0" smtClean="0">
                <a:solidFill>
                  <a:srgbClr val="546568"/>
                </a:solidFill>
                <a:latin typeface="+mj-lt"/>
                <a:ea typeface="+mn-ea"/>
                <a:cs typeface="+mn-cs"/>
              </a:defRPr>
            </a:lvl2pPr>
            <a:lvl3pPr marL="642605" indent="-186302">
              <a:spcBef>
                <a:spcPts val="500"/>
              </a:spcBef>
              <a:buFont typeface="Lucida Grande"/>
              <a:buChar char="–"/>
              <a:defRPr sz="1100">
                <a:solidFill>
                  <a:schemeClr val="tx1"/>
                </a:solidFill>
                <a:latin typeface="+mj-lt"/>
              </a:defRPr>
            </a:lvl3pPr>
            <a:lvl4pPr marL="839707" indent="-159300">
              <a:spcBef>
                <a:spcPts val="500"/>
              </a:spcBef>
              <a:buFont typeface="Lucida Grande"/>
              <a:buChar char="–"/>
              <a:defRPr sz="900">
                <a:solidFill>
                  <a:schemeClr val="tx1"/>
                </a:solidFill>
                <a:latin typeface="+mj-lt"/>
              </a:defRPr>
            </a:lvl4pPr>
            <a:lvl5pPr marL="1004408" indent="-132300">
              <a:spcBef>
                <a:spcPts val="500"/>
              </a:spcBef>
              <a:buFont typeface="Lucida Grande"/>
              <a:buChar char="–"/>
              <a:defRPr sz="900">
                <a:solidFill>
                  <a:schemeClr val="bg1">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6"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a:ea typeface="ＭＳ Ｐゴシック" charset="0"/>
              </a:rPr>
              <a:t>BRKSPG-2075</a:t>
            </a:r>
          </a:p>
        </p:txBody>
      </p:sp>
    </p:spTree>
    <p:extLst>
      <p:ext uri="{BB962C8B-B14F-4D97-AF65-F5344CB8AC3E}">
        <p14:creationId xmlns:p14="http://schemas.microsoft.com/office/powerpoint/2010/main" val="20784271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Blank Title only">
    <p:spTree>
      <p:nvGrpSpPr>
        <p:cNvPr id="1" name=""/>
        <p:cNvGrpSpPr/>
        <p:nvPr/>
      </p:nvGrpSpPr>
      <p:grpSpPr>
        <a:xfrm>
          <a:off x="0" y="0"/>
          <a:ext cx="0" cy="0"/>
          <a:chOff x="0" y="0"/>
          <a:chExt cx="0" cy="0"/>
        </a:xfrm>
      </p:grpSpPr>
      <p:sp>
        <p:nvSpPr>
          <p:cNvPr id="3" name="Title 1"/>
          <p:cNvSpPr>
            <a:spLocks noGrp="1"/>
          </p:cNvSpPr>
          <p:nvPr>
            <p:ph type="title"/>
          </p:nvPr>
        </p:nvSpPr>
        <p:spPr>
          <a:xfrm>
            <a:off x="229716" y="180939"/>
            <a:ext cx="8580923" cy="628650"/>
          </a:xfrm>
          <a:prstGeom prst="rect">
            <a:avLst/>
          </a:prstGeom>
        </p:spPr>
        <p:txBody>
          <a:bodyPr anchor="b"/>
          <a:lstStyle>
            <a:lvl1pPr algn="l" defTabSz="685760" rtl="0" eaLnBrk="1" latinLnBrk="0" hangingPunct="1">
              <a:lnSpc>
                <a:spcPct val="80000"/>
              </a:lnSpc>
              <a:spcBef>
                <a:spcPct val="0"/>
              </a:spcBef>
              <a:buNone/>
              <a:defRPr lang="en-US" sz="2400" kern="1200" dirty="0">
                <a:solidFill>
                  <a:srgbClr val="676767"/>
                </a:solidFill>
                <a:latin typeface="+mj-lt"/>
                <a:ea typeface="ＭＳ Ｐゴシック" charset="0"/>
                <a:cs typeface="CiscoSans"/>
              </a:defRPr>
            </a:lvl1pPr>
          </a:lstStyle>
          <a:p>
            <a:pPr lvl="0" algn="l" defTabSz="684110" rtl="0" eaLnBrk="1" fontAlgn="base" hangingPunct="1">
              <a:lnSpc>
                <a:spcPct val="80000"/>
              </a:lnSpc>
              <a:spcBef>
                <a:spcPct val="0"/>
              </a:spcBef>
              <a:spcAft>
                <a:spcPct val="0"/>
              </a:spcAft>
            </a:pPr>
            <a:r>
              <a:rPr lang="en-US" smtClean="0"/>
              <a:t>Click to edit Master title style</a:t>
            </a:r>
            <a:endParaRPr lang="en-US" dirty="0"/>
          </a:p>
        </p:txBody>
      </p:sp>
    </p:spTree>
    <p:extLst>
      <p:ext uri="{BB962C8B-B14F-4D97-AF65-F5344CB8AC3E}">
        <p14:creationId xmlns:p14="http://schemas.microsoft.com/office/powerpoint/2010/main" val="6782661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5" name="Rectangle 14"/>
          <p:cNvSpPr/>
          <p:nvPr userDrawn="1"/>
        </p:nvSpPr>
        <p:spPr bwMode="auto">
          <a:xfrm>
            <a:off x="0" y="-2541"/>
            <a:ext cx="9144000" cy="5146041"/>
          </a:xfrm>
          <a:prstGeom prst="rect">
            <a:avLst/>
          </a:prstGeom>
          <a:solidFill>
            <a:srgbClr val="00BCEB"/>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16" name="Rectangle 15"/>
          <p:cNvSpPr/>
          <p:nvPr userDrawn="1"/>
        </p:nvSpPr>
        <p:spPr bwMode="auto">
          <a:xfrm>
            <a:off x="4588184" y="-2541"/>
            <a:ext cx="4555816" cy="5146041"/>
          </a:xfrm>
          <a:prstGeom prst="rect">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grpSp>
        <p:nvGrpSpPr>
          <p:cNvPr id="17" name="Group 16"/>
          <p:cNvGrpSpPr/>
          <p:nvPr userDrawn="1"/>
        </p:nvGrpSpPr>
        <p:grpSpPr>
          <a:xfrm>
            <a:off x="0" y="3324643"/>
            <a:ext cx="9144000" cy="1818857"/>
            <a:chOff x="0" y="3324643"/>
            <a:chExt cx="9144000" cy="1818857"/>
          </a:xfrm>
          <a:solidFill>
            <a:srgbClr val="00BCEB"/>
          </a:solidFill>
        </p:grpSpPr>
        <p:grpSp>
          <p:nvGrpSpPr>
            <p:cNvPr id="18" name="Group 17"/>
            <p:cNvGrpSpPr/>
            <p:nvPr/>
          </p:nvGrpSpPr>
          <p:grpSpPr>
            <a:xfrm>
              <a:off x="0" y="3324643"/>
              <a:ext cx="9144000" cy="1709204"/>
              <a:chOff x="2676240" y="1391040"/>
              <a:chExt cx="5323319" cy="995040"/>
            </a:xfrm>
            <a:grpFill/>
          </p:grpSpPr>
          <p:sp>
            <p:nvSpPr>
              <p:cNvPr id="20" name="Freeform: Shape 1"/>
              <p:cNvSpPr/>
              <p:nvPr/>
            </p:nvSpPr>
            <p:spPr>
              <a:xfrm>
                <a:off x="2676240" y="2204280"/>
                <a:ext cx="5323318" cy="181800"/>
              </a:xfrm>
              <a:custGeom>
                <a:avLst/>
                <a:gdLst/>
                <a:ahLst/>
                <a:cxnLst>
                  <a:cxn ang="3cd4">
                    <a:pos x="hc" y="t"/>
                  </a:cxn>
                  <a:cxn ang="cd2">
                    <a:pos x="l" y="vc"/>
                  </a:cxn>
                  <a:cxn ang="cd4">
                    <a:pos x="hc" y="b"/>
                  </a:cxn>
                  <a:cxn ang="0">
                    <a:pos x="r" y="vc"/>
                  </a:cxn>
                </a:cxnLst>
                <a:rect l="l" t="t" r="r" b="b"/>
                <a:pathLst>
                  <a:path w="14804" h="506">
                    <a:moveTo>
                      <a:pt x="7403" y="506"/>
                    </a:moveTo>
                    <a:lnTo>
                      <a:pt x="0" y="506"/>
                    </a:lnTo>
                    <a:lnTo>
                      <a:pt x="0" y="0"/>
                    </a:lnTo>
                    <a:lnTo>
                      <a:pt x="14804" y="0"/>
                    </a:lnTo>
                    <a:lnTo>
                      <a:pt x="14804" y="506"/>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21" name="Freeform: Shape 2"/>
              <p:cNvSpPr/>
              <p:nvPr/>
            </p:nvSpPr>
            <p:spPr>
              <a:xfrm>
                <a:off x="4409279" y="2031841"/>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22" name="Freeform: Shape 3"/>
              <p:cNvSpPr/>
              <p:nvPr/>
            </p:nvSpPr>
            <p:spPr>
              <a:xfrm>
                <a:off x="4554360" y="2088721"/>
                <a:ext cx="32760" cy="263880"/>
              </a:xfrm>
              <a:custGeom>
                <a:avLst/>
                <a:gdLst/>
                <a:ahLst/>
                <a:cxnLst>
                  <a:cxn ang="3cd4">
                    <a:pos x="hc" y="t"/>
                  </a:cxn>
                  <a:cxn ang="cd2">
                    <a:pos x="l" y="vc"/>
                  </a:cxn>
                  <a:cxn ang="cd4">
                    <a:pos x="hc" y="b"/>
                  </a:cxn>
                  <a:cxn ang="0">
                    <a:pos x="r" y="vc"/>
                  </a:cxn>
                </a:cxnLst>
                <a:rect l="l" t="t" r="r" b="b"/>
                <a:pathLst>
                  <a:path w="92" h="734">
                    <a:moveTo>
                      <a:pt x="46" y="734"/>
                    </a:moveTo>
                    <a:lnTo>
                      <a:pt x="0" y="734"/>
                    </a:lnTo>
                    <a:lnTo>
                      <a:pt x="0" y="0"/>
                    </a:lnTo>
                    <a:lnTo>
                      <a:pt x="92" y="0"/>
                    </a:lnTo>
                    <a:lnTo>
                      <a:pt x="92" y="7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23" name="Freeform: Shape 4"/>
              <p:cNvSpPr/>
              <p:nvPr/>
            </p:nvSpPr>
            <p:spPr>
              <a:xfrm>
                <a:off x="4733279" y="1795321"/>
                <a:ext cx="68400" cy="525960"/>
              </a:xfrm>
              <a:custGeom>
                <a:avLst/>
                <a:gdLst/>
                <a:ahLst/>
                <a:cxnLst>
                  <a:cxn ang="3cd4">
                    <a:pos x="hc" y="t"/>
                  </a:cxn>
                  <a:cxn ang="cd2">
                    <a:pos x="l" y="vc"/>
                  </a:cxn>
                  <a:cxn ang="cd4">
                    <a:pos x="hc" y="b"/>
                  </a:cxn>
                  <a:cxn ang="0">
                    <a:pos x="r" y="vc"/>
                  </a:cxn>
                </a:cxnLst>
                <a:rect l="l" t="t" r="r" b="b"/>
                <a:pathLst>
                  <a:path w="191" h="1462">
                    <a:moveTo>
                      <a:pt x="96" y="1462"/>
                    </a:moveTo>
                    <a:lnTo>
                      <a:pt x="0" y="1462"/>
                    </a:lnTo>
                    <a:lnTo>
                      <a:pt x="0" y="0"/>
                    </a:lnTo>
                    <a:lnTo>
                      <a:pt x="191" y="0"/>
                    </a:lnTo>
                    <a:lnTo>
                      <a:pt x="191"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24" name="Freeform: Shape 5"/>
              <p:cNvSpPr/>
              <p:nvPr/>
            </p:nvSpPr>
            <p:spPr>
              <a:xfrm>
                <a:off x="4659120" y="2103122"/>
                <a:ext cx="114840" cy="211320"/>
              </a:xfrm>
              <a:custGeom>
                <a:avLst/>
                <a:gdLst/>
                <a:ahLst/>
                <a:cxnLst>
                  <a:cxn ang="3cd4">
                    <a:pos x="hc" y="t"/>
                  </a:cxn>
                  <a:cxn ang="cd2">
                    <a:pos x="l" y="vc"/>
                  </a:cxn>
                  <a:cxn ang="cd4">
                    <a:pos x="hc" y="b"/>
                  </a:cxn>
                  <a:cxn ang="0">
                    <a:pos x="r" y="vc"/>
                  </a:cxn>
                </a:cxnLst>
                <a:rect l="l" t="t" r="r" b="b"/>
                <a:pathLst>
                  <a:path w="320" h="588">
                    <a:moveTo>
                      <a:pt x="160" y="588"/>
                    </a:moveTo>
                    <a:lnTo>
                      <a:pt x="0" y="588"/>
                    </a:lnTo>
                    <a:lnTo>
                      <a:pt x="0" y="0"/>
                    </a:lnTo>
                    <a:lnTo>
                      <a:pt x="320" y="0"/>
                    </a:lnTo>
                    <a:lnTo>
                      <a:pt x="320" y="58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25" name="Freeform: Shape 6"/>
              <p:cNvSpPr/>
              <p:nvPr/>
            </p:nvSpPr>
            <p:spPr>
              <a:xfrm>
                <a:off x="4938479" y="2107802"/>
                <a:ext cx="571680" cy="148320"/>
              </a:xfrm>
              <a:custGeom>
                <a:avLst/>
                <a:gdLst/>
                <a:ahLst/>
                <a:cxnLst>
                  <a:cxn ang="3cd4">
                    <a:pos x="hc" y="t"/>
                  </a:cxn>
                  <a:cxn ang="cd2">
                    <a:pos x="l" y="vc"/>
                  </a:cxn>
                  <a:cxn ang="cd4">
                    <a:pos x="hc" y="b"/>
                  </a:cxn>
                  <a:cxn ang="0">
                    <a:pos x="r" y="vc"/>
                  </a:cxn>
                </a:cxnLst>
                <a:rect l="l" t="t" r="r" b="b"/>
                <a:pathLst>
                  <a:path w="1589" h="413">
                    <a:moveTo>
                      <a:pt x="794" y="413"/>
                    </a:moveTo>
                    <a:lnTo>
                      <a:pt x="0" y="413"/>
                    </a:lnTo>
                    <a:lnTo>
                      <a:pt x="0" y="0"/>
                    </a:lnTo>
                    <a:lnTo>
                      <a:pt x="1589" y="0"/>
                    </a:lnTo>
                    <a:lnTo>
                      <a:pt x="1589" y="413"/>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26" name="Freeform: Shape 7"/>
              <p:cNvSpPr/>
              <p:nvPr/>
            </p:nvSpPr>
            <p:spPr>
              <a:xfrm>
                <a:off x="4640040" y="2163242"/>
                <a:ext cx="783359" cy="76680"/>
              </a:xfrm>
              <a:custGeom>
                <a:avLst/>
                <a:gdLst/>
                <a:ahLst/>
                <a:cxnLst>
                  <a:cxn ang="3cd4">
                    <a:pos x="hc" y="t"/>
                  </a:cxn>
                  <a:cxn ang="cd2">
                    <a:pos x="l" y="vc"/>
                  </a:cxn>
                  <a:cxn ang="cd4">
                    <a:pos x="hc" y="b"/>
                  </a:cxn>
                  <a:cxn ang="0">
                    <a:pos x="r" y="vc"/>
                  </a:cxn>
                </a:cxnLst>
                <a:rect l="l" t="t" r="r" b="b"/>
                <a:pathLst>
                  <a:path w="2177" h="214">
                    <a:moveTo>
                      <a:pt x="1088" y="214"/>
                    </a:moveTo>
                    <a:lnTo>
                      <a:pt x="0" y="214"/>
                    </a:lnTo>
                    <a:lnTo>
                      <a:pt x="0" y="0"/>
                    </a:lnTo>
                    <a:lnTo>
                      <a:pt x="2177" y="0"/>
                    </a:lnTo>
                    <a:lnTo>
                      <a:pt x="2177" y="21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27" name="Freeform: Shape 8"/>
              <p:cNvSpPr/>
              <p:nvPr/>
            </p:nvSpPr>
            <p:spPr>
              <a:xfrm>
                <a:off x="3107159" y="2031841"/>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28" name="Freeform: Shape 9"/>
              <p:cNvSpPr/>
              <p:nvPr/>
            </p:nvSpPr>
            <p:spPr>
              <a:xfrm>
                <a:off x="7894078" y="2031841"/>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29" name="Freeform: Shape 10"/>
              <p:cNvSpPr/>
              <p:nvPr/>
            </p:nvSpPr>
            <p:spPr>
              <a:xfrm>
                <a:off x="3252239" y="2088721"/>
                <a:ext cx="32760" cy="263880"/>
              </a:xfrm>
              <a:custGeom>
                <a:avLst/>
                <a:gdLst/>
                <a:ahLst/>
                <a:cxnLst>
                  <a:cxn ang="3cd4">
                    <a:pos x="hc" y="t"/>
                  </a:cxn>
                  <a:cxn ang="cd2">
                    <a:pos x="l" y="vc"/>
                  </a:cxn>
                  <a:cxn ang="cd4">
                    <a:pos x="hc" y="b"/>
                  </a:cxn>
                  <a:cxn ang="0">
                    <a:pos x="r" y="vc"/>
                  </a:cxn>
                </a:cxnLst>
                <a:rect l="l" t="t" r="r" b="b"/>
                <a:pathLst>
                  <a:path w="92" h="734">
                    <a:moveTo>
                      <a:pt x="46" y="734"/>
                    </a:moveTo>
                    <a:lnTo>
                      <a:pt x="0" y="734"/>
                    </a:lnTo>
                    <a:lnTo>
                      <a:pt x="0" y="0"/>
                    </a:lnTo>
                    <a:lnTo>
                      <a:pt x="92" y="0"/>
                    </a:lnTo>
                    <a:lnTo>
                      <a:pt x="92" y="7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30" name="Freeform: Shape 11"/>
              <p:cNvSpPr/>
              <p:nvPr/>
            </p:nvSpPr>
            <p:spPr>
              <a:xfrm>
                <a:off x="3432239" y="1795321"/>
                <a:ext cx="68400" cy="525960"/>
              </a:xfrm>
              <a:custGeom>
                <a:avLst/>
                <a:gdLst/>
                <a:ahLst/>
                <a:cxnLst>
                  <a:cxn ang="3cd4">
                    <a:pos x="hc" y="t"/>
                  </a:cxn>
                  <a:cxn ang="cd2">
                    <a:pos x="l" y="vc"/>
                  </a:cxn>
                  <a:cxn ang="cd4">
                    <a:pos x="hc" y="b"/>
                  </a:cxn>
                  <a:cxn ang="0">
                    <a:pos x="r" y="vc"/>
                  </a:cxn>
                </a:cxnLst>
                <a:rect l="l" t="t" r="r" b="b"/>
                <a:pathLst>
                  <a:path w="191" h="1462">
                    <a:moveTo>
                      <a:pt x="95" y="1462"/>
                    </a:moveTo>
                    <a:lnTo>
                      <a:pt x="0" y="1462"/>
                    </a:lnTo>
                    <a:lnTo>
                      <a:pt x="0" y="0"/>
                    </a:lnTo>
                    <a:lnTo>
                      <a:pt x="191" y="0"/>
                    </a:lnTo>
                    <a:lnTo>
                      <a:pt x="191"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31" name="Freeform: Shape 12"/>
              <p:cNvSpPr/>
              <p:nvPr/>
            </p:nvSpPr>
            <p:spPr>
              <a:xfrm>
                <a:off x="3524759" y="1795321"/>
                <a:ext cx="68040" cy="525960"/>
              </a:xfrm>
              <a:custGeom>
                <a:avLst/>
                <a:gdLst/>
                <a:ahLst/>
                <a:cxnLst>
                  <a:cxn ang="3cd4">
                    <a:pos x="hc" y="t"/>
                  </a:cxn>
                  <a:cxn ang="cd2">
                    <a:pos x="l" y="vc"/>
                  </a:cxn>
                  <a:cxn ang="cd4">
                    <a:pos x="hc" y="b"/>
                  </a:cxn>
                  <a:cxn ang="0">
                    <a:pos x="r" y="vc"/>
                  </a:cxn>
                </a:cxnLst>
                <a:rect l="l" t="t" r="r" b="b"/>
                <a:pathLst>
                  <a:path w="190" h="1462">
                    <a:moveTo>
                      <a:pt x="95" y="1462"/>
                    </a:moveTo>
                    <a:lnTo>
                      <a:pt x="0" y="1462"/>
                    </a:lnTo>
                    <a:lnTo>
                      <a:pt x="0" y="0"/>
                    </a:lnTo>
                    <a:lnTo>
                      <a:pt x="190" y="0"/>
                    </a:lnTo>
                    <a:lnTo>
                      <a:pt x="190"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32" name="Freeform: Shape 13"/>
              <p:cNvSpPr/>
              <p:nvPr/>
            </p:nvSpPr>
            <p:spPr>
              <a:xfrm>
                <a:off x="3617279" y="1795321"/>
                <a:ext cx="68040" cy="525960"/>
              </a:xfrm>
              <a:custGeom>
                <a:avLst/>
                <a:gdLst/>
                <a:ahLst/>
                <a:cxnLst>
                  <a:cxn ang="3cd4">
                    <a:pos x="hc" y="t"/>
                  </a:cxn>
                  <a:cxn ang="cd2">
                    <a:pos x="l" y="vc"/>
                  </a:cxn>
                  <a:cxn ang="cd4">
                    <a:pos x="hc" y="b"/>
                  </a:cxn>
                  <a:cxn ang="0">
                    <a:pos x="r" y="vc"/>
                  </a:cxn>
                </a:cxnLst>
                <a:rect l="l" t="t" r="r" b="b"/>
                <a:pathLst>
                  <a:path w="190" h="1462">
                    <a:moveTo>
                      <a:pt x="95" y="1462"/>
                    </a:moveTo>
                    <a:lnTo>
                      <a:pt x="0" y="1462"/>
                    </a:lnTo>
                    <a:lnTo>
                      <a:pt x="0" y="0"/>
                    </a:lnTo>
                    <a:lnTo>
                      <a:pt x="190" y="0"/>
                    </a:lnTo>
                    <a:lnTo>
                      <a:pt x="190" y="146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33" name="Freeform: Shape 14"/>
              <p:cNvSpPr/>
              <p:nvPr/>
            </p:nvSpPr>
            <p:spPr>
              <a:xfrm>
                <a:off x="3357720" y="2103122"/>
                <a:ext cx="115200" cy="211320"/>
              </a:xfrm>
              <a:custGeom>
                <a:avLst/>
                <a:gdLst/>
                <a:ahLst/>
                <a:cxnLst>
                  <a:cxn ang="3cd4">
                    <a:pos x="hc" y="t"/>
                  </a:cxn>
                  <a:cxn ang="cd2">
                    <a:pos x="l" y="vc"/>
                  </a:cxn>
                  <a:cxn ang="cd4">
                    <a:pos x="hc" y="b"/>
                  </a:cxn>
                  <a:cxn ang="0">
                    <a:pos x="r" y="vc"/>
                  </a:cxn>
                </a:cxnLst>
                <a:rect l="l" t="t" r="r" b="b"/>
                <a:pathLst>
                  <a:path w="321" h="588">
                    <a:moveTo>
                      <a:pt x="161" y="588"/>
                    </a:moveTo>
                    <a:lnTo>
                      <a:pt x="0" y="588"/>
                    </a:lnTo>
                    <a:lnTo>
                      <a:pt x="0" y="0"/>
                    </a:lnTo>
                    <a:lnTo>
                      <a:pt x="321" y="0"/>
                    </a:lnTo>
                    <a:lnTo>
                      <a:pt x="321" y="58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34" name="Freeform: Shape 15"/>
              <p:cNvSpPr/>
              <p:nvPr/>
            </p:nvSpPr>
            <p:spPr>
              <a:xfrm>
                <a:off x="3337920" y="2163242"/>
                <a:ext cx="782999" cy="76680"/>
              </a:xfrm>
              <a:custGeom>
                <a:avLst/>
                <a:gdLst/>
                <a:ahLst/>
                <a:cxnLst>
                  <a:cxn ang="3cd4">
                    <a:pos x="hc" y="t"/>
                  </a:cxn>
                  <a:cxn ang="cd2">
                    <a:pos x="l" y="vc"/>
                  </a:cxn>
                  <a:cxn ang="cd4">
                    <a:pos x="hc" y="b"/>
                  </a:cxn>
                  <a:cxn ang="0">
                    <a:pos x="r" y="vc"/>
                  </a:cxn>
                </a:cxnLst>
                <a:rect l="l" t="t" r="r" b="b"/>
                <a:pathLst>
                  <a:path w="2176" h="214">
                    <a:moveTo>
                      <a:pt x="1088" y="214"/>
                    </a:moveTo>
                    <a:lnTo>
                      <a:pt x="0" y="214"/>
                    </a:lnTo>
                    <a:lnTo>
                      <a:pt x="0" y="0"/>
                    </a:lnTo>
                    <a:lnTo>
                      <a:pt x="2176" y="0"/>
                    </a:lnTo>
                    <a:lnTo>
                      <a:pt x="2176" y="21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35" name="Freeform: Shape 16"/>
              <p:cNvSpPr/>
              <p:nvPr/>
            </p:nvSpPr>
            <p:spPr>
              <a:xfrm>
                <a:off x="4827960" y="1766522"/>
                <a:ext cx="67320" cy="427680"/>
              </a:xfrm>
              <a:custGeom>
                <a:avLst/>
                <a:gdLst/>
                <a:ahLst/>
                <a:cxnLst>
                  <a:cxn ang="3cd4">
                    <a:pos x="hc" y="t"/>
                  </a:cxn>
                  <a:cxn ang="cd2">
                    <a:pos x="l" y="vc"/>
                  </a:cxn>
                  <a:cxn ang="cd4">
                    <a:pos x="hc" y="b"/>
                  </a:cxn>
                  <a:cxn ang="0">
                    <a:pos x="r" y="vc"/>
                  </a:cxn>
                </a:cxnLst>
                <a:rect l="l" t="t" r="r" b="b"/>
                <a:pathLst>
                  <a:path w="188" h="1189">
                    <a:moveTo>
                      <a:pt x="94" y="1189"/>
                    </a:moveTo>
                    <a:lnTo>
                      <a:pt x="0" y="1189"/>
                    </a:lnTo>
                    <a:lnTo>
                      <a:pt x="0" y="0"/>
                    </a:lnTo>
                    <a:lnTo>
                      <a:pt x="188" y="0"/>
                    </a:lnTo>
                    <a:lnTo>
                      <a:pt x="188" y="118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36" name="Freeform: Shape 17"/>
              <p:cNvSpPr/>
              <p:nvPr/>
            </p:nvSpPr>
            <p:spPr>
              <a:xfrm>
                <a:off x="4920120" y="1765802"/>
                <a:ext cx="67320" cy="524880"/>
              </a:xfrm>
              <a:custGeom>
                <a:avLst/>
                <a:gdLst/>
                <a:ahLst/>
                <a:cxnLst>
                  <a:cxn ang="3cd4">
                    <a:pos x="hc" y="t"/>
                  </a:cxn>
                  <a:cxn ang="cd2">
                    <a:pos x="l" y="vc"/>
                  </a:cxn>
                  <a:cxn ang="cd4">
                    <a:pos x="hc" y="b"/>
                  </a:cxn>
                  <a:cxn ang="0">
                    <a:pos x="r" y="vc"/>
                  </a:cxn>
                </a:cxnLst>
                <a:rect l="l" t="t" r="r" b="b"/>
                <a:pathLst>
                  <a:path w="188" h="1459">
                    <a:moveTo>
                      <a:pt x="0" y="1459"/>
                    </a:moveTo>
                    <a:lnTo>
                      <a:pt x="188" y="1459"/>
                    </a:lnTo>
                    <a:lnTo>
                      <a:pt x="188" y="349"/>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37" name="Freeform: Shape 18"/>
              <p:cNvSpPr/>
              <p:nvPr/>
            </p:nvSpPr>
            <p:spPr>
              <a:xfrm>
                <a:off x="5095800" y="1842841"/>
                <a:ext cx="149040" cy="74160"/>
              </a:xfrm>
              <a:custGeom>
                <a:avLst/>
                <a:gdLst/>
                <a:ahLst/>
                <a:cxnLst>
                  <a:cxn ang="3cd4">
                    <a:pos x="hc" y="t"/>
                  </a:cxn>
                  <a:cxn ang="cd2">
                    <a:pos x="l" y="vc"/>
                  </a:cxn>
                  <a:cxn ang="cd4">
                    <a:pos x="hc" y="b"/>
                  </a:cxn>
                  <a:cxn ang="0">
                    <a:pos x="r" y="vc"/>
                  </a:cxn>
                </a:cxnLst>
                <a:rect l="l" t="t" r="r" b="b"/>
                <a:pathLst>
                  <a:path w="415" h="207">
                    <a:moveTo>
                      <a:pt x="208" y="207"/>
                    </a:moveTo>
                    <a:lnTo>
                      <a:pt x="0" y="207"/>
                    </a:lnTo>
                    <a:lnTo>
                      <a:pt x="0" y="0"/>
                    </a:lnTo>
                    <a:lnTo>
                      <a:pt x="415" y="0"/>
                    </a:lnTo>
                    <a:lnTo>
                      <a:pt x="415" y="207"/>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38" name="Freeform: Shape 19"/>
              <p:cNvSpPr/>
              <p:nvPr/>
            </p:nvSpPr>
            <p:spPr>
              <a:xfrm>
                <a:off x="5043240" y="1868762"/>
                <a:ext cx="420840" cy="307440"/>
              </a:xfrm>
              <a:custGeom>
                <a:avLst/>
                <a:gdLst/>
                <a:ahLst/>
                <a:cxnLst>
                  <a:cxn ang="3cd4">
                    <a:pos x="hc" y="t"/>
                  </a:cxn>
                  <a:cxn ang="cd2">
                    <a:pos x="l" y="vc"/>
                  </a:cxn>
                  <a:cxn ang="cd4">
                    <a:pos x="hc" y="b"/>
                  </a:cxn>
                  <a:cxn ang="0">
                    <a:pos x="r" y="vc"/>
                  </a:cxn>
                </a:cxnLst>
                <a:rect l="l" t="t" r="r" b="b"/>
                <a:pathLst>
                  <a:path w="1170" h="855">
                    <a:moveTo>
                      <a:pt x="286" y="217"/>
                    </a:moveTo>
                    <a:lnTo>
                      <a:pt x="286" y="174"/>
                    </a:lnTo>
                    <a:lnTo>
                      <a:pt x="1170" y="174"/>
                    </a:lnTo>
                    <a:lnTo>
                      <a:pt x="1170" y="0"/>
                    </a:lnTo>
                    <a:lnTo>
                      <a:pt x="0" y="0"/>
                    </a:lnTo>
                    <a:lnTo>
                      <a:pt x="0" y="855"/>
                    </a:lnTo>
                    <a:lnTo>
                      <a:pt x="1170" y="855"/>
                    </a:lnTo>
                    <a:lnTo>
                      <a:pt x="1170" y="664"/>
                    </a:lnTo>
                    <a:lnTo>
                      <a:pt x="286" y="664"/>
                    </a:lnTo>
                    <a:lnTo>
                      <a:pt x="286" y="622"/>
                    </a:lnTo>
                    <a:lnTo>
                      <a:pt x="1170" y="622"/>
                    </a:lnTo>
                    <a:lnTo>
                      <a:pt x="1170" y="574"/>
                    </a:lnTo>
                    <a:lnTo>
                      <a:pt x="286" y="574"/>
                    </a:lnTo>
                    <a:lnTo>
                      <a:pt x="286" y="535"/>
                    </a:lnTo>
                    <a:lnTo>
                      <a:pt x="1170" y="535"/>
                    </a:lnTo>
                    <a:lnTo>
                      <a:pt x="1170" y="484"/>
                    </a:lnTo>
                    <a:lnTo>
                      <a:pt x="286" y="484"/>
                    </a:lnTo>
                    <a:lnTo>
                      <a:pt x="286" y="445"/>
                    </a:lnTo>
                    <a:lnTo>
                      <a:pt x="1170" y="445"/>
                    </a:lnTo>
                    <a:lnTo>
                      <a:pt x="1170" y="397"/>
                    </a:lnTo>
                    <a:lnTo>
                      <a:pt x="286" y="397"/>
                    </a:lnTo>
                    <a:lnTo>
                      <a:pt x="286" y="355"/>
                    </a:lnTo>
                    <a:lnTo>
                      <a:pt x="1170" y="355"/>
                    </a:lnTo>
                    <a:lnTo>
                      <a:pt x="1170" y="307"/>
                    </a:lnTo>
                    <a:lnTo>
                      <a:pt x="286" y="307"/>
                    </a:lnTo>
                    <a:lnTo>
                      <a:pt x="286" y="265"/>
                    </a:lnTo>
                    <a:lnTo>
                      <a:pt x="1170" y="265"/>
                    </a:lnTo>
                    <a:lnTo>
                      <a:pt x="1170" y="217"/>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39" name="Freeform: Shape 20"/>
              <p:cNvSpPr/>
              <p:nvPr/>
            </p:nvSpPr>
            <p:spPr>
              <a:xfrm>
                <a:off x="5657759" y="1989720"/>
                <a:ext cx="356040" cy="315360"/>
              </a:xfrm>
              <a:custGeom>
                <a:avLst/>
                <a:gdLst/>
                <a:ahLst/>
                <a:cxnLst>
                  <a:cxn ang="3cd4">
                    <a:pos x="hc" y="t"/>
                  </a:cxn>
                  <a:cxn ang="cd2">
                    <a:pos x="l" y="vc"/>
                  </a:cxn>
                  <a:cxn ang="cd4">
                    <a:pos x="hc" y="b"/>
                  </a:cxn>
                  <a:cxn ang="0">
                    <a:pos x="r" y="vc"/>
                  </a:cxn>
                </a:cxnLst>
                <a:rect l="l" t="t" r="r" b="b"/>
                <a:pathLst>
                  <a:path w="990" h="877">
                    <a:moveTo>
                      <a:pt x="678" y="0"/>
                    </a:moveTo>
                    <a:lnTo>
                      <a:pt x="678" y="410"/>
                    </a:lnTo>
                    <a:lnTo>
                      <a:pt x="410" y="410"/>
                    </a:lnTo>
                    <a:lnTo>
                      <a:pt x="410" y="479"/>
                    </a:lnTo>
                    <a:lnTo>
                      <a:pt x="0" y="479"/>
                    </a:lnTo>
                    <a:lnTo>
                      <a:pt x="0" y="723"/>
                    </a:lnTo>
                    <a:lnTo>
                      <a:pt x="678" y="723"/>
                    </a:lnTo>
                    <a:lnTo>
                      <a:pt x="678" y="877"/>
                    </a:lnTo>
                    <a:lnTo>
                      <a:pt x="990" y="877"/>
                    </a:lnTo>
                    <a:lnTo>
                      <a:pt x="99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40" name="Freeform: Shape 21"/>
              <p:cNvSpPr/>
              <p:nvPr/>
            </p:nvSpPr>
            <p:spPr>
              <a:xfrm>
                <a:off x="6043678" y="1942920"/>
                <a:ext cx="175320" cy="385920"/>
              </a:xfrm>
              <a:custGeom>
                <a:avLst/>
                <a:gdLst/>
                <a:ahLst/>
                <a:cxnLst>
                  <a:cxn ang="3cd4">
                    <a:pos x="hc" y="t"/>
                  </a:cxn>
                  <a:cxn ang="cd2">
                    <a:pos x="l" y="vc"/>
                  </a:cxn>
                  <a:cxn ang="cd4">
                    <a:pos x="hc" y="b"/>
                  </a:cxn>
                  <a:cxn ang="0">
                    <a:pos x="r" y="vc"/>
                  </a:cxn>
                </a:cxnLst>
                <a:rect l="l" t="t" r="r" b="b"/>
                <a:pathLst>
                  <a:path w="488" h="1073">
                    <a:moveTo>
                      <a:pt x="244" y="1073"/>
                    </a:moveTo>
                    <a:lnTo>
                      <a:pt x="0" y="1073"/>
                    </a:lnTo>
                    <a:lnTo>
                      <a:pt x="0" y="0"/>
                    </a:lnTo>
                    <a:lnTo>
                      <a:pt x="488" y="0"/>
                    </a:lnTo>
                    <a:lnTo>
                      <a:pt x="488" y="1073"/>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41" name="Freeform: Shape 22"/>
              <p:cNvSpPr/>
              <p:nvPr/>
            </p:nvSpPr>
            <p:spPr>
              <a:xfrm>
                <a:off x="6156359" y="2048041"/>
                <a:ext cx="109080" cy="227160"/>
              </a:xfrm>
              <a:custGeom>
                <a:avLst/>
                <a:gdLst/>
                <a:ahLst/>
                <a:cxnLst>
                  <a:cxn ang="3cd4">
                    <a:pos x="hc" y="t"/>
                  </a:cxn>
                  <a:cxn ang="cd2">
                    <a:pos x="l" y="vc"/>
                  </a:cxn>
                  <a:cxn ang="cd4">
                    <a:pos x="hc" y="b"/>
                  </a:cxn>
                  <a:cxn ang="0">
                    <a:pos x="r" y="vc"/>
                  </a:cxn>
                </a:cxnLst>
                <a:rect l="l" t="t" r="r" b="b"/>
                <a:pathLst>
                  <a:path w="304" h="632">
                    <a:moveTo>
                      <a:pt x="152" y="632"/>
                    </a:moveTo>
                    <a:lnTo>
                      <a:pt x="0" y="632"/>
                    </a:lnTo>
                    <a:lnTo>
                      <a:pt x="0" y="0"/>
                    </a:lnTo>
                    <a:lnTo>
                      <a:pt x="304" y="0"/>
                    </a:lnTo>
                    <a:lnTo>
                      <a:pt x="304" y="63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42" name="Freeform: Shape 23"/>
              <p:cNvSpPr/>
              <p:nvPr/>
            </p:nvSpPr>
            <p:spPr>
              <a:xfrm>
                <a:off x="6084719" y="1850401"/>
                <a:ext cx="112320" cy="284760"/>
              </a:xfrm>
              <a:custGeom>
                <a:avLst/>
                <a:gdLst/>
                <a:ahLst/>
                <a:cxnLst>
                  <a:cxn ang="3cd4">
                    <a:pos x="hc" y="t"/>
                  </a:cxn>
                  <a:cxn ang="cd2">
                    <a:pos x="l" y="vc"/>
                  </a:cxn>
                  <a:cxn ang="cd4">
                    <a:pos x="hc" y="b"/>
                  </a:cxn>
                  <a:cxn ang="0">
                    <a:pos x="r" y="vc"/>
                  </a:cxn>
                </a:cxnLst>
                <a:rect l="l" t="t" r="r" b="b"/>
                <a:pathLst>
                  <a:path w="313" h="792">
                    <a:moveTo>
                      <a:pt x="156" y="792"/>
                    </a:moveTo>
                    <a:lnTo>
                      <a:pt x="0" y="792"/>
                    </a:lnTo>
                    <a:lnTo>
                      <a:pt x="0" y="0"/>
                    </a:lnTo>
                    <a:lnTo>
                      <a:pt x="313" y="0"/>
                    </a:lnTo>
                    <a:lnTo>
                      <a:pt x="313" y="792"/>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43" name="Freeform: Shape 24"/>
              <p:cNvSpPr/>
              <p:nvPr/>
            </p:nvSpPr>
            <p:spPr>
              <a:xfrm>
                <a:off x="4007879" y="1970641"/>
                <a:ext cx="356400" cy="315360"/>
              </a:xfrm>
              <a:custGeom>
                <a:avLst/>
                <a:gdLst/>
                <a:ahLst/>
                <a:cxnLst>
                  <a:cxn ang="3cd4">
                    <a:pos x="hc" y="t"/>
                  </a:cxn>
                  <a:cxn ang="cd2">
                    <a:pos x="l" y="vc"/>
                  </a:cxn>
                  <a:cxn ang="cd4">
                    <a:pos x="hc" y="b"/>
                  </a:cxn>
                  <a:cxn ang="0">
                    <a:pos x="r" y="vc"/>
                  </a:cxn>
                </a:cxnLst>
                <a:rect l="l" t="t" r="r" b="b"/>
                <a:pathLst>
                  <a:path w="991" h="877">
                    <a:moveTo>
                      <a:pt x="313" y="0"/>
                    </a:moveTo>
                    <a:lnTo>
                      <a:pt x="313" y="411"/>
                    </a:lnTo>
                    <a:lnTo>
                      <a:pt x="580" y="411"/>
                    </a:lnTo>
                    <a:lnTo>
                      <a:pt x="580" y="479"/>
                    </a:lnTo>
                    <a:lnTo>
                      <a:pt x="991" y="479"/>
                    </a:lnTo>
                    <a:lnTo>
                      <a:pt x="991" y="723"/>
                    </a:lnTo>
                    <a:lnTo>
                      <a:pt x="313" y="723"/>
                    </a:lnTo>
                    <a:lnTo>
                      <a:pt x="313" y="877"/>
                    </a:lnTo>
                    <a:lnTo>
                      <a:pt x="0" y="877"/>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44" name="Freeform: Shape 25"/>
              <p:cNvSpPr/>
              <p:nvPr/>
            </p:nvSpPr>
            <p:spPr>
              <a:xfrm>
                <a:off x="3802320" y="1924920"/>
                <a:ext cx="174960" cy="385560"/>
              </a:xfrm>
              <a:custGeom>
                <a:avLst/>
                <a:gdLst/>
                <a:ahLst/>
                <a:cxnLst>
                  <a:cxn ang="3cd4">
                    <a:pos x="hc" y="t"/>
                  </a:cxn>
                  <a:cxn ang="cd2">
                    <a:pos x="l" y="vc"/>
                  </a:cxn>
                  <a:cxn ang="cd4">
                    <a:pos x="hc" y="b"/>
                  </a:cxn>
                  <a:cxn ang="0">
                    <a:pos x="r" y="vc"/>
                  </a:cxn>
                </a:cxnLst>
                <a:rect l="l" t="t" r="r" b="b"/>
                <a:pathLst>
                  <a:path w="487" h="1072">
                    <a:moveTo>
                      <a:pt x="243" y="0"/>
                    </a:moveTo>
                    <a:lnTo>
                      <a:pt x="487" y="0"/>
                    </a:lnTo>
                    <a:lnTo>
                      <a:pt x="487" y="1072"/>
                    </a:lnTo>
                    <a:lnTo>
                      <a:pt x="0" y="1072"/>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45" name="Freeform: Shape 26"/>
              <p:cNvSpPr/>
              <p:nvPr/>
            </p:nvSpPr>
            <p:spPr>
              <a:xfrm>
                <a:off x="3755880" y="2027520"/>
                <a:ext cx="109080" cy="227520"/>
              </a:xfrm>
              <a:custGeom>
                <a:avLst/>
                <a:gdLst/>
                <a:ahLst/>
                <a:cxnLst>
                  <a:cxn ang="3cd4">
                    <a:pos x="hc" y="t"/>
                  </a:cxn>
                  <a:cxn ang="cd2">
                    <a:pos x="l" y="vc"/>
                  </a:cxn>
                  <a:cxn ang="cd4">
                    <a:pos x="hc" y="b"/>
                  </a:cxn>
                  <a:cxn ang="0">
                    <a:pos x="r" y="vc"/>
                  </a:cxn>
                </a:cxnLst>
                <a:rect l="l" t="t" r="r" b="b"/>
                <a:pathLst>
                  <a:path w="304" h="633">
                    <a:moveTo>
                      <a:pt x="152" y="0"/>
                    </a:moveTo>
                    <a:lnTo>
                      <a:pt x="304" y="0"/>
                    </a:lnTo>
                    <a:lnTo>
                      <a:pt x="304" y="633"/>
                    </a:lnTo>
                    <a:lnTo>
                      <a:pt x="0" y="633"/>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46" name="Freeform: Shape 27"/>
              <p:cNvSpPr/>
              <p:nvPr/>
            </p:nvSpPr>
            <p:spPr>
              <a:xfrm>
                <a:off x="3823920" y="1830600"/>
                <a:ext cx="112320" cy="284760"/>
              </a:xfrm>
              <a:custGeom>
                <a:avLst/>
                <a:gdLst/>
                <a:ahLst/>
                <a:cxnLst>
                  <a:cxn ang="3cd4">
                    <a:pos x="hc" y="t"/>
                  </a:cxn>
                  <a:cxn ang="cd2">
                    <a:pos x="l" y="vc"/>
                  </a:cxn>
                  <a:cxn ang="cd4">
                    <a:pos x="hc" y="b"/>
                  </a:cxn>
                  <a:cxn ang="0">
                    <a:pos x="r" y="vc"/>
                  </a:cxn>
                </a:cxnLst>
                <a:rect l="l" t="t" r="r" b="b"/>
                <a:pathLst>
                  <a:path w="313" h="792">
                    <a:moveTo>
                      <a:pt x="156" y="0"/>
                    </a:moveTo>
                    <a:lnTo>
                      <a:pt x="313" y="0"/>
                    </a:lnTo>
                    <a:lnTo>
                      <a:pt x="313" y="792"/>
                    </a:lnTo>
                    <a:lnTo>
                      <a:pt x="0" y="792"/>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47" name="Freeform: Shape 28"/>
              <p:cNvSpPr/>
              <p:nvPr/>
            </p:nvSpPr>
            <p:spPr>
              <a:xfrm>
                <a:off x="2777400" y="1970641"/>
                <a:ext cx="356040" cy="315360"/>
              </a:xfrm>
              <a:custGeom>
                <a:avLst/>
                <a:gdLst/>
                <a:ahLst/>
                <a:cxnLst>
                  <a:cxn ang="3cd4">
                    <a:pos x="hc" y="t"/>
                  </a:cxn>
                  <a:cxn ang="cd2">
                    <a:pos x="l" y="vc"/>
                  </a:cxn>
                  <a:cxn ang="cd4">
                    <a:pos x="hc" y="b"/>
                  </a:cxn>
                  <a:cxn ang="0">
                    <a:pos x="r" y="vc"/>
                  </a:cxn>
                </a:cxnLst>
                <a:rect l="l" t="t" r="r" b="b"/>
                <a:pathLst>
                  <a:path w="990" h="877">
                    <a:moveTo>
                      <a:pt x="312" y="0"/>
                    </a:moveTo>
                    <a:lnTo>
                      <a:pt x="312" y="411"/>
                    </a:lnTo>
                    <a:lnTo>
                      <a:pt x="580" y="411"/>
                    </a:lnTo>
                    <a:lnTo>
                      <a:pt x="580" y="479"/>
                    </a:lnTo>
                    <a:lnTo>
                      <a:pt x="990" y="479"/>
                    </a:lnTo>
                    <a:lnTo>
                      <a:pt x="990" y="723"/>
                    </a:lnTo>
                    <a:lnTo>
                      <a:pt x="312" y="723"/>
                    </a:lnTo>
                    <a:lnTo>
                      <a:pt x="312" y="877"/>
                    </a:lnTo>
                    <a:lnTo>
                      <a:pt x="0" y="877"/>
                    </a:lnTo>
                    <a:lnTo>
                      <a:pt x="0"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48" name="Freeform: Shape 29"/>
              <p:cNvSpPr/>
              <p:nvPr/>
            </p:nvSpPr>
            <p:spPr>
              <a:xfrm>
                <a:off x="6325200" y="1788481"/>
                <a:ext cx="308160" cy="512640"/>
              </a:xfrm>
              <a:custGeom>
                <a:avLst/>
                <a:gdLst/>
                <a:ahLst/>
                <a:cxnLst>
                  <a:cxn ang="3cd4">
                    <a:pos x="hc" y="t"/>
                  </a:cxn>
                  <a:cxn ang="cd2">
                    <a:pos x="l" y="vc"/>
                  </a:cxn>
                  <a:cxn ang="cd4">
                    <a:pos x="hc" y="b"/>
                  </a:cxn>
                  <a:cxn ang="0">
                    <a:pos x="r" y="vc"/>
                  </a:cxn>
                </a:cxnLst>
                <a:rect l="l" t="t" r="r" b="b"/>
                <a:pathLst>
                  <a:path w="857" h="1425">
                    <a:moveTo>
                      <a:pt x="153" y="0"/>
                    </a:moveTo>
                    <a:lnTo>
                      <a:pt x="0" y="0"/>
                    </a:lnTo>
                    <a:lnTo>
                      <a:pt x="0" y="104"/>
                    </a:lnTo>
                    <a:lnTo>
                      <a:pt x="0" y="1425"/>
                    </a:lnTo>
                    <a:lnTo>
                      <a:pt x="153" y="1425"/>
                    </a:lnTo>
                    <a:lnTo>
                      <a:pt x="153" y="104"/>
                    </a:lnTo>
                    <a:lnTo>
                      <a:pt x="188" y="104"/>
                    </a:lnTo>
                    <a:lnTo>
                      <a:pt x="188" y="1181"/>
                    </a:lnTo>
                    <a:lnTo>
                      <a:pt x="214" y="1181"/>
                    </a:lnTo>
                    <a:lnTo>
                      <a:pt x="214" y="104"/>
                    </a:lnTo>
                    <a:lnTo>
                      <a:pt x="251" y="104"/>
                    </a:lnTo>
                    <a:lnTo>
                      <a:pt x="251" y="1181"/>
                    </a:lnTo>
                    <a:lnTo>
                      <a:pt x="278" y="1181"/>
                    </a:lnTo>
                    <a:lnTo>
                      <a:pt x="278" y="104"/>
                    </a:lnTo>
                    <a:lnTo>
                      <a:pt x="315" y="104"/>
                    </a:lnTo>
                    <a:lnTo>
                      <a:pt x="315" y="1181"/>
                    </a:lnTo>
                    <a:lnTo>
                      <a:pt x="341" y="1181"/>
                    </a:lnTo>
                    <a:lnTo>
                      <a:pt x="341" y="104"/>
                    </a:lnTo>
                    <a:lnTo>
                      <a:pt x="381" y="104"/>
                    </a:lnTo>
                    <a:lnTo>
                      <a:pt x="381" y="1181"/>
                    </a:lnTo>
                    <a:lnTo>
                      <a:pt x="407" y="1181"/>
                    </a:lnTo>
                    <a:lnTo>
                      <a:pt x="407" y="104"/>
                    </a:lnTo>
                    <a:lnTo>
                      <a:pt x="444" y="104"/>
                    </a:lnTo>
                    <a:lnTo>
                      <a:pt x="444" y="1181"/>
                    </a:lnTo>
                    <a:lnTo>
                      <a:pt x="471" y="1181"/>
                    </a:lnTo>
                    <a:lnTo>
                      <a:pt x="471" y="104"/>
                    </a:lnTo>
                    <a:lnTo>
                      <a:pt x="508" y="104"/>
                    </a:lnTo>
                    <a:lnTo>
                      <a:pt x="508" y="1181"/>
                    </a:lnTo>
                    <a:lnTo>
                      <a:pt x="534" y="1181"/>
                    </a:lnTo>
                    <a:lnTo>
                      <a:pt x="534" y="104"/>
                    </a:lnTo>
                    <a:lnTo>
                      <a:pt x="574" y="104"/>
                    </a:lnTo>
                    <a:lnTo>
                      <a:pt x="574" y="1181"/>
                    </a:lnTo>
                    <a:lnTo>
                      <a:pt x="601" y="1181"/>
                    </a:lnTo>
                    <a:lnTo>
                      <a:pt x="601" y="104"/>
                    </a:lnTo>
                    <a:lnTo>
                      <a:pt x="638" y="104"/>
                    </a:lnTo>
                    <a:lnTo>
                      <a:pt x="638" y="1181"/>
                    </a:lnTo>
                    <a:lnTo>
                      <a:pt x="664" y="1181"/>
                    </a:lnTo>
                    <a:lnTo>
                      <a:pt x="664" y="104"/>
                    </a:lnTo>
                    <a:lnTo>
                      <a:pt x="704" y="104"/>
                    </a:lnTo>
                    <a:lnTo>
                      <a:pt x="704" y="1181"/>
                    </a:lnTo>
                    <a:lnTo>
                      <a:pt x="728" y="1181"/>
                    </a:lnTo>
                    <a:lnTo>
                      <a:pt x="728" y="104"/>
                    </a:lnTo>
                    <a:lnTo>
                      <a:pt x="767" y="104"/>
                    </a:lnTo>
                    <a:lnTo>
                      <a:pt x="767" y="1181"/>
                    </a:lnTo>
                    <a:lnTo>
                      <a:pt x="794" y="1181"/>
                    </a:lnTo>
                    <a:lnTo>
                      <a:pt x="794" y="104"/>
                    </a:lnTo>
                    <a:lnTo>
                      <a:pt x="831" y="104"/>
                    </a:lnTo>
                    <a:lnTo>
                      <a:pt x="831" y="1181"/>
                    </a:lnTo>
                    <a:lnTo>
                      <a:pt x="857" y="1181"/>
                    </a:lnTo>
                    <a:lnTo>
                      <a:pt x="857" y="104"/>
                    </a:lnTo>
                    <a:lnTo>
                      <a:pt x="857" y="69"/>
                    </a:lnTo>
                    <a:lnTo>
                      <a:pt x="857" y="0"/>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49" name="Freeform: Shape 30"/>
              <p:cNvSpPr/>
              <p:nvPr/>
            </p:nvSpPr>
            <p:spPr>
              <a:xfrm>
                <a:off x="6464159" y="1778041"/>
                <a:ext cx="895680" cy="452519"/>
              </a:xfrm>
              <a:custGeom>
                <a:avLst/>
                <a:gdLst/>
                <a:ahLst/>
                <a:cxnLst>
                  <a:cxn ang="3cd4">
                    <a:pos x="hc" y="t"/>
                  </a:cxn>
                  <a:cxn ang="cd2">
                    <a:pos x="l" y="vc"/>
                  </a:cxn>
                  <a:cxn ang="cd4">
                    <a:pos x="hc" y="b"/>
                  </a:cxn>
                  <a:cxn ang="0">
                    <a:pos x="r" y="vc"/>
                  </a:cxn>
                </a:cxnLst>
                <a:rect l="l" t="t" r="r" b="b"/>
                <a:pathLst>
                  <a:path w="2489" h="1258">
                    <a:moveTo>
                      <a:pt x="1247" y="0"/>
                    </a:moveTo>
                    <a:lnTo>
                      <a:pt x="0" y="1258"/>
                    </a:lnTo>
                    <a:lnTo>
                      <a:pt x="2489" y="125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50" name="Freeform: Shape 31"/>
              <p:cNvSpPr/>
              <p:nvPr/>
            </p:nvSpPr>
            <p:spPr>
              <a:xfrm>
                <a:off x="7193519" y="1638001"/>
                <a:ext cx="381960" cy="595440"/>
              </a:xfrm>
              <a:custGeom>
                <a:avLst/>
                <a:gdLst/>
                <a:ahLst/>
                <a:cxnLst>
                  <a:cxn ang="3cd4">
                    <a:pos x="hc" y="t"/>
                  </a:cxn>
                  <a:cxn ang="cd2">
                    <a:pos x="l" y="vc"/>
                  </a:cxn>
                  <a:cxn ang="cd4">
                    <a:pos x="hc" y="b"/>
                  </a:cxn>
                  <a:cxn ang="0">
                    <a:pos x="r" y="vc"/>
                  </a:cxn>
                </a:cxnLst>
                <a:rect l="l" t="t" r="r" b="b"/>
                <a:pathLst>
                  <a:path w="1062" h="1655">
                    <a:moveTo>
                      <a:pt x="980" y="0"/>
                    </a:moveTo>
                    <a:lnTo>
                      <a:pt x="882" y="0"/>
                    </a:lnTo>
                    <a:lnTo>
                      <a:pt x="882" y="193"/>
                    </a:lnTo>
                    <a:lnTo>
                      <a:pt x="794" y="193"/>
                    </a:lnTo>
                    <a:lnTo>
                      <a:pt x="794" y="344"/>
                    </a:lnTo>
                    <a:lnTo>
                      <a:pt x="273" y="344"/>
                    </a:lnTo>
                    <a:lnTo>
                      <a:pt x="273" y="193"/>
                    </a:lnTo>
                    <a:lnTo>
                      <a:pt x="185" y="193"/>
                    </a:lnTo>
                    <a:lnTo>
                      <a:pt x="185" y="0"/>
                    </a:lnTo>
                    <a:lnTo>
                      <a:pt x="87" y="0"/>
                    </a:lnTo>
                    <a:lnTo>
                      <a:pt x="87" y="193"/>
                    </a:lnTo>
                    <a:lnTo>
                      <a:pt x="0" y="193"/>
                    </a:lnTo>
                    <a:lnTo>
                      <a:pt x="0" y="1655"/>
                    </a:lnTo>
                    <a:lnTo>
                      <a:pt x="270" y="1655"/>
                    </a:lnTo>
                    <a:lnTo>
                      <a:pt x="270" y="1475"/>
                    </a:lnTo>
                    <a:lnTo>
                      <a:pt x="792" y="1475"/>
                    </a:lnTo>
                    <a:lnTo>
                      <a:pt x="792" y="1655"/>
                    </a:lnTo>
                    <a:lnTo>
                      <a:pt x="1062" y="1655"/>
                    </a:lnTo>
                    <a:lnTo>
                      <a:pt x="1062" y="193"/>
                    </a:lnTo>
                    <a:lnTo>
                      <a:pt x="980" y="193"/>
                    </a:lnTo>
                    <a:close/>
                    <a:moveTo>
                      <a:pt x="797" y="421"/>
                    </a:moveTo>
                    <a:lnTo>
                      <a:pt x="797" y="450"/>
                    </a:lnTo>
                    <a:lnTo>
                      <a:pt x="275" y="450"/>
                    </a:lnTo>
                    <a:lnTo>
                      <a:pt x="275" y="421"/>
                    </a:lnTo>
                    <a:close/>
                    <a:moveTo>
                      <a:pt x="275" y="1189"/>
                    </a:moveTo>
                    <a:lnTo>
                      <a:pt x="275" y="1160"/>
                    </a:lnTo>
                    <a:lnTo>
                      <a:pt x="797" y="1160"/>
                    </a:lnTo>
                    <a:lnTo>
                      <a:pt x="797" y="1189"/>
                    </a:lnTo>
                    <a:close/>
                    <a:moveTo>
                      <a:pt x="797" y="1266"/>
                    </a:moveTo>
                    <a:lnTo>
                      <a:pt x="797" y="1295"/>
                    </a:lnTo>
                    <a:lnTo>
                      <a:pt x="275" y="1295"/>
                    </a:lnTo>
                    <a:lnTo>
                      <a:pt x="275" y="1266"/>
                    </a:lnTo>
                    <a:close/>
                    <a:moveTo>
                      <a:pt x="275" y="1083"/>
                    </a:moveTo>
                    <a:lnTo>
                      <a:pt x="275" y="1054"/>
                    </a:lnTo>
                    <a:lnTo>
                      <a:pt x="797" y="1054"/>
                    </a:lnTo>
                    <a:lnTo>
                      <a:pt x="797" y="1083"/>
                    </a:lnTo>
                    <a:close/>
                    <a:moveTo>
                      <a:pt x="275" y="977"/>
                    </a:moveTo>
                    <a:lnTo>
                      <a:pt x="275" y="948"/>
                    </a:lnTo>
                    <a:lnTo>
                      <a:pt x="797" y="948"/>
                    </a:lnTo>
                    <a:lnTo>
                      <a:pt x="797" y="977"/>
                    </a:lnTo>
                    <a:close/>
                    <a:moveTo>
                      <a:pt x="275" y="871"/>
                    </a:moveTo>
                    <a:lnTo>
                      <a:pt x="275" y="842"/>
                    </a:lnTo>
                    <a:lnTo>
                      <a:pt x="797" y="842"/>
                    </a:lnTo>
                    <a:lnTo>
                      <a:pt x="797" y="871"/>
                    </a:lnTo>
                    <a:close/>
                    <a:moveTo>
                      <a:pt x="275" y="768"/>
                    </a:moveTo>
                    <a:lnTo>
                      <a:pt x="275" y="739"/>
                    </a:lnTo>
                    <a:lnTo>
                      <a:pt x="797" y="739"/>
                    </a:lnTo>
                    <a:lnTo>
                      <a:pt x="797" y="768"/>
                    </a:lnTo>
                    <a:close/>
                    <a:moveTo>
                      <a:pt x="275" y="662"/>
                    </a:moveTo>
                    <a:lnTo>
                      <a:pt x="275" y="633"/>
                    </a:lnTo>
                    <a:lnTo>
                      <a:pt x="797" y="633"/>
                    </a:lnTo>
                    <a:lnTo>
                      <a:pt x="797" y="662"/>
                    </a:lnTo>
                    <a:close/>
                    <a:moveTo>
                      <a:pt x="275" y="556"/>
                    </a:moveTo>
                    <a:lnTo>
                      <a:pt x="275" y="527"/>
                    </a:lnTo>
                    <a:lnTo>
                      <a:pt x="797" y="527"/>
                    </a:lnTo>
                    <a:lnTo>
                      <a:pt x="797" y="556"/>
                    </a:lnTo>
                    <a:close/>
                    <a:moveTo>
                      <a:pt x="275" y="1401"/>
                    </a:moveTo>
                    <a:lnTo>
                      <a:pt x="275" y="1372"/>
                    </a:lnTo>
                    <a:lnTo>
                      <a:pt x="797" y="1372"/>
                    </a:lnTo>
                    <a:lnTo>
                      <a:pt x="797" y="14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51" name="Freeform: Shape 32"/>
              <p:cNvSpPr/>
              <p:nvPr/>
            </p:nvSpPr>
            <p:spPr>
              <a:xfrm>
                <a:off x="7260120" y="2180521"/>
                <a:ext cx="255960" cy="27000"/>
              </a:xfrm>
              <a:custGeom>
                <a:avLst/>
                <a:gdLst/>
                <a:ahLst/>
                <a:cxnLst>
                  <a:cxn ang="3cd4">
                    <a:pos x="hc" y="t"/>
                  </a:cxn>
                  <a:cxn ang="cd2">
                    <a:pos x="l" y="vc"/>
                  </a:cxn>
                  <a:cxn ang="cd4">
                    <a:pos x="hc" y="b"/>
                  </a:cxn>
                  <a:cxn ang="0">
                    <a:pos x="r" y="vc"/>
                  </a:cxn>
                </a:cxnLst>
                <a:rect l="l" t="t" r="r" b="b"/>
                <a:pathLst>
                  <a:path w="712" h="76">
                    <a:moveTo>
                      <a:pt x="356" y="76"/>
                    </a:moveTo>
                    <a:lnTo>
                      <a:pt x="0" y="76"/>
                    </a:lnTo>
                    <a:lnTo>
                      <a:pt x="0" y="0"/>
                    </a:lnTo>
                    <a:lnTo>
                      <a:pt x="712" y="0"/>
                    </a:lnTo>
                    <a:lnTo>
                      <a:pt x="712" y="76"/>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52" name="Freeform: Shape 33"/>
              <p:cNvSpPr/>
              <p:nvPr/>
            </p:nvSpPr>
            <p:spPr>
              <a:xfrm>
                <a:off x="7714079" y="2033640"/>
                <a:ext cx="285480" cy="211320"/>
              </a:xfrm>
              <a:custGeom>
                <a:avLst/>
                <a:gdLst/>
                <a:ahLst/>
                <a:cxnLst>
                  <a:cxn ang="3cd4">
                    <a:pos x="hc" y="t"/>
                  </a:cxn>
                  <a:cxn ang="cd2">
                    <a:pos x="l" y="vc"/>
                  </a:cxn>
                  <a:cxn ang="cd4">
                    <a:pos x="hc" y="b"/>
                  </a:cxn>
                  <a:cxn ang="0">
                    <a:pos x="r" y="vc"/>
                  </a:cxn>
                </a:cxnLst>
                <a:rect l="l" t="t" r="r" b="b"/>
                <a:pathLst>
                  <a:path w="794" h="588">
                    <a:moveTo>
                      <a:pt x="638" y="138"/>
                    </a:moveTo>
                    <a:lnTo>
                      <a:pt x="638" y="371"/>
                    </a:lnTo>
                    <a:lnTo>
                      <a:pt x="434" y="371"/>
                    </a:lnTo>
                    <a:lnTo>
                      <a:pt x="434" y="0"/>
                    </a:lnTo>
                    <a:lnTo>
                      <a:pt x="153" y="0"/>
                    </a:lnTo>
                    <a:lnTo>
                      <a:pt x="153" y="371"/>
                    </a:lnTo>
                    <a:lnTo>
                      <a:pt x="0" y="371"/>
                    </a:lnTo>
                    <a:lnTo>
                      <a:pt x="0" y="524"/>
                    </a:lnTo>
                    <a:lnTo>
                      <a:pt x="153" y="524"/>
                    </a:lnTo>
                    <a:lnTo>
                      <a:pt x="153" y="580"/>
                    </a:lnTo>
                    <a:lnTo>
                      <a:pt x="434" y="580"/>
                    </a:lnTo>
                    <a:lnTo>
                      <a:pt x="434" y="524"/>
                    </a:lnTo>
                    <a:lnTo>
                      <a:pt x="638" y="524"/>
                    </a:lnTo>
                    <a:lnTo>
                      <a:pt x="638" y="588"/>
                    </a:lnTo>
                    <a:lnTo>
                      <a:pt x="794" y="588"/>
                    </a:lnTo>
                    <a:lnTo>
                      <a:pt x="794" y="138"/>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53" name="Freeform: Shape 34"/>
              <p:cNvSpPr/>
              <p:nvPr/>
            </p:nvSpPr>
            <p:spPr>
              <a:xfrm>
                <a:off x="5578560" y="1624680"/>
                <a:ext cx="123480" cy="586800"/>
              </a:xfrm>
              <a:custGeom>
                <a:avLst/>
                <a:gdLst/>
                <a:ahLst/>
                <a:cxnLst>
                  <a:cxn ang="3cd4">
                    <a:pos x="hc" y="t"/>
                  </a:cxn>
                  <a:cxn ang="cd2">
                    <a:pos x="l" y="vc"/>
                  </a:cxn>
                  <a:cxn ang="cd4">
                    <a:pos x="hc" y="b"/>
                  </a:cxn>
                  <a:cxn ang="0">
                    <a:pos x="r" y="vc"/>
                  </a:cxn>
                </a:cxnLst>
                <a:rect l="l" t="t" r="r" b="b"/>
                <a:pathLst>
                  <a:path w="344" h="1631">
                    <a:moveTo>
                      <a:pt x="344" y="1626"/>
                    </a:moveTo>
                    <a:cubicBezTo>
                      <a:pt x="344" y="1620"/>
                      <a:pt x="260" y="977"/>
                      <a:pt x="260" y="582"/>
                    </a:cubicBezTo>
                    <a:cubicBezTo>
                      <a:pt x="260" y="190"/>
                      <a:pt x="260" y="161"/>
                      <a:pt x="273" y="50"/>
                    </a:cubicBezTo>
                    <a:lnTo>
                      <a:pt x="289" y="50"/>
                    </a:lnTo>
                    <a:lnTo>
                      <a:pt x="289" y="0"/>
                    </a:lnTo>
                    <a:lnTo>
                      <a:pt x="58" y="0"/>
                    </a:lnTo>
                    <a:lnTo>
                      <a:pt x="58" y="50"/>
                    </a:lnTo>
                    <a:lnTo>
                      <a:pt x="72" y="50"/>
                    </a:lnTo>
                    <a:cubicBezTo>
                      <a:pt x="85" y="161"/>
                      <a:pt x="85" y="190"/>
                      <a:pt x="85" y="582"/>
                    </a:cubicBezTo>
                    <a:cubicBezTo>
                      <a:pt x="85" y="977"/>
                      <a:pt x="0" y="1620"/>
                      <a:pt x="0" y="1626"/>
                    </a:cubicBezTo>
                    <a:lnTo>
                      <a:pt x="32" y="1631"/>
                    </a:lnTo>
                    <a:cubicBezTo>
                      <a:pt x="32" y="1626"/>
                      <a:pt x="77" y="1292"/>
                      <a:pt x="101" y="958"/>
                    </a:cubicBezTo>
                    <a:lnTo>
                      <a:pt x="101" y="1247"/>
                    </a:lnTo>
                    <a:lnTo>
                      <a:pt x="154" y="1247"/>
                    </a:lnTo>
                    <a:lnTo>
                      <a:pt x="154" y="1631"/>
                    </a:lnTo>
                    <a:lnTo>
                      <a:pt x="186" y="1631"/>
                    </a:lnTo>
                    <a:lnTo>
                      <a:pt x="186" y="1247"/>
                    </a:lnTo>
                    <a:lnTo>
                      <a:pt x="238" y="1247"/>
                    </a:lnTo>
                    <a:lnTo>
                      <a:pt x="238" y="964"/>
                    </a:lnTo>
                    <a:cubicBezTo>
                      <a:pt x="262" y="1295"/>
                      <a:pt x="307" y="1623"/>
                      <a:pt x="307" y="1628"/>
                    </a:cubicBezTo>
                    <a:close/>
                    <a:moveTo>
                      <a:pt x="117" y="175"/>
                    </a:moveTo>
                    <a:cubicBezTo>
                      <a:pt x="114" y="127"/>
                      <a:pt x="111" y="95"/>
                      <a:pt x="106" y="50"/>
                    </a:cubicBezTo>
                    <a:lnTo>
                      <a:pt x="156" y="50"/>
                    </a:lnTo>
                    <a:lnTo>
                      <a:pt x="156" y="175"/>
                    </a:lnTo>
                    <a:close/>
                    <a:moveTo>
                      <a:pt x="191" y="50"/>
                    </a:moveTo>
                    <a:lnTo>
                      <a:pt x="241" y="50"/>
                    </a:lnTo>
                    <a:cubicBezTo>
                      <a:pt x="236" y="95"/>
                      <a:pt x="233" y="127"/>
                      <a:pt x="231" y="175"/>
                    </a:cubicBezTo>
                    <a:lnTo>
                      <a:pt x="191" y="175"/>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sp>
            <p:nvSpPr>
              <p:cNvPr id="54" name="Freeform: Shape 35"/>
              <p:cNvSpPr/>
              <p:nvPr/>
            </p:nvSpPr>
            <p:spPr>
              <a:xfrm>
                <a:off x="5569920" y="1391040"/>
                <a:ext cx="145440" cy="225720"/>
              </a:xfrm>
              <a:custGeom>
                <a:avLst/>
                <a:gdLst/>
                <a:ahLst/>
                <a:cxnLst>
                  <a:cxn ang="3cd4">
                    <a:pos x="hc" y="t"/>
                  </a:cxn>
                  <a:cxn ang="cd2">
                    <a:pos x="l" y="vc"/>
                  </a:cxn>
                  <a:cxn ang="cd4">
                    <a:pos x="hc" y="b"/>
                  </a:cxn>
                  <a:cxn ang="0">
                    <a:pos x="r" y="vc"/>
                  </a:cxn>
                </a:cxnLst>
                <a:rect l="l" t="t" r="r" b="b"/>
                <a:pathLst>
                  <a:path w="405" h="628">
                    <a:moveTo>
                      <a:pt x="405" y="469"/>
                    </a:moveTo>
                    <a:lnTo>
                      <a:pt x="355" y="469"/>
                    </a:lnTo>
                    <a:lnTo>
                      <a:pt x="297" y="424"/>
                    </a:lnTo>
                    <a:lnTo>
                      <a:pt x="270" y="424"/>
                    </a:lnTo>
                    <a:lnTo>
                      <a:pt x="270" y="400"/>
                    </a:lnTo>
                    <a:lnTo>
                      <a:pt x="225" y="400"/>
                    </a:lnTo>
                    <a:lnTo>
                      <a:pt x="225" y="90"/>
                    </a:lnTo>
                    <a:lnTo>
                      <a:pt x="210" y="90"/>
                    </a:lnTo>
                    <a:lnTo>
                      <a:pt x="210" y="0"/>
                    </a:lnTo>
                    <a:lnTo>
                      <a:pt x="196" y="0"/>
                    </a:lnTo>
                    <a:lnTo>
                      <a:pt x="196" y="90"/>
                    </a:lnTo>
                    <a:lnTo>
                      <a:pt x="180" y="90"/>
                    </a:lnTo>
                    <a:lnTo>
                      <a:pt x="180" y="400"/>
                    </a:lnTo>
                    <a:lnTo>
                      <a:pt x="135" y="400"/>
                    </a:lnTo>
                    <a:lnTo>
                      <a:pt x="135" y="424"/>
                    </a:lnTo>
                    <a:lnTo>
                      <a:pt x="104" y="424"/>
                    </a:lnTo>
                    <a:lnTo>
                      <a:pt x="48" y="469"/>
                    </a:lnTo>
                    <a:lnTo>
                      <a:pt x="0" y="469"/>
                    </a:lnTo>
                    <a:lnTo>
                      <a:pt x="0" y="503"/>
                    </a:lnTo>
                    <a:lnTo>
                      <a:pt x="43" y="503"/>
                    </a:lnTo>
                    <a:lnTo>
                      <a:pt x="85" y="628"/>
                    </a:lnTo>
                    <a:lnTo>
                      <a:pt x="329" y="628"/>
                    </a:lnTo>
                    <a:lnTo>
                      <a:pt x="366" y="503"/>
                    </a:lnTo>
                    <a:lnTo>
                      <a:pt x="405" y="503"/>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chemeClr val="accent1"/>
                  </a:solidFill>
                  <a:latin typeface="Arial" pitchFamily="18"/>
                  <a:ea typeface="Arial Unicode MS" pitchFamily="2"/>
                  <a:cs typeface="Arial Unicode MS" pitchFamily="2"/>
                </a:endParaRPr>
              </a:p>
            </p:txBody>
          </p:sp>
        </p:grpSp>
        <p:sp>
          <p:nvSpPr>
            <p:cNvPr id="19" name="Rectangle 18"/>
            <p:cNvSpPr/>
            <p:nvPr/>
          </p:nvSpPr>
          <p:spPr bwMode="auto">
            <a:xfrm>
              <a:off x="0" y="4786058"/>
              <a:ext cx="9144000" cy="357442"/>
            </a:xfrm>
            <a:prstGeom prst="rect">
              <a:avLst/>
            </a:prstGeom>
            <a:grp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accent1"/>
                </a:solidFill>
                <a:ea typeface="Arial" pitchFamily="-107" charset="0"/>
                <a:cs typeface="Arial" pitchFamily="-107" charset="0"/>
                <a:sym typeface="Arial" pitchFamily="-107" charset="0"/>
              </a:endParaRPr>
            </a:p>
          </p:txBody>
        </p:sp>
      </p:gr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2017  </a:t>
            </a:r>
            <a:r>
              <a:rPr lang="en-US" sz="600" dirty="0">
                <a:solidFill>
                  <a:srgbClr val="FFFFFF">
                    <a:alpha val="60000"/>
                  </a:srgbClr>
                </a:solidFill>
                <a:cs typeface="CiscoSans Thin"/>
              </a:rPr>
              <a:t>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10" name="Text Placeholder 3"/>
          <p:cNvSpPr>
            <a:spLocks noGrp="1"/>
          </p:cNvSpPr>
          <p:nvPr>
            <p:ph type="body" sz="quarter" idx="10" hasCustomPrompt="1"/>
          </p:nvPr>
        </p:nvSpPr>
        <p:spPr>
          <a:xfrm>
            <a:off x="303276" y="1347788"/>
            <a:ext cx="4075155" cy="2855608"/>
          </a:xfrm>
          <a:prstGeom prst="rect">
            <a:avLst/>
          </a:prstGeom>
        </p:spPr>
        <p:txBody>
          <a:bodyPr lIns="91420" tIns="45710" rIns="91420" bIns="45710">
            <a:noAutofit/>
          </a:bodyPr>
          <a:lstStyle>
            <a:lvl1pPr marL="280928" indent="-223792">
              <a:lnSpc>
                <a:spcPct val="95000"/>
              </a:lnSpc>
              <a:spcBef>
                <a:spcPts val="1110"/>
              </a:spcBef>
              <a:buClrTx/>
              <a:buSzPct val="80000"/>
              <a:buFont typeface="Arial"/>
              <a:buChar char="•"/>
              <a:defRPr sz="2000" b="0" i="0">
                <a:solidFill>
                  <a:schemeClr val="bg1"/>
                </a:solidFill>
                <a:latin typeface="+mn-lt"/>
                <a:cs typeface="CiscoSans ExtraLight"/>
              </a:defRPr>
            </a:lvl1pPr>
            <a:lvl2pPr marL="507895" indent="-215855">
              <a:lnSpc>
                <a:spcPct val="95000"/>
              </a:lnSpc>
              <a:spcBef>
                <a:spcPts val="450"/>
              </a:spcBef>
              <a:buClrTx/>
              <a:buSzPct val="80000"/>
              <a:buFont typeface="Arial"/>
              <a:buChar char="•"/>
              <a:defRPr sz="1800" b="0" i="0">
                <a:solidFill>
                  <a:schemeClr val="bg1"/>
                </a:solidFill>
                <a:latin typeface="+mn-lt"/>
                <a:cs typeface="CiscoSans ExtraLight"/>
              </a:defRPr>
            </a:lvl2pPr>
            <a:lvl3pPr marL="747558" indent="-171415">
              <a:buClrTx/>
              <a:buSzPct val="80000"/>
              <a:buFont typeface="Arial"/>
              <a:buChar char="•"/>
              <a:defRPr sz="1600" b="0" i="0">
                <a:solidFill>
                  <a:schemeClr val="bg1"/>
                </a:solidFill>
                <a:latin typeface="+mn-lt"/>
                <a:cs typeface="CiscoSans ExtraLight"/>
              </a:defRPr>
            </a:lvl3pPr>
            <a:lvl4pPr marL="911035" indent="-171415">
              <a:buClrTx/>
              <a:buSzPct val="80000"/>
              <a:buFont typeface="Arial"/>
              <a:buChar char="•"/>
              <a:defRPr sz="1400" b="0" i="0">
                <a:solidFill>
                  <a:schemeClr val="bg1"/>
                </a:solidFill>
                <a:latin typeface="+mn-lt"/>
                <a:cs typeface="CiscoSans ExtraLight"/>
              </a:defRPr>
            </a:lvl4pPr>
            <a:lvl5pPr marL="1082450" indent="-168240">
              <a:buClrTx/>
              <a:buSzPct val="80000"/>
              <a:buFont typeface="Arial"/>
              <a:buChar char="•"/>
              <a:defRPr sz="1200" b="0" i="0">
                <a:solidFill>
                  <a:schemeClr val="bg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Title Placeholder 5"/>
          <p:cNvSpPr>
            <a:spLocks noGrp="1"/>
          </p:cNvSpPr>
          <p:nvPr>
            <p:ph type="title"/>
          </p:nvPr>
        </p:nvSpPr>
        <p:spPr bwMode="auto">
          <a:xfrm>
            <a:off x="356616" y="341313"/>
            <a:ext cx="4108704"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FFFFFF"/>
                </a:solidFill>
              </a:defRPr>
            </a:lvl1pPr>
          </a:lstStyle>
          <a:p>
            <a:pPr lvl="0"/>
            <a:r>
              <a:rPr lang="en-US" dirty="0" smtClean="0"/>
              <a:t>Click to edit Master title style</a:t>
            </a:r>
            <a:endParaRPr lang="en-GB" dirty="0"/>
          </a:p>
        </p:txBody>
      </p:sp>
      <p:sp>
        <p:nvSpPr>
          <p:cNvPr id="14"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grpSp>
        <p:nvGrpSpPr>
          <p:cNvPr id="55" name="Group 54"/>
          <p:cNvGrpSpPr/>
          <p:nvPr userDrawn="1"/>
        </p:nvGrpSpPr>
        <p:grpSpPr>
          <a:xfrm>
            <a:off x="454861" y="4785454"/>
            <a:ext cx="820227" cy="274319"/>
            <a:chOff x="1741456" y="4513412"/>
            <a:chExt cx="1027381" cy="343600"/>
          </a:xfrm>
          <a:solidFill>
            <a:schemeClr val="bg1"/>
          </a:solidFill>
        </p:grpSpPr>
        <p:sp>
          <p:nvSpPr>
            <p:cNvPr id="56"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1"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3"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4"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5"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30004859"/>
      </p:ext>
    </p:extLst>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809099391"/>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7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5868767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925" y="218947"/>
            <a:ext cx="8513064" cy="765432"/>
          </a:xfrm>
        </p:spPr>
        <p:txBody>
          <a:bodyPr/>
          <a:lstStyle>
            <a:lvl1pPr>
              <a:defRPr baseline="0">
                <a:solidFill>
                  <a:schemeClr val="accent6"/>
                </a:solidFill>
              </a:defRPr>
            </a:lvl1pPr>
          </a:lstStyle>
          <a:p>
            <a:r>
              <a:rPr lang="en-US" smtClean="0"/>
              <a:t>Click to edit Master title style</a:t>
            </a:r>
            <a:endParaRPr lang="en-US" dirty="0"/>
          </a:p>
        </p:txBody>
      </p:sp>
      <p:sp>
        <p:nvSpPr>
          <p:cNvPr id="5" name="Content Placeholder 4"/>
          <p:cNvSpPr>
            <a:spLocks noGrp="1"/>
          </p:cNvSpPr>
          <p:nvPr>
            <p:ph sz="quarter" idx="11"/>
          </p:nvPr>
        </p:nvSpPr>
        <p:spPr>
          <a:xfrm>
            <a:off x="352925" y="1077913"/>
            <a:ext cx="8513064" cy="33988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Tree>
    <p:extLst>
      <p:ext uri="{BB962C8B-B14F-4D97-AF65-F5344CB8AC3E}">
        <p14:creationId xmlns:p14="http://schemas.microsoft.com/office/powerpoint/2010/main" val="2032729281"/>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52925" y="218947"/>
            <a:ext cx="8513064" cy="765432"/>
          </a:xfrm>
        </p:spPr>
        <p:txBody>
          <a:bodyPr/>
          <a:lstStyle>
            <a:lvl1pPr>
              <a:defRPr baseline="0">
                <a:solidFill>
                  <a:schemeClr val="accent6"/>
                </a:solidFill>
              </a:defRPr>
            </a:lvl1pPr>
          </a:lstStyle>
          <a:p>
            <a:r>
              <a:rPr lang="en-US" smtClean="0"/>
              <a:t>Click to edit Master title style</a:t>
            </a:r>
            <a:endParaRPr lang="en-US" dirty="0"/>
          </a:p>
        </p:txBody>
      </p:sp>
      <p:sp>
        <p:nvSpPr>
          <p:cNvPr id="5" name="Content Placeholder 4"/>
          <p:cNvSpPr>
            <a:spLocks noGrp="1"/>
          </p:cNvSpPr>
          <p:nvPr>
            <p:ph sz="quarter" idx="11"/>
          </p:nvPr>
        </p:nvSpPr>
        <p:spPr>
          <a:xfrm>
            <a:off x="352925" y="1077913"/>
            <a:ext cx="8513064" cy="33988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Tree>
    <p:extLst>
      <p:ext uri="{BB962C8B-B14F-4D97-AF65-F5344CB8AC3E}">
        <p14:creationId xmlns:p14="http://schemas.microsoft.com/office/powerpoint/2010/main" val="4124414157"/>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2" name="Title 1"/>
          <p:cNvSpPr>
            <a:spLocks noGrp="1"/>
          </p:cNvSpPr>
          <p:nvPr>
            <p:ph type="title"/>
          </p:nvPr>
        </p:nvSpPr>
        <p:spPr>
          <a:xfrm>
            <a:off x="352925" y="218947"/>
            <a:ext cx="8513064" cy="765432"/>
          </a:xfrm>
        </p:spPr>
        <p:txBody>
          <a:bodyPr/>
          <a:lstStyle>
            <a:lvl1pPr>
              <a:defRPr baseline="0">
                <a:solidFill>
                  <a:schemeClr val="accent6"/>
                </a:solidFill>
              </a:defRPr>
            </a:lvl1pPr>
          </a:lstStyle>
          <a:p>
            <a:r>
              <a:rPr lang="en-US" smtClean="0"/>
              <a:t>Click to edit Master title style</a:t>
            </a:r>
            <a:endParaRPr lang="en-US" dirty="0"/>
          </a:p>
        </p:txBody>
      </p:sp>
      <p:sp>
        <p:nvSpPr>
          <p:cNvPr id="5" name="Content Placeholder 4"/>
          <p:cNvSpPr>
            <a:spLocks noGrp="1"/>
          </p:cNvSpPr>
          <p:nvPr>
            <p:ph sz="quarter" idx="11"/>
          </p:nvPr>
        </p:nvSpPr>
        <p:spPr>
          <a:xfrm>
            <a:off x="352925" y="1077913"/>
            <a:ext cx="8513064" cy="33988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Tree>
    <p:extLst>
      <p:ext uri="{BB962C8B-B14F-4D97-AF65-F5344CB8AC3E}">
        <p14:creationId xmlns:p14="http://schemas.microsoft.com/office/powerpoint/2010/main" val="2882817897"/>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
        <p:nvSpPr>
          <p:cNvPr id="6" name="Title 1"/>
          <p:cNvSpPr>
            <a:spLocks noGrp="1"/>
          </p:cNvSpPr>
          <p:nvPr>
            <p:ph type="title" hasCustomPrompt="1"/>
          </p:nvPr>
        </p:nvSpPr>
        <p:spPr>
          <a:xfrm>
            <a:off x="356616" y="384176"/>
            <a:ext cx="8513064" cy="434974"/>
          </a:xfrm>
        </p:spPr>
        <p:txBody>
          <a:bodyPr/>
          <a:lstStyle>
            <a:lvl1pPr>
              <a:defRPr baseline="0">
                <a:solidFill>
                  <a:schemeClr val="accent6"/>
                </a:solidFill>
              </a:defRPr>
            </a:lvl1pPr>
          </a:lstStyle>
          <a:p>
            <a:r>
              <a:rPr lang="en-US" dirty="0" smtClean="0"/>
              <a:t>Slide Title</a:t>
            </a:r>
            <a:endParaRPr lang="en-US" dirty="0"/>
          </a:p>
        </p:txBody>
      </p:sp>
      <p:sp>
        <p:nvSpPr>
          <p:cNvPr id="9" name="Content Placeholder 4"/>
          <p:cNvSpPr>
            <a:spLocks noGrp="1"/>
          </p:cNvSpPr>
          <p:nvPr>
            <p:ph sz="quarter" idx="11"/>
          </p:nvPr>
        </p:nvSpPr>
        <p:spPr>
          <a:xfrm>
            <a:off x="356616" y="1199409"/>
            <a:ext cx="8513064" cy="295212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5"/>
          <p:cNvSpPr>
            <a:spLocks noGrp="1"/>
          </p:cNvSpPr>
          <p:nvPr>
            <p:ph type="body" sz="quarter" idx="12"/>
          </p:nvPr>
        </p:nvSpPr>
        <p:spPr>
          <a:xfrm>
            <a:off x="356616" y="777134"/>
            <a:ext cx="8513064" cy="381000"/>
          </a:xfrm>
        </p:spPr>
        <p:txBody>
          <a:bodyPr/>
          <a:lstStyle>
            <a:lvl1pPr marL="1785" indent="0">
              <a:buNone/>
              <a:defRPr lang="en-US" sz="1800" kern="1200" dirty="0" smtClean="0">
                <a:solidFill>
                  <a:schemeClr val="tx1"/>
                </a:solidFill>
                <a:latin typeface="+mn-lt"/>
                <a:ea typeface="+mn-ea"/>
                <a:cs typeface="+mn-cs"/>
                <a:sym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425819186"/>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a:ea typeface="ＭＳ Ｐゴシック" charset="0"/>
            </a:endParaRPr>
          </a:p>
        </p:txBody>
      </p:sp>
      <p:sp>
        <p:nvSpPr>
          <p:cNvPr id="11" name="Title 1"/>
          <p:cNvSpPr>
            <a:spLocks noGrp="1"/>
          </p:cNvSpPr>
          <p:nvPr>
            <p:ph type="title"/>
          </p:nvPr>
        </p:nvSpPr>
        <p:spPr>
          <a:xfrm>
            <a:off x="356616" y="217715"/>
            <a:ext cx="8513064" cy="7654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645528812"/>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Presentation ID</a:t>
            </a:r>
            <a:endParaRPr lang="en-US" dirty="0">
              <a:ea typeface="ＭＳ Ｐゴシック" charset="0"/>
            </a:endParaRPr>
          </a:p>
        </p:txBody>
      </p:sp>
      <p:sp>
        <p:nvSpPr>
          <p:cNvPr id="1026" name="Rectangle 2"/>
          <p:cNvSpPr>
            <a:spLocks noGrp="1" noChangeArrowheads="1"/>
          </p:cNvSpPr>
          <p:nvPr userDrawn="1">
            <p:ph type="title"/>
          </p:nvPr>
        </p:nvSpPr>
        <p:spPr bwMode="auto">
          <a:xfrm>
            <a:off x="356616" y="217715"/>
            <a:ext cx="8513064" cy="765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smtClean="0">
                <a:sym typeface="Arial" pitchFamily="34" charset="0"/>
              </a:rPr>
              <a:t>Slide Title</a:t>
            </a:r>
          </a:p>
        </p:txBody>
      </p:sp>
      <p:sp>
        <p:nvSpPr>
          <p:cNvPr id="1027" name="Rectangle 3"/>
          <p:cNvSpPr>
            <a:spLocks noGrp="1" noChangeArrowheads="1"/>
          </p:cNvSpPr>
          <p:nvPr userDrawn="1">
            <p:ph type="body" idx="1"/>
          </p:nvPr>
        </p:nvSpPr>
        <p:spPr bwMode="auto">
          <a:xfrm>
            <a:off x="356616" y="1079426"/>
            <a:ext cx="8513064" cy="330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
        <p:nvSpPr>
          <p:cNvPr id="2"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pPr defTabSz="457200" fontAlgn="base">
              <a:spcBef>
                <a:spcPct val="0"/>
              </a:spcBef>
              <a:spcAft>
                <a:spcPct val="0"/>
              </a:spcAft>
            </a:pPr>
            <a:fld id="{96A97DD0-5BE7-4856-A2A9-C42C6688E607}" type="slidenum">
              <a:rPr/>
              <a:pPr defTabSz="457200" fontAlgn="base">
                <a:spcBef>
                  <a:spcPct val="0"/>
                </a:spcBef>
                <a:spcAft>
                  <a:spcPct val="0"/>
                </a:spcAft>
              </a:pPr>
              <a:t>‹#›</a:t>
            </a:fld>
            <a:endParaRPr dirty="0"/>
          </a:p>
        </p:txBody>
      </p:sp>
      <p:sp>
        <p:nvSpPr>
          <p:cNvPr id="9"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000000"/>
                </a:solidFill>
                <a:ea typeface="ＭＳ Ｐゴシック" charset="0"/>
                <a:cs typeface="CiscoSans Thin"/>
              </a:rPr>
              <a:t>© </a:t>
            </a:r>
            <a:r>
              <a:rPr lang="en-US" sz="600" dirty="0" smtClean="0">
                <a:solidFill>
                  <a:srgbClr val="000000"/>
                </a:solidFill>
                <a:ea typeface="ＭＳ Ｐゴシック" charset="0"/>
                <a:cs typeface="CiscoSans Thin"/>
              </a:rPr>
              <a:t>2017  </a:t>
            </a:r>
            <a:r>
              <a:rPr lang="en-US" sz="600" dirty="0">
                <a:solidFill>
                  <a:srgbClr val="000000"/>
                </a:solidFill>
                <a:ea typeface="ＭＳ Ｐゴシック" charset="0"/>
                <a:cs typeface="CiscoSans Thin"/>
              </a:rPr>
              <a:t>Cisco and/or its affiliates. All rights reserved.   Cisco Public</a:t>
            </a:r>
          </a:p>
        </p:txBody>
      </p:sp>
      <p:grpSp>
        <p:nvGrpSpPr>
          <p:cNvPr id="5" name="Group 4"/>
          <p:cNvGrpSpPr/>
          <p:nvPr userDrawn="1"/>
        </p:nvGrpSpPr>
        <p:grpSpPr>
          <a:xfrm>
            <a:off x="454861" y="4785454"/>
            <a:ext cx="820227" cy="274319"/>
            <a:chOff x="1741456" y="4513412"/>
            <a:chExt cx="1027381" cy="343600"/>
          </a:xfrm>
        </p:grpSpPr>
        <p:sp>
          <p:nvSpPr>
            <p:cNvPr id="10"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solidFill>
              <a:srgbClr val="0000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1467011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714" r:id="rId6"/>
    <p:sldLayoutId id="2147483715" r:id="rId7"/>
    <p:sldLayoutId id="2147483701" r:id="rId8"/>
    <p:sldLayoutId id="2147483702" r:id="rId9"/>
    <p:sldLayoutId id="2147483703" r:id="rId10"/>
    <p:sldLayoutId id="2147483704" r:id="rId11"/>
    <p:sldLayoutId id="2147483705" r:id="rId12"/>
    <p:sldLayoutId id="2147483706" r:id="rId13"/>
    <p:sldLayoutId id="2147483708" r:id="rId14"/>
    <p:sldLayoutId id="2147483707" r:id="rId15"/>
    <p:sldLayoutId id="2147483711" r:id="rId16"/>
    <p:sldLayoutId id="2147483709" r:id="rId17"/>
    <p:sldLayoutId id="2147483712" r:id="rId18"/>
    <p:sldLayoutId id="2147483713" r:id="rId19"/>
    <p:sldLayoutId id="2147483687" r:id="rId20"/>
    <p:sldLayoutId id="2147483688" r:id="rId21"/>
    <p:sldLayoutId id="2147483689" r:id="rId22"/>
    <p:sldLayoutId id="2147483690" r:id="rId23"/>
    <p:sldLayoutId id="214748371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16" r:id="rId35"/>
    <p:sldLayoutId id="2147483717" r:id="rId36"/>
    <p:sldLayoutId id="2147483718" r:id="rId37"/>
    <p:sldLayoutId id="2147483719" r:id="rId38"/>
    <p:sldLayoutId id="2147483722" r:id="rId39"/>
    <p:sldLayoutId id="2147483724" r:id="rId40"/>
    <p:sldLayoutId id="2147483725" r:id="rId41"/>
  </p:sldLayoutIdLst>
  <p:transition/>
  <p:timing>
    <p:tnLst>
      <p:par>
        <p:cTn id="1" dur="indefinite" restart="never" nodeType="tmRoot"/>
      </p:par>
    </p:tnLst>
  </p:timing>
  <p:hf hdr="0" dt="0"/>
  <p:txStyles>
    <p:titleStyle>
      <a:lvl1pPr marL="6251" indent="-6251" algn="l" rtl="0" eaLnBrk="1" fontAlgn="base" hangingPunct="1">
        <a:lnSpc>
          <a:spcPct val="90000"/>
        </a:lnSpc>
        <a:spcBef>
          <a:spcPct val="0"/>
        </a:spcBef>
        <a:spcAft>
          <a:spcPct val="0"/>
        </a:spcAft>
        <a:defRPr lang="en-US" sz="2800" b="0" kern="1200" dirty="0" smtClean="0">
          <a:solidFill>
            <a:schemeClr val="accent6"/>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88" userDrawn="1">
          <p15:clr>
            <a:srgbClr val="F26B43"/>
          </p15:clr>
        </p15:guide>
        <p15:guide id="4" pos="5496" userDrawn="1">
          <p15:clr>
            <a:srgbClr val="F26B43"/>
          </p15:clr>
        </p15:guide>
        <p15:guide id="5" orient="horz" pos="5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9.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package" Target="../embeddings/Microsoft_Visio_Drawing13111111111111111111.vsdx"/></Relationships>
</file>

<file path=ppt/slides/_rels/slide2.xml.rels><?xml version="1.0" encoding="UTF-8" standalone="yes"?>
<Relationships xmlns="http://schemas.openxmlformats.org/package/2006/relationships"><Relationship Id="rId3" Type="http://schemas.openxmlformats.org/officeDocument/2006/relationships/hyperlink" Target="mailto:psuthar@cisco.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40.emf"/><Relationship Id="rId4" Type="http://schemas.openxmlformats.org/officeDocument/2006/relationships/package" Target="../embeddings/Microsoft_Visio_Drawing1222222222222222222.vsdx"/></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nuxfoundation.org/" TargetMode="External"/><Relationship Id="rId3" Type="http://schemas.openxmlformats.org/officeDocument/2006/relationships/image" Target="../media/image53.png"/><Relationship Id="rId7" Type="http://schemas.openxmlformats.org/officeDocument/2006/relationships/hyperlink" Target="https://www.udacity.com/" TargetMode="External"/><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hyperlink" Target="https://www.coursera.org/" TargetMode="External"/><Relationship Id="rId5" Type="http://schemas.openxmlformats.org/officeDocument/2006/relationships/hyperlink" Target="https://www.edx.org/" TargetMode="External"/><Relationship Id="rId10" Type="http://schemas.openxmlformats.org/officeDocument/2006/relationships/hyperlink" Target="https://www.openstack.org/coa/" TargetMode="External"/><Relationship Id="rId4" Type="http://schemas.openxmlformats.org/officeDocument/2006/relationships/hyperlink" Target="https://learningnetwork.cisco.com/community/certifications" TargetMode="External"/><Relationship Id="rId9" Type="http://schemas.openxmlformats.org/officeDocument/2006/relationships/hyperlink" Target="https://www.linuxfoundation.org/projec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image" Target="../media/image11.jpe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6.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notesSlide" Target="../notesSlides/notesSlide5.xml"/><Relationship Id="rId16" Type="http://schemas.openxmlformats.org/officeDocument/2006/relationships/image" Target="../media/image18.png"/><Relationship Id="rId20" Type="http://schemas.openxmlformats.org/officeDocument/2006/relationships/image" Target="../media/image20.png"/><Relationship Id="rId29" Type="http://schemas.openxmlformats.org/officeDocument/2006/relationships/image" Target="../media/image25.png"/><Relationship Id="rId1" Type="http://schemas.openxmlformats.org/officeDocument/2006/relationships/slideLayout" Target="../slideLayouts/slideLayout41.xml"/><Relationship Id="rId6" Type="http://schemas.openxmlformats.org/officeDocument/2006/relationships/image" Target="../media/image13.png"/><Relationship Id="rId11" Type="http://schemas.microsoft.com/office/2007/relationships/hdphoto" Target="../media/hdphoto4.wdp"/><Relationship Id="rId24" Type="http://schemas.openxmlformats.org/officeDocument/2006/relationships/image" Target="../media/image2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4.png"/><Relationship Id="rId10" Type="http://schemas.openxmlformats.org/officeDocument/2006/relationships/image" Target="../media/image15.png"/><Relationship Id="rId19" Type="http://schemas.microsoft.com/office/2007/relationships/hdphoto" Target="../media/hdphoto8.wdp"/><Relationship Id="rId31" Type="http://schemas.openxmlformats.org/officeDocument/2006/relationships/image" Target="../media/image27.tiff"/><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 Id="rId22" Type="http://schemas.openxmlformats.org/officeDocument/2006/relationships/image" Target="../media/image21.png"/><Relationship Id="rId27" Type="http://schemas.microsoft.com/office/2007/relationships/hdphoto" Target="../media/hdphoto12.wdp"/><Relationship Id="rId30" Type="http://schemas.openxmlformats.org/officeDocument/2006/relationships/image" Target="../media/image26.tiff"/></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30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39" y="1504950"/>
            <a:ext cx="8394466" cy="1142052"/>
          </a:xfrm>
        </p:spPr>
        <p:txBody>
          <a:bodyPr/>
          <a:lstStyle/>
          <a:p>
            <a:r>
              <a:rPr lang="en-US" dirty="0"/>
              <a:t>Evolving to 5G Architecture</a:t>
            </a:r>
          </a:p>
        </p:txBody>
      </p:sp>
      <p:sp>
        <p:nvSpPr>
          <p:cNvPr id="3" name="Slide Number Placeholder 2"/>
          <p:cNvSpPr>
            <a:spLocks noGrp="1"/>
          </p:cNvSpPr>
          <p:nvPr>
            <p:ph type="sldNum" sz="quarter" idx="4"/>
          </p:nvPr>
        </p:nvSpPr>
        <p:spPr/>
        <p:txBody>
          <a:bodyPr/>
          <a:lstStyle/>
          <a:p>
            <a:fld id="{96A97DD0-5BE7-4856-A2A9-C42C6688E607}" type="slidenum">
              <a:rPr lang="en-US" smtClean="0"/>
              <a:pPr/>
              <a:t>10</a:t>
            </a:fld>
            <a:endParaRPr lang="en-US" dirty="0"/>
          </a:p>
        </p:txBody>
      </p:sp>
    </p:spTree>
    <p:extLst>
      <p:ext uri="{BB962C8B-B14F-4D97-AF65-F5344CB8AC3E}">
        <p14:creationId xmlns:p14="http://schemas.microsoft.com/office/powerpoint/2010/main" val="136121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812" name="AutoShape 92"/>
          <p:cNvSpPr>
            <a:spLocks noChangeArrowheads="1"/>
          </p:cNvSpPr>
          <p:nvPr/>
        </p:nvSpPr>
        <p:spPr bwMode="auto">
          <a:xfrm>
            <a:off x="2429351" y="3570684"/>
            <a:ext cx="5657850" cy="857250"/>
          </a:xfrm>
          <a:prstGeom prst="roundRect">
            <a:avLst>
              <a:gd name="adj" fmla="val 16667"/>
            </a:avLst>
          </a:prstGeom>
          <a:solidFill>
            <a:srgbClr val="66FFFF">
              <a:alpha val="59999"/>
            </a:srgbClr>
          </a:solidFill>
          <a:ln w="9525" algn="ctr">
            <a:solidFill>
              <a:schemeClr val="tx1"/>
            </a:solidFill>
            <a:round/>
            <a:headEnd/>
            <a:tailEnd/>
          </a:ln>
        </p:spPr>
        <p:txBody>
          <a:bodyPr wrap="none" lIns="61593" tIns="30796" rIns="61593" bIns="30796" anchor="ctr"/>
          <a:lstStyle/>
          <a:p>
            <a:pPr defTabSz="610791" eaLnBrk="0" hangingPunct="0">
              <a:lnSpc>
                <a:spcPct val="90000"/>
              </a:lnSpc>
            </a:pPr>
            <a:r>
              <a:rPr lang="en-US" sz="1013" dirty="0">
                <a:solidFill>
                  <a:srgbClr val="000000"/>
                </a:solidFill>
              </a:rPr>
              <a:t>Non-3GPP</a:t>
            </a:r>
          </a:p>
          <a:p>
            <a:pPr defTabSz="610791" eaLnBrk="0" hangingPunct="0">
              <a:lnSpc>
                <a:spcPct val="90000"/>
              </a:lnSpc>
            </a:pPr>
            <a:r>
              <a:rPr lang="en-US" sz="1013" dirty="0">
                <a:solidFill>
                  <a:srgbClr val="000000"/>
                </a:solidFill>
              </a:rPr>
              <a:t>IP Access</a:t>
            </a:r>
          </a:p>
        </p:txBody>
      </p:sp>
      <p:sp>
        <p:nvSpPr>
          <p:cNvPr id="46082" name="Oval 2"/>
          <p:cNvSpPr>
            <a:spLocks noChangeArrowheads="1"/>
          </p:cNvSpPr>
          <p:nvPr/>
        </p:nvSpPr>
        <p:spPr bwMode="auto">
          <a:xfrm>
            <a:off x="983456" y="941784"/>
            <a:ext cx="2640330" cy="2228850"/>
          </a:xfrm>
          <a:prstGeom prst="ellipse">
            <a:avLst/>
          </a:prstGeom>
          <a:solidFill>
            <a:srgbClr val="EAEAEA"/>
          </a:solidFill>
          <a:ln w="9525" algn="ctr">
            <a:solidFill>
              <a:schemeClr val="tx1"/>
            </a:solidFill>
            <a:round/>
            <a:headEnd/>
            <a:tailEnd/>
          </a:ln>
        </p:spPr>
        <p:txBody>
          <a:bodyPr lIns="61593" tIns="30796" rIns="61593" bIns="30796" anchor="ctr"/>
          <a:lstStyle/>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r>
              <a:rPr lang="en-US" sz="1050" dirty="0">
                <a:solidFill>
                  <a:srgbClr val="000000"/>
                </a:solidFill>
                <a:ea typeface="ＭＳ Ｐゴシック" charset="-128"/>
              </a:rPr>
              <a:t>3GPP Access</a:t>
            </a:r>
          </a:p>
          <a:p>
            <a:pPr algn="ctr" defTabSz="610791" eaLnBrk="0" hangingPunct="0">
              <a:lnSpc>
                <a:spcPct val="90000"/>
              </a:lnSpc>
            </a:pPr>
            <a:endParaRPr lang="en-US" sz="1050" dirty="0">
              <a:solidFill>
                <a:srgbClr val="000000"/>
              </a:solidFill>
              <a:ea typeface="ＭＳ Ｐゴシック" charset="-128"/>
            </a:endParaRPr>
          </a:p>
          <a:p>
            <a:pPr algn="ctr" defTabSz="610791" eaLnBrk="0" hangingPunct="0">
              <a:lnSpc>
                <a:spcPct val="90000"/>
              </a:lnSpc>
            </a:pPr>
            <a:endParaRPr lang="en-US" sz="105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a:p>
            <a:pPr algn="ctr" defTabSz="610791" eaLnBrk="0" hangingPunct="0">
              <a:lnSpc>
                <a:spcPct val="90000"/>
              </a:lnSpc>
            </a:pPr>
            <a:endParaRPr lang="en-US" sz="1200" dirty="0">
              <a:solidFill>
                <a:srgbClr val="000000"/>
              </a:solidFill>
              <a:ea typeface="ＭＳ Ｐゴシック" charset="-128"/>
            </a:endParaRPr>
          </a:p>
        </p:txBody>
      </p:sp>
      <p:sp>
        <p:nvSpPr>
          <p:cNvPr id="670815" name="AutoShape 95"/>
          <p:cNvSpPr>
            <a:spLocks noChangeArrowheads="1"/>
          </p:cNvSpPr>
          <p:nvPr/>
        </p:nvSpPr>
        <p:spPr bwMode="auto">
          <a:xfrm>
            <a:off x="1046321" y="827484"/>
            <a:ext cx="1320165" cy="2971800"/>
          </a:xfrm>
          <a:prstGeom prst="roundRect">
            <a:avLst>
              <a:gd name="adj" fmla="val 16667"/>
            </a:avLst>
          </a:prstGeom>
          <a:solidFill>
            <a:srgbClr val="FFC000">
              <a:alpha val="59999"/>
            </a:srgbClr>
          </a:solidFill>
          <a:ln w="9525" algn="ctr">
            <a:solidFill>
              <a:schemeClr val="tx1"/>
            </a:solidFill>
            <a:round/>
            <a:headEnd/>
            <a:tailEnd/>
          </a:ln>
        </p:spPr>
        <p:txBody>
          <a:bodyPr wrap="none" lIns="61593" tIns="30796" rIns="61593" bIns="30796" anchor="ctr"/>
          <a:lstStyle/>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algn="ctr" defTabSz="610791" eaLnBrk="0" hangingPunct="0">
              <a:lnSpc>
                <a:spcPct val="90000"/>
              </a:lnSpc>
            </a:pPr>
            <a:endParaRPr lang="en-US" sz="1013" u="sng" dirty="0">
              <a:solidFill>
                <a:srgbClr val="000000"/>
              </a:solidFill>
            </a:endParaRPr>
          </a:p>
          <a:p>
            <a:pPr defTabSz="610791" eaLnBrk="0" hangingPunct="0">
              <a:lnSpc>
                <a:spcPct val="90000"/>
              </a:lnSpc>
            </a:pPr>
            <a:r>
              <a:rPr lang="en-US" sz="1013" dirty="0">
                <a:solidFill>
                  <a:srgbClr val="000000"/>
                </a:solidFill>
              </a:rPr>
              <a:t>3GPP </a:t>
            </a:r>
          </a:p>
          <a:p>
            <a:pPr defTabSz="610791" eaLnBrk="0" hangingPunct="0">
              <a:lnSpc>
                <a:spcPct val="90000"/>
              </a:lnSpc>
            </a:pPr>
            <a:r>
              <a:rPr lang="en-US" sz="1013" dirty="0">
                <a:solidFill>
                  <a:srgbClr val="000000"/>
                </a:solidFill>
              </a:rPr>
              <a:t>IP Access</a:t>
            </a:r>
            <a:endParaRPr lang="en-US" sz="1500" dirty="0">
              <a:solidFill>
                <a:srgbClr val="000000"/>
              </a:solidFill>
              <a:latin typeface="Franklin Gothic Medium" pitchFamily="34" charset="0"/>
            </a:endParaRPr>
          </a:p>
        </p:txBody>
      </p:sp>
      <p:sp>
        <p:nvSpPr>
          <p:cNvPr id="670811" name="AutoShape 91"/>
          <p:cNvSpPr>
            <a:spLocks noChangeArrowheads="1"/>
          </p:cNvSpPr>
          <p:nvPr/>
        </p:nvSpPr>
        <p:spPr bwMode="auto">
          <a:xfrm>
            <a:off x="2429351" y="770334"/>
            <a:ext cx="5154930" cy="2743200"/>
          </a:xfrm>
          <a:prstGeom prst="roundRect">
            <a:avLst>
              <a:gd name="adj" fmla="val 16667"/>
            </a:avLst>
          </a:prstGeom>
          <a:solidFill>
            <a:schemeClr val="bg1">
              <a:lumMod val="95000"/>
              <a:alpha val="59999"/>
            </a:schemeClr>
          </a:solidFill>
          <a:ln w="9525" algn="ctr">
            <a:solidFill>
              <a:schemeClr val="tx1"/>
            </a:solidFill>
            <a:round/>
            <a:headEnd/>
            <a:tailEnd/>
          </a:ln>
        </p:spPr>
        <p:txBody>
          <a:bodyPr wrap="none" lIns="61593" tIns="30796" rIns="61593" bIns="30796" anchor="ctr"/>
          <a:lstStyle/>
          <a:p>
            <a:pPr algn="ctr" defTabSz="610791" eaLnBrk="0" hangingPunct="0">
              <a:lnSpc>
                <a:spcPct val="90000"/>
              </a:lnSpc>
            </a:pPr>
            <a:r>
              <a:rPr lang="en-US" sz="1500" u="sng" dirty="0">
                <a:solidFill>
                  <a:srgbClr val="000000"/>
                </a:solidFill>
              </a:rPr>
              <a:t>Evolved Packet System</a:t>
            </a:r>
          </a:p>
          <a:p>
            <a:pPr algn="ctr" defTabSz="610791" eaLnBrk="0" hangingPunct="0">
              <a:lnSpc>
                <a:spcPct val="90000"/>
              </a:lnSpc>
            </a:pPr>
            <a:endParaRPr lang="en-US" sz="1500" u="sng" dirty="0">
              <a:solidFill>
                <a:srgbClr val="000000"/>
              </a:solidFill>
            </a:endParaRPr>
          </a:p>
          <a:p>
            <a:pPr algn="ctr" defTabSz="610791" eaLnBrk="0" hangingPunct="0">
              <a:lnSpc>
                <a:spcPct val="90000"/>
              </a:lnSpc>
            </a:pPr>
            <a:endParaRPr lang="en-US" sz="1800" u="sng" dirty="0">
              <a:solidFill>
                <a:srgbClr val="000000"/>
              </a:solidFill>
              <a:latin typeface="Franklin Gothic Medium" pitchFamily="34" charset="0"/>
            </a:endParaRPr>
          </a:p>
          <a:p>
            <a:pPr algn="ctr" defTabSz="610791" eaLnBrk="0" hangingPunct="0">
              <a:lnSpc>
                <a:spcPct val="90000"/>
              </a:lnSpc>
            </a:pPr>
            <a:endParaRPr lang="en-US" sz="1800" u="sng" dirty="0">
              <a:solidFill>
                <a:srgbClr val="000000"/>
              </a:solidFill>
              <a:latin typeface="Franklin Gothic Medium" pitchFamily="34" charset="0"/>
            </a:endParaRPr>
          </a:p>
          <a:p>
            <a:pPr algn="ctr" defTabSz="610791" eaLnBrk="0" hangingPunct="0">
              <a:lnSpc>
                <a:spcPct val="90000"/>
              </a:lnSpc>
            </a:pPr>
            <a:endParaRPr lang="en-US" sz="1800" u="sng" dirty="0">
              <a:solidFill>
                <a:srgbClr val="000000"/>
              </a:solidFill>
              <a:latin typeface="Franklin Gothic Medium" pitchFamily="34" charset="0"/>
            </a:endParaRPr>
          </a:p>
          <a:p>
            <a:pPr algn="ctr" defTabSz="610791" eaLnBrk="0" hangingPunct="0">
              <a:lnSpc>
                <a:spcPct val="90000"/>
              </a:lnSpc>
            </a:pPr>
            <a:endParaRPr lang="en-US" sz="1800" u="sng" dirty="0">
              <a:solidFill>
                <a:srgbClr val="000000"/>
              </a:solidFill>
              <a:latin typeface="Franklin Gothic Medium" pitchFamily="34" charset="0"/>
            </a:endParaRPr>
          </a:p>
          <a:p>
            <a:pPr algn="ctr" defTabSz="610791" eaLnBrk="0" hangingPunct="0">
              <a:lnSpc>
                <a:spcPct val="90000"/>
              </a:lnSpc>
            </a:pPr>
            <a:endParaRPr lang="en-US" sz="1800" u="sng" dirty="0">
              <a:solidFill>
                <a:srgbClr val="000000"/>
              </a:solidFill>
              <a:latin typeface="Franklin Gothic Medium" pitchFamily="34" charset="0"/>
            </a:endParaRPr>
          </a:p>
          <a:p>
            <a:pPr algn="ctr" defTabSz="610791" eaLnBrk="0" hangingPunct="0">
              <a:lnSpc>
                <a:spcPct val="90000"/>
              </a:lnSpc>
            </a:pPr>
            <a:endParaRPr lang="en-US" sz="1800" u="sng" dirty="0">
              <a:solidFill>
                <a:srgbClr val="000000"/>
              </a:solidFill>
              <a:latin typeface="Franklin Gothic Medium" pitchFamily="34" charset="0"/>
            </a:endParaRPr>
          </a:p>
          <a:p>
            <a:pPr algn="ctr" defTabSz="610791" eaLnBrk="0" hangingPunct="0">
              <a:lnSpc>
                <a:spcPct val="90000"/>
              </a:lnSpc>
            </a:pPr>
            <a:endParaRPr lang="en-US" sz="1800" u="sng" dirty="0">
              <a:solidFill>
                <a:srgbClr val="000000"/>
              </a:solidFill>
              <a:latin typeface="Franklin Gothic Medium" pitchFamily="34" charset="0"/>
            </a:endParaRPr>
          </a:p>
          <a:p>
            <a:pPr algn="ctr" defTabSz="610791" eaLnBrk="0" hangingPunct="0">
              <a:lnSpc>
                <a:spcPct val="90000"/>
              </a:lnSpc>
            </a:pPr>
            <a:endParaRPr lang="en-US" sz="1800" u="sng" dirty="0">
              <a:solidFill>
                <a:srgbClr val="000000"/>
              </a:solidFill>
              <a:latin typeface="Franklin Gothic Medium" pitchFamily="34" charset="0"/>
            </a:endParaRPr>
          </a:p>
          <a:p>
            <a:pPr algn="ctr" defTabSz="610791" eaLnBrk="0" hangingPunct="0">
              <a:lnSpc>
                <a:spcPct val="90000"/>
              </a:lnSpc>
            </a:pPr>
            <a:endParaRPr lang="en-US" sz="1800" u="sng" dirty="0">
              <a:solidFill>
                <a:srgbClr val="000000"/>
              </a:solidFill>
              <a:latin typeface="Franklin Gothic Medium" pitchFamily="34" charset="0"/>
            </a:endParaRPr>
          </a:p>
        </p:txBody>
      </p:sp>
      <p:sp>
        <p:nvSpPr>
          <p:cNvPr id="46083" name="Rectangle 3"/>
          <p:cNvSpPr>
            <a:spLocks noGrp="1" noChangeArrowheads="1"/>
          </p:cNvSpPr>
          <p:nvPr>
            <p:ph type="title"/>
          </p:nvPr>
        </p:nvSpPr>
        <p:spPr>
          <a:xfrm>
            <a:off x="356616" y="-49341"/>
            <a:ext cx="8513064" cy="765432"/>
          </a:xfrm>
        </p:spPr>
        <p:txBody>
          <a:bodyPr/>
          <a:lstStyle/>
          <a:p>
            <a:pPr eaLnBrk="1" hangingPunct="1"/>
            <a:r>
              <a:rPr lang="en-US" sz="2400" dirty="0"/>
              <a:t>LTE/EPS Reference Architecture </a:t>
            </a:r>
            <a:r>
              <a:rPr lang="en-US" sz="1350" dirty="0"/>
              <a:t>(Ref 3GPP TS23.401/402)</a:t>
            </a:r>
          </a:p>
        </p:txBody>
      </p:sp>
      <p:grpSp>
        <p:nvGrpSpPr>
          <p:cNvPr id="2" name="Group 4"/>
          <p:cNvGrpSpPr>
            <a:grpSpLocks/>
          </p:cNvGrpSpPr>
          <p:nvPr/>
        </p:nvGrpSpPr>
        <p:grpSpPr bwMode="auto">
          <a:xfrm>
            <a:off x="1203484" y="2474120"/>
            <a:ext cx="614244" cy="286940"/>
            <a:chOff x="432" y="2784"/>
            <a:chExt cx="469" cy="241"/>
          </a:xfrm>
        </p:grpSpPr>
        <p:sp>
          <p:nvSpPr>
            <p:cNvPr id="670725" name="Cloud"/>
            <p:cNvSpPr>
              <a:spLocks noChangeAspect="1" noEditPoints="1" noChangeArrowheads="1"/>
            </p:cNvSpPr>
            <p:nvPr/>
          </p:nvSpPr>
          <p:spPr bwMode="auto">
            <a:xfrm>
              <a:off x="432" y="2784"/>
              <a:ext cx="469" cy="24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0C0C4"/>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13">
                <a:solidFill>
                  <a:srgbClr val="000000"/>
                </a:solidFill>
              </a:endParaRPr>
            </a:p>
          </p:txBody>
        </p:sp>
        <p:sp>
          <p:nvSpPr>
            <p:cNvPr id="46177" name="Text Box 6"/>
            <p:cNvSpPr txBox="1">
              <a:spLocks noChangeArrowheads="1"/>
            </p:cNvSpPr>
            <p:nvPr/>
          </p:nvSpPr>
          <p:spPr bwMode="auto">
            <a:xfrm>
              <a:off x="464" y="2840"/>
              <a:ext cx="389" cy="131"/>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75">
                  <a:solidFill>
                    <a:srgbClr val="000000"/>
                  </a:solidFill>
                  <a:ea typeface="ＭＳ Ｐゴシック" charset="-128"/>
                </a:rPr>
                <a:t>E-UTRAN</a:t>
              </a:r>
            </a:p>
          </p:txBody>
        </p:sp>
      </p:grpSp>
      <p:sp>
        <p:nvSpPr>
          <p:cNvPr id="46085" name="Rectangle 7"/>
          <p:cNvSpPr>
            <a:spLocks noChangeArrowheads="1"/>
          </p:cNvSpPr>
          <p:nvPr/>
        </p:nvSpPr>
        <p:spPr bwMode="auto">
          <a:xfrm>
            <a:off x="4661059" y="2416969"/>
            <a:ext cx="565785" cy="289322"/>
          </a:xfrm>
          <a:prstGeom prst="rect">
            <a:avLst/>
          </a:prstGeom>
          <a:solidFill>
            <a:srgbClr val="3E8DC5"/>
          </a:solidFill>
          <a:ln w="9525" algn="ctr">
            <a:solidFill>
              <a:schemeClr val="tx1"/>
            </a:solidFill>
            <a:miter lim="800000"/>
            <a:headEnd/>
            <a:tailEnd/>
          </a:ln>
        </p:spPr>
        <p:txBody>
          <a:bodyPr wrap="none" lIns="61593" tIns="30796" rIns="61593" bIns="30796" anchor="ctr"/>
          <a:lstStyle/>
          <a:p>
            <a:pPr algn="ctr" defTabSz="610791" eaLnBrk="0" hangingPunct="0">
              <a:lnSpc>
                <a:spcPct val="90000"/>
              </a:lnSpc>
            </a:pPr>
            <a:r>
              <a:rPr lang="en-US" sz="675">
                <a:solidFill>
                  <a:srgbClr val="000000"/>
                </a:solidFill>
                <a:ea typeface="ＭＳ Ｐゴシック" charset="-128"/>
              </a:rPr>
              <a:t>PDN </a:t>
            </a:r>
          </a:p>
          <a:p>
            <a:pPr algn="ctr" defTabSz="610791" eaLnBrk="0" hangingPunct="0">
              <a:lnSpc>
                <a:spcPct val="90000"/>
              </a:lnSpc>
            </a:pPr>
            <a:r>
              <a:rPr lang="en-US" sz="675">
                <a:solidFill>
                  <a:srgbClr val="000000"/>
                </a:solidFill>
                <a:ea typeface="ＭＳ Ｐゴシック" charset="-128"/>
              </a:rPr>
              <a:t>Gateway</a:t>
            </a:r>
          </a:p>
        </p:txBody>
      </p:sp>
      <p:sp>
        <p:nvSpPr>
          <p:cNvPr id="46086" name="Rectangle 8"/>
          <p:cNvSpPr>
            <a:spLocks noChangeArrowheads="1"/>
          </p:cNvSpPr>
          <p:nvPr/>
        </p:nvSpPr>
        <p:spPr bwMode="auto">
          <a:xfrm>
            <a:off x="3215164" y="2416969"/>
            <a:ext cx="565785" cy="285750"/>
          </a:xfrm>
          <a:prstGeom prst="rect">
            <a:avLst/>
          </a:prstGeom>
          <a:solidFill>
            <a:srgbClr val="3E8DC5"/>
          </a:solidFill>
          <a:ln w="9525" algn="ctr">
            <a:solidFill>
              <a:schemeClr val="tx1"/>
            </a:solidFill>
            <a:miter lim="800000"/>
            <a:headEnd/>
            <a:tailEnd/>
          </a:ln>
        </p:spPr>
        <p:txBody>
          <a:bodyPr wrap="none" lIns="61593" tIns="30796" rIns="61593" bIns="30796" anchor="ctr"/>
          <a:lstStyle/>
          <a:p>
            <a:pPr algn="ctr" defTabSz="610791" eaLnBrk="0" hangingPunct="0">
              <a:lnSpc>
                <a:spcPct val="90000"/>
              </a:lnSpc>
            </a:pPr>
            <a:r>
              <a:rPr lang="en-US" sz="675">
                <a:solidFill>
                  <a:srgbClr val="000000"/>
                </a:solidFill>
                <a:ea typeface="ＭＳ Ｐゴシック" charset="-128"/>
              </a:rPr>
              <a:t>Serving </a:t>
            </a:r>
          </a:p>
          <a:p>
            <a:pPr algn="ctr" defTabSz="610791" eaLnBrk="0" hangingPunct="0">
              <a:lnSpc>
                <a:spcPct val="90000"/>
              </a:lnSpc>
            </a:pPr>
            <a:r>
              <a:rPr lang="en-US" sz="675">
                <a:solidFill>
                  <a:srgbClr val="000000"/>
                </a:solidFill>
                <a:ea typeface="ＭＳ Ｐゴシック" charset="-128"/>
              </a:rPr>
              <a:t>Gateway</a:t>
            </a:r>
          </a:p>
        </p:txBody>
      </p:sp>
      <p:cxnSp>
        <p:nvCxnSpPr>
          <p:cNvPr id="46087" name="AutoShape 9"/>
          <p:cNvCxnSpPr>
            <a:cxnSpLocks noChangeShapeType="1"/>
            <a:stCxn id="46086" idx="3"/>
            <a:endCxn id="46085" idx="1"/>
          </p:cNvCxnSpPr>
          <p:nvPr/>
        </p:nvCxnSpPr>
        <p:spPr bwMode="auto">
          <a:xfrm>
            <a:off x="3780949" y="2559845"/>
            <a:ext cx="880110" cy="2381"/>
          </a:xfrm>
          <a:prstGeom prst="straightConnector1">
            <a:avLst/>
          </a:prstGeom>
          <a:noFill/>
          <a:ln w="9525">
            <a:solidFill>
              <a:schemeClr val="tx1"/>
            </a:solidFill>
            <a:round/>
            <a:headEnd/>
            <a:tailEnd/>
          </a:ln>
        </p:spPr>
      </p:cxnSp>
      <p:sp>
        <p:nvSpPr>
          <p:cNvPr id="46088" name="Rectangle 10"/>
          <p:cNvSpPr>
            <a:spLocks noChangeArrowheads="1"/>
          </p:cNvSpPr>
          <p:nvPr/>
        </p:nvSpPr>
        <p:spPr bwMode="auto">
          <a:xfrm>
            <a:off x="1769269" y="2474119"/>
            <a:ext cx="502920" cy="171450"/>
          </a:xfrm>
          <a:prstGeom prst="rect">
            <a:avLst/>
          </a:prstGeom>
          <a:solidFill>
            <a:srgbClr val="C0C0C4"/>
          </a:solidFill>
          <a:ln w="9525" algn="ctr">
            <a:solidFill>
              <a:schemeClr val="tx1"/>
            </a:solidFill>
            <a:miter lim="800000"/>
            <a:headEnd/>
            <a:tailEnd/>
          </a:ln>
        </p:spPr>
        <p:txBody>
          <a:bodyPr wrap="none" lIns="61593" tIns="30796" rIns="61593" bIns="30796" anchor="ctr"/>
          <a:lstStyle/>
          <a:p>
            <a:pPr algn="ctr" defTabSz="610791" eaLnBrk="0" hangingPunct="0">
              <a:lnSpc>
                <a:spcPct val="90000"/>
              </a:lnSpc>
            </a:pPr>
            <a:r>
              <a:rPr lang="en-US" sz="675">
                <a:solidFill>
                  <a:srgbClr val="000000"/>
                </a:solidFill>
                <a:ea typeface="ＭＳ Ｐゴシック" charset="-128"/>
              </a:rPr>
              <a:t>eNodeB</a:t>
            </a:r>
          </a:p>
        </p:txBody>
      </p:sp>
      <p:sp>
        <p:nvSpPr>
          <p:cNvPr id="46089" name="Rectangle 11"/>
          <p:cNvSpPr>
            <a:spLocks noChangeArrowheads="1"/>
          </p:cNvSpPr>
          <p:nvPr/>
        </p:nvSpPr>
        <p:spPr bwMode="auto">
          <a:xfrm>
            <a:off x="6012656" y="1398984"/>
            <a:ext cx="502920" cy="182166"/>
          </a:xfrm>
          <a:prstGeom prst="rect">
            <a:avLst/>
          </a:prstGeom>
          <a:solidFill>
            <a:srgbClr val="C0C0C4"/>
          </a:solidFill>
          <a:ln w="9525" algn="ctr">
            <a:solidFill>
              <a:schemeClr val="tx1"/>
            </a:solidFill>
            <a:miter lim="800000"/>
            <a:headEnd/>
            <a:tailEnd/>
          </a:ln>
        </p:spPr>
        <p:txBody>
          <a:bodyPr wrap="none" lIns="61593" tIns="30796" rIns="61593" bIns="30796" anchor="ctr"/>
          <a:lstStyle/>
          <a:p>
            <a:pPr algn="ctr" defTabSz="610791" eaLnBrk="0" hangingPunct="0">
              <a:lnSpc>
                <a:spcPct val="90000"/>
              </a:lnSpc>
            </a:pPr>
            <a:r>
              <a:rPr lang="en-US" sz="675">
                <a:solidFill>
                  <a:srgbClr val="000000"/>
                </a:solidFill>
                <a:ea typeface="ＭＳ Ｐゴシック" charset="-128"/>
              </a:rPr>
              <a:t>PCRF</a:t>
            </a:r>
          </a:p>
        </p:txBody>
      </p:sp>
      <p:cxnSp>
        <p:nvCxnSpPr>
          <p:cNvPr id="46090" name="AutoShape 12"/>
          <p:cNvCxnSpPr>
            <a:cxnSpLocks noChangeShapeType="1"/>
            <a:stCxn id="46088" idx="3"/>
            <a:endCxn id="46086" idx="1"/>
          </p:cNvCxnSpPr>
          <p:nvPr/>
        </p:nvCxnSpPr>
        <p:spPr bwMode="auto">
          <a:xfrm>
            <a:off x="2272189" y="2559844"/>
            <a:ext cx="942975" cy="0"/>
          </a:xfrm>
          <a:prstGeom prst="straightConnector1">
            <a:avLst/>
          </a:prstGeom>
          <a:noFill/>
          <a:ln w="9525">
            <a:solidFill>
              <a:schemeClr val="tx1"/>
            </a:solidFill>
            <a:round/>
            <a:headEnd/>
            <a:tailEnd/>
          </a:ln>
        </p:spPr>
      </p:cxnSp>
      <p:cxnSp>
        <p:nvCxnSpPr>
          <p:cNvPr id="46091" name="AutoShape 13"/>
          <p:cNvCxnSpPr>
            <a:cxnSpLocks noChangeShapeType="1"/>
            <a:stCxn id="46088" idx="0"/>
            <a:endCxn id="46105" idx="1"/>
          </p:cNvCxnSpPr>
          <p:nvPr/>
        </p:nvCxnSpPr>
        <p:spPr bwMode="auto">
          <a:xfrm flipV="1">
            <a:off x="2020729" y="2045494"/>
            <a:ext cx="502920" cy="428625"/>
          </a:xfrm>
          <a:prstGeom prst="straightConnector1">
            <a:avLst/>
          </a:prstGeom>
          <a:noFill/>
          <a:ln w="9525">
            <a:solidFill>
              <a:schemeClr val="tx1"/>
            </a:solidFill>
            <a:round/>
            <a:headEnd/>
            <a:tailEnd/>
          </a:ln>
        </p:spPr>
      </p:cxnSp>
      <p:cxnSp>
        <p:nvCxnSpPr>
          <p:cNvPr id="46092" name="AutoShape 14"/>
          <p:cNvCxnSpPr>
            <a:cxnSpLocks noChangeShapeType="1"/>
            <a:stCxn id="46086" idx="0"/>
            <a:endCxn id="46105" idx="3"/>
          </p:cNvCxnSpPr>
          <p:nvPr/>
        </p:nvCxnSpPr>
        <p:spPr bwMode="auto">
          <a:xfrm flipH="1" flipV="1">
            <a:off x="2889052" y="2045494"/>
            <a:ext cx="609005" cy="371475"/>
          </a:xfrm>
          <a:prstGeom prst="straightConnector1">
            <a:avLst/>
          </a:prstGeom>
          <a:noFill/>
          <a:ln w="9525">
            <a:solidFill>
              <a:schemeClr val="tx1"/>
            </a:solidFill>
            <a:round/>
            <a:headEnd/>
            <a:tailEnd/>
          </a:ln>
        </p:spPr>
      </p:cxnSp>
      <p:cxnSp>
        <p:nvCxnSpPr>
          <p:cNvPr id="46093" name="AutoShape 15"/>
          <p:cNvCxnSpPr>
            <a:cxnSpLocks noChangeShapeType="1"/>
            <a:stCxn id="46085" idx="0"/>
            <a:endCxn id="46089" idx="2"/>
          </p:cNvCxnSpPr>
          <p:nvPr/>
        </p:nvCxnSpPr>
        <p:spPr bwMode="auto">
          <a:xfrm flipV="1">
            <a:off x="4943951" y="1581151"/>
            <a:ext cx="1320165" cy="835819"/>
          </a:xfrm>
          <a:prstGeom prst="straightConnector1">
            <a:avLst/>
          </a:prstGeom>
          <a:noFill/>
          <a:ln w="9525">
            <a:solidFill>
              <a:schemeClr val="tx1"/>
            </a:solidFill>
            <a:prstDash val="dash"/>
            <a:round/>
            <a:headEnd/>
            <a:tailEnd/>
          </a:ln>
        </p:spPr>
      </p:cxnSp>
      <p:sp>
        <p:nvSpPr>
          <p:cNvPr id="46094" name="Oval 16"/>
          <p:cNvSpPr>
            <a:spLocks noChangeArrowheads="1"/>
          </p:cNvSpPr>
          <p:nvPr/>
        </p:nvSpPr>
        <p:spPr bwMode="auto">
          <a:xfrm>
            <a:off x="7427119" y="2359819"/>
            <a:ext cx="1042511" cy="400050"/>
          </a:xfrm>
          <a:prstGeom prst="ellipse">
            <a:avLst/>
          </a:prstGeom>
          <a:solidFill>
            <a:srgbClr val="C0C0C4"/>
          </a:solidFill>
          <a:ln w="9525" algn="ctr">
            <a:solidFill>
              <a:schemeClr val="tx1"/>
            </a:solidFill>
            <a:round/>
            <a:headEnd/>
            <a:tailEnd/>
          </a:ln>
        </p:spPr>
        <p:txBody>
          <a:bodyPr wrap="none" lIns="61593" tIns="30796" rIns="61593" bIns="30796" anchor="ctr"/>
          <a:lstStyle/>
          <a:p>
            <a:pPr algn="ctr" defTabSz="610791" eaLnBrk="0" hangingPunct="0">
              <a:lnSpc>
                <a:spcPct val="90000"/>
              </a:lnSpc>
            </a:pPr>
            <a:r>
              <a:rPr lang="en-US" sz="675">
                <a:solidFill>
                  <a:srgbClr val="000000"/>
                </a:solidFill>
                <a:ea typeface="ＭＳ Ｐゴシック" charset="-128"/>
              </a:rPr>
              <a:t>Operator’s </a:t>
            </a:r>
          </a:p>
          <a:p>
            <a:pPr algn="ctr" defTabSz="610791" eaLnBrk="0" hangingPunct="0">
              <a:lnSpc>
                <a:spcPct val="90000"/>
              </a:lnSpc>
            </a:pPr>
            <a:r>
              <a:rPr lang="en-US" sz="675">
                <a:solidFill>
                  <a:srgbClr val="000000"/>
                </a:solidFill>
                <a:ea typeface="ＭＳ Ｐゴシック" charset="-128"/>
              </a:rPr>
              <a:t>IP Services</a:t>
            </a:r>
          </a:p>
        </p:txBody>
      </p:sp>
      <p:sp>
        <p:nvSpPr>
          <p:cNvPr id="46095" name="Rectangle 17"/>
          <p:cNvSpPr>
            <a:spLocks noChangeArrowheads="1"/>
          </p:cNvSpPr>
          <p:nvPr/>
        </p:nvSpPr>
        <p:spPr bwMode="auto">
          <a:xfrm>
            <a:off x="4032410" y="1159669"/>
            <a:ext cx="428268" cy="171450"/>
          </a:xfrm>
          <a:prstGeom prst="rect">
            <a:avLst/>
          </a:prstGeom>
          <a:solidFill>
            <a:srgbClr val="C0C0C4"/>
          </a:solidFill>
          <a:ln w="9525" algn="ctr">
            <a:solidFill>
              <a:schemeClr val="tx1"/>
            </a:solidFill>
            <a:miter lim="800000"/>
            <a:headEnd/>
            <a:tailEnd/>
          </a:ln>
        </p:spPr>
        <p:txBody>
          <a:bodyPr wrap="none" lIns="61593" tIns="30796" rIns="61593" bIns="30796" anchor="ctr"/>
          <a:lstStyle/>
          <a:p>
            <a:pPr algn="ctr" defTabSz="610791" eaLnBrk="0" hangingPunct="0">
              <a:lnSpc>
                <a:spcPct val="90000"/>
              </a:lnSpc>
            </a:pPr>
            <a:r>
              <a:rPr lang="en-US" sz="675">
                <a:solidFill>
                  <a:srgbClr val="000000"/>
                </a:solidFill>
                <a:ea typeface="ＭＳ Ｐゴシック" charset="-128"/>
              </a:rPr>
              <a:t>HSS</a:t>
            </a:r>
          </a:p>
        </p:txBody>
      </p:sp>
      <p:cxnSp>
        <p:nvCxnSpPr>
          <p:cNvPr id="46096" name="AutoShape 18"/>
          <p:cNvCxnSpPr>
            <a:cxnSpLocks noChangeShapeType="1"/>
            <a:stCxn id="46095" idx="2"/>
            <a:endCxn id="46105" idx="0"/>
          </p:cNvCxnSpPr>
          <p:nvPr/>
        </p:nvCxnSpPr>
        <p:spPr bwMode="auto">
          <a:xfrm flipH="1">
            <a:off x="2707005" y="1331119"/>
            <a:ext cx="1540193" cy="628650"/>
          </a:xfrm>
          <a:prstGeom prst="straightConnector1">
            <a:avLst/>
          </a:prstGeom>
          <a:noFill/>
          <a:ln w="9525">
            <a:solidFill>
              <a:schemeClr val="tx1"/>
            </a:solidFill>
            <a:round/>
            <a:headEnd/>
            <a:tailEnd/>
          </a:ln>
        </p:spPr>
      </p:cxnSp>
      <p:cxnSp>
        <p:nvCxnSpPr>
          <p:cNvPr id="46097" name="AutoShape 19"/>
          <p:cNvCxnSpPr>
            <a:cxnSpLocks noChangeShapeType="1"/>
            <a:stCxn id="46085" idx="2"/>
            <a:endCxn id="46136" idx="0"/>
          </p:cNvCxnSpPr>
          <p:nvPr/>
        </p:nvCxnSpPr>
        <p:spPr bwMode="auto">
          <a:xfrm>
            <a:off x="4943951" y="2706291"/>
            <a:ext cx="1320165" cy="521494"/>
          </a:xfrm>
          <a:prstGeom prst="straightConnector1">
            <a:avLst/>
          </a:prstGeom>
          <a:noFill/>
          <a:ln w="9525">
            <a:solidFill>
              <a:schemeClr val="tx1"/>
            </a:solidFill>
            <a:round/>
            <a:headEnd/>
            <a:tailEnd/>
          </a:ln>
        </p:spPr>
      </p:cxnSp>
      <p:cxnSp>
        <p:nvCxnSpPr>
          <p:cNvPr id="46098" name="AutoShape 20"/>
          <p:cNvCxnSpPr>
            <a:cxnSpLocks noChangeShapeType="1"/>
            <a:stCxn id="46094" idx="2"/>
            <a:endCxn id="46085" idx="3"/>
          </p:cNvCxnSpPr>
          <p:nvPr/>
        </p:nvCxnSpPr>
        <p:spPr bwMode="auto">
          <a:xfrm flipH="1">
            <a:off x="5226844" y="2559845"/>
            <a:ext cx="2200275" cy="2381"/>
          </a:xfrm>
          <a:prstGeom prst="straightConnector1">
            <a:avLst/>
          </a:prstGeom>
          <a:noFill/>
          <a:ln w="9525">
            <a:solidFill>
              <a:schemeClr val="tx1"/>
            </a:solidFill>
            <a:round/>
            <a:headEnd/>
            <a:tailEnd/>
          </a:ln>
        </p:spPr>
      </p:cxnSp>
      <p:cxnSp>
        <p:nvCxnSpPr>
          <p:cNvPr id="46099" name="AutoShape 21"/>
          <p:cNvCxnSpPr>
            <a:cxnSpLocks noChangeShapeType="1"/>
            <a:stCxn id="46095" idx="3"/>
            <a:endCxn id="46137" idx="0"/>
          </p:cNvCxnSpPr>
          <p:nvPr/>
        </p:nvCxnSpPr>
        <p:spPr bwMode="auto">
          <a:xfrm>
            <a:off x="4460677" y="1245395"/>
            <a:ext cx="2746415" cy="953690"/>
          </a:xfrm>
          <a:prstGeom prst="bentConnector2">
            <a:avLst/>
          </a:prstGeom>
          <a:noFill/>
          <a:ln w="9525">
            <a:solidFill>
              <a:schemeClr val="tx1"/>
            </a:solidFill>
            <a:prstDash val="sysDot"/>
            <a:miter lim="800000"/>
            <a:headEnd/>
            <a:tailEnd/>
          </a:ln>
        </p:spPr>
      </p:cxnSp>
      <p:sp>
        <p:nvSpPr>
          <p:cNvPr id="46100" name="Text Box 22"/>
          <p:cNvSpPr txBox="1">
            <a:spLocks noChangeArrowheads="1"/>
          </p:cNvSpPr>
          <p:nvPr/>
        </p:nvSpPr>
        <p:spPr bwMode="auto">
          <a:xfrm>
            <a:off x="4489441" y="1959770"/>
            <a:ext cx="318353" cy="228393"/>
          </a:xfrm>
          <a:prstGeom prst="rect">
            <a:avLst/>
          </a:prstGeom>
          <a:solidFill>
            <a:schemeClr val="bg1"/>
          </a:solid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Gxc</a:t>
            </a:r>
          </a:p>
          <a:p>
            <a:pPr algn="ctr" defTabSz="610791" eaLnBrk="0" hangingPunct="0">
              <a:lnSpc>
                <a:spcPct val="90000"/>
              </a:lnSpc>
            </a:pPr>
            <a:r>
              <a:rPr lang="en-US" sz="600">
                <a:solidFill>
                  <a:srgbClr val="000000"/>
                </a:solidFill>
                <a:ea typeface="ＭＳ Ｐゴシック" charset="-128"/>
              </a:rPr>
              <a:t>(Gx+)</a:t>
            </a:r>
          </a:p>
        </p:txBody>
      </p:sp>
      <p:sp>
        <p:nvSpPr>
          <p:cNvPr id="46101" name="Text Box 23"/>
          <p:cNvSpPr txBox="1">
            <a:spLocks noChangeArrowheads="1"/>
          </p:cNvSpPr>
          <p:nvPr/>
        </p:nvSpPr>
        <p:spPr bwMode="auto">
          <a:xfrm>
            <a:off x="2982360" y="1959770"/>
            <a:ext cx="414533" cy="228393"/>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S11</a:t>
            </a:r>
          </a:p>
          <a:p>
            <a:pPr algn="ctr" defTabSz="610791" eaLnBrk="0" hangingPunct="0">
              <a:lnSpc>
                <a:spcPct val="90000"/>
              </a:lnSpc>
            </a:pPr>
            <a:r>
              <a:rPr lang="en-US" sz="600">
                <a:solidFill>
                  <a:srgbClr val="000000"/>
                </a:solidFill>
                <a:ea typeface="ＭＳ Ｐゴシック" charset="-128"/>
              </a:rPr>
              <a:t>(GTP-C)</a:t>
            </a:r>
          </a:p>
        </p:txBody>
      </p:sp>
      <p:sp>
        <p:nvSpPr>
          <p:cNvPr id="46102" name="Text Box 24"/>
          <p:cNvSpPr txBox="1">
            <a:spLocks noChangeArrowheads="1"/>
          </p:cNvSpPr>
          <p:nvPr/>
        </p:nvSpPr>
        <p:spPr bwMode="auto">
          <a:xfrm>
            <a:off x="2227980" y="2531270"/>
            <a:ext cx="414533" cy="228393"/>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S1-U</a:t>
            </a:r>
          </a:p>
          <a:p>
            <a:pPr algn="ctr" defTabSz="610791" eaLnBrk="0" hangingPunct="0">
              <a:lnSpc>
                <a:spcPct val="90000"/>
              </a:lnSpc>
            </a:pPr>
            <a:r>
              <a:rPr lang="en-US" sz="600">
                <a:solidFill>
                  <a:srgbClr val="000000"/>
                </a:solidFill>
                <a:ea typeface="ＭＳ Ｐゴシック" charset="-128"/>
              </a:rPr>
              <a:t>(GTP-U)</a:t>
            </a:r>
          </a:p>
        </p:txBody>
      </p:sp>
      <p:sp>
        <p:nvSpPr>
          <p:cNvPr id="46103" name="Text Box 25"/>
          <p:cNvSpPr txBox="1">
            <a:spLocks noChangeArrowheads="1"/>
          </p:cNvSpPr>
          <p:nvPr/>
        </p:nvSpPr>
        <p:spPr bwMode="auto">
          <a:xfrm>
            <a:off x="5593495" y="3056335"/>
            <a:ext cx="440181" cy="311493"/>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S2b</a:t>
            </a:r>
          </a:p>
          <a:p>
            <a:pPr algn="ctr" defTabSz="610791" eaLnBrk="0" hangingPunct="0">
              <a:lnSpc>
                <a:spcPct val="90000"/>
              </a:lnSpc>
            </a:pPr>
            <a:r>
              <a:rPr lang="en-US" sz="600">
                <a:solidFill>
                  <a:srgbClr val="000000"/>
                </a:solidFill>
                <a:ea typeface="ＭＳ Ｐゴシック" charset="-128"/>
              </a:rPr>
              <a:t>(PMIPv6,</a:t>
            </a:r>
          </a:p>
          <a:p>
            <a:pPr algn="ctr" defTabSz="610791" eaLnBrk="0" hangingPunct="0">
              <a:lnSpc>
                <a:spcPct val="90000"/>
              </a:lnSpc>
            </a:pPr>
            <a:r>
              <a:rPr lang="en-US" sz="600">
                <a:solidFill>
                  <a:srgbClr val="000000"/>
                </a:solidFill>
                <a:ea typeface="ＭＳ Ｐゴシック" charset="-128"/>
              </a:rPr>
              <a:t>GRE)</a:t>
            </a:r>
          </a:p>
        </p:txBody>
      </p:sp>
      <p:cxnSp>
        <p:nvCxnSpPr>
          <p:cNvPr id="46104" name="AutoShape 26"/>
          <p:cNvCxnSpPr>
            <a:cxnSpLocks noChangeShapeType="1"/>
            <a:stCxn id="46094" idx="0"/>
            <a:endCxn id="46089" idx="2"/>
          </p:cNvCxnSpPr>
          <p:nvPr/>
        </p:nvCxnSpPr>
        <p:spPr bwMode="auto">
          <a:xfrm flipH="1" flipV="1">
            <a:off x="6264116" y="1581151"/>
            <a:ext cx="1684259" cy="778669"/>
          </a:xfrm>
          <a:prstGeom prst="straightConnector1">
            <a:avLst/>
          </a:prstGeom>
          <a:noFill/>
          <a:ln w="9525">
            <a:solidFill>
              <a:schemeClr val="tx1"/>
            </a:solidFill>
            <a:prstDash val="dash"/>
            <a:round/>
            <a:headEnd/>
            <a:tailEnd/>
          </a:ln>
        </p:spPr>
      </p:cxnSp>
      <p:sp>
        <p:nvSpPr>
          <p:cNvPr id="46105" name="Rectangle 27"/>
          <p:cNvSpPr>
            <a:spLocks noChangeArrowheads="1"/>
          </p:cNvSpPr>
          <p:nvPr/>
        </p:nvSpPr>
        <p:spPr bwMode="auto">
          <a:xfrm>
            <a:off x="2523650" y="1959769"/>
            <a:ext cx="365403" cy="171450"/>
          </a:xfrm>
          <a:prstGeom prst="rect">
            <a:avLst/>
          </a:prstGeom>
          <a:solidFill>
            <a:schemeClr val="accent1"/>
          </a:solidFill>
          <a:ln w="9525" algn="ctr">
            <a:solidFill>
              <a:schemeClr val="tx1"/>
            </a:solidFill>
            <a:miter lim="800000"/>
            <a:headEnd/>
            <a:tailEnd/>
          </a:ln>
        </p:spPr>
        <p:txBody>
          <a:bodyPr wrap="none" lIns="61593" tIns="30796" rIns="61593" bIns="30796" anchor="ctr"/>
          <a:lstStyle/>
          <a:p>
            <a:pPr algn="ctr" defTabSz="610791" eaLnBrk="0" hangingPunct="0">
              <a:lnSpc>
                <a:spcPct val="90000"/>
              </a:lnSpc>
            </a:pPr>
            <a:r>
              <a:rPr lang="en-US" sz="675">
                <a:solidFill>
                  <a:srgbClr val="000000"/>
                </a:solidFill>
                <a:ea typeface="ＭＳ Ｐゴシック" charset="-128"/>
              </a:rPr>
              <a:t>MME</a:t>
            </a:r>
          </a:p>
        </p:txBody>
      </p:sp>
      <p:sp>
        <p:nvSpPr>
          <p:cNvPr id="46106" name="Text Box 28"/>
          <p:cNvSpPr txBox="1">
            <a:spLocks noChangeArrowheads="1"/>
          </p:cNvSpPr>
          <p:nvPr/>
        </p:nvSpPr>
        <p:spPr bwMode="auto">
          <a:xfrm>
            <a:off x="3817617" y="2416970"/>
            <a:ext cx="768796" cy="145293"/>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S5 (PMIPv6, GRE)</a:t>
            </a:r>
          </a:p>
        </p:txBody>
      </p:sp>
      <p:sp>
        <p:nvSpPr>
          <p:cNvPr id="46107" name="Text Box 29"/>
          <p:cNvSpPr txBox="1">
            <a:spLocks noChangeArrowheads="1"/>
          </p:cNvSpPr>
          <p:nvPr/>
        </p:nvSpPr>
        <p:spPr bwMode="auto">
          <a:xfrm>
            <a:off x="3870870" y="1445420"/>
            <a:ext cx="573230" cy="228393"/>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S6a</a:t>
            </a:r>
          </a:p>
          <a:p>
            <a:pPr algn="ctr" defTabSz="610791" eaLnBrk="0" hangingPunct="0">
              <a:lnSpc>
                <a:spcPct val="90000"/>
              </a:lnSpc>
            </a:pPr>
            <a:r>
              <a:rPr lang="en-US" sz="600">
                <a:solidFill>
                  <a:srgbClr val="000000"/>
                </a:solidFill>
                <a:ea typeface="ＭＳ Ｐゴシック" charset="-128"/>
              </a:rPr>
              <a:t>(DIAMETER)</a:t>
            </a:r>
          </a:p>
        </p:txBody>
      </p:sp>
      <p:sp>
        <p:nvSpPr>
          <p:cNvPr id="46108" name="Text Box 30"/>
          <p:cNvSpPr txBox="1">
            <a:spLocks noChangeArrowheads="1"/>
          </p:cNvSpPr>
          <p:nvPr/>
        </p:nvSpPr>
        <p:spPr bwMode="auto">
          <a:xfrm>
            <a:off x="1725488" y="2188370"/>
            <a:ext cx="424151" cy="228393"/>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S1-MME</a:t>
            </a:r>
          </a:p>
          <a:p>
            <a:pPr algn="ctr" defTabSz="610791" eaLnBrk="0" hangingPunct="0">
              <a:lnSpc>
                <a:spcPct val="90000"/>
              </a:lnSpc>
            </a:pPr>
            <a:r>
              <a:rPr lang="en-US" sz="600">
                <a:solidFill>
                  <a:srgbClr val="000000"/>
                </a:solidFill>
                <a:ea typeface="ＭＳ Ｐゴシック" charset="-128"/>
              </a:rPr>
              <a:t>(S1-AP)</a:t>
            </a:r>
          </a:p>
        </p:txBody>
      </p:sp>
      <p:cxnSp>
        <p:nvCxnSpPr>
          <p:cNvPr id="46109" name="AutoShape 31"/>
          <p:cNvCxnSpPr>
            <a:cxnSpLocks noChangeShapeType="1"/>
            <a:stCxn id="46085" idx="2"/>
            <a:endCxn id="46121" idx="0"/>
          </p:cNvCxnSpPr>
          <p:nvPr/>
        </p:nvCxnSpPr>
        <p:spPr bwMode="auto">
          <a:xfrm>
            <a:off x="4943952" y="2706291"/>
            <a:ext cx="655" cy="956254"/>
          </a:xfrm>
          <a:prstGeom prst="straightConnector1">
            <a:avLst/>
          </a:prstGeom>
          <a:noFill/>
          <a:ln w="9525">
            <a:solidFill>
              <a:schemeClr val="tx1"/>
            </a:solidFill>
            <a:round/>
            <a:headEnd/>
            <a:tailEnd/>
          </a:ln>
        </p:spPr>
      </p:cxnSp>
      <p:cxnSp>
        <p:nvCxnSpPr>
          <p:cNvPr id="46110" name="AutoShape 32"/>
          <p:cNvCxnSpPr>
            <a:cxnSpLocks noChangeShapeType="1"/>
            <a:stCxn id="46089" idx="2"/>
            <a:endCxn id="46136" idx="0"/>
          </p:cNvCxnSpPr>
          <p:nvPr/>
        </p:nvCxnSpPr>
        <p:spPr bwMode="auto">
          <a:xfrm>
            <a:off x="6264116" y="1581150"/>
            <a:ext cx="0" cy="1646634"/>
          </a:xfrm>
          <a:prstGeom prst="straightConnector1">
            <a:avLst/>
          </a:prstGeom>
          <a:noFill/>
          <a:ln w="9525">
            <a:solidFill>
              <a:schemeClr val="tx1"/>
            </a:solidFill>
            <a:prstDash val="dash"/>
            <a:round/>
            <a:headEnd/>
            <a:tailEnd/>
          </a:ln>
        </p:spPr>
      </p:cxnSp>
      <p:cxnSp>
        <p:nvCxnSpPr>
          <p:cNvPr id="46111" name="AutoShape 33"/>
          <p:cNvCxnSpPr>
            <a:cxnSpLocks noChangeShapeType="1"/>
            <a:stCxn id="46089" idx="2"/>
            <a:endCxn id="46121" idx="0"/>
          </p:cNvCxnSpPr>
          <p:nvPr/>
        </p:nvCxnSpPr>
        <p:spPr bwMode="auto">
          <a:xfrm flipH="1">
            <a:off x="4944607" y="1581150"/>
            <a:ext cx="1319509" cy="2081395"/>
          </a:xfrm>
          <a:prstGeom prst="straightConnector1">
            <a:avLst/>
          </a:prstGeom>
          <a:noFill/>
          <a:ln w="9525">
            <a:solidFill>
              <a:schemeClr val="tx1"/>
            </a:solidFill>
            <a:prstDash val="dash"/>
            <a:round/>
            <a:headEnd/>
            <a:tailEnd/>
          </a:ln>
        </p:spPr>
      </p:cxnSp>
      <p:cxnSp>
        <p:nvCxnSpPr>
          <p:cNvPr id="46112" name="AutoShape 34"/>
          <p:cNvCxnSpPr>
            <a:cxnSpLocks noChangeShapeType="1"/>
            <a:stCxn id="46086" idx="0"/>
            <a:endCxn id="46089" idx="2"/>
          </p:cNvCxnSpPr>
          <p:nvPr/>
        </p:nvCxnSpPr>
        <p:spPr bwMode="auto">
          <a:xfrm flipV="1">
            <a:off x="3498056" y="1581151"/>
            <a:ext cx="2766060" cy="835819"/>
          </a:xfrm>
          <a:prstGeom prst="straightConnector1">
            <a:avLst/>
          </a:prstGeom>
          <a:noFill/>
          <a:ln w="9525">
            <a:solidFill>
              <a:schemeClr val="tx1"/>
            </a:solidFill>
            <a:prstDash val="dash"/>
            <a:round/>
            <a:headEnd/>
            <a:tailEnd/>
          </a:ln>
        </p:spPr>
      </p:cxnSp>
      <p:cxnSp>
        <p:nvCxnSpPr>
          <p:cNvPr id="46113" name="AutoShape 35"/>
          <p:cNvCxnSpPr>
            <a:cxnSpLocks noChangeShapeType="1"/>
            <a:stCxn id="46137" idx="1"/>
            <a:endCxn id="46085" idx="3"/>
          </p:cNvCxnSpPr>
          <p:nvPr/>
        </p:nvCxnSpPr>
        <p:spPr bwMode="auto">
          <a:xfrm flipH="1">
            <a:off x="5226844" y="2313384"/>
            <a:ext cx="1728788" cy="248841"/>
          </a:xfrm>
          <a:prstGeom prst="straightConnector1">
            <a:avLst/>
          </a:prstGeom>
          <a:noFill/>
          <a:ln w="9525">
            <a:solidFill>
              <a:schemeClr val="tx1"/>
            </a:solidFill>
            <a:prstDash val="sysDot"/>
            <a:round/>
            <a:headEnd/>
            <a:tailEnd/>
          </a:ln>
        </p:spPr>
      </p:cxnSp>
      <p:cxnSp>
        <p:nvCxnSpPr>
          <p:cNvPr id="46114" name="AutoShape 36"/>
          <p:cNvCxnSpPr>
            <a:cxnSpLocks noChangeShapeType="1"/>
            <a:stCxn id="46137" idx="2"/>
            <a:endCxn id="46136" idx="0"/>
          </p:cNvCxnSpPr>
          <p:nvPr/>
        </p:nvCxnSpPr>
        <p:spPr bwMode="auto">
          <a:xfrm flipH="1">
            <a:off x="6264116" y="2427684"/>
            <a:ext cx="942975" cy="800100"/>
          </a:xfrm>
          <a:prstGeom prst="straightConnector1">
            <a:avLst/>
          </a:prstGeom>
          <a:noFill/>
          <a:ln w="9525">
            <a:solidFill>
              <a:schemeClr val="tx1"/>
            </a:solidFill>
            <a:prstDash val="sysDot"/>
            <a:round/>
            <a:headEnd/>
            <a:tailEnd/>
          </a:ln>
        </p:spPr>
      </p:cxnSp>
      <p:grpSp>
        <p:nvGrpSpPr>
          <p:cNvPr id="3" name="Group 37"/>
          <p:cNvGrpSpPr>
            <a:grpSpLocks/>
          </p:cNvGrpSpPr>
          <p:nvPr/>
        </p:nvGrpSpPr>
        <p:grpSpPr bwMode="auto">
          <a:xfrm>
            <a:off x="1140619" y="1616870"/>
            <a:ext cx="614244" cy="286940"/>
            <a:chOff x="1584" y="3880"/>
            <a:chExt cx="469" cy="241"/>
          </a:xfrm>
        </p:grpSpPr>
        <p:sp>
          <p:nvSpPr>
            <p:cNvPr id="670758" name="Cloud"/>
            <p:cNvSpPr>
              <a:spLocks noChangeAspect="1" noEditPoints="1" noChangeArrowheads="1"/>
            </p:cNvSpPr>
            <p:nvPr/>
          </p:nvSpPr>
          <p:spPr bwMode="auto">
            <a:xfrm>
              <a:off x="1584" y="3880"/>
              <a:ext cx="469" cy="24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0C0C4"/>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13">
                <a:solidFill>
                  <a:srgbClr val="000000"/>
                </a:solidFill>
              </a:endParaRPr>
            </a:p>
          </p:txBody>
        </p:sp>
        <p:sp>
          <p:nvSpPr>
            <p:cNvPr id="46175" name="Text Box 39"/>
            <p:cNvSpPr txBox="1">
              <a:spLocks noChangeArrowheads="1"/>
            </p:cNvSpPr>
            <p:nvPr/>
          </p:nvSpPr>
          <p:spPr bwMode="auto">
            <a:xfrm>
              <a:off x="1646" y="3936"/>
              <a:ext cx="330" cy="131"/>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75">
                  <a:solidFill>
                    <a:srgbClr val="000000"/>
                  </a:solidFill>
                  <a:ea typeface="ＭＳ Ｐゴシック" charset="-128"/>
                </a:rPr>
                <a:t>GERAN</a:t>
              </a:r>
            </a:p>
          </p:txBody>
        </p:sp>
      </p:grpSp>
      <p:cxnSp>
        <p:nvCxnSpPr>
          <p:cNvPr id="46116" name="AutoShape 40"/>
          <p:cNvCxnSpPr>
            <a:cxnSpLocks noChangeShapeType="1"/>
            <a:stCxn id="46120" idx="2"/>
            <a:endCxn id="46105" idx="0"/>
          </p:cNvCxnSpPr>
          <p:nvPr/>
        </p:nvCxnSpPr>
        <p:spPr bwMode="auto">
          <a:xfrm>
            <a:off x="2020729" y="1674019"/>
            <a:ext cx="686276" cy="285750"/>
          </a:xfrm>
          <a:prstGeom prst="straightConnector1">
            <a:avLst/>
          </a:prstGeom>
          <a:noFill/>
          <a:ln w="9525">
            <a:solidFill>
              <a:schemeClr val="tx1"/>
            </a:solidFill>
            <a:round/>
            <a:headEnd/>
            <a:tailEnd/>
          </a:ln>
        </p:spPr>
      </p:cxnSp>
      <p:cxnSp>
        <p:nvCxnSpPr>
          <p:cNvPr id="46117" name="AutoShape 41"/>
          <p:cNvCxnSpPr>
            <a:cxnSpLocks noChangeShapeType="1"/>
            <a:stCxn id="46120" idx="3"/>
            <a:endCxn id="46086" idx="0"/>
          </p:cNvCxnSpPr>
          <p:nvPr/>
        </p:nvCxnSpPr>
        <p:spPr bwMode="auto">
          <a:xfrm>
            <a:off x="2272189" y="1588294"/>
            <a:ext cx="1225868" cy="828675"/>
          </a:xfrm>
          <a:prstGeom prst="bentConnector2">
            <a:avLst/>
          </a:prstGeom>
          <a:noFill/>
          <a:ln w="9525">
            <a:solidFill>
              <a:schemeClr val="tx1"/>
            </a:solidFill>
            <a:miter lim="800000"/>
            <a:headEnd/>
            <a:tailEnd/>
          </a:ln>
        </p:spPr>
      </p:cxnSp>
      <p:sp>
        <p:nvSpPr>
          <p:cNvPr id="46118" name="Text Box 42"/>
          <p:cNvSpPr txBox="1">
            <a:spLocks noChangeArrowheads="1"/>
          </p:cNvSpPr>
          <p:nvPr/>
        </p:nvSpPr>
        <p:spPr bwMode="auto">
          <a:xfrm>
            <a:off x="2272190" y="1445420"/>
            <a:ext cx="1072634" cy="1452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rgbClr val="000000"/>
                </a:solidFill>
                <a:ea typeface="ＭＳ Ｐゴシック" charset="-128"/>
              </a:rPr>
              <a:t>S4 (GTP-C, GTP-U)</a:t>
            </a:r>
          </a:p>
        </p:txBody>
      </p:sp>
      <p:grpSp>
        <p:nvGrpSpPr>
          <p:cNvPr id="4" name="Group 43"/>
          <p:cNvGrpSpPr>
            <a:grpSpLocks/>
          </p:cNvGrpSpPr>
          <p:nvPr/>
        </p:nvGrpSpPr>
        <p:grpSpPr bwMode="auto">
          <a:xfrm>
            <a:off x="1266349" y="1273969"/>
            <a:ext cx="565785" cy="286940"/>
            <a:chOff x="624" y="3648"/>
            <a:chExt cx="432" cy="241"/>
          </a:xfrm>
        </p:grpSpPr>
        <p:sp>
          <p:nvSpPr>
            <p:cNvPr id="670764" name="Cloud"/>
            <p:cNvSpPr>
              <a:spLocks noChangeAspect="1" noEditPoints="1" noChangeArrowheads="1"/>
            </p:cNvSpPr>
            <p:nvPr/>
          </p:nvSpPr>
          <p:spPr bwMode="auto">
            <a:xfrm>
              <a:off x="624" y="3648"/>
              <a:ext cx="432" cy="24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0C0C4"/>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13">
                <a:solidFill>
                  <a:srgbClr val="000000"/>
                </a:solidFill>
              </a:endParaRPr>
            </a:p>
          </p:txBody>
        </p:sp>
        <p:sp>
          <p:nvSpPr>
            <p:cNvPr id="46173" name="Text Box 45"/>
            <p:cNvSpPr txBox="1">
              <a:spLocks noChangeArrowheads="1"/>
            </p:cNvSpPr>
            <p:nvPr/>
          </p:nvSpPr>
          <p:spPr bwMode="auto">
            <a:xfrm>
              <a:off x="653" y="3704"/>
              <a:ext cx="323" cy="131"/>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75">
                  <a:solidFill>
                    <a:srgbClr val="000000"/>
                  </a:solidFill>
                  <a:ea typeface="ＭＳ Ｐゴシック" charset="-128"/>
                </a:rPr>
                <a:t>UTRAN</a:t>
              </a:r>
            </a:p>
          </p:txBody>
        </p:sp>
      </p:grpSp>
      <p:sp>
        <p:nvSpPr>
          <p:cNvPr id="46120" name="Rectangle 46"/>
          <p:cNvSpPr>
            <a:spLocks noChangeArrowheads="1"/>
          </p:cNvSpPr>
          <p:nvPr/>
        </p:nvSpPr>
        <p:spPr bwMode="auto">
          <a:xfrm>
            <a:off x="1769269" y="1502569"/>
            <a:ext cx="502920" cy="171450"/>
          </a:xfrm>
          <a:prstGeom prst="rect">
            <a:avLst/>
          </a:prstGeom>
          <a:solidFill>
            <a:srgbClr val="C0C0C4"/>
          </a:solidFill>
          <a:ln w="9525" algn="ctr">
            <a:solidFill>
              <a:schemeClr val="tx1"/>
            </a:solidFill>
            <a:miter lim="800000"/>
            <a:headEnd/>
            <a:tailEnd/>
          </a:ln>
        </p:spPr>
        <p:txBody>
          <a:bodyPr wrap="none" lIns="61593" tIns="30796" rIns="61593" bIns="30796" anchor="ctr"/>
          <a:lstStyle/>
          <a:p>
            <a:pPr algn="ctr" defTabSz="610791" eaLnBrk="0" hangingPunct="0">
              <a:lnSpc>
                <a:spcPct val="90000"/>
              </a:lnSpc>
            </a:pPr>
            <a:r>
              <a:rPr lang="en-US" sz="675">
                <a:solidFill>
                  <a:srgbClr val="000000"/>
                </a:solidFill>
                <a:ea typeface="ＭＳ Ｐゴシック" charset="-128"/>
              </a:rPr>
              <a:t>SGSN</a:t>
            </a:r>
          </a:p>
        </p:txBody>
      </p:sp>
      <p:sp>
        <p:nvSpPr>
          <p:cNvPr id="46121" name="Oval 47"/>
          <p:cNvSpPr>
            <a:spLocks noChangeArrowheads="1"/>
          </p:cNvSpPr>
          <p:nvPr/>
        </p:nvSpPr>
        <p:spPr bwMode="auto">
          <a:xfrm>
            <a:off x="4535329" y="3662545"/>
            <a:ext cx="818555" cy="481838"/>
          </a:xfrm>
          <a:prstGeom prst="ellipse">
            <a:avLst/>
          </a:prstGeom>
          <a:solidFill>
            <a:srgbClr val="C0C0C4"/>
          </a:solidFill>
          <a:ln w="9525" algn="ctr">
            <a:solidFill>
              <a:schemeClr val="tx1"/>
            </a:solidFill>
            <a:round/>
            <a:headEnd/>
            <a:tailEnd/>
          </a:ln>
        </p:spPr>
        <p:txBody>
          <a:bodyPr lIns="61593" tIns="30796" rIns="61593" bIns="30796" anchor="ctr">
            <a:spAutoFit/>
          </a:bodyPr>
          <a:lstStyle/>
          <a:p>
            <a:pPr algn="ctr" defTabSz="610791" eaLnBrk="0" hangingPunct="0">
              <a:lnSpc>
                <a:spcPct val="90000"/>
              </a:lnSpc>
            </a:pPr>
            <a:r>
              <a:rPr lang="en-US" sz="675">
                <a:solidFill>
                  <a:srgbClr val="000000"/>
                </a:solidFill>
                <a:ea typeface="ＭＳ Ｐゴシック" charset="-128"/>
              </a:rPr>
              <a:t>Trusted Non-3GPP IP Access</a:t>
            </a:r>
          </a:p>
        </p:txBody>
      </p:sp>
      <p:sp>
        <p:nvSpPr>
          <p:cNvPr id="46122" name="Oval 48"/>
          <p:cNvSpPr>
            <a:spLocks noChangeArrowheads="1"/>
          </p:cNvSpPr>
          <p:nvPr/>
        </p:nvSpPr>
        <p:spPr bwMode="auto">
          <a:xfrm>
            <a:off x="5855494" y="3719695"/>
            <a:ext cx="815936" cy="481838"/>
          </a:xfrm>
          <a:prstGeom prst="ellipse">
            <a:avLst/>
          </a:prstGeom>
          <a:solidFill>
            <a:srgbClr val="C0C0C4"/>
          </a:solidFill>
          <a:ln w="9525" algn="ctr">
            <a:solidFill>
              <a:schemeClr val="tx1"/>
            </a:solidFill>
            <a:round/>
            <a:headEnd/>
            <a:tailEnd/>
          </a:ln>
        </p:spPr>
        <p:txBody>
          <a:bodyPr lIns="61593" tIns="30796" rIns="61593" bIns="30796" anchor="ctr">
            <a:spAutoFit/>
          </a:bodyPr>
          <a:lstStyle/>
          <a:p>
            <a:pPr algn="ctr" defTabSz="610791" eaLnBrk="0" hangingPunct="0">
              <a:lnSpc>
                <a:spcPct val="90000"/>
              </a:lnSpc>
            </a:pPr>
            <a:r>
              <a:rPr lang="en-US" sz="675">
                <a:solidFill>
                  <a:srgbClr val="000000"/>
                </a:solidFill>
                <a:ea typeface="ＭＳ Ｐゴシック" charset="-128"/>
              </a:rPr>
              <a:t>Untrusted Non-3GPP IP Access</a:t>
            </a:r>
          </a:p>
        </p:txBody>
      </p:sp>
      <p:cxnSp>
        <p:nvCxnSpPr>
          <p:cNvPr id="46123" name="AutoShape 49"/>
          <p:cNvCxnSpPr>
            <a:cxnSpLocks noChangeShapeType="1"/>
            <a:stCxn id="46136" idx="2"/>
            <a:endCxn id="46122" idx="0"/>
          </p:cNvCxnSpPr>
          <p:nvPr/>
        </p:nvCxnSpPr>
        <p:spPr bwMode="auto">
          <a:xfrm flipH="1">
            <a:off x="6263462" y="3456384"/>
            <a:ext cx="654" cy="263311"/>
          </a:xfrm>
          <a:prstGeom prst="straightConnector1">
            <a:avLst/>
          </a:prstGeom>
          <a:noFill/>
          <a:ln w="9525">
            <a:solidFill>
              <a:schemeClr val="tx1"/>
            </a:solidFill>
            <a:round/>
            <a:headEnd/>
            <a:tailEnd/>
          </a:ln>
        </p:spPr>
      </p:cxnSp>
      <p:cxnSp>
        <p:nvCxnSpPr>
          <p:cNvPr id="46124" name="AutoShape 50"/>
          <p:cNvCxnSpPr>
            <a:cxnSpLocks noChangeShapeType="1"/>
            <a:stCxn id="46121" idx="5"/>
            <a:endCxn id="46137" idx="2"/>
          </p:cNvCxnSpPr>
          <p:nvPr/>
        </p:nvCxnSpPr>
        <p:spPr bwMode="auto">
          <a:xfrm rot="5400000" flipH="1" flipV="1">
            <a:off x="5397482" y="2264211"/>
            <a:ext cx="1646135" cy="1973082"/>
          </a:xfrm>
          <a:prstGeom prst="bentConnector3">
            <a:avLst>
              <a:gd name="adj1" fmla="val -18174"/>
            </a:avLst>
          </a:prstGeom>
          <a:noFill/>
          <a:ln w="9525">
            <a:solidFill>
              <a:schemeClr val="tx1"/>
            </a:solidFill>
            <a:prstDash val="sysDot"/>
            <a:miter lim="800000"/>
            <a:headEnd/>
            <a:tailEnd/>
          </a:ln>
        </p:spPr>
      </p:cxnSp>
      <p:sp>
        <p:nvSpPr>
          <p:cNvPr id="46125" name="Text Box 51"/>
          <p:cNvSpPr txBox="1">
            <a:spLocks noChangeArrowheads="1"/>
          </p:cNvSpPr>
          <p:nvPr/>
        </p:nvSpPr>
        <p:spPr bwMode="auto">
          <a:xfrm>
            <a:off x="1832134" y="1731170"/>
            <a:ext cx="628650" cy="2283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rgbClr val="000000"/>
                </a:solidFill>
                <a:ea typeface="ＭＳ Ｐゴシック" charset="-128"/>
              </a:rPr>
              <a:t>S3</a:t>
            </a:r>
          </a:p>
          <a:p>
            <a:pPr algn="ctr" defTabSz="610791" eaLnBrk="0" hangingPunct="0">
              <a:lnSpc>
                <a:spcPct val="90000"/>
              </a:lnSpc>
            </a:pPr>
            <a:r>
              <a:rPr lang="en-US" sz="600">
                <a:solidFill>
                  <a:srgbClr val="000000"/>
                </a:solidFill>
                <a:ea typeface="ＭＳ Ｐゴシック" charset="-128"/>
              </a:rPr>
              <a:t> (GTP-C)</a:t>
            </a:r>
          </a:p>
        </p:txBody>
      </p:sp>
      <p:sp>
        <p:nvSpPr>
          <p:cNvPr id="46126" name="Line 52"/>
          <p:cNvSpPr>
            <a:spLocks noChangeShapeType="1"/>
          </p:cNvSpPr>
          <p:nvPr/>
        </p:nvSpPr>
        <p:spPr bwMode="auto">
          <a:xfrm>
            <a:off x="1832134" y="1388269"/>
            <a:ext cx="1823085" cy="0"/>
          </a:xfrm>
          <a:prstGeom prst="line">
            <a:avLst/>
          </a:prstGeom>
          <a:noFill/>
          <a:ln w="9525">
            <a:solidFill>
              <a:schemeClr val="tx1"/>
            </a:solidFill>
            <a:round/>
            <a:headEnd/>
            <a:tailEnd/>
          </a:ln>
        </p:spPr>
        <p:txBody>
          <a:bodyPr wrap="none" lIns="61593" tIns="30796" rIns="61593" bIns="30796" anchor="ctr">
            <a:spAutoFit/>
          </a:bodyPr>
          <a:lstStyle/>
          <a:p>
            <a:endParaRPr lang="en-US" sz="1013">
              <a:solidFill>
                <a:srgbClr val="000000"/>
              </a:solidFill>
            </a:endParaRPr>
          </a:p>
        </p:txBody>
      </p:sp>
      <p:sp>
        <p:nvSpPr>
          <p:cNvPr id="46127" name="Line 53"/>
          <p:cNvSpPr>
            <a:spLocks noChangeShapeType="1"/>
          </p:cNvSpPr>
          <p:nvPr/>
        </p:nvSpPr>
        <p:spPr bwMode="auto">
          <a:xfrm>
            <a:off x="3655219" y="1388269"/>
            <a:ext cx="0" cy="1028700"/>
          </a:xfrm>
          <a:prstGeom prst="line">
            <a:avLst/>
          </a:prstGeom>
          <a:noFill/>
          <a:ln w="9525">
            <a:solidFill>
              <a:schemeClr val="tx1"/>
            </a:solidFill>
            <a:round/>
            <a:headEnd/>
            <a:tailEnd/>
          </a:ln>
        </p:spPr>
        <p:txBody>
          <a:bodyPr wrap="none" lIns="61593" tIns="30796" rIns="61593" bIns="30796" anchor="ctr">
            <a:spAutoFit/>
          </a:bodyPr>
          <a:lstStyle/>
          <a:p>
            <a:endParaRPr lang="en-US" sz="1013">
              <a:solidFill>
                <a:srgbClr val="000000"/>
              </a:solidFill>
            </a:endParaRPr>
          </a:p>
        </p:txBody>
      </p:sp>
      <p:sp>
        <p:nvSpPr>
          <p:cNvPr id="46128" name="Text Box 54"/>
          <p:cNvSpPr txBox="1">
            <a:spLocks noChangeArrowheads="1"/>
          </p:cNvSpPr>
          <p:nvPr/>
        </p:nvSpPr>
        <p:spPr bwMode="auto">
          <a:xfrm>
            <a:off x="1895000" y="1216820"/>
            <a:ext cx="1072634" cy="1452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rgbClr val="000000"/>
                </a:solidFill>
                <a:ea typeface="ＭＳ Ｐゴシック" charset="-128"/>
              </a:rPr>
              <a:t>S12 (GTP-U)</a:t>
            </a:r>
          </a:p>
        </p:txBody>
      </p:sp>
      <p:sp>
        <p:nvSpPr>
          <p:cNvPr id="46129" name="Rectangle 55"/>
          <p:cNvSpPr>
            <a:spLocks noChangeArrowheads="1"/>
          </p:cNvSpPr>
          <p:nvPr/>
        </p:nvSpPr>
        <p:spPr bwMode="auto">
          <a:xfrm>
            <a:off x="2586514" y="2079335"/>
            <a:ext cx="188595" cy="218070"/>
          </a:xfrm>
          <a:prstGeom prst="rect">
            <a:avLst/>
          </a:prstGeom>
          <a:noFill/>
          <a:ln w="9525" algn="ctr">
            <a:solidFill>
              <a:schemeClr val="tx1"/>
            </a:solidFill>
            <a:miter lim="800000"/>
            <a:headEnd/>
            <a:tailEnd/>
          </a:ln>
        </p:spPr>
        <p:txBody>
          <a:bodyPr lIns="61593" tIns="30796" rIns="61593" bIns="30796" anchor="ctr">
            <a:spAutoFit/>
          </a:bodyPr>
          <a:lstStyle/>
          <a:p>
            <a:endParaRPr lang="en-US" sz="1013">
              <a:solidFill>
                <a:srgbClr val="000000"/>
              </a:solidFill>
            </a:endParaRPr>
          </a:p>
        </p:txBody>
      </p:sp>
      <p:sp>
        <p:nvSpPr>
          <p:cNvPr id="46130" name="Text Box 56"/>
          <p:cNvSpPr txBox="1">
            <a:spLocks noChangeArrowheads="1"/>
          </p:cNvSpPr>
          <p:nvPr/>
        </p:nvSpPr>
        <p:spPr bwMode="auto">
          <a:xfrm>
            <a:off x="2416575" y="2245520"/>
            <a:ext cx="414533" cy="228393"/>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S10</a:t>
            </a:r>
          </a:p>
          <a:p>
            <a:pPr algn="ctr" defTabSz="610791" eaLnBrk="0" hangingPunct="0">
              <a:lnSpc>
                <a:spcPct val="90000"/>
              </a:lnSpc>
            </a:pPr>
            <a:r>
              <a:rPr lang="en-US" sz="600">
                <a:solidFill>
                  <a:srgbClr val="000000"/>
                </a:solidFill>
                <a:ea typeface="ＭＳ Ｐゴシック" charset="-128"/>
              </a:rPr>
              <a:t>(GTP-C)</a:t>
            </a:r>
          </a:p>
        </p:txBody>
      </p:sp>
      <p:sp>
        <p:nvSpPr>
          <p:cNvPr id="46131" name="Text Box 57"/>
          <p:cNvSpPr txBox="1">
            <a:spLocks noChangeArrowheads="1"/>
          </p:cNvSpPr>
          <p:nvPr/>
        </p:nvSpPr>
        <p:spPr bwMode="auto">
          <a:xfrm>
            <a:off x="3819042" y="2588420"/>
            <a:ext cx="810474" cy="145293"/>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S5 (GTP-C, GTP-U)</a:t>
            </a:r>
          </a:p>
        </p:txBody>
      </p:sp>
      <p:sp>
        <p:nvSpPr>
          <p:cNvPr id="46132" name="Text Box 58"/>
          <p:cNvSpPr txBox="1">
            <a:spLocks noChangeArrowheads="1"/>
          </p:cNvSpPr>
          <p:nvPr/>
        </p:nvSpPr>
        <p:spPr bwMode="auto">
          <a:xfrm>
            <a:off x="5084039" y="2141935"/>
            <a:ext cx="318353" cy="228393"/>
          </a:xfrm>
          <a:prstGeom prst="rect">
            <a:avLst/>
          </a:prstGeom>
          <a:solidFill>
            <a:schemeClr val="bg1"/>
          </a:solid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Gx</a:t>
            </a:r>
          </a:p>
          <a:p>
            <a:pPr algn="ctr" defTabSz="610791" eaLnBrk="0" hangingPunct="0">
              <a:lnSpc>
                <a:spcPct val="90000"/>
              </a:lnSpc>
            </a:pPr>
            <a:r>
              <a:rPr lang="en-US" sz="600">
                <a:solidFill>
                  <a:srgbClr val="000000"/>
                </a:solidFill>
                <a:ea typeface="ＭＳ Ｐゴシック" charset="-128"/>
              </a:rPr>
              <a:t>(Gx+)</a:t>
            </a:r>
          </a:p>
        </p:txBody>
      </p:sp>
      <p:sp>
        <p:nvSpPr>
          <p:cNvPr id="46133" name="Text Box 59"/>
          <p:cNvSpPr txBox="1">
            <a:spLocks noChangeArrowheads="1"/>
          </p:cNvSpPr>
          <p:nvPr/>
        </p:nvSpPr>
        <p:spPr bwMode="auto">
          <a:xfrm>
            <a:off x="6089879" y="2141935"/>
            <a:ext cx="318353" cy="228393"/>
          </a:xfrm>
          <a:prstGeom prst="rect">
            <a:avLst/>
          </a:prstGeom>
          <a:solidFill>
            <a:schemeClr val="bg1"/>
          </a:solid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Gxb</a:t>
            </a:r>
          </a:p>
          <a:p>
            <a:pPr algn="ctr" defTabSz="610791" eaLnBrk="0" hangingPunct="0">
              <a:lnSpc>
                <a:spcPct val="90000"/>
              </a:lnSpc>
            </a:pPr>
            <a:r>
              <a:rPr lang="en-US" sz="600">
                <a:solidFill>
                  <a:srgbClr val="000000"/>
                </a:solidFill>
                <a:ea typeface="ＭＳ Ｐゴシック" charset="-128"/>
              </a:rPr>
              <a:t>(Gx+)</a:t>
            </a:r>
          </a:p>
        </p:txBody>
      </p:sp>
      <p:sp>
        <p:nvSpPr>
          <p:cNvPr id="46134" name="Text Box 60"/>
          <p:cNvSpPr txBox="1">
            <a:spLocks noChangeArrowheads="1"/>
          </p:cNvSpPr>
          <p:nvPr/>
        </p:nvSpPr>
        <p:spPr bwMode="auto">
          <a:xfrm>
            <a:off x="4629626" y="1113234"/>
            <a:ext cx="1131570" cy="1452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dirty="0">
                <a:solidFill>
                  <a:srgbClr val="000000"/>
                </a:solidFill>
                <a:ea typeface="ＭＳ Ｐゴシック" charset="-128"/>
              </a:rPr>
              <a:t>SWx (DIAMETER)</a:t>
            </a:r>
          </a:p>
        </p:txBody>
      </p:sp>
      <p:sp>
        <p:nvSpPr>
          <p:cNvPr id="46135" name="Text Box 61"/>
          <p:cNvSpPr txBox="1">
            <a:spLocks noChangeArrowheads="1"/>
          </p:cNvSpPr>
          <p:nvPr/>
        </p:nvSpPr>
        <p:spPr bwMode="auto">
          <a:xfrm>
            <a:off x="6264116" y="4313635"/>
            <a:ext cx="1131570" cy="1452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dirty="0">
                <a:solidFill>
                  <a:srgbClr val="000000"/>
                </a:solidFill>
                <a:ea typeface="ＭＳ Ｐゴシック" charset="-128"/>
              </a:rPr>
              <a:t>STa (RADIUS, DIAMETER)</a:t>
            </a:r>
          </a:p>
        </p:txBody>
      </p:sp>
      <p:sp>
        <p:nvSpPr>
          <p:cNvPr id="46136" name="Rectangle 62"/>
          <p:cNvSpPr>
            <a:spLocks noChangeArrowheads="1"/>
          </p:cNvSpPr>
          <p:nvPr/>
        </p:nvSpPr>
        <p:spPr bwMode="auto">
          <a:xfrm>
            <a:off x="6012656" y="3227784"/>
            <a:ext cx="502920" cy="228600"/>
          </a:xfrm>
          <a:prstGeom prst="rect">
            <a:avLst/>
          </a:prstGeom>
          <a:solidFill>
            <a:schemeClr val="bg1">
              <a:lumMod val="65000"/>
            </a:schemeClr>
          </a:solidFill>
          <a:ln w="9525" algn="ctr">
            <a:solidFill>
              <a:schemeClr val="tx1"/>
            </a:solidFill>
            <a:miter lim="800000"/>
            <a:headEnd/>
            <a:tailEnd/>
          </a:ln>
        </p:spPr>
        <p:txBody>
          <a:bodyPr wrap="none" lIns="61593" tIns="30796" rIns="61593" bIns="30796" anchor="ctr"/>
          <a:lstStyle/>
          <a:p>
            <a:pPr algn="ctr" defTabSz="610791" eaLnBrk="0" hangingPunct="0">
              <a:lnSpc>
                <a:spcPct val="90000"/>
              </a:lnSpc>
            </a:pPr>
            <a:r>
              <a:rPr lang="en-US" sz="675" dirty="0">
                <a:solidFill>
                  <a:srgbClr val="000000"/>
                </a:solidFill>
                <a:ea typeface="ＭＳ Ｐゴシック" charset="-128"/>
              </a:rPr>
              <a:t>ePDG</a:t>
            </a:r>
          </a:p>
        </p:txBody>
      </p:sp>
      <p:sp>
        <p:nvSpPr>
          <p:cNvPr id="46137" name="Rectangle 63"/>
          <p:cNvSpPr>
            <a:spLocks noChangeArrowheads="1"/>
          </p:cNvSpPr>
          <p:nvPr/>
        </p:nvSpPr>
        <p:spPr bwMode="auto">
          <a:xfrm>
            <a:off x="6955631" y="2199084"/>
            <a:ext cx="502920" cy="228600"/>
          </a:xfrm>
          <a:prstGeom prst="rect">
            <a:avLst/>
          </a:prstGeom>
          <a:solidFill>
            <a:srgbClr val="C0C0C4"/>
          </a:solidFill>
          <a:ln w="9525" algn="ctr">
            <a:solidFill>
              <a:schemeClr val="tx1"/>
            </a:solidFill>
            <a:miter lim="800000"/>
            <a:headEnd/>
            <a:tailEnd/>
          </a:ln>
        </p:spPr>
        <p:txBody>
          <a:bodyPr wrap="none" lIns="61593" tIns="30796" rIns="61593" bIns="30796" anchor="ctr"/>
          <a:lstStyle/>
          <a:p>
            <a:pPr algn="ctr" defTabSz="610791" eaLnBrk="0" hangingPunct="0">
              <a:lnSpc>
                <a:spcPct val="90000"/>
              </a:lnSpc>
            </a:pPr>
            <a:r>
              <a:rPr lang="en-US" sz="675">
                <a:solidFill>
                  <a:srgbClr val="000000"/>
                </a:solidFill>
                <a:ea typeface="ＭＳ Ｐゴシック" charset="-128"/>
              </a:rPr>
              <a:t>3GPP</a:t>
            </a:r>
          </a:p>
          <a:p>
            <a:pPr algn="ctr" defTabSz="610791" eaLnBrk="0" hangingPunct="0">
              <a:lnSpc>
                <a:spcPct val="90000"/>
              </a:lnSpc>
            </a:pPr>
            <a:r>
              <a:rPr lang="en-US" sz="675">
                <a:solidFill>
                  <a:srgbClr val="000000"/>
                </a:solidFill>
                <a:ea typeface="ＭＳ Ｐゴシック" charset="-128"/>
              </a:rPr>
              <a:t>AAA</a:t>
            </a:r>
          </a:p>
        </p:txBody>
      </p:sp>
      <p:cxnSp>
        <p:nvCxnSpPr>
          <p:cNvPr id="46138" name="AutoShape 64"/>
          <p:cNvCxnSpPr>
            <a:cxnSpLocks noChangeShapeType="1"/>
            <a:stCxn id="46137" idx="2"/>
            <a:endCxn id="46122" idx="7"/>
          </p:cNvCxnSpPr>
          <p:nvPr/>
        </p:nvCxnSpPr>
        <p:spPr bwMode="auto">
          <a:xfrm flipH="1">
            <a:off x="6551939" y="2427684"/>
            <a:ext cx="655152" cy="1362575"/>
          </a:xfrm>
          <a:prstGeom prst="straightConnector1">
            <a:avLst/>
          </a:prstGeom>
          <a:noFill/>
          <a:ln w="9525">
            <a:solidFill>
              <a:schemeClr val="tx1"/>
            </a:solidFill>
            <a:prstDash val="sysDot"/>
            <a:round/>
            <a:headEnd/>
            <a:tailEnd/>
          </a:ln>
        </p:spPr>
      </p:cxnSp>
      <p:sp>
        <p:nvSpPr>
          <p:cNvPr id="46139" name="Text Box 65"/>
          <p:cNvSpPr txBox="1">
            <a:spLocks noChangeArrowheads="1"/>
          </p:cNvSpPr>
          <p:nvPr/>
        </p:nvSpPr>
        <p:spPr bwMode="auto">
          <a:xfrm>
            <a:off x="5949791" y="3456385"/>
            <a:ext cx="377190" cy="2283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rgbClr val="000000"/>
                </a:solidFill>
                <a:ea typeface="ＭＳ Ｐゴシック" charset="-128"/>
              </a:rPr>
              <a:t>SWn </a:t>
            </a:r>
          </a:p>
          <a:p>
            <a:pPr algn="ctr" defTabSz="610791" eaLnBrk="0" hangingPunct="0">
              <a:lnSpc>
                <a:spcPct val="90000"/>
              </a:lnSpc>
            </a:pPr>
            <a:r>
              <a:rPr lang="en-US" sz="600">
                <a:solidFill>
                  <a:srgbClr val="000000"/>
                </a:solidFill>
                <a:ea typeface="ＭＳ Ｐゴシック" charset="-128"/>
              </a:rPr>
              <a:t>(TBD)</a:t>
            </a:r>
          </a:p>
        </p:txBody>
      </p:sp>
      <p:sp>
        <p:nvSpPr>
          <p:cNvPr id="46140" name="Text Box 66"/>
          <p:cNvSpPr txBox="1">
            <a:spLocks noChangeArrowheads="1"/>
          </p:cNvSpPr>
          <p:nvPr/>
        </p:nvSpPr>
        <p:spPr bwMode="auto">
          <a:xfrm>
            <a:off x="3875246" y="4142184"/>
            <a:ext cx="1257300" cy="1452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rgbClr val="000000"/>
                </a:solidFill>
                <a:ea typeface="ＭＳ Ｐゴシック" charset="-128"/>
              </a:rPr>
              <a:t>S2c (DSMIPv6)</a:t>
            </a:r>
          </a:p>
        </p:txBody>
      </p:sp>
      <p:sp>
        <p:nvSpPr>
          <p:cNvPr id="46141" name="Text Box 67"/>
          <p:cNvSpPr txBox="1">
            <a:spLocks noChangeArrowheads="1"/>
          </p:cNvSpPr>
          <p:nvPr/>
        </p:nvSpPr>
        <p:spPr bwMode="auto">
          <a:xfrm>
            <a:off x="983456" y="2713434"/>
            <a:ext cx="314325" cy="1452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rgbClr val="000000"/>
                </a:solidFill>
                <a:ea typeface="ＭＳ Ｐゴシック" charset="-128"/>
              </a:rPr>
              <a:t>S2c</a:t>
            </a:r>
          </a:p>
        </p:txBody>
      </p:sp>
      <p:grpSp>
        <p:nvGrpSpPr>
          <p:cNvPr id="5" name="Group 68"/>
          <p:cNvGrpSpPr>
            <a:grpSpLocks/>
          </p:cNvGrpSpPr>
          <p:nvPr/>
        </p:nvGrpSpPr>
        <p:grpSpPr bwMode="auto">
          <a:xfrm>
            <a:off x="1172051" y="2827734"/>
            <a:ext cx="132279" cy="285750"/>
            <a:chOff x="192" y="2160"/>
            <a:chExt cx="101" cy="240"/>
          </a:xfrm>
        </p:grpSpPr>
        <p:sp>
          <p:nvSpPr>
            <p:cNvPr id="46170" name="Line 69"/>
            <p:cNvSpPr>
              <a:spLocks noChangeShapeType="1"/>
            </p:cNvSpPr>
            <p:nvPr/>
          </p:nvSpPr>
          <p:spPr bwMode="auto">
            <a:xfrm flipH="1" flipV="1">
              <a:off x="288" y="2160"/>
              <a:ext cx="0" cy="96"/>
            </a:xfrm>
            <a:prstGeom prst="line">
              <a:avLst/>
            </a:prstGeom>
            <a:noFill/>
            <a:ln w="9525">
              <a:solidFill>
                <a:schemeClr val="tx1"/>
              </a:solidFill>
              <a:round/>
              <a:headEnd/>
              <a:tailEnd/>
            </a:ln>
          </p:spPr>
          <p:txBody>
            <a:bodyPr lIns="61593" tIns="30796" rIns="61593" bIns="30796" anchor="ctr">
              <a:spAutoFit/>
            </a:bodyPr>
            <a:lstStyle/>
            <a:p>
              <a:endParaRPr lang="en-US" sz="1013">
                <a:solidFill>
                  <a:srgbClr val="000000"/>
                </a:solidFill>
              </a:endParaRPr>
            </a:p>
          </p:txBody>
        </p:sp>
        <p:pic>
          <p:nvPicPr>
            <p:cNvPr id="46171" name="Picture 70" descr="Nokia_6682_Orative_hm"/>
            <p:cNvPicPr>
              <a:picLocks noChangeAspect="1" noChangeArrowheads="1"/>
            </p:cNvPicPr>
            <p:nvPr/>
          </p:nvPicPr>
          <p:blipFill>
            <a:blip r:embed="rId3" cstate="print"/>
            <a:srcRect/>
            <a:stretch>
              <a:fillRect/>
            </a:stretch>
          </p:blipFill>
          <p:spPr bwMode="auto">
            <a:xfrm>
              <a:off x="192" y="2208"/>
              <a:ext cx="101" cy="192"/>
            </a:xfrm>
            <a:prstGeom prst="rect">
              <a:avLst/>
            </a:prstGeom>
            <a:noFill/>
            <a:ln w="9525">
              <a:noFill/>
              <a:miter lim="800000"/>
              <a:headEnd/>
              <a:tailEnd/>
            </a:ln>
          </p:spPr>
        </p:pic>
      </p:grpSp>
      <p:sp>
        <p:nvSpPr>
          <p:cNvPr id="46143" name="Text Box 71"/>
          <p:cNvSpPr txBox="1">
            <a:spLocks noChangeArrowheads="1"/>
          </p:cNvSpPr>
          <p:nvPr/>
        </p:nvSpPr>
        <p:spPr bwMode="auto">
          <a:xfrm>
            <a:off x="6354096" y="2256235"/>
            <a:ext cx="594069" cy="228393"/>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S6b</a:t>
            </a:r>
          </a:p>
          <a:p>
            <a:pPr algn="ctr" defTabSz="610791" eaLnBrk="0" hangingPunct="0">
              <a:lnSpc>
                <a:spcPct val="90000"/>
              </a:lnSpc>
            </a:pPr>
            <a:r>
              <a:rPr lang="en-US" sz="600">
                <a:solidFill>
                  <a:srgbClr val="000000"/>
                </a:solidFill>
                <a:ea typeface="ＭＳ Ｐゴシック" charset="-128"/>
              </a:rPr>
              <a:t> (DIAMETER)</a:t>
            </a:r>
          </a:p>
        </p:txBody>
      </p:sp>
      <p:sp>
        <p:nvSpPr>
          <p:cNvPr id="46144" name="Text Box 72"/>
          <p:cNvSpPr txBox="1">
            <a:spLocks noChangeArrowheads="1"/>
          </p:cNvSpPr>
          <p:nvPr/>
        </p:nvSpPr>
        <p:spPr bwMode="auto">
          <a:xfrm>
            <a:off x="6264116" y="2770585"/>
            <a:ext cx="691515" cy="228393"/>
          </a:xfrm>
          <a:prstGeom prst="rect">
            <a:avLst/>
          </a:prstGeom>
          <a:solidFill>
            <a:schemeClr val="bg1"/>
          </a:solid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rgbClr val="000000"/>
                </a:solidFill>
                <a:ea typeface="ＭＳ Ｐゴシック" charset="-128"/>
              </a:rPr>
              <a:t>SWm</a:t>
            </a:r>
          </a:p>
          <a:p>
            <a:pPr algn="ctr" defTabSz="610791" eaLnBrk="0" hangingPunct="0">
              <a:lnSpc>
                <a:spcPct val="90000"/>
              </a:lnSpc>
            </a:pPr>
            <a:r>
              <a:rPr lang="en-US" sz="600">
                <a:solidFill>
                  <a:srgbClr val="000000"/>
                </a:solidFill>
                <a:ea typeface="ＭＳ Ｐゴシック" charset="-128"/>
              </a:rPr>
              <a:t> (DIAMETER)</a:t>
            </a:r>
          </a:p>
        </p:txBody>
      </p:sp>
      <p:sp>
        <p:nvSpPr>
          <p:cNvPr id="46145" name="Text Box 73"/>
          <p:cNvSpPr txBox="1">
            <a:spLocks noChangeArrowheads="1"/>
          </p:cNvSpPr>
          <p:nvPr/>
        </p:nvSpPr>
        <p:spPr bwMode="auto">
          <a:xfrm>
            <a:off x="6389846" y="2541984"/>
            <a:ext cx="377190" cy="1452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rgbClr val="000000"/>
                </a:solidFill>
                <a:ea typeface="ＭＳ Ｐゴシック" charset="-128"/>
              </a:rPr>
              <a:t>SGi</a:t>
            </a:r>
          </a:p>
        </p:txBody>
      </p:sp>
      <p:sp>
        <p:nvSpPr>
          <p:cNvPr id="46146" name="Text Box 74"/>
          <p:cNvSpPr txBox="1">
            <a:spLocks noChangeArrowheads="1"/>
          </p:cNvSpPr>
          <p:nvPr/>
        </p:nvSpPr>
        <p:spPr bwMode="auto">
          <a:xfrm>
            <a:off x="6704171" y="3113485"/>
            <a:ext cx="377190" cy="228393"/>
          </a:xfrm>
          <a:prstGeom prst="rect">
            <a:avLst/>
          </a:prstGeom>
          <a:solidFill>
            <a:schemeClr val="bg1"/>
          </a:solid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rgbClr val="000000"/>
                </a:solidFill>
                <a:ea typeface="ＭＳ Ｐゴシック" charset="-128"/>
              </a:rPr>
              <a:t>SWa </a:t>
            </a:r>
          </a:p>
          <a:p>
            <a:pPr algn="ctr" defTabSz="610791" eaLnBrk="0" hangingPunct="0">
              <a:lnSpc>
                <a:spcPct val="90000"/>
              </a:lnSpc>
            </a:pPr>
            <a:r>
              <a:rPr lang="en-US" sz="600">
                <a:solidFill>
                  <a:srgbClr val="000000"/>
                </a:solidFill>
                <a:ea typeface="ＭＳ Ｐゴシック" charset="-128"/>
              </a:rPr>
              <a:t>(TBD)</a:t>
            </a:r>
          </a:p>
        </p:txBody>
      </p:sp>
      <p:sp>
        <p:nvSpPr>
          <p:cNvPr id="46147" name="Text Box 75"/>
          <p:cNvSpPr txBox="1">
            <a:spLocks noChangeArrowheads="1"/>
          </p:cNvSpPr>
          <p:nvPr/>
        </p:nvSpPr>
        <p:spPr bwMode="auto">
          <a:xfrm>
            <a:off x="5712689" y="2141935"/>
            <a:ext cx="318353" cy="228393"/>
          </a:xfrm>
          <a:prstGeom prst="rect">
            <a:avLst/>
          </a:prstGeom>
          <a:solidFill>
            <a:schemeClr val="bg1"/>
          </a:solid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Gxa</a:t>
            </a:r>
          </a:p>
          <a:p>
            <a:pPr algn="ctr" defTabSz="610791" eaLnBrk="0" hangingPunct="0">
              <a:lnSpc>
                <a:spcPct val="90000"/>
              </a:lnSpc>
            </a:pPr>
            <a:r>
              <a:rPr lang="en-US" sz="600">
                <a:solidFill>
                  <a:srgbClr val="000000"/>
                </a:solidFill>
                <a:ea typeface="ＭＳ Ｐゴシック" charset="-128"/>
              </a:rPr>
              <a:t>(Gx+)</a:t>
            </a:r>
          </a:p>
        </p:txBody>
      </p:sp>
      <p:sp>
        <p:nvSpPr>
          <p:cNvPr id="46148" name="Text Box 76"/>
          <p:cNvSpPr txBox="1">
            <a:spLocks noChangeArrowheads="1"/>
          </p:cNvSpPr>
          <p:nvPr/>
        </p:nvSpPr>
        <p:spPr bwMode="auto">
          <a:xfrm>
            <a:off x="6652793" y="1741884"/>
            <a:ext cx="263851" cy="145293"/>
          </a:xfrm>
          <a:prstGeom prst="rect">
            <a:avLst/>
          </a:prstGeom>
          <a:solidFill>
            <a:schemeClr val="bg1"/>
          </a:solid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Rx+</a:t>
            </a:r>
          </a:p>
        </p:txBody>
      </p:sp>
      <p:grpSp>
        <p:nvGrpSpPr>
          <p:cNvPr id="6" name="Group 77"/>
          <p:cNvGrpSpPr>
            <a:grpSpLocks/>
          </p:cNvGrpSpPr>
          <p:nvPr/>
        </p:nvGrpSpPr>
        <p:grpSpPr bwMode="auto">
          <a:xfrm>
            <a:off x="4818221" y="4370784"/>
            <a:ext cx="132279" cy="285750"/>
            <a:chOff x="192" y="2160"/>
            <a:chExt cx="101" cy="240"/>
          </a:xfrm>
        </p:grpSpPr>
        <p:sp>
          <p:nvSpPr>
            <p:cNvPr id="46168" name="Line 78"/>
            <p:cNvSpPr>
              <a:spLocks noChangeShapeType="1"/>
            </p:cNvSpPr>
            <p:nvPr/>
          </p:nvSpPr>
          <p:spPr bwMode="auto">
            <a:xfrm flipH="1" flipV="1">
              <a:off x="288" y="2160"/>
              <a:ext cx="0" cy="96"/>
            </a:xfrm>
            <a:prstGeom prst="line">
              <a:avLst/>
            </a:prstGeom>
            <a:noFill/>
            <a:ln w="9525">
              <a:solidFill>
                <a:schemeClr val="tx1"/>
              </a:solidFill>
              <a:round/>
              <a:headEnd/>
              <a:tailEnd/>
            </a:ln>
          </p:spPr>
          <p:txBody>
            <a:bodyPr lIns="61593" tIns="30796" rIns="61593" bIns="30796" anchor="ctr">
              <a:spAutoFit/>
            </a:bodyPr>
            <a:lstStyle/>
            <a:p>
              <a:endParaRPr lang="en-US" sz="1013">
                <a:solidFill>
                  <a:schemeClr val="bg1"/>
                </a:solidFill>
              </a:endParaRPr>
            </a:p>
          </p:txBody>
        </p:sp>
        <p:pic>
          <p:nvPicPr>
            <p:cNvPr id="46169" name="Picture 79" descr="Nokia_6682_Orative_hm"/>
            <p:cNvPicPr>
              <a:picLocks noChangeAspect="1" noChangeArrowheads="1"/>
            </p:cNvPicPr>
            <p:nvPr/>
          </p:nvPicPr>
          <p:blipFill>
            <a:blip r:embed="rId3" cstate="print"/>
            <a:srcRect/>
            <a:stretch>
              <a:fillRect/>
            </a:stretch>
          </p:blipFill>
          <p:spPr bwMode="auto">
            <a:xfrm>
              <a:off x="192" y="2208"/>
              <a:ext cx="101" cy="192"/>
            </a:xfrm>
            <a:prstGeom prst="rect">
              <a:avLst/>
            </a:prstGeom>
            <a:noFill/>
            <a:ln w="9525">
              <a:noFill/>
              <a:miter lim="800000"/>
              <a:headEnd/>
              <a:tailEnd/>
            </a:ln>
          </p:spPr>
        </p:pic>
      </p:grpSp>
      <p:sp>
        <p:nvSpPr>
          <p:cNvPr id="46150" name="Line 80"/>
          <p:cNvSpPr>
            <a:spLocks noChangeShapeType="1"/>
          </p:cNvSpPr>
          <p:nvPr/>
        </p:nvSpPr>
        <p:spPr bwMode="auto">
          <a:xfrm>
            <a:off x="4881086" y="2713434"/>
            <a:ext cx="0" cy="1714500"/>
          </a:xfrm>
          <a:prstGeom prst="line">
            <a:avLst/>
          </a:prstGeom>
          <a:noFill/>
          <a:ln w="9525">
            <a:solidFill>
              <a:schemeClr val="tx1"/>
            </a:solidFill>
            <a:round/>
            <a:headEnd/>
            <a:tailEnd/>
          </a:ln>
        </p:spPr>
        <p:txBody>
          <a:bodyPr lIns="61593" tIns="30796" rIns="61593" bIns="30796" anchor="ctr">
            <a:spAutoFit/>
          </a:bodyPr>
          <a:lstStyle/>
          <a:p>
            <a:endParaRPr lang="en-US" sz="1013">
              <a:solidFill>
                <a:srgbClr val="000000"/>
              </a:solidFill>
            </a:endParaRPr>
          </a:p>
        </p:txBody>
      </p:sp>
      <p:sp>
        <p:nvSpPr>
          <p:cNvPr id="46151" name="Text Box 81"/>
          <p:cNvSpPr txBox="1">
            <a:spLocks noChangeArrowheads="1"/>
          </p:cNvSpPr>
          <p:nvPr/>
        </p:nvSpPr>
        <p:spPr bwMode="auto">
          <a:xfrm>
            <a:off x="6326981" y="4485084"/>
            <a:ext cx="314325" cy="1452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chemeClr val="bg1"/>
                </a:solidFill>
                <a:ea typeface="ＭＳ Ｐゴシック" charset="-128"/>
              </a:rPr>
              <a:t>S2c</a:t>
            </a:r>
          </a:p>
        </p:txBody>
      </p:sp>
      <p:sp>
        <p:nvSpPr>
          <p:cNvPr id="46152" name="Text Box 82"/>
          <p:cNvSpPr txBox="1">
            <a:spLocks noChangeArrowheads="1"/>
          </p:cNvSpPr>
          <p:nvPr/>
        </p:nvSpPr>
        <p:spPr bwMode="auto">
          <a:xfrm>
            <a:off x="1119677" y="3113484"/>
            <a:ext cx="231791" cy="145293"/>
          </a:xfrm>
          <a:prstGeom prst="rect">
            <a:avLst/>
          </a:prstGeom>
          <a:solidFill>
            <a:schemeClr val="bg1"/>
          </a:solid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UE</a:t>
            </a:r>
          </a:p>
        </p:txBody>
      </p:sp>
      <p:sp>
        <p:nvSpPr>
          <p:cNvPr id="46153" name="Text Box 83"/>
          <p:cNvSpPr txBox="1">
            <a:spLocks noChangeArrowheads="1"/>
          </p:cNvSpPr>
          <p:nvPr/>
        </p:nvSpPr>
        <p:spPr bwMode="auto">
          <a:xfrm>
            <a:off x="4971850" y="4514850"/>
            <a:ext cx="231791" cy="145293"/>
          </a:xfrm>
          <a:prstGeom prst="rect">
            <a:avLst/>
          </a:prstGeom>
          <a:solidFill>
            <a:schemeClr val="bg1"/>
          </a:solid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dirty="0">
                <a:solidFill>
                  <a:srgbClr val="000000"/>
                </a:solidFill>
                <a:ea typeface="ＭＳ Ｐゴシック" charset="-128"/>
              </a:rPr>
              <a:t>UE</a:t>
            </a:r>
          </a:p>
        </p:txBody>
      </p:sp>
      <p:grpSp>
        <p:nvGrpSpPr>
          <p:cNvPr id="7" name="Group 84"/>
          <p:cNvGrpSpPr>
            <a:grpSpLocks/>
          </p:cNvGrpSpPr>
          <p:nvPr/>
        </p:nvGrpSpPr>
        <p:grpSpPr bwMode="auto">
          <a:xfrm>
            <a:off x="6286500" y="4400550"/>
            <a:ext cx="132279" cy="285750"/>
            <a:chOff x="192" y="2160"/>
            <a:chExt cx="101" cy="240"/>
          </a:xfrm>
        </p:grpSpPr>
        <p:sp>
          <p:nvSpPr>
            <p:cNvPr id="46166" name="Line 85"/>
            <p:cNvSpPr>
              <a:spLocks noChangeShapeType="1"/>
            </p:cNvSpPr>
            <p:nvPr/>
          </p:nvSpPr>
          <p:spPr bwMode="auto">
            <a:xfrm flipH="1" flipV="1">
              <a:off x="288" y="2160"/>
              <a:ext cx="0" cy="96"/>
            </a:xfrm>
            <a:prstGeom prst="line">
              <a:avLst/>
            </a:prstGeom>
            <a:noFill/>
            <a:ln w="9525">
              <a:solidFill>
                <a:schemeClr val="tx1"/>
              </a:solidFill>
              <a:round/>
              <a:headEnd/>
              <a:tailEnd/>
            </a:ln>
          </p:spPr>
          <p:txBody>
            <a:bodyPr lIns="61593" tIns="30796" rIns="61593" bIns="30796" anchor="ctr">
              <a:spAutoFit/>
            </a:bodyPr>
            <a:lstStyle/>
            <a:p>
              <a:endParaRPr lang="en-US" sz="1013">
                <a:solidFill>
                  <a:schemeClr val="bg1"/>
                </a:solidFill>
              </a:endParaRPr>
            </a:p>
          </p:txBody>
        </p:sp>
        <p:pic>
          <p:nvPicPr>
            <p:cNvPr id="46167" name="Picture 86" descr="Nokia_6682_Orative_hm"/>
            <p:cNvPicPr>
              <a:picLocks noChangeAspect="1" noChangeArrowheads="1"/>
            </p:cNvPicPr>
            <p:nvPr/>
          </p:nvPicPr>
          <p:blipFill>
            <a:blip r:embed="rId3" cstate="print"/>
            <a:srcRect/>
            <a:stretch>
              <a:fillRect/>
            </a:stretch>
          </p:blipFill>
          <p:spPr bwMode="auto">
            <a:xfrm>
              <a:off x="192" y="2208"/>
              <a:ext cx="101" cy="192"/>
            </a:xfrm>
            <a:prstGeom prst="rect">
              <a:avLst/>
            </a:prstGeom>
            <a:noFill/>
            <a:ln w="9525">
              <a:noFill/>
              <a:miter lim="800000"/>
              <a:headEnd/>
              <a:tailEnd/>
            </a:ln>
          </p:spPr>
        </p:pic>
      </p:grpSp>
      <p:sp>
        <p:nvSpPr>
          <p:cNvPr id="46155" name="Text Box 87"/>
          <p:cNvSpPr txBox="1">
            <a:spLocks noChangeArrowheads="1"/>
          </p:cNvSpPr>
          <p:nvPr/>
        </p:nvSpPr>
        <p:spPr bwMode="auto">
          <a:xfrm>
            <a:off x="6400600" y="4572000"/>
            <a:ext cx="231791" cy="145293"/>
          </a:xfrm>
          <a:prstGeom prst="rect">
            <a:avLst/>
          </a:prstGeom>
          <a:solidFill>
            <a:schemeClr val="bg1"/>
          </a:solid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dirty="0">
                <a:solidFill>
                  <a:srgbClr val="000000"/>
                </a:solidFill>
                <a:ea typeface="ＭＳ Ｐゴシック" charset="-128"/>
              </a:rPr>
              <a:t>UE</a:t>
            </a:r>
          </a:p>
        </p:txBody>
      </p:sp>
      <p:sp>
        <p:nvSpPr>
          <p:cNvPr id="46156" name="Line 88"/>
          <p:cNvSpPr>
            <a:spLocks noChangeShapeType="1"/>
          </p:cNvSpPr>
          <p:nvPr/>
        </p:nvSpPr>
        <p:spPr bwMode="auto">
          <a:xfrm>
            <a:off x="6326981" y="3456384"/>
            <a:ext cx="16669" cy="1001316"/>
          </a:xfrm>
          <a:prstGeom prst="line">
            <a:avLst/>
          </a:prstGeom>
          <a:noFill/>
          <a:ln w="9525">
            <a:solidFill>
              <a:schemeClr val="tx1"/>
            </a:solidFill>
            <a:round/>
            <a:headEnd/>
            <a:tailEnd/>
          </a:ln>
        </p:spPr>
        <p:txBody>
          <a:bodyPr wrap="square" lIns="61593" tIns="30796" rIns="61593" bIns="30796" anchor="ctr">
            <a:spAutoFit/>
          </a:bodyPr>
          <a:lstStyle/>
          <a:p>
            <a:endParaRPr lang="en-US" sz="1013">
              <a:solidFill>
                <a:srgbClr val="000000"/>
              </a:solidFill>
            </a:endParaRPr>
          </a:p>
        </p:txBody>
      </p:sp>
      <p:sp>
        <p:nvSpPr>
          <p:cNvPr id="46157" name="Text Box 89"/>
          <p:cNvSpPr txBox="1">
            <a:spLocks noChangeArrowheads="1"/>
          </p:cNvSpPr>
          <p:nvPr/>
        </p:nvSpPr>
        <p:spPr bwMode="auto">
          <a:xfrm>
            <a:off x="5572601" y="4485085"/>
            <a:ext cx="817245" cy="228393"/>
          </a:xfrm>
          <a:prstGeom prst="rect">
            <a:avLst/>
          </a:prstGeom>
          <a:noFill/>
          <a:ln w="9525" algn="ctr">
            <a:noFill/>
            <a:miter lim="800000"/>
            <a:headEnd/>
            <a:tailEnd/>
          </a:ln>
        </p:spPr>
        <p:txBody>
          <a:bodyPr lIns="61593" tIns="30796" rIns="61593" bIns="30796">
            <a:spAutoFit/>
          </a:bodyPr>
          <a:lstStyle/>
          <a:p>
            <a:pPr algn="ctr" defTabSz="610791" eaLnBrk="0" hangingPunct="0">
              <a:lnSpc>
                <a:spcPct val="90000"/>
              </a:lnSpc>
            </a:pPr>
            <a:r>
              <a:rPr lang="en-US" sz="600">
                <a:solidFill>
                  <a:schemeClr val="bg1"/>
                </a:solidFill>
                <a:ea typeface="ＭＳ Ｐゴシック" charset="-128"/>
              </a:rPr>
              <a:t>SWu (IKEv2, </a:t>
            </a:r>
          </a:p>
          <a:p>
            <a:pPr algn="ctr" defTabSz="610791" eaLnBrk="0" hangingPunct="0">
              <a:lnSpc>
                <a:spcPct val="90000"/>
              </a:lnSpc>
            </a:pPr>
            <a:r>
              <a:rPr lang="en-US" sz="600">
                <a:solidFill>
                  <a:schemeClr val="bg1"/>
                </a:solidFill>
                <a:ea typeface="ＭＳ Ｐゴシック" charset="-128"/>
              </a:rPr>
              <a:t>MOBIKE, IPSec)</a:t>
            </a:r>
          </a:p>
        </p:txBody>
      </p:sp>
      <p:sp>
        <p:nvSpPr>
          <p:cNvPr id="46158" name="Text Box 90"/>
          <p:cNvSpPr txBox="1">
            <a:spLocks noChangeArrowheads="1"/>
          </p:cNvSpPr>
          <p:nvPr/>
        </p:nvSpPr>
        <p:spPr bwMode="auto">
          <a:xfrm>
            <a:off x="4282139" y="2999185"/>
            <a:ext cx="637350" cy="311493"/>
          </a:xfrm>
          <a:prstGeom prst="rect">
            <a:avLst/>
          </a:prstGeom>
          <a:noFill/>
          <a:ln w="9525" algn="ctr">
            <a:noFill/>
            <a:miter lim="800000"/>
            <a:headEnd/>
            <a:tailEnd/>
          </a:ln>
        </p:spPr>
        <p:txBody>
          <a:bodyPr wrap="none" lIns="61593" tIns="30796" rIns="61593" bIns="30796">
            <a:spAutoFit/>
          </a:bodyPr>
          <a:lstStyle/>
          <a:p>
            <a:pPr algn="ctr" defTabSz="610791" eaLnBrk="0" hangingPunct="0">
              <a:lnSpc>
                <a:spcPct val="90000"/>
              </a:lnSpc>
            </a:pPr>
            <a:r>
              <a:rPr lang="en-US" sz="600">
                <a:solidFill>
                  <a:srgbClr val="000000"/>
                </a:solidFill>
                <a:ea typeface="ＭＳ Ｐゴシック" charset="-128"/>
              </a:rPr>
              <a:t>S2a</a:t>
            </a:r>
          </a:p>
          <a:p>
            <a:pPr algn="ctr" defTabSz="610791" eaLnBrk="0" hangingPunct="0">
              <a:lnSpc>
                <a:spcPct val="90000"/>
              </a:lnSpc>
            </a:pPr>
            <a:r>
              <a:rPr lang="en-US" sz="600">
                <a:solidFill>
                  <a:srgbClr val="000000"/>
                </a:solidFill>
                <a:ea typeface="ＭＳ Ｐゴシック" charset="-128"/>
              </a:rPr>
              <a:t>(PMIPv6, GRE</a:t>
            </a:r>
          </a:p>
          <a:p>
            <a:pPr algn="ctr" defTabSz="610791" eaLnBrk="0" hangingPunct="0">
              <a:lnSpc>
                <a:spcPct val="90000"/>
              </a:lnSpc>
            </a:pPr>
            <a:r>
              <a:rPr lang="en-US" sz="600">
                <a:solidFill>
                  <a:srgbClr val="000000"/>
                </a:solidFill>
                <a:ea typeface="ＭＳ Ｐゴシック" charset="-128"/>
              </a:rPr>
              <a:t>MIPv4 FACoA)</a:t>
            </a:r>
          </a:p>
        </p:txBody>
      </p:sp>
      <p:sp>
        <p:nvSpPr>
          <p:cNvPr id="670813" name="AutoShape 93"/>
          <p:cNvSpPr>
            <a:spLocks noChangeArrowheads="1"/>
          </p:cNvSpPr>
          <p:nvPr/>
        </p:nvSpPr>
        <p:spPr bwMode="auto">
          <a:xfrm>
            <a:off x="3623786" y="3627834"/>
            <a:ext cx="1885950" cy="742950"/>
          </a:xfrm>
          <a:prstGeom prst="roundRect">
            <a:avLst>
              <a:gd name="adj" fmla="val 16667"/>
            </a:avLst>
          </a:prstGeom>
          <a:noFill/>
          <a:ln w="9525" algn="ctr">
            <a:solidFill>
              <a:schemeClr val="tx1"/>
            </a:solidFill>
            <a:round/>
            <a:headEnd/>
            <a:tailEnd/>
          </a:ln>
        </p:spPr>
        <p:txBody>
          <a:bodyPr wrap="none" lIns="61593" tIns="30796" rIns="61593" bIns="30796" anchor="ctr"/>
          <a:lstStyle/>
          <a:p>
            <a:pPr defTabSz="610791" eaLnBrk="0" hangingPunct="0">
              <a:lnSpc>
                <a:spcPct val="90000"/>
              </a:lnSpc>
            </a:pPr>
            <a:r>
              <a:rPr lang="en-US" sz="1013" u="sng">
                <a:solidFill>
                  <a:srgbClr val="000000"/>
                </a:solidFill>
              </a:rPr>
              <a:t>Trusted</a:t>
            </a:r>
          </a:p>
        </p:txBody>
      </p:sp>
      <p:sp>
        <p:nvSpPr>
          <p:cNvPr id="670814" name="AutoShape 94"/>
          <p:cNvSpPr>
            <a:spLocks noChangeArrowheads="1"/>
          </p:cNvSpPr>
          <p:nvPr/>
        </p:nvSpPr>
        <p:spPr bwMode="auto">
          <a:xfrm>
            <a:off x="5761196" y="3627834"/>
            <a:ext cx="2263140" cy="742950"/>
          </a:xfrm>
          <a:prstGeom prst="roundRect">
            <a:avLst>
              <a:gd name="adj" fmla="val 16667"/>
            </a:avLst>
          </a:prstGeom>
          <a:noFill/>
          <a:ln w="9525" algn="ctr">
            <a:solidFill>
              <a:schemeClr val="tx1"/>
            </a:solidFill>
            <a:round/>
            <a:headEnd/>
            <a:tailEnd/>
          </a:ln>
        </p:spPr>
        <p:txBody>
          <a:bodyPr wrap="none" lIns="61593" tIns="30796" rIns="61593" bIns="30796" anchor="ctr"/>
          <a:lstStyle/>
          <a:p>
            <a:pPr algn="r" defTabSz="610791" eaLnBrk="0" hangingPunct="0">
              <a:lnSpc>
                <a:spcPct val="90000"/>
              </a:lnSpc>
            </a:pPr>
            <a:r>
              <a:rPr lang="en-US" sz="1013" u="sng">
                <a:solidFill>
                  <a:srgbClr val="000000"/>
                </a:solidFill>
              </a:rPr>
              <a:t>Untrusted</a:t>
            </a:r>
          </a:p>
        </p:txBody>
      </p:sp>
      <p:sp>
        <p:nvSpPr>
          <p:cNvPr id="670816" name="AutoShape 96"/>
          <p:cNvSpPr>
            <a:spLocks noChangeArrowheads="1"/>
          </p:cNvSpPr>
          <p:nvPr/>
        </p:nvSpPr>
        <p:spPr bwMode="auto">
          <a:xfrm>
            <a:off x="1109186" y="2027634"/>
            <a:ext cx="1194435" cy="857250"/>
          </a:xfrm>
          <a:prstGeom prst="roundRect">
            <a:avLst>
              <a:gd name="adj" fmla="val 16667"/>
            </a:avLst>
          </a:prstGeom>
          <a:noFill/>
          <a:ln w="9525" algn="ctr">
            <a:solidFill>
              <a:schemeClr val="tx1"/>
            </a:solidFill>
            <a:round/>
            <a:headEnd/>
            <a:tailEnd/>
          </a:ln>
        </p:spPr>
        <p:txBody>
          <a:bodyPr wrap="none" lIns="61593" tIns="30796" rIns="61593" bIns="30796" anchor="ctr"/>
          <a:lstStyle/>
          <a:p>
            <a:pPr defTabSz="610791" eaLnBrk="0" hangingPunct="0">
              <a:lnSpc>
                <a:spcPct val="90000"/>
              </a:lnSpc>
            </a:pPr>
            <a:r>
              <a:rPr lang="en-US" sz="1013" u="sng">
                <a:solidFill>
                  <a:srgbClr val="000000"/>
                </a:solidFill>
              </a:rPr>
              <a:t>LTE</a:t>
            </a:r>
          </a:p>
          <a:p>
            <a:pPr defTabSz="610791" eaLnBrk="0" hangingPunct="0">
              <a:lnSpc>
                <a:spcPct val="90000"/>
              </a:lnSpc>
            </a:pPr>
            <a:endParaRPr lang="en-US" sz="1013" u="sng">
              <a:solidFill>
                <a:srgbClr val="000000"/>
              </a:solidFill>
            </a:endParaRPr>
          </a:p>
          <a:p>
            <a:pPr defTabSz="610791" eaLnBrk="0" hangingPunct="0">
              <a:lnSpc>
                <a:spcPct val="90000"/>
              </a:lnSpc>
            </a:pPr>
            <a:endParaRPr lang="en-US" sz="1500">
              <a:solidFill>
                <a:srgbClr val="000000"/>
              </a:solidFill>
              <a:latin typeface="Franklin Gothic Medium" pitchFamily="34" charset="0"/>
            </a:endParaRPr>
          </a:p>
          <a:p>
            <a:pPr defTabSz="610791" eaLnBrk="0" hangingPunct="0">
              <a:lnSpc>
                <a:spcPct val="90000"/>
              </a:lnSpc>
            </a:pPr>
            <a:endParaRPr lang="en-US" sz="1500">
              <a:solidFill>
                <a:srgbClr val="000000"/>
              </a:solidFill>
              <a:latin typeface="Franklin Gothic Medium" pitchFamily="34" charset="0"/>
            </a:endParaRPr>
          </a:p>
        </p:txBody>
      </p:sp>
      <p:sp>
        <p:nvSpPr>
          <p:cNvPr id="670817" name="AutoShape 97"/>
          <p:cNvSpPr>
            <a:spLocks noChangeArrowheads="1"/>
          </p:cNvSpPr>
          <p:nvPr/>
        </p:nvSpPr>
        <p:spPr bwMode="auto">
          <a:xfrm>
            <a:off x="1109186" y="884634"/>
            <a:ext cx="1194435" cy="1085850"/>
          </a:xfrm>
          <a:prstGeom prst="roundRect">
            <a:avLst>
              <a:gd name="adj" fmla="val 16667"/>
            </a:avLst>
          </a:prstGeom>
          <a:noFill/>
          <a:ln w="9525" algn="ctr">
            <a:solidFill>
              <a:schemeClr val="tx1"/>
            </a:solidFill>
            <a:round/>
            <a:headEnd/>
            <a:tailEnd/>
          </a:ln>
        </p:spPr>
        <p:txBody>
          <a:bodyPr wrap="none" lIns="61593" tIns="30796" rIns="61593" bIns="30796" anchor="ctr"/>
          <a:lstStyle/>
          <a:p>
            <a:pPr defTabSz="610791" eaLnBrk="0" hangingPunct="0">
              <a:lnSpc>
                <a:spcPct val="90000"/>
              </a:lnSpc>
            </a:pPr>
            <a:r>
              <a:rPr lang="en-US" sz="1013" u="sng">
                <a:solidFill>
                  <a:srgbClr val="000000"/>
                </a:solidFill>
              </a:rPr>
              <a:t>2G/3G</a:t>
            </a:r>
          </a:p>
          <a:p>
            <a:pPr defTabSz="610791" eaLnBrk="0" hangingPunct="0">
              <a:lnSpc>
                <a:spcPct val="90000"/>
              </a:lnSpc>
            </a:pPr>
            <a:endParaRPr lang="en-US" sz="1013" u="sng">
              <a:solidFill>
                <a:srgbClr val="000000"/>
              </a:solidFill>
            </a:endParaRPr>
          </a:p>
          <a:p>
            <a:pPr defTabSz="610791" eaLnBrk="0" hangingPunct="0">
              <a:lnSpc>
                <a:spcPct val="90000"/>
              </a:lnSpc>
            </a:pPr>
            <a:endParaRPr lang="en-US" sz="1013" u="sng">
              <a:solidFill>
                <a:srgbClr val="000000"/>
              </a:solidFill>
            </a:endParaRPr>
          </a:p>
          <a:p>
            <a:pPr defTabSz="610791" eaLnBrk="0" hangingPunct="0">
              <a:lnSpc>
                <a:spcPct val="90000"/>
              </a:lnSpc>
            </a:pPr>
            <a:endParaRPr lang="en-US" sz="1500">
              <a:solidFill>
                <a:srgbClr val="000000"/>
              </a:solidFill>
              <a:latin typeface="Franklin Gothic Medium" pitchFamily="34" charset="0"/>
            </a:endParaRPr>
          </a:p>
          <a:p>
            <a:pPr defTabSz="610791" eaLnBrk="0" hangingPunct="0">
              <a:lnSpc>
                <a:spcPct val="90000"/>
              </a:lnSpc>
            </a:pPr>
            <a:endParaRPr lang="en-US" sz="1500">
              <a:solidFill>
                <a:srgbClr val="000000"/>
              </a:solidFill>
              <a:latin typeface="Franklin Gothic Medium" pitchFamily="34" charset="0"/>
            </a:endParaRPr>
          </a:p>
        </p:txBody>
      </p:sp>
      <p:sp>
        <p:nvSpPr>
          <p:cNvPr id="98" name="Left-Right Arrow 97"/>
          <p:cNvSpPr/>
          <p:nvPr/>
        </p:nvSpPr>
        <p:spPr>
          <a:xfrm>
            <a:off x="2303621" y="2713434"/>
            <a:ext cx="2514600" cy="114300"/>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000000"/>
              </a:solidFill>
            </a:endParaRPr>
          </a:p>
        </p:txBody>
      </p:sp>
      <p:sp>
        <p:nvSpPr>
          <p:cNvPr id="99" name="TextBox 98"/>
          <p:cNvSpPr txBox="1"/>
          <p:nvPr/>
        </p:nvSpPr>
        <p:spPr>
          <a:xfrm>
            <a:off x="3058002" y="2768351"/>
            <a:ext cx="1766830" cy="253916"/>
          </a:xfrm>
          <a:prstGeom prst="rect">
            <a:avLst/>
          </a:prstGeom>
          <a:noFill/>
        </p:spPr>
        <p:txBody>
          <a:bodyPr wrap="none" rtlCol="0">
            <a:spAutoFit/>
          </a:bodyPr>
          <a:lstStyle/>
          <a:p>
            <a:r>
              <a:rPr lang="en-US" sz="900" b="1" dirty="0">
                <a:solidFill>
                  <a:srgbClr val="000000"/>
                </a:solidFill>
              </a:rPr>
              <a:t>Transport (Tunneled Traffic)</a:t>
            </a:r>
            <a:r>
              <a:rPr lang="en-US" sz="1050" b="1" dirty="0">
                <a:solidFill>
                  <a:srgbClr val="000000"/>
                </a:solidFill>
              </a:rPr>
              <a:t> </a:t>
            </a:r>
          </a:p>
        </p:txBody>
      </p:sp>
      <p:sp>
        <p:nvSpPr>
          <p:cNvPr id="100" name="TextBox 99"/>
          <p:cNvSpPr txBox="1"/>
          <p:nvPr/>
        </p:nvSpPr>
        <p:spPr>
          <a:xfrm>
            <a:off x="5263162" y="2599135"/>
            <a:ext cx="678391" cy="230832"/>
          </a:xfrm>
          <a:prstGeom prst="rect">
            <a:avLst/>
          </a:prstGeom>
          <a:noFill/>
        </p:spPr>
        <p:txBody>
          <a:bodyPr wrap="none" rtlCol="0">
            <a:spAutoFit/>
          </a:bodyPr>
          <a:lstStyle/>
          <a:p>
            <a:r>
              <a:rPr lang="en-US" sz="900" b="1" dirty="0">
                <a:solidFill>
                  <a:srgbClr val="000000"/>
                </a:solidFill>
              </a:rPr>
              <a:t>IP Traffic</a:t>
            </a:r>
          </a:p>
        </p:txBody>
      </p:sp>
      <p:sp>
        <p:nvSpPr>
          <p:cNvPr id="101" name="Right Arrow 100"/>
          <p:cNvSpPr/>
          <p:nvPr/>
        </p:nvSpPr>
        <p:spPr>
          <a:xfrm>
            <a:off x="5258276" y="2541984"/>
            <a:ext cx="565785" cy="114300"/>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00000"/>
              </a:solidFill>
            </a:endParaRPr>
          </a:p>
        </p:txBody>
      </p:sp>
      <p:sp>
        <p:nvSpPr>
          <p:cNvPr id="103" name="Left-Right Arrow 102"/>
          <p:cNvSpPr/>
          <p:nvPr/>
        </p:nvSpPr>
        <p:spPr>
          <a:xfrm rot="16200000">
            <a:off x="4520565" y="3108960"/>
            <a:ext cx="857250" cy="125730"/>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000000"/>
              </a:solidFill>
            </a:endParaRPr>
          </a:p>
        </p:txBody>
      </p:sp>
      <p:sp>
        <p:nvSpPr>
          <p:cNvPr id="104" name="Left-Right Arrow 103"/>
          <p:cNvSpPr/>
          <p:nvPr/>
        </p:nvSpPr>
        <p:spPr>
          <a:xfrm rot="12410889">
            <a:off x="5054824" y="2932006"/>
            <a:ext cx="1124550" cy="100085"/>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000000"/>
              </a:solidFill>
            </a:endParaRPr>
          </a:p>
        </p:txBody>
      </p:sp>
      <p:sp>
        <p:nvSpPr>
          <p:cNvPr id="8" name="TextBox 7"/>
          <p:cNvSpPr txBox="1"/>
          <p:nvPr/>
        </p:nvSpPr>
        <p:spPr>
          <a:xfrm>
            <a:off x="2691666" y="4681172"/>
            <a:ext cx="3695242" cy="279307"/>
          </a:xfrm>
          <a:prstGeom prst="rect">
            <a:avLst/>
          </a:prstGeom>
          <a:solidFill>
            <a:srgbClr val="00B0F0"/>
          </a:solidFill>
        </p:spPr>
        <p:txBody>
          <a:bodyPr wrap="none" rtlCol="0">
            <a:spAutoFit/>
          </a:bodyPr>
          <a:lstStyle/>
          <a:p>
            <a:pPr>
              <a:lnSpc>
                <a:spcPct val="90000"/>
              </a:lnSpc>
              <a:spcBef>
                <a:spcPts val="600"/>
              </a:spcBef>
            </a:pPr>
            <a:r>
              <a:rPr lang="en-US">
                <a:solidFill>
                  <a:schemeClr val="bg1"/>
                </a:solidFill>
              </a:rPr>
              <a:t>Architecture Challenges </a:t>
            </a:r>
            <a:r>
              <a:rPr lang="en-US" dirty="0">
                <a:solidFill>
                  <a:schemeClr val="bg1"/>
                </a:solidFill>
              </a:rPr>
              <a:t>covered in next slide </a:t>
            </a:r>
          </a:p>
        </p:txBody>
      </p:sp>
      <p:sp>
        <p:nvSpPr>
          <p:cNvPr id="12" name="Slide Number Placeholder 11"/>
          <p:cNvSpPr>
            <a:spLocks noGrp="1"/>
          </p:cNvSpPr>
          <p:nvPr>
            <p:ph type="sldNum" sz="quarter" idx="4"/>
          </p:nvPr>
        </p:nvSpPr>
        <p:spPr/>
        <p:txBody>
          <a:bodyPr/>
          <a:lstStyle/>
          <a:p>
            <a:fld id="{96A97DD0-5BE7-4856-A2A9-C42C6688E607}" type="slidenum">
              <a:rPr lang="en-US" smtClean="0"/>
              <a:pPr/>
              <a:t>11</a:t>
            </a:fld>
            <a:endParaRPr lang="en-US" dirty="0"/>
          </a:p>
        </p:txBody>
      </p:sp>
    </p:spTree>
    <p:extLst>
      <p:ext uri="{BB962C8B-B14F-4D97-AF65-F5344CB8AC3E}">
        <p14:creationId xmlns:p14="http://schemas.microsoft.com/office/powerpoint/2010/main" val="151216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0811"/>
                                        </p:tgtEl>
                                        <p:attrNameLst>
                                          <p:attrName>style.visibility</p:attrName>
                                        </p:attrNameLst>
                                      </p:cBhvr>
                                      <p:to>
                                        <p:strVal val="visible"/>
                                      </p:to>
                                    </p:set>
                                    <p:animEffect transition="in" filter="fade">
                                      <p:cBhvr>
                                        <p:cTn id="7" dur="2000"/>
                                        <p:tgtEl>
                                          <p:spTgt spid="6708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0815"/>
                                        </p:tgtEl>
                                        <p:attrNameLst>
                                          <p:attrName>style.visibility</p:attrName>
                                        </p:attrNameLst>
                                      </p:cBhvr>
                                      <p:to>
                                        <p:strVal val="visible"/>
                                      </p:to>
                                    </p:set>
                                    <p:animEffect transition="in" filter="fade">
                                      <p:cBhvr>
                                        <p:cTn id="12" dur="2000"/>
                                        <p:tgtEl>
                                          <p:spTgt spid="6708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70816"/>
                                        </p:tgtEl>
                                        <p:attrNameLst>
                                          <p:attrName>style.visibility</p:attrName>
                                        </p:attrNameLst>
                                      </p:cBhvr>
                                      <p:to>
                                        <p:strVal val="visible"/>
                                      </p:to>
                                    </p:set>
                                    <p:anim calcmode="lin" valueType="num">
                                      <p:cBhvr additive="base">
                                        <p:cTn id="17" dur="500" fill="hold"/>
                                        <p:tgtEl>
                                          <p:spTgt spid="670816"/>
                                        </p:tgtEl>
                                        <p:attrNameLst>
                                          <p:attrName>ppt_x</p:attrName>
                                        </p:attrNameLst>
                                      </p:cBhvr>
                                      <p:tavLst>
                                        <p:tav tm="0">
                                          <p:val>
                                            <p:strVal val="#ppt_x"/>
                                          </p:val>
                                        </p:tav>
                                        <p:tav tm="100000">
                                          <p:val>
                                            <p:strVal val="#ppt_x"/>
                                          </p:val>
                                        </p:tav>
                                      </p:tavLst>
                                    </p:anim>
                                    <p:anim calcmode="lin" valueType="num">
                                      <p:cBhvr additive="base">
                                        <p:cTn id="18" dur="500" fill="hold"/>
                                        <p:tgtEl>
                                          <p:spTgt spid="6708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70817"/>
                                        </p:tgtEl>
                                        <p:attrNameLst>
                                          <p:attrName>style.visibility</p:attrName>
                                        </p:attrNameLst>
                                      </p:cBhvr>
                                      <p:to>
                                        <p:strVal val="visible"/>
                                      </p:to>
                                    </p:set>
                                    <p:anim calcmode="lin" valueType="num">
                                      <p:cBhvr additive="base">
                                        <p:cTn id="23" dur="500" fill="hold"/>
                                        <p:tgtEl>
                                          <p:spTgt spid="670817"/>
                                        </p:tgtEl>
                                        <p:attrNameLst>
                                          <p:attrName>ppt_x</p:attrName>
                                        </p:attrNameLst>
                                      </p:cBhvr>
                                      <p:tavLst>
                                        <p:tav tm="0">
                                          <p:val>
                                            <p:strVal val="#ppt_x"/>
                                          </p:val>
                                        </p:tav>
                                        <p:tav tm="100000">
                                          <p:val>
                                            <p:strVal val="#ppt_x"/>
                                          </p:val>
                                        </p:tav>
                                      </p:tavLst>
                                    </p:anim>
                                    <p:anim calcmode="lin" valueType="num">
                                      <p:cBhvr additive="base">
                                        <p:cTn id="24" dur="500" fill="hold"/>
                                        <p:tgtEl>
                                          <p:spTgt spid="6708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70812"/>
                                        </p:tgtEl>
                                        <p:attrNameLst>
                                          <p:attrName>style.visibility</p:attrName>
                                        </p:attrNameLst>
                                      </p:cBhvr>
                                      <p:to>
                                        <p:strVal val="visible"/>
                                      </p:to>
                                    </p:set>
                                    <p:animEffect transition="in" filter="fade">
                                      <p:cBhvr>
                                        <p:cTn id="29" dur="2000"/>
                                        <p:tgtEl>
                                          <p:spTgt spid="6708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70813"/>
                                        </p:tgtEl>
                                        <p:attrNameLst>
                                          <p:attrName>style.visibility</p:attrName>
                                        </p:attrNameLst>
                                      </p:cBhvr>
                                      <p:to>
                                        <p:strVal val="visible"/>
                                      </p:to>
                                    </p:set>
                                    <p:anim calcmode="lin" valueType="num">
                                      <p:cBhvr additive="base">
                                        <p:cTn id="34" dur="500" fill="hold"/>
                                        <p:tgtEl>
                                          <p:spTgt spid="670813"/>
                                        </p:tgtEl>
                                        <p:attrNameLst>
                                          <p:attrName>ppt_x</p:attrName>
                                        </p:attrNameLst>
                                      </p:cBhvr>
                                      <p:tavLst>
                                        <p:tav tm="0">
                                          <p:val>
                                            <p:strVal val="#ppt_x"/>
                                          </p:val>
                                        </p:tav>
                                        <p:tav tm="100000">
                                          <p:val>
                                            <p:strVal val="#ppt_x"/>
                                          </p:val>
                                        </p:tav>
                                      </p:tavLst>
                                    </p:anim>
                                    <p:anim calcmode="lin" valueType="num">
                                      <p:cBhvr additive="base">
                                        <p:cTn id="35" dur="500" fill="hold"/>
                                        <p:tgtEl>
                                          <p:spTgt spid="6708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0814"/>
                                        </p:tgtEl>
                                        <p:attrNameLst>
                                          <p:attrName>style.visibility</p:attrName>
                                        </p:attrNameLst>
                                      </p:cBhvr>
                                      <p:to>
                                        <p:strVal val="visible"/>
                                      </p:to>
                                    </p:set>
                                    <p:anim calcmode="lin" valueType="num">
                                      <p:cBhvr additive="base">
                                        <p:cTn id="40" dur="500" fill="hold"/>
                                        <p:tgtEl>
                                          <p:spTgt spid="670814"/>
                                        </p:tgtEl>
                                        <p:attrNameLst>
                                          <p:attrName>ppt_x</p:attrName>
                                        </p:attrNameLst>
                                      </p:cBhvr>
                                      <p:tavLst>
                                        <p:tav tm="0">
                                          <p:val>
                                            <p:strVal val="#ppt_x"/>
                                          </p:val>
                                        </p:tav>
                                        <p:tav tm="100000">
                                          <p:val>
                                            <p:strVal val="#ppt_x"/>
                                          </p:val>
                                        </p:tav>
                                      </p:tavLst>
                                    </p:anim>
                                    <p:anim calcmode="lin" valueType="num">
                                      <p:cBhvr additive="base">
                                        <p:cTn id="41" dur="500" fill="hold"/>
                                        <p:tgtEl>
                                          <p:spTgt spid="67081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blinds(horizontal)">
                                      <p:cBhvr>
                                        <p:cTn id="46" dur="500"/>
                                        <p:tgtEl>
                                          <p:spTgt spid="9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99"/>
                                        </p:tgtEl>
                                        <p:attrNameLst>
                                          <p:attrName>style.visibility</p:attrName>
                                        </p:attrNameLst>
                                      </p:cBhvr>
                                      <p:to>
                                        <p:strVal val="visible"/>
                                      </p:to>
                                    </p:set>
                                    <p:animEffect transition="in" filter="blinds(horizontal)">
                                      <p:cBhvr>
                                        <p:cTn id="49" dur="500"/>
                                        <p:tgtEl>
                                          <p:spTgt spid="9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blinds(horizontal)">
                                      <p:cBhvr>
                                        <p:cTn id="52" dur="500"/>
                                        <p:tgtEl>
                                          <p:spTgt spid="10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blinds(horizontal)">
                                      <p:cBhvr>
                                        <p:cTn id="55" dur="500"/>
                                        <p:tgtEl>
                                          <p:spTgt spid="104"/>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01"/>
                                        </p:tgtEl>
                                        <p:attrNameLst>
                                          <p:attrName>style.visibility</p:attrName>
                                        </p:attrNameLst>
                                      </p:cBhvr>
                                      <p:to>
                                        <p:strVal val="visible"/>
                                      </p:to>
                                    </p:set>
                                    <p:animEffect transition="in" filter="blinds(horizontal)">
                                      <p:cBhvr>
                                        <p:cTn id="60" dur="500"/>
                                        <p:tgtEl>
                                          <p:spTgt spid="101"/>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blinds(horizontal)">
                                      <p:cBhvr>
                                        <p:cTn id="63" dur="500"/>
                                        <p:tgtEl>
                                          <p:spTgt spid="10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812" grpId="0" animBg="1"/>
      <p:bldP spid="670815" grpId="0" animBg="1"/>
      <p:bldP spid="670811" grpId="0" animBg="1"/>
      <p:bldP spid="670813" grpId="0" animBg="1"/>
      <p:bldP spid="670814" grpId="0" animBg="1"/>
      <p:bldP spid="670816" grpId="0" animBg="1"/>
      <p:bldP spid="670817" grpId="0" animBg="1"/>
      <p:bldP spid="98" grpId="0" animBg="1"/>
      <p:bldP spid="99" grpId="0"/>
      <p:bldP spid="100" grpId="0"/>
      <p:bldP spid="101" grpId="0" animBg="1"/>
      <p:bldP spid="103" grpId="0" animBg="1"/>
      <p:bldP spid="104"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311" y="47594"/>
            <a:ext cx="8513064" cy="540568"/>
          </a:xfrm>
        </p:spPr>
        <p:txBody>
          <a:bodyPr/>
          <a:lstStyle/>
          <a:p>
            <a:r>
              <a:rPr lang="en-US" sz="2400" dirty="0"/>
              <a:t>Some of 3G/LTE Architecture Challenges</a:t>
            </a:r>
          </a:p>
        </p:txBody>
      </p:sp>
      <p:sp>
        <p:nvSpPr>
          <p:cNvPr id="5" name="TextBox 4"/>
          <p:cNvSpPr txBox="1"/>
          <p:nvPr/>
        </p:nvSpPr>
        <p:spPr>
          <a:xfrm>
            <a:off x="297032" y="602598"/>
            <a:ext cx="7088178" cy="3974165"/>
          </a:xfrm>
          <a:prstGeom prst="rect">
            <a:avLst/>
          </a:prstGeom>
          <a:noFill/>
        </p:spPr>
        <p:txBody>
          <a:bodyPr wrap="square" rtlCol="0">
            <a:spAutoFit/>
          </a:bodyPr>
          <a:lstStyle/>
          <a:p>
            <a:pPr marL="182880" indent="-182880">
              <a:lnSpc>
                <a:spcPct val="90000"/>
              </a:lnSpc>
              <a:spcBef>
                <a:spcPts val="300"/>
              </a:spcBef>
              <a:spcAft>
                <a:spcPts val="300"/>
              </a:spcAft>
              <a:buFont typeface="Arial" charset="0"/>
              <a:buChar char="•"/>
            </a:pPr>
            <a:r>
              <a:rPr lang="en-US" b="1" dirty="0">
                <a:solidFill>
                  <a:srgbClr val="002060"/>
                </a:solidFill>
              </a:rPr>
              <a:t>Overall Architecture</a:t>
            </a:r>
          </a:p>
          <a:p>
            <a:pPr marL="525780" lvl="2" indent="-182880">
              <a:lnSpc>
                <a:spcPct val="90000"/>
              </a:lnSpc>
              <a:spcBef>
                <a:spcPts val="300"/>
              </a:spcBef>
              <a:spcAft>
                <a:spcPts val="300"/>
              </a:spcAft>
              <a:buFont typeface="Arial" charset="0"/>
              <a:buChar char="•"/>
            </a:pPr>
            <a:r>
              <a:rPr lang="en-US" dirty="0" err="1"/>
              <a:t>Centralised</a:t>
            </a:r>
            <a:r>
              <a:rPr lang="en-US" dirty="0"/>
              <a:t> Gateway with limited distribution</a:t>
            </a:r>
          </a:p>
          <a:p>
            <a:pPr marL="525780" lvl="2" indent="-182880">
              <a:lnSpc>
                <a:spcPct val="90000"/>
              </a:lnSpc>
              <a:spcBef>
                <a:spcPts val="300"/>
              </a:spcBef>
              <a:spcAft>
                <a:spcPts val="300"/>
              </a:spcAft>
              <a:buFont typeface="Arial" charset="0"/>
              <a:buChar char="•"/>
            </a:pPr>
            <a:r>
              <a:rPr lang="en-US" dirty="0"/>
              <a:t>Limited Agility and scaling limitations </a:t>
            </a:r>
          </a:p>
          <a:p>
            <a:pPr marL="525780" lvl="2" indent="-182880">
              <a:lnSpc>
                <a:spcPct val="90000"/>
              </a:lnSpc>
              <a:spcBef>
                <a:spcPts val="300"/>
              </a:spcBef>
              <a:spcAft>
                <a:spcPts val="300"/>
              </a:spcAft>
              <a:buFont typeface="Arial" charset="0"/>
              <a:buChar char="•"/>
            </a:pPr>
            <a:r>
              <a:rPr lang="en-US" dirty="0"/>
              <a:t>Designed for consumer cellular mobiles</a:t>
            </a:r>
          </a:p>
          <a:p>
            <a:pPr marL="525780" lvl="2" indent="-182880">
              <a:lnSpc>
                <a:spcPct val="90000"/>
              </a:lnSpc>
              <a:spcBef>
                <a:spcPts val="300"/>
              </a:spcBef>
              <a:spcAft>
                <a:spcPts val="300"/>
              </a:spcAft>
              <a:buFont typeface="Arial" charset="0"/>
              <a:buChar char="•"/>
            </a:pPr>
            <a:r>
              <a:rPr lang="en-US" dirty="0"/>
              <a:t>Added feature for</a:t>
            </a:r>
            <a:r>
              <a:rPr lang="is-IS" dirty="0"/>
              <a:t> </a:t>
            </a:r>
            <a:r>
              <a:rPr lang="en-US" dirty="0"/>
              <a:t>CIoT, MTC, service chaining</a:t>
            </a:r>
            <a:endParaRPr lang="is-IS" dirty="0"/>
          </a:p>
          <a:p>
            <a:pPr marL="525780" lvl="2" indent="-182880">
              <a:lnSpc>
                <a:spcPct val="90000"/>
              </a:lnSpc>
              <a:spcBef>
                <a:spcPts val="300"/>
              </a:spcBef>
              <a:spcAft>
                <a:spcPts val="300"/>
              </a:spcAft>
              <a:buFont typeface="Arial" charset="0"/>
              <a:buChar char="•"/>
            </a:pPr>
            <a:r>
              <a:rPr lang="is-IS" dirty="0"/>
              <a:t>Complex QoS enforcement</a:t>
            </a:r>
            <a:endParaRPr lang="en-US" dirty="0"/>
          </a:p>
          <a:p>
            <a:pPr marL="182880" indent="-182880">
              <a:lnSpc>
                <a:spcPct val="90000"/>
              </a:lnSpc>
              <a:spcBef>
                <a:spcPts val="300"/>
              </a:spcBef>
              <a:spcAft>
                <a:spcPts val="300"/>
              </a:spcAft>
              <a:buFont typeface="Arial" charset="0"/>
              <a:buChar char="•"/>
            </a:pPr>
            <a:r>
              <a:rPr lang="en-US" b="1" dirty="0">
                <a:solidFill>
                  <a:srgbClr val="002060"/>
                </a:solidFill>
              </a:rPr>
              <a:t>Mobility Control Management</a:t>
            </a:r>
          </a:p>
          <a:p>
            <a:pPr marL="525780" lvl="2" indent="-182880">
              <a:lnSpc>
                <a:spcPct val="90000"/>
              </a:lnSpc>
              <a:spcBef>
                <a:spcPts val="300"/>
              </a:spcBef>
              <a:spcAft>
                <a:spcPts val="300"/>
              </a:spcAft>
              <a:buFont typeface="Arial" charset="0"/>
              <a:buChar char="•"/>
            </a:pPr>
            <a:r>
              <a:rPr lang="en-US" dirty="0"/>
              <a:t>Heavy </a:t>
            </a:r>
            <a:r>
              <a:rPr lang="en-US" dirty="0" err="1"/>
              <a:t>signalling</a:t>
            </a:r>
            <a:endParaRPr lang="en-US" dirty="0"/>
          </a:p>
          <a:p>
            <a:pPr marL="525780" lvl="2" indent="-182880">
              <a:lnSpc>
                <a:spcPct val="90000"/>
              </a:lnSpc>
              <a:spcBef>
                <a:spcPts val="300"/>
              </a:spcBef>
              <a:spcAft>
                <a:spcPts val="300"/>
              </a:spcAft>
              <a:buFont typeface="Arial" charset="0"/>
              <a:buChar char="•"/>
            </a:pPr>
            <a:r>
              <a:rPr lang="en-US" dirty="0"/>
              <a:t>No integrated </a:t>
            </a:r>
            <a:r>
              <a:rPr lang="en-US" dirty="0" err="1"/>
              <a:t>Signalling</a:t>
            </a:r>
            <a:r>
              <a:rPr lang="en-US" dirty="0"/>
              <a:t> Storm Management </a:t>
            </a:r>
          </a:p>
          <a:p>
            <a:pPr marL="525780" lvl="2" indent="-182880">
              <a:lnSpc>
                <a:spcPct val="90000"/>
              </a:lnSpc>
              <a:spcBef>
                <a:spcPts val="300"/>
              </a:spcBef>
              <a:spcAft>
                <a:spcPts val="300"/>
              </a:spcAft>
              <a:buFont typeface="Arial" charset="0"/>
              <a:buChar char="•"/>
            </a:pPr>
            <a:r>
              <a:rPr lang="en-US" dirty="0" err="1"/>
              <a:t>Centralised</a:t>
            </a:r>
            <a:r>
              <a:rPr lang="en-US" dirty="0"/>
              <a:t> Mobility Management decisions</a:t>
            </a:r>
          </a:p>
          <a:p>
            <a:pPr marL="182880" indent="-182880">
              <a:lnSpc>
                <a:spcPct val="90000"/>
              </a:lnSpc>
              <a:spcBef>
                <a:spcPts val="300"/>
              </a:spcBef>
              <a:spcAft>
                <a:spcPts val="300"/>
              </a:spcAft>
              <a:buFont typeface="Arial" charset="0"/>
              <a:buChar char="•"/>
            </a:pPr>
            <a:r>
              <a:rPr lang="en-US" b="1" dirty="0">
                <a:solidFill>
                  <a:srgbClr val="002060"/>
                </a:solidFill>
              </a:rPr>
              <a:t>User Session Management</a:t>
            </a:r>
          </a:p>
          <a:p>
            <a:pPr marL="525780" lvl="2" indent="-182880">
              <a:lnSpc>
                <a:spcPct val="90000"/>
              </a:lnSpc>
              <a:spcBef>
                <a:spcPts val="300"/>
              </a:spcBef>
              <a:spcAft>
                <a:spcPts val="300"/>
              </a:spcAft>
              <a:buFont typeface="Arial" charset="0"/>
              <a:buChar char="•"/>
            </a:pPr>
            <a:r>
              <a:rPr lang="en-US" dirty="0"/>
              <a:t>Resources intensive and sub-optimal in managing resources </a:t>
            </a:r>
          </a:p>
          <a:p>
            <a:pPr marL="525780" lvl="2" indent="-182880">
              <a:lnSpc>
                <a:spcPct val="90000"/>
              </a:lnSpc>
              <a:spcBef>
                <a:spcPts val="300"/>
              </a:spcBef>
              <a:spcAft>
                <a:spcPts val="300"/>
              </a:spcAft>
              <a:buFont typeface="Arial" charset="0"/>
              <a:buChar char="•"/>
            </a:pPr>
            <a:r>
              <a:rPr lang="en-US" dirty="0"/>
              <a:t>Tunneled traffic to Mobile Gateways</a:t>
            </a:r>
          </a:p>
          <a:p>
            <a:pPr marL="525780" lvl="2" indent="-182880">
              <a:lnSpc>
                <a:spcPct val="90000"/>
              </a:lnSpc>
              <a:spcBef>
                <a:spcPts val="300"/>
              </a:spcBef>
              <a:spcAft>
                <a:spcPts val="300"/>
              </a:spcAft>
              <a:buFont typeface="Arial" charset="0"/>
              <a:buChar char="•"/>
            </a:pPr>
            <a:r>
              <a:rPr lang="en-US" dirty="0" err="1"/>
              <a:t>Centralised</a:t>
            </a:r>
            <a:r>
              <a:rPr lang="en-US" dirty="0"/>
              <a:t> Policy Management</a:t>
            </a:r>
          </a:p>
          <a:p>
            <a:pPr marL="525780" lvl="2" indent="-182880">
              <a:lnSpc>
                <a:spcPct val="90000"/>
              </a:lnSpc>
              <a:spcBef>
                <a:spcPts val="300"/>
              </a:spcBef>
              <a:spcAft>
                <a:spcPts val="300"/>
              </a:spcAft>
              <a:buFont typeface="Arial" charset="0"/>
              <a:buChar char="•"/>
            </a:pPr>
            <a:r>
              <a:rPr lang="en-US" dirty="0"/>
              <a:t>Infrastructure &amp; UE Security concerns</a:t>
            </a:r>
          </a:p>
        </p:txBody>
      </p:sp>
      <p:graphicFrame>
        <p:nvGraphicFramePr>
          <p:cNvPr id="6" name="Table 5"/>
          <p:cNvGraphicFramePr>
            <a:graphicFrameLocks noGrp="1"/>
          </p:cNvGraphicFramePr>
          <p:nvPr>
            <p:extLst/>
          </p:nvPr>
        </p:nvGraphicFramePr>
        <p:xfrm>
          <a:off x="4751034" y="1524763"/>
          <a:ext cx="3906658" cy="1914245"/>
        </p:xfrm>
        <a:graphic>
          <a:graphicData uri="http://schemas.openxmlformats.org/drawingml/2006/table">
            <a:tbl>
              <a:tblPr>
                <a:tableStyleId>{D7AC3CCA-C797-4891-BE02-D94E43425B78}</a:tableStyleId>
              </a:tblPr>
              <a:tblGrid>
                <a:gridCol w="1722016">
                  <a:extLst>
                    <a:ext uri="{9D8B030D-6E8A-4147-A177-3AD203B41FA5}">
                      <a16:colId xmlns:a16="http://schemas.microsoft.com/office/drawing/2014/main" xmlns="" val="20000"/>
                    </a:ext>
                  </a:extLst>
                </a:gridCol>
                <a:gridCol w="451081">
                  <a:extLst>
                    <a:ext uri="{9D8B030D-6E8A-4147-A177-3AD203B41FA5}">
                      <a16:colId xmlns:a16="http://schemas.microsoft.com/office/drawing/2014/main" xmlns="" val="20001"/>
                    </a:ext>
                  </a:extLst>
                </a:gridCol>
                <a:gridCol w="380322">
                  <a:extLst>
                    <a:ext uri="{9D8B030D-6E8A-4147-A177-3AD203B41FA5}">
                      <a16:colId xmlns:a16="http://schemas.microsoft.com/office/drawing/2014/main" xmlns="" val="20002"/>
                    </a:ext>
                  </a:extLst>
                </a:gridCol>
                <a:gridCol w="406857">
                  <a:extLst>
                    <a:ext uri="{9D8B030D-6E8A-4147-A177-3AD203B41FA5}">
                      <a16:colId xmlns:a16="http://schemas.microsoft.com/office/drawing/2014/main" xmlns="" val="20003"/>
                    </a:ext>
                  </a:extLst>
                </a:gridCol>
                <a:gridCol w="415701">
                  <a:extLst>
                    <a:ext uri="{9D8B030D-6E8A-4147-A177-3AD203B41FA5}">
                      <a16:colId xmlns:a16="http://schemas.microsoft.com/office/drawing/2014/main" xmlns="" val="20004"/>
                    </a:ext>
                  </a:extLst>
                </a:gridCol>
                <a:gridCol w="530681">
                  <a:extLst>
                    <a:ext uri="{9D8B030D-6E8A-4147-A177-3AD203B41FA5}">
                      <a16:colId xmlns:a16="http://schemas.microsoft.com/office/drawing/2014/main" xmlns="" val="20005"/>
                    </a:ext>
                  </a:extLst>
                </a:gridCol>
              </a:tblGrid>
              <a:tr h="194761">
                <a:tc>
                  <a:txBody>
                    <a:bodyPr/>
                    <a:lstStyle/>
                    <a:p>
                      <a:pPr algn="l" fontAlgn="ctr"/>
                      <a:r>
                        <a:rPr lang="en-US" sz="900" u="none" strike="noStrike">
                          <a:ln>
                            <a:solidFill>
                              <a:schemeClr val="bg2"/>
                            </a:solidFill>
                          </a:ln>
                          <a:effectLst/>
                        </a:rPr>
                        <a:t>NAS Event Type</a:t>
                      </a:r>
                      <a:endParaRPr lang="en-US" sz="900" b="1"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MME</a:t>
                      </a:r>
                      <a:endParaRPr lang="en-US" sz="900" b="1"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HSS</a:t>
                      </a:r>
                      <a:endParaRPr lang="en-US" sz="900" b="1"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SGW</a:t>
                      </a:r>
                      <a:endParaRPr lang="en-US" sz="900" b="1"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PGW</a:t>
                      </a:r>
                      <a:endParaRPr lang="en-US" sz="900" b="1"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PCRF</a:t>
                      </a:r>
                      <a:endParaRPr lang="en-US" sz="900" b="1" i="0" u="none" strike="noStrike">
                        <a:ln>
                          <a:solidFill>
                            <a:schemeClr val="bg2"/>
                          </a:solidFill>
                        </a:ln>
                        <a:solidFill>
                          <a:srgbClr val="000000"/>
                        </a:solidFill>
                        <a:effectLst/>
                        <a:latin typeface="Times New Roman" charset="0"/>
                      </a:endParaRPr>
                    </a:p>
                  </a:txBody>
                  <a:tcPr marL="12700" marR="12700" marT="12700" marB="0" anchor="ctr"/>
                </a:tc>
                <a:extLst>
                  <a:ext uri="{0D108BD9-81ED-4DB2-BD59-A6C34878D82A}">
                    <a16:rowId xmlns:a16="http://schemas.microsoft.com/office/drawing/2014/main" xmlns="" val="10000"/>
                  </a:ext>
                </a:extLst>
              </a:tr>
              <a:tr h="194761">
                <a:tc>
                  <a:txBody>
                    <a:bodyPr/>
                    <a:lstStyle/>
                    <a:p>
                      <a:pPr algn="l" fontAlgn="ctr"/>
                      <a:r>
                        <a:rPr lang="en-US" sz="900" u="none" strike="noStrike">
                          <a:ln>
                            <a:solidFill>
                              <a:schemeClr val="bg2"/>
                            </a:solidFill>
                          </a:ln>
                          <a:effectLst/>
                        </a:rPr>
                        <a:t>Attach</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10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is-IS" sz="900" u="none" strike="noStrike">
                          <a:ln>
                            <a:solidFill>
                              <a:schemeClr val="bg2"/>
                            </a:solidFill>
                          </a:ln>
                          <a:effectLst/>
                        </a:rPr>
                        <a:t>2</a:t>
                      </a:r>
                      <a:endParaRPr lang="is-I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3</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is-IS" sz="900" u="none" strike="noStrike">
                          <a:ln>
                            <a:solidFill>
                              <a:schemeClr val="bg2"/>
                            </a:solidFill>
                          </a:ln>
                          <a:effectLst/>
                        </a:rPr>
                        <a:t>2</a:t>
                      </a:r>
                      <a:endParaRPr lang="is-I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1</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extLst>
                  <a:ext uri="{0D108BD9-81ED-4DB2-BD59-A6C34878D82A}">
                    <a16:rowId xmlns:a16="http://schemas.microsoft.com/office/drawing/2014/main" xmlns="" val="10001"/>
                  </a:ext>
                </a:extLst>
              </a:tr>
              <a:tr h="194761">
                <a:tc>
                  <a:txBody>
                    <a:bodyPr/>
                    <a:lstStyle/>
                    <a:p>
                      <a:pPr algn="l" fontAlgn="ctr"/>
                      <a:r>
                        <a:rPr lang="en-US" sz="900" u="none" strike="noStrike">
                          <a:ln>
                            <a:solidFill>
                              <a:schemeClr val="bg2"/>
                            </a:solidFill>
                          </a:ln>
                          <a:effectLst/>
                        </a:rPr>
                        <a:t>Additional default bearer</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4</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3</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is-IS" sz="900" u="none" strike="noStrike">
                          <a:ln>
                            <a:solidFill>
                              <a:schemeClr val="bg2"/>
                            </a:solidFill>
                          </a:ln>
                          <a:effectLst/>
                        </a:rPr>
                        <a:t>2</a:t>
                      </a:r>
                      <a:endParaRPr lang="is-I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1</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extLst>
                  <a:ext uri="{0D108BD9-81ED-4DB2-BD59-A6C34878D82A}">
                    <a16:rowId xmlns:a16="http://schemas.microsoft.com/office/drawing/2014/main" xmlns="" val="10002"/>
                  </a:ext>
                </a:extLst>
              </a:tr>
              <a:tr h="194761">
                <a:tc>
                  <a:txBody>
                    <a:bodyPr/>
                    <a:lstStyle/>
                    <a:p>
                      <a:pPr algn="just" fontAlgn="ctr"/>
                      <a:r>
                        <a:rPr lang="en-US" sz="900" u="none" strike="noStrike" dirty="0">
                          <a:ln>
                            <a:solidFill>
                              <a:schemeClr val="bg2"/>
                            </a:solidFill>
                          </a:ln>
                          <a:effectLst/>
                        </a:rPr>
                        <a:t>Dedicated bearer</a:t>
                      </a:r>
                      <a:endParaRPr lang="en-US" sz="900" b="0" i="0" u="none" strike="noStrike" dirty="0">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is-IS" sz="900" u="none" strike="noStrike">
                          <a:ln>
                            <a:solidFill>
                              <a:schemeClr val="bg2"/>
                            </a:solidFill>
                          </a:ln>
                          <a:effectLst/>
                        </a:rPr>
                        <a:t>2</a:t>
                      </a:r>
                      <a:endParaRPr lang="is-I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is-IS" sz="900" u="none" strike="noStrike">
                          <a:ln>
                            <a:solidFill>
                              <a:schemeClr val="bg2"/>
                            </a:solidFill>
                          </a:ln>
                          <a:effectLst/>
                        </a:rPr>
                        <a:t>2</a:t>
                      </a:r>
                      <a:endParaRPr lang="is-I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is-IS" sz="900" u="none" strike="noStrike">
                          <a:ln>
                            <a:solidFill>
                              <a:schemeClr val="bg2"/>
                            </a:solidFill>
                          </a:ln>
                          <a:effectLst/>
                        </a:rPr>
                        <a:t>2</a:t>
                      </a:r>
                      <a:endParaRPr lang="is-I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1</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extLst>
                  <a:ext uri="{0D108BD9-81ED-4DB2-BD59-A6C34878D82A}">
                    <a16:rowId xmlns:a16="http://schemas.microsoft.com/office/drawing/2014/main" xmlns="" val="10003"/>
                  </a:ext>
                </a:extLst>
              </a:tr>
              <a:tr h="180850">
                <a:tc>
                  <a:txBody>
                    <a:bodyPr/>
                    <a:lstStyle/>
                    <a:p>
                      <a:pPr algn="just" fontAlgn="ctr"/>
                      <a:r>
                        <a:rPr lang="en-US" sz="900" u="none" strike="noStrike">
                          <a:ln>
                            <a:solidFill>
                              <a:schemeClr val="bg2"/>
                            </a:solidFill>
                          </a:ln>
                          <a:effectLst/>
                        </a:rPr>
                        <a:t>Idle-to-connect transition</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3</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1</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extLst>
                  <a:ext uri="{0D108BD9-81ED-4DB2-BD59-A6C34878D82A}">
                    <a16:rowId xmlns:a16="http://schemas.microsoft.com/office/drawing/2014/main" xmlns="" val="10004"/>
                  </a:ext>
                </a:extLst>
              </a:tr>
              <a:tr h="194761">
                <a:tc>
                  <a:txBody>
                    <a:bodyPr/>
                    <a:lstStyle/>
                    <a:p>
                      <a:pPr algn="just" fontAlgn="ctr"/>
                      <a:r>
                        <a:rPr lang="en-US" sz="900" u="none" strike="noStrike">
                          <a:ln>
                            <a:solidFill>
                              <a:schemeClr val="bg2"/>
                            </a:solidFill>
                          </a:ln>
                          <a:effectLst/>
                        </a:rPr>
                        <a:t>Connected-to-idle</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3</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1</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dirty="0">
                          <a:ln>
                            <a:solidFill>
                              <a:schemeClr val="bg2"/>
                            </a:solidFill>
                          </a:ln>
                          <a:effectLst/>
                        </a:rPr>
                        <a:t>0</a:t>
                      </a:r>
                      <a:endParaRPr lang="en-US" sz="900" b="0" i="0" u="none" strike="noStrike" dirty="0">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extLst>
                  <a:ext uri="{0D108BD9-81ED-4DB2-BD59-A6C34878D82A}">
                    <a16:rowId xmlns:a16="http://schemas.microsoft.com/office/drawing/2014/main" xmlns="" val="10005"/>
                  </a:ext>
                </a:extLst>
              </a:tr>
              <a:tr h="194761">
                <a:tc>
                  <a:txBody>
                    <a:bodyPr/>
                    <a:lstStyle/>
                    <a:p>
                      <a:pPr algn="just" fontAlgn="ctr"/>
                      <a:r>
                        <a:rPr lang="en-US" sz="900" u="none" strike="noStrike">
                          <a:ln>
                            <a:solidFill>
                              <a:schemeClr val="bg2"/>
                            </a:solidFill>
                          </a:ln>
                          <a:effectLst/>
                        </a:rPr>
                        <a:t>X2-based handover</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is-IS" sz="900" u="none" strike="noStrike">
                          <a:ln>
                            <a:solidFill>
                              <a:schemeClr val="bg2"/>
                            </a:solidFill>
                          </a:ln>
                          <a:effectLst/>
                        </a:rPr>
                        <a:t>2</a:t>
                      </a:r>
                      <a:endParaRPr lang="is-I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1</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extLst>
                  <a:ext uri="{0D108BD9-81ED-4DB2-BD59-A6C34878D82A}">
                    <a16:rowId xmlns:a16="http://schemas.microsoft.com/office/drawing/2014/main" xmlns="" val="10006"/>
                  </a:ext>
                </a:extLst>
              </a:tr>
              <a:tr h="194761">
                <a:tc>
                  <a:txBody>
                    <a:bodyPr/>
                    <a:lstStyle/>
                    <a:p>
                      <a:pPr algn="just" fontAlgn="ctr"/>
                      <a:r>
                        <a:rPr lang="en-US" sz="900" u="none" strike="noStrike">
                          <a:ln>
                            <a:solidFill>
                              <a:schemeClr val="bg2"/>
                            </a:solidFill>
                          </a:ln>
                          <a:effectLst/>
                        </a:rPr>
                        <a:t>S1-based handover</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8</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3</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extLst>
                  <a:ext uri="{0D108BD9-81ED-4DB2-BD59-A6C34878D82A}">
                    <a16:rowId xmlns:a16="http://schemas.microsoft.com/office/drawing/2014/main" xmlns="" val="10007"/>
                  </a:ext>
                </a:extLst>
              </a:tr>
              <a:tr h="194761">
                <a:tc>
                  <a:txBody>
                    <a:bodyPr/>
                    <a:lstStyle/>
                    <a:p>
                      <a:pPr algn="just" fontAlgn="ctr"/>
                      <a:r>
                        <a:rPr lang="en-US" sz="900" u="none" strike="noStrike" dirty="0">
                          <a:ln>
                            <a:solidFill>
                              <a:schemeClr val="bg2"/>
                            </a:solidFill>
                          </a:ln>
                          <a:effectLst/>
                        </a:rPr>
                        <a:t>Tracking area update</a:t>
                      </a:r>
                      <a:endParaRPr lang="en-US" sz="900" b="0" i="0" u="none" strike="noStrike" dirty="0">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is-IS" sz="900" u="none" strike="noStrike">
                          <a:ln>
                            <a:solidFill>
                              <a:schemeClr val="bg2"/>
                            </a:solidFill>
                          </a:ln>
                          <a:effectLst/>
                        </a:rPr>
                        <a:t>2</a:t>
                      </a:r>
                      <a:endParaRPr lang="is-I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0</a:t>
                      </a:r>
                      <a:endParaRPr lang="en-US" sz="900" b="0" i="0" u="none" strike="noStrike">
                        <a:ln>
                          <a:solidFill>
                            <a:schemeClr val="bg2"/>
                          </a:solidFill>
                        </a:ln>
                        <a:solidFill>
                          <a:srgbClr val="000000"/>
                        </a:solidFill>
                        <a:effectLst/>
                        <a:latin typeface="Times New Roman" charset="0"/>
                      </a:endParaRPr>
                    </a:p>
                  </a:txBody>
                  <a:tcPr marL="12700" marR="12700" marT="12700" marB="0" anchor="ctr"/>
                </a:tc>
                <a:extLst>
                  <a:ext uri="{0D108BD9-81ED-4DB2-BD59-A6C34878D82A}">
                    <a16:rowId xmlns:a16="http://schemas.microsoft.com/office/drawing/2014/main" xmlns="" val="10008"/>
                  </a:ext>
                </a:extLst>
              </a:tr>
              <a:tr h="175307">
                <a:tc>
                  <a:txBody>
                    <a:bodyPr/>
                    <a:lstStyle/>
                    <a:p>
                      <a:pPr algn="just" fontAlgn="ctr"/>
                      <a:r>
                        <a:rPr lang="en-US" sz="900" u="none" strike="noStrike" dirty="0">
                          <a:ln>
                            <a:solidFill>
                              <a:schemeClr val="bg2"/>
                            </a:solidFill>
                          </a:ln>
                          <a:effectLst/>
                        </a:rPr>
                        <a:t>Total</a:t>
                      </a:r>
                      <a:endParaRPr lang="en-US" sz="900" b="1" i="0" u="none" strike="noStrike" dirty="0">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ru-RU" sz="900" u="none" strike="noStrike">
                          <a:ln>
                            <a:solidFill>
                              <a:schemeClr val="bg2"/>
                            </a:solidFill>
                          </a:ln>
                          <a:effectLst/>
                        </a:rPr>
                        <a:t>34</a:t>
                      </a:r>
                      <a:endParaRPr lang="ru-RU" sz="900" b="1"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is-IS" sz="900" u="none" strike="noStrike">
                          <a:ln>
                            <a:solidFill>
                              <a:schemeClr val="bg2"/>
                            </a:solidFill>
                          </a:ln>
                          <a:effectLst/>
                        </a:rPr>
                        <a:t>2</a:t>
                      </a:r>
                      <a:endParaRPr lang="is-IS" sz="900" b="1"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14</a:t>
                      </a:r>
                      <a:endParaRPr lang="en-US" sz="900" b="1"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a:ln>
                            <a:solidFill>
                              <a:schemeClr val="bg2"/>
                            </a:solidFill>
                          </a:ln>
                          <a:effectLst/>
                        </a:rPr>
                        <a:t>6</a:t>
                      </a:r>
                      <a:endParaRPr lang="en-US" sz="900" b="1" i="0" u="none" strike="noStrike">
                        <a:ln>
                          <a:solidFill>
                            <a:schemeClr val="bg2"/>
                          </a:solidFill>
                        </a:ln>
                        <a:solidFill>
                          <a:srgbClr val="000000"/>
                        </a:solidFill>
                        <a:effectLst/>
                        <a:latin typeface="Times New Roman" charset="0"/>
                      </a:endParaRPr>
                    </a:p>
                  </a:txBody>
                  <a:tcPr marL="12700" marR="12700" marT="12700" marB="0" anchor="ctr"/>
                </a:tc>
                <a:tc>
                  <a:txBody>
                    <a:bodyPr/>
                    <a:lstStyle/>
                    <a:p>
                      <a:pPr algn="ctr" fontAlgn="ctr"/>
                      <a:r>
                        <a:rPr lang="en-US" sz="900" u="none" strike="noStrike" dirty="0">
                          <a:ln>
                            <a:solidFill>
                              <a:schemeClr val="bg2"/>
                            </a:solidFill>
                          </a:ln>
                          <a:effectLst/>
                        </a:rPr>
                        <a:t>3</a:t>
                      </a:r>
                      <a:endParaRPr lang="en-US" sz="900" b="1" i="0" u="none" strike="noStrike" dirty="0">
                        <a:ln>
                          <a:solidFill>
                            <a:schemeClr val="bg2"/>
                          </a:solidFill>
                        </a:ln>
                        <a:solidFill>
                          <a:srgbClr val="000000"/>
                        </a:solidFill>
                        <a:effectLst/>
                        <a:latin typeface="Times New Roman" charset="0"/>
                      </a:endParaRPr>
                    </a:p>
                  </a:txBody>
                  <a:tcPr marL="12700" marR="12700" marT="12700" marB="0" anchor="ctr"/>
                </a:tc>
                <a:extLst>
                  <a:ext uri="{0D108BD9-81ED-4DB2-BD59-A6C34878D82A}">
                    <a16:rowId xmlns:a16="http://schemas.microsoft.com/office/drawing/2014/main" xmlns="" val="10009"/>
                  </a:ext>
                </a:extLst>
              </a:tr>
            </a:tbl>
          </a:graphicData>
        </a:graphic>
      </p:graphicFrame>
      <p:sp>
        <p:nvSpPr>
          <p:cNvPr id="10" name="TextBox 9"/>
          <p:cNvSpPr txBox="1"/>
          <p:nvPr/>
        </p:nvSpPr>
        <p:spPr>
          <a:xfrm>
            <a:off x="6167956" y="4430385"/>
            <a:ext cx="1912703" cy="424732"/>
          </a:xfrm>
          <a:prstGeom prst="rect">
            <a:avLst/>
          </a:prstGeom>
          <a:noFill/>
        </p:spPr>
        <p:txBody>
          <a:bodyPr wrap="none" rtlCol="0">
            <a:spAutoFit/>
          </a:bodyPr>
          <a:lstStyle/>
          <a:p>
            <a:pPr>
              <a:lnSpc>
                <a:spcPct val="90000"/>
              </a:lnSpc>
            </a:pPr>
            <a:r>
              <a:rPr lang="en-US" sz="800" dirty="0"/>
              <a:t>CIoT – Cellular IOT</a:t>
            </a:r>
          </a:p>
          <a:p>
            <a:pPr>
              <a:lnSpc>
                <a:spcPct val="90000"/>
              </a:lnSpc>
            </a:pPr>
            <a:r>
              <a:rPr lang="en-US" sz="800" dirty="0"/>
              <a:t>MTC – Machine Type Communication</a:t>
            </a:r>
          </a:p>
          <a:p>
            <a:pPr>
              <a:lnSpc>
                <a:spcPct val="90000"/>
              </a:lnSpc>
            </a:pPr>
            <a:r>
              <a:rPr lang="en-US" sz="800" dirty="0"/>
              <a:t>GiLAN – IP Services</a:t>
            </a:r>
          </a:p>
        </p:txBody>
      </p:sp>
      <p:sp>
        <p:nvSpPr>
          <p:cNvPr id="11" name="Right Arrow 10"/>
          <p:cNvSpPr/>
          <p:nvPr/>
        </p:nvSpPr>
        <p:spPr bwMode="auto">
          <a:xfrm>
            <a:off x="3841121" y="2481886"/>
            <a:ext cx="634235" cy="215588"/>
          </a:xfrm>
          <a:prstGeom prst="rightArrow">
            <a:avLst/>
          </a:prstGeom>
          <a:solidFill>
            <a:srgbClr val="002060"/>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8" name="Slide Number Placeholder 7"/>
          <p:cNvSpPr>
            <a:spLocks noGrp="1"/>
          </p:cNvSpPr>
          <p:nvPr>
            <p:ph type="sldNum" sz="quarter" idx="4"/>
          </p:nvPr>
        </p:nvSpPr>
        <p:spPr/>
        <p:txBody>
          <a:bodyPr/>
          <a:lstStyle/>
          <a:p>
            <a:fld id="{96A97DD0-5BE7-4856-A2A9-C42C6688E607}" type="slidenum">
              <a:rPr lang="en-US" smtClean="0"/>
              <a:pPr/>
              <a:t>12</a:t>
            </a:fld>
            <a:endParaRPr lang="en-US" dirty="0"/>
          </a:p>
        </p:txBody>
      </p:sp>
    </p:spTree>
    <p:extLst>
      <p:ext uri="{BB962C8B-B14F-4D97-AF65-F5344CB8AC3E}">
        <p14:creationId xmlns:p14="http://schemas.microsoft.com/office/powerpoint/2010/main" val="2329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a:stCxn id="18" idx="0"/>
            <a:endCxn id="20" idx="2"/>
          </p:cNvCxnSpPr>
          <p:nvPr/>
        </p:nvCxnSpPr>
        <p:spPr bwMode="auto">
          <a:xfrm flipV="1">
            <a:off x="5071127" y="1257456"/>
            <a:ext cx="4564" cy="285688"/>
          </a:xfrm>
          <a:prstGeom prst="line">
            <a:avLst/>
          </a:prstGeom>
          <a:solidFill>
            <a:srgbClr val="0183B7"/>
          </a:solidFill>
          <a:ln w="12700" cap="flat" cmpd="sng" algn="ctr">
            <a:solidFill>
              <a:srgbClr val="000000"/>
            </a:solidFill>
            <a:prstDash val="dash"/>
            <a:round/>
            <a:headEnd type="triangle" w="med" len="med"/>
            <a:tailEnd type="triangle" w="med" len="med"/>
          </a:ln>
          <a:effectLst/>
        </p:spPr>
      </p:cxnSp>
      <p:cxnSp>
        <p:nvCxnSpPr>
          <p:cNvPr id="34" name="Straight Connector 33"/>
          <p:cNvCxnSpPr/>
          <p:nvPr/>
        </p:nvCxnSpPr>
        <p:spPr bwMode="auto">
          <a:xfrm>
            <a:off x="1414477" y="2575321"/>
            <a:ext cx="823203" cy="0"/>
          </a:xfrm>
          <a:prstGeom prst="line">
            <a:avLst/>
          </a:prstGeom>
          <a:solidFill>
            <a:srgbClr val="0183B7"/>
          </a:solidFill>
          <a:ln w="12700" cap="flat" cmpd="sng" algn="ctr">
            <a:solidFill>
              <a:srgbClr val="000000"/>
            </a:solidFill>
            <a:prstDash val="solid"/>
            <a:round/>
            <a:headEnd type="triangle" w="med" len="med"/>
            <a:tailEnd type="triangle" w="med" len="med"/>
          </a:ln>
          <a:effectLst/>
        </p:spPr>
      </p:cxnSp>
      <p:sp>
        <p:nvSpPr>
          <p:cNvPr id="4" name="Title 3"/>
          <p:cNvSpPr>
            <a:spLocks noGrp="1"/>
          </p:cNvSpPr>
          <p:nvPr>
            <p:ph type="title"/>
          </p:nvPr>
        </p:nvSpPr>
        <p:spPr>
          <a:xfrm>
            <a:off x="124799" y="-3984"/>
            <a:ext cx="8513064" cy="632669"/>
          </a:xfrm>
        </p:spPr>
        <p:txBody>
          <a:bodyPr/>
          <a:lstStyle/>
          <a:p>
            <a:r>
              <a:rPr lang="en-US" sz="2400" dirty="0"/>
              <a:t>3GPP - 5G Architecture Framework</a:t>
            </a:r>
            <a:r>
              <a:rPr lang="en-US" altLang="ko-KR" sz="2400" dirty="0"/>
              <a:t>, </a:t>
            </a:r>
            <a:r>
              <a:rPr lang="en-US" altLang="ko-KR" sz="1600" dirty="0"/>
              <a:t>3GPP TR 23.799  </a:t>
            </a:r>
            <a:r>
              <a:rPr lang="en-US" altLang="ko-KR" sz="1600" dirty="0" smtClean="0"/>
              <a:t>v0.5.0</a:t>
            </a:r>
            <a:r>
              <a:rPr lang="en-US" altLang="ko-KR" sz="1600" dirty="0"/>
              <a:t> </a:t>
            </a:r>
            <a:r>
              <a:rPr lang="en-US" altLang="ko-KR" sz="1600" dirty="0" smtClean="0"/>
              <a:t>and later</a:t>
            </a:r>
            <a:endParaRPr lang="en-US" sz="3600" dirty="0"/>
          </a:p>
        </p:txBody>
      </p:sp>
      <p:grpSp>
        <p:nvGrpSpPr>
          <p:cNvPr id="16" name="Group 15"/>
          <p:cNvGrpSpPr/>
          <p:nvPr/>
        </p:nvGrpSpPr>
        <p:grpSpPr>
          <a:xfrm>
            <a:off x="4557179" y="1543144"/>
            <a:ext cx="1059367" cy="421229"/>
            <a:chOff x="2245111" y="3206636"/>
            <a:chExt cx="750853" cy="421229"/>
          </a:xfrm>
        </p:grpSpPr>
        <p:sp>
          <p:nvSpPr>
            <p:cNvPr id="17" name="Rectangle 16"/>
            <p:cNvSpPr/>
            <p:nvPr/>
          </p:nvSpPr>
          <p:spPr bwMode="auto">
            <a:xfrm>
              <a:off x="2267417" y="3226422"/>
              <a:ext cx="728547" cy="401443"/>
            </a:xfrm>
            <a:prstGeom prst="rect">
              <a:avLst/>
            </a:prstGeom>
            <a:solidFill>
              <a:srgbClr val="002060"/>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18" name="Rectangle 17"/>
            <p:cNvSpPr/>
            <p:nvPr/>
          </p:nvSpPr>
          <p:spPr bwMode="auto">
            <a:xfrm>
              <a:off x="2245111" y="3206636"/>
              <a:ext cx="728547" cy="401443"/>
            </a:xfrm>
            <a:prstGeom prst="rect">
              <a:avLst/>
            </a:prstGeom>
            <a:solidFill>
              <a:schemeClr val="bg1"/>
            </a:solidFill>
            <a:ln w="12700" cap="flat">
              <a:solidFill>
                <a:srgbClr val="000000"/>
              </a:solidFill>
              <a:miter lim="800000"/>
              <a:headEnd type="none" w="med" len="med"/>
              <a:tailEnd type="none" w="med" len="med"/>
            </a:ln>
          </p:spPr>
          <p:txBody>
            <a:bodyPr lIns="91440" tIns="45720" rIns="91440" bIns="45720" rtlCol="0" anchor="ctr"/>
            <a:lstStyle/>
            <a:p>
              <a:pPr algn="ctr" defTabSz="514350"/>
              <a:r>
                <a:rPr lang="en-US" sz="1000" dirty="0" smtClean="0">
                  <a:solidFill>
                    <a:srgbClr val="002060"/>
                  </a:solidFill>
                  <a:ea typeface="Arial" pitchFamily="-107" charset="0"/>
                  <a:cs typeface="Arial" pitchFamily="-107" charset="0"/>
                  <a:sym typeface="Arial" pitchFamily="-107" charset="0"/>
                </a:rPr>
                <a:t>Service Management Function</a:t>
              </a:r>
              <a:endParaRPr lang="en-US" sz="1000" dirty="0">
                <a:solidFill>
                  <a:srgbClr val="002060"/>
                </a:solidFill>
                <a:ea typeface="Arial" pitchFamily="-107" charset="0"/>
                <a:cs typeface="Arial" pitchFamily="-107" charset="0"/>
                <a:sym typeface="Arial" pitchFamily="-107" charset="0"/>
              </a:endParaRPr>
            </a:p>
          </p:txBody>
        </p:sp>
      </p:grpSp>
      <p:grpSp>
        <p:nvGrpSpPr>
          <p:cNvPr id="19" name="Group 18"/>
          <p:cNvGrpSpPr/>
          <p:nvPr/>
        </p:nvGrpSpPr>
        <p:grpSpPr>
          <a:xfrm>
            <a:off x="4530272" y="836227"/>
            <a:ext cx="1059367" cy="421229"/>
            <a:chOff x="2245111" y="3206636"/>
            <a:chExt cx="750853" cy="421229"/>
          </a:xfrm>
        </p:grpSpPr>
        <p:sp>
          <p:nvSpPr>
            <p:cNvPr id="20" name="Rectangle 19"/>
            <p:cNvSpPr/>
            <p:nvPr/>
          </p:nvSpPr>
          <p:spPr bwMode="auto">
            <a:xfrm>
              <a:off x="2267417" y="3226422"/>
              <a:ext cx="728547" cy="401443"/>
            </a:xfrm>
            <a:prstGeom prst="rect">
              <a:avLst/>
            </a:prstGeom>
            <a:solidFill>
              <a:srgbClr val="002060"/>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21" name="Rectangle 20"/>
            <p:cNvSpPr/>
            <p:nvPr/>
          </p:nvSpPr>
          <p:spPr bwMode="auto">
            <a:xfrm>
              <a:off x="2245111" y="3206636"/>
              <a:ext cx="728547" cy="401443"/>
            </a:xfrm>
            <a:prstGeom prst="rect">
              <a:avLst/>
            </a:prstGeom>
            <a:solidFill>
              <a:schemeClr val="bg1"/>
            </a:solidFill>
            <a:ln w="12700" cap="flat">
              <a:solidFill>
                <a:srgbClr val="000000"/>
              </a:solidFill>
              <a:miter lim="800000"/>
              <a:headEnd type="none" w="med" len="med"/>
              <a:tailEnd type="none" w="med" len="med"/>
            </a:ln>
          </p:spPr>
          <p:txBody>
            <a:bodyPr lIns="91440" tIns="45720" rIns="91440" bIns="45720" rtlCol="0" anchor="ctr"/>
            <a:lstStyle/>
            <a:p>
              <a:pPr algn="ctr" defTabSz="514350"/>
              <a:r>
                <a:rPr lang="en-US" sz="1000" dirty="0" smtClean="0">
                  <a:solidFill>
                    <a:srgbClr val="002060"/>
                  </a:solidFill>
                  <a:ea typeface="Arial" pitchFamily="-107" charset="0"/>
                  <a:cs typeface="Arial" pitchFamily="-107" charset="0"/>
                  <a:sym typeface="Arial" pitchFamily="-107" charset="0"/>
                </a:rPr>
                <a:t>Application Management </a:t>
              </a:r>
              <a:r>
                <a:rPr lang="en-US" sz="1000" dirty="0">
                  <a:solidFill>
                    <a:srgbClr val="002060"/>
                  </a:solidFill>
                  <a:ea typeface="Arial" pitchFamily="-107" charset="0"/>
                  <a:cs typeface="Arial" pitchFamily="-107" charset="0"/>
                  <a:sym typeface="Arial" pitchFamily="-107" charset="0"/>
                </a:rPr>
                <a:t>Function</a:t>
              </a:r>
            </a:p>
          </p:txBody>
        </p:sp>
      </p:grpSp>
      <p:cxnSp>
        <p:nvCxnSpPr>
          <p:cNvPr id="26" name="Elbow Connector 25"/>
          <p:cNvCxnSpPr>
            <a:stCxn id="6" idx="3"/>
            <a:endCxn id="18" idx="1"/>
          </p:cNvCxnSpPr>
          <p:nvPr/>
        </p:nvCxnSpPr>
        <p:spPr bwMode="auto">
          <a:xfrm flipV="1">
            <a:off x="1408770" y="1743866"/>
            <a:ext cx="3148409" cy="723075"/>
          </a:xfrm>
          <a:prstGeom prst="bentConnector3">
            <a:avLst>
              <a:gd name="adj1" fmla="val 20032"/>
            </a:avLst>
          </a:prstGeom>
          <a:solidFill>
            <a:srgbClr val="0183B7"/>
          </a:solidFill>
          <a:ln w="12700" cap="flat" cmpd="sng" algn="ctr">
            <a:solidFill>
              <a:srgbClr val="000000"/>
            </a:solidFill>
            <a:prstDash val="dash"/>
            <a:round/>
            <a:headEnd type="triangle"/>
            <a:tailEnd type="triangle"/>
          </a:ln>
          <a:effectLst/>
        </p:spPr>
      </p:cxnSp>
      <p:cxnSp>
        <p:nvCxnSpPr>
          <p:cNvPr id="28" name="Elbow Connector 27"/>
          <p:cNvCxnSpPr/>
          <p:nvPr/>
        </p:nvCxnSpPr>
        <p:spPr bwMode="auto">
          <a:xfrm flipV="1">
            <a:off x="2966227" y="1833397"/>
            <a:ext cx="1581781" cy="626110"/>
          </a:xfrm>
          <a:prstGeom prst="bentConnector3">
            <a:avLst>
              <a:gd name="adj1" fmla="val 26031"/>
            </a:avLst>
          </a:prstGeom>
          <a:solidFill>
            <a:srgbClr val="0183B7"/>
          </a:solidFill>
          <a:ln w="12700" cap="flat" cmpd="sng" algn="ctr">
            <a:solidFill>
              <a:srgbClr val="000000"/>
            </a:solidFill>
            <a:prstDash val="dash"/>
            <a:round/>
            <a:headEnd type="triangle"/>
            <a:tailEnd type="triangle"/>
          </a:ln>
          <a:effectLst/>
        </p:spPr>
      </p:cxnSp>
      <p:grpSp>
        <p:nvGrpSpPr>
          <p:cNvPr id="12" name="Group 11"/>
          <p:cNvGrpSpPr/>
          <p:nvPr/>
        </p:nvGrpSpPr>
        <p:grpSpPr>
          <a:xfrm>
            <a:off x="680223" y="2266219"/>
            <a:ext cx="750853" cy="421229"/>
            <a:chOff x="680223" y="2370295"/>
            <a:chExt cx="750853" cy="421229"/>
          </a:xfrm>
        </p:grpSpPr>
        <p:sp>
          <p:nvSpPr>
            <p:cNvPr id="8" name="Rectangle 7"/>
            <p:cNvSpPr/>
            <p:nvPr/>
          </p:nvSpPr>
          <p:spPr bwMode="auto">
            <a:xfrm>
              <a:off x="702529" y="2390081"/>
              <a:ext cx="728547" cy="401443"/>
            </a:xfrm>
            <a:prstGeom prst="rect">
              <a:avLst/>
            </a:prstGeom>
            <a:solidFill>
              <a:srgbClr val="002060"/>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6" name="Rectangle 5"/>
            <p:cNvSpPr/>
            <p:nvPr/>
          </p:nvSpPr>
          <p:spPr bwMode="auto">
            <a:xfrm>
              <a:off x="680223" y="2370295"/>
              <a:ext cx="728547" cy="401443"/>
            </a:xfrm>
            <a:prstGeom prst="rect">
              <a:avLst/>
            </a:prstGeom>
            <a:solidFill>
              <a:schemeClr val="bg1"/>
            </a:solidFill>
            <a:ln w="12700" cap="flat">
              <a:solidFill>
                <a:srgbClr val="000000"/>
              </a:solidFill>
              <a:miter lim="800000"/>
              <a:headEnd type="none" w="med" len="med"/>
              <a:tailEnd type="none" w="med" len="med"/>
            </a:ln>
          </p:spPr>
          <p:txBody>
            <a:bodyPr lIns="91440" tIns="45720" rIns="91440" bIns="45720" rtlCol="0" anchor="ctr"/>
            <a:lstStyle/>
            <a:p>
              <a:pPr algn="ctr" defTabSz="514350"/>
              <a:r>
                <a:rPr lang="en-US" sz="900" dirty="0">
                  <a:solidFill>
                    <a:srgbClr val="002060"/>
                  </a:solidFill>
                  <a:ea typeface="Arial" pitchFamily="-107" charset="0"/>
                  <a:cs typeface="Arial" pitchFamily="-107" charset="0"/>
                  <a:sym typeface="Arial" pitchFamily="-107" charset="0"/>
                </a:rPr>
                <a:t>NextGen UE</a:t>
              </a:r>
            </a:p>
          </p:txBody>
        </p:sp>
      </p:grpSp>
      <p:grpSp>
        <p:nvGrpSpPr>
          <p:cNvPr id="11" name="Group 10"/>
          <p:cNvGrpSpPr/>
          <p:nvPr/>
        </p:nvGrpSpPr>
        <p:grpSpPr>
          <a:xfrm>
            <a:off x="2237680" y="2266219"/>
            <a:ext cx="750853" cy="421229"/>
            <a:chOff x="2245111" y="3206636"/>
            <a:chExt cx="750853" cy="421229"/>
          </a:xfrm>
        </p:grpSpPr>
        <p:sp>
          <p:nvSpPr>
            <p:cNvPr id="9" name="Rectangle 8"/>
            <p:cNvSpPr/>
            <p:nvPr/>
          </p:nvSpPr>
          <p:spPr bwMode="auto">
            <a:xfrm>
              <a:off x="2267417" y="3226422"/>
              <a:ext cx="728547" cy="401443"/>
            </a:xfrm>
            <a:prstGeom prst="rect">
              <a:avLst/>
            </a:prstGeom>
            <a:solidFill>
              <a:srgbClr val="002060"/>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10" name="Rectangle 9"/>
            <p:cNvSpPr/>
            <p:nvPr/>
          </p:nvSpPr>
          <p:spPr bwMode="auto">
            <a:xfrm>
              <a:off x="2245111" y="3206636"/>
              <a:ext cx="728547" cy="401443"/>
            </a:xfrm>
            <a:prstGeom prst="rect">
              <a:avLst/>
            </a:prstGeom>
            <a:solidFill>
              <a:schemeClr val="bg1"/>
            </a:solidFill>
            <a:ln w="12700" cap="flat">
              <a:solidFill>
                <a:srgbClr val="000000"/>
              </a:solidFill>
              <a:miter lim="800000"/>
              <a:headEnd type="none" w="med" len="med"/>
              <a:tailEnd type="none" w="med" len="med"/>
            </a:ln>
          </p:spPr>
          <p:txBody>
            <a:bodyPr lIns="91440" tIns="45720" rIns="91440" bIns="45720" rtlCol="0" anchor="ctr"/>
            <a:lstStyle/>
            <a:p>
              <a:pPr algn="ctr" defTabSz="514350"/>
              <a:r>
                <a:rPr lang="en-US" sz="1000" dirty="0">
                  <a:solidFill>
                    <a:srgbClr val="002060"/>
                  </a:solidFill>
                  <a:ea typeface="Arial" pitchFamily="-107" charset="0"/>
                  <a:cs typeface="Arial" pitchFamily="-107" charset="0"/>
                  <a:sym typeface="Arial" pitchFamily="-107" charset="0"/>
                </a:rPr>
                <a:t>NextGen RAN</a:t>
              </a:r>
            </a:p>
          </p:txBody>
        </p:sp>
      </p:grpSp>
      <p:grpSp>
        <p:nvGrpSpPr>
          <p:cNvPr id="13" name="Group 12"/>
          <p:cNvGrpSpPr/>
          <p:nvPr/>
        </p:nvGrpSpPr>
        <p:grpSpPr>
          <a:xfrm>
            <a:off x="3698489" y="2266219"/>
            <a:ext cx="1408519" cy="421229"/>
            <a:chOff x="2245111" y="3206636"/>
            <a:chExt cx="750853" cy="421229"/>
          </a:xfrm>
        </p:grpSpPr>
        <p:sp>
          <p:nvSpPr>
            <p:cNvPr id="14" name="Rectangle 13"/>
            <p:cNvSpPr/>
            <p:nvPr/>
          </p:nvSpPr>
          <p:spPr bwMode="auto">
            <a:xfrm>
              <a:off x="2267417" y="3226422"/>
              <a:ext cx="728547" cy="401443"/>
            </a:xfrm>
            <a:prstGeom prst="rect">
              <a:avLst/>
            </a:prstGeom>
            <a:solidFill>
              <a:srgbClr val="002060"/>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15" name="Rectangle 14"/>
            <p:cNvSpPr/>
            <p:nvPr/>
          </p:nvSpPr>
          <p:spPr bwMode="auto">
            <a:xfrm>
              <a:off x="2245111" y="3206636"/>
              <a:ext cx="728547" cy="401443"/>
            </a:xfrm>
            <a:prstGeom prst="rect">
              <a:avLst/>
            </a:prstGeom>
            <a:solidFill>
              <a:schemeClr val="bg1"/>
            </a:solidFill>
            <a:ln w="12700" cap="flat">
              <a:solidFill>
                <a:srgbClr val="000000"/>
              </a:solidFill>
              <a:miter lim="800000"/>
              <a:headEnd type="none" w="med" len="med"/>
              <a:tailEnd type="none" w="med" len="med"/>
            </a:ln>
          </p:spPr>
          <p:txBody>
            <a:bodyPr lIns="91440" tIns="45720" rIns="91440" bIns="45720" rtlCol="0" anchor="ctr"/>
            <a:lstStyle/>
            <a:p>
              <a:pPr algn="ctr" defTabSz="514350"/>
              <a:r>
                <a:rPr lang="en-US" sz="1000" dirty="0">
                  <a:solidFill>
                    <a:srgbClr val="002060"/>
                  </a:solidFill>
                  <a:ea typeface="Arial" pitchFamily="-107" charset="0"/>
                  <a:cs typeface="Arial" pitchFamily="-107" charset="0"/>
                  <a:sym typeface="Arial" pitchFamily="-107" charset="0"/>
                </a:rPr>
                <a:t>User Plane</a:t>
              </a:r>
            </a:p>
            <a:p>
              <a:pPr algn="ctr" defTabSz="514350"/>
              <a:r>
                <a:rPr lang="en-US" sz="1000" dirty="0">
                  <a:solidFill>
                    <a:srgbClr val="002060"/>
                  </a:solidFill>
                  <a:ea typeface="Arial" pitchFamily="-107" charset="0"/>
                  <a:cs typeface="Arial" pitchFamily="-107" charset="0"/>
                  <a:sym typeface="Arial" pitchFamily="-107" charset="0"/>
                </a:rPr>
                <a:t>Forwarding Function</a:t>
              </a:r>
            </a:p>
          </p:txBody>
        </p:sp>
      </p:grpSp>
      <p:grpSp>
        <p:nvGrpSpPr>
          <p:cNvPr id="22" name="Group 21"/>
          <p:cNvGrpSpPr/>
          <p:nvPr/>
        </p:nvGrpSpPr>
        <p:grpSpPr>
          <a:xfrm>
            <a:off x="6076753" y="2241072"/>
            <a:ext cx="1059367" cy="421229"/>
            <a:chOff x="2245111" y="3206636"/>
            <a:chExt cx="750853" cy="421229"/>
          </a:xfrm>
        </p:grpSpPr>
        <p:sp>
          <p:nvSpPr>
            <p:cNvPr id="23" name="Rectangle 22"/>
            <p:cNvSpPr/>
            <p:nvPr/>
          </p:nvSpPr>
          <p:spPr bwMode="auto">
            <a:xfrm>
              <a:off x="2267417" y="3226422"/>
              <a:ext cx="728547" cy="401443"/>
            </a:xfrm>
            <a:prstGeom prst="rect">
              <a:avLst/>
            </a:prstGeom>
            <a:solidFill>
              <a:srgbClr val="002060"/>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24" name="Rectangle 23"/>
            <p:cNvSpPr/>
            <p:nvPr/>
          </p:nvSpPr>
          <p:spPr bwMode="auto">
            <a:xfrm>
              <a:off x="2245111" y="3206636"/>
              <a:ext cx="728547" cy="401443"/>
            </a:xfrm>
            <a:prstGeom prst="rect">
              <a:avLst/>
            </a:prstGeom>
            <a:solidFill>
              <a:schemeClr val="bg1"/>
            </a:solidFill>
            <a:ln w="12700" cap="flat">
              <a:solidFill>
                <a:srgbClr val="000000"/>
              </a:solidFill>
              <a:miter lim="800000"/>
              <a:headEnd type="none" w="med" len="med"/>
              <a:tailEnd type="none" w="med" len="med"/>
            </a:ln>
          </p:spPr>
          <p:txBody>
            <a:bodyPr lIns="91440" tIns="45720" rIns="91440" bIns="45720" rtlCol="0" anchor="ctr"/>
            <a:lstStyle/>
            <a:p>
              <a:pPr algn="ctr" defTabSz="514350"/>
              <a:r>
                <a:rPr lang="en-US" sz="1000" dirty="0">
                  <a:solidFill>
                    <a:srgbClr val="002060"/>
                  </a:solidFill>
                  <a:ea typeface="Arial" pitchFamily="-107" charset="0"/>
                  <a:cs typeface="Arial" pitchFamily="-107" charset="0"/>
                  <a:sym typeface="Arial" pitchFamily="-107" charset="0"/>
                </a:rPr>
                <a:t>Data Network</a:t>
              </a:r>
            </a:p>
            <a:p>
              <a:pPr algn="ctr" defTabSz="514350"/>
              <a:r>
                <a:rPr lang="en-US" sz="1000" dirty="0">
                  <a:solidFill>
                    <a:srgbClr val="002060"/>
                  </a:solidFill>
                  <a:ea typeface="Arial" pitchFamily="-107" charset="0"/>
                  <a:cs typeface="Arial" pitchFamily="-107" charset="0"/>
                  <a:sym typeface="Arial" pitchFamily="-107" charset="0"/>
                </a:rPr>
                <a:t>(Contents)</a:t>
              </a:r>
            </a:p>
          </p:txBody>
        </p:sp>
      </p:grpSp>
      <p:cxnSp>
        <p:nvCxnSpPr>
          <p:cNvPr id="41" name="Straight Connector 40"/>
          <p:cNvCxnSpPr/>
          <p:nvPr/>
        </p:nvCxnSpPr>
        <p:spPr bwMode="auto">
          <a:xfrm>
            <a:off x="2982826" y="2575321"/>
            <a:ext cx="711699" cy="0"/>
          </a:xfrm>
          <a:prstGeom prst="line">
            <a:avLst/>
          </a:prstGeom>
          <a:solidFill>
            <a:srgbClr val="0183B7"/>
          </a:solidFill>
          <a:ln w="12700" cap="flat" cmpd="sng" algn="ctr">
            <a:solidFill>
              <a:srgbClr val="000000"/>
            </a:solidFill>
            <a:prstDash val="solid"/>
            <a:round/>
            <a:headEnd type="triangle" w="med" len="med"/>
            <a:tailEnd type="triangle" w="med" len="med"/>
          </a:ln>
          <a:effectLst/>
        </p:spPr>
      </p:cxnSp>
      <p:cxnSp>
        <p:nvCxnSpPr>
          <p:cNvPr id="43" name="Straight Connector 42"/>
          <p:cNvCxnSpPr/>
          <p:nvPr/>
        </p:nvCxnSpPr>
        <p:spPr bwMode="auto">
          <a:xfrm>
            <a:off x="5107287" y="2486552"/>
            <a:ext cx="964704" cy="0"/>
          </a:xfrm>
          <a:prstGeom prst="line">
            <a:avLst/>
          </a:prstGeom>
          <a:solidFill>
            <a:srgbClr val="0183B7"/>
          </a:solidFill>
          <a:ln w="12700" cap="flat" cmpd="sng" algn="ctr">
            <a:solidFill>
              <a:srgbClr val="000000"/>
            </a:solidFill>
            <a:prstDash val="solid"/>
            <a:round/>
            <a:headEnd type="triangle" w="med" len="med"/>
            <a:tailEnd type="triangle" w="med" len="med"/>
          </a:ln>
          <a:effectLst/>
        </p:spPr>
      </p:cxnSp>
      <p:cxnSp>
        <p:nvCxnSpPr>
          <p:cNvPr id="46" name="Straight Connector 45"/>
          <p:cNvCxnSpPr>
            <a:stCxn id="15" idx="0"/>
            <a:endCxn id="18" idx="2"/>
          </p:cNvCxnSpPr>
          <p:nvPr/>
        </p:nvCxnSpPr>
        <p:spPr bwMode="auto">
          <a:xfrm flipV="1">
            <a:off x="4381827" y="1944587"/>
            <a:ext cx="689300" cy="321632"/>
          </a:xfrm>
          <a:prstGeom prst="line">
            <a:avLst/>
          </a:prstGeom>
          <a:solidFill>
            <a:srgbClr val="0183B7"/>
          </a:solidFill>
          <a:ln w="12700" cap="flat" cmpd="sng" algn="ctr">
            <a:solidFill>
              <a:srgbClr val="000000"/>
            </a:solidFill>
            <a:prstDash val="dash"/>
            <a:round/>
            <a:headEnd type="triangle" w="med" len="med"/>
            <a:tailEnd type="triangle" w="med" len="med"/>
          </a:ln>
          <a:effectLst/>
        </p:spPr>
      </p:cxnSp>
      <p:sp>
        <p:nvSpPr>
          <p:cNvPr id="51" name="TextBox 50"/>
          <p:cNvSpPr txBox="1"/>
          <p:nvPr/>
        </p:nvSpPr>
        <p:spPr>
          <a:xfrm>
            <a:off x="1539969" y="2256325"/>
            <a:ext cx="447558" cy="230832"/>
          </a:xfrm>
          <a:prstGeom prst="rect">
            <a:avLst/>
          </a:prstGeom>
          <a:noFill/>
        </p:spPr>
        <p:txBody>
          <a:bodyPr wrap="none" rtlCol="0">
            <a:spAutoFit/>
          </a:bodyPr>
          <a:lstStyle/>
          <a:p>
            <a:pPr>
              <a:lnSpc>
                <a:spcPct val="90000"/>
              </a:lnSpc>
              <a:spcBef>
                <a:spcPts val="600"/>
              </a:spcBef>
            </a:pPr>
            <a:r>
              <a:rPr lang="en-US" sz="1000" b="1">
                <a:solidFill>
                  <a:srgbClr val="002060"/>
                </a:solidFill>
              </a:rPr>
              <a:t>NG1</a:t>
            </a:r>
            <a:endParaRPr lang="en-US" sz="1000" b="1" dirty="0" err="1">
              <a:solidFill>
                <a:srgbClr val="002060"/>
              </a:solidFill>
            </a:endParaRPr>
          </a:p>
        </p:txBody>
      </p:sp>
      <p:sp>
        <p:nvSpPr>
          <p:cNvPr id="52" name="TextBox 51"/>
          <p:cNvSpPr txBox="1"/>
          <p:nvPr/>
        </p:nvSpPr>
        <p:spPr>
          <a:xfrm>
            <a:off x="3407795" y="1834666"/>
            <a:ext cx="447558" cy="230832"/>
          </a:xfrm>
          <a:prstGeom prst="rect">
            <a:avLst/>
          </a:prstGeom>
          <a:noFill/>
        </p:spPr>
        <p:txBody>
          <a:bodyPr wrap="none" rtlCol="0">
            <a:spAutoFit/>
          </a:bodyPr>
          <a:lstStyle/>
          <a:p>
            <a:pPr>
              <a:lnSpc>
                <a:spcPct val="90000"/>
              </a:lnSpc>
              <a:spcBef>
                <a:spcPts val="600"/>
              </a:spcBef>
            </a:pPr>
            <a:r>
              <a:rPr lang="en-US" sz="1000" b="1">
                <a:solidFill>
                  <a:srgbClr val="002060"/>
                </a:solidFill>
              </a:rPr>
              <a:t>NG2</a:t>
            </a:r>
            <a:endParaRPr lang="en-US" sz="1000" b="1" dirty="0" err="1">
              <a:solidFill>
                <a:srgbClr val="002060"/>
              </a:solidFill>
            </a:endParaRPr>
          </a:p>
        </p:txBody>
      </p:sp>
      <p:sp>
        <p:nvSpPr>
          <p:cNvPr id="53" name="TextBox 52"/>
          <p:cNvSpPr txBox="1"/>
          <p:nvPr/>
        </p:nvSpPr>
        <p:spPr>
          <a:xfrm>
            <a:off x="3045263" y="2522082"/>
            <a:ext cx="447558" cy="230832"/>
          </a:xfrm>
          <a:prstGeom prst="rect">
            <a:avLst/>
          </a:prstGeom>
          <a:noFill/>
        </p:spPr>
        <p:txBody>
          <a:bodyPr wrap="none" rtlCol="0">
            <a:spAutoFit/>
          </a:bodyPr>
          <a:lstStyle/>
          <a:p>
            <a:pPr>
              <a:lnSpc>
                <a:spcPct val="90000"/>
              </a:lnSpc>
              <a:spcBef>
                <a:spcPts val="600"/>
              </a:spcBef>
            </a:pPr>
            <a:r>
              <a:rPr lang="en-US" sz="1000" b="1">
                <a:solidFill>
                  <a:srgbClr val="002060"/>
                </a:solidFill>
              </a:rPr>
              <a:t>NG3</a:t>
            </a:r>
            <a:endParaRPr lang="en-US" sz="1000" b="1" dirty="0" err="1">
              <a:solidFill>
                <a:srgbClr val="002060"/>
              </a:solidFill>
            </a:endParaRPr>
          </a:p>
        </p:txBody>
      </p:sp>
      <p:sp>
        <p:nvSpPr>
          <p:cNvPr id="54" name="TextBox 53"/>
          <p:cNvSpPr txBox="1"/>
          <p:nvPr/>
        </p:nvSpPr>
        <p:spPr>
          <a:xfrm>
            <a:off x="5341993" y="2451014"/>
            <a:ext cx="447558" cy="230832"/>
          </a:xfrm>
          <a:prstGeom prst="rect">
            <a:avLst/>
          </a:prstGeom>
          <a:noFill/>
        </p:spPr>
        <p:txBody>
          <a:bodyPr wrap="none" rtlCol="0">
            <a:spAutoFit/>
          </a:bodyPr>
          <a:lstStyle/>
          <a:p>
            <a:pPr>
              <a:lnSpc>
                <a:spcPct val="90000"/>
              </a:lnSpc>
              <a:spcBef>
                <a:spcPts val="600"/>
              </a:spcBef>
            </a:pPr>
            <a:r>
              <a:rPr lang="en-US" sz="1000" b="1">
                <a:solidFill>
                  <a:srgbClr val="002060"/>
                </a:solidFill>
              </a:rPr>
              <a:t>NG6</a:t>
            </a:r>
            <a:endParaRPr lang="en-US" sz="1000" b="1" dirty="0" err="1">
              <a:solidFill>
                <a:srgbClr val="002060"/>
              </a:solidFill>
            </a:endParaRPr>
          </a:p>
        </p:txBody>
      </p:sp>
      <p:sp>
        <p:nvSpPr>
          <p:cNvPr id="55" name="TextBox 54"/>
          <p:cNvSpPr txBox="1"/>
          <p:nvPr/>
        </p:nvSpPr>
        <p:spPr>
          <a:xfrm>
            <a:off x="4208473" y="1974266"/>
            <a:ext cx="447558" cy="230832"/>
          </a:xfrm>
          <a:prstGeom prst="rect">
            <a:avLst/>
          </a:prstGeom>
          <a:noFill/>
        </p:spPr>
        <p:txBody>
          <a:bodyPr wrap="none" rtlCol="0">
            <a:spAutoFit/>
          </a:bodyPr>
          <a:lstStyle/>
          <a:p>
            <a:pPr>
              <a:lnSpc>
                <a:spcPct val="90000"/>
              </a:lnSpc>
              <a:spcBef>
                <a:spcPts val="600"/>
              </a:spcBef>
            </a:pPr>
            <a:r>
              <a:rPr lang="en-US" sz="1000" b="1">
                <a:solidFill>
                  <a:srgbClr val="002060"/>
                </a:solidFill>
              </a:rPr>
              <a:t>NG4</a:t>
            </a:r>
            <a:endParaRPr lang="en-US" sz="1000" b="1" dirty="0" err="1">
              <a:solidFill>
                <a:srgbClr val="002060"/>
              </a:solidFill>
            </a:endParaRPr>
          </a:p>
        </p:txBody>
      </p:sp>
      <p:sp>
        <p:nvSpPr>
          <p:cNvPr id="59" name="TextBox 58"/>
          <p:cNvSpPr txBox="1"/>
          <p:nvPr/>
        </p:nvSpPr>
        <p:spPr>
          <a:xfrm>
            <a:off x="4641782" y="1277699"/>
            <a:ext cx="447558" cy="230832"/>
          </a:xfrm>
          <a:prstGeom prst="rect">
            <a:avLst/>
          </a:prstGeom>
          <a:noFill/>
        </p:spPr>
        <p:txBody>
          <a:bodyPr wrap="none" rtlCol="0">
            <a:spAutoFit/>
          </a:bodyPr>
          <a:lstStyle/>
          <a:p>
            <a:pPr>
              <a:lnSpc>
                <a:spcPct val="90000"/>
              </a:lnSpc>
              <a:spcBef>
                <a:spcPts val="600"/>
              </a:spcBef>
            </a:pPr>
            <a:r>
              <a:rPr lang="en-US" sz="1000" b="1" dirty="0">
                <a:solidFill>
                  <a:srgbClr val="002060"/>
                </a:solidFill>
              </a:rPr>
              <a:t>NG5</a:t>
            </a:r>
          </a:p>
        </p:txBody>
      </p:sp>
      <p:graphicFrame>
        <p:nvGraphicFramePr>
          <p:cNvPr id="60" name="Table 59"/>
          <p:cNvGraphicFramePr>
            <a:graphicFrameLocks noGrp="1"/>
          </p:cNvGraphicFramePr>
          <p:nvPr>
            <p:extLst/>
          </p:nvPr>
        </p:nvGraphicFramePr>
        <p:xfrm>
          <a:off x="178420" y="2858489"/>
          <a:ext cx="8464142" cy="2133600"/>
        </p:xfrm>
        <a:graphic>
          <a:graphicData uri="http://schemas.openxmlformats.org/drawingml/2006/table">
            <a:tbl>
              <a:tblPr firstRow="1" bandRow="1">
                <a:tableStyleId>{5C22544A-7EE6-4342-B048-85BDC9FD1C3A}</a:tableStyleId>
              </a:tblPr>
              <a:tblGrid>
                <a:gridCol w="884555">
                  <a:extLst>
                    <a:ext uri="{9D8B030D-6E8A-4147-A177-3AD203B41FA5}">
                      <a16:colId xmlns:a16="http://schemas.microsoft.com/office/drawing/2014/main" xmlns="" val="20000"/>
                    </a:ext>
                  </a:extLst>
                </a:gridCol>
                <a:gridCol w="1460818">
                  <a:extLst>
                    <a:ext uri="{9D8B030D-6E8A-4147-A177-3AD203B41FA5}">
                      <a16:colId xmlns:a16="http://schemas.microsoft.com/office/drawing/2014/main" xmlns="" val="20001"/>
                    </a:ext>
                  </a:extLst>
                </a:gridCol>
                <a:gridCol w="6118769">
                  <a:extLst>
                    <a:ext uri="{9D8B030D-6E8A-4147-A177-3AD203B41FA5}">
                      <a16:colId xmlns:a16="http://schemas.microsoft.com/office/drawing/2014/main" xmlns="" val="20002"/>
                    </a:ext>
                  </a:extLst>
                </a:gridCol>
              </a:tblGrid>
              <a:tr h="0">
                <a:tc>
                  <a:txBody>
                    <a:bodyPr/>
                    <a:lstStyle/>
                    <a:p>
                      <a:r>
                        <a:rPr lang="en-US" sz="1100" dirty="0">
                          <a:solidFill>
                            <a:srgbClr val="002060"/>
                          </a:solidFill>
                        </a:rPr>
                        <a:t>LTE</a:t>
                      </a:r>
                    </a:p>
                  </a:txBody>
                  <a:tcPr/>
                </a:tc>
                <a:tc>
                  <a:txBody>
                    <a:bodyPr/>
                    <a:lstStyle/>
                    <a:p>
                      <a:r>
                        <a:rPr lang="en-US" sz="1100" dirty="0">
                          <a:solidFill>
                            <a:srgbClr val="002060"/>
                          </a:solidFill>
                        </a:rPr>
                        <a:t>5G (Interfaces To be Defined)</a:t>
                      </a:r>
                    </a:p>
                  </a:txBody>
                  <a:tcPr/>
                </a:tc>
                <a:tc>
                  <a:txBody>
                    <a:bodyPr/>
                    <a:lstStyle/>
                    <a:p>
                      <a:r>
                        <a:rPr lang="en-US" sz="1100" dirty="0">
                          <a:solidFill>
                            <a:srgbClr val="002060"/>
                          </a:solidFill>
                        </a:rPr>
                        <a:t>Description</a:t>
                      </a:r>
                    </a:p>
                  </a:txBody>
                  <a:tcPr/>
                </a:tc>
                <a:extLst>
                  <a:ext uri="{0D108BD9-81ED-4DB2-BD59-A6C34878D82A}">
                    <a16:rowId xmlns:a16="http://schemas.microsoft.com/office/drawing/2014/main" xmlns="" val="10000"/>
                  </a:ext>
                </a:extLst>
              </a:tr>
              <a:tr h="0">
                <a:tc>
                  <a:txBody>
                    <a:bodyPr/>
                    <a:lstStyle/>
                    <a:p>
                      <a:r>
                        <a:rPr lang="en-US" sz="1000" dirty="0">
                          <a:solidFill>
                            <a:srgbClr val="002060"/>
                          </a:solidFill>
                        </a:rPr>
                        <a:t>NAS</a:t>
                      </a:r>
                    </a:p>
                  </a:txBody>
                  <a:tcPr/>
                </a:tc>
                <a:tc>
                  <a:txBody>
                    <a:bodyPr/>
                    <a:lstStyle/>
                    <a:p>
                      <a:r>
                        <a:rPr lang="en-US" sz="1000" dirty="0">
                          <a:solidFill>
                            <a:srgbClr val="002060"/>
                          </a:solidFill>
                        </a:rPr>
                        <a:t>NG1</a:t>
                      </a:r>
                    </a:p>
                  </a:txBody>
                  <a:tcPr/>
                </a:tc>
                <a:tc>
                  <a:txBody>
                    <a:bodyPr/>
                    <a:lstStyle/>
                    <a:p>
                      <a:r>
                        <a:rPr lang="en-US" sz="1000" dirty="0">
                          <a:solidFill>
                            <a:srgbClr val="002060"/>
                          </a:solidFill>
                        </a:rPr>
                        <a:t>NG1 to carry Authentication Messages</a:t>
                      </a:r>
                    </a:p>
                  </a:txBody>
                  <a:tcPr/>
                </a:tc>
                <a:extLst>
                  <a:ext uri="{0D108BD9-81ED-4DB2-BD59-A6C34878D82A}">
                    <a16:rowId xmlns:a16="http://schemas.microsoft.com/office/drawing/2014/main" xmlns="" val="10001"/>
                  </a:ext>
                </a:extLst>
              </a:tr>
              <a:tr h="0">
                <a:tc>
                  <a:txBody>
                    <a:bodyPr/>
                    <a:lstStyle/>
                    <a:p>
                      <a:r>
                        <a:rPr lang="en-US" sz="1000" dirty="0">
                          <a:solidFill>
                            <a:srgbClr val="002060"/>
                          </a:solidFill>
                        </a:rPr>
                        <a:t>E-UTRA</a:t>
                      </a:r>
                    </a:p>
                  </a:txBody>
                  <a:tcPr/>
                </a:tc>
                <a:tc>
                  <a:txBody>
                    <a:bodyPr/>
                    <a:lstStyle/>
                    <a:p>
                      <a:r>
                        <a:rPr lang="en-US" sz="1000" dirty="0">
                          <a:solidFill>
                            <a:srgbClr val="002060"/>
                          </a:solidFill>
                        </a:rPr>
                        <a:t>Enhanced E-UTRA</a:t>
                      </a:r>
                    </a:p>
                  </a:txBody>
                  <a:tcPr/>
                </a:tc>
                <a:tc>
                  <a:txBody>
                    <a:bodyPr/>
                    <a:lstStyle/>
                    <a:p>
                      <a:r>
                        <a:rPr lang="en-US" sz="1000" dirty="0">
                          <a:solidFill>
                            <a:srgbClr val="002060"/>
                          </a:solidFill>
                        </a:rPr>
                        <a:t>New/modified RAT messages from 5G radio</a:t>
                      </a:r>
                    </a:p>
                  </a:txBody>
                  <a:tcPr/>
                </a:tc>
                <a:extLst>
                  <a:ext uri="{0D108BD9-81ED-4DB2-BD59-A6C34878D82A}">
                    <a16:rowId xmlns:a16="http://schemas.microsoft.com/office/drawing/2014/main" xmlns="" val="10002"/>
                  </a:ext>
                </a:extLst>
              </a:tr>
              <a:tr h="0">
                <a:tc>
                  <a:txBody>
                    <a:bodyPr/>
                    <a:lstStyle/>
                    <a:p>
                      <a:r>
                        <a:rPr lang="en-US" sz="1000" dirty="0">
                          <a:solidFill>
                            <a:srgbClr val="002060"/>
                          </a:solidFill>
                        </a:rPr>
                        <a:t>S1-MME</a:t>
                      </a:r>
                    </a:p>
                  </a:txBody>
                  <a:tcPr/>
                </a:tc>
                <a:tc>
                  <a:txBody>
                    <a:bodyPr/>
                    <a:lstStyle/>
                    <a:p>
                      <a:r>
                        <a:rPr lang="en-US" sz="1000" dirty="0">
                          <a:solidFill>
                            <a:srgbClr val="002060"/>
                          </a:solidFill>
                        </a:rPr>
                        <a:t>NG2</a:t>
                      </a:r>
                    </a:p>
                  </a:txBody>
                  <a:tcPr/>
                </a:tc>
                <a:tc>
                  <a:txBody>
                    <a:bodyPr/>
                    <a:lstStyle/>
                    <a:p>
                      <a:r>
                        <a:rPr lang="en-US" sz="1000" dirty="0">
                          <a:solidFill>
                            <a:srgbClr val="002060"/>
                          </a:solidFill>
                        </a:rPr>
                        <a:t>Control messages for mobility</a:t>
                      </a:r>
                      <a:r>
                        <a:rPr lang="en-US" sz="1000" baseline="0" dirty="0">
                          <a:solidFill>
                            <a:srgbClr val="002060"/>
                          </a:solidFill>
                        </a:rPr>
                        <a:t> management</a:t>
                      </a:r>
                      <a:endParaRPr lang="en-US" sz="1000" dirty="0">
                        <a:solidFill>
                          <a:srgbClr val="002060"/>
                        </a:solidFill>
                      </a:endParaRPr>
                    </a:p>
                  </a:txBody>
                  <a:tcPr/>
                </a:tc>
                <a:extLst>
                  <a:ext uri="{0D108BD9-81ED-4DB2-BD59-A6C34878D82A}">
                    <a16:rowId xmlns:a16="http://schemas.microsoft.com/office/drawing/2014/main" xmlns="" val="10003"/>
                  </a:ext>
                </a:extLst>
              </a:tr>
              <a:tr h="0">
                <a:tc>
                  <a:txBody>
                    <a:bodyPr/>
                    <a:lstStyle/>
                    <a:p>
                      <a:r>
                        <a:rPr lang="en-US" sz="1000" dirty="0">
                          <a:solidFill>
                            <a:srgbClr val="002060"/>
                          </a:solidFill>
                        </a:rPr>
                        <a:t>S1-U/S5/S8</a:t>
                      </a:r>
                    </a:p>
                  </a:txBody>
                  <a:tcPr/>
                </a:tc>
                <a:tc>
                  <a:txBody>
                    <a:bodyPr/>
                    <a:lstStyle/>
                    <a:p>
                      <a:r>
                        <a:rPr lang="en-US" sz="1000" dirty="0">
                          <a:solidFill>
                            <a:srgbClr val="002060"/>
                          </a:solidFill>
                        </a:rPr>
                        <a:t>NG3</a:t>
                      </a:r>
                    </a:p>
                  </a:txBody>
                  <a:tcPr/>
                </a:tc>
                <a:tc>
                  <a:txBody>
                    <a:bodyPr/>
                    <a:lstStyle/>
                    <a:p>
                      <a:r>
                        <a:rPr lang="en-US" sz="1000" dirty="0">
                          <a:solidFill>
                            <a:srgbClr val="002060"/>
                          </a:solidFill>
                        </a:rPr>
                        <a:t>User traffic between NextGen RAN </a:t>
                      </a:r>
                      <a:r>
                        <a:rPr lang="en-US" sz="1000" baseline="0" dirty="0">
                          <a:solidFill>
                            <a:srgbClr val="002060"/>
                          </a:solidFill>
                        </a:rPr>
                        <a:t> </a:t>
                      </a:r>
                      <a:r>
                        <a:rPr lang="en-US" sz="1000" dirty="0">
                          <a:solidFill>
                            <a:srgbClr val="002060"/>
                          </a:solidFill>
                        </a:rPr>
                        <a:t>and User Plane </a:t>
                      </a:r>
                      <a:r>
                        <a:rPr lang="en-US" sz="1000" baseline="0" dirty="0">
                          <a:solidFill>
                            <a:srgbClr val="002060"/>
                          </a:solidFill>
                        </a:rPr>
                        <a:t>including Mobile Edge Computing (</a:t>
                      </a:r>
                      <a:r>
                        <a:rPr lang="en-US" sz="1000" dirty="0">
                          <a:solidFill>
                            <a:srgbClr val="002060"/>
                          </a:solidFill>
                        </a:rPr>
                        <a:t>MEC) </a:t>
                      </a:r>
                    </a:p>
                  </a:txBody>
                  <a:tcPr/>
                </a:tc>
                <a:extLst>
                  <a:ext uri="{0D108BD9-81ED-4DB2-BD59-A6C34878D82A}">
                    <a16:rowId xmlns:a16="http://schemas.microsoft.com/office/drawing/2014/main" xmlns="" val="10004"/>
                  </a:ext>
                </a:extLst>
              </a:tr>
              <a:tr h="142452">
                <a:tc>
                  <a:txBody>
                    <a:bodyPr/>
                    <a:lstStyle/>
                    <a:p>
                      <a:r>
                        <a:rPr lang="en-US" sz="1000" dirty="0">
                          <a:solidFill>
                            <a:srgbClr val="002060"/>
                          </a:solidFill>
                        </a:rPr>
                        <a:t>S11</a:t>
                      </a:r>
                    </a:p>
                  </a:txBody>
                  <a:tcPr/>
                </a:tc>
                <a:tc>
                  <a:txBody>
                    <a:bodyPr/>
                    <a:lstStyle/>
                    <a:p>
                      <a:r>
                        <a:rPr lang="en-US" sz="1000" dirty="0">
                          <a:solidFill>
                            <a:srgbClr val="002060"/>
                          </a:solidFill>
                        </a:rPr>
                        <a:t>NG4</a:t>
                      </a:r>
                    </a:p>
                  </a:txBody>
                  <a:tcPr/>
                </a:tc>
                <a:tc>
                  <a:txBody>
                    <a:bodyPr/>
                    <a:lstStyle/>
                    <a:p>
                      <a:r>
                        <a:rPr lang="en-US" sz="1000" dirty="0">
                          <a:solidFill>
                            <a:srgbClr val="002060"/>
                          </a:solidFill>
                        </a:rPr>
                        <a:t>Control message (GTP, SDN based e.g. Open</a:t>
                      </a:r>
                      <a:r>
                        <a:rPr lang="en-US" sz="1000" baseline="0" dirty="0">
                          <a:solidFill>
                            <a:srgbClr val="002060"/>
                          </a:solidFill>
                        </a:rPr>
                        <a:t> Daylight)</a:t>
                      </a:r>
                      <a:r>
                        <a:rPr lang="en-US" sz="1000" dirty="0">
                          <a:solidFill>
                            <a:srgbClr val="002060"/>
                          </a:solidFill>
                        </a:rPr>
                        <a:t>  to set-up User Plane forwarding</a:t>
                      </a:r>
                      <a:r>
                        <a:rPr lang="en-US" sz="1000" baseline="0" dirty="0">
                          <a:solidFill>
                            <a:srgbClr val="002060"/>
                          </a:solidFill>
                        </a:rPr>
                        <a:t> end points</a:t>
                      </a:r>
                      <a:endParaRPr lang="en-US" sz="1000" dirty="0">
                        <a:solidFill>
                          <a:srgbClr val="002060"/>
                        </a:solidFill>
                      </a:endParaRPr>
                    </a:p>
                  </a:txBody>
                  <a:tcPr/>
                </a:tc>
                <a:extLst>
                  <a:ext uri="{0D108BD9-81ED-4DB2-BD59-A6C34878D82A}">
                    <a16:rowId xmlns:a16="http://schemas.microsoft.com/office/drawing/2014/main" xmlns="" val="10005"/>
                  </a:ext>
                </a:extLst>
              </a:tr>
              <a:tr h="0">
                <a:tc>
                  <a:txBody>
                    <a:bodyPr/>
                    <a:lstStyle/>
                    <a:p>
                      <a:r>
                        <a:rPr lang="en-US" sz="1000" dirty="0" err="1">
                          <a:solidFill>
                            <a:srgbClr val="002060"/>
                          </a:solidFill>
                        </a:rPr>
                        <a:t>Gx</a:t>
                      </a:r>
                      <a:r>
                        <a:rPr lang="en-US" sz="1000" dirty="0">
                          <a:solidFill>
                            <a:srgbClr val="002060"/>
                          </a:solidFill>
                        </a:rPr>
                        <a:t>/</a:t>
                      </a:r>
                      <a:r>
                        <a:rPr lang="en-US" sz="1000" dirty="0" err="1">
                          <a:solidFill>
                            <a:srgbClr val="002060"/>
                          </a:solidFill>
                        </a:rPr>
                        <a:t>Gx</a:t>
                      </a:r>
                      <a:r>
                        <a:rPr lang="en-US" sz="1000" dirty="0">
                          <a:solidFill>
                            <a:srgbClr val="002060"/>
                          </a:solidFill>
                        </a:rPr>
                        <a:t>’</a:t>
                      </a:r>
                    </a:p>
                  </a:txBody>
                  <a:tcPr/>
                </a:tc>
                <a:tc>
                  <a:txBody>
                    <a:bodyPr/>
                    <a:lstStyle/>
                    <a:p>
                      <a:r>
                        <a:rPr lang="en-US" sz="1000" dirty="0">
                          <a:solidFill>
                            <a:srgbClr val="002060"/>
                          </a:solidFill>
                        </a:rPr>
                        <a:t>NG5</a:t>
                      </a:r>
                    </a:p>
                  </a:txBody>
                  <a:tcPr/>
                </a:tc>
                <a:tc>
                  <a:txBody>
                    <a:bodyPr/>
                    <a:lstStyle/>
                    <a:p>
                      <a:r>
                        <a:rPr lang="en-US" sz="1000" dirty="0">
                          <a:solidFill>
                            <a:srgbClr val="002060"/>
                          </a:solidFill>
                        </a:rPr>
                        <a:t>Control message for</a:t>
                      </a:r>
                      <a:r>
                        <a:rPr lang="en-US" sz="1000" baseline="0" dirty="0">
                          <a:solidFill>
                            <a:srgbClr val="002060"/>
                          </a:solidFill>
                        </a:rPr>
                        <a:t> policy, authentication/</a:t>
                      </a:r>
                      <a:r>
                        <a:rPr lang="en-US" sz="1000" baseline="0" dirty="0" err="1">
                          <a:solidFill>
                            <a:srgbClr val="002060"/>
                          </a:solidFill>
                        </a:rPr>
                        <a:t>authorisation</a:t>
                      </a:r>
                      <a:r>
                        <a:rPr lang="en-US" sz="1000" baseline="0" dirty="0">
                          <a:solidFill>
                            <a:srgbClr val="002060"/>
                          </a:solidFill>
                        </a:rPr>
                        <a:t>, billing, backend systems</a:t>
                      </a:r>
                      <a:endParaRPr lang="en-US" sz="1000" dirty="0">
                        <a:solidFill>
                          <a:srgbClr val="002060"/>
                        </a:solidFill>
                      </a:endParaRPr>
                    </a:p>
                  </a:txBody>
                  <a:tcPr/>
                </a:tc>
                <a:extLst>
                  <a:ext uri="{0D108BD9-81ED-4DB2-BD59-A6C34878D82A}">
                    <a16:rowId xmlns:a16="http://schemas.microsoft.com/office/drawing/2014/main" xmlns="" val="10006"/>
                  </a:ext>
                </a:extLst>
              </a:tr>
              <a:tr h="142452">
                <a:tc>
                  <a:txBody>
                    <a:bodyPr/>
                    <a:lstStyle/>
                    <a:p>
                      <a:r>
                        <a:rPr lang="en-US" sz="1000" dirty="0">
                          <a:solidFill>
                            <a:srgbClr val="002060"/>
                          </a:solidFill>
                        </a:rPr>
                        <a:t>SGi</a:t>
                      </a:r>
                    </a:p>
                  </a:txBody>
                  <a:tcPr/>
                </a:tc>
                <a:tc>
                  <a:txBody>
                    <a:bodyPr/>
                    <a:lstStyle/>
                    <a:p>
                      <a:r>
                        <a:rPr lang="en-US" sz="1000" dirty="0">
                          <a:solidFill>
                            <a:srgbClr val="002060"/>
                          </a:solidFill>
                        </a:rPr>
                        <a:t>NG6</a:t>
                      </a:r>
                    </a:p>
                  </a:txBody>
                  <a:tcPr/>
                </a:tc>
                <a:tc>
                  <a:txBody>
                    <a:bodyPr/>
                    <a:lstStyle/>
                    <a:p>
                      <a:r>
                        <a:rPr lang="en-US" sz="1000" dirty="0">
                          <a:solidFill>
                            <a:srgbClr val="002060"/>
                          </a:solidFill>
                        </a:rPr>
                        <a:t>User traffic between Forwarding function and Data services (contents)</a:t>
                      </a:r>
                    </a:p>
                  </a:txBody>
                  <a:tcPr/>
                </a:tc>
                <a:extLst>
                  <a:ext uri="{0D108BD9-81ED-4DB2-BD59-A6C34878D82A}">
                    <a16:rowId xmlns:a16="http://schemas.microsoft.com/office/drawing/2014/main" xmlns="" val="10007"/>
                  </a:ext>
                </a:extLst>
              </a:tr>
            </a:tbl>
          </a:graphicData>
        </a:graphic>
      </p:graphicFrame>
      <p:sp>
        <p:nvSpPr>
          <p:cNvPr id="7" name="Slide Number Placeholder 6"/>
          <p:cNvSpPr>
            <a:spLocks noGrp="1"/>
          </p:cNvSpPr>
          <p:nvPr>
            <p:ph type="sldNum" sz="quarter" idx="4"/>
          </p:nvPr>
        </p:nvSpPr>
        <p:spPr/>
        <p:txBody>
          <a:bodyPr/>
          <a:lstStyle/>
          <a:p>
            <a:fld id="{96A97DD0-5BE7-4856-A2A9-C42C6688E607}" type="slidenum">
              <a:rPr lang="en-US" smtClean="0"/>
              <a:pPr/>
              <a:t>13</a:t>
            </a:fld>
            <a:endParaRPr lang="en-US" dirty="0"/>
          </a:p>
        </p:txBody>
      </p:sp>
      <p:sp>
        <p:nvSpPr>
          <p:cNvPr id="25" name="Rectangle 24"/>
          <p:cNvSpPr/>
          <p:nvPr/>
        </p:nvSpPr>
        <p:spPr>
          <a:xfrm>
            <a:off x="1362134" y="2603103"/>
            <a:ext cx="973343" cy="200055"/>
          </a:xfrm>
          <a:prstGeom prst="rect">
            <a:avLst/>
          </a:prstGeom>
        </p:spPr>
        <p:txBody>
          <a:bodyPr wrap="none">
            <a:spAutoFit/>
          </a:bodyPr>
          <a:lstStyle/>
          <a:p>
            <a:r>
              <a:rPr lang="en-US" sz="700" b="1">
                <a:solidFill>
                  <a:srgbClr val="002060"/>
                </a:solidFill>
              </a:rPr>
              <a:t>Enhanced E-UTRA</a:t>
            </a:r>
            <a:endParaRPr lang="en-US" sz="700" b="1" dirty="0">
              <a:solidFill>
                <a:srgbClr val="002060"/>
              </a:solidFill>
            </a:endParaRPr>
          </a:p>
        </p:txBody>
      </p:sp>
    </p:spTree>
    <p:extLst>
      <p:ext uri="{BB962C8B-B14F-4D97-AF65-F5344CB8AC3E}">
        <p14:creationId xmlns:p14="http://schemas.microsoft.com/office/powerpoint/2010/main" val="32519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ISTA7562\Documents\Etudes\2015\Innov4Net\5G Core Network\NGMN5G interfacing options.png"/>
          <p:cNvPicPr>
            <a:picLocks noChangeAspect="1" noChangeArrowheads="1"/>
          </p:cNvPicPr>
          <p:nvPr/>
        </p:nvPicPr>
        <p:blipFill rotWithShape="1">
          <a:blip r:embed="rId2">
            <a:extLst>
              <a:ext uri="{28A0092B-C50C-407E-A947-70E740481C1C}">
                <a14:useLocalDpi xmlns:a14="http://schemas.microsoft.com/office/drawing/2010/main" val="0"/>
              </a:ext>
            </a:extLst>
          </a:blip>
          <a:srcRect b="15541"/>
          <a:stretch/>
        </p:blipFill>
        <p:spPr bwMode="auto">
          <a:xfrm>
            <a:off x="188186" y="590147"/>
            <a:ext cx="8751803" cy="37973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5987" y="4462933"/>
            <a:ext cx="2820003" cy="286232"/>
          </a:xfrm>
          <a:prstGeom prst="rect">
            <a:avLst/>
          </a:prstGeom>
          <a:solidFill>
            <a:schemeClr val="accent3">
              <a:lumMod val="20000"/>
              <a:lumOff val="80000"/>
            </a:schemeClr>
          </a:solidFill>
          <a:ln>
            <a:noFill/>
          </a:ln>
        </p:spPr>
        <p:txBody>
          <a:bodyPr wrap="none" rtlCol="0">
            <a:spAutoFit/>
          </a:bodyPr>
          <a:lstStyle/>
          <a:p>
            <a:pPr>
              <a:lnSpc>
                <a:spcPct val="90000"/>
              </a:lnSpc>
              <a:spcBef>
                <a:spcPts val="600"/>
              </a:spcBef>
            </a:pPr>
            <a:r>
              <a:rPr lang="en-US" sz="1400" dirty="0"/>
              <a:t>Industry </a:t>
            </a:r>
            <a:r>
              <a:rPr lang="en-US" sz="1400" dirty="0" smtClean="0"/>
              <a:t>converging </a:t>
            </a:r>
            <a:r>
              <a:rPr lang="en-US" sz="1400" dirty="0"/>
              <a:t>on Option 3</a:t>
            </a:r>
          </a:p>
        </p:txBody>
      </p:sp>
      <p:sp>
        <p:nvSpPr>
          <p:cNvPr id="6" name="Rounded Rectangle 5"/>
          <p:cNvSpPr/>
          <p:nvPr/>
        </p:nvSpPr>
        <p:spPr bwMode="auto">
          <a:xfrm>
            <a:off x="6178176" y="590549"/>
            <a:ext cx="2659530" cy="3667685"/>
          </a:xfrm>
          <a:prstGeom prst="roundRect">
            <a:avLst/>
          </a:prstGeom>
          <a:noFill/>
          <a:ln w="28575" cap="flat" cmpd="sng">
            <a:solidFill>
              <a:srgbClr val="000090"/>
            </a:solidFill>
            <a:prstDash val="dash"/>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2" name="Title 1"/>
          <p:cNvSpPr>
            <a:spLocks noGrp="1"/>
          </p:cNvSpPr>
          <p:nvPr>
            <p:ph type="title"/>
          </p:nvPr>
        </p:nvSpPr>
        <p:spPr>
          <a:xfrm>
            <a:off x="246843" y="155576"/>
            <a:ext cx="8513064" cy="434974"/>
          </a:xfrm>
        </p:spPr>
        <p:txBody>
          <a:bodyPr/>
          <a:lstStyle/>
          <a:p>
            <a:r>
              <a:rPr lang="en-US" sz="2400" dirty="0"/>
              <a:t>Options for Integrating 5G with Existing 3G/LTE Technologies</a:t>
            </a:r>
          </a:p>
        </p:txBody>
      </p:sp>
      <p:sp>
        <p:nvSpPr>
          <p:cNvPr id="9" name="Oval 8"/>
          <p:cNvSpPr/>
          <p:nvPr/>
        </p:nvSpPr>
        <p:spPr bwMode="auto">
          <a:xfrm>
            <a:off x="8408988" y="3449782"/>
            <a:ext cx="350919" cy="332509"/>
          </a:xfrm>
          <a:prstGeom prst="ellipse">
            <a:avLst/>
          </a:prstGeom>
          <a:noFill/>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cxnSp>
        <p:nvCxnSpPr>
          <p:cNvPr id="11" name="Straight Arrow Connector 10"/>
          <p:cNvCxnSpPr/>
          <p:nvPr/>
        </p:nvCxnSpPr>
        <p:spPr bwMode="auto">
          <a:xfrm flipH="1">
            <a:off x="6973231" y="1735747"/>
            <a:ext cx="267629" cy="215590"/>
          </a:xfrm>
          <a:prstGeom prst="straightConnector1">
            <a:avLst/>
          </a:prstGeom>
          <a:solidFill>
            <a:srgbClr val="0183B7"/>
          </a:solidFill>
          <a:ln w="9525" cap="flat" cmpd="sng" algn="ctr">
            <a:solidFill>
              <a:schemeClr val="accent1"/>
            </a:solidFill>
            <a:prstDash val="solid"/>
            <a:round/>
            <a:headEnd type="triangle"/>
            <a:tailEnd type="triangle"/>
          </a:ln>
          <a:effectLst/>
        </p:spPr>
      </p:cxnSp>
      <p:sp>
        <p:nvSpPr>
          <p:cNvPr id="10" name="Slide Number Placeholder 9"/>
          <p:cNvSpPr>
            <a:spLocks noGrp="1"/>
          </p:cNvSpPr>
          <p:nvPr>
            <p:ph type="sldNum" sz="quarter" idx="4"/>
          </p:nvPr>
        </p:nvSpPr>
        <p:spPr/>
        <p:txBody>
          <a:bodyPr/>
          <a:lstStyle/>
          <a:p>
            <a:fld id="{96A97DD0-5BE7-4856-A2A9-C42C6688E607}" type="slidenum">
              <a:rPr lang="en-US" smtClean="0"/>
              <a:pPr/>
              <a:t>14</a:t>
            </a:fld>
            <a:endParaRPr lang="en-US" dirty="0"/>
          </a:p>
        </p:txBody>
      </p:sp>
      <p:pic>
        <p:nvPicPr>
          <p:cNvPr id="12" name="Picture 2" descr="C:\Users\ISTA7562\Documents\Etudes\2015\Innov4Net\5G Core Network\NGMN5G interfacing options.png"/>
          <p:cNvPicPr>
            <a:picLocks noChangeAspect="1" noChangeArrowheads="1"/>
          </p:cNvPicPr>
          <p:nvPr/>
        </p:nvPicPr>
        <p:blipFill rotWithShape="1">
          <a:blip r:embed="rId2">
            <a:extLst>
              <a:ext uri="{28A0092B-C50C-407E-A947-70E740481C1C}">
                <a14:useLocalDpi xmlns:a14="http://schemas.microsoft.com/office/drawing/2010/main" val="0"/>
              </a:ext>
            </a:extLst>
          </a:blip>
          <a:srcRect l="55498" t="84459" b="3766"/>
          <a:stretch/>
        </p:blipFill>
        <p:spPr bwMode="auto">
          <a:xfrm>
            <a:off x="5045242" y="4402515"/>
            <a:ext cx="3894747" cy="52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94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11" y="1733550"/>
            <a:ext cx="8394466" cy="1142052"/>
          </a:xfrm>
        </p:spPr>
        <p:txBody>
          <a:bodyPr/>
          <a:lstStyle/>
          <a:p>
            <a:r>
              <a:rPr lang="en-US" dirty="0"/>
              <a:t>Cisco 5G Architecture Updates</a:t>
            </a:r>
          </a:p>
        </p:txBody>
      </p:sp>
      <p:sp>
        <p:nvSpPr>
          <p:cNvPr id="3" name="Slide Number Placeholder 2"/>
          <p:cNvSpPr>
            <a:spLocks noGrp="1"/>
          </p:cNvSpPr>
          <p:nvPr>
            <p:ph type="sldNum" sz="quarter" idx="4"/>
          </p:nvPr>
        </p:nvSpPr>
        <p:spPr/>
        <p:txBody>
          <a:bodyPr/>
          <a:lstStyle/>
          <a:p>
            <a:fld id="{96A97DD0-5BE7-4856-A2A9-C42C6688E607}" type="slidenum">
              <a:rPr lang="en-US" smtClean="0"/>
              <a:pPr/>
              <a:t>15</a:t>
            </a:fld>
            <a:endParaRPr lang="en-US" dirty="0"/>
          </a:p>
        </p:txBody>
      </p:sp>
    </p:spTree>
    <p:extLst>
      <p:ext uri="{BB962C8B-B14F-4D97-AF65-F5344CB8AC3E}">
        <p14:creationId xmlns:p14="http://schemas.microsoft.com/office/powerpoint/2010/main" val="190041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1097280"/>
            <a:ext cx="9144000" cy="356805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 name="Title 1"/>
          <p:cNvSpPr>
            <a:spLocks noGrp="1"/>
          </p:cNvSpPr>
          <p:nvPr>
            <p:ph type="title"/>
          </p:nvPr>
        </p:nvSpPr>
        <p:spPr>
          <a:xfrm>
            <a:off x="437766" y="290610"/>
            <a:ext cx="8706234" cy="731837"/>
          </a:xfrm>
        </p:spPr>
        <p:txBody>
          <a:bodyPr/>
          <a:lstStyle/>
          <a:p>
            <a:r>
              <a:rPr lang="en-US" sz="2800" dirty="0"/>
              <a:t>Cisco Open Network Architecture for </a:t>
            </a:r>
            <a:r>
              <a:rPr lang="en-US" sz="2800" dirty="0" smtClean="0"/>
              <a:t>5G</a:t>
            </a:r>
            <a:br>
              <a:rPr lang="en-US" sz="2800" dirty="0" smtClean="0"/>
            </a:br>
            <a:r>
              <a:rPr lang="en-US" sz="2400" dirty="0" smtClean="0"/>
              <a:t>Unified Enablement Platform</a:t>
            </a:r>
            <a:endParaRPr lang="en-US" sz="2400" dirty="0"/>
          </a:p>
        </p:txBody>
      </p:sp>
      <p:sp>
        <p:nvSpPr>
          <p:cNvPr id="9" name="TextBox 8"/>
          <p:cNvSpPr txBox="1"/>
          <p:nvPr/>
        </p:nvSpPr>
        <p:spPr>
          <a:xfrm>
            <a:off x="6527616" y="427166"/>
            <a:ext cx="184731" cy="369332"/>
          </a:xfrm>
          <a:prstGeom prst="rect">
            <a:avLst/>
          </a:prstGeom>
          <a:noFill/>
        </p:spPr>
        <p:txBody>
          <a:bodyPr wrap="none" rtlCol="0">
            <a:spAutoFit/>
          </a:bodyPr>
          <a:lstStyle/>
          <a:p>
            <a:endParaRPr lang="en-US" dirty="0">
              <a:solidFill>
                <a:srgbClr val="676767"/>
              </a:solidFill>
              <a:ea typeface="ＭＳ Ｐゴシック" charset="0"/>
              <a:cs typeface="ＭＳ Ｐゴシック" charset="0"/>
            </a:endParaRPr>
          </a:p>
        </p:txBody>
      </p:sp>
      <p:grpSp>
        <p:nvGrpSpPr>
          <p:cNvPr id="56" name="Group 55"/>
          <p:cNvGrpSpPr/>
          <p:nvPr/>
        </p:nvGrpSpPr>
        <p:grpSpPr>
          <a:xfrm>
            <a:off x="1587171" y="1054135"/>
            <a:ext cx="5998387" cy="3503974"/>
            <a:chOff x="1587171" y="1054135"/>
            <a:chExt cx="5998387" cy="3503974"/>
          </a:xfrm>
        </p:grpSpPr>
        <p:sp>
          <p:nvSpPr>
            <p:cNvPr id="57" name="Freeform 111"/>
            <p:cNvSpPr>
              <a:spLocks/>
            </p:cNvSpPr>
            <p:nvPr/>
          </p:nvSpPr>
          <p:spPr bwMode="auto">
            <a:xfrm>
              <a:off x="1587171" y="1054135"/>
              <a:ext cx="5998387" cy="3503974"/>
            </a:xfrm>
            <a:custGeom>
              <a:avLst/>
              <a:gdLst>
                <a:gd name="T0" fmla="*/ 300 w 5038"/>
                <a:gd name="T1" fmla="*/ 143 h 2943"/>
                <a:gd name="T2" fmla="*/ 300 w 5038"/>
                <a:gd name="T3" fmla="*/ 144 h 2943"/>
                <a:gd name="T4" fmla="*/ 0 w 5038"/>
                <a:gd name="T5" fmla="*/ 272 h 2943"/>
                <a:gd name="T6" fmla="*/ 300 w 5038"/>
                <a:gd name="T7" fmla="*/ 401 h 2943"/>
                <a:gd name="T8" fmla="*/ 300 w 5038"/>
                <a:gd name="T9" fmla="*/ 2943 h 2943"/>
                <a:gd name="T10" fmla="*/ 2519 w 5038"/>
                <a:gd name="T11" fmla="*/ 2800 h 2943"/>
                <a:gd name="T12" fmla="*/ 4738 w 5038"/>
                <a:gd name="T13" fmla="*/ 2943 h 2943"/>
                <a:gd name="T14" fmla="*/ 4738 w 5038"/>
                <a:gd name="T15" fmla="*/ 401 h 2943"/>
                <a:gd name="T16" fmla="*/ 5038 w 5038"/>
                <a:gd name="T17" fmla="*/ 272 h 2943"/>
                <a:gd name="T18" fmla="*/ 4738 w 5038"/>
                <a:gd name="T19" fmla="*/ 144 h 2943"/>
                <a:gd name="T20" fmla="*/ 4738 w 5038"/>
                <a:gd name="T21" fmla="*/ 143 h 2943"/>
                <a:gd name="T22" fmla="*/ 2519 w 5038"/>
                <a:gd name="T23" fmla="*/ 0 h 2943"/>
                <a:gd name="T24" fmla="*/ 300 w 5038"/>
                <a:gd name="T25" fmla="*/ 143 h 2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38" h="2943">
                  <a:moveTo>
                    <a:pt x="300" y="143"/>
                  </a:moveTo>
                  <a:cubicBezTo>
                    <a:pt x="300" y="144"/>
                    <a:pt x="300" y="144"/>
                    <a:pt x="300" y="144"/>
                  </a:cubicBezTo>
                  <a:cubicBezTo>
                    <a:pt x="109" y="182"/>
                    <a:pt x="0" y="226"/>
                    <a:pt x="0" y="272"/>
                  </a:cubicBezTo>
                  <a:cubicBezTo>
                    <a:pt x="0" y="319"/>
                    <a:pt x="109" y="363"/>
                    <a:pt x="300" y="401"/>
                  </a:cubicBezTo>
                  <a:cubicBezTo>
                    <a:pt x="300" y="2943"/>
                    <a:pt x="300" y="2943"/>
                    <a:pt x="300" y="2943"/>
                  </a:cubicBezTo>
                  <a:cubicBezTo>
                    <a:pt x="725" y="2858"/>
                    <a:pt x="1559" y="2800"/>
                    <a:pt x="2519" y="2800"/>
                  </a:cubicBezTo>
                  <a:cubicBezTo>
                    <a:pt x="3479" y="2800"/>
                    <a:pt x="4313" y="2858"/>
                    <a:pt x="4738" y="2943"/>
                  </a:cubicBezTo>
                  <a:cubicBezTo>
                    <a:pt x="4738" y="401"/>
                    <a:pt x="4738" y="401"/>
                    <a:pt x="4738" y="401"/>
                  </a:cubicBezTo>
                  <a:cubicBezTo>
                    <a:pt x="4929" y="363"/>
                    <a:pt x="5038" y="319"/>
                    <a:pt x="5038" y="272"/>
                  </a:cubicBezTo>
                  <a:cubicBezTo>
                    <a:pt x="5038" y="226"/>
                    <a:pt x="4929" y="182"/>
                    <a:pt x="4738" y="144"/>
                  </a:cubicBezTo>
                  <a:cubicBezTo>
                    <a:pt x="4738" y="143"/>
                    <a:pt x="4738" y="143"/>
                    <a:pt x="4738" y="143"/>
                  </a:cubicBezTo>
                  <a:cubicBezTo>
                    <a:pt x="4313" y="58"/>
                    <a:pt x="3479" y="0"/>
                    <a:pt x="2519" y="0"/>
                  </a:cubicBezTo>
                  <a:cubicBezTo>
                    <a:pt x="1559" y="0"/>
                    <a:pt x="725" y="58"/>
                    <a:pt x="300" y="143"/>
                  </a:cubicBezTo>
                </a:path>
              </a:pathLst>
            </a:custGeom>
            <a:gradFill flip="none" rotWithShape="1">
              <a:gsLst>
                <a:gs pos="50000">
                  <a:srgbClr val="049FD9"/>
                </a:gs>
                <a:gs pos="0">
                  <a:srgbClr val="004BAF"/>
                </a:gs>
                <a:gs pos="100000">
                  <a:srgbClr val="004BAF"/>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58" name="Group 57"/>
            <p:cNvGrpSpPr/>
            <p:nvPr/>
          </p:nvGrpSpPr>
          <p:grpSpPr>
            <a:xfrm>
              <a:off x="5956553" y="1366882"/>
              <a:ext cx="220259" cy="217738"/>
              <a:chOff x="5956553" y="1366882"/>
              <a:chExt cx="220259" cy="217738"/>
            </a:xfrm>
          </p:grpSpPr>
          <p:sp>
            <p:nvSpPr>
              <p:cNvPr id="85" name="Freeform 67"/>
              <p:cNvSpPr>
                <a:spLocks/>
              </p:cNvSpPr>
              <p:nvPr/>
            </p:nvSpPr>
            <p:spPr bwMode="auto">
              <a:xfrm>
                <a:off x="6060382" y="1366882"/>
                <a:ext cx="116430" cy="115421"/>
              </a:xfrm>
              <a:custGeom>
                <a:avLst/>
                <a:gdLst>
                  <a:gd name="T0" fmla="*/ 90 w 98"/>
                  <a:gd name="T1" fmla="*/ 18 h 97"/>
                  <a:gd name="T2" fmla="*/ 79 w 98"/>
                  <a:gd name="T3" fmla="*/ 7 h 97"/>
                  <a:gd name="T4" fmla="*/ 53 w 98"/>
                  <a:gd name="T5" fmla="*/ 6 h 97"/>
                  <a:gd name="T6" fmla="*/ 33 w 98"/>
                  <a:gd name="T7" fmla="*/ 23 h 97"/>
                  <a:gd name="T8" fmla="*/ 33 w 98"/>
                  <a:gd name="T9" fmla="*/ 24 h 97"/>
                  <a:gd name="T10" fmla="*/ 14 w 98"/>
                  <a:gd name="T11" fmla="*/ 55 h 97"/>
                  <a:gd name="T12" fmla="*/ 2 w 98"/>
                  <a:gd name="T13" fmla="*/ 59 h 97"/>
                  <a:gd name="T14" fmla="*/ 0 w 98"/>
                  <a:gd name="T15" fmla="*/ 61 h 97"/>
                  <a:gd name="T16" fmla="*/ 1 w 98"/>
                  <a:gd name="T17" fmla="*/ 64 h 97"/>
                  <a:gd name="T18" fmla="*/ 34 w 98"/>
                  <a:gd name="T19" fmla="*/ 96 h 97"/>
                  <a:gd name="T20" fmla="*/ 36 w 98"/>
                  <a:gd name="T21" fmla="*/ 97 h 97"/>
                  <a:gd name="T22" fmla="*/ 36 w 98"/>
                  <a:gd name="T23" fmla="*/ 97 h 97"/>
                  <a:gd name="T24" fmla="*/ 39 w 98"/>
                  <a:gd name="T25" fmla="*/ 95 h 97"/>
                  <a:gd name="T26" fmla="*/ 43 w 98"/>
                  <a:gd name="T27" fmla="*/ 83 h 97"/>
                  <a:gd name="T28" fmla="*/ 74 w 98"/>
                  <a:gd name="T29" fmla="*/ 64 h 97"/>
                  <a:gd name="T30" fmla="*/ 75 w 98"/>
                  <a:gd name="T31" fmla="*/ 63 h 97"/>
                  <a:gd name="T32" fmla="*/ 91 w 98"/>
                  <a:gd name="T33" fmla="*/ 45 h 97"/>
                  <a:gd name="T34" fmla="*/ 90 w 98"/>
                  <a:gd name="T35" fmla="*/ 1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97">
                    <a:moveTo>
                      <a:pt x="90" y="18"/>
                    </a:moveTo>
                    <a:cubicBezTo>
                      <a:pt x="79" y="7"/>
                      <a:pt x="79" y="7"/>
                      <a:pt x="79" y="7"/>
                    </a:cubicBezTo>
                    <a:cubicBezTo>
                      <a:pt x="72" y="0"/>
                      <a:pt x="60" y="0"/>
                      <a:pt x="53" y="6"/>
                    </a:cubicBezTo>
                    <a:cubicBezTo>
                      <a:pt x="33" y="23"/>
                      <a:pt x="33" y="23"/>
                      <a:pt x="33" y="23"/>
                    </a:cubicBezTo>
                    <a:cubicBezTo>
                      <a:pt x="33" y="23"/>
                      <a:pt x="33" y="23"/>
                      <a:pt x="33" y="24"/>
                    </a:cubicBezTo>
                    <a:cubicBezTo>
                      <a:pt x="14" y="55"/>
                      <a:pt x="14" y="55"/>
                      <a:pt x="14" y="55"/>
                    </a:cubicBezTo>
                    <a:cubicBezTo>
                      <a:pt x="2" y="59"/>
                      <a:pt x="2" y="59"/>
                      <a:pt x="2" y="59"/>
                    </a:cubicBezTo>
                    <a:cubicBezTo>
                      <a:pt x="1" y="59"/>
                      <a:pt x="0" y="60"/>
                      <a:pt x="0" y="61"/>
                    </a:cubicBezTo>
                    <a:cubicBezTo>
                      <a:pt x="0" y="62"/>
                      <a:pt x="0" y="63"/>
                      <a:pt x="1" y="64"/>
                    </a:cubicBezTo>
                    <a:cubicBezTo>
                      <a:pt x="34" y="96"/>
                      <a:pt x="34" y="96"/>
                      <a:pt x="34" y="96"/>
                    </a:cubicBezTo>
                    <a:cubicBezTo>
                      <a:pt x="34" y="97"/>
                      <a:pt x="35" y="97"/>
                      <a:pt x="36" y="97"/>
                    </a:cubicBezTo>
                    <a:cubicBezTo>
                      <a:pt x="36" y="97"/>
                      <a:pt x="36" y="97"/>
                      <a:pt x="36" y="97"/>
                    </a:cubicBezTo>
                    <a:cubicBezTo>
                      <a:pt x="37" y="97"/>
                      <a:pt x="38" y="96"/>
                      <a:pt x="39" y="95"/>
                    </a:cubicBezTo>
                    <a:cubicBezTo>
                      <a:pt x="43" y="83"/>
                      <a:pt x="43" y="83"/>
                      <a:pt x="43" y="83"/>
                    </a:cubicBezTo>
                    <a:cubicBezTo>
                      <a:pt x="74" y="64"/>
                      <a:pt x="74" y="64"/>
                      <a:pt x="74" y="64"/>
                    </a:cubicBezTo>
                    <a:cubicBezTo>
                      <a:pt x="74" y="64"/>
                      <a:pt x="75" y="64"/>
                      <a:pt x="75" y="63"/>
                    </a:cubicBezTo>
                    <a:cubicBezTo>
                      <a:pt x="91" y="45"/>
                      <a:pt x="91" y="45"/>
                      <a:pt x="91" y="45"/>
                    </a:cubicBezTo>
                    <a:cubicBezTo>
                      <a:pt x="98" y="37"/>
                      <a:pt x="97" y="25"/>
                      <a:pt x="9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8"/>
              <p:cNvSpPr>
                <a:spLocks/>
              </p:cNvSpPr>
              <p:nvPr/>
            </p:nvSpPr>
            <p:spPr bwMode="auto">
              <a:xfrm>
                <a:off x="5956553" y="1372930"/>
                <a:ext cx="215722" cy="211690"/>
              </a:xfrm>
              <a:custGeom>
                <a:avLst/>
                <a:gdLst>
                  <a:gd name="T0" fmla="*/ 168 w 181"/>
                  <a:gd name="T1" fmla="*/ 120 h 178"/>
                  <a:gd name="T2" fmla="*/ 134 w 181"/>
                  <a:gd name="T3" fmla="*/ 112 h 178"/>
                  <a:gd name="T4" fmla="*/ 69 w 181"/>
                  <a:gd name="T5" fmla="*/ 46 h 178"/>
                  <a:gd name="T6" fmla="*/ 60 w 181"/>
                  <a:gd name="T7" fmla="*/ 12 h 178"/>
                  <a:gd name="T8" fmla="*/ 24 w 181"/>
                  <a:gd name="T9" fmla="*/ 5 h 178"/>
                  <a:gd name="T10" fmla="*/ 22 w 181"/>
                  <a:gd name="T11" fmla="*/ 7 h 178"/>
                  <a:gd name="T12" fmla="*/ 23 w 181"/>
                  <a:gd name="T13" fmla="*/ 10 h 178"/>
                  <a:gd name="T14" fmla="*/ 43 w 181"/>
                  <a:gd name="T15" fmla="*/ 29 h 178"/>
                  <a:gd name="T16" fmla="*/ 30 w 181"/>
                  <a:gd name="T17" fmla="*/ 42 h 178"/>
                  <a:gd name="T18" fmla="*/ 10 w 181"/>
                  <a:gd name="T19" fmla="*/ 23 h 178"/>
                  <a:gd name="T20" fmla="*/ 7 w 181"/>
                  <a:gd name="T21" fmla="*/ 22 h 178"/>
                  <a:gd name="T22" fmla="*/ 5 w 181"/>
                  <a:gd name="T23" fmla="*/ 24 h 178"/>
                  <a:gd name="T24" fmla="*/ 13 w 181"/>
                  <a:gd name="T25" fmla="*/ 60 h 178"/>
                  <a:gd name="T26" fmla="*/ 47 w 181"/>
                  <a:gd name="T27" fmla="*/ 68 h 178"/>
                  <a:gd name="T28" fmla="*/ 71 w 181"/>
                  <a:gd name="T29" fmla="*/ 93 h 178"/>
                  <a:gd name="T30" fmla="*/ 41 w 181"/>
                  <a:gd name="T31" fmla="*/ 123 h 178"/>
                  <a:gd name="T32" fmla="*/ 22 w 181"/>
                  <a:gd name="T33" fmla="*/ 134 h 178"/>
                  <a:gd name="T34" fmla="*/ 20 w 181"/>
                  <a:gd name="T35" fmla="*/ 135 h 178"/>
                  <a:gd name="T36" fmla="*/ 12 w 181"/>
                  <a:gd name="T37" fmla="*/ 152 h 178"/>
                  <a:gd name="T38" fmla="*/ 12 w 181"/>
                  <a:gd name="T39" fmla="*/ 156 h 178"/>
                  <a:gd name="T40" fmla="*/ 23 w 181"/>
                  <a:gd name="T41" fmla="*/ 167 h 178"/>
                  <a:gd name="T42" fmla="*/ 25 w 181"/>
                  <a:gd name="T43" fmla="*/ 168 h 178"/>
                  <a:gd name="T44" fmla="*/ 27 w 181"/>
                  <a:gd name="T45" fmla="*/ 167 h 178"/>
                  <a:gd name="T46" fmla="*/ 44 w 181"/>
                  <a:gd name="T47" fmla="*/ 159 h 178"/>
                  <a:gd name="T48" fmla="*/ 45 w 181"/>
                  <a:gd name="T49" fmla="*/ 158 h 178"/>
                  <a:gd name="T50" fmla="*/ 56 w 181"/>
                  <a:gd name="T51" fmla="*/ 138 h 178"/>
                  <a:gd name="T52" fmla="*/ 87 w 181"/>
                  <a:gd name="T53" fmla="*/ 108 h 178"/>
                  <a:gd name="T54" fmla="*/ 112 w 181"/>
                  <a:gd name="T55" fmla="*/ 133 h 178"/>
                  <a:gd name="T56" fmla="*/ 121 w 181"/>
                  <a:gd name="T57" fmla="*/ 168 h 178"/>
                  <a:gd name="T58" fmla="*/ 144 w 181"/>
                  <a:gd name="T59" fmla="*/ 178 h 178"/>
                  <a:gd name="T60" fmla="*/ 157 w 181"/>
                  <a:gd name="T61" fmla="*/ 175 h 178"/>
                  <a:gd name="T62" fmla="*/ 159 w 181"/>
                  <a:gd name="T63" fmla="*/ 173 h 178"/>
                  <a:gd name="T64" fmla="*/ 158 w 181"/>
                  <a:gd name="T65" fmla="*/ 170 h 178"/>
                  <a:gd name="T66" fmla="*/ 138 w 181"/>
                  <a:gd name="T67" fmla="*/ 151 h 178"/>
                  <a:gd name="T68" fmla="*/ 151 w 181"/>
                  <a:gd name="T69" fmla="*/ 138 h 178"/>
                  <a:gd name="T70" fmla="*/ 171 w 181"/>
                  <a:gd name="T71" fmla="*/ 157 h 178"/>
                  <a:gd name="T72" fmla="*/ 174 w 181"/>
                  <a:gd name="T73" fmla="*/ 158 h 178"/>
                  <a:gd name="T74" fmla="*/ 176 w 181"/>
                  <a:gd name="T75" fmla="*/ 156 h 178"/>
                  <a:gd name="T76" fmla="*/ 168 w 181"/>
                  <a:gd name="T77" fmla="*/ 12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1" h="178">
                    <a:moveTo>
                      <a:pt x="168" y="120"/>
                    </a:moveTo>
                    <a:cubicBezTo>
                      <a:pt x="159" y="111"/>
                      <a:pt x="146" y="108"/>
                      <a:pt x="134" y="112"/>
                    </a:cubicBezTo>
                    <a:cubicBezTo>
                      <a:pt x="69" y="46"/>
                      <a:pt x="69" y="46"/>
                      <a:pt x="69" y="46"/>
                    </a:cubicBezTo>
                    <a:cubicBezTo>
                      <a:pt x="73" y="34"/>
                      <a:pt x="70" y="21"/>
                      <a:pt x="60" y="12"/>
                    </a:cubicBezTo>
                    <a:cubicBezTo>
                      <a:pt x="51" y="3"/>
                      <a:pt x="37" y="0"/>
                      <a:pt x="24" y="5"/>
                    </a:cubicBezTo>
                    <a:cubicBezTo>
                      <a:pt x="23" y="5"/>
                      <a:pt x="23" y="6"/>
                      <a:pt x="22" y="7"/>
                    </a:cubicBezTo>
                    <a:cubicBezTo>
                      <a:pt x="22" y="8"/>
                      <a:pt x="22" y="9"/>
                      <a:pt x="23" y="10"/>
                    </a:cubicBezTo>
                    <a:cubicBezTo>
                      <a:pt x="43" y="29"/>
                      <a:pt x="43" y="29"/>
                      <a:pt x="43" y="29"/>
                    </a:cubicBezTo>
                    <a:cubicBezTo>
                      <a:pt x="30" y="42"/>
                      <a:pt x="30" y="42"/>
                      <a:pt x="30" y="42"/>
                    </a:cubicBezTo>
                    <a:cubicBezTo>
                      <a:pt x="10" y="23"/>
                      <a:pt x="10" y="23"/>
                      <a:pt x="10" y="23"/>
                    </a:cubicBezTo>
                    <a:cubicBezTo>
                      <a:pt x="9" y="22"/>
                      <a:pt x="8" y="22"/>
                      <a:pt x="7" y="22"/>
                    </a:cubicBezTo>
                    <a:cubicBezTo>
                      <a:pt x="6" y="22"/>
                      <a:pt x="6" y="23"/>
                      <a:pt x="5" y="24"/>
                    </a:cubicBezTo>
                    <a:cubicBezTo>
                      <a:pt x="0" y="36"/>
                      <a:pt x="3" y="50"/>
                      <a:pt x="13" y="60"/>
                    </a:cubicBezTo>
                    <a:cubicBezTo>
                      <a:pt x="22" y="69"/>
                      <a:pt x="35" y="72"/>
                      <a:pt x="47" y="68"/>
                    </a:cubicBezTo>
                    <a:cubicBezTo>
                      <a:pt x="71" y="93"/>
                      <a:pt x="71" y="93"/>
                      <a:pt x="71" y="93"/>
                    </a:cubicBezTo>
                    <a:cubicBezTo>
                      <a:pt x="41" y="123"/>
                      <a:pt x="41" y="123"/>
                      <a:pt x="41" y="123"/>
                    </a:cubicBezTo>
                    <a:cubicBezTo>
                      <a:pt x="22" y="134"/>
                      <a:pt x="22" y="134"/>
                      <a:pt x="22" y="134"/>
                    </a:cubicBezTo>
                    <a:cubicBezTo>
                      <a:pt x="21" y="134"/>
                      <a:pt x="21" y="135"/>
                      <a:pt x="20" y="135"/>
                    </a:cubicBezTo>
                    <a:cubicBezTo>
                      <a:pt x="12" y="152"/>
                      <a:pt x="12" y="152"/>
                      <a:pt x="12" y="152"/>
                    </a:cubicBezTo>
                    <a:cubicBezTo>
                      <a:pt x="11" y="154"/>
                      <a:pt x="11" y="155"/>
                      <a:pt x="12" y="156"/>
                    </a:cubicBezTo>
                    <a:cubicBezTo>
                      <a:pt x="23" y="167"/>
                      <a:pt x="23" y="167"/>
                      <a:pt x="23" y="167"/>
                    </a:cubicBezTo>
                    <a:cubicBezTo>
                      <a:pt x="24" y="167"/>
                      <a:pt x="25" y="168"/>
                      <a:pt x="25" y="168"/>
                    </a:cubicBezTo>
                    <a:cubicBezTo>
                      <a:pt x="26" y="168"/>
                      <a:pt x="26" y="168"/>
                      <a:pt x="27" y="167"/>
                    </a:cubicBezTo>
                    <a:cubicBezTo>
                      <a:pt x="44" y="159"/>
                      <a:pt x="44" y="159"/>
                      <a:pt x="44" y="159"/>
                    </a:cubicBezTo>
                    <a:cubicBezTo>
                      <a:pt x="45" y="159"/>
                      <a:pt x="45" y="158"/>
                      <a:pt x="45" y="158"/>
                    </a:cubicBezTo>
                    <a:cubicBezTo>
                      <a:pt x="56" y="138"/>
                      <a:pt x="56" y="138"/>
                      <a:pt x="56" y="138"/>
                    </a:cubicBezTo>
                    <a:cubicBezTo>
                      <a:pt x="87" y="108"/>
                      <a:pt x="87" y="108"/>
                      <a:pt x="87" y="108"/>
                    </a:cubicBezTo>
                    <a:cubicBezTo>
                      <a:pt x="112" y="133"/>
                      <a:pt x="112" y="133"/>
                      <a:pt x="112" y="133"/>
                    </a:cubicBezTo>
                    <a:cubicBezTo>
                      <a:pt x="108" y="145"/>
                      <a:pt x="112" y="159"/>
                      <a:pt x="121" y="168"/>
                    </a:cubicBezTo>
                    <a:cubicBezTo>
                      <a:pt x="127" y="174"/>
                      <a:pt x="136" y="178"/>
                      <a:pt x="144" y="178"/>
                    </a:cubicBezTo>
                    <a:cubicBezTo>
                      <a:pt x="149" y="178"/>
                      <a:pt x="153" y="177"/>
                      <a:pt x="157" y="175"/>
                    </a:cubicBezTo>
                    <a:cubicBezTo>
                      <a:pt x="158" y="175"/>
                      <a:pt x="158" y="174"/>
                      <a:pt x="159" y="173"/>
                    </a:cubicBezTo>
                    <a:cubicBezTo>
                      <a:pt x="159" y="172"/>
                      <a:pt x="159" y="171"/>
                      <a:pt x="158" y="170"/>
                    </a:cubicBezTo>
                    <a:cubicBezTo>
                      <a:pt x="138" y="151"/>
                      <a:pt x="138" y="151"/>
                      <a:pt x="138" y="151"/>
                    </a:cubicBezTo>
                    <a:cubicBezTo>
                      <a:pt x="151" y="138"/>
                      <a:pt x="151" y="138"/>
                      <a:pt x="151" y="138"/>
                    </a:cubicBezTo>
                    <a:cubicBezTo>
                      <a:pt x="171" y="157"/>
                      <a:pt x="171" y="157"/>
                      <a:pt x="171" y="157"/>
                    </a:cubicBezTo>
                    <a:cubicBezTo>
                      <a:pt x="172" y="158"/>
                      <a:pt x="173" y="158"/>
                      <a:pt x="174" y="158"/>
                    </a:cubicBezTo>
                    <a:cubicBezTo>
                      <a:pt x="175" y="158"/>
                      <a:pt x="176" y="157"/>
                      <a:pt x="176" y="156"/>
                    </a:cubicBezTo>
                    <a:cubicBezTo>
                      <a:pt x="181" y="144"/>
                      <a:pt x="178" y="130"/>
                      <a:pt x="168" y="1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p:cNvGrpSpPr/>
            <p:nvPr/>
          </p:nvGrpSpPr>
          <p:grpSpPr>
            <a:xfrm>
              <a:off x="6314914" y="1350249"/>
              <a:ext cx="248988" cy="252516"/>
              <a:chOff x="6314914" y="1350249"/>
              <a:chExt cx="248988" cy="252516"/>
            </a:xfrm>
          </p:grpSpPr>
          <p:sp>
            <p:nvSpPr>
              <p:cNvPr id="74" name="Freeform 69"/>
              <p:cNvSpPr>
                <a:spLocks noEditPoints="1"/>
              </p:cNvSpPr>
              <p:nvPr/>
            </p:nvSpPr>
            <p:spPr bwMode="auto">
              <a:xfrm>
                <a:off x="6365317" y="1402667"/>
                <a:ext cx="148687" cy="148687"/>
              </a:xfrm>
              <a:custGeom>
                <a:avLst/>
                <a:gdLst>
                  <a:gd name="T0" fmla="*/ 63 w 125"/>
                  <a:gd name="T1" fmla="*/ 0 h 125"/>
                  <a:gd name="T2" fmla="*/ 0 w 125"/>
                  <a:gd name="T3" fmla="*/ 62 h 125"/>
                  <a:gd name="T4" fmla="*/ 63 w 125"/>
                  <a:gd name="T5" fmla="*/ 125 h 125"/>
                  <a:gd name="T6" fmla="*/ 125 w 125"/>
                  <a:gd name="T7" fmla="*/ 62 h 125"/>
                  <a:gd name="T8" fmla="*/ 63 w 125"/>
                  <a:gd name="T9" fmla="*/ 0 h 125"/>
                  <a:gd name="T10" fmla="*/ 63 w 125"/>
                  <a:gd name="T11" fmla="*/ 114 h 125"/>
                  <a:gd name="T12" fmla="*/ 11 w 125"/>
                  <a:gd name="T13" fmla="*/ 62 h 125"/>
                  <a:gd name="T14" fmla="*/ 63 w 125"/>
                  <a:gd name="T15" fmla="*/ 10 h 125"/>
                  <a:gd name="T16" fmla="*/ 115 w 125"/>
                  <a:gd name="T17" fmla="*/ 62 h 125"/>
                  <a:gd name="T18" fmla="*/ 63 w 125"/>
                  <a:gd name="T19" fmla="*/ 11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5">
                    <a:moveTo>
                      <a:pt x="63" y="0"/>
                    </a:moveTo>
                    <a:cubicBezTo>
                      <a:pt x="28" y="0"/>
                      <a:pt x="0" y="28"/>
                      <a:pt x="0" y="62"/>
                    </a:cubicBezTo>
                    <a:cubicBezTo>
                      <a:pt x="0" y="97"/>
                      <a:pt x="28" y="125"/>
                      <a:pt x="63" y="125"/>
                    </a:cubicBezTo>
                    <a:cubicBezTo>
                      <a:pt x="97" y="125"/>
                      <a:pt x="125" y="97"/>
                      <a:pt x="125" y="62"/>
                    </a:cubicBezTo>
                    <a:cubicBezTo>
                      <a:pt x="125" y="28"/>
                      <a:pt x="97" y="0"/>
                      <a:pt x="63" y="0"/>
                    </a:cubicBezTo>
                    <a:moveTo>
                      <a:pt x="63" y="114"/>
                    </a:moveTo>
                    <a:cubicBezTo>
                      <a:pt x="34" y="114"/>
                      <a:pt x="11" y="91"/>
                      <a:pt x="11" y="62"/>
                    </a:cubicBezTo>
                    <a:cubicBezTo>
                      <a:pt x="11" y="34"/>
                      <a:pt x="34" y="10"/>
                      <a:pt x="63" y="10"/>
                    </a:cubicBezTo>
                    <a:cubicBezTo>
                      <a:pt x="91" y="10"/>
                      <a:pt x="115" y="34"/>
                      <a:pt x="115" y="62"/>
                    </a:cubicBezTo>
                    <a:cubicBezTo>
                      <a:pt x="115" y="91"/>
                      <a:pt x="91" y="114"/>
                      <a:pt x="63" y="1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0"/>
              <p:cNvSpPr>
                <a:spLocks noEditPoints="1"/>
              </p:cNvSpPr>
              <p:nvPr/>
            </p:nvSpPr>
            <p:spPr bwMode="auto">
              <a:xfrm>
                <a:off x="6314914" y="1350249"/>
                <a:ext cx="248988" cy="252516"/>
              </a:xfrm>
              <a:custGeom>
                <a:avLst/>
                <a:gdLst>
                  <a:gd name="T0" fmla="*/ 205 w 209"/>
                  <a:gd name="T1" fmla="*/ 96 h 212"/>
                  <a:gd name="T2" fmla="*/ 193 w 209"/>
                  <a:gd name="T3" fmla="*/ 67 h 212"/>
                  <a:gd name="T4" fmla="*/ 187 w 209"/>
                  <a:gd name="T5" fmla="*/ 39 h 212"/>
                  <a:gd name="T6" fmla="*/ 161 w 209"/>
                  <a:gd name="T7" fmla="*/ 28 h 212"/>
                  <a:gd name="T8" fmla="*/ 135 w 209"/>
                  <a:gd name="T9" fmla="*/ 10 h 212"/>
                  <a:gd name="T10" fmla="*/ 117 w 209"/>
                  <a:gd name="T11" fmla="*/ 6 h 212"/>
                  <a:gd name="T12" fmla="*/ 86 w 209"/>
                  <a:gd name="T13" fmla="*/ 11 h 212"/>
                  <a:gd name="T14" fmla="*/ 66 w 209"/>
                  <a:gd name="T15" fmla="*/ 9 h 212"/>
                  <a:gd name="T16" fmla="*/ 41 w 209"/>
                  <a:gd name="T17" fmla="*/ 34 h 212"/>
                  <a:gd name="T18" fmla="*/ 18 w 209"/>
                  <a:gd name="T19" fmla="*/ 55 h 212"/>
                  <a:gd name="T20" fmla="*/ 10 w 209"/>
                  <a:gd name="T21" fmla="*/ 72 h 212"/>
                  <a:gd name="T22" fmla="*/ 8 w 209"/>
                  <a:gd name="T23" fmla="*/ 103 h 212"/>
                  <a:gd name="T24" fmla="*/ 2 w 209"/>
                  <a:gd name="T25" fmla="*/ 130 h 212"/>
                  <a:gd name="T26" fmla="*/ 20 w 209"/>
                  <a:gd name="T27" fmla="*/ 152 h 212"/>
                  <a:gd name="T28" fmla="*/ 35 w 209"/>
                  <a:gd name="T29" fmla="*/ 179 h 212"/>
                  <a:gd name="T30" fmla="*/ 50 w 209"/>
                  <a:gd name="T31" fmla="*/ 191 h 212"/>
                  <a:gd name="T32" fmla="*/ 80 w 209"/>
                  <a:gd name="T33" fmla="*/ 200 h 212"/>
                  <a:gd name="T34" fmla="*/ 105 w 209"/>
                  <a:gd name="T35" fmla="*/ 212 h 212"/>
                  <a:gd name="T36" fmla="*/ 131 w 209"/>
                  <a:gd name="T37" fmla="*/ 199 h 212"/>
                  <a:gd name="T38" fmla="*/ 161 w 209"/>
                  <a:gd name="T39" fmla="*/ 190 h 212"/>
                  <a:gd name="T40" fmla="*/ 175 w 209"/>
                  <a:gd name="T41" fmla="*/ 178 h 212"/>
                  <a:gd name="T42" fmla="*/ 190 w 209"/>
                  <a:gd name="T43" fmla="*/ 151 h 212"/>
                  <a:gd name="T44" fmla="*/ 208 w 209"/>
                  <a:gd name="T45" fmla="*/ 129 h 212"/>
                  <a:gd name="T46" fmla="*/ 198 w 209"/>
                  <a:gd name="T47" fmla="*/ 127 h 212"/>
                  <a:gd name="T48" fmla="*/ 180 w 209"/>
                  <a:gd name="T49" fmla="*/ 153 h 212"/>
                  <a:gd name="T50" fmla="*/ 174 w 209"/>
                  <a:gd name="T51" fmla="*/ 168 h 212"/>
                  <a:gd name="T52" fmla="*/ 150 w 209"/>
                  <a:gd name="T53" fmla="*/ 187 h 212"/>
                  <a:gd name="T54" fmla="*/ 135 w 209"/>
                  <a:gd name="T55" fmla="*/ 189 h 212"/>
                  <a:gd name="T56" fmla="*/ 111 w 209"/>
                  <a:gd name="T57" fmla="*/ 199 h 212"/>
                  <a:gd name="T58" fmla="*/ 96 w 209"/>
                  <a:gd name="T59" fmla="*/ 194 h 212"/>
                  <a:gd name="T60" fmla="*/ 70 w 209"/>
                  <a:gd name="T61" fmla="*/ 192 h 212"/>
                  <a:gd name="T62" fmla="*/ 58 w 209"/>
                  <a:gd name="T63" fmla="*/ 182 h 212"/>
                  <a:gd name="T64" fmla="*/ 31 w 209"/>
                  <a:gd name="T65" fmla="*/ 166 h 212"/>
                  <a:gd name="T66" fmla="*/ 21 w 209"/>
                  <a:gd name="T67" fmla="*/ 136 h 212"/>
                  <a:gd name="T68" fmla="*/ 13 w 209"/>
                  <a:gd name="T69" fmla="*/ 122 h 212"/>
                  <a:gd name="T70" fmla="*/ 13 w 209"/>
                  <a:gd name="T71" fmla="*/ 91 h 212"/>
                  <a:gd name="T72" fmla="*/ 21 w 209"/>
                  <a:gd name="T73" fmla="*/ 78 h 212"/>
                  <a:gd name="T74" fmla="*/ 30 w 209"/>
                  <a:gd name="T75" fmla="*/ 47 h 212"/>
                  <a:gd name="T76" fmla="*/ 57 w 209"/>
                  <a:gd name="T77" fmla="*/ 31 h 212"/>
                  <a:gd name="T78" fmla="*/ 68 w 209"/>
                  <a:gd name="T79" fmla="*/ 20 h 212"/>
                  <a:gd name="T80" fmla="*/ 94 w 209"/>
                  <a:gd name="T81" fmla="*/ 18 h 212"/>
                  <a:gd name="T82" fmla="*/ 109 w 209"/>
                  <a:gd name="T83" fmla="*/ 13 h 212"/>
                  <a:gd name="T84" fmla="*/ 134 w 209"/>
                  <a:gd name="T85" fmla="*/ 22 h 212"/>
                  <a:gd name="T86" fmla="*/ 149 w 209"/>
                  <a:gd name="T87" fmla="*/ 24 h 212"/>
                  <a:gd name="T88" fmla="*/ 174 w 209"/>
                  <a:gd name="T89" fmla="*/ 44 h 212"/>
                  <a:gd name="T90" fmla="*/ 179 w 209"/>
                  <a:gd name="T91" fmla="*/ 58 h 212"/>
                  <a:gd name="T92" fmla="*/ 197 w 209"/>
                  <a:gd name="T93" fmla="*/ 84 h 212"/>
                  <a:gd name="T94" fmla="*/ 193 w 209"/>
                  <a:gd name="T95" fmla="*/ 1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12">
                    <a:moveTo>
                      <a:pt x="201" y="110"/>
                    </a:moveTo>
                    <a:cubicBezTo>
                      <a:pt x="199" y="107"/>
                      <a:pt x="199" y="104"/>
                      <a:pt x="201" y="101"/>
                    </a:cubicBezTo>
                    <a:cubicBezTo>
                      <a:pt x="205" y="96"/>
                      <a:pt x="205" y="96"/>
                      <a:pt x="205" y="96"/>
                    </a:cubicBezTo>
                    <a:cubicBezTo>
                      <a:pt x="208" y="92"/>
                      <a:pt x="209" y="87"/>
                      <a:pt x="208" y="82"/>
                    </a:cubicBezTo>
                    <a:cubicBezTo>
                      <a:pt x="206" y="77"/>
                      <a:pt x="203" y="73"/>
                      <a:pt x="199" y="70"/>
                    </a:cubicBezTo>
                    <a:cubicBezTo>
                      <a:pt x="193" y="67"/>
                      <a:pt x="193" y="67"/>
                      <a:pt x="193" y="67"/>
                    </a:cubicBezTo>
                    <a:cubicBezTo>
                      <a:pt x="190" y="66"/>
                      <a:pt x="189" y="63"/>
                      <a:pt x="190" y="60"/>
                    </a:cubicBezTo>
                    <a:cubicBezTo>
                      <a:pt x="191" y="53"/>
                      <a:pt x="191" y="53"/>
                      <a:pt x="191" y="53"/>
                    </a:cubicBezTo>
                    <a:cubicBezTo>
                      <a:pt x="191" y="49"/>
                      <a:pt x="190" y="43"/>
                      <a:pt x="187" y="39"/>
                    </a:cubicBezTo>
                    <a:cubicBezTo>
                      <a:pt x="184" y="36"/>
                      <a:pt x="179" y="33"/>
                      <a:pt x="174" y="33"/>
                    </a:cubicBezTo>
                    <a:cubicBezTo>
                      <a:pt x="168" y="33"/>
                      <a:pt x="168" y="33"/>
                      <a:pt x="168" y="33"/>
                    </a:cubicBezTo>
                    <a:cubicBezTo>
                      <a:pt x="164" y="33"/>
                      <a:pt x="162" y="30"/>
                      <a:pt x="161" y="28"/>
                    </a:cubicBezTo>
                    <a:cubicBezTo>
                      <a:pt x="159" y="21"/>
                      <a:pt x="159" y="21"/>
                      <a:pt x="159" y="21"/>
                    </a:cubicBezTo>
                    <a:cubicBezTo>
                      <a:pt x="157" y="14"/>
                      <a:pt x="150" y="9"/>
                      <a:pt x="142" y="9"/>
                    </a:cubicBezTo>
                    <a:cubicBezTo>
                      <a:pt x="140" y="9"/>
                      <a:pt x="137" y="9"/>
                      <a:pt x="135" y="10"/>
                    </a:cubicBezTo>
                    <a:cubicBezTo>
                      <a:pt x="129" y="13"/>
                      <a:pt x="129" y="13"/>
                      <a:pt x="129" y="13"/>
                    </a:cubicBezTo>
                    <a:cubicBezTo>
                      <a:pt x="127" y="14"/>
                      <a:pt x="123" y="13"/>
                      <a:pt x="121" y="11"/>
                    </a:cubicBezTo>
                    <a:cubicBezTo>
                      <a:pt x="117" y="6"/>
                      <a:pt x="117" y="6"/>
                      <a:pt x="117" y="6"/>
                    </a:cubicBezTo>
                    <a:cubicBezTo>
                      <a:pt x="114" y="2"/>
                      <a:pt x="109" y="0"/>
                      <a:pt x="104" y="0"/>
                    </a:cubicBezTo>
                    <a:cubicBezTo>
                      <a:pt x="99" y="0"/>
                      <a:pt x="94" y="2"/>
                      <a:pt x="91" y="6"/>
                    </a:cubicBezTo>
                    <a:cubicBezTo>
                      <a:pt x="86" y="11"/>
                      <a:pt x="86" y="11"/>
                      <a:pt x="86" y="11"/>
                    </a:cubicBezTo>
                    <a:cubicBezTo>
                      <a:pt x="84" y="13"/>
                      <a:pt x="81" y="14"/>
                      <a:pt x="78" y="13"/>
                    </a:cubicBezTo>
                    <a:cubicBezTo>
                      <a:pt x="72" y="11"/>
                      <a:pt x="72" y="11"/>
                      <a:pt x="72" y="11"/>
                    </a:cubicBezTo>
                    <a:cubicBezTo>
                      <a:pt x="70" y="10"/>
                      <a:pt x="68" y="9"/>
                      <a:pt x="66" y="9"/>
                    </a:cubicBezTo>
                    <a:cubicBezTo>
                      <a:pt x="58" y="9"/>
                      <a:pt x="51" y="15"/>
                      <a:pt x="49" y="22"/>
                    </a:cubicBezTo>
                    <a:cubicBezTo>
                      <a:pt x="47" y="28"/>
                      <a:pt x="47" y="28"/>
                      <a:pt x="47" y="28"/>
                    </a:cubicBezTo>
                    <a:cubicBezTo>
                      <a:pt x="46" y="31"/>
                      <a:pt x="44" y="33"/>
                      <a:pt x="41" y="34"/>
                    </a:cubicBezTo>
                    <a:cubicBezTo>
                      <a:pt x="34" y="34"/>
                      <a:pt x="34" y="34"/>
                      <a:pt x="34" y="34"/>
                    </a:cubicBezTo>
                    <a:cubicBezTo>
                      <a:pt x="29" y="34"/>
                      <a:pt x="24" y="37"/>
                      <a:pt x="21" y="41"/>
                    </a:cubicBezTo>
                    <a:cubicBezTo>
                      <a:pt x="18" y="45"/>
                      <a:pt x="17" y="50"/>
                      <a:pt x="18" y="55"/>
                    </a:cubicBezTo>
                    <a:cubicBezTo>
                      <a:pt x="19" y="61"/>
                      <a:pt x="19" y="61"/>
                      <a:pt x="19" y="61"/>
                    </a:cubicBezTo>
                    <a:cubicBezTo>
                      <a:pt x="20" y="64"/>
                      <a:pt x="18" y="67"/>
                      <a:pt x="16" y="69"/>
                    </a:cubicBezTo>
                    <a:cubicBezTo>
                      <a:pt x="10" y="72"/>
                      <a:pt x="10" y="72"/>
                      <a:pt x="10" y="72"/>
                    </a:cubicBezTo>
                    <a:cubicBezTo>
                      <a:pt x="5" y="74"/>
                      <a:pt x="2" y="78"/>
                      <a:pt x="1" y="83"/>
                    </a:cubicBezTo>
                    <a:cubicBezTo>
                      <a:pt x="0" y="88"/>
                      <a:pt x="1" y="94"/>
                      <a:pt x="4" y="98"/>
                    </a:cubicBezTo>
                    <a:cubicBezTo>
                      <a:pt x="8" y="103"/>
                      <a:pt x="8" y="103"/>
                      <a:pt x="8" y="103"/>
                    </a:cubicBezTo>
                    <a:cubicBezTo>
                      <a:pt x="10" y="105"/>
                      <a:pt x="10" y="109"/>
                      <a:pt x="8" y="111"/>
                    </a:cubicBezTo>
                    <a:cubicBezTo>
                      <a:pt x="4" y="116"/>
                      <a:pt x="4" y="116"/>
                      <a:pt x="4" y="116"/>
                    </a:cubicBezTo>
                    <a:cubicBezTo>
                      <a:pt x="1" y="120"/>
                      <a:pt x="0" y="126"/>
                      <a:pt x="2" y="130"/>
                    </a:cubicBezTo>
                    <a:cubicBezTo>
                      <a:pt x="3" y="135"/>
                      <a:pt x="6" y="140"/>
                      <a:pt x="10" y="142"/>
                    </a:cubicBezTo>
                    <a:cubicBezTo>
                      <a:pt x="16" y="145"/>
                      <a:pt x="16" y="145"/>
                      <a:pt x="16" y="145"/>
                    </a:cubicBezTo>
                    <a:cubicBezTo>
                      <a:pt x="19" y="146"/>
                      <a:pt x="20" y="149"/>
                      <a:pt x="20" y="152"/>
                    </a:cubicBezTo>
                    <a:cubicBezTo>
                      <a:pt x="19" y="159"/>
                      <a:pt x="19" y="159"/>
                      <a:pt x="19" y="159"/>
                    </a:cubicBezTo>
                    <a:cubicBezTo>
                      <a:pt x="18" y="164"/>
                      <a:pt x="19" y="169"/>
                      <a:pt x="22" y="173"/>
                    </a:cubicBezTo>
                    <a:cubicBezTo>
                      <a:pt x="26" y="177"/>
                      <a:pt x="30" y="179"/>
                      <a:pt x="35" y="179"/>
                    </a:cubicBezTo>
                    <a:cubicBezTo>
                      <a:pt x="42" y="180"/>
                      <a:pt x="42" y="180"/>
                      <a:pt x="42" y="180"/>
                    </a:cubicBezTo>
                    <a:cubicBezTo>
                      <a:pt x="45" y="180"/>
                      <a:pt x="47" y="182"/>
                      <a:pt x="48" y="185"/>
                    </a:cubicBezTo>
                    <a:cubicBezTo>
                      <a:pt x="50" y="191"/>
                      <a:pt x="50" y="191"/>
                      <a:pt x="50" y="191"/>
                    </a:cubicBezTo>
                    <a:cubicBezTo>
                      <a:pt x="52" y="198"/>
                      <a:pt x="59" y="204"/>
                      <a:pt x="67" y="204"/>
                    </a:cubicBezTo>
                    <a:cubicBezTo>
                      <a:pt x="69" y="204"/>
                      <a:pt x="72" y="203"/>
                      <a:pt x="74" y="202"/>
                    </a:cubicBezTo>
                    <a:cubicBezTo>
                      <a:pt x="80" y="200"/>
                      <a:pt x="80" y="200"/>
                      <a:pt x="80" y="200"/>
                    </a:cubicBezTo>
                    <a:cubicBezTo>
                      <a:pt x="83" y="198"/>
                      <a:pt x="86" y="199"/>
                      <a:pt x="88" y="201"/>
                    </a:cubicBezTo>
                    <a:cubicBezTo>
                      <a:pt x="92" y="206"/>
                      <a:pt x="92" y="206"/>
                      <a:pt x="92" y="206"/>
                    </a:cubicBezTo>
                    <a:cubicBezTo>
                      <a:pt x="95" y="210"/>
                      <a:pt x="100" y="212"/>
                      <a:pt x="105" y="212"/>
                    </a:cubicBezTo>
                    <a:cubicBezTo>
                      <a:pt x="110" y="212"/>
                      <a:pt x="115" y="210"/>
                      <a:pt x="119" y="206"/>
                    </a:cubicBezTo>
                    <a:cubicBezTo>
                      <a:pt x="123" y="201"/>
                      <a:pt x="123" y="201"/>
                      <a:pt x="123" y="201"/>
                    </a:cubicBezTo>
                    <a:cubicBezTo>
                      <a:pt x="125" y="199"/>
                      <a:pt x="128" y="198"/>
                      <a:pt x="131" y="199"/>
                    </a:cubicBezTo>
                    <a:cubicBezTo>
                      <a:pt x="137" y="202"/>
                      <a:pt x="137" y="202"/>
                      <a:pt x="137" y="202"/>
                    </a:cubicBezTo>
                    <a:cubicBezTo>
                      <a:pt x="139" y="203"/>
                      <a:pt x="141" y="203"/>
                      <a:pt x="143" y="203"/>
                    </a:cubicBezTo>
                    <a:cubicBezTo>
                      <a:pt x="151" y="203"/>
                      <a:pt x="158" y="198"/>
                      <a:pt x="161" y="190"/>
                    </a:cubicBezTo>
                    <a:cubicBezTo>
                      <a:pt x="162" y="184"/>
                      <a:pt x="162" y="184"/>
                      <a:pt x="162" y="184"/>
                    </a:cubicBezTo>
                    <a:cubicBezTo>
                      <a:pt x="163" y="181"/>
                      <a:pt x="166" y="179"/>
                      <a:pt x="169" y="179"/>
                    </a:cubicBezTo>
                    <a:cubicBezTo>
                      <a:pt x="175" y="178"/>
                      <a:pt x="175" y="178"/>
                      <a:pt x="175" y="178"/>
                    </a:cubicBezTo>
                    <a:cubicBezTo>
                      <a:pt x="180" y="178"/>
                      <a:pt x="185" y="176"/>
                      <a:pt x="188" y="172"/>
                    </a:cubicBezTo>
                    <a:cubicBezTo>
                      <a:pt x="191" y="168"/>
                      <a:pt x="192" y="162"/>
                      <a:pt x="191" y="157"/>
                    </a:cubicBezTo>
                    <a:cubicBezTo>
                      <a:pt x="190" y="151"/>
                      <a:pt x="190" y="151"/>
                      <a:pt x="190" y="151"/>
                    </a:cubicBezTo>
                    <a:cubicBezTo>
                      <a:pt x="190" y="148"/>
                      <a:pt x="191" y="145"/>
                      <a:pt x="194" y="144"/>
                    </a:cubicBezTo>
                    <a:cubicBezTo>
                      <a:pt x="199" y="141"/>
                      <a:pt x="199" y="141"/>
                      <a:pt x="199" y="141"/>
                    </a:cubicBezTo>
                    <a:cubicBezTo>
                      <a:pt x="204" y="138"/>
                      <a:pt x="207" y="134"/>
                      <a:pt x="208" y="129"/>
                    </a:cubicBezTo>
                    <a:cubicBezTo>
                      <a:pt x="209" y="124"/>
                      <a:pt x="208" y="119"/>
                      <a:pt x="205" y="115"/>
                    </a:cubicBezTo>
                    <a:lnTo>
                      <a:pt x="201" y="110"/>
                    </a:lnTo>
                    <a:close/>
                    <a:moveTo>
                      <a:pt x="198" y="127"/>
                    </a:moveTo>
                    <a:cubicBezTo>
                      <a:pt x="197" y="129"/>
                      <a:pt x="196" y="130"/>
                      <a:pt x="194" y="131"/>
                    </a:cubicBezTo>
                    <a:cubicBezTo>
                      <a:pt x="189" y="134"/>
                      <a:pt x="189" y="134"/>
                      <a:pt x="189" y="134"/>
                    </a:cubicBezTo>
                    <a:cubicBezTo>
                      <a:pt x="182" y="138"/>
                      <a:pt x="178" y="146"/>
                      <a:pt x="180" y="153"/>
                    </a:cubicBezTo>
                    <a:cubicBezTo>
                      <a:pt x="181" y="159"/>
                      <a:pt x="181" y="159"/>
                      <a:pt x="181" y="159"/>
                    </a:cubicBezTo>
                    <a:cubicBezTo>
                      <a:pt x="181" y="161"/>
                      <a:pt x="181" y="163"/>
                      <a:pt x="180" y="165"/>
                    </a:cubicBezTo>
                    <a:cubicBezTo>
                      <a:pt x="178" y="167"/>
                      <a:pt x="176" y="167"/>
                      <a:pt x="174" y="168"/>
                    </a:cubicBezTo>
                    <a:cubicBezTo>
                      <a:pt x="168" y="168"/>
                      <a:pt x="168" y="168"/>
                      <a:pt x="168" y="168"/>
                    </a:cubicBezTo>
                    <a:cubicBezTo>
                      <a:pt x="160" y="168"/>
                      <a:pt x="154" y="174"/>
                      <a:pt x="152" y="181"/>
                    </a:cubicBezTo>
                    <a:cubicBezTo>
                      <a:pt x="150" y="187"/>
                      <a:pt x="150" y="187"/>
                      <a:pt x="150" y="187"/>
                    </a:cubicBezTo>
                    <a:cubicBezTo>
                      <a:pt x="149" y="190"/>
                      <a:pt x="147" y="192"/>
                      <a:pt x="143" y="192"/>
                    </a:cubicBezTo>
                    <a:cubicBezTo>
                      <a:pt x="143" y="192"/>
                      <a:pt x="142" y="192"/>
                      <a:pt x="141" y="192"/>
                    </a:cubicBezTo>
                    <a:cubicBezTo>
                      <a:pt x="135" y="189"/>
                      <a:pt x="135" y="189"/>
                      <a:pt x="135" y="189"/>
                    </a:cubicBezTo>
                    <a:cubicBezTo>
                      <a:pt x="133" y="189"/>
                      <a:pt x="130" y="188"/>
                      <a:pt x="128" y="188"/>
                    </a:cubicBezTo>
                    <a:cubicBezTo>
                      <a:pt x="123" y="188"/>
                      <a:pt x="118" y="190"/>
                      <a:pt x="115" y="194"/>
                    </a:cubicBezTo>
                    <a:cubicBezTo>
                      <a:pt x="111" y="199"/>
                      <a:pt x="111" y="199"/>
                      <a:pt x="111" y="199"/>
                    </a:cubicBezTo>
                    <a:cubicBezTo>
                      <a:pt x="109" y="200"/>
                      <a:pt x="107" y="201"/>
                      <a:pt x="105" y="201"/>
                    </a:cubicBezTo>
                    <a:cubicBezTo>
                      <a:pt x="103" y="201"/>
                      <a:pt x="101" y="201"/>
                      <a:pt x="100" y="199"/>
                    </a:cubicBezTo>
                    <a:cubicBezTo>
                      <a:pt x="96" y="194"/>
                      <a:pt x="96" y="194"/>
                      <a:pt x="96" y="194"/>
                    </a:cubicBezTo>
                    <a:cubicBezTo>
                      <a:pt x="92" y="191"/>
                      <a:pt x="88" y="188"/>
                      <a:pt x="83" y="188"/>
                    </a:cubicBezTo>
                    <a:cubicBezTo>
                      <a:pt x="80" y="188"/>
                      <a:pt x="78" y="189"/>
                      <a:pt x="76" y="190"/>
                    </a:cubicBezTo>
                    <a:cubicBezTo>
                      <a:pt x="70" y="192"/>
                      <a:pt x="70" y="192"/>
                      <a:pt x="70" y="192"/>
                    </a:cubicBezTo>
                    <a:cubicBezTo>
                      <a:pt x="69" y="193"/>
                      <a:pt x="68" y="193"/>
                      <a:pt x="67" y="193"/>
                    </a:cubicBezTo>
                    <a:cubicBezTo>
                      <a:pt x="64" y="193"/>
                      <a:pt x="61" y="191"/>
                      <a:pt x="60" y="188"/>
                    </a:cubicBezTo>
                    <a:cubicBezTo>
                      <a:pt x="58" y="182"/>
                      <a:pt x="58" y="182"/>
                      <a:pt x="58" y="182"/>
                    </a:cubicBezTo>
                    <a:cubicBezTo>
                      <a:pt x="56" y="174"/>
                      <a:pt x="50" y="169"/>
                      <a:pt x="42" y="169"/>
                    </a:cubicBezTo>
                    <a:cubicBezTo>
                      <a:pt x="36" y="169"/>
                      <a:pt x="36" y="169"/>
                      <a:pt x="36" y="169"/>
                    </a:cubicBezTo>
                    <a:cubicBezTo>
                      <a:pt x="34" y="169"/>
                      <a:pt x="32" y="168"/>
                      <a:pt x="31" y="166"/>
                    </a:cubicBezTo>
                    <a:cubicBezTo>
                      <a:pt x="29" y="164"/>
                      <a:pt x="29" y="162"/>
                      <a:pt x="29" y="160"/>
                    </a:cubicBezTo>
                    <a:cubicBezTo>
                      <a:pt x="30" y="154"/>
                      <a:pt x="30" y="154"/>
                      <a:pt x="30" y="154"/>
                    </a:cubicBezTo>
                    <a:cubicBezTo>
                      <a:pt x="31" y="147"/>
                      <a:pt x="28" y="139"/>
                      <a:pt x="21" y="136"/>
                    </a:cubicBezTo>
                    <a:cubicBezTo>
                      <a:pt x="15" y="133"/>
                      <a:pt x="15" y="133"/>
                      <a:pt x="15" y="133"/>
                    </a:cubicBezTo>
                    <a:cubicBezTo>
                      <a:pt x="14" y="132"/>
                      <a:pt x="12" y="130"/>
                      <a:pt x="12" y="128"/>
                    </a:cubicBezTo>
                    <a:cubicBezTo>
                      <a:pt x="11" y="126"/>
                      <a:pt x="12" y="124"/>
                      <a:pt x="13" y="122"/>
                    </a:cubicBezTo>
                    <a:cubicBezTo>
                      <a:pt x="17" y="117"/>
                      <a:pt x="17" y="117"/>
                      <a:pt x="17" y="117"/>
                    </a:cubicBezTo>
                    <a:cubicBezTo>
                      <a:pt x="21" y="111"/>
                      <a:pt x="21" y="103"/>
                      <a:pt x="17" y="96"/>
                    </a:cubicBezTo>
                    <a:cubicBezTo>
                      <a:pt x="13" y="91"/>
                      <a:pt x="13" y="91"/>
                      <a:pt x="13" y="91"/>
                    </a:cubicBezTo>
                    <a:cubicBezTo>
                      <a:pt x="12" y="90"/>
                      <a:pt x="11" y="88"/>
                      <a:pt x="12" y="86"/>
                    </a:cubicBezTo>
                    <a:cubicBezTo>
                      <a:pt x="12" y="84"/>
                      <a:pt x="13" y="82"/>
                      <a:pt x="15" y="81"/>
                    </a:cubicBezTo>
                    <a:cubicBezTo>
                      <a:pt x="21" y="78"/>
                      <a:pt x="21" y="78"/>
                      <a:pt x="21" y="78"/>
                    </a:cubicBezTo>
                    <a:cubicBezTo>
                      <a:pt x="27" y="74"/>
                      <a:pt x="31" y="67"/>
                      <a:pt x="29" y="59"/>
                    </a:cubicBezTo>
                    <a:cubicBezTo>
                      <a:pt x="28" y="53"/>
                      <a:pt x="28" y="53"/>
                      <a:pt x="28" y="53"/>
                    </a:cubicBezTo>
                    <a:cubicBezTo>
                      <a:pt x="28" y="51"/>
                      <a:pt x="28" y="49"/>
                      <a:pt x="30" y="47"/>
                    </a:cubicBezTo>
                    <a:cubicBezTo>
                      <a:pt x="31" y="46"/>
                      <a:pt x="33" y="45"/>
                      <a:pt x="35" y="45"/>
                    </a:cubicBezTo>
                    <a:cubicBezTo>
                      <a:pt x="41" y="44"/>
                      <a:pt x="41" y="44"/>
                      <a:pt x="41" y="44"/>
                    </a:cubicBezTo>
                    <a:cubicBezTo>
                      <a:pt x="49" y="44"/>
                      <a:pt x="55" y="39"/>
                      <a:pt x="57" y="31"/>
                    </a:cubicBezTo>
                    <a:cubicBezTo>
                      <a:pt x="59" y="25"/>
                      <a:pt x="59" y="25"/>
                      <a:pt x="59" y="25"/>
                    </a:cubicBezTo>
                    <a:cubicBezTo>
                      <a:pt x="60" y="22"/>
                      <a:pt x="63" y="20"/>
                      <a:pt x="66" y="20"/>
                    </a:cubicBezTo>
                    <a:cubicBezTo>
                      <a:pt x="67" y="20"/>
                      <a:pt x="68" y="20"/>
                      <a:pt x="68" y="20"/>
                    </a:cubicBezTo>
                    <a:cubicBezTo>
                      <a:pt x="74" y="23"/>
                      <a:pt x="74" y="23"/>
                      <a:pt x="74" y="23"/>
                    </a:cubicBezTo>
                    <a:cubicBezTo>
                      <a:pt x="77" y="24"/>
                      <a:pt x="79" y="24"/>
                      <a:pt x="81" y="24"/>
                    </a:cubicBezTo>
                    <a:cubicBezTo>
                      <a:pt x="86" y="24"/>
                      <a:pt x="91" y="22"/>
                      <a:pt x="94" y="18"/>
                    </a:cubicBezTo>
                    <a:cubicBezTo>
                      <a:pt x="99" y="13"/>
                      <a:pt x="99" y="13"/>
                      <a:pt x="99" y="13"/>
                    </a:cubicBezTo>
                    <a:cubicBezTo>
                      <a:pt x="100" y="12"/>
                      <a:pt x="102" y="11"/>
                      <a:pt x="104" y="11"/>
                    </a:cubicBezTo>
                    <a:cubicBezTo>
                      <a:pt x="106" y="11"/>
                      <a:pt x="108" y="12"/>
                      <a:pt x="109" y="13"/>
                    </a:cubicBezTo>
                    <a:cubicBezTo>
                      <a:pt x="114" y="18"/>
                      <a:pt x="114" y="18"/>
                      <a:pt x="114" y="18"/>
                    </a:cubicBezTo>
                    <a:cubicBezTo>
                      <a:pt x="117" y="22"/>
                      <a:pt x="122" y="24"/>
                      <a:pt x="127" y="24"/>
                    </a:cubicBezTo>
                    <a:cubicBezTo>
                      <a:pt x="129" y="24"/>
                      <a:pt x="131" y="23"/>
                      <a:pt x="134" y="22"/>
                    </a:cubicBezTo>
                    <a:cubicBezTo>
                      <a:pt x="140" y="20"/>
                      <a:pt x="140" y="20"/>
                      <a:pt x="140" y="20"/>
                    </a:cubicBezTo>
                    <a:cubicBezTo>
                      <a:pt x="140" y="20"/>
                      <a:pt x="141" y="19"/>
                      <a:pt x="142" y="19"/>
                    </a:cubicBezTo>
                    <a:cubicBezTo>
                      <a:pt x="145" y="19"/>
                      <a:pt x="148" y="21"/>
                      <a:pt x="149" y="24"/>
                    </a:cubicBezTo>
                    <a:cubicBezTo>
                      <a:pt x="151" y="31"/>
                      <a:pt x="151" y="31"/>
                      <a:pt x="151" y="31"/>
                    </a:cubicBezTo>
                    <a:cubicBezTo>
                      <a:pt x="153" y="38"/>
                      <a:pt x="160" y="43"/>
                      <a:pt x="167" y="43"/>
                    </a:cubicBezTo>
                    <a:cubicBezTo>
                      <a:pt x="174" y="44"/>
                      <a:pt x="174" y="44"/>
                      <a:pt x="174" y="44"/>
                    </a:cubicBezTo>
                    <a:cubicBezTo>
                      <a:pt x="176" y="44"/>
                      <a:pt x="177" y="45"/>
                      <a:pt x="179" y="46"/>
                    </a:cubicBezTo>
                    <a:cubicBezTo>
                      <a:pt x="180" y="48"/>
                      <a:pt x="181" y="50"/>
                      <a:pt x="180" y="52"/>
                    </a:cubicBezTo>
                    <a:cubicBezTo>
                      <a:pt x="179" y="58"/>
                      <a:pt x="179" y="58"/>
                      <a:pt x="179" y="58"/>
                    </a:cubicBezTo>
                    <a:cubicBezTo>
                      <a:pt x="178" y="66"/>
                      <a:pt x="181" y="73"/>
                      <a:pt x="188" y="77"/>
                    </a:cubicBezTo>
                    <a:cubicBezTo>
                      <a:pt x="194" y="80"/>
                      <a:pt x="194" y="80"/>
                      <a:pt x="194" y="80"/>
                    </a:cubicBezTo>
                    <a:cubicBezTo>
                      <a:pt x="196" y="81"/>
                      <a:pt x="197" y="82"/>
                      <a:pt x="197" y="84"/>
                    </a:cubicBezTo>
                    <a:cubicBezTo>
                      <a:pt x="198" y="86"/>
                      <a:pt x="197" y="88"/>
                      <a:pt x="196" y="90"/>
                    </a:cubicBezTo>
                    <a:cubicBezTo>
                      <a:pt x="193" y="95"/>
                      <a:pt x="193" y="95"/>
                      <a:pt x="193" y="95"/>
                    </a:cubicBezTo>
                    <a:cubicBezTo>
                      <a:pt x="188" y="101"/>
                      <a:pt x="188" y="110"/>
                      <a:pt x="193" y="116"/>
                    </a:cubicBezTo>
                    <a:cubicBezTo>
                      <a:pt x="197" y="121"/>
                      <a:pt x="197" y="121"/>
                      <a:pt x="197" y="121"/>
                    </a:cubicBezTo>
                    <a:cubicBezTo>
                      <a:pt x="198" y="123"/>
                      <a:pt x="198" y="125"/>
                      <a:pt x="198" y="1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71"/>
              <p:cNvSpPr>
                <a:spLocks/>
              </p:cNvSpPr>
              <p:nvPr/>
            </p:nvSpPr>
            <p:spPr bwMode="auto">
              <a:xfrm>
                <a:off x="6410175" y="1453574"/>
                <a:ext cx="59475" cy="45362"/>
              </a:xfrm>
              <a:custGeom>
                <a:avLst/>
                <a:gdLst>
                  <a:gd name="T0" fmla="*/ 40 w 50"/>
                  <a:gd name="T1" fmla="*/ 2 h 38"/>
                  <a:gd name="T2" fmla="*/ 17 w 50"/>
                  <a:gd name="T3" fmla="*/ 25 h 38"/>
                  <a:gd name="T4" fmla="*/ 9 w 50"/>
                  <a:gd name="T5" fmla="*/ 17 h 38"/>
                  <a:gd name="T6" fmla="*/ 2 w 50"/>
                  <a:gd name="T7" fmla="*/ 17 h 38"/>
                  <a:gd name="T8" fmla="*/ 2 w 50"/>
                  <a:gd name="T9" fmla="*/ 25 h 38"/>
                  <a:gd name="T10" fmla="*/ 13 w 50"/>
                  <a:gd name="T11" fmla="*/ 36 h 38"/>
                  <a:gd name="T12" fmla="*/ 17 w 50"/>
                  <a:gd name="T13" fmla="*/ 38 h 38"/>
                  <a:gd name="T14" fmla="*/ 20 w 50"/>
                  <a:gd name="T15" fmla="*/ 36 h 38"/>
                  <a:gd name="T16" fmla="*/ 47 w 50"/>
                  <a:gd name="T17" fmla="*/ 9 h 38"/>
                  <a:gd name="T18" fmla="*/ 48 w 50"/>
                  <a:gd name="T19" fmla="*/ 2 h 38"/>
                  <a:gd name="T20" fmla="*/ 40 w 50"/>
                  <a:gd name="T21"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8">
                    <a:moveTo>
                      <a:pt x="40" y="2"/>
                    </a:moveTo>
                    <a:cubicBezTo>
                      <a:pt x="17" y="25"/>
                      <a:pt x="17" y="25"/>
                      <a:pt x="17" y="25"/>
                    </a:cubicBezTo>
                    <a:cubicBezTo>
                      <a:pt x="9" y="17"/>
                      <a:pt x="9" y="17"/>
                      <a:pt x="9" y="17"/>
                    </a:cubicBezTo>
                    <a:cubicBezTo>
                      <a:pt x="7" y="15"/>
                      <a:pt x="4" y="15"/>
                      <a:pt x="2" y="17"/>
                    </a:cubicBezTo>
                    <a:cubicBezTo>
                      <a:pt x="0" y="20"/>
                      <a:pt x="0" y="23"/>
                      <a:pt x="2" y="25"/>
                    </a:cubicBezTo>
                    <a:cubicBezTo>
                      <a:pt x="13" y="36"/>
                      <a:pt x="13" y="36"/>
                      <a:pt x="13" y="36"/>
                    </a:cubicBezTo>
                    <a:cubicBezTo>
                      <a:pt x="14" y="37"/>
                      <a:pt x="15" y="38"/>
                      <a:pt x="17" y="38"/>
                    </a:cubicBezTo>
                    <a:cubicBezTo>
                      <a:pt x="18" y="38"/>
                      <a:pt x="19" y="37"/>
                      <a:pt x="20" y="36"/>
                    </a:cubicBezTo>
                    <a:cubicBezTo>
                      <a:pt x="47" y="9"/>
                      <a:pt x="47" y="9"/>
                      <a:pt x="47" y="9"/>
                    </a:cubicBezTo>
                    <a:cubicBezTo>
                      <a:pt x="50" y="7"/>
                      <a:pt x="50" y="4"/>
                      <a:pt x="48" y="2"/>
                    </a:cubicBezTo>
                    <a:cubicBezTo>
                      <a:pt x="45" y="0"/>
                      <a:pt x="42" y="0"/>
                      <a:pt x="4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a:xfrm>
              <a:off x="6731742" y="1358313"/>
              <a:ext cx="222779" cy="222779"/>
              <a:chOff x="6731742" y="1358313"/>
              <a:chExt cx="222779" cy="222779"/>
            </a:xfrm>
          </p:grpSpPr>
          <p:sp>
            <p:nvSpPr>
              <p:cNvPr id="64" name="Rectangle 72"/>
              <p:cNvSpPr>
                <a:spLocks noChangeArrowheads="1"/>
              </p:cNvSpPr>
              <p:nvPr/>
            </p:nvSpPr>
            <p:spPr bwMode="auto">
              <a:xfrm>
                <a:off x="6762992" y="1527665"/>
                <a:ext cx="54435"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73"/>
              <p:cNvSpPr>
                <a:spLocks noChangeArrowheads="1"/>
              </p:cNvSpPr>
              <p:nvPr/>
            </p:nvSpPr>
            <p:spPr bwMode="auto">
              <a:xfrm>
                <a:off x="6833051" y="1527665"/>
                <a:ext cx="53427"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74"/>
              <p:cNvSpPr>
                <a:spLocks noChangeArrowheads="1"/>
              </p:cNvSpPr>
              <p:nvPr/>
            </p:nvSpPr>
            <p:spPr bwMode="auto">
              <a:xfrm>
                <a:off x="6899582" y="1527665"/>
                <a:ext cx="54939"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75"/>
              <p:cNvSpPr>
                <a:spLocks noChangeArrowheads="1"/>
              </p:cNvSpPr>
              <p:nvPr/>
            </p:nvSpPr>
            <p:spPr bwMode="auto">
              <a:xfrm>
                <a:off x="6762992" y="1458614"/>
                <a:ext cx="54435"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76"/>
              <p:cNvSpPr>
                <a:spLocks noChangeArrowheads="1"/>
              </p:cNvSpPr>
              <p:nvPr/>
            </p:nvSpPr>
            <p:spPr bwMode="auto">
              <a:xfrm>
                <a:off x="6833051" y="1458614"/>
                <a:ext cx="53427"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77"/>
              <p:cNvSpPr>
                <a:spLocks noChangeArrowheads="1"/>
              </p:cNvSpPr>
              <p:nvPr/>
            </p:nvSpPr>
            <p:spPr bwMode="auto">
              <a:xfrm>
                <a:off x="6899582" y="1458614"/>
                <a:ext cx="54939" cy="53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78"/>
              <p:cNvSpPr>
                <a:spLocks noChangeArrowheads="1"/>
              </p:cNvSpPr>
              <p:nvPr/>
            </p:nvSpPr>
            <p:spPr bwMode="auto">
              <a:xfrm>
                <a:off x="6731742" y="1358313"/>
                <a:ext cx="85684" cy="85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79"/>
              <p:cNvSpPr>
                <a:spLocks noChangeArrowheads="1"/>
              </p:cNvSpPr>
              <p:nvPr/>
            </p:nvSpPr>
            <p:spPr bwMode="auto">
              <a:xfrm>
                <a:off x="6833051" y="1389563"/>
                <a:ext cx="53427" cy="544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80"/>
              <p:cNvSpPr>
                <a:spLocks noChangeArrowheads="1"/>
              </p:cNvSpPr>
              <p:nvPr/>
            </p:nvSpPr>
            <p:spPr bwMode="auto">
              <a:xfrm>
                <a:off x="6899582" y="1389563"/>
                <a:ext cx="54939" cy="544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1" name="TextBox 60"/>
            <p:cNvSpPr txBox="1"/>
            <p:nvPr/>
          </p:nvSpPr>
          <p:spPr>
            <a:xfrm>
              <a:off x="3265644" y="1138190"/>
              <a:ext cx="2358723" cy="430887"/>
            </a:xfrm>
            <a:prstGeom prst="rect">
              <a:avLst/>
            </a:prstGeom>
            <a:noFill/>
          </p:spPr>
          <p:txBody>
            <a:bodyPr wrap="none" rtlCol="0" anchor="ctr" anchorCtr="0">
              <a:spAutoFit/>
            </a:bodyPr>
            <a:lstStyle/>
            <a:p>
              <a:pPr algn="ctr"/>
              <a:r>
                <a:rPr lang="en-US" sz="2200" dirty="0"/>
                <a:t>Service Creation</a:t>
              </a:r>
            </a:p>
          </p:txBody>
        </p:sp>
        <p:sp>
          <p:nvSpPr>
            <p:cNvPr id="63" name="TextBox 62"/>
            <p:cNvSpPr txBox="1"/>
            <p:nvPr/>
          </p:nvSpPr>
          <p:spPr>
            <a:xfrm>
              <a:off x="3906075" y="1489985"/>
              <a:ext cx="1077860" cy="307777"/>
            </a:xfrm>
            <a:prstGeom prst="rect">
              <a:avLst/>
            </a:prstGeom>
            <a:noFill/>
          </p:spPr>
          <p:txBody>
            <a:bodyPr wrap="none" rtlCol="0" anchor="ctr" anchorCtr="0">
              <a:spAutoFit/>
            </a:bodyPr>
            <a:lstStyle/>
            <a:p>
              <a:pPr algn="ctr"/>
              <a:r>
                <a:rPr lang="en-US" sz="1400" dirty="0"/>
                <a:t>OSS | BSS</a:t>
              </a:r>
            </a:p>
          </p:txBody>
        </p:sp>
      </p:grpSp>
      <p:grpSp>
        <p:nvGrpSpPr>
          <p:cNvPr id="87" name="Group 86"/>
          <p:cNvGrpSpPr/>
          <p:nvPr/>
        </p:nvGrpSpPr>
        <p:grpSpPr>
          <a:xfrm>
            <a:off x="1844223" y="3101664"/>
            <a:ext cx="5484283" cy="720317"/>
            <a:chOff x="1844223" y="3101664"/>
            <a:chExt cx="5484283" cy="720317"/>
          </a:xfrm>
        </p:grpSpPr>
        <p:sp>
          <p:nvSpPr>
            <p:cNvPr id="88" name="Rectangle 60"/>
            <p:cNvSpPr>
              <a:spLocks noChangeArrowheads="1"/>
            </p:cNvSpPr>
            <p:nvPr/>
          </p:nvSpPr>
          <p:spPr bwMode="auto">
            <a:xfrm>
              <a:off x="1844223" y="3392049"/>
              <a:ext cx="5484283" cy="429932"/>
            </a:xfrm>
            <a:prstGeom prst="rect">
              <a:avLst/>
            </a:prstGeom>
            <a:gradFill>
              <a:gsLst>
                <a:gs pos="0">
                  <a:srgbClr val="00197B"/>
                </a:gs>
                <a:gs pos="100000">
                  <a:srgbClr val="004BAF"/>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89" name="Rectangle 64"/>
            <p:cNvSpPr>
              <a:spLocks noChangeArrowheads="1"/>
            </p:cNvSpPr>
            <p:nvPr/>
          </p:nvSpPr>
          <p:spPr bwMode="auto">
            <a:xfrm>
              <a:off x="1844223" y="3101732"/>
              <a:ext cx="5484283" cy="290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en-US" sz="1600">
                <a:solidFill>
                  <a:srgbClr val="004990"/>
                </a:solidFill>
              </a:endParaRPr>
            </a:p>
          </p:txBody>
        </p:sp>
        <p:sp>
          <p:nvSpPr>
            <p:cNvPr id="90" name="Rectangle 89"/>
            <p:cNvSpPr/>
            <p:nvPr/>
          </p:nvSpPr>
          <p:spPr>
            <a:xfrm>
              <a:off x="3376860" y="3101664"/>
              <a:ext cx="2136290" cy="338554"/>
            </a:xfrm>
            <a:prstGeom prst="rect">
              <a:avLst/>
            </a:prstGeom>
          </p:spPr>
          <p:txBody>
            <a:bodyPr wrap="none" anchor="ctr" anchorCtr="0">
              <a:spAutoFit/>
            </a:bodyPr>
            <a:lstStyle/>
            <a:p>
              <a:pPr lvl="0" algn="ctr"/>
              <a:r>
                <a:rPr lang="en-US" sz="1600" dirty="0">
                  <a:solidFill>
                    <a:srgbClr val="004990"/>
                  </a:solidFill>
                </a:rPr>
                <a:t>Network Abstraction</a:t>
              </a:r>
            </a:p>
          </p:txBody>
        </p:sp>
        <p:sp>
          <p:nvSpPr>
            <p:cNvPr id="91" name="Rectangle 90"/>
            <p:cNvSpPr/>
            <p:nvPr/>
          </p:nvSpPr>
          <p:spPr>
            <a:xfrm>
              <a:off x="3077188" y="3470995"/>
              <a:ext cx="3000951" cy="276999"/>
            </a:xfrm>
            <a:prstGeom prst="rect">
              <a:avLst/>
            </a:prstGeom>
          </p:spPr>
          <p:txBody>
            <a:bodyPr wrap="none" anchor="ctr" anchorCtr="0">
              <a:spAutoFit/>
            </a:bodyPr>
            <a:lstStyle/>
            <a:p>
              <a:pPr lvl="0" algn="ctr"/>
              <a:r>
                <a:rPr lang="en-US" sz="1200" dirty="0">
                  <a:solidFill>
                    <a:srgbClr val="FFFFFF"/>
                  </a:solidFill>
                </a:rPr>
                <a:t>Orchestration • Automation • Assurance</a:t>
              </a:r>
            </a:p>
          </p:txBody>
        </p:sp>
      </p:grpSp>
      <p:grpSp>
        <p:nvGrpSpPr>
          <p:cNvPr id="92" name="Group 91"/>
          <p:cNvGrpSpPr/>
          <p:nvPr/>
        </p:nvGrpSpPr>
        <p:grpSpPr>
          <a:xfrm>
            <a:off x="1844223" y="1834691"/>
            <a:ext cx="5484283" cy="1061903"/>
            <a:chOff x="1844223" y="1834691"/>
            <a:chExt cx="5484283" cy="1061903"/>
          </a:xfrm>
        </p:grpSpPr>
        <p:sp>
          <p:nvSpPr>
            <p:cNvPr id="93" name="Rectangle 61"/>
            <p:cNvSpPr>
              <a:spLocks noChangeArrowheads="1"/>
            </p:cNvSpPr>
            <p:nvPr/>
          </p:nvSpPr>
          <p:spPr bwMode="auto">
            <a:xfrm>
              <a:off x="1844223" y="2144086"/>
              <a:ext cx="5484283" cy="752508"/>
            </a:xfrm>
            <a:prstGeom prst="rect">
              <a:avLst/>
            </a:prstGeom>
            <a:gradFill>
              <a:gsLst>
                <a:gs pos="0">
                  <a:srgbClr val="00197B"/>
                </a:gs>
                <a:gs pos="100000">
                  <a:srgbClr val="004BAF"/>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4" name="Rectangle 63"/>
            <p:cNvSpPr>
              <a:spLocks noChangeArrowheads="1"/>
            </p:cNvSpPr>
            <p:nvPr/>
          </p:nvSpPr>
          <p:spPr bwMode="auto">
            <a:xfrm>
              <a:off x="1844223" y="1852761"/>
              <a:ext cx="5484283" cy="2913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en-US" sz="1600" dirty="0">
                <a:solidFill>
                  <a:srgbClr val="004990"/>
                </a:solidFill>
              </a:endParaRPr>
            </a:p>
          </p:txBody>
        </p:sp>
        <p:sp>
          <p:nvSpPr>
            <p:cNvPr id="95" name="Freeform 66"/>
            <p:cNvSpPr>
              <a:spLocks/>
            </p:cNvSpPr>
            <p:nvPr/>
          </p:nvSpPr>
          <p:spPr bwMode="auto">
            <a:xfrm>
              <a:off x="6698476" y="1906187"/>
              <a:ext cx="285782" cy="184473"/>
            </a:xfrm>
            <a:custGeom>
              <a:avLst/>
              <a:gdLst>
                <a:gd name="T0" fmla="*/ 189 w 240"/>
                <a:gd name="T1" fmla="*/ 54 h 155"/>
                <a:gd name="T2" fmla="*/ 189 w 240"/>
                <a:gd name="T3" fmla="*/ 54 h 155"/>
                <a:gd name="T4" fmla="*/ 136 w 240"/>
                <a:gd name="T5" fmla="*/ 0 h 155"/>
                <a:gd name="T6" fmla="*/ 87 w 240"/>
                <a:gd name="T7" fmla="*/ 32 h 155"/>
                <a:gd name="T8" fmla="*/ 68 w 240"/>
                <a:gd name="T9" fmla="*/ 23 h 155"/>
                <a:gd name="T10" fmla="*/ 43 w 240"/>
                <a:gd name="T11" fmla="*/ 48 h 155"/>
                <a:gd name="T12" fmla="*/ 45 w 240"/>
                <a:gd name="T13" fmla="*/ 58 h 155"/>
                <a:gd name="T14" fmla="*/ 0 w 240"/>
                <a:gd name="T15" fmla="*/ 106 h 155"/>
                <a:gd name="T16" fmla="*/ 48 w 240"/>
                <a:gd name="T17" fmla="*/ 155 h 155"/>
                <a:gd name="T18" fmla="*/ 189 w 240"/>
                <a:gd name="T19" fmla="*/ 155 h 155"/>
                <a:gd name="T20" fmla="*/ 240 w 240"/>
                <a:gd name="T21" fmla="*/ 104 h 155"/>
                <a:gd name="T22" fmla="*/ 189 w 240"/>
                <a:gd name="T23" fmla="*/ 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5">
                  <a:moveTo>
                    <a:pt x="189" y="54"/>
                  </a:moveTo>
                  <a:cubicBezTo>
                    <a:pt x="189" y="54"/>
                    <a:pt x="189" y="54"/>
                    <a:pt x="189" y="54"/>
                  </a:cubicBezTo>
                  <a:cubicBezTo>
                    <a:pt x="189" y="24"/>
                    <a:pt x="165" y="0"/>
                    <a:pt x="136" y="0"/>
                  </a:cubicBezTo>
                  <a:cubicBezTo>
                    <a:pt x="114" y="0"/>
                    <a:pt x="95" y="13"/>
                    <a:pt x="87" y="32"/>
                  </a:cubicBezTo>
                  <a:cubicBezTo>
                    <a:pt x="82" y="26"/>
                    <a:pt x="75" y="23"/>
                    <a:pt x="68" y="23"/>
                  </a:cubicBezTo>
                  <a:cubicBezTo>
                    <a:pt x="54" y="23"/>
                    <a:pt x="43" y="34"/>
                    <a:pt x="43" y="48"/>
                  </a:cubicBezTo>
                  <a:cubicBezTo>
                    <a:pt x="43" y="51"/>
                    <a:pt x="44" y="55"/>
                    <a:pt x="45" y="58"/>
                  </a:cubicBezTo>
                  <a:cubicBezTo>
                    <a:pt x="20" y="60"/>
                    <a:pt x="0" y="81"/>
                    <a:pt x="0" y="106"/>
                  </a:cubicBezTo>
                  <a:cubicBezTo>
                    <a:pt x="0" y="133"/>
                    <a:pt x="22" y="155"/>
                    <a:pt x="48" y="155"/>
                  </a:cubicBezTo>
                  <a:cubicBezTo>
                    <a:pt x="189" y="155"/>
                    <a:pt x="189" y="155"/>
                    <a:pt x="189" y="155"/>
                  </a:cubicBezTo>
                  <a:cubicBezTo>
                    <a:pt x="217" y="155"/>
                    <a:pt x="240" y="132"/>
                    <a:pt x="240" y="104"/>
                  </a:cubicBezTo>
                  <a:cubicBezTo>
                    <a:pt x="240" y="76"/>
                    <a:pt x="217" y="54"/>
                    <a:pt x="189" y="54"/>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96" name="Straight Connector 95"/>
            <p:cNvCxnSpPr/>
            <p:nvPr/>
          </p:nvCxnSpPr>
          <p:spPr>
            <a:xfrm>
              <a:off x="3757498" y="2513535"/>
              <a:ext cx="1657230" cy="0"/>
            </a:xfrm>
            <a:prstGeom prst="line">
              <a:avLst/>
            </a:prstGeom>
            <a:ln w="12700" cap="rnd">
              <a:solidFill>
                <a:srgbClr val="FFFFFF"/>
              </a:solidFill>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3943907" y="1834691"/>
              <a:ext cx="1002197" cy="338554"/>
            </a:xfrm>
            <a:prstGeom prst="rect">
              <a:avLst/>
            </a:prstGeom>
          </p:spPr>
          <p:txBody>
            <a:bodyPr wrap="none" anchor="ctr" anchorCtr="0">
              <a:spAutoFit/>
            </a:bodyPr>
            <a:lstStyle/>
            <a:p>
              <a:pPr lvl="0" algn="ctr"/>
              <a:r>
                <a:rPr lang="en-US" sz="1600" dirty="0">
                  <a:solidFill>
                    <a:srgbClr val="004990"/>
                  </a:solidFill>
                </a:rPr>
                <a:t>Services</a:t>
              </a:r>
            </a:p>
          </p:txBody>
        </p:sp>
        <p:sp>
          <p:nvSpPr>
            <p:cNvPr id="99" name="Rectangle 98"/>
            <p:cNvSpPr/>
            <p:nvPr/>
          </p:nvSpPr>
          <p:spPr>
            <a:xfrm>
              <a:off x="3106235" y="2204022"/>
              <a:ext cx="2942857" cy="276999"/>
            </a:xfrm>
            <a:prstGeom prst="rect">
              <a:avLst/>
            </a:prstGeom>
          </p:spPr>
          <p:txBody>
            <a:bodyPr wrap="none" anchor="ctr" anchorCtr="0">
              <a:spAutoFit/>
            </a:bodyPr>
            <a:lstStyle/>
            <a:p>
              <a:pPr lvl="0" algn="ctr"/>
              <a:r>
                <a:rPr lang="en-US" sz="1200" dirty="0">
                  <a:solidFill>
                    <a:srgbClr val="FFFFFF"/>
                  </a:solidFill>
                </a:rPr>
                <a:t>Public • Private Cloud and/or On-</a:t>
              </a:r>
              <a:r>
                <a:rPr lang="en-US" sz="1200" dirty="0" err="1">
                  <a:solidFill>
                    <a:srgbClr val="FFFFFF"/>
                  </a:solidFill>
                </a:rPr>
                <a:t>Prem</a:t>
              </a:r>
              <a:endParaRPr lang="en-US" sz="1200" dirty="0">
                <a:solidFill>
                  <a:srgbClr val="FFFFFF"/>
                </a:solidFill>
              </a:endParaRPr>
            </a:p>
          </p:txBody>
        </p:sp>
        <p:sp>
          <p:nvSpPr>
            <p:cNvPr id="100" name="Rectangle 99"/>
            <p:cNvSpPr/>
            <p:nvPr/>
          </p:nvSpPr>
          <p:spPr>
            <a:xfrm>
              <a:off x="2855622" y="2581646"/>
              <a:ext cx="3444084" cy="276999"/>
            </a:xfrm>
            <a:prstGeom prst="rect">
              <a:avLst/>
            </a:prstGeom>
          </p:spPr>
          <p:txBody>
            <a:bodyPr wrap="none" anchor="ctr" anchorCtr="0">
              <a:spAutoFit/>
            </a:bodyPr>
            <a:lstStyle/>
            <a:p>
              <a:pPr lvl="0" algn="ctr"/>
              <a:r>
                <a:rPr lang="en-US" sz="1200" dirty="0">
                  <a:solidFill>
                    <a:srgbClr val="FFFFFF"/>
                  </a:solidFill>
                </a:rPr>
                <a:t>Business • IoT • Video • Mobile • Collaboration</a:t>
              </a:r>
            </a:p>
          </p:txBody>
        </p:sp>
      </p:grpSp>
      <p:grpSp>
        <p:nvGrpSpPr>
          <p:cNvPr id="101" name="Group 100"/>
          <p:cNvGrpSpPr/>
          <p:nvPr/>
        </p:nvGrpSpPr>
        <p:grpSpPr>
          <a:xfrm>
            <a:off x="1844223" y="3808755"/>
            <a:ext cx="5484283" cy="916941"/>
            <a:chOff x="1844223" y="3808755"/>
            <a:chExt cx="5484283" cy="916941"/>
          </a:xfrm>
        </p:grpSpPr>
        <p:sp>
          <p:nvSpPr>
            <p:cNvPr id="102" name="Rectangle 65"/>
            <p:cNvSpPr>
              <a:spLocks noChangeArrowheads="1"/>
            </p:cNvSpPr>
            <p:nvPr/>
          </p:nvSpPr>
          <p:spPr bwMode="auto">
            <a:xfrm>
              <a:off x="1844223" y="4006454"/>
              <a:ext cx="5484283" cy="290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en-US" sz="1600">
                <a:solidFill>
                  <a:srgbClr val="004990"/>
                </a:solidFill>
              </a:endParaRPr>
            </a:p>
          </p:txBody>
        </p:sp>
        <p:grpSp>
          <p:nvGrpSpPr>
            <p:cNvPr id="103" name="Group 102"/>
            <p:cNvGrpSpPr/>
            <p:nvPr/>
          </p:nvGrpSpPr>
          <p:grpSpPr>
            <a:xfrm>
              <a:off x="6730734" y="4038712"/>
              <a:ext cx="221266" cy="224795"/>
              <a:chOff x="6730734" y="4038712"/>
              <a:chExt cx="221266" cy="224795"/>
            </a:xfrm>
          </p:grpSpPr>
          <p:sp>
            <p:nvSpPr>
              <p:cNvPr id="108" name="Freeform 81"/>
              <p:cNvSpPr>
                <a:spLocks/>
              </p:cNvSpPr>
              <p:nvPr/>
            </p:nvSpPr>
            <p:spPr bwMode="auto">
              <a:xfrm>
                <a:off x="6797265" y="4108771"/>
                <a:ext cx="33266" cy="22681"/>
              </a:xfrm>
              <a:custGeom>
                <a:avLst/>
                <a:gdLst>
                  <a:gd name="T0" fmla="*/ 27 w 28"/>
                  <a:gd name="T1" fmla="*/ 2 h 19"/>
                  <a:gd name="T2" fmla="*/ 23 w 28"/>
                  <a:gd name="T3" fmla="*/ 1 h 19"/>
                  <a:gd name="T4" fmla="*/ 2 w 28"/>
                  <a:gd name="T5" fmla="*/ 13 h 19"/>
                  <a:gd name="T6" fmla="*/ 1 w 28"/>
                  <a:gd name="T7" fmla="*/ 17 h 19"/>
                  <a:gd name="T8" fmla="*/ 4 w 28"/>
                  <a:gd name="T9" fmla="*/ 19 h 19"/>
                  <a:gd name="T10" fmla="*/ 5 w 28"/>
                  <a:gd name="T11" fmla="*/ 18 h 19"/>
                  <a:gd name="T12" fmla="*/ 26 w 28"/>
                  <a:gd name="T13" fmla="*/ 6 h 19"/>
                  <a:gd name="T14" fmla="*/ 27 w 28"/>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7" y="2"/>
                    </a:moveTo>
                    <a:cubicBezTo>
                      <a:pt x="27" y="0"/>
                      <a:pt x="25" y="0"/>
                      <a:pt x="23" y="1"/>
                    </a:cubicBezTo>
                    <a:cubicBezTo>
                      <a:pt x="2" y="13"/>
                      <a:pt x="2" y="13"/>
                      <a:pt x="2" y="13"/>
                    </a:cubicBezTo>
                    <a:cubicBezTo>
                      <a:pt x="1" y="14"/>
                      <a:pt x="0" y="16"/>
                      <a:pt x="1" y="17"/>
                    </a:cubicBezTo>
                    <a:cubicBezTo>
                      <a:pt x="2" y="18"/>
                      <a:pt x="3" y="19"/>
                      <a:pt x="4" y="19"/>
                    </a:cubicBezTo>
                    <a:cubicBezTo>
                      <a:pt x="4" y="19"/>
                      <a:pt x="5" y="18"/>
                      <a:pt x="5" y="18"/>
                    </a:cubicBezTo>
                    <a:cubicBezTo>
                      <a:pt x="26" y="6"/>
                      <a:pt x="26" y="6"/>
                      <a:pt x="26" y="6"/>
                    </a:cubicBezTo>
                    <a:cubicBezTo>
                      <a:pt x="28" y="5"/>
                      <a:pt x="28" y="3"/>
                      <a:pt x="27" y="2"/>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82"/>
              <p:cNvSpPr>
                <a:spLocks/>
              </p:cNvSpPr>
              <p:nvPr/>
            </p:nvSpPr>
            <p:spPr bwMode="auto">
              <a:xfrm>
                <a:off x="6850692" y="4108771"/>
                <a:ext cx="33770" cy="22681"/>
              </a:xfrm>
              <a:custGeom>
                <a:avLst/>
                <a:gdLst>
                  <a:gd name="T0" fmla="*/ 2 w 28"/>
                  <a:gd name="T1" fmla="*/ 6 h 19"/>
                  <a:gd name="T2" fmla="*/ 23 w 28"/>
                  <a:gd name="T3" fmla="*/ 18 h 19"/>
                  <a:gd name="T4" fmla="*/ 25 w 28"/>
                  <a:gd name="T5" fmla="*/ 19 h 19"/>
                  <a:gd name="T6" fmla="*/ 27 w 28"/>
                  <a:gd name="T7" fmla="*/ 17 h 19"/>
                  <a:gd name="T8" fmla="*/ 26 w 28"/>
                  <a:gd name="T9" fmla="*/ 13 h 19"/>
                  <a:gd name="T10" fmla="*/ 5 w 28"/>
                  <a:gd name="T11" fmla="*/ 1 h 19"/>
                  <a:gd name="T12" fmla="*/ 1 w 28"/>
                  <a:gd name="T13" fmla="*/ 2 h 19"/>
                  <a:gd name="T14" fmla="*/ 2 w 28"/>
                  <a:gd name="T15" fmla="*/ 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 y="6"/>
                    </a:moveTo>
                    <a:cubicBezTo>
                      <a:pt x="23" y="18"/>
                      <a:pt x="23" y="18"/>
                      <a:pt x="23" y="18"/>
                    </a:cubicBezTo>
                    <a:cubicBezTo>
                      <a:pt x="24" y="18"/>
                      <a:pt x="24" y="19"/>
                      <a:pt x="25" y="19"/>
                    </a:cubicBezTo>
                    <a:cubicBezTo>
                      <a:pt x="26" y="19"/>
                      <a:pt x="27" y="18"/>
                      <a:pt x="27" y="17"/>
                    </a:cubicBezTo>
                    <a:cubicBezTo>
                      <a:pt x="28" y="16"/>
                      <a:pt x="28" y="14"/>
                      <a:pt x="26" y="13"/>
                    </a:cubicBezTo>
                    <a:cubicBezTo>
                      <a:pt x="5" y="1"/>
                      <a:pt x="5" y="1"/>
                      <a:pt x="5" y="1"/>
                    </a:cubicBezTo>
                    <a:cubicBezTo>
                      <a:pt x="4" y="0"/>
                      <a:pt x="2" y="0"/>
                      <a:pt x="1" y="2"/>
                    </a:cubicBezTo>
                    <a:cubicBezTo>
                      <a:pt x="0" y="3"/>
                      <a:pt x="1" y="5"/>
                      <a:pt x="2" y="6"/>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83"/>
              <p:cNvSpPr>
                <a:spLocks/>
              </p:cNvSpPr>
              <p:nvPr/>
            </p:nvSpPr>
            <p:spPr bwMode="auto">
              <a:xfrm>
                <a:off x="6797265" y="4203024"/>
                <a:ext cx="33266" cy="21169"/>
              </a:xfrm>
              <a:custGeom>
                <a:avLst/>
                <a:gdLst>
                  <a:gd name="T0" fmla="*/ 2 w 28"/>
                  <a:gd name="T1" fmla="*/ 6 h 18"/>
                  <a:gd name="T2" fmla="*/ 23 w 28"/>
                  <a:gd name="T3" fmla="*/ 18 h 18"/>
                  <a:gd name="T4" fmla="*/ 25 w 28"/>
                  <a:gd name="T5" fmla="*/ 18 h 18"/>
                  <a:gd name="T6" fmla="*/ 27 w 28"/>
                  <a:gd name="T7" fmla="*/ 17 h 18"/>
                  <a:gd name="T8" fmla="*/ 26 w 28"/>
                  <a:gd name="T9" fmla="*/ 13 h 18"/>
                  <a:gd name="T10" fmla="*/ 5 w 28"/>
                  <a:gd name="T11" fmla="*/ 0 h 18"/>
                  <a:gd name="T12" fmla="*/ 1 w 28"/>
                  <a:gd name="T13" fmla="*/ 1 h 18"/>
                  <a:gd name="T14" fmla="*/ 2 w 28"/>
                  <a:gd name="T15" fmla="*/ 6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8">
                    <a:moveTo>
                      <a:pt x="2" y="6"/>
                    </a:moveTo>
                    <a:cubicBezTo>
                      <a:pt x="23" y="18"/>
                      <a:pt x="23" y="18"/>
                      <a:pt x="23" y="18"/>
                    </a:cubicBezTo>
                    <a:cubicBezTo>
                      <a:pt x="24" y="18"/>
                      <a:pt x="24" y="18"/>
                      <a:pt x="25" y="18"/>
                    </a:cubicBezTo>
                    <a:cubicBezTo>
                      <a:pt x="26" y="18"/>
                      <a:pt x="27" y="18"/>
                      <a:pt x="27" y="17"/>
                    </a:cubicBezTo>
                    <a:cubicBezTo>
                      <a:pt x="28" y="15"/>
                      <a:pt x="28" y="13"/>
                      <a:pt x="26" y="13"/>
                    </a:cubicBezTo>
                    <a:cubicBezTo>
                      <a:pt x="5" y="0"/>
                      <a:pt x="5" y="0"/>
                      <a:pt x="5" y="0"/>
                    </a:cubicBezTo>
                    <a:cubicBezTo>
                      <a:pt x="4" y="0"/>
                      <a:pt x="2" y="0"/>
                      <a:pt x="1" y="1"/>
                    </a:cubicBezTo>
                    <a:cubicBezTo>
                      <a:pt x="0" y="3"/>
                      <a:pt x="1" y="5"/>
                      <a:pt x="2" y="6"/>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84"/>
              <p:cNvSpPr>
                <a:spLocks noEditPoints="1"/>
              </p:cNvSpPr>
              <p:nvPr/>
            </p:nvSpPr>
            <p:spPr bwMode="auto">
              <a:xfrm>
                <a:off x="6730734" y="4038712"/>
                <a:ext cx="221266" cy="224795"/>
              </a:xfrm>
              <a:custGeom>
                <a:avLst/>
                <a:gdLst>
                  <a:gd name="T0" fmla="*/ 186 w 186"/>
                  <a:gd name="T1" fmla="*/ 107 h 189"/>
                  <a:gd name="T2" fmla="*/ 185 w 186"/>
                  <a:gd name="T3" fmla="*/ 106 h 189"/>
                  <a:gd name="T4" fmla="*/ 185 w 186"/>
                  <a:gd name="T5" fmla="*/ 106 h 189"/>
                  <a:gd name="T6" fmla="*/ 185 w 186"/>
                  <a:gd name="T7" fmla="*/ 105 h 189"/>
                  <a:gd name="T8" fmla="*/ 141 w 186"/>
                  <a:gd name="T9" fmla="*/ 80 h 189"/>
                  <a:gd name="T10" fmla="*/ 141 w 186"/>
                  <a:gd name="T11" fmla="*/ 28 h 189"/>
                  <a:gd name="T12" fmla="*/ 141 w 186"/>
                  <a:gd name="T13" fmla="*/ 28 h 189"/>
                  <a:gd name="T14" fmla="*/ 140 w 186"/>
                  <a:gd name="T15" fmla="*/ 27 h 189"/>
                  <a:gd name="T16" fmla="*/ 140 w 186"/>
                  <a:gd name="T17" fmla="*/ 27 h 189"/>
                  <a:gd name="T18" fmla="*/ 139 w 186"/>
                  <a:gd name="T19" fmla="*/ 27 h 189"/>
                  <a:gd name="T20" fmla="*/ 46 w 186"/>
                  <a:gd name="T21" fmla="*/ 27 h 189"/>
                  <a:gd name="T22" fmla="*/ 46 w 186"/>
                  <a:gd name="T23" fmla="*/ 27 h 189"/>
                  <a:gd name="T24" fmla="*/ 45 w 186"/>
                  <a:gd name="T25" fmla="*/ 27 h 189"/>
                  <a:gd name="T26" fmla="*/ 45 w 186"/>
                  <a:gd name="T27" fmla="*/ 28 h 189"/>
                  <a:gd name="T28" fmla="*/ 45 w 186"/>
                  <a:gd name="T29" fmla="*/ 28 h 189"/>
                  <a:gd name="T30" fmla="*/ 45 w 186"/>
                  <a:gd name="T31" fmla="*/ 80 h 189"/>
                  <a:gd name="T32" fmla="*/ 1 w 186"/>
                  <a:gd name="T33" fmla="*/ 105 h 189"/>
                  <a:gd name="T34" fmla="*/ 1 w 186"/>
                  <a:gd name="T35" fmla="*/ 106 h 189"/>
                  <a:gd name="T36" fmla="*/ 0 w 186"/>
                  <a:gd name="T37" fmla="*/ 106 h 189"/>
                  <a:gd name="T38" fmla="*/ 0 w 186"/>
                  <a:gd name="T39" fmla="*/ 107 h 189"/>
                  <a:gd name="T40" fmla="*/ 0 w 186"/>
                  <a:gd name="T41" fmla="*/ 108 h 189"/>
                  <a:gd name="T42" fmla="*/ 46 w 186"/>
                  <a:gd name="T43" fmla="*/ 189 h 189"/>
                  <a:gd name="T44" fmla="*/ 47 w 186"/>
                  <a:gd name="T45" fmla="*/ 189 h 189"/>
                  <a:gd name="T46" fmla="*/ 48 w 186"/>
                  <a:gd name="T47" fmla="*/ 189 h 189"/>
                  <a:gd name="T48" fmla="*/ 48 w 186"/>
                  <a:gd name="T49" fmla="*/ 189 h 189"/>
                  <a:gd name="T50" fmla="*/ 49 w 186"/>
                  <a:gd name="T51" fmla="*/ 189 h 189"/>
                  <a:gd name="T52" fmla="*/ 93 w 186"/>
                  <a:gd name="T53" fmla="*/ 164 h 189"/>
                  <a:gd name="T54" fmla="*/ 137 w 186"/>
                  <a:gd name="T55" fmla="*/ 189 h 189"/>
                  <a:gd name="T56" fmla="*/ 137 w 186"/>
                  <a:gd name="T57" fmla="*/ 189 h 189"/>
                  <a:gd name="T58" fmla="*/ 138 w 186"/>
                  <a:gd name="T59" fmla="*/ 189 h 189"/>
                  <a:gd name="T60" fmla="*/ 139 w 186"/>
                  <a:gd name="T61" fmla="*/ 189 h 189"/>
                  <a:gd name="T62" fmla="*/ 139 w 186"/>
                  <a:gd name="T63" fmla="*/ 189 h 189"/>
                  <a:gd name="T64" fmla="*/ 186 w 186"/>
                  <a:gd name="T65" fmla="*/ 108 h 189"/>
                  <a:gd name="T66" fmla="*/ 138 w 186"/>
                  <a:gd name="T67" fmla="*/ 130 h 189"/>
                  <a:gd name="T68" fmla="*/ 177 w 186"/>
                  <a:gd name="T69" fmla="*/ 108 h 189"/>
                  <a:gd name="T70" fmla="*/ 90 w 186"/>
                  <a:gd name="T71" fmla="*/ 103 h 189"/>
                  <a:gd name="T72" fmla="*/ 135 w 186"/>
                  <a:gd name="T73" fmla="*/ 80 h 189"/>
                  <a:gd name="T74" fmla="*/ 135 w 186"/>
                  <a:gd name="T75" fmla="*/ 34 h 189"/>
                  <a:gd name="T76" fmla="*/ 51 w 186"/>
                  <a:gd name="T77" fmla="*/ 181 h 189"/>
                  <a:gd name="T78" fmla="*/ 90 w 186"/>
                  <a:gd name="T79" fmla="*/ 158 h 189"/>
                  <a:gd name="T80" fmla="*/ 135 w 186"/>
                  <a:gd name="T81" fmla="*/ 181 h 189"/>
                  <a:gd name="T82" fmla="*/ 93 w 186"/>
                  <a:gd name="T83" fmla="*/ 7 h 189"/>
                  <a:gd name="T84" fmla="*/ 54 w 186"/>
                  <a:gd name="T85" fmla="*/ 29 h 189"/>
                  <a:gd name="T86" fmla="*/ 87 w 186"/>
                  <a:gd name="T87" fmla="*/ 108 h 189"/>
                  <a:gd name="T88" fmla="*/ 48 w 186"/>
                  <a:gd name="T89" fmla="*/ 85 h 189"/>
                  <a:gd name="T90" fmla="*/ 45 w 186"/>
                  <a:gd name="T91" fmla="*/ 181 h 189"/>
                  <a:gd name="T92" fmla="*/ 141 w 186"/>
                  <a:gd name="T93" fmla="*/ 181 h 189"/>
                  <a:gd name="T94" fmla="*/ 180 w 186"/>
                  <a:gd name="T95" fmla="*/ 15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89">
                    <a:moveTo>
                      <a:pt x="186" y="108"/>
                    </a:moveTo>
                    <a:cubicBezTo>
                      <a:pt x="186" y="108"/>
                      <a:pt x="186" y="107"/>
                      <a:pt x="186" y="107"/>
                    </a:cubicBezTo>
                    <a:cubicBezTo>
                      <a:pt x="186" y="107"/>
                      <a:pt x="186" y="107"/>
                      <a:pt x="186" y="107"/>
                    </a:cubicBezTo>
                    <a:cubicBezTo>
                      <a:pt x="186" y="107"/>
                      <a:pt x="186" y="107"/>
                      <a:pt x="186" y="107"/>
                    </a:cubicBezTo>
                    <a:cubicBezTo>
                      <a:pt x="186" y="107"/>
                      <a:pt x="186" y="107"/>
                      <a:pt x="186" y="107"/>
                    </a:cubicBezTo>
                    <a:cubicBezTo>
                      <a:pt x="185" y="106"/>
                      <a:pt x="185" y="106"/>
                      <a:pt x="185" y="106"/>
                    </a:cubicBezTo>
                    <a:cubicBezTo>
                      <a:pt x="185" y="106"/>
                      <a:pt x="185" y="106"/>
                      <a:pt x="185" y="106"/>
                    </a:cubicBezTo>
                    <a:cubicBezTo>
                      <a:pt x="185" y="106"/>
                      <a:pt x="185" y="106"/>
                      <a:pt x="185" y="106"/>
                    </a:cubicBezTo>
                    <a:cubicBezTo>
                      <a:pt x="185" y="106"/>
                      <a:pt x="185" y="106"/>
                      <a:pt x="185" y="106"/>
                    </a:cubicBezTo>
                    <a:cubicBezTo>
                      <a:pt x="185" y="106"/>
                      <a:pt x="185" y="106"/>
                      <a:pt x="185" y="106"/>
                    </a:cubicBezTo>
                    <a:cubicBezTo>
                      <a:pt x="185" y="106"/>
                      <a:pt x="185" y="106"/>
                      <a:pt x="185" y="106"/>
                    </a:cubicBezTo>
                    <a:cubicBezTo>
                      <a:pt x="185" y="106"/>
                      <a:pt x="185" y="105"/>
                      <a:pt x="185" y="105"/>
                    </a:cubicBezTo>
                    <a:cubicBezTo>
                      <a:pt x="185" y="105"/>
                      <a:pt x="185" y="105"/>
                      <a:pt x="185" y="105"/>
                    </a:cubicBezTo>
                    <a:cubicBezTo>
                      <a:pt x="184" y="105"/>
                      <a:pt x="184" y="105"/>
                      <a:pt x="184" y="105"/>
                    </a:cubicBezTo>
                    <a:cubicBezTo>
                      <a:pt x="184" y="105"/>
                      <a:pt x="141" y="80"/>
                      <a:pt x="141" y="80"/>
                    </a:cubicBezTo>
                    <a:cubicBezTo>
                      <a:pt x="141" y="29"/>
                      <a:pt x="141" y="29"/>
                      <a:pt x="141" y="29"/>
                    </a:cubicBezTo>
                    <a:cubicBezTo>
                      <a:pt x="141" y="29"/>
                      <a:pt x="141" y="29"/>
                      <a:pt x="141" y="29"/>
                    </a:cubicBezTo>
                    <a:cubicBezTo>
                      <a:pt x="141" y="29"/>
                      <a:pt x="141" y="29"/>
                      <a:pt x="141" y="28"/>
                    </a:cubicBezTo>
                    <a:cubicBezTo>
                      <a:pt x="141" y="28"/>
                      <a:pt x="141" y="28"/>
                      <a:pt x="141" y="28"/>
                    </a:cubicBezTo>
                    <a:cubicBezTo>
                      <a:pt x="141" y="28"/>
                      <a:pt x="141" y="28"/>
                      <a:pt x="141" y="28"/>
                    </a:cubicBezTo>
                    <a:cubicBezTo>
                      <a:pt x="141" y="28"/>
                      <a:pt x="141" y="28"/>
                      <a:pt x="141" y="28"/>
                    </a:cubicBezTo>
                    <a:cubicBezTo>
                      <a:pt x="141" y="28"/>
                      <a:pt x="140" y="28"/>
                      <a:pt x="140" y="28"/>
                    </a:cubicBezTo>
                    <a:cubicBezTo>
                      <a:pt x="140" y="28"/>
                      <a:pt x="140" y="28"/>
                      <a:pt x="140" y="28"/>
                    </a:cubicBezTo>
                    <a:cubicBezTo>
                      <a:pt x="140" y="28"/>
                      <a:pt x="140" y="28"/>
                      <a:pt x="140" y="27"/>
                    </a:cubicBezTo>
                    <a:cubicBezTo>
                      <a:pt x="140" y="27"/>
                      <a:pt x="140" y="27"/>
                      <a:pt x="140" y="27"/>
                    </a:cubicBezTo>
                    <a:cubicBezTo>
                      <a:pt x="140" y="27"/>
                      <a:pt x="140" y="27"/>
                      <a:pt x="140" y="27"/>
                    </a:cubicBezTo>
                    <a:cubicBezTo>
                      <a:pt x="140" y="27"/>
                      <a:pt x="140" y="27"/>
                      <a:pt x="140" y="27"/>
                    </a:cubicBezTo>
                    <a:cubicBezTo>
                      <a:pt x="140" y="27"/>
                      <a:pt x="140" y="27"/>
                      <a:pt x="140" y="27"/>
                    </a:cubicBezTo>
                    <a:cubicBezTo>
                      <a:pt x="140" y="27"/>
                      <a:pt x="140" y="27"/>
                      <a:pt x="140" y="27"/>
                    </a:cubicBezTo>
                    <a:cubicBezTo>
                      <a:pt x="140" y="27"/>
                      <a:pt x="139" y="27"/>
                      <a:pt x="139" y="27"/>
                    </a:cubicBezTo>
                    <a:cubicBezTo>
                      <a:pt x="139" y="27"/>
                      <a:pt x="94" y="0"/>
                      <a:pt x="94" y="0"/>
                    </a:cubicBezTo>
                    <a:cubicBezTo>
                      <a:pt x="93" y="0"/>
                      <a:pt x="92" y="0"/>
                      <a:pt x="91" y="0"/>
                    </a:cubicBezTo>
                    <a:cubicBezTo>
                      <a:pt x="46" y="27"/>
                      <a:pt x="46" y="27"/>
                      <a:pt x="46" y="27"/>
                    </a:cubicBezTo>
                    <a:cubicBezTo>
                      <a:pt x="46" y="27"/>
                      <a:pt x="46" y="27"/>
                      <a:pt x="46" y="27"/>
                    </a:cubicBezTo>
                    <a:cubicBezTo>
                      <a:pt x="46" y="27"/>
                      <a:pt x="46" y="27"/>
                      <a:pt x="46" y="27"/>
                    </a:cubicBezTo>
                    <a:cubicBezTo>
                      <a:pt x="46" y="27"/>
                      <a:pt x="46" y="27"/>
                      <a:pt x="46" y="27"/>
                    </a:cubicBezTo>
                    <a:cubicBezTo>
                      <a:pt x="46" y="27"/>
                      <a:pt x="46" y="27"/>
                      <a:pt x="46" y="27"/>
                    </a:cubicBezTo>
                    <a:cubicBezTo>
                      <a:pt x="46" y="27"/>
                      <a:pt x="46" y="27"/>
                      <a:pt x="46" y="27"/>
                    </a:cubicBezTo>
                    <a:cubicBezTo>
                      <a:pt x="46" y="27"/>
                      <a:pt x="46" y="27"/>
                      <a:pt x="45" y="27"/>
                    </a:cubicBezTo>
                    <a:cubicBezTo>
                      <a:pt x="45" y="28"/>
                      <a:pt x="45" y="28"/>
                      <a:pt x="45" y="28"/>
                    </a:cubicBezTo>
                    <a:cubicBezTo>
                      <a:pt x="45" y="28"/>
                      <a:pt x="45" y="28"/>
                      <a:pt x="45" y="28"/>
                    </a:cubicBezTo>
                    <a:cubicBezTo>
                      <a:pt x="45" y="28"/>
                      <a:pt x="45" y="28"/>
                      <a:pt x="45" y="28"/>
                    </a:cubicBezTo>
                    <a:cubicBezTo>
                      <a:pt x="45" y="28"/>
                      <a:pt x="45" y="28"/>
                      <a:pt x="45" y="28"/>
                    </a:cubicBezTo>
                    <a:cubicBezTo>
                      <a:pt x="45" y="28"/>
                      <a:pt x="45" y="28"/>
                      <a:pt x="45" y="28"/>
                    </a:cubicBezTo>
                    <a:cubicBezTo>
                      <a:pt x="45" y="28"/>
                      <a:pt x="45" y="28"/>
                      <a:pt x="45" y="28"/>
                    </a:cubicBezTo>
                    <a:cubicBezTo>
                      <a:pt x="45" y="29"/>
                      <a:pt x="45" y="29"/>
                      <a:pt x="45" y="29"/>
                    </a:cubicBezTo>
                    <a:cubicBezTo>
                      <a:pt x="45" y="29"/>
                      <a:pt x="45" y="29"/>
                      <a:pt x="45" y="29"/>
                    </a:cubicBezTo>
                    <a:cubicBezTo>
                      <a:pt x="45" y="80"/>
                      <a:pt x="45" y="80"/>
                      <a:pt x="45" y="80"/>
                    </a:cubicBezTo>
                    <a:cubicBezTo>
                      <a:pt x="1" y="105"/>
                      <a:pt x="1" y="105"/>
                      <a:pt x="1" y="105"/>
                    </a:cubicBezTo>
                    <a:cubicBezTo>
                      <a:pt x="1" y="105"/>
                      <a:pt x="1" y="105"/>
                      <a:pt x="1" y="105"/>
                    </a:cubicBezTo>
                    <a:cubicBezTo>
                      <a:pt x="1" y="105"/>
                      <a:pt x="1" y="105"/>
                      <a:pt x="1" y="105"/>
                    </a:cubicBezTo>
                    <a:cubicBezTo>
                      <a:pt x="1" y="105"/>
                      <a:pt x="1" y="106"/>
                      <a:pt x="1" y="106"/>
                    </a:cubicBezTo>
                    <a:cubicBezTo>
                      <a:pt x="1" y="106"/>
                      <a:pt x="1" y="106"/>
                      <a:pt x="1" y="106"/>
                    </a:cubicBezTo>
                    <a:cubicBezTo>
                      <a:pt x="1" y="106"/>
                      <a:pt x="1" y="106"/>
                      <a:pt x="1" y="106"/>
                    </a:cubicBezTo>
                    <a:cubicBezTo>
                      <a:pt x="1" y="106"/>
                      <a:pt x="1" y="106"/>
                      <a:pt x="1" y="106"/>
                    </a:cubicBezTo>
                    <a:cubicBezTo>
                      <a:pt x="0" y="106"/>
                      <a:pt x="0" y="106"/>
                      <a:pt x="0" y="106"/>
                    </a:cubicBezTo>
                    <a:cubicBezTo>
                      <a:pt x="0" y="106"/>
                      <a:pt x="0" y="106"/>
                      <a:pt x="0" y="106"/>
                    </a:cubicBezTo>
                    <a:cubicBezTo>
                      <a:pt x="0" y="106"/>
                      <a:pt x="0" y="106"/>
                      <a:pt x="0" y="107"/>
                    </a:cubicBezTo>
                    <a:cubicBezTo>
                      <a:pt x="0" y="107"/>
                      <a:pt x="0" y="107"/>
                      <a:pt x="0" y="107"/>
                    </a:cubicBezTo>
                    <a:cubicBezTo>
                      <a:pt x="0" y="107"/>
                      <a:pt x="0" y="107"/>
                      <a:pt x="0" y="107"/>
                    </a:cubicBezTo>
                    <a:cubicBezTo>
                      <a:pt x="0" y="107"/>
                      <a:pt x="0" y="107"/>
                      <a:pt x="0" y="107"/>
                    </a:cubicBezTo>
                    <a:cubicBezTo>
                      <a:pt x="0" y="107"/>
                      <a:pt x="0" y="108"/>
                      <a:pt x="0" y="108"/>
                    </a:cubicBezTo>
                    <a:cubicBezTo>
                      <a:pt x="0" y="108"/>
                      <a:pt x="0" y="108"/>
                      <a:pt x="0" y="108"/>
                    </a:cubicBezTo>
                    <a:cubicBezTo>
                      <a:pt x="0" y="160"/>
                      <a:pt x="0" y="160"/>
                      <a:pt x="0" y="160"/>
                    </a:cubicBezTo>
                    <a:cubicBezTo>
                      <a:pt x="0" y="161"/>
                      <a:pt x="1" y="162"/>
                      <a:pt x="1" y="163"/>
                    </a:cubicBezTo>
                    <a:cubicBezTo>
                      <a:pt x="46" y="189"/>
                      <a:pt x="46" y="189"/>
                      <a:pt x="46" y="189"/>
                    </a:cubicBezTo>
                    <a:cubicBezTo>
                      <a:pt x="46" y="189"/>
                      <a:pt x="46" y="189"/>
                      <a:pt x="46" y="189"/>
                    </a:cubicBezTo>
                    <a:cubicBezTo>
                      <a:pt x="47" y="189"/>
                      <a:pt x="47" y="189"/>
                      <a:pt x="47" y="189"/>
                    </a:cubicBezTo>
                    <a:cubicBezTo>
                      <a:pt x="47" y="189"/>
                      <a:pt x="47" y="189"/>
                      <a:pt x="47" y="189"/>
                    </a:cubicBezTo>
                    <a:cubicBezTo>
                      <a:pt x="47" y="189"/>
                      <a:pt x="47" y="189"/>
                      <a:pt x="47" y="189"/>
                    </a:cubicBezTo>
                    <a:cubicBezTo>
                      <a:pt x="47" y="189"/>
                      <a:pt x="47" y="189"/>
                      <a:pt x="47" y="189"/>
                    </a:cubicBezTo>
                    <a:cubicBezTo>
                      <a:pt x="48" y="189"/>
                      <a:pt x="48" y="189"/>
                      <a:pt x="48" y="189"/>
                    </a:cubicBezTo>
                    <a:cubicBezTo>
                      <a:pt x="48" y="189"/>
                      <a:pt x="48" y="189"/>
                      <a:pt x="48" y="189"/>
                    </a:cubicBezTo>
                    <a:cubicBezTo>
                      <a:pt x="48" y="189"/>
                      <a:pt x="48" y="189"/>
                      <a:pt x="48" y="189"/>
                    </a:cubicBezTo>
                    <a:cubicBezTo>
                      <a:pt x="48" y="189"/>
                      <a:pt x="48" y="189"/>
                      <a:pt x="48" y="189"/>
                    </a:cubicBezTo>
                    <a:cubicBezTo>
                      <a:pt x="48" y="189"/>
                      <a:pt x="49" y="189"/>
                      <a:pt x="49" y="189"/>
                    </a:cubicBezTo>
                    <a:cubicBezTo>
                      <a:pt x="49" y="189"/>
                      <a:pt x="49" y="189"/>
                      <a:pt x="49" y="189"/>
                    </a:cubicBezTo>
                    <a:cubicBezTo>
                      <a:pt x="49" y="189"/>
                      <a:pt x="49" y="189"/>
                      <a:pt x="49" y="189"/>
                    </a:cubicBezTo>
                    <a:cubicBezTo>
                      <a:pt x="49" y="189"/>
                      <a:pt x="49" y="189"/>
                      <a:pt x="49" y="189"/>
                    </a:cubicBezTo>
                    <a:cubicBezTo>
                      <a:pt x="49" y="189"/>
                      <a:pt x="49" y="189"/>
                      <a:pt x="49" y="189"/>
                    </a:cubicBezTo>
                    <a:cubicBezTo>
                      <a:pt x="93" y="164"/>
                      <a:pt x="93" y="164"/>
                      <a:pt x="93" y="164"/>
                    </a:cubicBezTo>
                    <a:cubicBezTo>
                      <a:pt x="136" y="189"/>
                      <a:pt x="136" y="189"/>
                      <a:pt x="136" y="189"/>
                    </a:cubicBezTo>
                    <a:cubicBezTo>
                      <a:pt x="136" y="189"/>
                      <a:pt x="136" y="189"/>
                      <a:pt x="136" y="189"/>
                    </a:cubicBezTo>
                    <a:cubicBezTo>
                      <a:pt x="136" y="189"/>
                      <a:pt x="137" y="189"/>
                      <a:pt x="137" y="189"/>
                    </a:cubicBezTo>
                    <a:cubicBezTo>
                      <a:pt x="137" y="189"/>
                      <a:pt x="137" y="189"/>
                      <a:pt x="137" y="189"/>
                    </a:cubicBezTo>
                    <a:cubicBezTo>
                      <a:pt x="137" y="189"/>
                      <a:pt x="137" y="189"/>
                      <a:pt x="137" y="189"/>
                    </a:cubicBezTo>
                    <a:cubicBezTo>
                      <a:pt x="137" y="189"/>
                      <a:pt x="137" y="189"/>
                      <a:pt x="137" y="189"/>
                    </a:cubicBezTo>
                    <a:cubicBezTo>
                      <a:pt x="137" y="189"/>
                      <a:pt x="137" y="189"/>
                      <a:pt x="137" y="189"/>
                    </a:cubicBezTo>
                    <a:cubicBezTo>
                      <a:pt x="138" y="189"/>
                      <a:pt x="138" y="189"/>
                      <a:pt x="138" y="189"/>
                    </a:cubicBezTo>
                    <a:cubicBezTo>
                      <a:pt x="138" y="189"/>
                      <a:pt x="138" y="189"/>
                      <a:pt x="138" y="189"/>
                    </a:cubicBezTo>
                    <a:cubicBezTo>
                      <a:pt x="138" y="189"/>
                      <a:pt x="138" y="189"/>
                      <a:pt x="138" y="189"/>
                    </a:cubicBezTo>
                    <a:cubicBezTo>
                      <a:pt x="138" y="189"/>
                      <a:pt x="138" y="189"/>
                      <a:pt x="139" y="189"/>
                    </a:cubicBezTo>
                    <a:cubicBezTo>
                      <a:pt x="139" y="189"/>
                      <a:pt x="139" y="189"/>
                      <a:pt x="139" y="189"/>
                    </a:cubicBezTo>
                    <a:cubicBezTo>
                      <a:pt x="139" y="189"/>
                      <a:pt x="139" y="189"/>
                      <a:pt x="139" y="189"/>
                    </a:cubicBezTo>
                    <a:cubicBezTo>
                      <a:pt x="139" y="189"/>
                      <a:pt x="139" y="189"/>
                      <a:pt x="139" y="189"/>
                    </a:cubicBezTo>
                    <a:cubicBezTo>
                      <a:pt x="139" y="189"/>
                      <a:pt x="139" y="189"/>
                      <a:pt x="139" y="189"/>
                    </a:cubicBezTo>
                    <a:cubicBezTo>
                      <a:pt x="184" y="163"/>
                      <a:pt x="184" y="163"/>
                      <a:pt x="184" y="163"/>
                    </a:cubicBezTo>
                    <a:cubicBezTo>
                      <a:pt x="185" y="162"/>
                      <a:pt x="186" y="161"/>
                      <a:pt x="186" y="160"/>
                    </a:cubicBezTo>
                    <a:cubicBezTo>
                      <a:pt x="186" y="108"/>
                      <a:pt x="186" y="108"/>
                      <a:pt x="186" y="108"/>
                    </a:cubicBezTo>
                    <a:cubicBezTo>
                      <a:pt x="186" y="108"/>
                      <a:pt x="186" y="108"/>
                      <a:pt x="186" y="108"/>
                    </a:cubicBezTo>
                    <a:moveTo>
                      <a:pt x="177" y="108"/>
                    </a:moveTo>
                    <a:cubicBezTo>
                      <a:pt x="138" y="130"/>
                      <a:pt x="138" y="130"/>
                      <a:pt x="138" y="130"/>
                    </a:cubicBezTo>
                    <a:cubicBezTo>
                      <a:pt x="99" y="108"/>
                      <a:pt x="99" y="108"/>
                      <a:pt x="99" y="108"/>
                    </a:cubicBezTo>
                    <a:cubicBezTo>
                      <a:pt x="138" y="85"/>
                      <a:pt x="138" y="85"/>
                      <a:pt x="138" y="85"/>
                    </a:cubicBezTo>
                    <a:lnTo>
                      <a:pt x="177" y="108"/>
                    </a:lnTo>
                    <a:close/>
                    <a:moveTo>
                      <a:pt x="51" y="34"/>
                    </a:moveTo>
                    <a:cubicBezTo>
                      <a:pt x="90" y="57"/>
                      <a:pt x="90" y="57"/>
                      <a:pt x="90" y="57"/>
                    </a:cubicBezTo>
                    <a:cubicBezTo>
                      <a:pt x="90" y="103"/>
                      <a:pt x="90" y="103"/>
                      <a:pt x="90" y="103"/>
                    </a:cubicBezTo>
                    <a:cubicBezTo>
                      <a:pt x="51" y="80"/>
                      <a:pt x="51" y="80"/>
                      <a:pt x="51" y="80"/>
                    </a:cubicBezTo>
                    <a:lnTo>
                      <a:pt x="51" y="34"/>
                    </a:lnTo>
                    <a:close/>
                    <a:moveTo>
                      <a:pt x="135" y="80"/>
                    </a:moveTo>
                    <a:cubicBezTo>
                      <a:pt x="96" y="103"/>
                      <a:pt x="96" y="103"/>
                      <a:pt x="96" y="103"/>
                    </a:cubicBezTo>
                    <a:cubicBezTo>
                      <a:pt x="96" y="57"/>
                      <a:pt x="96" y="57"/>
                      <a:pt x="96" y="57"/>
                    </a:cubicBezTo>
                    <a:cubicBezTo>
                      <a:pt x="135" y="34"/>
                      <a:pt x="135" y="34"/>
                      <a:pt x="135" y="34"/>
                    </a:cubicBezTo>
                    <a:lnTo>
                      <a:pt x="135" y="80"/>
                    </a:lnTo>
                    <a:close/>
                    <a:moveTo>
                      <a:pt x="90" y="158"/>
                    </a:moveTo>
                    <a:cubicBezTo>
                      <a:pt x="51" y="181"/>
                      <a:pt x="51" y="181"/>
                      <a:pt x="51" y="181"/>
                    </a:cubicBezTo>
                    <a:cubicBezTo>
                      <a:pt x="51" y="136"/>
                      <a:pt x="51" y="136"/>
                      <a:pt x="51" y="136"/>
                    </a:cubicBezTo>
                    <a:cubicBezTo>
                      <a:pt x="90" y="113"/>
                      <a:pt x="90" y="113"/>
                      <a:pt x="90" y="113"/>
                    </a:cubicBezTo>
                    <a:lnTo>
                      <a:pt x="90" y="158"/>
                    </a:lnTo>
                    <a:close/>
                    <a:moveTo>
                      <a:pt x="96" y="113"/>
                    </a:moveTo>
                    <a:cubicBezTo>
                      <a:pt x="135" y="136"/>
                      <a:pt x="135" y="136"/>
                      <a:pt x="135" y="136"/>
                    </a:cubicBezTo>
                    <a:cubicBezTo>
                      <a:pt x="135" y="181"/>
                      <a:pt x="135" y="181"/>
                      <a:pt x="135" y="181"/>
                    </a:cubicBezTo>
                    <a:cubicBezTo>
                      <a:pt x="96" y="158"/>
                      <a:pt x="96" y="158"/>
                      <a:pt x="96" y="158"/>
                    </a:cubicBezTo>
                    <a:lnTo>
                      <a:pt x="96" y="113"/>
                    </a:lnTo>
                    <a:close/>
                    <a:moveTo>
                      <a:pt x="93" y="7"/>
                    </a:moveTo>
                    <a:cubicBezTo>
                      <a:pt x="132" y="29"/>
                      <a:pt x="132" y="29"/>
                      <a:pt x="132" y="29"/>
                    </a:cubicBezTo>
                    <a:cubicBezTo>
                      <a:pt x="93" y="52"/>
                      <a:pt x="93" y="52"/>
                      <a:pt x="93" y="52"/>
                    </a:cubicBezTo>
                    <a:cubicBezTo>
                      <a:pt x="54" y="29"/>
                      <a:pt x="54" y="29"/>
                      <a:pt x="54" y="29"/>
                    </a:cubicBezTo>
                    <a:lnTo>
                      <a:pt x="93" y="7"/>
                    </a:lnTo>
                    <a:close/>
                    <a:moveTo>
                      <a:pt x="48" y="85"/>
                    </a:moveTo>
                    <a:cubicBezTo>
                      <a:pt x="87" y="108"/>
                      <a:pt x="87" y="108"/>
                      <a:pt x="87" y="108"/>
                    </a:cubicBezTo>
                    <a:cubicBezTo>
                      <a:pt x="48" y="130"/>
                      <a:pt x="48" y="130"/>
                      <a:pt x="48" y="130"/>
                    </a:cubicBezTo>
                    <a:cubicBezTo>
                      <a:pt x="9" y="108"/>
                      <a:pt x="9" y="108"/>
                      <a:pt x="9" y="108"/>
                    </a:cubicBezTo>
                    <a:lnTo>
                      <a:pt x="48" y="85"/>
                    </a:lnTo>
                    <a:close/>
                    <a:moveTo>
                      <a:pt x="6" y="113"/>
                    </a:moveTo>
                    <a:cubicBezTo>
                      <a:pt x="45" y="136"/>
                      <a:pt x="45" y="136"/>
                      <a:pt x="45" y="136"/>
                    </a:cubicBezTo>
                    <a:cubicBezTo>
                      <a:pt x="45" y="181"/>
                      <a:pt x="45" y="181"/>
                      <a:pt x="45" y="181"/>
                    </a:cubicBezTo>
                    <a:cubicBezTo>
                      <a:pt x="6" y="158"/>
                      <a:pt x="6" y="158"/>
                      <a:pt x="6" y="158"/>
                    </a:cubicBezTo>
                    <a:lnTo>
                      <a:pt x="6" y="113"/>
                    </a:lnTo>
                    <a:close/>
                    <a:moveTo>
                      <a:pt x="141" y="181"/>
                    </a:moveTo>
                    <a:cubicBezTo>
                      <a:pt x="141" y="136"/>
                      <a:pt x="141" y="136"/>
                      <a:pt x="141" y="136"/>
                    </a:cubicBezTo>
                    <a:cubicBezTo>
                      <a:pt x="180" y="113"/>
                      <a:pt x="180" y="113"/>
                      <a:pt x="180" y="113"/>
                    </a:cubicBezTo>
                    <a:cubicBezTo>
                      <a:pt x="180" y="158"/>
                      <a:pt x="180" y="158"/>
                      <a:pt x="180" y="158"/>
                    </a:cubicBezTo>
                    <a:lnTo>
                      <a:pt x="141" y="181"/>
                    </a:lnTo>
                    <a:close/>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85"/>
              <p:cNvSpPr>
                <a:spLocks/>
              </p:cNvSpPr>
              <p:nvPr/>
            </p:nvSpPr>
            <p:spPr bwMode="auto">
              <a:xfrm>
                <a:off x="6850692" y="4203024"/>
                <a:ext cx="33770" cy="21169"/>
              </a:xfrm>
              <a:custGeom>
                <a:avLst/>
                <a:gdLst>
                  <a:gd name="T0" fmla="*/ 27 w 28"/>
                  <a:gd name="T1" fmla="*/ 1 h 18"/>
                  <a:gd name="T2" fmla="*/ 23 w 28"/>
                  <a:gd name="T3" fmla="*/ 0 h 18"/>
                  <a:gd name="T4" fmla="*/ 2 w 28"/>
                  <a:gd name="T5" fmla="*/ 13 h 18"/>
                  <a:gd name="T6" fmla="*/ 1 w 28"/>
                  <a:gd name="T7" fmla="*/ 17 h 18"/>
                  <a:gd name="T8" fmla="*/ 4 w 28"/>
                  <a:gd name="T9" fmla="*/ 18 h 18"/>
                  <a:gd name="T10" fmla="*/ 5 w 28"/>
                  <a:gd name="T11" fmla="*/ 18 h 18"/>
                  <a:gd name="T12" fmla="*/ 26 w 28"/>
                  <a:gd name="T13" fmla="*/ 6 h 18"/>
                  <a:gd name="T14" fmla="*/ 27 w 28"/>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8">
                    <a:moveTo>
                      <a:pt x="27" y="1"/>
                    </a:moveTo>
                    <a:cubicBezTo>
                      <a:pt x="27" y="0"/>
                      <a:pt x="25" y="0"/>
                      <a:pt x="23" y="0"/>
                    </a:cubicBezTo>
                    <a:cubicBezTo>
                      <a:pt x="2" y="13"/>
                      <a:pt x="2" y="13"/>
                      <a:pt x="2" y="13"/>
                    </a:cubicBezTo>
                    <a:cubicBezTo>
                      <a:pt x="1" y="13"/>
                      <a:pt x="0" y="15"/>
                      <a:pt x="1" y="17"/>
                    </a:cubicBezTo>
                    <a:cubicBezTo>
                      <a:pt x="2" y="18"/>
                      <a:pt x="3" y="18"/>
                      <a:pt x="4" y="18"/>
                    </a:cubicBezTo>
                    <a:cubicBezTo>
                      <a:pt x="4" y="18"/>
                      <a:pt x="5" y="18"/>
                      <a:pt x="5" y="18"/>
                    </a:cubicBezTo>
                    <a:cubicBezTo>
                      <a:pt x="26" y="6"/>
                      <a:pt x="26" y="6"/>
                      <a:pt x="26" y="6"/>
                    </a:cubicBezTo>
                    <a:cubicBezTo>
                      <a:pt x="28" y="5"/>
                      <a:pt x="28" y="3"/>
                      <a:pt x="27" y="1"/>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86"/>
              <p:cNvSpPr>
                <a:spLocks/>
              </p:cNvSpPr>
              <p:nvPr/>
            </p:nvSpPr>
            <p:spPr bwMode="auto">
              <a:xfrm>
                <a:off x="6744847" y="4203024"/>
                <a:ext cx="32258" cy="21169"/>
              </a:xfrm>
              <a:custGeom>
                <a:avLst/>
                <a:gdLst>
                  <a:gd name="T0" fmla="*/ 27 w 27"/>
                  <a:gd name="T1" fmla="*/ 1 h 18"/>
                  <a:gd name="T2" fmla="*/ 22 w 27"/>
                  <a:gd name="T3" fmla="*/ 0 h 18"/>
                  <a:gd name="T4" fmla="*/ 1 w 27"/>
                  <a:gd name="T5" fmla="*/ 13 h 18"/>
                  <a:gd name="T6" fmla="*/ 0 w 27"/>
                  <a:gd name="T7" fmla="*/ 17 h 18"/>
                  <a:gd name="T8" fmla="*/ 3 w 27"/>
                  <a:gd name="T9" fmla="*/ 18 h 18"/>
                  <a:gd name="T10" fmla="*/ 5 w 27"/>
                  <a:gd name="T11" fmla="*/ 18 h 18"/>
                  <a:gd name="T12" fmla="*/ 25 w 27"/>
                  <a:gd name="T13" fmla="*/ 6 h 18"/>
                  <a:gd name="T14" fmla="*/ 27 w 27"/>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8">
                    <a:moveTo>
                      <a:pt x="27" y="1"/>
                    </a:moveTo>
                    <a:cubicBezTo>
                      <a:pt x="26" y="0"/>
                      <a:pt x="24" y="0"/>
                      <a:pt x="22" y="0"/>
                    </a:cubicBezTo>
                    <a:cubicBezTo>
                      <a:pt x="1" y="13"/>
                      <a:pt x="1" y="13"/>
                      <a:pt x="1" y="13"/>
                    </a:cubicBezTo>
                    <a:cubicBezTo>
                      <a:pt x="0" y="13"/>
                      <a:pt x="0" y="15"/>
                      <a:pt x="0" y="17"/>
                    </a:cubicBezTo>
                    <a:cubicBezTo>
                      <a:pt x="1" y="18"/>
                      <a:pt x="2" y="18"/>
                      <a:pt x="3" y="18"/>
                    </a:cubicBezTo>
                    <a:cubicBezTo>
                      <a:pt x="4" y="18"/>
                      <a:pt x="4" y="18"/>
                      <a:pt x="5" y="18"/>
                    </a:cubicBezTo>
                    <a:cubicBezTo>
                      <a:pt x="25" y="6"/>
                      <a:pt x="25" y="6"/>
                      <a:pt x="25" y="6"/>
                    </a:cubicBezTo>
                    <a:cubicBezTo>
                      <a:pt x="27" y="5"/>
                      <a:pt x="27" y="3"/>
                      <a:pt x="27" y="1"/>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87"/>
              <p:cNvSpPr>
                <a:spLocks/>
              </p:cNvSpPr>
              <p:nvPr/>
            </p:nvSpPr>
            <p:spPr bwMode="auto">
              <a:xfrm>
                <a:off x="6904622" y="4203024"/>
                <a:ext cx="33266" cy="21169"/>
              </a:xfrm>
              <a:custGeom>
                <a:avLst/>
                <a:gdLst>
                  <a:gd name="T0" fmla="*/ 26 w 28"/>
                  <a:gd name="T1" fmla="*/ 13 h 18"/>
                  <a:gd name="T2" fmla="*/ 5 w 28"/>
                  <a:gd name="T3" fmla="*/ 0 h 18"/>
                  <a:gd name="T4" fmla="*/ 1 w 28"/>
                  <a:gd name="T5" fmla="*/ 1 h 18"/>
                  <a:gd name="T6" fmla="*/ 2 w 28"/>
                  <a:gd name="T7" fmla="*/ 6 h 18"/>
                  <a:gd name="T8" fmla="*/ 23 w 28"/>
                  <a:gd name="T9" fmla="*/ 18 h 18"/>
                  <a:gd name="T10" fmla="*/ 25 w 28"/>
                  <a:gd name="T11" fmla="*/ 18 h 18"/>
                  <a:gd name="T12" fmla="*/ 27 w 28"/>
                  <a:gd name="T13" fmla="*/ 17 h 18"/>
                  <a:gd name="T14" fmla="*/ 26 w 28"/>
                  <a:gd name="T15" fmla="*/ 13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8">
                    <a:moveTo>
                      <a:pt x="26" y="13"/>
                    </a:moveTo>
                    <a:cubicBezTo>
                      <a:pt x="5" y="0"/>
                      <a:pt x="5" y="0"/>
                      <a:pt x="5" y="0"/>
                    </a:cubicBezTo>
                    <a:cubicBezTo>
                      <a:pt x="4" y="0"/>
                      <a:pt x="2" y="0"/>
                      <a:pt x="1" y="1"/>
                    </a:cubicBezTo>
                    <a:cubicBezTo>
                      <a:pt x="0" y="3"/>
                      <a:pt x="1" y="5"/>
                      <a:pt x="2" y="6"/>
                    </a:cubicBezTo>
                    <a:cubicBezTo>
                      <a:pt x="23" y="18"/>
                      <a:pt x="23" y="18"/>
                      <a:pt x="23" y="18"/>
                    </a:cubicBezTo>
                    <a:cubicBezTo>
                      <a:pt x="24" y="18"/>
                      <a:pt x="24" y="18"/>
                      <a:pt x="25" y="18"/>
                    </a:cubicBezTo>
                    <a:cubicBezTo>
                      <a:pt x="26" y="18"/>
                      <a:pt x="27" y="18"/>
                      <a:pt x="27" y="17"/>
                    </a:cubicBezTo>
                    <a:cubicBezTo>
                      <a:pt x="28" y="15"/>
                      <a:pt x="28" y="13"/>
                      <a:pt x="26" y="13"/>
                    </a:cubicBezTo>
                  </a:path>
                </a:pathLst>
              </a:custGeom>
              <a:solidFill>
                <a:srgbClr val="0A4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4" name="Rectangle 103"/>
            <p:cNvSpPr>
              <a:spLocks noChangeArrowheads="1"/>
            </p:cNvSpPr>
            <p:nvPr/>
          </p:nvSpPr>
          <p:spPr bwMode="auto">
            <a:xfrm>
              <a:off x="1844223" y="4296772"/>
              <a:ext cx="5484283" cy="428924"/>
            </a:xfrm>
            <a:prstGeom prst="rect">
              <a:avLst/>
            </a:prstGeom>
            <a:gradFill>
              <a:gsLst>
                <a:gs pos="0">
                  <a:srgbClr val="00197B"/>
                </a:gs>
                <a:gs pos="100000">
                  <a:srgbClr val="004BAF"/>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05" name="Rectangle 104"/>
            <p:cNvSpPr/>
            <p:nvPr/>
          </p:nvSpPr>
          <p:spPr>
            <a:xfrm>
              <a:off x="3720512" y="4006454"/>
              <a:ext cx="1448987" cy="338554"/>
            </a:xfrm>
            <a:prstGeom prst="rect">
              <a:avLst/>
            </a:prstGeom>
          </p:spPr>
          <p:txBody>
            <a:bodyPr wrap="none" anchor="ctr" anchorCtr="0">
              <a:spAutoFit/>
            </a:bodyPr>
            <a:lstStyle/>
            <a:p>
              <a:pPr lvl="0" algn="ctr"/>
              <a:r>
                <a:rPr lang="en-US" sz="1600" dirty="0">
                  <a:solidFill>
                    <a:srgbClr val="004990"/>
                  </a:solidFill>
                </a:rPr>
                <a:t>Infrastructure</a:t>
              </a:r>
            </a:p>
          </p:txBody>
        </p:sp>
        <p:sp>
          <p:nvSpPr>
            <p:cNvPr id="106" name="Rectangle 105"/>
            <p:cNvSpPr/>
            <p:nvPr/>
          </p:nvSpPr>
          <p:spPr>
            <a:xfrm>
              <a:off x="3736317" y="4375785"/>
              <a:ext cx="1417376" cy="276999"/>
            </a:xfrm>
            <a:prstGeom prst="rect">
              <a:avLst/>
            </a:prstGeom>
          </p:spPr>
          <p:txBody>
            <a:bodyPr wrap="none" anchor="ctr" anchorCtr="0">
              <a:spAutoFit/>
            </a:bodyPr>
            <a:lstStyle/>
            <a:p>
              <a:pPr lvl="0" algn="ctr"/>
              <a:r>
                <a:rPr lang="en-US" sz="1200" dirty="0">
                  <a:solidFill>
                    <a:srgbClr val="FFFFFF"/>
                  </a:solidFill>
                </a:rPr>
                <a:t>Physical &amp; Virtual</a:t>
              </a:r>
            </a:p>
          </p:txBody>
        </p:sp>
        <p:sp>
          <p:nvSpPr>
            <p:cNvPr id="107" name="Rectangle 106"/>
            <p:cNvSpPr/>
            <p:nvPr/>
          </p:nvSpPr>
          <p:spPr>
            <a:xfrm>
              <a:off x="3735514" y="3808755"/>
              <a:ext cx="1418978" cy="200055"/>
            </a:xfrm>
            <a:prstGeom prst="rect">
              <a:avLst/>
            </a:prstGeom>
          </p:spPr>
          <p:txBody>
            <a:bodyPr wrap="none" anchor="ctr" anchorCtr="0">
              <a:spAutoFit/>
            </a:bodyPr>
            <a:lstStyle/>
            <a:p>
              <a:pPr lvl="0" algn="ctr"/>
              <a:r>
                <a:rPr lang="pt-BR" sz="700" spc="150" dirty="0">
                  <a:solidFill>
                    <a:srgbClr val="FFFFFF"/>
                  </a:solidFill>
                </a:rPr>
                <a:t>Streaming Telemetry</a:t>
              </a:r>
              <a:endParaRPr lang="en-US" sz="700" spc="150" dirty="0">
                <a:solidFill>
                  <a:srgbClr val="FFFFFF"/>
                </a:solidFill>
              </a:endParaRPr>
            </a:p>
          </p:txBody>
        </p:sp>
      </p:grpSp>
      <p:grpSp>
        <p:nvGrpSpPr>
          <p:cNvPr id="119" name="Group 118"/>
          <p:cNvGrpSpPr/>
          <p:nvPr/>
        </p:nvGrpSpPr>
        <p:grpSpPr>
          <a:xfrm>
            <a:off x="2044321" y="1606293"/>
            <a:ext cx="492935" cy="492935"/>
            <a:chOff x="2044321" y="1606293"/>
            <a:chExt cx="492935" cy="492935"/>
          </a:xfrm>
        </p:grpSpPr>
        <p:sp>
          <p:nvSpPr>
            <p:cNvPr id="120" name="Oval 93"/>
            <p:cNvSpPr>
              <a:spLocks noChangeArrowheads="1"/>
            </p:cNvSpPr>
            <p:nvPr/>
          </p:nvSpPr>
          <p:spPr bwMode="auto">
            <a:xfrm>
              <a:off x="2045329" y="1608309"/>
              <a:ext cx="490919" cy="489407"/>
            </a:xfrm>
            <a:prstGeom prst="ellipse">
              <a:avLst/>
            </a:prstGeom>
            <a:solidFill>
              <a:srgbClr val="1A9E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94"/>
            <p:cNvSpPr>
              <a:spLocks noChangeArrowheads="1"/>
            </p:cNvSpPr>
            <p:nvPr/>
          </p:nvSpPr>
          <p:spPr bwMode="auto">
            <a:xfrm>
              <a:off x="2044321" y="1606293"/>
              <a:ext cx="492935" cy="492935"/>
            </a:xfrm>
            <a:prstGeom prst="ellipse">
              <a:avLst/>
            </a:prstGeom>
            <a:solidFill>
              <a:srgbClr val="19A921"/>
            </a:solidFill>
            <a:ln w="9525">
              <a:solidFill>
                <a:srgbClr val="FFFFFF"/>
              </a:solidFill>
              <a:round/>
              <a:headEnd/>
              <a:tailEnd/>
            </a:ln>
          </p:spPr>
          <p:txBody>
            <a:bodyPr vert="horz" wrap="none" lIns="91440" tIns="45720" rIns="91440" bIns="45720" numCol="1" anchor="ctr" anchorCtr="0" compatLnSpc="1">
              <a:prstTxWarp prst="textNoShape">
                <a:avLst/>
              </a:prstTxWarp>
            </a:bodyPr>
            <a:lstStyle/>
            <a:p>
              <a:pPr algn="ctr"/>
              <a:r>
                <a:rPr lang="en-US" sz="800" dirty="0"/>
                <a:t>Open</a:t>
              </a:r>
              <a:br>
                <a:rPr lang="en-US" sz="800" dirty="0"/>
              </a:br>
              <a:r>
                <a:rPr lang="en-US" sz="800" dirty="0"/>
                <a:t>APIs</a:t>
              </a:r>
            </a:p>
          </p:txBody>
        </p:sp>
        <p:sp>
          <p:nvSpPr>
            <p:cNvPr id="122" name="Freeform 96"/>
            <p:cNvSpPr>
              <a:spLocks/>
            </p:cNvSpPr>
            <p:nvPr/>
          </p:nvSpPr>
          <p:spPr bwMode="auto">
            <a:xfrm>
              <a:off x="2253995" y="1653671"/>
              <a:ext cx="73587" cy="48890"/>
            </a:xfrm>
            <a:custGeom>
              <a:avLst/>
              <a:gdLst>
                <a:gd name="T0" fmla="*/ 0 w 146"/>
                <a:gd name="T1" fmla="*/ 97 h 97"/>
                <a:gd name="T2" fmla="*/ 73 w 146"/>
                <a:gd name="T3" fmla="*/ 0 h 97"/>
                <a:gd name="T4" fmla="*/ 146 w 146"/>
                <a:gd name="T5" fmla="*/ 97 h 97"/>
                <a:gd name="T6" fmla="*/ 0 w 146"/>
                <a:gd name="T7" fmla="*/ 97 h 97"/>
              </a:gdLst>
              <a:ahLst/>
              <a:cxnLst>
                <a:cxn ang="0">
                  <a:pos x="T0" y="T1"/>
                </a:cxn>
                <a:cxn ang="0">
                  <a:pos x="T2" y="T3"/>
                </a:cxn>
                <a:cxn ang="0">
                  <a:pos x="T4" y="T5"/>
                </a:cxn>
                <a:cxn ang="0">
                  <a:pos x="T6" y="T7"/>
                </a:cxn>
              </a:cxnLst>
              <a:rect l="0" t="0" r="r" b="b"/>
              <a:pathLst>
                <a:path w="146" h="97">
                  <a:moveTo>
                    <a:pt x="0" y="97"/>
                  </a:moveTo>
                  <a:lnTo>
                    <a:pt x="73" y="0"/>
                  </a:lnTo>
                  <a:lnTo>
                    <a:pt x="146" y="97"/>
                  </a:lnTo>
                  <a:lnTo>
                    <a:pt x="0"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97"/>
            <p:cNvSpPr>
              <a:spLocks/>
            </p:cNvSpPr>
            <p:nvPr/>
          </p:nvSpPr>
          <p:spPr bwMode="auto">
            <a:xfrm>
              <a:off x="2253995" y="2003968"/>
              <a:ext cx="73587" cy="49898"/>
            </a:xfrm>
            <a:custGeom>
              <a:avLst/>
              <a:gdLst>
                <a:gd name="T0" fmla="*/ 146 w 146"/>
                <a:gd name="T1" fmla="*/ 0 h 99"/>
                <a:gd name="T2" fmla="*/ 73 w 146"/>
                <a:gd name="T3" fmla="*/ 99 h 99"/>
                <a:gd name="T4" fmla="*/ 0 w 146"/>
                <a:gd name="T5" fmla="*/ 0 h 99"/>
                <a:gd name="T6" fmla="*/ 146 w 146"/>
                <a:gd name="T7" fmla="*/ 0 h 99"/>
              </a:gdLst>
              <a:ahLst/>
              <a:cxnLst>
                <a:cxn ang="0">
                  <a:pos x="T0" y="T1"/>
                </a:cxn>
                <a:cxn ang="0">
                  <a:pos x="T2" y="T3"/>
                </a:cxn>
                <a:cxn ang="0">
                  <a:pos x="T4" y="T5"/>
                </a:cxn>
                <a:cxn ang="0">
                  <a:pos x="T6" y="T7"/>
                </a:cxn>
              </a:cxnLst>
              <a:rect l="0" t="0" r="r" b="b"/>
              <a:pathLst>
                <a:path w="146" h="99">
                  <a:moveTo>
                    <a:pt x="146" y="0"/>
                  </a:moveTo>
                  <a:lnTo>
                    <a:pt x="73" y="99"/>
                  </a:lnTo>
                  <a:lnTo>
                    <a:pt x="0" y="0"/>
                  </a:lnTo>
                  <a:lnTo>
                    <a:pt x="1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4" name="Group 123"/>
          <p:cNvGrpSpPr/>
          <p:nvPr/>
        </p:nvGrpSpPr>
        <p:grpSpPr>
          <a:xfrm>
            <a:off x="2044321" y="3670774"/>
            <a:ext cx="492935" cy="492935"/>
            <a:chOff x="2044321" y="3670774"/>
            <a:chExt cx="492935" cy="492935"/>
          </a:xfrm>
        </p:grpSpPr>
        <p:sp>
          <p:nvSpPr>
            <p:cNvPr id="125" name="Oval 98"/>
            <p:cNvSpPr>
              <a:spLocks noChangeArrowheads="1"/>
            </p:cNvSpPr>
            <p:nvPr/>
          </p:nvSpPr>
          <p:spPr bwMode="auto">
            <a:xfrm>
              <a:off x="2045329" y="3671782"/>
              <a:ext cx="490919" cy="489407"/>
            </a:xfrm>
            <a:prstGeom prst="ellipse">
              <a:avLst/>
            </a:prstGeom>
            <a:solidFill>
              <a:srgbClr val="1A9E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99"/>
            <p:cNvSpPr>
              <a:spLocks noChangeArrowheads="1"/>
            </p:cNvSpPr>
            <p:nvPr/>
          </p:nvSpPr>
          <p:spPr bwMode="auto">
            <a:xfrm>
              <a:off x="2044321" y="3670774"/>
              <a:ext cx="492935" cy="492935"/>
            </a:xfrm>
            <a:prstGeom prst="ellipse">
              <a:avLst/>
            </a:prstGeom>
            <a:solidFill>
              <a:srgbClr val="19A921"/>
            </a:solidFill>
            <a:ln w="9525">
              <a:solidFill>
                <a:srgbClr val="FFFFFF"/>
              </a:solidFill>
              <a:round/>
              <a:headEnd/>
              <a:tailEnd/>
            </a:ln>
          </p:spPr>
          <p:txBody>
            <a:bodyPr vert="horz" wrap="none" lIns="91440" tIns="45720" rIns="91440" bIns="45720" numCol="1" anchor="ctr" anchorCtr="0" compatLnSpc="1">
              <a:prstTxWarp prst="textNoShape">
                <a:avLst/>
              </a:prstTxWarp>
            </a:bodyPr>
            <a:lstStyle/>
            <a:p>
              <a:pPr algn="ctr"/>
              <a:r>
                <a:rPr lang="en-US" sz="800" dirty="0"/>
                <a:t>Open</a:t>
              </a:r>
              <a:br>
                <a:rPr lang="en-US" sz="800" dirty="0"/>
              </a:br>
              <a:r>
                <a:rPr lang="en-US" sz="800" dirty="0"/>
                <a:t>APIs</a:t>
              </a:r>
            </a:p>
          </p:txBody>
        </p:sp>
        <p:sp>
          <p:nvSpPr>
            <p:cNvPr id="129" name="Freeform 101"/>
            <p:cNvSpPr>
              <a:spLocks/>
            </p:cNvSpPr>
            <p:nvPr/>
          </p:nvSpPr>
          <p:spPr bwMode="auto">
            <a:xfrm>
              <a:off x="2253995" y="3717145"/>
              <a:ext cx="73587" cy="49898"/>
            </a:xfrm>
            <a:custGeom>
              <a:avLst/>
              <a:gdLst>
                <a:gd name="T0" fmla="*/ 0 w 146"/>
                <a:gd name="T1" fmla="*/ 99 h 99"/>
                <a:gd name="T2" fmla="*/ 73 w 146"/>
                <a:gd name="T3" fmla="*/ 0 h 99"/>
                <a:gd name="T4" fmla="*/ 146 w 146"/>
                <a:gd name="T5" fmla="*/ 99 h 99"/>
                <a:gd name="T6" fmla="*/ 0 w 146"/>
                <a:gd name="T7" fmla="*/ 99 h 99"/>
              </a:gdLst>
              <a:ahLst/>
              <a:cxnLst>
                <a:cxn ang="0">
                  <a:pos x="T0" y="T1"/>
                </a:cxn>
                <a:cxn ang="0">
                  <a:pos x="T2" y="T3"/>
                </a:cxn>
                <a:cxn ang="0">
                  <a:pos x="T4" y="T5"/>
                </a:cxn>
                <a:cxn ang="0">
                  <a:pos x="T6" y="T7"/>
                </a:cxn>
              </a:cxnLst>
              <a:rect l="0" t="0" r="r" b="b"/>
              <a:pathLst>
                <a:path w="146" h="99">
                  <a:moveTo>
                    <a:pt x="0" y="99"/>
                  </a:moveTo>
                  <a:lnTo>
                    <a:pt x="73" y="0"/>
                  </a:lnTo>
                  <a:lnTo>
                    <a:pt x="146" y="99"/>
                  </a:lnTo>
                  <a:lnTo>
                    <a:pt x="0"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02"/>
            <p:cNvSpPr>
              <a:spLocks/>
            </p:cNvSpPr>
            <p:nvPr/>
          </p:nvSpPr>
          <p:spPr bwMode="auto">
            <a:xfrm>
              <a:off x="2253995" y="4068449"/>
              <a:ext cx="73587" cy="48890"/>
            </a:xfrm>
            <a:custGeom>
              <a:avLst/>
              <a:gdLst>
                <a:gd name="T0" fmla="*/ 146 w 146"/>
                <a:gd name="T1" fmla="*/ 0 h 97"/>
                <a:gd name="T2" fmla="*/ 73 w 146"/>
                <a:gd name="T3" fmla="*/ 97 h 97"/>
                <a:gd name="T4" fmla="*/ 0 w 146"/>
                <a:gd name="T5" fmla="*/ 0 h 97"/>
                <a:gd name="T6" fmla="*/ 146 w 146"/>
                <a:gd name="T7" fmla="*/ 0 h 97"/>
              </a:gdLst>
              <a:ahLst/>
              <a:cxnLst>
                <a:cxn ang="0">
                  <a:pos x="T0" y="T1"/>
                </a:cxn>
                <a:cxn ang="0">
                  <a:pos x="T2" y="T3"/>
                </a:cxn>
                <a:cxn ang="0">
                  <a:pos x="T4" y="T5"/>
                </a:cxn>
                <a:cxn ang="0">
                  <a:pos x="T6" y="T7"/>
                </a:cxn>
              </a:cxnLst>
              <a:rect l="0" t="0" r="r" b="b"/>
              <a:pathLst>
                <a:path w="146" h="97">
                  <a:moveTo>
                    <a:pt x="146" y="0"/>
                  </a:moveTo>
                  <a:lnTo>
                    <a:pt x="73" y="97"/>
                  </a:lnTo>
                  <a:lnTo>
                    <a:pt x="0" y="0"/>
                  </a:lnTo>
                  <a:lnTo>
                    <a:pt x="1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2" name="Rectangle 3"/>
          <p:cNvSpPr/>
          <p:nvPr/>
        </p:nvSpPr>
        <p:spPr>
          <a:xfrm>
            <a:off x="1579880" y="1386840"/>
            <a:ext cx="370840" cy="3478686"/>
          </a:xfrm>
          <a:custGeom>
            <a:avLst/>
            <a:gdLst/>
            <a:ahLst/>
            <a:cxnLst/>
            <a:rect l="l" t="t" r="r" b="b"/>
            <a:pathLst>
              <a:path w="370840" h="3478686">
                <a:moveTo>
                  <a:pt x="0" y="0"/>
                </a:moveTo>
                <a:lnTo>
                  <a:pt x="1766" y="0"/>
                </a:lnTo>
                <a:cubicBezTo>
                  <a:pt x="12493" y="54516"/>
                  <a:pt x="145261" y="105563"/>
                  <a:pt x="370840" y="150086"/>
                </a:cubicBezTo>
                <a:lnTo>
                  <a:pt x="370840" y="3163274"/>
                </a:lnTo>
                <a:lnTo>
                  <a:pt x="370840" y="3317240"/>
                </a:lnTo>
                <a:lnTo>
                  <a:pt x="370840" y="3478686"/>
                </a:lnTo>
                <a:cubicBezTo>
                  <a:pt x="134468" y="3432025"/>
                  <a:pt x="0" y="3378216"/>
                  <a:pt x="0" y="3320980"/>
                </a:cubicBezTo>
                <a:lnTo>
                  <a:pt x="1096" y="3317240"/>
                </a:lnTo>
                <a:lnTo>
                  <a:pt x="0" y="3317240"/>
                </a:lnTo>
                <a:close/>
              </a:path>
            </a:pathLst>
          </a:custGeom>
          <a:gradFill flip="none" rotWithShape="1">
            <a:gsLst>
              <a:gs pos="0">
                <a:srgbClr val="004BAF">
                  <a:alpha val="76000"/>
                </a:srgbClr>
              </a:gs>
              <a:gs pos="33000">
                <a:srgbClr val="004BAF"/>
              </a:gs>
            </a:gsLst>
            <a:lin ang="10800000" scaled="0"/>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133" name="Rectangle 3"/>
          <p:cNvSpPr/>
          <p:nvPr/>
        </p:nvSpPr>
        <p:spPr>
          <a:xfrm flipH="1">
            <a:off x="7214718" y="1386840"/>
            <a:ext cx="370840" cy="3478686"/>
          </a:xfrm>
          <a:custGeom>
            <a:avLst/>
            <a:gdLst/>
            <a:ahLst/>
            <a:cxnLst/>
            <a:rect l="l" t="t" r="r" b="b"/>
            <a:pathLst>
              <a:path w="370840" h="3478686">
                <a:moveTo>
                  <a:pt x="0" y="0"/>
                </a:moveTo>
                <a:lnTo>
                  <a:pt x="1766" y="0"/>
                </a:lnTo>
                <a:cubicBezTo>
                  <a:pt x="12493" y="54516"/>
                  <a:pt x="145261" y="105563"/>
                  <a:pt x="370840" y="150086"/>
                </a:cubicBezTo>
                <a:lnTo>
                  <a:pt x="370840" y="3163274"/>
                </a:lnTo>
                <a:lnTo>
                  <a:pt x="370840" y="3317240"/>
                </a:lnTo>
                <a:lnTo>
                  <a:pt x="370840" y="3478686"/>
                </a:lnTo>
                <a:cubicBezTo>
                  <a:pt x="134468" y="3432025"/>
                  <a:pt x="0" y="3378216"/>
                  <a:pt x="0" y="3320980"/>
                </a:cubicBezTo>
                <a:lnTo>
                  <a:pt x="1096" y="3317240"/>
                </a:lnTo>
                <a:lnTo>
                  <a:pt x="0" y="3317240"/>
                </a:lnTo>
                <a:close/>
              </a:path>
            </a:pathLst>
          </a:custGeom>
          <a:gradFill flip="none" rotWithShape="1">
            <a:gsLst>
              <a:gs pos="0">
                <a:srgbClr val="004BAF">
                  <a:alpha val="76000"/>
                </a:srgbClr>
              </a:gs>
              <a:gs pos="33000">
                <a:srgbClr val="004BAF"/>
              </a:gs>
            </a:gsLst>
            <a:lin ang="10800000" scaled="0"/>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grpSp>
        <p:nvGrpSpPr>
          <p:cNvPr id="134" name="Group 133"/>
          <p:cNvGrpSpPr/>
          <p:nvPr/>
        </p:nvGrpSpPr>
        <p:grpSpPr>
          <a:xfrm>
            <a:off x="2044321" y="2725226"/>
            <a:ext cx="492935" cy="491927"/>
            <a:chOff x="2044321" y="2725226"/>
            <a:chExt cx="492935" cy="491927"/>
          </a:xfrm>
        </p:grpSpPr>
        <p:sp>
          <p:nvSpPr>
            <p:cNvPr id="146" name="Oval 88"/>
            <p:cNvSpPr>
              <a:spLocks noChangeArrowheads="1"/>
            </p:cNvSpPr>
            <p:nvPr/>
          </p:nvSpPr>
          <p:spPr bwMode="auto">
            <a:xfrm>
              <a:off x="2045329" y="2726738"/>
              <a:ext cx="490919" cy="489407"/>
            </a:xfrm>
            <a:prstGeom prst="ellipse">
              <a:avLst/>
            </a:prstGeom>
            <a:solidFill>
              <a:srgbClr val="1A9E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89"/>
            <p:cNvSpPr>
              <a:spLocks noChangeArrowheads="1"/>
            </p:cNvSpPr>
            <p:nvPr/>
          </p:nvSpPr>
          <p:spPr bwMode="auto">
            <a:xfrm>
              <a:off x="2044321" y="2725226"/>
              <a:ext cx="492935" cy="491927"/>
            </a:xfrm>
            <a:prstGeom prst="ellipse">
              <a:avLst/>
            </a:prstGeom>
            <a:solidFill>
              <a:srgbClr val="19A921"/>
            </a:solidFill>
            <a:ln w="9525">
              <a:solidFill>
                <a:srgbClr val="FFFFFF"/>
              </a:solidFill>
              <a:round/>
              <a:headEnd/>
              <a:tailEnd/>
            </a:ln>
          </p:spPr>
          <p:txBody>
            <a:bodyPr vert="horz" wrap="none" lIns="91440" tIns="45720" rIns="91440" bIns="45720" numCol="1" anchor="ctr" anchorCtr="0" compatLnSpc="1">
              <a:prstTxWarp prst="textNoShape">
                <a:avLst/>
              </a:prstTxWarp>
            </a:bodyPr>
            <a:lstStyle/>
            <a:p>
              <a:pPr algn="ctr"/>
              <a:r>
                <a:rPr lang="en-US" sz="800" dirty="0"/>
                <a:t>Open</a:t>
              </a:r>
              <a:br>
                <a:rPr lang="en-US" sz="800" dirty="0"/>
              </a:br>
              <a:r>
                <a:rPr lang="en-US" sz="800" dirty="0"/>
                <a:t>APIs</a:t>
              </a:r>
            </a:p>
          </p:txBody>
        </p:sp>
        <p:sp>
          <p:nvSpPr>
            <p:cNvPr id="148" name="Freeform 92"/>
            <p:cNvSpPr>
              <a:spLocks/>
            </p:cNvSpPr>
            <p:nvPr/>
          </p:nvSpPr>
          <p:spPr bwMode="auto">
            <a:xfrm>
              <a:off x="2253995" y="3122901"/>
              <a:ext cx="73587" cy="48890"/>
            </a:xfrm>
            <a:custGeom>
              <a:avLst/>
              <a:gdLst>
                <a:gd name="T0" fmla="*/ 146 w 146"/>
                <a:gd name="T1" fmla="*/ 0 h 97"/>
                <a:gd name="T2" fmla="*/ 73 w 146"/>
                <a:gd name="T3" fmla="*/ 97 h 97"/>
                <a:gd name="T4" fmla="*/ 0 w 146"/>
                <a:gd name="T5" fmla="*/ 0 h 97"/>
                <a:gd name="T6" fmla="*/ 146 w 146"/>
                <a:gd name="T7" fmla="*/ 0 h 97"/>
              </a:gdLst>
              <a:ahLst/>
              <a:cxnLst>
                <a:cxn ang="0">
                  <a:pos x="T0" y="T1"/>
                </a:cxn>
                <a:cxn ang="0">
                  <a:pos x="T2" y="T3"/>
                </a:cxn>
                <a:cxn ang="0">
                  <a:pos x="T4" y="T5"/>
                </a:cxn>
                <a:cxn ang="0">
                  <a:pos x="T6" y="T7"/>
                </a:cxn>
              </a:cxnLst>
              <a:rect l="0" t="0" r="r" b="b"/>
              <a:pathLst>
                <a:path w="146" h="97">
                  <a:moveTo>
                    <a:pt x="146" y="0"/>
                  </a:moveTo>
                  <a:lnTo>
                    <a:pt x="73" y="97"/>
                  </a:lnTo>
                  <a:lnTo>
                    <a:pt x="0" y="0"/>
                  </a:lnTo>
                  <a:lnTo>
                    <a:pt x="1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96"/>
            <p:cNvSpPr>
              <a:spLocks/>
            </p:cNvSpPr>
            <p:nvPr/>
          </p:nvSpPr>
          <p:spPr bwMode="auto">
            <a:xfrm>
              <a:off x="2253995" y="2781431"/>
              <a:ext cx="73587" cy="48890"/>
            </a:xfrm>
            <a:custGeom>
              <a:avLst/>
              <a:gdLst>
                <a:gd name="T0" fmla="*/ 0 w 146"/>
                <a:gd name="T1" fmla="*/ 97 h 97"/>
                <a:gd name="T2" fmla="*/ 73 w 146"/>
                <a:gd name="T3" fmla="*/ 0 h 97"/>
                <a:gd name="T4" fmla="*/ 146 w 146"/>
                <a:gd name="T5" fmla="*/ 97 h 97"/>
                <a:gd name="T6" fmla="*/ 0 w 146"/>
                <a:gd name="T7" fmla="*/ 97 h 97"/>
              </a:gdLst>
              <a:ahLst/>
              <a:cxnLst>
                <a:cxn ang="0">
                  <a:pos x="T0" y="T1"/>
                </a:cxn>
                <a:cxn ang="0">
                  <a:pos x="T2" y="T3"/>
                </a:cxn>
                <a:cxn ang="0">
                  <a:pos x="T4" y="T5"/>
                </a:cxn>
                <a:cxn ang="0">
                  <a:pos x="T6" y="T7"/>
                </a:cxn>
              </a:cxnLst>
              <a:rect l="0" t="0" r="r" b="b"/>
              <a:pathLst>
                <a:path w="146" h="97">
                  <a:moveTo>
                    <a:pt x="0" y="97"/>
                  </a:moveTo>
                  <a:lnTo>
                    <a:pt x="73" y="0"/>
                  </a:lnTo>
                  <a:lnTo>
                    <a:pt x="146" y="97"/>
                  </a:lnTo>
                  <a:lnTo>
                    <a:pt x="0"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0" name="Group 149"/>
          <p:cNvGrpSpPr/>
          <p:nvPr/>
        </p:nvGrpSpPr>
        <p:grpSpPr>
          <a:xfrm>
            <a:off x="463424" y="1137715"/>
            <a:ext cx="283763" cy="3527621"/>
            <a:chOff x="2299506" y="1647956"/>
            <a:chExt cx="325747" cy="3629513"/>
          </a:xfrm>
        </p:grpSpPr>
        <p:sp>
          <p:nvSpPr>
            <p:cNvPr id="151" name="Left-Right Arrow 150"/>
            <p:cNvSpPr/>
            <p:nvPr/>
          </p:nvSpPr>
          <p:spPr>
            <a:xfrm rot="16200000">
              <a:off x="647623" y="3299839"/>
              <a:ext cx="3629513" cy="325747"/>
            </a:xfrm>
            <a:prstGeom prst="leftRightArrow">
              <a:avLst>
                <a:gd name="adj1" fmla="val 100000"/>
                <a:gd name="adj2" fmla="val 50000"/>
              </a:avLst>
            </a:prstGeom>
            <a:gradFill flip="none" rotWithShape="1">
              <a:gsLst>
                <a:gs pos="0">
                  <a:srgbClr val="002444"/>
                </a:gs>
                <a:gs pos="100000">
                  <a:srgbClr val="002444">
                    <a:lumMod val="75000"/>
                    <a:lumOff val="25000"/>
                  </a:srgbClr>
                </a:gs>
              </a:gsLst>
              <a:lin ang="0" scaled="1"/>
              <a:tileRect/>
            </a:gradFill>
            <a:ln w="12700">
              <a:solidFill>
                <a:srgbClr val="FFFFFF">
                  <a:alpha val="60000"/>
                </a:srgbClr>
              </a:solidFill>
              <a:round/>
              <a:headEnd/>
              <a:tailEnd/>
            </a:ln>
            <a:effectLst/>
          </p:spPr>
          <p:txBody>
            <a:bodyPr wrap="none" anchor="ctr"/>
            <a:lstStyle/>
            <a:p>
              <a:pPr algn="ctr" defTabSz="342794">
                <a:lnSpc>
                  <a:spcPct val="90000"/>
                </a:lnSpc>
                <a:defRPr/>
              </a:pPr>
              <a:r>
                <a:rPr lang="en-US" sz="1400" kern="0" dirty="0">
                  <a:solidFill>
                    <a:srgbClr val="FFFFFF"/>
                  </a:solidFill>
                  <a:effectLst>
                    <a:outerShdw blurRad="38100" dist="12700" dir="5400000" algn="tl">
                      <a:srgbClr val="000000">
                        <a:alpha val="30000"/>
                      </a:srgbClr>
                    </a:outerShdw>
                  </a:effectLst>
                  <a:ea typeface="ＭＳ Ｐゴシック" charset="0"/>
                  <a:cs typeface="ＭＳ Ｐゴシック" charset="0"/>
                </a:rPr>
                <a:t>Security</a:t>
              </a:r>
            </a:p>
          </p:txBody>
        </p:sp>
        <p:sp>
          <p:nvSpPr>
            <p:cNvPr id="152" name="Freeform 151"/>
            <p:cNvSpPr>
              <a:spLocks noEditPoints="1"/>
            </p:cNvSpPr>
            <p:nvPr/>
          </p:nvSpPr>
          <p:spPr bwMode="auto">
            <a:xfrm>
              <a:off x="2373026" y="2074989"/>
              <a:ext cx="178704" cy="185512"/>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defTabSz="341924">
                <a:defRPr/>
              </a:pPr>
              <a:endParaRPr lang="en-US" sz="1400" kern="0" dirty="0">
                <a:solidFill>
                  <a:srgbClr val="000000"/>
                </a:solidFill>
                <a:ea typeface="ＭＳ Ｐゴシック" charset="0"/>
                <a:cs typeface="ＭＳ Ｐゴシック" charset="0"/>
              </a:endParaRPr>
            </a:p>
          </p:txBody>
        </p:sp>
      </p:grpSp>
      <p:grpSp>
        <p:nvGrpSpPr>
          <p:cNvPr id="153" name="Group 152"/>
          <p:cNvGrpSpPr/>
          <p:nvPr/>
        </p:nvGrpSpPr>
        <p:grpSpPr>
          <a:xfrm>
            <a:off x="817447" y="1138190"/>
            <a:ext cx="283763" cy="3527143"/>
            <a:chOff x="3103094" y="1433890"/>
            <a:chExt cx="378351" cy="4410003"/>
          </a:xfrm>
        </p:grpSpPr>
        <p:sp>
          <p:nvSpPr>
            <p:cNvPr id="154" name="Left-Right Arrow 153"/>
            <p:cNvSpPr/>
            <p:nvPr/>
          </p:nvSpPr>
          <p:spPr>
            <a:xfrm rot="16200000">
              <a:off x="1087268" y="3449716"/>
              <a:ext cx="4410003" cy="378351"/>
            </a:xfrm>
            <a:prstGeom prst="leftRightArrow">
              <a:avLst>
                <a:gd name="adj1" fmla="val 100000"/>
                <a:gd name="adj2" fmla="val 50000"/>
              </a:avLst>
            </a:prstGeom>
            <a:gradFill flip="none" rotWithShape="1">
              <a:gsLst>
                <a:gs pos="0">
                  <a:srgbClr val="002444"/>
                </a:gs>
                <a:gs pos="100000">
                  <a:srgbClr val="002444">
                    <a:lumMod val="75000"/>
                    <a:lumOff val="25000"/>
                  </a:srgbClr>
                </a:gs>
              </a:gsLst>
              <a:lin ang="0" scaled="1"/>
              <a:tileRect/>
            </a:gradFill>
            <a:ln w="12700">
              <a:solidFill>
                <a:srgbClr val="FFFFFF">
                  <a:alpha val="60000"/>
                </a:srgbClr>
              </a:solidFill>
              <a:round/>
              <a:headEnd/>
              <a:tailEnd/>
            </a:ln>
            <a:effectLst/>
          </p:spPr>
          <p:txBody>
            <a:bodyPr wrap="none" lIns="68564" tIns="34289" rIns="68564" bIns="34289" anchor="ctr"/>
            <a:lstStyle/>
            <a:p>
              <a:pPr algn="ctr" defTabSz="342794">
                <a:lnSpc>
                  <a:spcPct val="90000"/>
                </a:lnSpc>
                <a:defRPr/>
              </a:pPr>
              <a:r>
                <a:rPr lang="en-US" sz="1400" kern="0" dirty="0">
                  <a:solidFill>
                    <a:srgbClr val="FFFFFF"/>
                  </a:solidFill>
                  <a:effectLst>
                    <a:outerShdw blurRad="38100" dist="12700" dir="5400000" algn="tl">
                      <a:srgbClr val="000000">
                        <a:alpha val="30000"/>
                      </a:srgbClr>
                    </a:outerShdw>
                  </a:effectLst>
                  <a:ea typeface="ＭＳ Ｐゴシック" charset="0"/>
                  <a:cs typeface="ＭＳ Ｐゴシック" charset="0"/>
                </a:rPr>
                <a:t>Policy</a:t>
              </a:r>
            </a:p>
          </p:txBody>
        </p:sp>
        <p:sp>
          <p:nvSpPr>
            <p:cNvPr id="155" name="Freeform 154"/>
            <p:cNvSpPr>
              <a:spLocks noChangeAspect="1"/>
            </p:cNvSpPr>
            <p:nvPr/>
          </p:nvSpPr>
          <p:spPr>
            <a:xfrm>
              <a:off x="3177004" y="1949199"/>
              <a:ext cx="215736" cy="225435"/>
            </a:xfrm>
            <a:custGeom>
              <a:avLst/>
              <a:gdLst>
                <a:gd name="connsiteX0" fmla="*/ 2049086 w 3121576"/>
                <a:gd name="connsiteY0" fmla="*/ 1084889 h 3121576"/>
                <a:gd name="connsiteX1" fmla="*/ 1948974 w 3121576"/>
                <a:gd name="connsiteY1" fmla="*/ 1126209 h 3121576"/>
                <a:gd name="connsiteX2" fmla="*/ 1384326 w 3121576"/>
                <a:gd name="connsiteY2" fmla="*/ 1689427 h 3121576"/>
                <a:gd name="connsiteX3" fmla="*/ 1199437 w 3121576"/>
                <a:gd name="connsiteY3" fmla="*/ 1511672 h 3121576"/>
                <a:gd name="connsiteX4" fmla="*/ 1098582 w 3121576"/>
                <a:gd name="connsiteY4" fmla="*/ 1472202 h 3121576"/>
                <a:gd name="connsiteX5" fmla="*/ 999356 w 3121576"/>
                <a:gd name="connsiteY5" fmla="*/ 1515608 h 3121576"/>
                <a:gd name="connsiteX6" fmla="*/ 1003292 w 3121576"/>
                <a:gd name="connsiteY6" fmla="*/ 1715689 h 3121576"/>
                <a:gd name="connsiteX7" fmla="*/ 1093282 w 3121576"/>
                <a:gd name="connsiteY7" fmla="*/ 1802206 h 3121576"/>
                <a:gd name="connsiteX8" fmla="*/ 1091975 w 3121576"/>
                <a:gd name="connsiteY8" fmla="*/ 1802206 h 3121576"/>
                <a:gd name="connsiteX9" fmla="*/ 1382281 w 3121576"/>
                <a:gd name="connsiteY9" fmla="*/ 2082872 h 3121576"/>
                <a:gd name="connsiteX10" fmla="*/ 1532318 w 3121576"/>
                <a:gd name="connsiteY10" fmla="*/ 1937817 h 3121576"/>
                <a:gd name="connsiteX11" fmla="*/ 1543430 w 3121576"/>
                <a:gd name="connsiteY11" fmla="*/ 1930459 h 3121576"/>
                <a:gd name="connsiteX12" fmla="*/ 1653763 w 3121576"/>
                <a:gd name="connsiteY12" fmla="*/ 1820405 h 3121576"/>
                <a:gd name="connsiteX13" fmla="*/ 1672587 w 3121576"/>
                <a:gd name="connsiteY13" fmla="*/ 1802206 h 3121576"/>
                <a:gd name="connsiteX14" fmla="*/ 1672008 w 3121576"/>
                <a:gd name="connsiteY14" fmla="*/ 1802206 h 3121576"/>
                <a:gd name="connsiteX15" fmla="*/ 2148839 w 3121576"/>
                <a:gd name="connsiteY15" fmla="*/ 1326582 h 3121576"/>
                <a:gd name="connsiteX16" fmla="*/ 2149093 w 3121576"/>
                <a:gd name="connsiteY16" fmla="*/ 1126463 h 3121576"/>
                <a:gd name="connsiteX17" fmla="*/ 2049086 w 3121576"/>
                <a:gd name="connsiteY17" fmla="*/ 1084889 h 3121576"/>
                <a:gd name="connsiteX18" fmla="*/ 1560788 w 3121576"/>
                <a:gd name="connsiteY18" fmla="*/ 0 h 3121576"/>
                <a:gd name="connsiteX19" fmla="*/ 1892772 w 3121576"/>
                <a:gd name="connsiteY19" fmla="*/ 321808 h 3121576"/>
                <a:gd name="connsiteX20" fmla="*/ 2341182 w 3121576"/>
                <a:gd name="connsiteY20" fmla="*/ 209106 h 3121576"/>
                <a:gd name="connsiteX21" fmla="*/ 2467785 w 3121576"/>
                <a:gd name="connsiteY21" fmla="*/ 653791 h 3121576"/>
                <a:gd name="connsiteX22" fmla="*/ 2912470 w 3121576"/>
                <a:gd name="connsiteY22" fmla="*/ 780394 h 3121576"/>
                <a:gd name="connsiteX23" fmla="*/ 2799768 w 3121576"/>
                <a:gd name="connsiteY23" fmla="*/ 1228804 h 3121576"/>
                <a:gd name="connsiteX24" fmla="*/ 3121576 w 3121576"/>
                <a:gd name="connsiteY24" fmla="*/ 1560788 h 3121576"/>
                <a:gd name="connsiteX25" fmla="*/ 2799768 w 3121576"/>
                <a:gd name="connsiteY25" fmla="*/ 1892772 h 3121576"/>
                <a:gd name="connsiteX26" fmla="*/ 2912470 w 3121576"/>
                <a:gd name="connsiteY26" fmla="*/ 2341182 h 3121576"/>
                <a:gd name="connsiteX27" fmla="*/ 2467785 w 3121576"/>
                <a:gd name="connsiteY27" fmla="*/ 2467785 h 3121576"/>
                <a:gd name="connsiteX28" fmla="*/ 2341182 w 3121576"/>
                <a:gd name="connsiteY28" fmla="*/ 2912470 h 3121576"/>
                <a:gd name="connsiteX29" fmla="*/ 1892772 w 3121576"/>
                <a:gd name="connsiteY29" fmla="*/ 2799768 h 3121576"/>
                <a:gd name="connsiteX30" fmla="*/ 1560788 w 3121576"/>
                <a:gd name="connsiteY30" fmla="*/ 3121576 h 3121576"/>
                <a:gd name="connsiteX31" fmla="*/ 1228804 w 3121576"/>
                <a:gd name="connsiteY31" fmla="*/ 2799768 h 3121576"/>
                <a:gd name="connsiteX32" fmla="*/ 780394 w 3121576"/>
                <a:gd name="connsiteY32" fmla="*/ 2912470 h 3121576"/>
                <a:gd name="connsiteX33" fmla="*/ 653791 w 3121576"/>
                <a:gd name="connsiteY33" fmla="*/ 2467785 h 3121576"/>
                <a:gd name="connsiteX34" fmla="*/ 209106 w 3121576"/>
                <a:gd name="connsiteY34" fmla="*/ 2341182 h 3121576"/>
                <a:gd name="connsiteX35" fmla="*/ 321808 w 3121576"/>
                <a:gd name="connsiteY35" fmla="*/ 1892772 h 3121576"/>
                <a:gd name="connsiteX36" fmla="*/ 0 w 3121576"/>
                <a:gd name="connsiteY36" fmla="*/ 1560788 h 3121576"/>
                <a:gd name="connsiteX37" fmla="*/ 321808 w 3121576"/>
                <a:gd name="connsiteY37" fmla="*/ 1228804 h 3121576"/>
                <a:gd name="connsiteX38" fmla="*/ 209106 w 3121576"/>
                <a:gd name="connsiteY38" fmla="*/ 780394 h 3121576"/>
                <a:gd name="connsiteX39" fmla="*/ 653791 w 3121576"/>
                <a:gd name="connsiteY39" fmla="*/ 653791 h 3121576"/>
                <a:gd name="connsiteX40" fmla="*/ 780394 w 3121576"/>
                <a:gd name="connsiteY40" fmla="*/ 209106 h 3121576"/>
                <a:gd name="connsiteX41" fmla="*/ 1228804 w 3121576"/>
                <a:gd name="connsiteY41" fmla="*/ 321808 h 312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21576" h="3121576">
                  <a:moveTo>
                    <a:pt x="2049086" y="1084889"/>
                  </a:moveTo>
                  <a:cubicBezTo>
                    <a:pt x="2012871" y="1084844"/>
                    <a:pt x="1976639" y="1098613"/>
                    <a:pt x="1948974" y="1126209"/>
                  </a:cubicBezTo>
                  <a:lnTo>
                    <a:pt x="1384326" y="1689427"/>
                  </a:lnTo>
                  <a:lnTo>
                    <a:pt x="1199437" y="1511672"/>
                  </a:lnTo>
                  <a:cubicBezTo>
                    <a:pt x="1171268" y="1484590"/>
                    <a:pt x="1134789" y="1471490"/>
                    <a:pt x="1098582" y="1472202"/>
                  </a:cubicBezTo>
                  <a:cubicBezTo>
                    <a:pt x="1062374" y="1472914"/>
                    <a:pt x="1026438" y="1487439"/>
                    <a:pt x="999356" y="1515608"/>
                  </a:cubicBezTo>
                  <a:cubicBezTo>
                    <a:pt x="945192" y="1571946"/>
                    <a:pt x="946954" y="1661525"/>
                    <a:pt x="1003292" y="1715689"/>
                  </a:cubicBezTo>
                  <a:lnTo>
                    <a:pt x="1093282" y="1802206"/>
                  </a:lnTo>
                  <a:lnTo>
                    <a:pt x="1091975" y="1802206"/>
                  </a:lnTo>
                  <a:lnTo>
                    <a:pt x="1382281" y="2082872"/>
                  </a:lnTo>
                  <a:lnTo>
                    <a:pt x="1532318" y="1937817"/>
                  </a:lnTo>
                  <a:lnTo>
                    <a:pt x="1543430" y="1930459"/>
                  </a:lnTo>
                  <a:lnTo>
                    <a:pt x="1653763" y="1820405"/>
                  </a:lnTo>
                  <a:lnTo>
                    <a:pt x="1672587" y="1802206"/>
                  </a:lnTo>
                  <a:lnTo>
                    <a:pt x="1672008" y="1802206"/>
                  </a:lnTo>
                  <a:lnTo>
                    <a:pt x="2148839" y="1326582"/>
                  </a:lnTo>
                  <a:cubicBezTo>
                    <a:pt x="2204171" y="1271390"/>
                    <a:pt x="2204285" y="1181794"/>
                    <a:pt x="2149093" y="1126463"/>
                  </a:cubicBezTo>
                  <a:cubicBezTo>
                    <a:pt x="2121497" y="1098797"/>
                    <a:pt x="2085300" y="1084935"/>
                    <a:pt x="2049086" y="1084889"/>
                  </a:cubicBezTo>
                  <a:close/>
                  <a:moveTo>
                    <a:pt x="1560788" y="0"/>
                  </a:moveTo>
                  <a:lnTo>
                    <a:pt x="1892772" y="321808"/>
                  </a:lnTo>
                  <a:lnTo>
                    <a:pt x="2341182" y="209106"/>
                  </a:lnTo>
                  <a:lnTo>
                    <a:pt x="2467785" y="653791"/>
                  </a:lnTo>
                  <a:lnTo>
                    <a:pt x="2912470" y="780394"/>
                  </a:lnTo>
                  <a:lnTo>
                    <a:pt x="2799768" y="1228804"/>
                  </a:lnTo>
                  <a:lnTo>
                    <a:pt x="3121576" y="1560788"/>
                  </a:lnTo>
                  <a:lnTo>
                    <a:pt x="2799768" y="1892772"/>
                  </a:lnTo>
                  <a:lnTo>
                    <a:pt x="2912470" y="2341182"/>
                  </a:lnTo>
                  <a:lnTo>
                    <a:pt x="2467785" y="2467785"/>
                  </a:lnTo>
                  <a:lnTo>
                    <a:pt x="2341182" y="2912470"/>
                  </a:lnTo>
                  <a:lnTo>
                    <a:pt x="1892772" y="2799768"/>
                  </a:lnTo>
                  <a:lnTo>
                    <a:pt x="1560788" y="3121576"/>
                  </a:lnTo>
                  <a:lnTo>
                    <a:pt x="1228804" y="2799768"/>
                  </a:lnTo>
                  <a:lnTo>
                    <a:pt x="780394" y="2912470"/>
                  </a:lnTo>
                  <a:lnTo>
                    <a:pt x="653791" y="2467785"/>
                  </a:lnTo>
                  <a:lnTo>
                    <a:pt x="209106" y="2341182"/>
                  </a:lnTo>
                  <a:lnTo>
                    <a:pt x="321808" y="1892772"/>
                  </a:lnTo>
                  <a:lnTo>
                    <a:pt x="0" y="1560788"/>
                  </a:lnTo>
                  <a:lnTo>
                    <a:pt x="321808" y="1228804"/>
                  </a:lnTo>
                  <a:lnTo>
                    <a:pt x="209106" y="780394"/>
                  </a:lnTo>
                  <a:lnTo>
                    <a:pt x="653791" y="653791"/>
                  </a:lnTo>
                  <a:lnTo>
                    <a:pt x="780394" y="209106"/>
                  </a:lnTo>
                  <a:lnTo>
                    <a:pt x="1228804" y="321808"/>
                  </a:lnTo>
                  <a:close/>
                </a:path>
              </a:pathLst>
            </a:custGeom>
            <a:solidFill>
              <a:srgbClr val="FFFFFF"/>
            </a:solidFill>
            <a:ln w="9525" cap="flat" cmpd="sng" algn="ctr">
              <a:noFill/>
              <a:prstDash val="solid"/>
            </a:ln>
            <a:effectLst/>
          </p:spPr>
          <p:txBody>
            <a:bodyPr wrap="square" lIns="91436" tIns="45718" rIns="91436" bIns="45718" rtlCol="0" anchor="ctr">
              <a:noAutofit/>
            </a:bodyPr>
            <a:lstStyle/>
            <a:p>
              <a:pPr algn="ctr" defTabSz="342794">
                <a:defRPr/>
              </a:pPr>
              <a:endParaRPr lang="en-US" sz="1400" kern="0" dirty="0">
                <a:solidFill>
                  <a:srgbClr val="FFFFFF"/>
                </a:solidFill>
                <a:cs typeface="ＭＳ Ｐゴシック" charset="0"/>
              </a:endParaRPr>
            </a:p>
          </p:txBody>
        </p:sp>
      </p:grpSp>
      <p:grpSp>
        <p:nvGrpSpPr>
          <p:cNvPr id="156" name="Group 155"/>
          <p:cNvGrpSpPr/>
          <p:nvPr/>
        </p:nvGrpSpPr>
        <p:grpSpPr>
          <a:xfrm>
            <a:off x="1171468" y="1138191"/>
            <a:ext cx="283763" cy="3527145"/>
            <a:chOff x="1615127" y="1211157"/>
            <a:chExt cx="283763" cy="3307504"/>
          </a:xfrm>
        </p:grpSpPr>
        <p:sp>
          <p:nvSpPr>
            <p:cNvPr id="157" name="Left-Right Arrow 156"/>
            <p:cNvSpPr/>
            <p:nvPr/>
          </p:nvSpPr>
          <p:spPr>
            <a:xfrm rot="16200000">
              <a:off x="103257" y="2723027"/>
              <a:ext cx="3307504" cy="283763"/>
            </a:xfrm>
            <a:prstGeom prst="leftRightArrow">
              <a:avLst>
                <a:gd name="adj1" fmla="val 100000"/>
                <a:gd name="adj2" fmla="val 50000"/>
              </a:avLst>
            </a:prstGeom>
            <a:gradFill flip="none" rotWithShape="1">
              <a:gsLst>
                <a:gs pos="0">
                  <a:srgbClr val="002444"/>
                </a:gs>
                <a:gs pos="100000">
                  <a:srgbClr val="002444">
                    <a:lumMod val="75000"/>
                    <a:lumOff val="25000"/>
                  </a:srgbClr>
                </a:gs>
              </a:gsLst>
              <a:lin ang="0" scaled="1"/>
              <a:tileRect/>
            </a:gradFill>
            <a:ln w="12700">
              <a:solidFill>
                <a:srgbClr val="FFFFFF">
                  <a:alpha val="60000"/>
                </a:srgbClr>
              </a:solidFill>
              <a:round/>
              <a:headEnd/>
              <a:tailEnd/>
            </a:ln>
            <a:effectLst/>
          </p:spPr>
          <p:txBody>
            <a:bodyPr wrap="none" anchor="ctr"/>
            <a:lstStyle/>
            <a:p>
              <a:pPr algn="ctr" defTabSz="342794">
                <a:lnSpc>
                  <a:spcPct val="90000"/>
                </a:lnSpc>
                <a:defRPr/>
              </a:pPr>
              <a:r>
                <a:rPr lang="en-US" sz="1400" kern="0" dirty="0">
                  <a:solidFill>
                    <a:srgbClr val="FFFFFF"/>
                  </a:solidFill>
                  <a:effectLst>
                    <a:outerShdw blurRad="38100" dist="12700" dir="5400000" algn="tl">
                      <a:srgbClr val="000000">
                        <a:alpha val="30000"/>
                      </a:srgbClr>
                    </a:outerShdw>
                  </a:effectLst>
                  <a:ea typeface="ＭＳ Ｐゴシック" charset="0"/>
                  <a:cs typeface="ＭＳ Ｐゴシック" charset="0"/>
                </a:rPr>
                <a:t>Analytics</a:t>
              </a:r>
            </a:p>
          </p:txBody>
        </p:sp>
        <p:sp>
          <p:nvSpPr>
            <p:cNvPr id="158" name="Oval 7"/>
            <p:cNvSpPr>
              <a:spLocks noChangeAspect="1"/>
            </p:cNvSpPr>
            <p:nvPr/>
          </p:nvSpPr>
          <p:spPr>
            <a:xfrm>
              <a:off x="1666687" y="1604782"/>
              <a:ext cx="180696" cy="180878"/>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solidFill>
                  <a:srgbClr val="FFFFFF"/>
                </a:solidFill>
              </a:endParaRPr>
            </a:p>
          </p:txBody>
        </p:sp>
        <p:sp>
          <p:nvSpPr>
            <p:cNvPr id="159" name="Oval 23"/>
            <p:cNvSpPr>
              <a:spLocks noChangeAspect="1"/>
            </p:cNvSpPr>
            <p:nvPr/>
          </p:nvSpPr>
          <p:spPr>
            <a:xfrm>
              <a:off x="1693299" y="1657101"/>
              <a:ext cx="100496" cy="80020"/>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solidFill>
                  <a:srgbClr val="FFFFFF"/>
                </a:solidFill>
              </a:endParaRPr>
            </a:p>
          </p:txBody>
        </p:sp>
      </p:grpSp>
    </p:spTree>
    <p:extLst>
      <p:ext uri="{BB962C8B-B14F-4D97-AF65-F5344CB8AC3E}">
        <p14:creationId xmlns:p14="http://schemas.microsoft.com/office/powerpoint/2010/main" val="18340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250"/>
                                        <p:tgtEl>
                                          <p:spTgt spid="8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250"/>
                                        <p:tgtEl>
                                          <p:spTgt spid="92"/>
                                        </p:tgtEl>
                                      </p:cBhvr>
                                    </p:animEffect>
                                  </p:childTnLst>
                                </p:cTn>
                              </p:par>
                            </p:childTnLst>
                          </p:cTn>
                        </p:par>
                        <p:par>
                          <p:cTn id="16" fill="hold">
                            <p:stCondLst>
                              <p:cond delay="750"/>
                            </p:stCondLst>
                            <p:childTnLst>
                              <p:par>
                                <p:cTn id="17" presetID="53" presetClass="entr" presetSubtype="16" fill="hold" nodeType="afterEffect">
                                  <p:stCondLst>
                                    <p:cond delay="0"/>
                                  </p:stCondLst>
                                  <p:childTnLst>
                                    <p:set>
                                      <p:cBhvr>
                                        <p:cTn id="18" dur="1" fill="hold">
                                          <p:stCondLst>
                                            <p:cond delay="0"/>
                                          </p:stCondLst>
                                        </p:cTn>
                                        <p:tgtEl>
                                          <p:spTgt spid="124"/>
                                        </p:tgtEl>
                                        <p:attrNameLst>
                                          <p:attrName>style.visibility</p:attrName>
                                        </p:attrNameLst>
                                      </p:cBhvr>
                                      <p:to>
                                        <p:strVal val="visible"/>
                                      </p:to>
                                    </p:set>
                                    <p:anim calcmode="lin" valueType="num">
                                      <p:cBhvr>
                                        <p:cTn id="19" dur="250" fill="hold"/>
                                        <p:tgtEl>
                                          <p:spTgt spid="124"/>
                                        </p:tgtEl>
                                        <p:attrNameLst>
                                          <p:attrName>ppt_w</p:attrName>
                                        </p:attrNameLst>
                                      </p:cBhvr>
                                      <p:tavLst>
                                        <p:tav tm="0">
                                          <p:val>
                                            <p:fltVal val="0"/>
                                          </p:val>
                                        </p:tav>
                                        <p:tav tm="100000">
                                          <p:val>
                                            <p:strVal val="#ppt_w"/>
                                          </p:val>
                                        </p:tav>
                                      </p:tavLst>
                                    </p:anim>
                                    <p:anim calcmode="lin" valueType="num">
                                      <p:cBhvr>
                                        <p:cTn id="20" dur="250" fill="hold"/>
                                        <p:tgtEl>
                                          <p:spTgt spid="124"/>
                                        </p:tgtEl>
                                        <p:attrNameLst>
                                          <p:attrName>ppt_h</p:attrName>
                                        </p:attrNameLst>
                                      </p:cBhvr>
                                      <p:tavLst>
                                        <p:tav tm="0">
                                          <p:val>
                                            <p:fltVal val="0"/>
                                          </p:val>
                                        </p:tav>
                                        <p:tav tm="100000">
                                          <p:val>
                                            <p:strVal val="#ppt_h"/>
                                          </p:val>
                                        </p:tav>
                                      </p:tavLst>
                                    </p:anim>
                                    <p:animEffect transition="in" filter="fade">
                                      <p:cBhvr>
                                        <p:cTn id="21" dur="250"/>
                                        <p:tgtEl>
                                          <p:spTgt spid="124"/>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34"/>
                                        </p:tgtEl>
                                        <p:attrNameLst>
                                          <p:attrName>style.visibility</p:attrName>
                                        </p:attrNameLst>
                                      </p:cBhvr>
                                      <p:to>
                                        <p:strVal val="visible"/>
                                      </p:to>
                                    </p:set>
                                    <p:anim calcmode="lin" valueType="num">
                                      <p:cBhvr>
                                        <p:cTn id="25" dur="250" fill="hold"/>
                                        <p:tgtEl>
                                          <p:spTgt spid="134"/>
                                        </p:tgtEl>
                                        <p:attrNameLst>
                                          <p:attrName>ppt_w</p:attrName>
                                        </p:attrNameLst>
                                      </p:cBhvr>
                                      <p:tavLst>
                                        <p:tav tm="0">
                                          <p:val>
                                            <p:fltVal val="0"/>
                                          </p:val>
                                        </p:tav>
                                        <p:tav tm="100000">
                                          <p:val>
                                            <p:strVal val="#ppt_w"/>
                                          </p:val>
                                        </p:tav>
                                      </p:tavLst>
                                    </p:anim>
                                    <p:anim calcmode="lin" valueType="num">
                                      <p:cBhvr>
                                        <p:cTn id="26" dur="250" fill="hold"/>
                                        <p:tgtEl>
                                          <p:spTgt spid="134"/>
                                        </p:tgtEl>
                                        <p:attrNameLst>
                                          <p:attrName>ppt_h</p:attrName>
                                        </p:attrNameLst>
                                      </p:cBhvr>
                                      <p:tavLst>
                                        <p:tav tm="0">
                                          <p:val>
                                            <p:fltVal val="0"/>
                                          </p:val>
                                        </p:tav>
                                        <p:tav tm="100000">
                                          <p:val>
                                            <p:strVal val="#ppt_h"/>
                                          </p:val>
                                        </p:tav>
                                      </p:tavLst>
                                    </p:anim>
                                    <p:animEffect transition="in" filter="fade">
                                      <p:cBhvr>
                                        <p:cTn id="27" dur="250"/>
                                        <p:tgtEl>
                                          <p:spTgt spid="134"/>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119"/>
                                        </p:tgtEl>
                                        <p:attrNameLst>
                                          <p:attrName>style.visibility</p:attrName>
                                        </p:attrNameLst>
                                      </p:cBhvr>
                                      <p:to>
                                        <p:strVal val="visible"/>
                                      </p:to>
                                    </p:set>
                                    <p:anim calcmode="lin" valueType="num">
                                      <p:cBhvr>
                                        <p:cTn id="31" dur="250" fill="hold"/>
                                        <p:tgtEl>
                                          <p:spTgt spid="119"/>
                                        </p:tgtEl>
                                        <p:attrNameLst>
                                          <p:attrName>ppt_w</p:attrName>
                                        </p:attrNameLst>
                                      </p:cBhvr>
                                      <p:tavLst>
                                        <p:tav tm="0">
                                          <p:val>
                                            <p:fltVal val="0"/>
                                          </p:val>
                                        </p:tav>
                                        <p:tav tm="100000">
                                          <p:val>
                                            <p:strVal val="#ppt_w"/>
                                          </p:val>
                                        </p:tav>
                                      </p:tavLst>
                                    </p:anim>
                                    <p:anim calcmode="lin" valueType="num">
                                      <p:cBhvr>
                                        <p:cTn id="32" dur="250" fill="hold"/>
                                        <p:tgtEl>
                                          <p:spTgt spid="119"/>
                                        </p:tgtEl>
                                        <p:attrNameLst>
                                          <p:attrName>ppt_h</p:attrName>
                                        </p:attrNameLst>
                                      </p:cBhvr>
                                      <p:tavLst>
                                        <p:tav tm="0">
                                          <p:val>
                                            <p:fltVal val="0"/>
                                          </p:val>
                                        </p:tav>
                                        <p:tav tm="100000">
                                          <p:val>
                                            <p:strVal val="#ppt_h"/>
                                          </p:val>
                                        </p:tav>
                                      </p:tavLst>
                                    </p:anim>
                                    <p:animEffect transition="in" filter="fade">
                                      <p:cBhvr>
                                        <p:cTn id="33" dur="250"/>
                                        <p:tgtEl>
                                          <p:spTgt spid="119"/>
                                        </p:tgtEl>
                                      </p:cBhvr>
                                    </p:animEffect>
                                  </p:childTnLst>
                                </p:cTn>
                              </p:par>
                            </p:childTnLst>
                          </p:cTn>
                        </p:par>
                        <p:par>
                          <p:cTn id="34" fill="hold">
                            <p:stCondLst>
                              <p:cond delay="1500"/>
                            </p:stCondLst>
                            <p:childTnLst>
                              <p:par>
                                <p:cTn id="35" presetID="16" presetClass="entr" presetSubtype="37" fill="hold" nodeType="afterEffect">
                                  <p:stCondLst>
                                    <p:cond delay="250"/>
                                  </p:stCondLst>
                                  <p:childTnLst>
                                    <p:set>
                                      <p:cBhvr>
                                        <p:cTn id="36" dur="1" fill="hold">
                                          <p:stCondLst>
                                            <p:cond delay="0"/>
                                          </p:stCondLst>
                                        </p:cTn>
                                        <p:tgtEl>
                                          <p:spTgt spid="56"/>
                                        </p:tgtEl>
                                        <p:attrNameLst>
                                          <p:attrName>style.visibility</p:attrName>
                                        </p:attrNameLst>
                                      </p:cBhvr>
                                      <p:to>
                                        <p:strVal val="visible"/>
                                      </p:to>
                                    </p:set>
                                    <p:animEffect transition="in" filter="barn(outVertical)">
                                      <p:cBhvr>
                                        <p:cTn id="37" dur="750"/>
                                        <p:tgtEl>
                                          <p:spTgt spid="56"/>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132"/>
                                        </p:tgtEl>
                                        <p:attrNameLst>
                                          <p:attrName>style.visibility</p:attrName>
                                        </p:attrNameLst>
                                      </p:cBhvr>
                                      <p:to>
                                        <p:strVal val="visible"/>
                                      </p:to>
                                    </p:set>
                                    <p:animEffect transition="in" filter="wipe(left)">
                                      <p:cBhvr>
                                        <p:cTn id="41" dur="250"/>
                                        <p:tgtEl>
                                          <p:spTgt spid="132"/>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133"/>
                                        </p:tgtEl>
                                        <p:attrNameLst>
                                          <p:attrName>style.visibility</p:attrName>
                                        </p:attrNameLst>
                                      </p:cBhvr>
                                      <p:to>
                                        <p:strVal val="visible"/>
                                      </p:to>
                                    </p:set>
                                    <p:animEffect transition="in" filter="wipe(right)">
                                      <p:cBhvr>
                                        <p:cTn id="44" dur="250"/>
                                        <p:tgtEl>
                                          <p:spTgt spid="133"/>
                                        </p:tgtEl>
                                      </p:cBhvr>
                                    </p:animEffect>
                                  </p:childTnLst>
                                </p:cTn>
                              </p:par>
                              <p:par>
                                <p:cTn id="45" presetID="16" presetClass="entr" presetSubtype="42" fill="hold" nodeType="withEffect">
                                  <p:stCondLst>
                                    <p:cond delay="0"/>
                                  </p:stCondLst>
                                  <p:childTnLst>
                                    <p:set>
                                      <p:cBhvr>
                                        <p:cTn id="46" dur="1" fill="hold">
                                          <p:stCondLst>
                                            <p:cond delay="0"/>
                                          </p:stCondLst>
                                        </p:cTn>
                                        <p:tgtEl>
                                          <p:spTgt spid="156"/>
                                        </p:tgtEl>
                                        <p:attrNameLst>
                                          <p:attrName>style.visibility</p:attrName>
                                        </p:attrNameLst>
                                      </p:cBhvr>
                                      <p:to>
                                        <p:strVal val="visible"/>
                                      </p:to>
                                    </p:set>
                                    <p:animEffect transition="in" filter="barn(outHorizontal)">
                                      <p:cBhvr>
                                        <p:cTn id="47" dur="500"/>
                                        <p:tgtEl>
                                          <p:spTgt spid="156"/>
                                        </p:tgtEl>
                                      </p:cBhvr>
                                    </p:animEffect>
                                  </p:childTnLst>
                                </p:cTn>
                              </p:par>
                              <p:par>
                                <p:cTn id="48" presetID="16" presetClass="entr" presetSubtype="42" fill="hold" nodeType="withEffect">
                                  <p:stCondLst>
                                    <p:cond delay="0"/>
                                  </p:stCondLst>
                                  <p:childTnLst>
                                    <p:set>
                                      <p:cBhvr>
                                        <p:cTn id="49" dur="1" fill="hold">
                                          <p:stCondLst>
                                            <p:cond delay="0"/>
                                          </p:stCondLst>
                                        </p:cTn>
                                        <p:tgtEl>
                                          <p:spTgt spid="153"/>
                                        </p:tgtEl>
                                        <p:attrNameLst>
                                          <p:attrName>style.visibility</p:attrName>
                                        </p:attrNameLst>
                                      </p:cBhvr>
                                      <p:to>
                                        <p:strVal val="visible"/>
                                      </p:to>
                                    </p:set>
                                    <p:animEffect transition="in" filter="barn(outHorizontal)">
                                      <p:cBhvr>
                                        <p:cTn id="50" dur="500"/>
                                        <p:tgtEl>
                                          <p:spTgt spid="153"/>
                                        </p:tgtEl>
                                      </p:cBhvr>
                                    </p:animEffect>
                                  </p:childTnLst>
                                </p:cTn>
                              </p:par>
                              <p:par>
                                <p:cTn id="51" presetID="16" presetClass="entr" presetSubtype="42" fill="hold" nodeType="withEffect">
                                  <p:stCondLst>
                                    <p:cond delay="0"/>
                                  </p:stCondLst>
                                  <p:childTnLst>
                                    <p:set>
                                      <p:cBhvr>
                                        <p:cTn id="52" dur="1" fill="hold">
                                          <p:stCondLst>
                                            <p:cond delay="0"/>
                                          </p:stCondLst>
                                        </p:cTn>
                                        <p:tgtEl>
                                          <p:spTgt spid="150"/>
                                        </p:tgtEl>
                                        <p:attrNameLst>
                                          <p:attrName>style.visibility</p:attrName>
                                        </p:attrNameLst>
                                      </p:cBhvr>
                                      <p:to>
                                        <p:strVal val="visible"/>
                                      </p:to>
                                    </p:set>
                                    <p:animEffect transition="in" filter="barn(outHorizontal)">
                                      <p:cBhvr>
                                        <p:cTn id="53"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 name="Freeform 61"/>
          <p:cNvSpPr>
            <a:spLocks/>
          </p:cNvSpPr>
          <p:nvPr/>
        </p:nvSpPr>
        <p:spPr bwMode="black">
          <a:xfrm>
            <a:off x="3968659" y="1523423"/>
            <a:ext cx="430770" cy="274054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lumMod val="60000"/>
              <a:lumOff val="40000"/>
            </a:schemeClr>
          </a:solidFill>
          <a:ln w="9525">
            <a:noFill/>
            <a:round/>
            <a:headEnd/>
            <a:tailEnd/>
          </a:ln>
        </p:spPr>
        <p:txBody>
          <a:bodyPr lIns="91436" tIns="45718" rIns="91436" bIns="45718"/>
          <a:lstStyle/>
          <a:p>
            <a:pPr defTabSz="457132"/>
            <a:endParaRPr lang="en-US" dirty="0">
              <a:solidFill>
                <a:srgbClr val="676767"/>
              </a:solidFill>
              <a:latin typeface="+mj-lt"/>
              <a:ea typeface="ＭＳ Ｐゴシック" charset="0"/>
            </a:endParaRPr>
          </a:p>
        </p:txBody>
      </p:sp>
      <p:sp>
        <p:nvSpPr>
          <p:cNvPr id="55" name="TextBox 54"/>
          <p:cNvSpPr txBox="1">
            <a:spLocks noChangeArrowheads="1"/>
          </p:cNvSpPr>
          <p:nvPr/>
        </p:nvSpPr>
        <p:spPr bwMode="auto">
          <a:xfrm>
            <a:off x="5541972" y="1519711"/>
            <a:ext cx="2819400" cy="1653050"/>
          </a:xfrm>
          <a:prstGeom prst="rect">
            <a:avLst/>
          </a:prstGeom>
          <a:solidFill>
            <a:schemeClr val="bg1">
              <a:lumMod val="95000"/>
            </a:schemeClr>
          </a:solidFill>
          <a:ln w="3175">
            <a:solidFill>
              <a:schemeClr val="tx1">
                <a:lumMod val="20000"/>
                <a:lumOff val="80000"/>
              </a:schemeClr>
            </a:solidFill>
            <a:miter lim="800000"/>
            <a:headEnd/>
            <a:tailEnd/>
          </a:ln>
        </p:spPr>
        <p:txBody>
          <a:bodyPr lIns="91440" tIns="91440" rIns="0" bIns="0">
            <a:noAutofit/>
          </a:bodyPr>
          <a:lstStyle/>
          <a:p>
            <a:pPr defTabSz="457132">
              <a:lnSpc>
                <a:spcPts val="2000"/>
              </a:lnSpc>
              <a:spcAft>
                <a:spcPts val="300"/>
              </a:spcAft>
            </a:pPr>
            <a:r>
              <a:rPr lang="en-US" sz="1300" b="1" dirty="0">
                <a:solidFill>
                  <a:srgbClr val="58585B"/>
                </a:solidFill>
                <a:latin typeface="+mj-lt"/>
                <a:ea typeface="ＭＳ Ｐゴシック" charset="0"/>
              </a:rPr>
              <a:t>Access Agnostic</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Converged Access Gateway</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True Heterogeneous Networks</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Seamless mobility </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Early 5G use cases</a:t>
            </a:r>
          </a:p>
        </p:txBody>
      </p:sp>
      <p:sp>
        <p:nvSpPr>
          <p:cNvPr id="54" name="TextBox 53"/>
          <p:cNvSpPr txBox="1">
            <a:spLocks noChangeArrowheads="1"/>
          </p:cNvSpPr>
          <p:nvPr/>
        </p:nvSpPr>
        <p:spPr bwMode="auto">
          <a:xfrm>
            <a:off x="549507" y="3302831"/>
            <a:ext cx="2743200" cy="1201668"/>
          </a:xfrm>
          <a:prstGeom prst="rect">
            <a:avLst/>
          </a:prstGeom>
          <a:solidFill>
            <a:schemeClr val="bg1">
              <a:lumMod val="95000"/>
            </a:schemeClr>
          </a:solidFill>
          <a:ln w="9525">
            <a:solidFill>
              <a:schemeClr val="tx1">
                <a:lumMod val="20000"/>
                <a:lumOff val="80000"/>
              </a:schemeClr>
            </a:solidFill>
            <a:miter lim="800000"/>
            <a:headEnd/>
            <a:tailEnd/>
          </a:ln>
        </p:spPr>
        <p:txBody>
          <a:bodyPr lIns="91440" tIns="91440" rIns="0" bIns="0">
            <a:noAutofit/>
          </a:bodyPr>
          <a:lstStyle/>
          <a:p>
            <a:pPr defTabSz="457132">
              <a:lnSpc>
                <a:spcPts val="2000"/>
              </a:lnSpc>
              <a:spcAft>
                <a:spcPts val="300"/>
              </a:spcAft>
            </a:pPr>
            <a:r>
              <a:rPr lang="en-US" sz="1300" b="1" dirty="0">
                <a:solidFill>
                  <a:srgbClr val="58585B"/>
                </a:solidFill>
                <a:latin typeface="+mj-lt"/>
                <a:ea typeface="ＭＳ Ｐゴシック" charset="0"/>
              </a:rPr>
              <a:t>Automation and Orchestration</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Self </a:t>
            </a:r>
            <a:r>
              <a:rPr lang="en-US" sz="1200" dirty="0" err="1">
                <a:solidFill>
                  <a:srgbClr val="58585B"/>
                </a:solidFill>
                <a:latin typeface="+mj-lt"/>
                <a:ea typeface="ＭＳ Ｐゴシック" charset="0"/>
              </a:rPr>
              <a:t>Optimising</a:t>
            </a:r>
            <a:r>
              <a:rPr lang="en-US" sz="1200" dirty="0">
                <a:solidFill>
                  <a:srgbClr val="58585B"/>
                </a:solidFill>
                <a:latin typeface="+mj-lt"/>
                <a:ea typeface="ＭＳ Ｐゴシック" charset="0"/>
              </a:rPr>
              <a:t> Infrastructure</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Optimize Operations and </a:t>
            </a:r>
            <a:br>
              <a:rPr lang="en-US" sz="1200" dirty="0">
                <a:solidFill>
                  <a:srgbClr val="58585B"/>
                </a:solidFill>
                <a:latin typeface="+mj-lt"/>
                <a:ea typeface="ＭＳ Ｐゴシック" charset="0"/>
              </a:rPr>
            </a:br>
            <a:r>
              <a:rPr lang="en-US" sz="1200" dirty="0">
                <a:solidFill>
                  <a:srgbClr val="58585B"/>
                </a:solidFill>
                <a:latin typeface="+mj-lt"/>
                <a:ea typeface="ＭＳ Ｐゴシック" charset="0"/>
              </a:rPr>
              <a:t>Service Creation</a:t>
            </a:r>
          </a:p>
        </p:txBody>
      </p:sp>
      <p:sp>
        <p:nvSpPr>
          <p:cNvPr id="3" name="Rounded Rectangle 2"/>
          <p:cNvSpPr/>
          <p:nvPr/>
        </p:nvSpPr>
        <p:spPr>
          <a:xfrm>
            <a:off x="3351565" y="1215527"/>
            <a:ext cx="2143250" cy="3394352"/>
          </a:xfrm>
          <a:prstGeom prst="roundRect">
            <a:avLst>
              <a:gd name="adj" fmla="val 0"/>
            </a:avLst>
          </a:prstGeom>
          <a:noFill/>
          <a:ln w="19050">
            <a:solidFill>
              <a:schemeClr val="tx1">
                <a:lumMod val="75000"/>
              </a:schemeClr>
            </a:solidFill>
            <a:prstDash val="dash"/>
          </a:ln>
        </p:spPr>
        <p:style>
          <a:lnRef idx="2">
            <a:schemeClr val="accent2"/>
          </a:lnRef>
          <a:fillRef idx="1">
            <a:schemeClr val="lt1"/>
          </a:fillRef>
          <a:effectRef idx="0">
            <a:schemeClr val="accent2"/>
          </a:effectRef>
          <a:fontRef idx="minor">
            <a:schemeClr val="dk1"/>
          </a:fontRef>
        </p:style>
        <p:txBody>
          <a:bodyPr rtlCol="0" anchor="b"/>
          <a:lstStyle/>
          <a:p>
            <a:pPr algn="ctr"/>
            <a:r>
              <a:rPr lang="en-US" sz="1400" b="1" dirty="0">
                <a:latin typeface="+mj-lt"/>
              </a:rPr>
              <a:t>Secure Inside-Out</a:t>
            </a:r>
          </a:p>
        </p:txBody>
      </p:sp>
      <p:sp>
        <p:nvSpPr>
          <p:cNvPr id="33" name="Freeform 32"/>
          <p:cNvSpPr>
            <a:spLocks/>
          </p:cNvSpPr>
          <p:nvPr/>
        </p:nvSpPr>
        <p:spPr bwMode="black">
          <a:xfrm>
            <a:off x="5013158" y="1276452"/>
            <a:ext cx="430770" cy="148757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accent6">
              <a:lumMod val="60000"/>
              <a:lumOff val="40000"/>
            </a:schemeClr>
          </a:solidFill>
          <a:ln w="9525">
            <a:noFill/>
            <a:round/>
            <a:headEnd/>
            <a:tailEnd/>
          </a:ln>
        </p:spPr>
        <p:txBody>
          <a:bodyPr lIns="91436" tIns="45718" rIns="91436" bIns="45718"/>
          <a:lstStyle/>
          <a:p>
            <a:pPr defTabSz="457132"/>
            <a:endParaRPr lang="en-US" dirty="0">
              <a:solidFill>
                <a:srgbClr val="676767"/>
              </a:solidFill>
              <a:latin typeface="+mj-lt"/>
              <a:ea typeface="ＭＳ Ｐゴシック" charset="0"/>
            </a:endParaRPr>
          </a:p>
        </p:txBody>
      </p:sp>
      <p:sp>
        <p:nvSpPr>
          <p:cNvPr id="34" name="Freeform 33"/>
          <p:cNvSpPr>
            <a:spLocks/>
          </p:cNvSpPr>
          <p:nvPr/>
        </p:nvSpPr>
        <p:spPr bwMode="black">
          <a:xfrm>
            <a:off x="3462694" y="2540447"/>
            <a:ext cx="430770" cy="8904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7030A0"/>
          </a:solidFill>
          <a:ln w="9525">
            <a:noFill/>
            <a:round/>
            <a:headEnd/>
            <a:tailEnd/>
          </a:ln>
        </p:spPr>
        <p:txBody>
          <a:bodyPr lIns="91436" tIns="45718" rIns="91436" bIns="45718"/>
          <a:lstStyle/>
          <a:p>
            <a:pPr defTabSz="457132"/>
            <a:endParaRPr lang="en-US" dirty="0">
              <a:solidFill>
                <a:srgbClr val="676767"/>
              </a:solidFill>
              <a:latin typeface="+mj-lt"/>
              <a:ea typeface="ＭＳ Ｐゴシック" charset="0"/>
            </a:endParaRPr>
          </a:p>
        </p:txBody>
      </p:sp>
      <p:sp>
        <p:nvSpPr>
          <p:cNvPr id="35" name="Freeform 34"/>
          <p:cNvSpPr>
            <a:spLocks/>
          </p:cNvSpPr>
          <p:nvPr/>
        </p:nvSpPr>
        <p:spPr bwMode="black">
          <a:xfrm>
            <a:off x="4516953" y="2248763"/>
            <a:ext cx="430770" cy="148757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accent1">
              <a:lumMod val="60000"/>
              <a:lumOff val="40000"/>
            </a:schemeClr>
          </a:solidFill>
          <a:ln w="9525">
            <a:noFill/>
            <a:round/>
            <a:headEnd/>
            <a:tailEnd/>
          </a:ln>
        </p:spPr>
        <p:txBody>
          <a:bodyPr lIns="91436" tIns="45718" rIns="91436" bIns="45718"/>
          <a:lstStyle/>
          <a:p>
            <a:pPr defTabSz="457132"/>
            <a:endParaRPr lang="en-US" dirty="0">
              <a:solidFill>
                <a:srgbClr val="676767"/>
              </a:solidFill>
              <a:latin typeface="+mj-lt"/>
              <a:ea typeface="ＭＳ Ｐゴシック" charset="0"/>
            </a:endParaRPr>
          </a:p>
        </p:txBody>
      </p:sp>
      <p:sp>
        <p:nvSpPr>
          <p:cNvPr id="44" name="TextBox 43"/>
          <p:cNvSpPr txBox="1">
            <a:spLocks noChangeArrowheads="1"/>
          </p:cNvSpPr>
          <p:nvPr/>
        </p:nvSpPr>
        <p:spPr bwMode="auto">
          <a:xfrm>
            <a:off x="554620" y="1765926"/>
            <a:ext cx="2727635" cy="1437835"/>
          </a:xfrm>
          <a:prstGeom prst="rect">
            <a:avLst/>
          </a:prstGeom>
          <a:solidFill>
            <a:schemeClr val="bg1">
              <a:lumMod val="95000"/>
            </a:schemeClr>
          </a:solidFill>
          <a:ln w="3175">
            <a:solidFill>
              <a:schemeClr val="tx1">
                <a:lumMod val="20000"/>
                <a:lumOff val="80000"/>
              </a:schemeClr>
            </a:solidFill>
            <a:miter lim="800000"/>
            <a:headEnd/>
            <a:tailEnd/>
          </a:ln>
        </p:spPr>
        <p:txBody>
          <a:bodyPr lIns="91440" tIns="91440" rIns="0" bIns="0">
            <a:noAutofit/>
          </a:bodyPr>
          <a:lstStyle/>
          <a:p>
            <a:pPr defTabSz="457132">
              <a:lnSpc>
                <a:spcPts val="2000"/>
              </a:lnSpc>
              <a:spcAft>
                <a:spcPts val="300"/>
              </a:spcAft>
            </a:pPr>
            <a:r>
              <a:rPr lang="en-US" sz="1300" b="1" dirty="0">
                <a:solidFill>
                  <a:srgbClr val="58585B"/>
                </a:solidFill>
                <a:latin typeface="+mj-lt"/>
                <a:ea typeface="ＭＳ Ｐゴシック" charset="0"/>
              </a:rPr>
              <a:t>Cloud-Scale Network</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Virtualized and Programmable</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Simplicity</a:t>
            </a:r>
          </a:p>
          <a:p>
            <a:pPr marL="173736" indent="-173736" defTabSz="457132">
              <a:lnSpc>
                <a:spcPct val="130000"/>
              </a:lnSpc>
              <a:spcBef>
                <a:spcPts val="0"/>
              </a:spcBef>
              <a:buFont typeface="Arial" pitchFamily="34" charset="0"/>
              <a:buChar char="•"/>
            </a:pPr>
            <a:r>
              <a:rPr lang="en-US" sz="1200" dirty="0">
                <a:solidFill>
                  <a:srgbClr val="58585B"/>
                </a:solidFill>
                <a:latin typeface="+mj-lt"/>
                <a:ea typeface="ＭＳ Ｐゴシック" charset="0"/>
              </a:rPr>
              <a:t>Service velocity</a:t>
            </a:r>
          </a:p>
          <a:p>
            <a:pPr marL="173736" indent="-173736" defTabSz="457132">
              <a:lnSpc>
                <a:spcPct val="130000"/>
              </a:lnSpc>
              <a:spcBef>
                <a:spcPts val="0"/>
              </a:spcBef>
              <a:buFont typeface="Arial" pitchFamily="34" charset="0"/>
              <a:buChar char="•"/>
            </a:pPr>
            <a:r>
              <a:rPr lang="en-US" sz="1200" dirty="0">
                <a:solidFill>
                  <a:srgbClr val="58585B"/>
                </a:solidFill>
                <a:latin typeface="+mj-lt"/>
                <a:ea typeface="ＭＳ Ｐゴシック" charset="0"/>
              </a:rPr>
              <a:t>Open and flexible</a:t>
            </a:r>
          </a:p>
        </p:txBody>
      </p:sp>
      <p:sp>
        <p:nvSpPr>
          <p:cNvPr id="56" name="TextBox 55"/>
          <p:cNvSpPr txBox="1">
            <a:spLocks noChangeArrowheads="1"/>
          </p:cNvSpPr>
          <p:nvPr/>
        </p:nvSpPr>
        <p:spPr bwMode="auto">
          <a:xfrm>
            <a:off x="5546053" y="3265819"/>
            <a:ext cx="2819400" cy="1384065"/>
          </a:xfrm>
          <a:prstGeom prst="rect">
            <a:avLst/>
          </a:prstGeom>
          <a:solidFill>
            <a:schemeClr val="bg1">
              <a:lumMod val="95000"/>
            </a:schemeClr>
          </a:solidFill>
          <a:ln w="3175">
            <a:solidFill>
              <a:schemeClr val="tx1">
                <a:lumMod val="20000"/>
                <a:lumOff val="80000"/>
              </a:schemeClr>
            </a:solidFill>
            <a:miter lim="800000"/>
            <a:headEnd/>
            <a:tailEnd/>
          </a:ln>
        </p:spPr>
        <p:txBody>
          <a:bodyPr lIns="91440" tIns="91440" rIns="0" bIns="0">
            <a:noAutofit/>
          </a:bodyPr>
          <a:lstStyle/>
          <a:p>
            <a:pPr defTabSz="457132">
              <a:lnSpc>
                <a:spcPts val="2000"/>
              </a:lnSpc>
              <a:spcAft>
                <a:spcPts val="300"/>
              </a:spcAft>
            </a:pPr>
            <a:r>
              <a:rPr lang="en-US" sz="1300" b="1" dirty="0">
                <a:solidFill>
                  <a:srgbClr val="58585B"/>
                </a:solidFill>
                <a:latin typeface="+mj-lt"/>
                <a:ea typeface="ＭＳ Ｐゴシック" charset="0"/>
              </a:rPr>
              <a:t>API Exposure</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Build from strength in mobile core</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Extract data from the network</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Create Vertical Value</a:t>
            </a:r>
          </a:p>
          <a:p>
            <a:pPr marL="173736" indent="-173736" defTabSz="457132">
              <a:lnSpc>
                <a:spcPct val="130000"/>
              </a:lnSpc>
              <a:buFont typeface="Arial" pitchFamily="34" charset="0"/>
              <a:buChar char="•"/>
            </a:pPr>
            <a:r>
              <a:rPr lang="en-US" sz="1200" dirty="0">
                <a:solidFill>
                  <a:srgbClr val="58585B"/>
                </a:solidFill>
                <a:latin typeface="+mj-lt"/>
                <a:ea typeface="ＭＳ Ｐゴシック" charset="0"/>
              </a:rPr>
              <a:t>Enable New Business Models</a:t>
            </a:r>
          </a:p>
        </p:txBody>
      </p:sp>
      <p:sp>
        <p:nvSpPr>
          <p:cNvPr id="26" name="Title 25"/>
          <p:cNvSpPr>
            <a:spLocks noGrp="1"/>
          </p:cNvSpPr>
          <p:nvPr>
            <p:ph type="title"/>
          </p:nvPr>
        </p:nvSpPr>
        <p:spPr/>
        <p:txBody>
          <a:bodyPr/>
          <a:lstStyle/>
          <a:p>
            <a:r>
              <a:rPr lang="en-US" dirty="0"/>
              <a:t>5G Architectural Tenets </a:t>
            </a:r>
          </a:p>
        </p:txBody>
      </p:sp>
      <p:grpSp>
        <p:nvGrpSpPr>
          <p:cNvPr id="2" name="Group 59"/>
          <p:cNvGrpSpPr/>
          <p:nvPr/>
        </p:nvGrpSpPr>
        <p:grpSpPr>
          <a:xfrm>
            <a:off x="549506" y="3211325"/>
            <a:ext cx="3168041" cy="134814"/>
            <a:chOff x="304800" y="3211324"/>
            <a:chExt cx="3412748" cy="152299"/>
          </a:xfrm>
        </p:grpSpPr>
        <p:cxnSp>
          <p:nvCxnSpPr>
            <p:cNvPr id="30" name="Straight Connector 29"/>
            <p:cNvCxnSpPr/>
            <p:nvPr/>
          </p:nvCxnSpPr>
          <p:spPr>
            <a:xfrm>
              <a:off x="304800" y="3287473"/>
              <a:ext cx="3331825" cy="0"/>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565249" y="3211324"/>
              <a:ext cx="152299" cy="152299"/>
            </a:xfrm>
            <a:prstGeom prst="ellipse">
              <a:avLst/>
            </a:prstGeom>
            <a:solidFill>
              <a:srgbClr val="FFFFFF"/>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2"/>
              <a:endParaRPr lang="en-US">
                <a:solidFill>
                  <a:srgbClr val="FFFFFF"/>
                </a:solidFill>
                <a:latin typeface="+mj-lt"/>
              </a:endParaRPr>
            </a:p>
          </p:txBody>
        </p:sp>
      </p:grpSp>
      <p:grpSp>
        <p:nvGrpSpPr>
          <p:cNvPr id="4" name="Group 40"/>
          <p:cNvGrpSpPr/>
          <p:nvPr/>
        </p:nvGrpSpPr>
        <p:grpSpPr>
          <a:xfrm flipH="1">
            <a:off x="5172304" y="1407064"/>
            <a:ext cx="3185528" cy="155142"/>
            <a:chOff x="7230999" y="1689777"/>
            <a:chExt cx="3659275" cy="127362"/>
          </a:xfrm>
        </p:grpSpPr>
        <p:cxnSp>
          <p:nvCxnSpPr>
            <p:cNvPr id="38" name="Straight Connector 37"/>
            <p:cNvCxnSpPr/>
            <p:nvPr/>
          </p:nvCxnSpPr>
          <p:spPr>
            <a:xfrm>
              <a:off x="7230999" y="1765926"/>
              <a:ext cx="357835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10730791" y="1689777"/>
              <a:ext cx="159483" cy="127362"/>
            </a:xfrm>
            <a:prstGeom prst="ellipse">
              <a:avLst/>
            </a:prstGeom>
            <a:solidFill>
              <a:srgbClr val="FFFFFF"/>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2"/>
              <a:endParaRPr lang="en-US">
                <a:solidFill>
                  <a:srgbClr val="FFFFFF"/>
                </a:solidFill>
                <a:latin typeface="+mj-lt"/>
              </a:endParaRPr>
            </a:p>
          </p:txBody>
        </p:sp>
      </p:grpSp>
      <p:grpSp>
        <p:nvGrpSpPr>
          <p:cNvPr id="5" name="Group 47"/>
          <p:cNvGrpSpPr/>
          <p:nvPr/>
        </p:nvGrpSpPr>
        <p:grpSpPr>
          <a:xfrm flipH="1">
            <a:off x="4670623" y="3160021"/>
            <a:ext cx="3694829" cy="186118"/>
            <a:chOff x="6721699" y="1689777"/>
            <a:chExt cx="4168575" cy="152299"/>
          </a:xfrm>
        </p:grpSpPr>
        <p:cxnSp>
          <p:nvCxnSpPr>
            <p:cNvPr id="51" name="Straight Connector 50"/>
            <p:cNvCxnSpPr/>
            <p:nvPr/>
          </p:nvCxnSpPr>
          <p:spPr>
            <a:xfrm>
              <a:off x="6721699" y="1765926"/>
              <a:ext cx="408765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10737975" y="1689777"/>
              <a:ext cx="152299" cy="152299"/>
            </a:xfrm>
            <a:prstGeom prst="ellipse">
              <a:avLst/>
            </a:prstGeom>
            <a:solidFill>
              <a:srgbClr val="FFFFFF"/>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2"/>
              <a:endParaRPr lang="en-US">
                <a:solidFill>
                  <a:srgbClr val="FFFFFF"/>
                </a:solidFill>
                <a:latin typeface="+mj-lt"/>
              </a:endParaRPr>
            </a:p>
          </p:txBody>
        </p:sp>
      </p:grpSp>
      <p:sp>
        <p:nvSpPr>
          <p:cNvPr id="59" name="Freeform 58"/>
          <p:cNvSpPr>
            <a:spLocks/>
          </p:cNvSpPr>
          <p:nvPr/>
        </p:nvSpPr>
        <p:spPr bwMode="black">
          <a:xfrm>
            <a:off x="3968659" y="1523423"/>
            <a:ext cx="430770" cy="274054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ln>
            <a:headEnd/>
            <a:tailEnd/>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a:lstStyle/>
          <a:p>
            <a:pPr defTabSz="457132"/>
            <a:endParaRPr lang="en-US" dirty="0">
              <a:solidFill>
                <a:srgbClr val="FFFFFF"/>
              </a:solidFill>
              <a:latin typeface="+mj-lt"/>
            </a:endParaRPr>
          </a:p>
        </p:txBody>
      </p:sp>
      <p:grpSp>
        <p:nvGrpSpPr>
          <p:cNvPr id="6" name="Group 60"/>
          <p:cNvGrpSpPr/>
          <p:nvPr/>
        </p:nvGrpSpPr>
        <p:grpSpPr>
          <a:xfrm>
            <a:off x="549506" y="1689780"/>
            <a:ext cx="3702298" cy="161883"/>
            <a:chOff x="304800" y="1689777"/>
            <a:chExt cx="3945881" cy="129487"/>
          </a:xfrm>
        </p:grpSpPr>
        <p:cxnSp>
          <p:nvCxnSpPr>
            <p:cNvPr id="49" name="Straight Connector 48"/>
            <p:cNvCxnSpPr/>
            <p:nvPr/>
          </p:nvCxnSpPr>
          <p:spPr>
            <a:xfrm>
              <a:off x="304800" y="1765926"/>
              <a:ext cx="388315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116576" y="1689777"/>
              <a:ext cx="134105" cy="129487"/>
            </a:xfrm>
            <a:prstGeom prst="ellipse">
              <a:avLst/>
            </a:prstGeom>
            <a:solidFill>
              <a:srgbClr val="FFFFFF"/>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2"/>
              <a:endParaRPr lang="en-US">
                <a:solidFill>
                  <a:srgbClr val="FFFFFF"/>
                </a:solidFill>
                <a:latin typeface="+mj-lt"/>
              </a:endParaRPr>
            </a:p>
          </p:txBody>
        </p:sp>
      </p:grpSp>
      <p:sp>
        <p:nvSpPr>
          <p:cNvPr id="8" name="Slide Number Placeholder 7"/>
          <p:cNvSpPr>
            <a:spLocks noGrp="1"/>
          </p:cNvSpPr>
          <p:nvPr>
            <p:ph type="sldNum" sz="quarter" idx="4"/>
          </p:nvPr>
        </p:nvSpPr>
        <p:spPr/>
        <p:txBody>
          <a:bodyPr/>
          <a:lstStyle/>
          <a:p>
            <a:fld id="{96A97DD0-5BE7-4856-A2A9-C42C6688E607}" type="slidenum">
              <a:rPr lang="en-AU" smtClean="0"/>
              <a:pPr/>
              <a:t>17</a:t>
            </a:fld>
            <a:endParaRPr lang="en-AU" dirty="0"/>
          </a:p>
        </p:txBody>
      </p:sp>
    </p:spTree>
    <p:custDataLst>
      <p:tags r:id="rId1"/>
    </p:custDataLst>
    <p:extLst>
      <p:ext uri="{BB962C8B-B14F-4D97-AF65-F5344CB8AC3E}">
        <p14:creationId xmlns:p14="http://schemas.microsoft.com/office/powerpoint/2010/main" val="65270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right)">
                                      <p:cBhvr>
                                        <p:cTn id="29" dur="500"/>
                                        <p:tgtEl>
                                          <p:spTgt spid="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4" grpId="0" animBg="1"/>
      <p:bldP spid="3" grpId="0" animBg="1"/>
      <p:bldP spid="44" grpId="0" animBg="1"/>
      <p:bldP spid="56" grpId="0" animBg="1"/>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smtClean="0"/>
              <a:t>Key Enabling </a:t>
            </a:r>
            <a:r>
              <a:rPr lang="en-US" sz="3200" dirty="0"/>
              <a:t>Technologies for 5G </a:t>
            </a:r>
          </a:p>
        </p:txBody>
      </p:sp>
      <p:pic>
        <p:nvPicPr>
          <p:cNvPr id="5" name="Picture 4"/>
          <p:cNvPicPr>
            <a:picLocks noChangeAspect="1"/>
          </p:cNvPicPr>
          <p:nvPr/>
        </p:nvPicPr>
        <p:blipFill>
          <a:blip r:embed="rId2"/>
          <a:stretch>
            <a:fillRect/>
          </a:stretch>
        </p:blipFill>
        <p:spPr>
          <a:xfrm>
            <a:off x="567419" y="1082746"/>
            <a:ext cx="3009095" cy="1491464"/>
          </a:xfrm>
          <a:prstGeom prst="rect">
            <a:avLst/>
          </a:prstGeom>
        </p:spPr>
      </p:pic>
      <p:sp>
        <p:nvSpPr>
          <p:cNvPr id="16" name="TextBox 15"/>
          <p:cNvSpPr txBox="1"/>
          <p:nvPr/>
        </p:nvSpPr>
        <p:spPr>
          <a:xfrm>
            <a:off x="2781835" y="1992257"/>
            <a:ext cx="2120021" cy="830997"/>
          </a:xfrm>
          <a:prstGeom prst="rect">
            <a:avLst/>
          </a:prstGeom>
          <a:noFill/>
        </p:spPr>
        <p:txBody>
          <a:bodyPr wrap="square" rtlCol="0">
            <a:spAutoFit/>
          </a:bodyPr>
          <a:lstStyle/>
          <a:p>
            <a:pPr defTabSz="456915" fontAlgn="base">
              <a:spcBef>
                <a:spcPct val="0"/>
              </a:spcBef>
              <a:spcAft>
                <a:spcPct val="0"/>
              </a:spcAft>
            </a:pPr>
            <a:r>
              <a:rPr lang="en-US" sz="1600" dirty="0">
                <a:solidFill>
                  <a:srgbClr val="58585B"/>
                </a:solidFill>
                <a:ea typeface="ＭＳ Ｐゴシック" pitchFamily="34" charset="-128"/>
              </a:rPr>
              <a:t>CUPS: </a:t>
            </a:r>
          </a:p>
          <a:p>
            <a:pPr defTabSz="456915" fontAlgn="base">
              <a:spcBef>
                <a:spcPct val="0"/>
              </a:spcBef>
              <a:spcAft>
                <a:spcPct val="0"/>
              </a:spcAft>
            </a:pPr>
            <a:r>
              <a:rPr lang="en-US" sz="1600" dirty="0">
                <a:solidFill>
                  <a:srgbClr val="58585B"/>
                </a:solidFill>
                <a:ea typeface="ＭＳ Ｐゴシック" pitchFamily="34" charset="-128"/>
              </a:rPr>
              <a:t>Control/User Plane Separation</a:t>
            </a:r>
          </a:p>
        </p:txBody>
      </p:sp>
      <p:sp>
        <p:nvSpPr>
          <p:cNvPr id="13" name="TextBox 12"/>
          <p:cNvSpPr txBox="1"/>
          <p:nvPr/>
        </p:nvSpPr>
        <p:spPr>
          <a:xfrm>
            <a:off x="5567038" y="1897081"/>
            <a:ext cx="3143627" cy="338554"/>
          </a:xfrm>
          <a:prstGeom prst="rect">
            <a:avLst/>
          </a:prstGeom>
          <a:solidFill>
            <a:schemeClr val="bg1"/>
          </a:solidFill>
        </p:spPr>
        <p:txBody>
          <a:bodyPr wrap="square" rtlCol="0">
            <a:spAutoFit/>
          </a:bodyPr>
          <a:lstStyle/>
          <a:p>
            <a:pPr algn="ctr" defTabSz="456915" fontAlgn="base">
              <a:spcBef>
                <a:spcPct val="0"/>
              </a:spcBef>
              <a:spcAft>
                <a:spcPct val="0"/>
              </a:spcAft>
            </a:pPr>
            <a:r>
              <a:rPr lang="en-US" sz="1600" dirty="0">
                <a:solidFill>
                  <a:srgbClr val="58585B"/>
                </a:solidFill>
                <a:ea typeface="ＭＳ Ｐゴシック" pitchFamily="34" charset="-128"/>
              </a:rPr>
              <a:t>Cloud RAN</a:t>
            </a:r>
            <a:endParaRPr lang="en-US" sz="1200" dirty="0">
              <a:solidFill>
                <a:srgbClr val="58585B"/>
              </a:solidFill>
              <a:ea typeface="ＭＳ Ｐゴシック" pitchFamily="34" charset="-128"/>
            </a:endParaRPr>
          </a:p>
        </p:txBody>
      </p:sp>
      <p:pic>
        <p:nvPicPr>
          <p:cNvPr id="2" name="Picture 1"/>
          <p:cNvPicPr>
            <a:picLocks noChangeAspect="1"/>
          </p:cNvPicPr>
          <p:nvPr/>
        </p:nvPicPr>
        <p:blipFill>
          <a:blip r:embed="rId3"/>
          <a:stretch>
            <a:fillRect/>
          </a:stretch>
        </p:blipFill>
        <p:spPr>
          <a:xfrm>
            <a:off x="705232" y="3012080"/>
            <a:ext cx="3136612" cy="1290894"/>
          </a:xfrm>
          <a:prstGeom prst="rect">
            <a:avLst/>
          </a:prstGeom>
        </p:spPr>
      </p:pic>
      <p:sp>
        <p:nvSpPr>
          <p:cNvPr id="17" name="TextBox 16"/>
          <p:cNvSpPr txBox="1"/>
          <p:nvPr/>
        </p:nvSpPr>
        <p:spPr>
          <a:xfrm>
            <a:off x="1125652" y="4302976"/>
            <a:ext cx="2600124" cy="584775"/>
          </a:xfrm>
          <a:prstGeom prst="rect">
            <a:avLst/>
          </a:prstGeom>
          <a:noFill/>
        </p:spPr>
        <p:txBody>
          <a:bodyPr wrap="square" rtlCol="0">
            <a:spAutoFit/>
          </a:bodyPr>
          <a:lstStyle/>
          <a:p>
            <a:pPr defTabSz="456972" fontAlgn="base">
              <a:spcBef>
                <a:spcPct val="0"/>
              </a:spcBef>
              <a:spcAft>
                <a:spcPct val="0"/>
              </a:spcAft>
            </a:pPr>
            <a:r>
              <a:rPr lang="en-US" sz="1600" dirty="0">
                <a:solidFill>
                  <a:srgbClr val="58585B"/>
                </a:solidFill>
                <a:ea typeface="ＭＳ Ｐゴシック" pitchFamily="34" charset="-128"/>
              </a:rPr>
              <a:t>Mobile network to scale </a:t>
            </a:r>
            <a:r>
              <a:rPr lang="en-US" sz="1600" dirty="0" smtClean="0">
                <a:solidFill>
                  <a:srgbClr val="58585B"/>
                </a:solidFill>
                <a:ea typeface="ＭＳ Ｐゴシック" pitchFamily="34" charset="-128"/>
              </a:rPr>
              <a:t>using </a:t>
            </a:r>
            <a:r>
              <a:rPr lang="en-US" sz="1600" dirty="0">
                <a:solidFill>
                  <a:srgbClr val="58585B"/>
                </a:solidFill>
                <a:ea typeface="ＭＳ Ｐゴシック" pitchFamily="34" charset="-128"/>
              </a:rPr>
              <a:t>MEC</a:t>
            </a:r>
          </a:p>
        </p:txBody>
      </p:sp>
      <p:pic>
        <p:nvPicPr>
          <p:cNvPr id="18" name="Picture 17"/>
          <p:cNvPicPr>
            <a:picLocks noChangeAspect="1"/>
          </p:cNvPicPr>
          <p:nvPr/>
        </p:nvPicPr>
        <p:blipFill>
          <a:blip r:embed="rId4"/>
          <a:stretch>
            <a:fillRect/>
          </a:stretch>
        </p:blipFill>
        <p:spPr>
          <a:xfrm>
            <a:off x="5143378" y="1132220"/>
            <a:ext cx="3755774" cy="764862"/>
          </a:xfrm>
          <a:prstGeom prst="rect">
            <a:avLst/>
          </a:prstGeom>
        </p:spPr>
      </p:pic>
      <p:pic>
        <p:nvPicPr>
          <p:cNvPr id="9" name="Picture 8"/>
          <p:cNvPicPr>
            <a:picLocks noChangeAspect="1"/>
          </p:cNvPicPr>
          <p:nvPr/>
        </p:nvPicPr>
        <p:blipFill>
          <a:blip r:embed="rId5"/>
          <a:stretch>
            <a:fillRect/>
          </a:stretch>
        </p:blipFill>
        <p:spPr>
          <a:xfrm>
            <a:off x="5457506" y="2984552"/>
            <a:ext cx="3127521" cy="1563761"/>
          </a:xfrm>
          <a:prstGeom prst="rect">
            <a:avLst/>
          </a:prstGeom>
        </p:spPr>
      </p:pic>
      <p:sp>
        <p:nvSpPr>
          <p:cNvPr id="19" name="TextBox 18"/>
          <p:cNvSpPr txBox="1"/>
          <p:nvPr/>
        </p:nvSpPr>
        <p:spPr>
          <a:xfrm>
            <a:off x="6565268" y="4300316"/>
            <a:ext cx="1774845" cy="369204"/>
          </a:xfrm>
          <a:prstGeom prst="rect">
            <a:avLst/>
          </a:prstGeom>
          <a:noFill/>
        </p:spPr>
        <p:txBody>
          <a:bodyPr wrap="none" rtlCol="0">
            <a:spAutoFit/>
          </a:bodyPr>
          <a:lstStyle/>
          <a:p>
            <a:pPr defTabSz="456915" fontAlgn="base">
              <a:spcBef>
                <a:spcPct val="0"/>
              </a:spcBef>
              <a:spcAft>
                <a:spcPct val="0"/>
              </a:spcAft>
            </a:pPr>
            <a:r>
              <a:rPr lang="en-US" sz="1799" dirty="0">
                <a:solidFill>
                  <a:srgbClr val="58585B"/>
                </a:solidFill>
                <a:ea typeface="ＭＳ Ｐゴシック" pitchFamily="34" charset="-128"/>
              </a:rPr>
              <a:t>Network Slicing</a:t>
            </a:r>
          </a:p>
        </p:txBody>
      </p:sp>
    </p:spTree>
    <p:extLst>
      <p:ext uri="{BB962C8B-B14F-4D97-AF65-F5344CB8AC3E}">
        <p14:creationId xmlns:p14="http://schemas.microsoft.com/office/powerpoint/2010/main" val="77590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Cisco 5G Network Architecture: A Synthesis View</a:t>
            </a:r>
          </a:p>
        </p:txBody>
      </p:sp>
      <p:cxnSp>
        <p:nvCxnSpPr>
          <p:cNvPr id="8" name="Straight Connector 7"/>
          <p:cNvCxnSpPr>
            <a:endCxn id="16" idx="3"/>
          </p:cNvCxnSpPr>
          <p:nvPr/>
        </p:nvCxnSpPr>
        <p:spPr>
          <a:xfrm flipH="1">
            <a:off x="2718120" y="2572268"/>
            <a:ext cx="247504" cy="456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17" idx="3"/>
          </p:cNvCxnSpPr>
          <p:nvPr/>
        </p:nvCxnSpPr>
        <p:spPr>
          <a:xfrm flipH="1">
            <a:off x="2718120" y="3117560"/>
            <a:ext cx="247504" cy="22858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15" idx="3"/>
          </p:cNvCxnSpPr>
          <p:nvPr/>
        </p:nvCxnSpPr>
        <p:spPr>
          <a:xfrm flipH="1" flipV="1">
            <a:off x="2718120" y="1796846"/>
            <a:ext cx="247504" cy="24576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992460" y="1450245"/>
            <a:ext cx="1725660" cy="693202"/>
          </a:xfrm>
          <a:prstGeom prst="rect">
            <a:avLst/>
          </a:prstGeom>
          <a:gradFill flip="none" rotWithShape="1">
            <a:gsLst>
              <a:gs pos="75000">
                <a:schemeClr val="accent2">
                  <a:lumMod val="60000"/>
                  <a:lumOff val="40000"/>
                </a:schemeClr>
              </a:gs>
              <a:gs pos="100000">
                <a:srgbClr val="FFFFF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3"/>
            <a:r>
              <a:rPr lang="en-US" sz="1050" dirty="0">
                <a:solidFill>
                  <a:srgbClr val="676767">
                    <a:lumMod val="50000"/>
                  </a:srgbClr>
                </a:solidFill>
              </a:rPr>
              <a:t>Service Focused</a:t>
            </a:r>
          </a:p>
          <a:p>
            <a:pPr algn="ctr" defTabSz="457143"/>
            <a:r>
              <a:rPr lang="en-US" sz="1050" dirty="0">
                <a:solidFill>
                  <a:srgbClr val="676767">
                    <a:lumMod val="50000"/>
                  </a:srgbClr>
                </a:solidFill>
              </a:rPr>
              <a:t>Programming the network</a:t>
            </a:r>
          </a:p>
        </p:txBody>
      </p:sp>
      <p:sp>
        <p:nvSpPr>
          <p:cNvPr id="16" name="Rectangle 15"/>
          <p:cNvSpPr/>
          <p:nvPr/>
        </p:nvSpPr>
        <p:spPr>
          <a:xfrm>
            <a:off x="992460" y="2229547"/>
            <a:ext cx="1725660" cy="694565"/>
          </a:xfrm>
          <a:prstGeom prst="rect">
            <a:avLst/>
          </a:prstGeom>
          <a:gradFill flip="none" rotWithShape="1">
            <a:gsLst>
              <a:gs pos="75000">
                <a:schemeClr val="accent2">
                  <a:lumMod val="75000"/>
                </a:schemeClr>
              </a:gs>
              <a:gs pos="100000">
                <a:srgbClr val="FFFFF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3"/>
            <a:r>
              <a:rPr lang="en-US" sz="1050" dirty="0">
                <a:solidFill>
                  <a:srgbClr val="676767">
                    <a:lumMod val="50000"/>
                  </a:srgbClr>
                </a:solidFill>
              </a:rPr>
              <a:t>Micro Services</a:t>
            </a:r>
          </a:p>
          <a:p>
            <a:pPr algn="ctr" defTabSz="457143"/>
            <a:r>
              <a:rPr lang="en-US" sz="1050" dirty="0">
                <a:solidFill>
                  <a:srgbClr val="676767">
                    <a:lumMod val="50000"/>
                  </a:srgbClr>
                </a:solidFill>
              </a:rPr>
              <a:t>“Personal” Networks</a:t>
            </a:r>
          </a:p>
        </p:txBody>
      </p:sp>
      <p:sp>
        <p:nvSpPr>
          <p:cNvPr id="17" name="Rectangle 16"/>
          <p:cNvSpPr/>
          <p:nvPr/>
        </p:nvSpPr>
        <p:spPr>
          <a:xfrm>
            <a:off x="992460" y="2998677"/>
            <a:ext cx="1725660" cy="694944"/>
          </a:xfrm>
          <a:prstGeom prst="rect">
            <a:avLst/>
          </a:prstGeom>
          <a:gradFill flip="none" rotWithShape="1">
            <a:gsLst>
              <a:gs pos="75000">
                <a:schemeClr val="accent4">
                  <a:lumMod val="75000"/>
                </a:schemeClr>
              </a:gs>
              <a:gs pos="100000">
                <a:srgbClr val="FFFFF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3"/>
            <a:r>
              <a:rPr lang="en-US" sz="1100" dirty="0">
                <a:solidFill>
                  <a:srgbClr val="676767">
                    <a:lumMod val="50000"/>
                  </a:srgbClr>
                </a:solidFill>
              </a:rPr>
              <a:t>Intelligent Slicing </a:t>
            </a:r>
          </a:p>
          <a:p>
            <a:pPr algn="ctr" defTabSz="457143"/>
            <a:r>
              <a:rPr lang="en-US" sz="1100" dirty="0">
                <a:solidFill>
                  <a:srgbClr val="676767">
                    <a:lumMod val="50000"/>
                  </a:srgbClr>
                </a:solidFill>
              </a:rPr>
              <a:t>Sub-Slicing</a:t>
            </a:r>
          </a:p>
        </p:txBody>
      </p:sp>
      <p:graphicFrame>
        <p:nvGraphicFramePr>
          <p:cNvPr id="10" name="Object 9"/>
          <p:cNvGraphicFramePr>
            <a:graphicFrameLocks noChangeAspect="1"/>
          </p:cNvGraphicFramePr>
          <p:nvPr>
            <p:extLst/>
          </p:nvPr>
        </p:nvGraphicFramePr>
        <p:xfrm>
          <a:off x="2841870" y="971414"/>
          <a:ext cx="6197349" cy="2950876"/>
        </p:xfrm>
        <a:graphic>
          <a:graphicData uri="http://schemas.openxmlformats.org/presentationml/2006/ole">
            <mc:AlternateContent xmlns:mc="http://schemas.openxmlformats.org/markup-compatibility/2006">
              <mc:Choice xmlns:v="urn:schemas-microsoft-com:vml" Requires="v">
                <p:oleObj spid="_x0000_s1059" name="Visio" r:id="rId4" imgW="11020343" imgH="5248260" progId="Visio.Drawing.15">
                  <p:embed/>
                </p:oleObj>
              </mc:Choice>
              <mc:Fallback>
                <p:oleObj name="Visio" r:id="rId4" imgW="11020343" imgH="5248260" progId="Visio.Drawing.15">
                  <p:embed/>
                  <p:pic>
                    <p:nvPicPr>
                      <p:cNvPr id="0" name=""/>
                      <p:cNvPicPr/>
                      <p:nvPr/>
                    </p:nvPicPr>
                    <p:blipFill>
                      <a:blip r:embed="rId5"/>
                      <a:stretch>
                        <a:fillRect/>
                      </a:stretch>
                    </p:blipFill>
                    <p:spPr>
                      <a:xfrm>
                        <a:off x="2841870" y="971414"/>
                        <a:ext cx="6197349" cy="2950876"/>
                      </a:xfrm>
                      <a:prstGeom prst="rect">
                        <a:avLst/>
                      </a:prstGeom>
                    </p:spPr>
                  </p:pic>
                </p:oleObj>
              </mc:Fallback>
            </mc:AlternateContent>
          </a:graphicData>
        </a:graphic>
      </p:graphicFrame>
      <p:sp>
        <p:nvSpPr>
          <p:cNvPr id="2" name="TextBox 1"/>
          <p:cNvSpPr txBox="1"/>
          <p:nvPr/>
        </p:nvSpPr>
        <p:spPr>
          <a:xfrm>
            <a:off x="4518212" y="3417865"/>
            <a:ext cx="670150" cy="461665"/>
          </a:xfrm>
          <a:prstGeom prst="rect">
            <a:avLst/>
          </a:prstGeom>
          <a:noFill/>
          <a:ln>
            <a:solidFill>
              <a:schemeClr val="accent5">
                <a:lumMod val="75000"/>
              </a:schemeClr>
            </a:solidFill>
            <a:prstDash val="sysDash"/>
          </a:ln>
        </p:spPr>
        <p:txBody>
          <a:bodyPr wrap="square" rtlCol="0">
            <a:spAutoFit/>
          </a:bodyPr>
          <a:lstStyle/>
          <a:p>
            <a:pPr algn="ctr"/>
            <a:r>
              <a:rPr lang="en-US" sz="800">
                <a:solidFill>
                  <a:srgbClr val="00B0F0"/>
                </a:solidFill>
              </a:rPr>
              <a:t>Converged Access Gateway</a:t>
            </a:r>
          </a:p>
        </p:txBody>
      </p:sp>
      <p:sp>
        <p:nvSpPr>
          <p:cNvPr id="5" name="Slide Number Placeholder 4"/>
          <p:cNvSpPr>
            <a:spLocks noGrp="1"/>
          </p:cNvSpPr>
          <p:nvPr>
            <p:ph type="sldNum" sz="quarter" idx="4"/>
          </p:nvPr>
        </p:nvSpPr>
        <p:spPr/>
        <p:txBody>
          <a:bodyPr/>
          <a:lstStyle/>
          <a:p>
            <a:fld id="{96A97DD0-5BE7-4856-A2A9-C42C6688E607}" type="slidenum">
              <a:rPr lang="en-AU" smtClean="0"/>
              <a:pPr/>
              <a:t>19</a:t>
            </a:fld>
            <a:endParaRPr lang="en-AU" dirty="0"/>
          </a:p>
        </p:txBody>
      </p:sp>
    </p:spTree>
    <p:extLst>
      <p:ext uri="{BB962C8B-B14F-4D97-AF65-F5344CB8AC3E}">
        <p14:creationId xmlns:p14="http://schemas.microsoft.com/office/powerpoint/2010/main" val="32367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10"/>
          </p:nvPr>
        </p:nvSpPr>
        <p:spPr>
          <a:xfrm>
            <a:off x="205760" y="3714750"/>
            <a:ext cx="5503386" cy="336551"/>
          </a:xfrm>
        </p:spPr>
        <p:txBody>
          <a:bodyPr/>
          <a:lstStyle/>
          <a:p>
            <a:pPr>
              <a:spcBef>
                <a:spcPts val="600"/>
              </a:spcBef>
            </a:pPr>
            <a:r>
              <a:rPr lang="en-US" sz="2000" dirty="0" smtClean="0"/>
              <a:t>Prakash Suthar, Principal Architect </a:t>
            </a:r>
            <a:r>
              <a:rPr lang="en-US" sz="2000" dirty="0" smtClean="0">
                <a:hlinkClick r:id="rId3"/>
              </a:rPr>
              <a:t>psuthar@cisco.com</a:t>
            </a:r>
            <a:r>
              <a:rPr lang="en-US" sz="2000" dirty="0" smtClean="0"/>
              <a:t> </a:t>
            </a:r>
          </a:p>
        </p:txBody>
      </p:sp>
      <p:sp>
        <p:nvSpPr>
          <p:cNvPr id="3" name="Content Placeholder 2"/>
          <p:cNvSpPr>
            <a:spLocks noGrp="1"/>
          </p:cNvSpPr>
          <p:nvPr>
            <p:ph type="body" sz="quarter" idx="13"/>
          </p:nvPr>
        </p:nvSpPr>
        <p:spPr>
          <a:xfrm>
            <a:off x="336625" y="4306714"/>
            <a:ext cx="5221886" cy="250298"/>
          </a:xfrm>
        </p:spPr>
        <p:txBody>
          <a:bodyPr/>
          <a:lstStyle/>
          <a:p>
            <a:r>
              <a:rPr lang="en-US" dirty="0" smtClean="0"/>
              <a:t>BRKSPM-2071</a:t>
            </a:r>
            <a:endParaRPr lang="en-US" dirty="0"/>
          </a:p>
        </p:txBody>
      </p:sp>
      <p:sp>
        <p:nvSpPr>
          <p:cNvPr id="5" name="Title 4"/>
          <p:cNvSpPr>
            <a:spLocks noGrp="1"/>
          </p:cNvSpPr>
          <p:nvPr>
            <p:ph type="title"/>
          </p:nvPr>
        </p:nvSpPr>
        <p:spPr>
          <a:xfrm>
            <a:off x="199685" y="1809750"/>
            <a:ext cx="5515536" cy="1249508"/>
          </a:xfrm>
        </p:spPr>
        <p:txBody>
          <a:bodyPr/>
          <a:lstStyle/>
          <a:p>
            <a:r>
              <a:rPr lang="en-US" sz="3600" dirty="0">
                <a:latin typeface="Arial" charset="0"/>
              </a:rPr>
              <a:t>Cisco 5G Strategy and </a:t>
            </a:r>
            <a:r>
              <a:rPr lang="en-US" sz="3600" dirty="0" smtClean="0">
                <a:latin typeface="Arial" charset="0"/>
              </a:rPr>
              <a:t>Innovations</a:t>
            </a:r>
            <a:br>
              <a:rPr lang="en-US" sz="3600" dirty="0" smtClean="0">
                <a:latin typeface="Arial" charset="0"/>
              </a:rPr>
            </a:br>
            <a:r>
              <a:rPr lang="en-US" sz="3600" dirty="0" err="1" smtClean="0">
                <a:latin typeface="Arial" charset="0"/>
              </a:rPr>
              <a:t>CiscoLive@LasVegas</a:t>
            </a:r>
            <a:endParaRPr lang="en-US" sz="3600" dirty="0"/>
          </a:p>
        </p:txBody>
      </p:sp>
    </p:spTree>
    <p:extLst>
      <p:ext uri="{BB962C8B-B14F-4D97-AF65-F5344CB8AC3E}">
        <p14:creationId xmlns:p14="http://schemas.microsoft.com/office/powerpoint/2010/main" val="64478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56" y="811728"/>
            <a:ext cx="3040911" cy="3426196"/>
          </a:xfrm>
        </p:spPr>
        <p:txBody>
          <a:bodyPr/>
          <a:lstStyle/>
          <a:p>
            <a:r>
              <a:rPr lang="en-US" sz="1200" dirty="0"/>
              <a:t>Very flat architecture for Internet offload based on 5G Control and User Plane (CUPS)</a:t>
            </a:r>
          </a:p>
          <a:p>
            <a:pPr lvl="1"/>
            <a:r>
              <a:rPr lang="en-US" sz="1100" dirty="0"/>
              <a:t>Internet APN for opted-in subs is deployed via compute at cell site</a:t>
            </a:r>
          </a:p>
          <a:p>
            <a:pPr lvl="1"/>
            <a:r>
              <a:rPr lang="en-US" sz="1100" dirty="0"/>
              <a:t>IMS APN, Internet APN for opted-out users, and special APNs are via centralized user plane: ASR 5500.</a:t>
            </a:r>
          </a:p>
          <a:p>
            <a:r>
              <a:rPr lang="en-US" sz="1200" dirty="0"/>
              <a:t>Benefits</a:t>
            </a:r>
          </a:p>
          <a:p>
            <a:pPr lvl="1"/>
            <a:r>
              <a:rPr lang="en-US" sz="1100" dirty="0"/>
              <a:t>Offloaded traffic can be directed to regional and metro caches for OTT video</a:t>
            </a:r>
          </a:p>
          <a:p>
            <a:pPr lvl="1"/>
            <a:r>
              <a:rPr lang="en-US" sz="1100" dirty="0"/>
              <a:t>Offloaded traffic does not generate growth on MSOs and is simple to network</a:t>
            </a:r>
          </a:p>
          <a:p>
            <a:r>
              <a:rPr lang="en-US" sz="1200" dirty="0"/>
              <a:t>Mobility does matter!</a:t>
            </a:r>
          </a:p>
          <a:p>
            <a:pPr lvl="1"/>
            <a:r>
              <a:rPr lang="en-US" sz="1100" dirty="0"/>
              <a:t>Architecture preserves the mobile user experience through anchoring and app-level resiliency</a:t>
            </a:r>
          </a:p>
        </p:txBody>
      </p:sp>
      <p:sp>
        <p:nvSpPr>
          <p:cNvPr id="3" name="Title 2"/>
          <p:cNvSpPr>
            <a:spLocks noGrp="1"/>
          </p:cNvSpPr>
          <p:nvPr>
            <p:ph type="title"/>
          </p:nvPr>
        </p:nvSpPr>
        <p:spPr>
          <a:xfrm>
            <a:off x="231983" y="44158"/>
            <a:ext cx="8513064" cy="765432"/>
          </a:xfrm>
        </p:spPr>
        <p:txBody>
          <a:bodyPr/>
          <a:lstStyle/>
          <a:p>
            <a:r>
              <a:rPr lang="en-US" dirty="0"/>
              <a:t>4G Architecture and Evolution Options</a:t>
            </a:r>
          </a:p>
        </p:txBody>
      </p:sp>
      <p:graphicFrame>
        <p:nvGraphicFramePr>
          <p:cNvPr id="4" name="Object 3"/>
          <p:cNvGraphicFramePr>
            <a:graphicFrameLocks noChangeAspect="1"/>
          </p:cNvGraphicFramePr>
          <p:nvPr>
            <p:extLst/>
          </p:nvPr>
        </p:nvGraphicFramePr>
        <p:xfrm>
          <a:off x="3480391" y="946400"/>
          <a:ext cx="5408169" cy="2798283"/>
        </p:xfrm>
        <a:graphic>
          <a:graphicData uri="http://schemas.openxmlformats.org/presentationml/2006/ole">
            <mc:AlternateContent xmlns:mc="http://schemas.openxmlformats.org/markup-compatibility/2006">
              <mc:Choice xmlns:v="urn:schemas-microsoft-com:vml" Requires="v">
                <p:oleObj spid="_x0000_s2083" name="Visio" r:id="rId4" imgW="8031052" imgH="4156650" progId="Visio.Drawing.15">
                  <p:embed/>
                </p:oleObj>
              </mc:Choice>
              <mc:Fallback>
                <p:oleObj name="Visio" r:id="rId4" imgW="8031052" imgH="4156650" progId="Visio.Drawing.15">
                  <p:embed/>
                  <p:pic>
                    <p:nvPicPr>
                      <p:cNvPr id="0" name=""/>
                      <p:cNvPicPr/>
                      <p:nvPr/>
                    </p:nvPicPr>
                    <p:blipFill>
                      <a:blip r:embed="rId5"/>
                      <a:stretch>
                        <a:fillRect/>
                      </a:stretch>
                    </p:blipFill>
                    <p:spPr>
                      <a:xfrm>
                        <a:off x="3480391" y="946400"/>
                        <a:ext cx="5408169" cy="2798283"/>
                      </a:xfrm>
                      <a:prstGeom prst="rect">
                        <a:avLst/>
                      </a:prstGeom>
                    </p:spPr>
                  </p:pic>
                </p:oleObj>
              </mc:Fallback>
            </mc:AlternateContent>
          </a:graphicData>
        </a:graphic>
      </p:graphicFrame>
      <p:sp>
        <p:nvSpPr>
          <p:cNvPr id="5" name="TextBox 4"/>
          <p:cNvSpPr txBox="1"/>
          <p:nvPr/>
        </p:nvSpPr>
        <p:spPr>
          <a:xfrm>
            <a:off x="3600634" y="3881493"/>
            <a:ext cx="5287926" cy="338554"/>
          </a:xfrm>
          <a:prstGeom prst="rect">
            <a:avLst/>
          </a:prstGeom>
          <a:noFill/>
        </p:spPr>
        <p:txBody>
          <a:bodyPr wrap="square" rtlCol="0">
            <a:spAutoFit/>
          </a:bodyPr>
          <a:lstStyle/>
          <a:p>
            <a:r>
              <a:rPr lang="en-US" sz="1600" i="1" dirty="0">
                <a:solidFill>
                  <a:srgbClr val="000000"/>
                </a:solidFill>
                <a:latin typeface="Times New Roman" panose="02020603050405020304" pitchFamily="18" charset="0"/>
                <a:cs typeface="Times New Roman" panose="02020603050405020304" pitchFamily="18" charset="0"/>
              </a:rPr>
              <a:t>Hybrid CUPS with ASR 5500 UP </a:t>
            </a:r>
            <a:r>
              <a:rPr lang="en-US" sz="1600" i="1" u="sng" dirty="0">
                <a:solidFill>
                  <a:srgbClr val="000000"/>
                </a:solidFill>
                <a:latin typeface="Times New Roman" panose="02020603050405020304" pitchFamily="18" charset="0"/>
                <a:cs typeface="Times New Roman" panose="02020603050405020304" pitchFamily="18" charset="0"/>
              </a:rPr>
              <a:t>and</a:t>
            </a:r>
            <a:r>
              <a:rPr lang="en-US" sz="1600" i="1" dirty="0">
                <a:solidFill>
                  <a:srgbClr val="000000"/>
                </a:solidFill>
                <a:latin typeface="Times New Roman" panose="02020603050405020304" pitchFamily="18" charset="0"/>
                <a:cs typeface="Times New Roman" panose="02020603050405020304" pitchFamily="18" charset="0"/>
              </a:rPr>
              <a:t> Edge Compute UP</a:t>
            </a:r>
          </a:p>
        </p:txBody>
      </p:sp>
      <p:sp>
        <p:nvSpPr>
          <p:cNvPr id="6" name="Slide Number Placeholder 1"/>
          <p:cNvSpPr txBox="1">
            <a:spLocks/>
          </p:cNvSpPr>
          <p:nvPr/>
        </p:nvSpPr>
        <p:spPr>
          <a:xfrm>
            <a:off x="8572195" y="4931691"/>
            <a:ext cx="477717" cy="252448"/>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dirty="0">
                <a:solidFill>
                  <a:srgbClr val="000000"/>
                </a:solidFill>
              </a:rPr>
              <a:t>23</a:t>
            </a:r>
            <a:endParaRPr lang="en-AU" sz="600" dirty="0">
              <a:solidFill>
                <a:srgbClr val="000000"/>
              </a:solidFill>
            </a:endParaRPr>
          </a:p>
        </p:txBody>
      </p:sp>
    </p:spTree>
    <p:custDataLst>
      <p:tags r:id="rId2"/>
    </p:custDataLst>
    <p:extLst>
      <p:ext uri="{BB962C8B-B14F-4D97-AF65-F5344CB8AC3E}">
        <p14:creationId xmlns:p14="http://schemas.microsoft.com/office/powerpoint/2010/main" val="151743184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766" y="341313"/>
            <a:ext cx="8345488" cy="517805"/>
          </a:xfrm>
        </p:spPr>
        <p:txBody>
          <a:bodyPr/>
          <a:lstStyle/>
          <a:p>
            <a:r>
              <a:rPr lang="en-US" sz="2400" dirty="0"/>
              <a:t>Cisco Packet Core </a:t>
            </a:r>
            <a:r>
              <a:rPr lang="en-US" sz="2400" dirty="0" smtClean="0"/>
              <a:t>Enhancements </a:t>
            </a:r>
            <a:r>
              <a:rPr lang="en-US" sz="2400" dirty="0"/>
              <a:t/>
            </a:r>
            <a:br>
              <a:rPr lang="en-US" sz="2400" dirty="0"/>
            </a:br>
            <a:r>
              <a:rPr lang="en-US" sz="1600" dirty="0"/>
              <a:t>– High Level Mobile Session Establishment Flow</a:t>
            </a:r>
          </a:p>
        </p:txBody>
      </p:sp>
      <p:sp>
        <p:nvSpPr>
          <p:cNvPr id="5" name="Rectangle 4"/>
          <p:cNvSpPr/>
          <p:nvPr/>
        </p:nvSpPr>
        <p:spPr>
          <a:xfrm>
            <a:off x="2783441" y="1998254"/>
            <a:ext cx="457200" cy="175279"/>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eaLnBrk="1" fontAlgn="auto" hangingPunct="1">
              <a:spcBef>
                <a:spcPts val="0"/>
              </a:spcBef>
              <a:spcAft>
                <a:spcPts val="0"/>
              </a:spcAft>
              <a:defRPr/>
            </a:pPr>
            <a:r>
              <a:rPr lang="en-US" sz="900" b="1" kern="0" dirty="0">
                <a:solidFill>
                  <a:sysClr val="window" lastClr="FFFFFF"/>
                </a:solidFill>
                <a:latin typeface="Calibri"/>
                <a:ea typeface="ＭＳ Ｐゴシック" charset="0"/>
                <a:cs typeface="ＭＳ Ｐゴシック" charset="0"/>
              </a:rPr>
              <a:t>MME</a:t>
            </a:r>
          </a:p>
        </p:txBody>
      </p:sp>
      <p:cxnSp>
        <p:nvCxnSpPr>
          <p:cNvPr id="6" name="Straight Connector 5"/>
          <p:cNvCxnSpPr>
            <a:stCxn id="5" idx="3"/>
            <a:endCxn id="10" idx="1"/>
          </p:cNvCxnSpPr>
          <p:nvPr/>
        </p:nvCxnSpPr>
        <p:spPr>
          <a:xfrm>
            <a:off x="3240641" y="2085894"/>
            <a:ext cx="527235" cy="457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7" name="TextBox 6"/>
          <p:cNvSpPr txBox="1"/>
          <p:nvPr/>
        </p:nvSpPr>
        <p:spPr>
          <a:xfrm>
            <a:off x="3277251" y="1846310"/>
            <a:ext cx="344390" cy="200055"/>
          </a:xfrm>
          <a:prstGeom prst="rect">
            <a:avLst/>
          </a:prstGeom>
          <a:noFill/>
        </p:spPr>
        <p:txBody>
          <a:bodyPr wrap="none" rtlCol="0">
            <a:spAutoFit/>
          </a:bodyPr>
          <a:lstStyle/>
          <a:p>
            <a:pPr defTabSz="914400" eaLnBrk="1" fontAlgn="auto" hangingPunct="1">
              <a:spcBef>
                <a:spcPts val="0"/>
              </a:spcBef>
              <a:spcAft>
                <a:spcPts val="0"/>
              </a:spcAft>
              <a:defRPr/>
            </a:pPr>
            <a:r>
              <a:rPr lang="en-US" sz="700" kern="0" dirty="0">
                <a:solidFill>
                  <a:sysClr val="windowText" lastClr="000000"/>
                </a:solidFill>
                <a:ea typeface="ＭＳ Ｐゴシック" charset="0"/>
                <a:cs typeface="ＭＳ Ｐゴシック" charset="0"/>
              </a:rPr>
              <a:t>S11</a:t>
            </a:r>
          </a:p>
        </p:txBody>
      </p:sp>
      <p:cxnSp>
        <p:nvCxnSpPr>
          <p:cNvPr id="8" name="Straight Connector 7"/>
          <p:cNvCxnSpPr/>
          <p:nvPr/>
        </p:nvCxnSpPr>
        <p:spPr>
          <a:xfrm>
            <a:off x="3469241" y="2019457"/>
            <a:ext cx="0" cy="14904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9" name="Straight Connector 8"/>
          <p:cNvCxnSpPr/>
          <p:nvPr/>
        </p:nvCxnSpPr>
        <p:spPr>
          <a:xfrm>
            <a:off x="4612241" y="2672541"/>
            <a:ext cx="173312"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0" name="Rectangle 9"/>
          <p:cNvSpPr/>
          <p:nvPr/>
        </p:nvSpPr>
        <p:spPr>
          <a:xfrm>
            <a:off x="3767876" y="1767667"/>
            <a:ext cx="2674614" cy="64561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t" anchorCtr="0"/>
          <a:lstStyle/>
          <a:p>
            <a:pPr algn="ctr" defTabSz="914400" eaLnBrk="1" fontAlgn="auto" hangingPunct="1">
              <a:spcBef>
                <a:spcPts val="0"/>
              </a:spcBef>
              <a:spcAft>
                <a:spcPts val="0"/>
              </a:spcAft>
              <a:defRPr/>
            </a:pPr>
            <a:r>
              <a:rPr lang="en-US" sz="900" b="1" kern="0" dirty="0">
                <a:solidFill>
                  <a:sysClr val="window" lastClr="FFFFFF"/>
                </a:solidFill>
                <a:latin typeface="Calibri"/>
                <a:ea typeface="ＭＳ Ｐゴシック" charset="0"/>
                <a:cs typeface="ＭＳ Ｐゴシック" charset="0"/>
              </a:rPr>
              <a:t>Control Plane</a:t>
            </a:r>
          </a:p>
        </p:txBody>
      </p:sp>
      <p:sp>
        <p:nvSpPr>
          <p:cNvPr id="11" name="Card 10"/>
          <p:cNvSpPr/>
          <p:nvPr/>
        </p:nvSpPr>
        <p:spPr>
          <a:xfrm>
            <a:off x="3855972" y="1998255"/>
            <a:ext cx="552606" cy="303026"/>
          </a:xfrm>
          <a:prstGeom prst="flowChartPunchedCard">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t" anchorCtr="1"/>
          <a:lstStyle/>
          <a:p>
            <a:pPr algn="ctr" defTabSz="914400" eaLnBrk="1" fontAlgn="auto" hangingPunct="1">
              <a:lnSpc>
                <a:spcPts val="720"/>
              </a:lnSpc>
              <a:spcBef>
                <a:spcPts val="0"/>
              </a:spcBef>
              <a:spcAft>
                <a:spcPts val="0"/>
              </a:spcAft>
              <a:defRPr/>
            </a:pPr>
            <a:r>
              <a:rPr lang="en-US" sz="700" b="1" kern="0" dirty="0">
                <a:solidFill>
                  <a:sysClr val="window" lastClr="FFFFFF"/>
                </a:solidFill>
                <a:latin typeface="Calibri"/>
                <a:ea typeface="ＭＳ Ｐゴシック" charset="0"/>
                <a:cs typeface="ＭＳ Ｐゴシック" charset="0"/>
              </a:rPr>
              <a:t>GTP </a:t>
            </a:r>
          </a:p>
          <a:p>
            <a:pPr algn="ctr" defTabSz="914400" eaLnBrk="1" fontAlgn="auto" hangingPunct="1">
              <a:lnSpc>
                <a:spcPts val="720"/>
              </a:lnSpc>
              <a:spcBef>
                <a:spcPts val="0"/>
              </a:spcBef>
              <a:spcAft>
                <a:spcPts val="0"/>
              </a:spcAft>
              <a:defRPr/>
            </a:pPr>
            <a:r>
              <a:rPr lang="en-US" sz="700" b="1" kern="0" dirty="0" err="1">
                <a:solidFill>
                  <a:sysClr val="window" lastClr="FFFFFF"/>
                </a:solidFill>
                <a:latin typeface="Calibri"/>
                <a:ea typeface="ＭＳ Ｐゴシック" charset="0"/>
                <a:cs typeface="ＭＳ Ｐゴシック" charset="0"/>
              </a:rPr>
              <a:t>Demux</a:t>
            </a:r>
            <a:endParaRPr lang="en-US" sz="700" b="1" kern="0" dirty="0">
              <a:solidFill>
                <a:sysClr val="window" lastClr="FFFFFF"/>
              </a:solidFill>
              <a:latin typeface="Calibri"/>
              <a:ea typeface="ＭＳ Ｐゴシック" charset="0"/>
              <a:cs typeface="ＭＳ Ｐゴシック" charset="0"/>
            </a:endParaRPr>
          </a:p>
        </p:txBody>
      </p:sp>
      <p:sp>
        <p:nvSpPr>
          <p:cNvPr id="12" name="Card 11"/>
          <p:cNvSpPr/>
          <p:nvPr/>
        </p:nvSpPr>
        <p:spPr>
          <a:xfrm>
            <a:off x="4507247" y="1998255"/>
            <a:ext cx="552606" cy="303026"/>
          </a:xfrm>
          <a:prstGeom prst="flowChartPunchedCard">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t" anchorCtr="1"/>
          <a:lstStyle/>
          <a:p>
            <a:pPr algn="ctr" defTabSz="914400" eaLnBrk="1" fontAlgn="auto" hangingPunct="1">
              <a:lnSpc>
                <a:spcPts val="720"/>
              </a:lnSpc>
              <a:spcBef>
                <a:spcPts val="0"/>
              </a:spcBef>
              <a:spcAft>
                <a:spcPts val="0"/>
              </a:spcAft>
              <a:defRPr/>
            </a:pPr>
            <a:r>
              <a:rPr lang="en-US" sz="700" b="1" kern="0" dirty="0">
                <a:solidFill>
                  <a:sysClr val="window" lastClr="FFFFFF"/>
                </a:solidFill>
                <a:latin typeface="Calibri"/>
                <a:ea typeface="ＭＳ Ｐゴシック" charset="0"/>
                <a:cs typeface="ＭＳ Ｐゴシック" charset="0"/>
              </a:rPr>
              <a:t>Session Manager</a:t>
            </a:r>
          </a:p>
        </p:txBody>
      </p:sp>
      <p:sp>
        <p:nvSpPr>
          <p:cNvPr id="13" name="Card 12"/>
          <p:cNvSpPr/>
          <p:nvPr/>
        </p:nvSpPr>
        <p:spPr>
          <a:xfrm>
            <a:off x="5812235" y="1998255"/>
            <a:ext cx="552606" cy="303026"/>
          </a:xfrm>
          <a:prstGeom prst="flowChartPunchedCard">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t" anchorCtr="1"/>
          <a:lstStyle/>
          <a:p>
            <a:pPr algn="ctr" defTabSz="914400" eaLnBrk="1" fontAlgn="auto" hangingPunct="1">
              <a:lnSpc>
                <a:spcPts val="720"/>
              </a:lnSpc>
              <a:spcBef>
                <a:spcPts val="0"/>
              </a:spcBef>
              <a:spcAft>
                <a:spcPts val="0"/>
              </a:spcAft>
              <a:defRPr/>
            </a:pPr>
            <a:r>
              <a:rPr lang="en-US" sz="700" b="1" kern="0" dirty="0">
                <a:solidFill>
                  <a:sysClr val="window" lastClr="FFFFFF"/>
                </a:solidFill>
                <a:latin typeface="Calibri"/>
                <a:ea typeface="ＭＳ Ｐゴシック" charset="0"/>
                <a:cs typeface="ＭＳ Ｐゴシック" charset="0"/>
              </a:rPr>
              <a:t>IP Address Manager</a:t>
            </a:r>
          </a:p>
        </p:txBody>
      </p:sp>
      <p:sp>
        <p:nvSpPr>
          <p:cNvPr id="14" name="Card 13"/>
          <p:cNvSpPr/>
          <p:nvPr/>
        </p:nvSpPr>
        <p:spPr>
          <a:xfrm>
            <a:off x="5145641" y="1998255"/>
            <a:ext cx="552606" cy="303026"/>
          </a:xfrm>
          <a:prstGeom prst="flowChartPunchedCard">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t" anchorCtr="1"/>
          <a:lstStyle/>
          <a:p>
            <a:pPr algn="ctr" defTabSz="914400" eaLnBrk="1" fontAlgn="auto" hangingPunct="1">
              <a:lnSpc>
                <a:spcPts val="720"/>
              </a:lnSpc>
              <a:spcBef>
                <a:spcPts val="0"/>
              </a:spcBef>
              <a:spcAft>
                <a:spcPts val="0"/>
              </a:spcAft>
              <a:defRPr/>
            </a:pPr>
            <a:r>
              <a:rPr lang="en-US" sz="700" b="1" kern="0" dirty="0">
                <a:solidFill>
                  <a:sysClr val="window" lastClr="FFFFFF"/>
                </a:solidFill>
                <a:latin typeface="Calibri"/>
                <a:ea typeface="ＭＳ Ｐゴシック" charset="0"/>
                <a:cs typeface="ＭＳ Ｐゴシック" charset="0"/>
              </a:rPr>
              <a:t>AAA </a:t>
            </a:r>
          </a:p>
          <a:p>
            <a:pPr algn="ctr" defTabSz="914400" eaLnBrk="1" fontAlgn="auto" hangingPunct="1">
              <a:lnSpc>
                <a:spcPts val="720"/>
              </a:lnSpc>
              <a:spcBef>
                <a:spcPts val="0"/>
              </a:spcBef>
              <a:spcAft>
                <a:spcPts val="0"/>
              </a:spcAft>
              <a:defRPr/>
            </a:pPr>
            <a:r>
              <a:rPr lang="en-US" sz="700" b="1" kern="0" dirty="0">
                <a:solidFill>
                  <a:sysClr val="window" lastClr="FFFFFF"/>
                </a:solidFill>
                <a:latin typeface="Calibri"/>
                <a:ea typeface="ＭＳ Ｐゴシック" charset="0"/>
                <a:cs typeface="ＭＳ Ｐゴシック" charset="0"/>
              </a:rPr>
              <a:t>Manager</a:t>
            </a:r>
          </a:p>
        </p:txBody>
      </p:sp>
      <p:sp>
        <p:nvSpPr>
          <p:cNvPr id="15" name="Rectangle 14"/>
          <p:cNvSpPr/>
          <p:nvPr/>
        </p:nvSpPr>
        <p:spPr>
          <a:xfrm>
            <a:off x="4311663" y="975817"/>
            <a:ext cx="1595978" cy="51586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t" anchorCtr="0"/>
          <a:lstStyle/>
          <a:p>
            <a:pPr algn="ctr" defTabSz="914400" eaLnBrk="1" fontAlgn="auto" hangingPunct="1">
              <a:spcBef>
                <a:spcPts val="0"/>
              </a:spcBef>
              <a:spcAft>
                <a:spcPts val="0"/>
              </a:spcAft>
              <a:defRPr/>
            </a:pPr>
            <a:r>
              <a:rPr lang="en-US" sz="800" b="1" kern="0" dirty="0">
                <a:solidFill>
                  <a:sysClr val="window" lastClr="FFFFFF"/>
                </a:solidFill>
                <a:latin typeface="Calibri"/>
                <a:ea typeface="ＭＳ Ｐゴシック" charset="0"/>
                <a:cs typeface="ＭＳ Ｐゴシック" charset="0"/>
              </a:rPr>
              <a:t>Policy and Charging</a:t>
            </a:r>
          </a:p>
        </p:txBody>
      </p:sp>
      <p:sp>
        <p:nvSpPr>
          <p:cNvPr id="16" name="Card 15"/>
          <p:cNvSpPr/>
          <p:nvPr/>
        </p:nvSpPr>
        <p:spPr>
          <a:xfrm>
            <a:off x="4397514" y="1184055"/>
            <a:ext cx="356831" cy="247007"/>
          </a:xfrm>
          <a:prstGeom prst="flowChartPunchedCard">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t" anchorCtr="1"/>
          <a:lstStyle/>
          <a:p>
            <a:pPr algn="ctr" defTabSz="914400" eaLnBrk="1" fontAlgn="auto" hangingPunct="1">
              <a:lnSpc>
                <a:spcPts val="1320"/>
              </a:lnSpc>
              <a:spcBef>
                <a:spcPts val="0"/>
              </a:spcBef>
              <a:spcAft>
                <a:spcPts val="0"/>
              </a:spcAft>
              <a:defRPr/>
            </a:pPr>
            <a:r>
              <a:rPr lang="en-US" sz="700" b="1" kern="0" dirty="0">
                <a:solidFill>
                  <a:sysClr val="window" lastClr="FFFFFF"/>
                </a:solidFill>
                <a:latin typeface="Calibri"/>
                <a:ea typeface="ＭＳ Ｐゴシック" charset="0"/>
                <a:cs typeface="ＭＳ Ｐゴシック" charset="0"/>
              </a:rPr>
              <a:t>AAA</a:t>
            </a:r>
          </a:p>
        </p:txBody>
      </p:sp>
      <p:sp>
        <p:nvSpPr>
          <p:cNvPr id="19" name="Card 18"/>
          <p:cNvSpPr/>
          <p:nvPr/>
        </p:nvSpPr>
        <p:spPr>
          <a:xfrm>
            <a:off x="4897962" y="1184055"/>
            <a:ext cx="356831" cy="247007"/>
          </a:xfrm>
          <a:prstGeom prst="flowChartPunchedCard">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t" anchorCtr="1"/>
          <a:lstStyle/>
          <a:p>
            <a:pPr algn="ctr" defTabSz="914400" eaLnBrk="1" fontAlgn="auto" hangingPunct="1">
              <a:lnSpc>
                <a:spcPts val="1320"/>
              </a:lnSpc>
              <a:spcBef>
                <a:spcPts val="0"/>
              </a:spcBef>
              <a:spcAft>
                <a:spcPts val="0"/>
              </a:spcAft>
              <a:defRPr/>
            </a:pPr>
            <a:r>
              <a:rPr lang="en-US" sz="700" b="1" kern="0" dirty="0">
                <a:solidFill>
                  <a:sysClr val="window" lastClr="FFFFFF"/>
                </a:solidFill>
                <a:latin typeface="Calibri"/>
                <a:ea typeface="ＭＳ Ｐゴシック" charset="0"/>
                <a:cs typeface="ＭＳ Ｐゴシック" charset="0"/>
              </a:rPr>
              <a:t>PCRF</a:t>
            </a:r>
          </a:p>
        </p:txBody>
      </p:sp>
      <p:sp>
        <p:nvSpPr>
          <p:cNvPr id="20" name="Card 19"/>
          <p:cNvSpPr/>
          <p:nvPr/>
        </p:nvSpPr>
        <p:spPr>
          <a:xfrm>
            <a:off x="5398410" y="1184055"/>
            <a:ext cx="356831" cy="247007"/>
          </a:xfrm>
          <a:prstGeom prst="flowChartPunchedCard">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0" tIns="0" rIns="0" bIns="0" rtlCol="0" anchor="t" anchorCtr="1"/>
          <a:lstStyle/>
          <a:p>
            <a:pPr algn="ctr" defTabSz="914400" eaLnBrk="1" fontAlgn="auto" hangingPunct="1">
              <a:lnSpc>
                <a:spcPts val="1320"/>
              </a:lnSpc>
              <a:spcBef>
                <a:spcPts val="0"/>
              </a:spcBef>
              <a:spcAft>
                <a:spcPts val="0"/>
              </a:spcAft>
              <a:defRPr/>
            </a:pPr>
            <a:r>
              <a:rPr lang="en-US" sz="700" b="1" kern="0" dirty="0">
                <a:solidFill>
                  <a:sysClr val="window" lastClr="FFFFFF"/>
                </a:solidFill>
                <a:latin typeface="Calibri"/>
                <a:ea typeface="ＭＳ Ｐゴシック" charset="0"/>
                <a:cs typeface="ＭＳ Ｐゴシック" charset="0"/>
              </a:rPr>
              <a:t>OCS</a:t>
            </a:r>
          </a:p>
        </p:txBody>
      </p:sp>
      <p:cxnSp>
        <p:nvCxnSpPr>
          <p:cNvPr id="21" name="Straight Connector 20"/>
          <p:cNvCxnSpPr>
            <a:stCxn id="15" idx="2"/>
            <a:endCxn id="10" idx="0"/>
          </p:cNvCxnSpPr>
          <p:nvPr/>
        </p:nvCxnSpPr>
        <p:spPr>
          <a:xfrm flipH="1">
            <a:off x="5105183" y="1491678"/>
            <a:ext cx="4469" cy="2759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2" name="Straight Connector 21"/>
          <p:cNvCxnSpPr/>
          <p:nvPr/>
        </p:nvCxnSpPr>
        <p:spPr>
          <a:xfrm>
            <a:off x="5014301" y="1632390"/>
            <a:ext cx="173312"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3" name="TextBox 22"/>
          <p:cNvSpPr txBox="1"/>
          <p:nvPr/>
        </p:nvSpPr>
        <p:spPr>
          <a:xfrm>
            <a:off x="5145641" y="1524789"/>
            <a:ext cx="1122454" cy="200055"/>
          </a:xfrm>
          <a:prstGeom prst="rect">
            <a:avLst/>
          </a:prstGeom>
          <a:noFill/>
        </p:spPr>
        <p:txBody>
          <a:bodyPr wrap="none" rtlCol="0">
            <a:spAutoFit/>
          </a:bodyPr>
          <a:lstStyle/>
          <a:p>
            <a:pPr defTabSz="914400" eaLnBrk="1" fontAlgn="auto" hangingPunct="1">
              <a:spcBef>
                <a:spcPts val="0"/>
              </a:spcBef>
              <a:spcAft>
                <a:spcPts val="0"/>
              </a:spcAft>
              <a:defRPr/>
            </a:pPr>
            <a:r>
              <a:rPr lang="en-US" sz="700" kern="0" dirty="0">
                <a:solidFill>
                  <a:sysClr val="windowText" lastClr="000000"/>
                </a:solidFill>
                <a:ea typeface="ＭＳ Ｐゴシック" charset="0"/>
                <a:cs typeface="ＭＳ Ｐゴシック" charset="0"/>
              </a:rPr>
              <a:t>Diameter (Gx, </a:t>
            </a:r>
            <a:r>
              <a:rPr lang="en-US" sz="700" kern="0" dirty="0" err="1">
                <a:solidFill>
                  <a:sysClr val="windowText" lastClr="000000"/>
                </a:solidFill>
                <a:ea typeface="ＭＳ Ｐゴシック" charset="0"/>
                <a:cs typeface="ＭＳ Ｐゴシック" charset="0"/>
              </a:rPr>
              <a:t>Gy</a:t>
            </a:r>
            <a:r>
              <a:rPr lang="en-US" sz="700" kern="0" dirty="0">
                <a:solidFill>
                  <a:sysClr val="windowText" lastClr="000000"/>
                </a:solidFill>
                <a:ea typeface="ＭＳ Ｐゴシック" charset="0"/>
                <a:cs typeface="ＭＳ Ｐゴシック" charset="0"/>
              </a:rPr>
              <a:t>, S6b)</a:t>
            </a:r>
          </a:p>
        </p:txBody>
      </p:sp>
      <p:sp>
        <p:nvSpPr>
          <p:cNvPr id="25" name="Rectangle 24"/>
          <p:cNvSpPr/>
          <p:nvPr/>
        </p:nvSpPr>
        <p:spPr>
          <a:xfrm>
            <a:off x="2173841" y="2728417"/>
            <a:ext cx="457348" cy="170248"/>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eaLnBrk="1" fontAlgn="auto" hangingPunct="1">
              <a:spcBef>
                <a:spcPts val="0"/>
              </a:spcBef>
              <a:spcAft>
                <a:spcPts val="0"/>
              </a:spcAft>
              <a:defRPr/>
            </a:pPr>
            <a:r>
              <a:rPr lang="en-US" sz="900" b="1" kern="0" dirty="0">
                <a:solidFill>
                  <a:sysClr val="window" lastClr="FFFFFF"/>
                </a:solidFill>
                <a:latin typeface="Calibri"/>
                <a:ea typeface="ＭＳ Ｐゴシック" charset="0"/>
                <a:cs typeface="ＭＳ Ｐゴシック" charset="0"/>
              </a:rPr>
              <a:t>eNB</a:t>
            </a:r>
          </a:p>
        </p:txBody>
      </p:sp>
      <p:cxnSp>
        <p:nvCxnSpPr>
          <p:cNvPr id="26" name="Straight Connector 25"/>
          <p:cNvCxnSpPr>
            <a:stCxn id="25" idx="0"/>
            <a:endCxn id="5" idx="2"/>
          </p:cNvCxnSpPr>
          <p:nvPr/>
        </p:nvCxnSpPr>
        <p:spPr>
          <a:xfrm flipV="1">
            <a:off x="2402515" y="2173533"/>
            <a:ext cx="609526" cy="554884"/>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7" name="TextBox 26"/>
          <p:cNvSpPr txBox="1"/>
          <p:nvPr/>
        </p:nvSpPr>
        <p:spPr>
          <a:xfrm>
            <a:off x="2362851" y="2271217"/>
            <a:ext cx="389850" cy="200055"/>
          </a:xfrm>
          <a:prstGeom prst="rect">
            <a:avLst/>
          </a:prstGeom>
          <a:noFill/>
        </p:spPr>
        <p:txBody>
          <a:bodyPr wrap="none" rtlCol="0">
            <a:spAutoFit/>
          </a:bodyPr>
          <a:lstStyle/>
          <a:p>
            <a:pPr defTabSz="914400" eaLnBrk="1" fontAlgn="auto" hangingPunct="1">
              <a:spcBef>
                <a:spcPts val="0"/>
              </a:spcBef>
              <a:spcAft>
                <a:spcPts val="0"/>
              </a:spcAft>
              <a:defRPr/>
            </a:pPr>
            <a:r>
              <a:rPr lang="en-US" sz="700" kern="0" dirty="0">
                <a:solidFill>
                  <a:sysClr val="windowText" lastClr="000000"/>
                </a:solidFill>
                <a:ea typeface="ＭＳ Ｐゴシック" charset="0"/>
                <a:cs typeface="ＭＳ Ｐゴシック" charset="0"/>
              </a:rPr>
              <a:t>S1-C</a:t>
            </a:r>
          </a:p>
        </p:txBody>
      </p:sp>
      <p:cxnSp>
        <p:nvCxnSpPr>
          <p:cNvPr id="28" name="Straight Connector 27"/>
          <p:cNvCxnSpPr/>
          <p:nvPr/>
        </p:nvCxnSpPr>
        <p:spPr>
          <a:xfrm>
            <a:off x="2707241" y="2347417"/>
            <a:ext cx="0" cy="14904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2" name="Rectangle 31"/>
          <p:cNvSpPr/>
          <p:nvPr/>
        </p:nvSpPr>
        <p:spPr>
          <a:xfrm>
            <a:off x="3767876" y="2825756"/>
            <a:ext cx="1371600" cy="406388"/>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t" anchorCtr="0"/>
          <a:lstStyle/>
          <a:p>
            <a:pPr algn="ctr" defTabSz="914400" eaLnBrk="1" fontAlgn="auto" hangingPunct="1">
              <a:spcBef>
                <a:spcPts val="0"/>
              </a:spcBef>
              <a:spcAft>
                <a:spcPts val="0"/>
              </a:spcAft>
              <a:defRPr/>
            </a:pPr>
            <a:r>
              <a:rPr lang="en-US" sz="900" b="1" kern="0" dirty="0">
                <a:solidFill>
                  <a:sysClr val="window" lastClr="FFFFFF"/>
                </a:solidFill>
                <a:latin typeface="Calibri"/>
                <a:ea typeface="ＭＳ Ｐゴシック" charset="0"/>
                <a:cs typeface="ＭＳ Ｐゴシック" charset="0"/>
              </a:rPr>
              <a:t>User Plane </a:t>
            </a:r>
          </a:p>
          <a:p>
            <a:pPr algn="ctr" defTabSz="914400" eaLnBrk="1" fontAlgn="auto" hangingPunct="1">
              <a:spcBef>
                <a:spcPts val="0"/>
              </a:spcBef>
              <a:spcAft>
                <a:spcPts val="0"/>
              </a:spcAft>
              <a:defRPr/>
            </a:pPr>
            <a:r>
              <a:rPr lang="en-US" sz="900" b="1" kern="0" dirty="0">
                <a:solidFill>
                  <a:sysClr val="window" lastClr="FFFFFF"/>
                </a:solidFill>
                <a:latin typeface="Calibri"/>
                <a:ea typeface="ＭＳ Ｐゴシック" charset="0"/>
                <a:cs typeface="ＭＳ Ｐゴシック" charset="0"/>
              </a:rPr>
              <a:t>Forwarder</a:t>
            </a:r>
          </a:p>
        </p:txBody>
      </p:sp>
      <p:cxnSp>
        <p:nvCxnSpPr>
          <p:cNvPr id="35" name="Straight Connector 34"/>
          <p:cNvCxnSpPr>
            <a:stCxn id="25" idx="3"/>
            <a:endCxn id="32" idx="1"/>
          </p:cNvCxnSpPr>
          <p:nvPr/>
        </p:nvCxnSpPr>
        <p:spPr>
          <a:xfrm>
            <a:off x="2631189" y="2813541"/>
            <a:ext cx="1136687" cy="21540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6" name="TextBox 35"/>
          <p:cNvSpPr txBox="1"/>
          <p:nvPr/>
        </p:nvSpPr>
        <p:spPr>
          <a:xfrm>
            <a:off x="2926991" y="3051139"/>
            <a:ext cx="389850" cy="200055"/>
          </a:xfrm>
          <a:prstGeom prst="rect">
            <a:avLst/>
          </a:prstGeom>
          <a:noFill/>
        </p:spPr>
        <p:txBody>
          <a:bodyPr wrap="none" rtlCol="0">
            <a:spAutoFit/>
          </a:bodyPr>
          <a:lstStyle/>
          <a:p>
            <a:pPr defTabSz="914400" eaLnBrk="1" fontAlgn="auto" hangingPunct="1">
              <a:spcBef>
                <a:spcPts val="0"/>
              </a:spcBef>
              <a:spcAft>
                <a:spcPts val="0"/>
              </a:spcAft>
              <a:defRPr/>
            </a:pPr>
            <a:r>
              <a:rPr lang="en-US" sz="700" kern="0" dirty="0">
                <a:solidFill>
                  <a:sysClr val="windowText" lastClr="000000"/>
                </a:solidFill>
                <a:ea typeface="ＭＳ Ｐゴシック" charset="0"/>
                <a:cs typeface="ＭＳ Ｐゴシック" charset="0"/>
              </a:rPr>
              <a:t>S1-U</a:t>
            </a:r>
          </a:p>
        </p:txBody>
      </p:sp>
      <p:cxnSp>
        <p:nvCxnSpPr>
          <p:cNvPr id="37" name="Straight Connector 36"/>
          <p:cNvCxnSpPr/>
          <p:nvPr/>
        </p:nvCxnSpPr>
        <p:spPr>
          <a:xfrm>
            <a:off x="3145476" y="2880817"/>
            <a:ext cx="0" cy="14904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3" name="Straight Connector 42"/>
          <p:cNvCxnSpPr>
            <a:stCxn id="10" idx="2"/>
            <a:endCxn id="32" idx="0"/>
          </p:cNvCxnSpPr>
          <p:nvPr/>
        </p:nvCxnSpPr>
        <p:spPr>
          <a:xfrm flipH="1">
            <a:off x="4453676" y="2413278"/>
            <a:ext cx="651507" cy="4124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46" name="TextBox 45"/>
          <p:cNvSpPr txBox="1"/>
          <p:nvPr/>
        </p:nvSpPr>
        <p:spPr>
          <a:xfrm>
            <a:off x="4764641" y="2576017"/>
            <a:ext cx="595035" cy="200055"/>
          </a:xfrm>
          <a:prstGeom prst="rect">
            <a:avLst/>
          </a:prstGeom>
          <a:noFill/>
        </p:spPr>
        <p:txBody>
          <a:bodyPr wrap="none" rtlCol="0">
            <a:spAutoFit/>
          </a:bodyPr>
          <a:lstStyle/>
          <a:p>
            <a:pPr defTabSz="914400" eaLnBrk="1" fontAlgn="auto" hangingPunct="1">
              <a:spcBef>
                <a:spcPts val="0"/>
              </a:spcBef>
              <a:spcAft>
                <a:spcPts val="0"/>
              </a:spcAft>
              <a:defRPr/>
            </a:pPr>
            <a:r>
              <a:rPr lang="en-US" sz="700" kern="0" dirty="0" err="1">
                <a:solidFill>
                  <a:sysClr val="windowText" lastClr="000000"/>
                </a:solidFill>
                <a:ea typeface="ＭＳ Ｐゴシック" charset="0"/>
                <a:cs typeface="ＭＳ Ｐゴシック" charset="0"/>
              </a:rPr>
              <a:t>OpenFlow</a:t>
            </a:r>
            <a:endParaRPr lang="en-US" sz="700" kern="0" dirty="0">
              <a:solidFill>
                <a:sysClr val="windowText" lastClr="000000"/>
              </a:solidFill>
              <a:ea typeface="ＭＳ Ｐゴシック" charset="0"/>
              <a:cs typeface="ＭＳ Ｐゴシック" charset="0"/>
            </a:endParaRPr>
          </a:p>
        </p:txBody>
      </p:sp>
      <p:cxnSp>
        <p:nvCxnSpPr>
          <p:cNvPr id="47" name="Straight Connector 46"/>
          <p:cNvCxnSpPr>
            <a:stCxn id="32" idx="3"/>
          </p:cNvCxnSpPr>
          <p:nvPr/>
        </p:nvCxnSpPr>
        <p:spPr>
          <a:xfrm>
            <a:off x="5139476" y="3028950"/>
            <a:ext cx="1303014" cy="221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8" name="Straight Connector 47"/>
          <p:cNvCxnSpPr/>
          <p:nvPr/>
        </p:nvCxnSpPr>
        <p:spPr>
          <a:xfrm>
            <a:off x="5809796" y="2929930"/>
            <a:ext cx="0" cy="179487"/>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55" name="TextBox 54"/>
          <p:cNvSpPr txBox="1"/>
          <p:nvPr/>
        </p:nvSpPr>
        <p:spPr>
          <a:xfrm>
            <a:off x="5649532" y="2728417"/>
            <a:ext cx="334309" cy="200055"/>
          </a:xfrm>
          <a:prstGeom prst="rect">
            <a:avLst/>
          </a:prstGeom>
          <a:noFill/>
        </p:spPr>
        <p:txBody>
          <a:bodyPr wrap="none" rtlCol="0">
            <a:spAutoFit/>
          </a:bodyPr>
          <a:lstStyle/>
          <a:p>
            <a:pPr defTabSz="914400" eaLnBrk="1" fontAlgn="auto" hangingPunct="1">
              <a:spcBef>
                <a:spcPts val="0"/>
              </a:spcBef>
              <a:spcAft>
                <a:spcPts val="0"/>
              </a:spcAft>
              <a:defRPr/>
            </a:pPr>
            <a:r>
              <a:rPr lang="en-US" sz="700" kern="0" dirty="0">
                <a:solidFill>
                  <a:sysClr val="windowText" lastClr="000000"/>
                </a:solidFill>
                <a:ea typeface="ＭＳ Ｐゴシック" charset="0"/>
                <a:cs typeface="ＭＳ Ｐゴシック" charset="0"/>
              </a:rPr>
              <a:t>SGi</a:t>
            </a:r>
          </a:p>
        </p:txBody>
      </p:sp>
      <p:sp>
        <p:nvSpPr>
          <p:cNvPr id="58" name="Rectangle 57"/>
          <p:cNvSpPr/>
          <p:nvPr/>
        </p:nvSpPr>
        <p:spPr>
          <a:xfrm>
            <a:off x="1107041" y="2740631"/>
            <a:ext cx="381000" cy="170249"/>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eaLnBrk="1" fontAlgn="auto" hangingPunct="1">
              <a:spcBef>
                <a:spcPts val="0"/>
              </a:spcBef>
              <a:spcAft>
                <a:spcPts val="0"/>
              </a:spcAft>
              <a:defRPr/>
            </a:pPr>
            <a:r>
              <a:rPr lang="en-US" sz="900" b="1" kern="0" dirty="0">
                <a:solidFill>
                  <a:sysClr val="window" lastClr="FFFFFF"/>
                </a:solidFill>
                <a:latin typeface="Calibri"/>
                <a:ea typeface="ＭＳ Ｐゴシック" charset="0"/>
                <a:cs typeface="ＭＳ Ｐゴシック" charset="0"/>
              </a:rPr>
              <a:t>UE</a:t>
            </a:r>
          </a:p>
        </p:txBody>
      </p:sp>
      <p:sp>
        <p:nvSpPr>
          <p:cNvPr id="60" name="Rectangle 59"/>
          <p:cNvSpPr/>
          <p:nvPr/>
        </p:nvSpPr>
        <p:spPr>
          <a:xfrm>
            <a:off x="1086023" y="2382163"/>
            <a:ext cx="533400" cy="228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defTabSz="914400" eaLnBrk="1" fontAlgn="auto" hangingPunct="1">
              <a:spcBef>
                <a:spcPts val="0"/>
              </a:spcBef>
              <a:spcAft>
                <a:spcPts val="0"/>
              </a:spcAft>
              <a:defRPr/>
            </a:pPr>
            <a:r>
              <a:rPr lang="en-US" sz="900" b="1" kern="0" dirty="0">
                <a:solidFill>
                  <a:sysClr val="window" lastClr="FFFFFF"/>
                </a:solidFill>
                <a:latin typeface="Calibri"/>
              </a:rPr>
              <a:t>Session Request</a:t>
            </a:r>
          </a:p>
        </p:txBody>
      </p:sp>
      <p:sp>
        <p:nvSpPr>
          <p:cNvPr id="61" name="Rectangle 60"/>
          <p:cNvSpPr/>
          <p:nvPr/>
        </p:nvSpPr>
        <p:spPr>
          <a:xfrm>
            <a:off x="4459841" y="1890217"/>
            <a:ext cx="533400" cy="228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defTabSz="914400" eaLnBrk="1" fontAlgn="auto" hangingPunct="1">
              <a:spcBef>
                <a:spcPts val="0"/>
              </a:spcBef>
              <a:spcAft>
                <a:spcPts val="0"/>
              </a:spcAft>
              <a:defRPr/>
            </a:pPr>
            <a:r>
              <a:rPr lang="en-US" sz="900" b="1" kern="0" dirty="0">
                <a:solidFill>
                  <a:sysClr val="window" lastClr="FFFFFF"/>
                </a:solidFill>
                <a:latin typeface="Calibri"/>
              </a:rPr>
              <a:t>Profile Request</a:t>
            </a:r>
          </a:p>
        </p:txBody>
      </p:sp>
      <p:sp>
        <p:nvSpPr>
          <p:cNvPr id="62" name="Rectangle 61"/>
          <p:cNvSpPr/>
          <p:nvPr/>
        </p:nvSpPr>
        <p:spPr>
          <a:xfrm>
            <a:off x="4459841" y="1890217"/>
            <a:ext cx="533400" cy="228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defTabSz="914400" eaLnBrk="1" fontAlgn="auto" hangingPunct="1">
              <a:spcBef>
                <a:spcPts val="0"/>
              </a:spcBef>
              <a:spcAft>
                <a:spcPts val="0"/>
              </a:spcAft>
              <a:defRPr/>
            </a:pPr>
            <a:r>
              <a:rPr lang="en-US" sz="900" b="1" kern="0" dirty="0">
                <a:solidFill>
                  <a:sysClr val="window" lastClr="FFFFFF"/>
                </a:solidFill>
                <a:latin typeface="Calibri"/>
              </a:rPr>
              <a:t>Policy Request</a:t>
            </a:r>
          </a:p>
        </p:txBody>
      </p:sp>
      <p:sp>
        <p:nvSpPr>
          <p:cNvPr id="64" name="Rectangle 63"/>
          <p:cNvSpPr/>
          <p:nvPr/>
        </p:nvSpPr>
        <p:spPr>
          <a:xfrm>
            <a:off x="4459841" y="1890217"/>
            <a:ext cx="533400" cy="228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defTabSz="914400" eaLnBrk="1" fontAlgn="auto" hangingPunct="1">
              <a:spcBef>
                <a:spcPts val="0"/>
              </a:spcBef>
              <a:spcAft>
                <a:spcPts val="0"/>
              </a:spcAft>
              <a:defRPr/>
            </a:pPr>
            <a:r>
              <a:rPr lang="en-US" sz="900" b="1" kern="0" dirty="0">
                <a:solidFill>
                  <a:sysClr val="window" lastClr="FFFFFF"/>
                </a:solidFill>
                <a:latin typeface="Calibri"/>
              </a:rPr>
              <a:t>IP </a:t>
            </a:r>
            <a:r>
              <a:rPr lang="en-US" sz="900" b="1" kern="0" dirty="0" err="1">
                <a:solidFill>
                  <a:sysClr val="window" lastClr="FFFFFF"/>
                </a:solidFill>
                <a:latin typeface="Calibri"/>
              </a:rPr>
              <a:t>Addr</a:t>
            </a:r>
            <a:r>
              <a:rPr lang="en-US" sz="900" b="1" kern="0" dirty="0">
                <a:solidFill>
                  <a:sysClr val="window" lastClr="FFFFFF"/>
                </a:solidFill>
                <a:latin typeface="Calibri"/>
              </a:rPr>
              <a:t> Request</a:t>
            </a:r>
          </a:p>
        </p:txBody>
      </p:sp>
      <p:sp>
        <p:nvSpPr>
          <p:cNvPr id="63" name="Rectangle 62"/>
          <p:cNvSpPr/>
          <p:nvPr/>
        </p:nvSpPr>
        <p:spPr>
          <a:xfrm>
            <a:off x="4459841" y="1890217"/>
            <a:ext cx="533400" cy="228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defTabSz="914400" eaLnBrk="1" fontAlgn="auto" hangingPunct="1">
              <a:spcBef>
                <a:spcPts val="0"/>
              </a:spcBef>
              <a:spcAft>
                <a:spcPts val="0"/>
              </a:spcAft>
              <a:defRPr/>
            </a:pPr>
            <a:r>
              <a:rPr lang="en-US" sz="900" b="1" kern="0" dirty="0">
                <a:solidFill>
                  <a:sysClr val="window" lastClr="FFFFFF"/>
                </a:solidFill>
                <a:latin typeface="Calibri"/>
              </a:rPr>
              <a:t>Quota Request</a:t>
            </a:r>
          </a:p>
        </p:txBody>
      </p:sp>
      <p:sp>
        <p:nvSpPr>
          <p:cNvPr id="39" name="Rectangle 38"/>
          <p:cNvSpPr/>
          <p:nvPr/>
        </p:nvSpPr>
        <p:spPr>
          <a:xfrm>
            <a:off x="4459841" y="1890217"/>
            <a:ext cx="533400" cy="228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defTabSz="914400" eaLnBrk="1" fontAlgn="auto" hangingPunct="1">
              <a:spcBef>
                <a:spcPts val="0"/>
              </a:spcBef>
              <a:spcAft>
                <a:spcPts val="0"/>
              </a:spcAft>
              <a:defRPr/>
            </a:pPr>
            <a:r>
              <a:rPr lang="en-US" sz="900" b="1" kern="0" dirty="0">
                <a:solidFill>
                  <a:sysClr val="window" lastClr="FFFFFF"/>
                </a:solidFill>
                <a:latin typeface="Calibri"/>
              </a:rPr>
              <a:t>Program UPF</a:t>
            </a:r>
          </a:p>
        </p:txBody>
      </p:sp>
      <p:sp>
        <p:nvSpPr>
          <p:cNvPr id="2" name="Down Arrow 1"/>
          <p:cNvSpPr/>
          <p:nvPr/>
        </p:nvSpPr>
        <p:spPr>
          <a:xfrm>
            <a:off x="4516962" y="2149180"/>
            <a:ext cx="381000" cy="676576"/>
          </a:xfrm>
          <a:prstGeom prst="down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eaLnBrk="1" hangingPunct="1"/>
            <a:endParaRPr lang="en-US" sz="1800" dirty="0">
              <a:solidFill>
                <a:srgbClr val="FFFFFF"/>
              </a:solidFill>
              <a:latin typeface="Arial"/>
            </a:endParaRPr>
          </a:p>
        </p:txBody>
      </p:sp>
      <p:sp>
        <p:nvSpPr>
          <p:cNvPr id="3" name="TextBox 2"/>
          <p:cNvSpPr txBox="1"/>
          <p:nvPr/>
        </p:nvSpPr>
        <p:spPr>
          <a:xfrm>
            <a:off x="4679591" y="2740085"/>
            <a:ext cx="389850" cy="369332"/>
          </a:xfrm>
          <a:prstGeom prst="rect">
            <a:avLst/>
          </a:prstGeom>
          <a:noFill/>
        </p:spPr>
        <p:txBody>
          <a:bodyPr wrap="none" rtlCol="0">
            <a:spAutoFit/>
          </a:bodyPr>
          <a:lstStyle/>
          <a:p>
            <a:pPr eaLnBrk="1" hangingPunct="1"/>
            <a:r>
              <a:rPr lang="en-US" sz="1800" dirty="0">
                <a:solidFill>
                  <a:srgbClr val="676767"/>
                </a:solidFill>
                <a:latin typeface="Zapf Dingbats"/>
                <a:ea typeface="Zapf Dingbats"/>
                <a:cs typeface="Zapf Dingbats"/>
                <a:sym typeface="Zapf Dingbats"/>
              </a:rPr>
              <a:t>✔</a:t>
            </a:r>
            <a:endParaRPr lang="en-US" sz="1800" dirty="0">
              <a:solidFill>
                <a:srgbClr val="676767"/>
              </a:solidFill>
              <a:ea typeface="ＭＳ Ｐゴシック" charset="0"/>
              <a:cs typeface="ＭＳ Ｐゴシック" charset="0"/>
            </a:endParaRPr>
          </a:p>
        </p:txBody>
      </p:sp>
      <p:sp>
        <p:nvSpPr>
          <p:cNvPr id="42" name="Rectangle 41"/>
          <p:cNvSpPr/>
          <p:nvPr/>
        </p:nvSpPr>
        <p:spPr>
          <a:xfrm>
            <a:off x="4459841" y="1890217"/>
            <a:ext cx="533400" cy="2286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defTabSz="914400" eaLnBrk="1" fontAlgn="auto" hangingPunct="1">
              <a:spcBef>
                <a:spcPts val="0"/>
              </a:spcBef>
              <a:spcAft>
                <a:spcPts val="0"/>
              </a:spcAft>
              <a:defRPr/>
            </a:pPr>
            <a:r>
              <a:rPr lang="en-US" sz="900" b="1" kern="0" dirty="0">
                <a:solidFill>
                  <a:sysClr val="window" lastClr="FFFFFF"/>
                </a:solidFill>
                <a:latin typeface="Calibri"/>
              </a:rPr>
              <a:t>Session</a:t>
            </a:r>
          </a:p>
          <a:p>
            <a:pPr algn="ctr" defTabSz="914400" eaLnBrk="1" fontAlgn="auto" hangingPunct="1">
              <a:spcBef>
                <a:spcPts val="0"/>
              </a:spcBef>
              <a:spcAft>
                <a:spcPts val="0"/>
              </a:spcAft>
              <a:defRPr/>
            </a:pPr>
            <a:r>
              <a:rPr lang="en-US" sz="900" b="1" kern="0" dirty="0">
                <a:solidFill>
                  <a:sysClr val="window" lastClr="FFFFFF"/>
                </a:solidFill>
                <a:latin typeface="Calibri"/>
              </a:rPr>
              <a:t>Created</a:t>
            </a:r>
          </a:p>
        </p:txBody>
      </p:sp>
      <p:sp>
        <p:nvSpPr>
          <p:cNvPr id="18" name="Slide Number Placeholder 17"/>
          <p:cNvSpPr>
            <a:spLocks noGrp="1"/>
          </p:cNvSpPr>
          <p:nvPr>
            <p:ph type="sldNum" sz="quarter" idx="4"/>
          </p:nvPr>
        </p:nvSpPr>
        <p:spPr/>
        <p:txBody>
          <a:bodyPr/>
          <a:lstStyle/>
          <a:p>
            <a:fld id="{96A97DD0-5BE7-4856-A2A9-C42C6688E607}" type="slidenum">
              <a:rPr lang="en-US" smtClean="0"/>
              <a:pPr/>
              <a:t>21</a:t>
            </a:fld>
            <a:endParaRPr lang="en-US" dirty="0"/>
          </a:p>
        </p:txBody>
      </p:sp>
    </p:spTree>
    <p:extLst>
      <p:ext uri="{BB962C8B-B14F-4D97-AF65-F5344CB8AC3E}">
        <p14:creationId xmlns:p14="http://schemas.microsoft.com/office/powerpoint/2010/main" val="328500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112E-17 -1.11111E-6 C 0.00139 0.01111 0.00278 0.02222 0.00833 0.02963 C 0.01389 0.03704 0.025 0.04198 0.03333 0.04445 C 0.04167 0.04691 0.04583 0.05679 0.05833 0.04445 C 0.07083 0.0321 0.09583 -0.00741 0.10833 -0.02963 C 0.12083 -0.05185 0.11944 -0.07901 0.13333 -0.08889 C 0.14722 -0.09876 0.17083 -0.09136 0.19167 -0.08889 C 0.2125 -0.08642 0.23681 -0.07438 0.25833 -0.07407 C 0.27986 -0.07376 0.30781 -0.08426 0.32083 -0.08704 " pathEditMode="relative" rAng="0" ptsTypes="aaaaaaaaa">
                                      <p:cBhvr>
                                        <p:cTn id="6" dur="2000" fill="hold"/>
                                        <p:tgtEl>
                                          <p:spTgt spid="60"/>
                                        </p:tgtEl>
                                        <p:attrNameLst>
                                          <p:attrName>ppt_x</p:attrName>
                                          <p:attrName>ppt_y</p:attrName>
                                        </p:attrNameLst>
                                      </p:cBhvr>
                                      <p:rCtr x="16042" y="-209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 0 C -0.00139 0 0.0375 0.02718 0.05 0.02965 C 0.0625 0.03212 0.07639 0.02471 0.075 0.01483 C 0.07361 0.00494 0.04861 -0.01482 0.04166 -0.02965 C 0.03472 -0.04447 0.04444 -0.05929 0.03333 -0.07412 C 0.02222 -0.08894 -0.01667 -0.10624 -0.025 -0.11859 C -0.03334 -0.13094 -0.02223 -0.14824 -0.01667 -0.14824 C -0.01111 -0.14824 0 -0.13094 0.00833 -0.11859 C 0.01666 -0.10624 0.02777 -0.08647 0.03333 -0.07412 C 0.03889 -0.06176 0.0375 -0.06176 0.04166 -0.04447 C 0.04583 -0.02717 0.06527 0.02224 0.05833 0.02965 C 0.05139 0.03706 0.00139 0 0 0 Z " pathEditMode="relative" ptsTypes="aaaaaaaaaaaa">
                                      <p:cBhvr>
                                        <p:cTn id="14" dur="2000" fill="hold"/>
                                        <p:tgtEl>
                                          <p:spTgt spid="61"/>
                                        </p:tgtEl>
                                        <p:attrNameLst>
                                          <p:attrName>ppt_x</p:attrName>
                                          <p:attrName>ppt_y</p:attrName>
                                        </p:attrNameLst>
                                      </p:cBhvr>
                                    </p:animMotion>
                                  </p:childTnLst>
                                </p:cTn>
                              </p:par>
                            </p:childTnLst>
                          </p:cTn>
                        </p:par>
                        <p:par>
                          <p:cTn id="15" fill="hold">
                            <p:stCondLst>
                              <p:cond delay="2000"/>
                            </p:stCondLst>
                            <p:childTnLst>
                              <p:par>
                                <p:cTn id="16" presetID="22" presetClass="exit" presetSubtype="2" fill="hold" grpId="2" nodeType="afterEffect">
                                  <p:stCondLst>
                                    <p:cond delay="0"/>
                                  </p:stCondLst>
                                  <p:childTnLst>
                                    <p:animEffect transition="out" filter="wipe(right)">
                                      <p:cBhvr>
                                        <p:cTn id="17" dur="500"/>
                                        <p:tgtEl>
                                          <p:spTgt spid="61"/>
                                        </p:tgtEl>
                                      </p:cBhvr>
                                    </p:animEffect>
                                    <p:set>
                                      <p:cBhvr>
                                        <p:cTn id="18" dur="1" fill="hold">
                                          <p:stCondLst>
                                            <p:cond delay="499"/>
                                          </p:stCondLst>
                                        </p:cTn>
                                        <p:tgtEl>
                                          <p:spTgt spid="61"/>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6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1" nodeType="clickEffect">
                                  <p:stCondLst>
                                    <p:cond delay="0"/>
                                  </p:stCondLst>
                                  <p:childTnLst>
                                    <p:animMotion origin="layout" path="M 0 -2.22222E-6 C -0.00486 -0.00679 0.00503 -0.0142 0.02951 -0.01173 C 0.05399 -0.00926 0.12813 0.00556 0.14688 0.0142 C 0.16563 0.02284 0.16059 0.04476 0.14201 0.04074 C 0.12344 0.03673 0.05868 -0.0037 0.03507 -0.01049 C 0.01146 -0.01728 0.00729 -0.00216 0 -2.22222E-6 Z " pathEditMode="relative" rAng="0" ptsTypes="aaaaaa">
                                      <p:cBhvr>
                                        <p:cTn id="25" dur="2000" fill="hold"/>
                                        <p:tgtEl>
                                          <p:spTgt spid="64"/>
                                        </p:tgtEl>
                                        <p:attrNameLst>
                                          <p:attrName>ppt_x</p:attrName>
                                          <p:attrName>ppt_y</p:attrName>
                                        </p:attrNameLst>
                                      </p:cBhvr>
                                      <p:rCtr x="8038" y="1358"/>
                                    </p:animMotion>
                                  </p:childTnLst>
                                </p:cTn>
                              </p:par>
                            </p:childTnLst>
                          </p:cTn>
                        </p:par>
                        <p:par>
                          <p:cTn id="26" fill="hold">
                            <p:stCondLst>
                              <p:cond delay="2500"/>
                            </p:stCondLst>
                            <p:childTnLst>
                              <p:par>
                                <p:cTn id="27" presetID="22" presetClass="exit" presetSubtype="2" fill="hold" grpId="2" nodeType="afterEffect">
                                  <p:stCondLst>
                                    <p:cond delay="0"/>
                                  </p:stCondLst>
                                  <p:childTnLst>
                                    <p:animEffect transition="out" filter="wipe(right)">
                                      <p:cBhvr>
                                        <p:cTn id="28" dur="500"/>
                                        <p:tgtEl>
                                          <p:spTgt spid="64"/>
                                        </p:tgtEl>
                                      </p:cBhvr>
                                    </p:animEffect>
                                    <p:set>
                                      <p:cBhvr>
                                        <p:cTn id="29" dur="1" fill="hold">
                                          <p:stCondLst>
                                            <p:cond delay="499"/>
                                          </p:stCondLst>
                                        </p:cTn>
                                        <p:tgtEl>
                                          <p:spTgt spid="64"/>
                                        </p:tgtEl>
                                        <p:attrNameLst>
                                          <p:attrName>style.visibility</p:attrName>
                                        </p:attrNameLst>
                                      </p:cBhvr>
                                      <p:to>
                                        <p:strVal val="hidden"/>
                                      </p:to>
                                    </p:set>
                                  </p:childTnLst>
                                </p:cTn>
                              </p:par>
                            </p:childTnLst>
                          </p:cTn>
                        </p:par>
                        <p:par>
                          <p:cTn id="30" fill="hold">
                            <p:stCondLst>
                              <p:cond delay="3000"/>
                            </p:stCondLst>
                            <p:childTnLst>
                              <p:par>
                                <p:cTn id="31" presetID="1" presetClass="entr" presetSubtype="0" fill="hold" grpId="0" nodeType="after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 2.96296E-6 C -0.00486 -0.00679 0.02257 -0.00679 0.02951 -0.01173 C 0.03646 -0.01667 0.0401 -0.01945 0.04167 -0.02963 C 0.04323 -0.03982 0.0408 -0.05432 0.03889 -0.07346 C 0.03698 -0.0926 0.03021 -0.12963 0.03021 -0.14383 C 0.03021 -0.15803 0.03611 -0.15895 0.03924 -0.15926 C 0.04236 -0.15957 0.04896 -0.15926 0.04931 -0.14506 C 0.04965 -0.13087 0.04253 -0.09013 0.04132 -0.07346 C 0.0401 -0.05679 0.04271 -0.05494 0.04167 -0.04445 C 0.04063 -0.03395 0.04201 -0.0179 0.03507 -0.0105 C 0.02813 -0.00309 0.00729 -0.00216 0 2.96296E-6 Z " pathEditMode="relative" rAng="0" ptsTypes="aaaaaaaaaaa">
                                      <p:cBhvr>
                                        <p:cTn id="36" dur="2000" fill="hold"/>
                                        <p:tgtEl>
                                          <p:spTgt spid="62"/>
                                        </p:tgtEl>
                                        <p:attrNameLst>
                                          <p:attrName>ppt_x</p:attrName>
                                          <p:attrName>ppt_y</p:attrName>
                                        </p:attrNameLst>
                                      </p:cBhvr>
                                      <p:rCtr x="2240" y="-7994"/>
                                    </p:animMotion>
                                  </p:childTnLst>
                                </p:cTn>
                              </p:par>
                            </p:childTnLst>
                          </p:cTn>
                        </p:par>
                        <p:par>
                          <p:cTn id="37" fill="hold">
                            <p:stCondLst>
                              <p:cond delay="2000"/>
                            </p:stCondLst>
                            <p:childTnLst>
                              <p:par>
                                <p:cTn id="38" presetID="22" presetClass="exit" presetSubtype="2" fill="hold" grpId="2" nodeType="afterEffect">
                                  <p:stCondLst>
                                    <p:cond delay="0"/>
                                  </p:stCondLst>
                                  <p:childTnLst>
                                    <p:animEffect transition="out" filter="wipe(right)">
                                      <p:cBhvr>
                                        <p:cTn id="39" dur="500"/>
                                        <p:tgtEl>
                                          <p:spTgt spid="62"/>
                                        </p:tgtEl>
                                      </p:cBhvr>
                                    </p:animEffect>
                                    <p:set>
                                      <p:cBhvr>
                                        <p:cTn id="40" dur="1" fill="hold">
                                          <p:stCondLst>
                                            <p:cond delay="499"/>
                                          </p:stCondLst>
                                        </p:cTn>
                                        <p:tgtEl>
                                          <p:spTgt spid="62"/>
                                        </p:tgtEl>
                                        <p:attrNameLst>
                                          <p:attrName>style.visibility</p:attrName>
                                        </p:attrNameLst>
                                      </p:cBhvr>
                                      <p:to>
                                        <p:strVal val="hidden"/>
                                      </p:to>
                                    </p:set>
                                  </p:childTnLst>
                                </p:cTn>
                              </p:par>
                            </p:childTnLst>
                          </p:cTn>
                        </p:par>
                        <p:par>
                          <p:cTn id="41" fill="hold">
                            <p:stCondLst>
                              <p:cond delay="2500"/>
                            </p:stCondLst>
                            <p:childTnLst>
                              <p:par>
                                <p:cTn id="42" presetID="1" presetClass="entr" presetSubtype="0"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2.22222E-6 C -0.00486 -0.00679 0.02257 -0.00679 0.02951 -0.01173 C 0.03646 -0.01666 0.0401 -0.01944 0.04167 -0.02963 C 0.04323 -0.03981 0.03247 -0.05741 0.03889 -0.07345 C 0.04531 -0.0895 0.07014 -0.11296 0.08056 -0.12531 C 0.09097 -0.13765 0.09688 -0.14691 0.10104 -0.14691 C 0.10521 -0.14691 0.1151 -0.13703 0.10521 -0.12469 C 0.09531 -0.11234 0.05191 -0.08673 0.04132 -0.07345 C 0.03073 -0.06018 0.04271 -0.05494 0.04167 -0.04444 C 0.04063 -0.03395 0.04201 -0.0179 0.03507 -0.01049 C 0.02813 -0.00308 0.00729 -0.00216 0 -2.22222E-6 Z " pathEditMode="relative" rAng="0" ptsTypes="aaaaaaaaaaa">
                                      <p:cBhvr>
                                        <p:cTn id="47" dur="2000" fill="hold"/>
                                        <p:tgtEl>
                                          <p:spTgt spid="63"/>
                                        </p:tgtEl>
                                        <p:attrNameLst>
                                          <p:attrName>ppt_x</p:attrName>
                                          <p:attrName>ppt_y</p:attrName>
                                        </p:attrNameLst>
                                      </p:cBhvr>
                                      <p:rCtr x="5503" y="-7346"/>
                                    </p:animMotion>
                                  </p:childTnLst>
                                </p:cTn>
                              </p:par>
                            </p:childTnLst>
                          </p:cTn>
                        </p:par>
                        <p:par>
                          <p:cTn id="48" fill="hold">
                            <p:stCondLst>
                              <p:cond delay="2000"/>
                            </p:stCondLst>
                            <p:childTnLst>
                              <p:par>
                                <p:cTn id="49" presetID="22" presetClass="exit" presetSubtype="2" fill="hold" grpId="2" nodeType="afterEffect">
                                  <p:stCondLst>
                                    <p:cond delay="0"/>
                                  </p:stCondLst>
                                  <p:childTnLst>
                                    <p:animEffect transition="out" filter="wipe(right)">
                                      <p:cBhvr>
                                        <p:cTn id="50" dur="500"/>
                                        <p:tgtEl>
                                          <p:spTgt spid="63"/>
                                        </p:tgtEl>
                                      </p:cBhvr>
                                    </p:animEffect>
                                    <p:set>
                                      <p:cBhvr>
                                        <p:cTn id="51" dur="1" fill="hold">
                                          <p:stCondLst>
                                            <p:cond delay="499"/>
                                          </p:stCondLst>
                                        </p:cTn>
                                        <p:tgtEl>
                                          <p:spTgt spid="63"/>
                                        </p:tgtEl>
                                        <p:attrNameLst>
                                          <p:attrName>style.visibility</p:attrName>
                                        </p:attrNameLst>
                                      </p:cBhvr>
                                      <p:to>
                                        <p:strVal val="hidden"/>
                                      </p:to>
                                    </p:set>
                                  </p:childTnLst>
                                </p:cTn>
                              </p:par>
                            </p:childTnLst>
                          </p:cTn>
                        </p:par>
                        <p:par>
                          <p:cTn id="52" fill="hold">
                            <p:stCondLst>
                              <p:cond delay="2500"/>
                            </p:stCondLst>
                            <p:childTnLst>
                              <p:par>
                                <p:cTn id="53" presetID="1"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2" presetClass="entr" presetSubtype="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p:tgtEl>
                                          <p:spTgt spid="2"/>
                                        </p:tgtEl>
                                        <p:attrNameLst>
                                          <p:attrName>ppt_y</p:attrName>
                                        </p:attrNameLst>
                                      </p:cBhvr>
                                      <p:tavLst>
                                        <p:tav tm="0">
                                          <p:val>
                                            <p:strVal val="#ppt_y-#ppt_h*1.125000"/>
                                          </p:val>
                                        </p:tav>
                                        <p:tav tm="100000">
                                          <p:val>
                                            <p:strVal val="#ppt_y"/>
                                          </p:val>
                                        </p:tav>
                                      </p:tavLst>
                                    </p:anim>
                                    <p:animEffect transition="in" filter="wipe(down)">
                                      <p:cBhvr>
                                        <p:cTn id="60" dur="500"/>
                                        <p:tgtEl>
                                          <p:spTgt spid="2"/>
                                        </p:tgtEl>
                                      </p:cBhvr>
                                    </p:animEffect>
                                  </p:childTnLst>
                                </p:cTn>
                              </p:par>
                            </p:childTnLst>
                          </p:cTn>
                        </p:par>
                        <p:par>
                          <p:cTn id="61" fill="hold">
                            <p:stCondLst>
                              <p:cond delay="500"/>
                            </p:stCondLst>
                            <p:childTnLst>
                              <p:par>
                                <p:cTn id="62" presetID="22" presetClass="exit" presetSubtype="1" fill="hold" grpId="1" nodeType="afterEffect">
                                  <p:stCondLst>
                                    <p:cond delay="0"/>
                                  </p:stCondLst>
                                  <p:childTnLst>
                                    <p:animEffect transition="out" filter="wipe(up)">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1" nodeType="clickEffect">
                                  <p:stCondLst>
                                    <p:cond delay="0"/>
                                  </p:stCondLst>
                                  <p:childTnLst>
                                    <p:animMotion origin="layout" path="M 0 0 L -0.02656 -0.1713 " pathEditMode="relative" ptsTypes="AA">
                                      <p:cBhvr>
                                        <p:cTn id="71" dur="2000" fill="hold"/>
                                        <p:tgtEl>
                                          <p:spTgt spid="3"/>
                                        </p:tgtEl>
                                        <p:attrNameLst>
                                          <p:attrName>ppt_x</p:attrName>
                                          <p:attrName>ppt_y</p:attrName>
                                        </p:attrNameLst>
                                      </p:cBhvr>
                                    </p:animMotion>
                                  </p:childTnLst>
                                </p:cTn>
                              </p:par>
                            </p:childTnLst>
                          </p:cTn>
                        </p:par>
                        <p:par>
                          <p:cTn id="72" fill="hold">
                            <p:stCondLst>
                              <p:cond delay="2000"/>
                            </p:stCondLst>
                            <p:childTnLst>
                              <p:par>
                                <p:cTn id="73" presetID="1" presetClass="exit" presetSubtype="0" fill="hold" grpId="2" nodeType="afterEffect">
                                  <p:stCondLst>
                                    <p:cond delay="0"/>
                                  </p:stCondLst>
                                  <p:childTnLst>
                                    <p:set>
                                      <p:cBhvr>
                                        <p:cTn id="74" dur="1" fill="hold">
                                          <p:stCondLst>
                                            <p:cond delay="0"/>
                                          </p:stCondLst>
                                        </p:cTn>
                                        <p:tgtEl>
                                          <p:spTgt spid="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xit" presetSubtype="2" fill="hold" grpId="1" nodeType="clickEffect">
                                  <p:stCondLst>
                                    <p:cond delay="0"/>
                                  </p:stCondLst>
                                  <p:childTnLst>
                                    <p:animEffect transition="out" filter="wipe(right)">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0" presetClass="path" presetSubtype="0" accel="50000" decel="50000" fill="hold" grpId="1" nodeType="clickEffect">
                                  <p:stCondLst>
                                    <p:cond delay="0"/>
                                  </p:stCondLst>
                                  <p:childTnLst>
                                    <p:animMotion origin="layout" path="M 0 -2.22222E-6 C -0.06354 0.00864 -0.12708 0.01729 -0.15694 0.02099 C -0.18681 0.02469 -0.16302 -0.00062 -0.17917 0.02222 C -0.19531 0.04506 -0.22847 0.13704 -0.25347 0.15803 C -0.27847 0.17901 -0.31337 0.15031 -0.32917 0.14815 " pathEditMode="relative" rAng="0" ptsTypes="aaaaa">
                                      <p:cBhvr>
                                        <p:cTn id="86" dur="2000" fill="hold"/>
                                        <p:tgtEl>
                                          <p:spTgt spid="42"/>
                                        </p:tgtEl>
                                        <p:attrNameLst>
                                          <p:attrName>ppt_x</p:attrName>
                                          <p:attrName>ppt_y</p:attrName>
                                        </p:attrNameLst>
                                      </p:cBhvr>
                                      <p:rCtr x="-16458" y="89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1" grpId="1" animBg="1"/>
      <p:bldP spid="61" grpId="2" animBg="1"/>
      <p:bldP spid="62" grpId="0" animBg="1"/>
      <p:bldP spid="62" grpId="1" animBg="1"/>
      <p:bldP spid="62" grpId="2" animBg="1"/>
      <p:bldP spid="64" grpId="0" animBg="1"/>
      <p:bldP spid="64" grpId="1" animBg="1"/>
      <p:bldP spid="64" grpId="2" animBg="1"/>
      <p:bldP spid="63" grpId="0" animBg="1"/>
      <p:bldP spid="63" grpId="1" animBg="1"/>
      <p:bldP spid="63" grpId="2" animBg="1"/>
      <p:bldP spid="39" grpId="0" animBg="1"/>
      <p:bldP spid="39" grpId="1" animBg="1"/>
      <p:bldP spid="2" grpId="0" animBg="1"/>
      <p:bldP spid="2" grpId="1" animBg="1"/>
      <p:bldP spid="3" grpId="0"/>
      <p:bldP spid="3" grpId="1"/>
      <p:bldP spid="3" grpId="2"/>
      <p:bldP spid="42" grpId="0" animBg="1"/>
      <p:bldP spid="4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01"/>
          <p:cNvSpPr/>
          <p:nvPr/>
        </p:nvSpPr>
        <p:spPr>
          <a:xfrm>
            <a:off x="4725430" y="1129718"/>
            <a:ext cx="1162272" cy="3308865"/>
          </a:xfrm>
          <a:prstGeom prst="roundRect">
            <a:avLst>
              <a:gd name="adj" fmla="val 0"/>
            </a:avLst>
          </a:prstGeom>
          <a:solidFill>
            <a:schemeClr val="bg1">
              <a:lumMod val="95000"/>
            </a:schemeClr>
          </a:solidFill>
          <a:ln w="12700" cap="flat" cmpd="sng" algn="ctr">
            <a:solidFill>
              <a:srgbClr val="7F7F7F"/>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36000" tIns="60949" rIns="36000" bIns="60949" rtlCol="0" anchor="t"/>
          <a:lstStyle/>
          <a:p>
            <a:pPr algn="ctr" defTabSz="457143" eaLnBrk="1" hangingPunct="1">
              <a:spcBef>
                <a:spcPts val="400"/>
              </a:spcBef>
            </a:pPr>
            <a:r>
              <a:rPr lang="en-US" sz="900" b="1" dirty="0" smtClean="0">
                <a:solidFill>
                  <a:srgbClr val="676767">
                    <a:lumMod val="75000"/>
                  </a:srgbClr>
                </a:solidFill>
                <a:latin typeface="Arial"/>
                <a:cs typeface="Arial"/>
              </a:rPr>
              <a:t>NFV </a:t>
            </a:r>
            <a:br>
              <a:rPr lang="en-US" sz="900" b="1" dirty="0" smtClean="0">
                <a:solidFill>
                  <a:srgbClr val="676767">
                    <a:lumMod val="75000"/>
                  </a:srgbClr>
                </a:solidFill>
                <a:latin typeface="Arial"/>
                <a:cs typeface="Arial"/>
              </a:rPr>
            </a:br>
            <a:r>
              <a:rPr lang="en-US" sz="900" b="1" dirty="0" smtClean="0">
                <a:solidFill>
                  <a:srgbClr val="676767">
                    <a:lumMod val="75000"/>
                  </a:srgbClr>
                </a:solidFill>
                <a:latin typeface="Arial"/>
                <a:cs typeface="Arial"/>
              </a:rPr>
              <a:t>Management &amp; Orchestration</a:t>
            </a:r>
            <a:endParaRPr lang="en-US" sz="800" dirty="0" smtClean="0">
              <a:solidFill>
                <a:srgbClr val="676767">
                  <a:lumMod val="75000"/>
                </a:srgbClr>
              </a:solidFill>
              <a:latin typeface="Arial"/>
              <a:cs typeface="Arial"/>
            </a:endParaRPr>
          </a:p>
        </p:txBody>
      </p:sp>
      <p:sp>
        <p:nvSpPr>
          <p:cNvPr id="103" name="Rounded Rectangle 102"/>
          <p:cNvSpPr/>
          <p:nvPr/>
        </p:nvSpPr>
        <p:spPr>
          <a:xfrm>
            <a:off x="4924922" y="1651353"/>
            <a:ext cx="741821" cy="661340"/>
          </a:xfrm>
          <a:prstGeom prst="roundRect">
            <a:avLst>
              <a:gd name="adj" fmla="val 4341"/>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b="1" dirty="0" smtClean="0">
                <a:solidFill>
                  <a:srgbClr val="000000"/>
                </a:solidFill>
                <a:latin typeface="Arial"/>
              </a:rPr>
              <a:t>NFV-O</a:t>
            </a:r>
            <a:r>
              <a:rPr lang="en-US" sz="800" dirty="0" smtClean="0">
                <a:solidFill>
                  <a:srgbClr val="000000"/>
                </a:solidFill>
                <a:latin typeface="Arial"/>
              </a:rPr>
              <a:t> </a:t>
            </a:r>
            <a:r>
              <a:rPr lang="en-US" sz="800" dirty="0">
                <a:solidFill>
                  <a:srgbClr val="000000"/>
                </a:solidFill>
                <a:latin typeface="Arial"/>
              </a:rPr>
              <a:t/>
            </a:r>
            <a:br>
              <a:rPr lang="en-US" sz="800" dirty="0">
                <a:solidFill>
                  <a:srgbClr val="000000"/>
                </a:solidFill>
                <a:latin typeface="Arial"/>
              </a:rPr>
            </a:br>
            <a:r>
              <a:rPr lang="en-US" sz="800" dirty="0">
                <a:solidFill>
                  <a:srgbClr val="000000"/>
                </a:solidFill>
                <a:latin typeface="Arial"/>
              </a:rPr>
              <a:t>(NFV Orch.)</a:t>
            </a:r>
          </a:p>
        </p:txBody>
      </p:sp>
      <p:sp>
        <p:nvSpPr>
          <p:cNvPr id="104" name="Shape 262"/>
          <p:cNvSpPr/>
          <p:nvPr/>
        </p:nvSpPr>
        <p:spPr>
          <a:xfrm>
            <a:off x="4924093" y="3659087"/>
            <a:ext cx="741830" cy="673938"/>
          </a:xfrm>
          <a:prstGeom prst="roundRect">
            <a:avLst>
              <a:gd name="adj" fmla="val 3192"/>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smtClean="0">
                <a:solidFill>
                  <a:srgbClr val="000000"/>
                </a:solidFill>
                <a:latin typeface="Arial"/>
              </a:rPr>
              <a:t>Virtual Infra Manager</a:t>
            </a:r>
            <a:endParaRPr lang="en-US" sz="800" dirty="0">
              <a:solidFill>
                <a:srgbClr val="000000"/>
              </a:solidFill>
              <a:latin typeface="Arial"/>
            </a:endParaRPr>
          </a:p>
        </p:txBody>
      </p:sp>
      <p:sp>
        <p:nvSpPr>
          <p:cNvPr id="22" name="Shape 262"/>
          <p:cNvSpPr/>
          <p:nvPr/>
        </p:nvSpPr>
        <p:spPr>
          <a:xfrm>
            <a:off x="805909" y="1993550"/>
            <a:ext cx="3321296" cy="737056"/>
          </a:xfrm>
          <a:prstGeom prst="roundRect">
            <a:avLst>
              <a:gd name="adj" fmla="val 3192"/>
            </a:avLst>
          </a:prstGeom>
          <a:solidFill>
            <a:schemeClr val="bg1">
              <a:lumMod val="95000"/>
            </a:schemeClr>
          </a:solidFill>
          <a:ln w="12700" cap="flat" cmpd="sng" algn="ctr">
            <a:solidFill>
              <a:srgbClr val="7F7F7F"/>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t"/>
          <a:lstStyle/>
          <a:p>
            <a:pPr algn="ctr" defTabSz="457143" eaLnBrk="1" hangingPunct="1">
              <a:spcBef>
                <a:spcPts val="400"/>
              </a:spcBef>
            </a:pPr>
            <a:endParaRPr lang="en-US" sz="900" dirty="0">
              <a:solidFill>
                <a:srgbClr val="676767">
                  <a:lumMod val="75000"/>
                </a:srgbClr>
              </a:solidFill>
              <a:latin typeface="Arial"/>
              <a:cs typeface="Arial"/>
            </a:endParaRPr>
          </a:p>
        </p:txBody>
      </p:sp>
      <p:sp>
        <p:nvSpPr>
          <p:cNvPr id="100" name="Rectangle 99"/>
          <p:cNvSpPr/>
          <p:nvPr/>
        </p:nvSpPr>
        <p:spPr>
          <a:xfrm>
            <a:off x="985794" y="2445382"/>
            <a:ext cx="869929" cy="221098"/>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a:solidFill>
                  <a:srgbClr val="000000"/>
                </a:solidFill>
                <a:latin typeface="Arial"/>
              </a:rPr>
              <a:t>EMS 1</a:t>
            </a:r>
          </a:p>
        </p:txBody>
      </p:sp>
      <p:sp>
        <p:nvSpPr>
          <p:cNvPr id="101" name="Rectangle 100"/>
          <p:cNvSpPr/>
          <p:nvPr/>
        </p:nvSpPr>
        <p:spPr>
          <a:xfrm>
            <a:off x="3086443" y="2445382"/>
            <a:ext cx="869929" cy="221098"/>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a:solidFill>
                  <a:srgbClr val="000000"/>
                </a:solidFill>
                <a:latin typeface="Arial"/>
              </a:rPr>
              <a:t>EMS 3</a:t>
            </a:r>
          </a:p>
        </p:txBody>
      </p:sp>
      <p:sp>
        <p:nvSpPr>
          <p:cNvPr id="102" name="Rectangle 101"/>
          <p:cNvSpPr/>
          <p:nvPr/>
        </p:nvSpPr>
        <p:spPr>
          <a:xfrm>
            <a:off x="2049848" y="2445382"/>
            <a:ext cx="869929" cy="221098"/>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a:solidFill>
                  <a:srgbClr val="000000"/>
                </a:solidFill>
                <a:latin typeface="Arial"/>
              </a:rPr>
              <a:t>EMS 2</a:t>
            </a:r>
          </a:p>
        </p:txBody>
      </p:sp>
      <p:sp>
        <p:nvSpPr>
          <p:cNvPr id="10" name="Rounded Rectangle 9"/>
          <p:cNvSpPr/>
          <p:nvPr/>
        </p:nvSpPr>
        <p:spPr>
          <a:xfrm>
            <a:off x="4902475" y="1649384"/>
            <a:ext cx="741821" cy="661340"/>
          </a:xfrm>
          <a:prstGeom prst="roundRect">
            <a:avLst>
              <a:gd name="adj" fmla="val 4341"/>
            </a:avLst>
          </a:prstGeom>
          <a:solidFill>
            <a:srgbClr val="1C8AB1"/>
          </a:solidFill>
          <a:ln w="9525" cap="flat" cmpd="sng">
            <a:noFill/>
            <a:prstDash val="solid"/>
            <a:bevel/>
          </a:ln>
          <a:effectLst/>
        </p:spPr>
        <p:txBody>
          <a:bodyPr wrap="square" lIns="0" tIns="0" rIns="0" bIns="0" numCol="1" anchor="ctr">
            <a:noAutofit/>
          </a:bodyPr>
          <a:lstStyle/>
          <a:p>
            <a:pPr algn="ctr" defTabSz="457143" eaLnBrk="1" hangingPunct="1">
              <a:spcBef>
                <a:spcPts val="200"/>
              </a:spcBef>
            </a:pPr>
            <a:r>
              <a:rPr lang="en-US" sz="900" b="1" dirty="0">
                <a:solidFill>
                  <a:srgbClr val="FFFFFF"/>
                </a:solidFill>
                <a:ea typeface="ＭＳ Ｐゴシック" charset="0"/>
                <a:cs typeface="ＭＳ Ｐゴシック" charset="0"/>
              </a:rPr>
              <a:t>NSO </a:t>
            </a:r>
            <a:br>
              <a:rPr lang="en-US" sz="900" b="1" dirty="0">
                <a:solidFill>
                  <a:srgbClr val="FFFFFF"/>
                </a:solidFill>
                <a:ea typeface="ＭＳ Ｐゴシック" charset="0"/>
                <a:cs typeface="ＭＳ Ｐゴシック" charset="0"/>
              </a:rPr>
            </a:br>
            <a:r>
              <a:rPr lang="en-US" sz="900" dirty="0">
                <a:solidFill>
                  <a:srgbClr val="FFFFFF"/>
                </a:solidFill>
                <a:ea typeface="ＭＳ Ｐゴシック" charset="0"/>
                <a:cs typeface="ＭＳ Ｐゴシック" charset="0"/>
              </a:rPr>
              <a:t>(NFV Orch.)</a:t>
            </a:r>
          </a:p>
        </p:txBody>
      </p:sp>
      <p:sp>
        <p:nvSpPr>
          <p:cNvPr id="11" name="Shape 262"/>
          <p:cNvSpPr/>
          <p:nvPr/>
        </p:nvSpPr>
        <p:spPr>
          <a:xfrm>
            <a:off x="4922990" y="3646446"/>
            <a:ext cx="741830" cy="673938"/>
          </a:xfrm>
          <a:prstGeom prst="roundRect">
            <a:avLst>
              <a:gd name="adj" fmla="val 3192"/>
            </a:avLst>
          </a:prstGeom>
          <a:solidFill>
            <a:srgbClr val="1C8AB1"/>
          </a:solidFill>
          <a:ln w="9525" cap="flat" cmpd="sng">
            <a:noFill/>
            <a:prstDash val="solid"/>
            <a:bevel/>
          </a:ln>
          <a:effectLst/>
        </p:spPr>
        <p:txBody>
          <a:bodyPr wrap="square" lIns="0" tIns="0" rIns="0" bIns="0" numCol="1" anchor="ctr">
            <a:noAutofit/>
          </a:bodyPr>
          <a:lstStyle/>
          <a:p>
            <a:pPr algn="ctr" defTabSz="457143" eaLnBrk="1" hangingPunct="1">
              <a:spcBef>
                <a:spcPts val="200"/>
              </a:spcBef>
            </a:pPr>
            <a:r>
              <a:rPr lang="en-US" sz="900" b="1" dirty="0">
                <a:solidFill>
                  <a:srgbClr val="FFFFFF"/>
                </a:solidFill>
                <a:ea typeface="ＭＳ Ｐゴシック" charset="0"/>
                <a:cs typeface="ＭＳ Ｐゴシック" charset="0"/>
              </a:rPr>
              <a:t>OpenStack / </a:t>
            </a:r>
            <a:r>
              <a:rPr lang="en-US" sz="900" b="1" dirty="0" err="1">
                <a:solidFill>
                  <a:srgbClr val="FFFFFF"/>
                </a:solidFill>
                <a:ea typeface="ＭＳ Ｐゴシック" charset="0"/>
                <a:cs typeface="ＭＳ Ｐゴシック" charset="0"/>
              </a:rPr>
              <a:t>vCenter</a:t>
            </a:r>
            <a:r>
              <a:rPr lang="en-US" sz="900" b="1" dirty="0">
                <a:solidFill>
                  <a:srgbClr val="FFFFFF"/>
                </a:solidFill>
                <a:ea typeface="ＭＳ Ｐゴシック" charset="0"/>
                <a:cs typeface="ＭＳ Ｐゴシック" charset="0"/>
              </a:rPr>
              <a:t> </a:t>
            </a:r>
            <a:r>
              <a:rPr lang="en-US" sz="900" dirty="0">
                <a:solidFill>
                  <a:srgbClr val="FFFFFF"/>
                </a:solidFill>
                <a:ea typeface="ＭＳ Ｐゴシック" charset="0"/>
                <a:cs typeface="ＭＳ Ｐゴシック" charset="0"/>
              </a:rPr>
              <a:t>(VIM)</a:t>
            </a:r>
          </a:p>
        </p:txBody>
      </p:sp>
      <p:cxnSp>
        <p:nvCxnSpPr>
          <p:cNvPr id="19" name="Elbow Connector 18"/>
          <p:cNvCxnSpPr>
            <a:stCxn id="10" idx="3"/>
            <a:endCxn id="11" idx="3"/>
          </p:cNvCxnSpPr>
          <p:nvPr/>
        </p:nvCxnSpPr>
        <p:spPr>
          <a:xfrm>
            <a:off x="5644296" y="1980054"/>
            <a:ext cx="20524" cy="2003361"/>
          </a:xfrm>
          <a:prstGeom prst="bentConnector3">
            <a:avLst>
              <a:gd name="adj1" fmla="val 1733838"/>
            </a:avLst>
          </a:prstGeom>
          <a:ln w="19050">
            <a:solidFill>
              <a:schemeClr val="tx1"/>
            </a:solidFill>
            <a:headEnd type="none"/>
            <a:tailEnd type="none"/>
          </a:ln>
        </p:spPr>
      </p:cxnSp>
      <p:sp>
        <p:nvSpPr>
          <p:cNvPr id="20" name="TextBox 19"/>
          <p:cNvSpPr txBox="1"/>
          <p:nvPr/>
        </p:nvSpPr>
        <p:spPr>
          <a:xfrm rot="16200000">
            <a:off x="5509939" y="2877569"/>
            <a:ext cx="462284" cy="125660"/>
          </a:xfrm>
          <a:prstGeom prst="rect">
            <a:avLst/>
          </a:prstGeom>
          <a:solidFill>
            <a:schemeClr val="bg1">
              <a:lumMod val="95000"/>
            </a:schemeClr>
          </a:solidFill>
        </p:spPr>
        <p:txBody>
          <a:bodyPr wrap="square" lIns="0" tIns="0" rIns="0" bIns="0" rtlCol="0" anchor="ctr">
            <a:noAutofit/>
          </a:bodyPr>
          <a:lstStyle>
            <a:defPPr>
              <a:defRPr lang="en-US"/>
            </a:defPPr>
            <a:lvl1pPr>
              <a:spcBef>
                <a:spcPts val="400"/>
              </a:spcBef>
              <a:defRPr sz="800">
                <a:solidFill>
                  <a:srgbClr val="000000"/>
                </a:solidFill>
              </a:defRPr>
            </a:lvl1pPr>
          </a:lstStyle>
          <a:p>
            <a:pPr algn="ctr" defTabSz="457143" eaLnBrk="1" hangingPunct="1"/>
            <a:r>
              <a:rPr lang="en-US" dirty="0" smtClean="0">
                <a:solidFill>
                  <a:srgbClr val="2968AF"/>
                </a:solidFill>
                <a:ea typeface="ＭＳ Ｐゴシック" charset="0"/>
                <a:cs typeface="ＭＳ Ｐゴシック" charset="0"/>
              </a:rPr>
              <a:t>On-</a:t>
            </a:r>
            <a:r>
              <a:rPr lang="en-US" dirty="0">
                <a:solidFill>
                  <a:srgbClr val="2968AF"/>
                </a:solidFill>
                <a:ea typeface="ＭＳ Ｐゴシック" charset="0"/>
                <a:cs typeface="ＭＳ Ｐゴシック" charset="0"/>
              </a:rPr>
              <a:t>Vi</a:t>
            </a:r>
          </a:p>
        </p:txBody>
      </p:sp>
      <p:sp>
        <p:nvSpPr>
          <p:cNvPr id="2" name="Title 1"/>
          <p:cNvSpPr>
            <a:spLocks noGrp="1"/>
          </p:cNvSpPr>
          <p:nvPr>
            <p:ph type="title"/>
          </p:nvPr>
        </p:nvSpPr>
        <p:spPr>
          <a:xfrm>
            <a:off x="254000" y="207596"/>
            <a:ext cx="8580923" cy="485811"/>
          </a:xfrm>
        </p:spPr>
        <p:txBody>
          <a:bodyPr/>
          <a:lstStyle/>
          <a:p>
            <a:r>
              <a:rPr lang="en-GB" dirty="0" smtClean="0"/>
              <a:t>Cisco NFV Architecture </a:t>
            </a:r>
            <a:r>
              <a:rPr lang="en-GB" dirty="0"/>
              <a:t>M</a:t>
            </a:r>
            <a:r>
              <a:rPr lang="en-GB" dirty="0" smtClean="0"/>
              <a:t>apped </a:t>
            </a:r>
            <a:r>
              <a:rPr lang="en-GB" dirty="0"/>
              <a:t>to ETSI NFV </a:t>
            </a:r>
            <a:r>
              <a:rPr lang="en-GB" dirty="0" smtClean="0"/>
              <a:t>Framework</a:t>
            </a:r>
            <a:r>
              <a:rPr lang="en-US" dirty="0" smtClean="0"/>
              <a:t> </a:t>
            </a:r>
            <a:endParaRPr lang="en-US" dirty="0"/>
          </a:p>
        </p:txBody>
      </p:sp>
      <p:sp>
        <p:nvSpPr>
          <p:cNvPr id="12" name="Rounded Rectangle 11"/>
          <p:cNvSpPr/>
          <p:nvPr/>
        </p:nvSpPr>
        <p:spPr>
          <a:xfrm>
            <a:off x="4943815" y="2655474"/>
            <a:ext cx="710671" cy="583514"/>
          </a:xfrm>
          <a:prstGeom prst="roundRect">
            <a:avLst>
              <a:gd name="adj" fmla="val 6457"/>
            </a:avLst>
          </a:prstGeom>
          <a:solidFill>
            <a:schemeClr val="bg1"/>
          </a:solidFill>
          <a:ln w="3175" cmpd="sng">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143" eaLnBrk="1" hangingPunct="1"/>
            <a:r>
              <a:rPr lang="en-US" sz="900" b="1" dirty="0" smtClean="0">
                <a:solidFill>
                  <a:srgbClr val="FFFFFF"/>
                </a:solidFill>
                <a:latin typeface="Arial"/>
              </a:rPr>
              <a:t>VNF-M </a:t>
            </a:r>
            <a:r>
              <a:rPr lang="en-US" sz="900" dirty="0" smtClean="0">
                <a:solidFill>
                  <a:srgbClr val="FFFFFF"/>
                </a:solidFill>
                <a:latin typeface="Arial"/>
              </a:rPr>
              <a:t>(VNF Managers)</a:t>
            </a:r>
            <a:endParaRPr lang="en-US" sz="900" dirty="0">
              <a:solidFill>
                <a:srgbClr val="FFFFFF"/>
              </a:solidFill>
              <a:latin typeface="Arial"/>
            </a:endParaRPr>
          </a:p>
        </p:txBody>
      </p:sp>
      <p:sp>
        <p:nvSpPr>
          <p:cNvPr id="13" name="Rounded Rectangle 12"/>
          <p:cNvSpPr/>
          <p:nvPr/>
        </p:nvSpPr>
        <p:spPr>
          <a:xfrm>
            <a:off x="4914300" y="2709785"/>
            <a:ext cx="710671" cy="583514"/>
          </a:xfrm>
          <a:prstGeom prst="roundRect">
            <a:avLst>
              <a:gd name="adj" fmla="val 6457"/>
            </a:avLst>
          </a:prstGeom>
          <a:solidFill>
            <a:schemeClr val="bg1"/>
          </a:solidFill>
          <a:ln w="3175" cmpd="sng">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143" eaLnBrk="1" hangingPunct="1"/>
            <a:r>
              <a:rPr lang="en-US" sz="900" b="1" dirty="0" smtClean="0">
                <a:solidFill>
                  <a:srgbClr val="676767">
                    <a:lumMod val="50000"/>
                  </a:srgbClr>
                </a:solidFill>
                <a:latin typeface="Arial"/>
              </a:rPr>
              <a:t>VNF-M </a:t>
            </a:r>
            <a:r>
              <a:rPr lang="en-US" sz="900" dirty="0" smtClean="0">
                <a:solidFill>
                  <a:srgbClr val="676767">
                    <a:lumMod val="50000"/>
                  </a:srgbClr>
                </a:solidFill>
                <a:latin typeface="Arial"/>
              </a:rPr>
              <a:t>(VNF Manager)</a:t>
            </a:r>
            <a:r>
              <a:rPr lang="en-US" sz="900" dirty="0" smtClean="0">
                <a:solidFill>
                  <a:srgbClr val="FFFFFF"/>
                </a:solidFill>
                <a:latin typeface="Arial"/>
              </a:rPr>
              <a:t>F Managers)</a:t>
            </a:r>
            <a:endParaRPr lang="en-US" sz="900" dirty="0">
              <a:solidFill>
                <a:srgbClr val="FFFFFF"/>
              </a:solidFill>
              <a:latin typeface="Arial"/>
            </a:endParaRPr>
          </a:p>
        </p:txBody>
      </p:sp>
      <p:sp>
        <p:nvSpPr>
          <p:cNvPr id="14" name="Rounded Rectangle 13"/>
          <p:cNvSpPr/>
          <p:nvPr/>
        </p:nvSpPr>
        <p:spPr>
          <a:xfrm>
            <a:off x="4923819" y="2703722"/>
            <a:ext cx="710671" cy="583514"/>
          </a:xfrm>
          <a:prstGeom prst="roundRect">
            <a:avLst>
              <a:gd name="adj" fmla="val 6457"/>
            </a:avLst>
          </a:prstGeom>
          <a:solidFill>
            <a:srgbClr val="1C8AB1"/>
          </a:solidFill>
          <a:ln w="9525" cap="flat" cmpd="sng">
            <a:noFill/>
            <a:prstDash val="solid"/>
            <a:bevel/>
          </a:ln>
          <a:effectLst/>
        </p:spPr>
        <p:txBody>
          <a:bodyPr wrap="square" lIns="0" tIns="0" rIns="0" bIns="0" numCol="1" anchor="ctr">
            <a:noAutofit/>
          </a:bodyPr>
          <a:lstStyle/>
          <a:p>
            <a:pPr algn="ctr" defTabSz="457143" eaLnBrk="1" hangingPunct="1">
              <a:spcBef>
                <a:spcPts val="200"/>
              </a:spcBef>
            </a:pPr>
            <a:r>
              <a:rPr lang="en-US" sz="900" b="1" dirty="0" smtClean="0">
                <a:solidFill>
                  <a:srgbClr val="FFFFFF"/>
                </a:solidFill>
                <a:ea typeface="ＭＳ Ｐゴシック" charset="0"/>
                <a:cs typeface="ＭＳ Ｐゴシック" charset="0"/>
              </a:rPr>
              <a:t>ESC</a:t>
            </a:r>
          </a:p>
          <a:p>
            <a:pPr algn="ctr" defTabSz="457143" eaLnBrk="1" hangingPunct="1">
              <a:spcBef>
                <a:spcPts val="200"/>
              </a:spcBef>
            </a:pPr>
            <a:r>
              <a:rPr lang="en-US" sz="900" dirty="0" smtClean="0">
                <a:solidFill>
                  <a:srgbClr val="FFFFFF"/>
                </a:solidFill>
                <a:ea typeface="ＭＳ Ｐゴシック" charset="0"/>
                <a:cs typeface="ＭＳ Ｐゴシック" charset="0"/>
              </a:rPr>
              <a:t>(VNFM</a:t>
            </a:r>
            <a:r>
              <a:rPr lang="en-US" sz="900" dirty="0">
                <a:solidFill>
                  <a:srgbClr val="FFFFFF"/>
                </a:solidFill>
                <a:ea typeface="ＭＳ Ｐゴシック" charset="0"/>
                <a:cs typeface="ＭＳ Ｐゴシック" charset="0"/>
              </a:rPr>
              <a:t>)</a:t>
            </a:r>
          </a:p>
        </p:txBody>
      </p:sp>
      <p:sp>
        <p:nvSpPr>
          <p:cNvPr id="16" name="Shape 274"/>
          <p:cNvSpPr/>
          <p:nvPr/>
        </p:nvSpPr>
        <p:spPr>
          <a:xfrm flipV="1">
            <a:off x="5254338" y="3326083"/>
            <a:ext cx="0" cy="363048"/>
          </a:xfrm>
          <a:prstGeom prst="line">
            <a:avLst/>
          </a:prstGeom>
          <a:ln w="19050">
            <a:solidFill>
              <a:schemeClr val="tx1"/>
            </a:solidFill>
            <a:headEnd type="none"/>
            <a:tailEnd type="none"/>
          </a:ln>
        </p:spPr>
        <p:txBody>
          <a:bodyPr lIns="0" tIns="0" rIns="0" bIns="0"/>
          <a:lstStyle/>
          <a:p>
            <a:pPr defTabSz="457143" eaLnBrk="1" hangingPunct="1">
              <a:defRPr sz="1200">
                <a:solidFill>
                  <a:srgbClr val="000000"/>
                </a:solidFill>
                <a:latin typeface="+mj-lt"/>
                <a:ea typeface="+mj-ea"/>
                <a:cs typeface="+mj-cs"/>
                <a:sym typeface="Helvetica"/>
              </a:defRPr>
            </a:pPr>
            <a:endParaRPr sz="1200">
              <a:solidFill>
                <a:srgbClr val="000000"/>
              </a:solidFill>
              <a:latin typeface="Arial"/>
              <a:ea typeface="ＭＳ Ｐゴシック" charset="0"/>
              <a:cs typeface="ＭＳ Ｐゴシック" charset="0"/>
              <a:sym typeface="Helvetica"/>
            </a:endParaRPr>
          </a:p>
        </p:txBody>
      </p:sp>
      <p:sp>
        <p:nvSpPr>
          <p:cNvPr id="17" name="Shape 274"/>
          <p:cNvSpPr/>
          <p:nvPr/>
        </p:nvSpPr>
        <p:spPr>
          <a:xfrm flipV="1">
            <a:off x="5254338" y="2342084"/>
            <a:ext cx="0" cy="338429"/>
          </a:xfrm>
          <a:prstGeom prst="line">
            <a:avLst/>
          </a:prstGeom>
          <a:ln w="19050">
            <a:solidFill>
              <a:schemeClr val="tx1"/>
            </a:solidFill>
            <a:headEnd type="none"/>
            <a:tailEnd type="none"/>
          </a:ln>
        </p:spPr>
        <p:txBody>
          <a:bodyPr lIns="0" tIns="0" rIns="0" bIns="0"/>
          <a:lstStyle/>
          <a:p>
            <a:pPr defTabSz="457143" eaLnBrk="1" hangingPunct="1">
              <a:defRPr sz="1200">
                <a:solidFill>
                  <a:srgbClr val="000000"/>
                </a:solidFill>
                <a:latin typeface="+mj-lt"/>
                <a:ea typeface="+mj-ea"/>
                <a:cs typeface="+mj-cs"/>
                <a:sym typeface="Helvetica"/>
              </a:defRPr>
            </a:pPr>
            <a:endParaRPr sz="1200">
              <a:solidFill>
                <a:srgbClr val="000000"/>
              </a:solidFill>
              <a:latin typeface="Arial"/>
              <a:ea typeface="ＭＳ Ｐゴシック" charset="0"/>
              <a:cs typeface="ＭＳ Ｐゴシック" charset="0"/>
              <a:sym typeface="Helvetica"/>
            </a:endParaRPr>
          </a:p>
        </p:txBody>
      </p:sp>
      <p:sp>
        <p:nvSpPr>
          <p:cNvPr id="18" name="TextBox 17"/>
          <p:cNvSpPr txBox="1"/>
          <p:nvPr/>
        </p:nvSpPr>
        <p:spPr>
          <a:xfrm>
            <a:off x="4982605" y="3426949"/>
            <a:ext cx="586451" cy="135208"/>
          </a:xfrm>
          <a:prstGeom prst="rect">
            <a:avLst/>
          </a:prstGeom>
          <a:solidFill>
            <a:schemeClr val="bg1">
              <a:lumMod val="95000"/>
            </a:schemeClr>
          </a:solidFill>
        </p:spPr>
        <p:txBody>
          <a:bodyPr wrap="square" lIns="0" tIns="0" rIns="0" bIns="0" rtlCol="0" anchor="ctr">
            <a:noAutofit/>
          </a:bodyPr>
          <a:lstStyle>
            <a:defPPr>
              <a:defRPr lang="en-US"/>
            </a:defPPr>
            <a:lvl1pPr algn="ctr">
              <a:spcBef>
                <a:spcPts val="400"/>
              </a:spcBef>
              <a:defRPr sz="800">
                <a:solidFill>
                  <a:schemeClr val="tx2"/>
                </a:solidFill>
              </a:defRPr>
            </a:lvl1pPr>
          </a:lstStyle>
          <a:p>
            <a:pPr defTabSz="457143" eaLnBrk="1" hangingPunct="1"/>
            <a:r>
              <a:rPr lang="en-US" dirty="0" err="1">
                <a:solidFill>
                  <a:srgbClr val="2968AF"/>
                </a:solidFill>
                <a:ea typeface="ＭＳ Ｐゴシック" charset="0"/>
                <a:cs typeface="ＭＳ Ｐゴシック" charset="0"/>
              </a:rPr>
              <a:t>Vnfm</a:t>
            </a:r>
            <a:r>
              <a:rPr lang="en-US" dirty="0">
                <a:solidFill>
                  <a:srgbClr val="2968AF"/>
                </a:solidFill>
                <a:ea typeface="ＭＳ Ｐゴシック" charset="0"/>
                <a:cs typeface="ＭＳ Ｐゴシック" charset="0"/>
              </a:rPr>
              <a:t>-Vi</a:t>
            </a:r>
          </a:p>
        </p:txBody>
      </p:sp>
      <p:sp>
        <p:nvSpPr>
          <p:cNvPr id="21" name="Rounded Rectangle 20"/>
          <p:cNvSpPr/>
          <p:nvPr/>
        </p:nvSpPr>
        <p:spPr>
          <a:xfrm>
            <a:off x="806739" y="1125797"/>
            <a:ext cx="3321254" cy="271651"/>
          </a:xfrm>
          <a:prstGeom prst="roundRect">
            <a:avLst>
              <a:gd name="adj" fmla="val 9395"/>
            </a:avLst>
          </a:prstGeom>
          <a:solidFill>
            <a:schemeClr val="bg1">
              <a:lumMod val="95000"/>
            </a:schemeClr>
          </a:solidFill>
          <a:ln w="6350" cmpd="sng">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143" eaLnBrk="1" hangingPunct="1"/>
            <a:r>
              <a:rPr lang="en-US" sz="900" b="1" dirty="0" smtClean="0">
                <a:solidFill>
                  <a:srgbClr val="676767"/>
                </a:solidFill>
                <a:latin typeface="Arial"/>
              </a:rPr>
              <a:t>OSS / BSS</a:t>
            </a:r>
            <a:endParaRPr lang="en-US" sz="900" dirty="0">
              <a:solidFill>
                <a:srgbClr val="676767"/>
              </a:solidFill>
              <a:latin typeface="Arial"/>
            </a:endParaRPr>
          </a:p>
        </p:txBody>
      </p:sp>
      <p:sp>
        <p:nvSpPr>
          <p:cNvPr id="23" name="Shape 262"/>
          <p:cNvSpPr/>
          <p:nvPr/>
        </p:nvSpPr>
        <p:spPr>
          <a:xfrm>
            <a:off x="805909" y="2867903"/>
            <a:ext cx="3321296" cy="1570680"/>
          </a:xfrm>
          <a:prstGeom prst="roundRect">
            <a:avLst>
              <a:gd name="adj" fmla="val 1444"/>
            </a:avLst>
          </a:prstGeom>
          <a:solidFill>
            <a:schemeClr val="bg1">
              <a:lumMod val="95000"/>
            </a:schemeClr>
          </a:solidFill>
          <a:ln w="12700" cap="flat" cmpd="sng" algn="ctr">
            <a:solidFill>
              <a:srgbClr val="7F7F7F"/>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t"/>
          <a:lstStyle/>
          <a:p>
            <a:pPr algn="ctr" defTabSz="457143" eaLnBrk="1" hangingPunct="1">
              <a:spcBef>
                <a:spcPts val="400"/>
              </a:spcBef>
            </a:pPr>
            <a:r>
              <a:rPr lang="en-US" sz="900" b="1" dirty="0" smtClean="0">
                <a:solidFill>
                  <a:srgbClr val="676767">
                    <a:lumMod val="75000"/>
                  </a:srgbClr>
                </a:solidFill>
                <a:latin typeface="Arial"/>
                <a:cs typeface="Arial"/>
              </a:rPr>
              <a:t>NFVI</a:t>
            </a:r>
            <a:endParaRPr lang="en-US" sz="900" dirty="0">
              <a:solidFill>
                <a:srgbClr val="676767">
                  <a:lumMod val="75000"/>
                </a:srgbClr>
              </a:solidFill>
              <a:latin typeface="Arial"/>
              <a:cs typeface="Arial"/>
            </a:endParaRPr>
          </a:p>
        </p:txBody>
      </p:sp>
      <p:sp>
        <p:nvSpPr>
          <p:cNvPr id="24" name="Shape 262"/>
          <p:cNvSpPr/>
          <p:nvPr/>
        </p:nvSpPr>
        <p:spPr>
          <a:xfrm>
            <a:off x="880050" y="3848204"/>
            <a:ext cx="3171639" cy="514865"/>
          </a:xfrm>
          <a:prstGeom prst="roundRect">
            <a:avLst>
              <a:gd name="adj" fmla="val 3192"/>
            </a:avLst>
          </a:prstGeom>
          <a:solidFill>
            <a:schemeClr val="bg1">
              <a:lumMod val="75000"/>
            </a:schemeClr>
          </a:solidFill>
          <a:ln w="9525" cap="flat" cmpd="sng">
            <a:solidFill>
              <a:srgbClr val="7F7F7F"/>
            </a:solidFill>
            <a:prstDash val="solid"/>
            <a:bevel/>
          </a:ln>
          <a:effectLst/>
        </p:spPr>
        <p:txBody>
          <a:bodyPr wrap="square" lIns="0" tIns="28800" rIns="0" bIns="0" numCol="1" anchor="t">
            <a:noAutofit/>
          </a:bodyPr>
          <a:lstStyle/>
          <a:p>
            <a:pPr algn="ctr" defTabSz="457143" eaLnBrk="1" hangingPunct="1">
              <a:spcBef>
                <a:spcPts val="200"/>
              </a:spcBef>
            </a:pPr>
            <a:r>
              <a:rPr lang="en-US" sz="900" b="1" dirty="0" smtClean="0">
                <a:solidFill>
                  <a:srgbClr val="676767"/>
                </a:solidFill>
                <a:ea typeface="ＭＳ Ｐゴシック" charset="0"/>
                <a:cs typeface="ＭＳ Ｐゴシック" charset="0"/>
              </a:rPr>
              <a:t>Hardware Resources</a:t>
            </a:r>
            <a:endParaRPr lang="en-US" sz="900" dirty="0" smtClean="0">
              <a:solidFill>
                <a:srgbClr val="676767"/>
              </a:solidFill>
              <a:ea typeface="ＭＳ Ｐゴシック" charset="0"/>
              <a:cs typeface="ＭＳ Ｐゴシック" charset="0"/>
            </a:endParaRPr>
          </a:p>
        </p:txBody>
      </p:sp>
      <p:sp>
        <p:nvSpPr>
          <p:cNvPr id="25" name="Rectangle 24"/>
          <p:cNvSpPr/>
          <p:nvPr/>
        </p:nvSpPr>
        <p:spPr>
          <a:xfrm>
            <a:off x="985794" y="4088474"/>
            <a:ext cx="869929" cy="185564"/>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smtClean="0">
                <a:solidFill>
                  <a:srgbClr val="000000"/>
                </a:solidFill>
                <a:latin typeface="Arial"/>
              </a:rPr>
              <a:t>Compute</a:t>
            </a:r>
            <a:endParaRPr lang="en-US" sz="800" dirty="0">
              <a:solidFill>
                <a:srgbClr val="000000"/>
              </a:solidFill>
              <a:latin typeface="Arial"/>
            </a:endParaRPr>
          </a:p>
        </p:txBody>
      </p:sp>
      <p:sp>
        <p:nvSpPr>
          <p:cNvPr id="26" name="Rectangle 25"/>
          <p:cNvSpPr/>
          <p:nvPr/>
        </p:nvSpPr>
        <p:spPr>
          <a:xfrm>
            <a:off x="3086443" y="4088474"/>
            <a:ext cx="869929" cy="185564"/>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smtClean="0">
                <a:solidFill>
                  <a:srgbClr val="000000"/>
                </a:solidFill>
                <a:latin typeface="Arial"/>
              </a:rPr>
              <a:t>Network</a:t>
            </a:r>
            <a:endParaRPr lang="en-US" sz="800" dirty="0">
              <a:solidFill>
                <a:srgbClr val="000000"/>
              </a:solidFill>
              <a:latin typeface="Arial"/>
            </a:endParaRPr>
          </a:p>
        </p:txBody>
      </p:sp>
      <p:sp>
        <p:nvSpPr>
          <p:cNvPr id="27" name="Rectangle 26"/>
          <p:cNvSpPr/>
          <p:nvPr/>
        </p:nvSpPr>
        <p:spPr>
          <a:xfrm>
            <a:off x="2049848" y="4088474"/>
            <a:ext cx="869929" cy="185564"/>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smtClean="0">
                <a:solidFill>
                  <a:srgbClr val="000000"/>
                </a:solidFill>
                <a:latin typeface="Arial"/>
              </a:rPr>
              <a:t>Storage</a:t>
            </a:r>
            <a:endParaRPr lang="en-US" sz="800" dirty="0">
              <a:solidFill>
                <a:srgbClr val="000000"/>
              </a:solidFill>
              <a:latin typeface="Arial"/>
            </a:endParaRPr>
          </a:p>
        </p:txBody>
      </p:sp>
      <p:sp>
        <p:nvSpPr>
          <p:cNvPr id="33" name="Rectangle 32"/>
          <p:cNvSpPr/>
          <p:nvPr/>
        </p:nvSpPr>
        <p:spPr>
          <a:xfrm>
            <a:off x="985794" y="2080495"/>
            <a:ext cx="869929" cy="185564"/>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a:solidFill>
                  <a:srgbClr val="000000"/>
                </a:solidFill>
                <a:latin typeface="Arial"/>
              </a:rPr>
              <a:t>EMS 1</a:t>
            </a:r>
          </a:p>
        </p:txBody>
      </p:sp>
      <p:sp>
        <p:nvSpPr>
          <p:cNvPr id="34" name="Rectangle 33"/>
          <p:cNvSpPr/>
          <p:nvPr/>
        </p:nvSpPr>
        <p:spPr>
          <a:xfrm>
            <a:off x="3086443" y="2080495"/>
            <a:ext cx="869929" cy="185564"/>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a:solidFill>
                  <a:srgbClr val="000000"/>
                </a:solidFill>
                <a:latin typeface="Arial"/>
              </a:rPr>
              <a:t>EMS 3</a:t>
            </a:r>
          </a:p>
        </p:txBody>
      </p:sp>
      <p:sp>
        <p:nvSpPr>
          <p:cNvPr id="35" name="Rectangle 34"/>
          <p:cNvSpPr/>
          <p:nvPr/>
        </p:nvSpPr>
        <p:spPr>
          <a:xfrm>
            <a:off x="2049848" y="2080495"/>
            <a:ext cx="869929" cy="185564"/>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a:solidFill>
                  <a:srgbClr val="000000"/>
                </a:solidFill>
                <a:latin typeface="Arial"/>
              </a:rPr>
              <a:t>EMS 2</a:t>
            </a:r>
          </a:p>
        </p:txBody>
      </p:sp>
      <p:sp>
        <p:nvSpPr>
          <p:cNvPr id="36" name="Shape 274"/>
          <p:cNvSpPr/>
          <p:nvPr/>
        </p:nvSpPr>
        <p:spPr>
          <a:xfrm flipV="1">
            <a:off x="1414848" y="2263140"/>
            <a:ext cx="0" cy="191496"/>
          </a:xfrm>
          <a:prstGeom prst="line">
            <a:avLst/>
          </a:prstGeom>
          <a:ln w="19050">
            <a:solidFill>
              <a:schemeClr val="tx1"/>
            </a:solidFill>
            <a:prstDash val="sysDash"/>
            <a:headEnd type="none"/>
            <a:tailEnd type="none"/>
          </a:ln>
        </p:spPr>
        <p:txBody>
          <a:bodyPr lIns="0" tIns="0" rIns="0" bIns="0"/>
          <a:lstStyle/>
          <a:p>
            <a:pPr defTabSz="457143" eaLnBrk="1" hangingPunct="1">
              <a:defRPr sz="1200">
                <a:solidFill>
                  <a:srgbClr val="000000"/>
                </a:solidFill>
                <a:latin typeface="+mj-lt"/>
                <a:ea typeface="+mj-ea"/>
                <a:cs typeface="+mj-cs"/>
                <a:sym typeface="Helvetica"/>
              </a:defRPr>
            </a:pPr>
            <a:endParaRPr sz="1200">
              <a:solidFill>
                <a:srgbClr val="000000"/>
              </a:solidFill>
              <a:latin typeface="Arial"/>
              <a:ea typeface="ＭＳ Ｐゴシック" charset="0"/>
              <a:cs typeface="ＭＳ Ｐゴシック" charset="0"/>
              <a:sym typeface="Helvetica"/>
            </a:endParaRPr>
          </a:p>
        </p:txBody>
      </p:sp>
      <p:sp>
        <p:nvSpPr>
          <p:cNvPr id="37" name="Shape 274"/>
          <p:cNvSpPr/>
          <p:nvPr/>
        </p:nvSpPr>
        <p:spPr>
          <a:xfrm flipV="1">
            <a:off x="2478903" y="2263140"/>
            <a:ext cx="0" cy="191496"/>
          </a:xfrm>
          <a:prstGeom prst="line">
            <a:avLst/>
          </a:prstGeom>
          <a:ln w="19050">
            <a:solidFill>
              <a:schemeClr val="tx1"/>
            </a:solidFill>
            <a:prstDash val="sysDash"/>
            <a:headEnd type="none"/>
            <a:tailEnd type="none"/>
          </a:ln>
        </p:spPr>
        <p:txBody>
          <a:bodyPr lIns="0" tIns="0" rIns="0" bIns="0"/>
          <a:lstStyle/>
          <a:p>
            <a:pPr defTabSz="457143" eaLnBrk="1" hangingPunct="1">
              <a:defRPr sz="1200">
                <a:solidFill>
                  <a:srgbClr val="000000"/>
                </a:solidFill>
                <a:latin typeface="+mj-lt"/>
                <a:ea typeface="+mj-ea"/>
                <a:cs typeface="+mj-cs"/>
                <a:sym typeface="Helvetica"/>
              </a:defRPr>
            </a:pPr>
            <a:endParaRPr sz="1200">
              <a:solidFill>
                <a:srgbClr val="000000"/>
              </a:solidFill>
              <a:latin typeface="Arial"/>
              <a:ea typeface="ＭＳ Ｐゴシック" charset="0"/>
              <a:cs typeface="ＭＳ Ｐゴシック" charset="0"/>
              <a:sym typeface="Helvetica"/>
            </a:endParaRPr>
          </a:p>
        </p:txBody>
      </p:sp>
      <p:sp>
        <p:nvSpPr>
          <p:cNvPr id="38" name="Shape 274"/>
          <p:cNvSpPr/>
          <p:nvPr/>
        </p:nvSpPr>
        <p:spPr>
          <a:xfrm flipV="1">
            <a:off x="3515497" y="2263140"/>
            <a:ext cx="0" cy="191496"/>
          </a:xfrm>
          <a:prstGeom prst="line">
            <a:avLst/>
          </a:prstGeom>
          <a:ln w="19050">
            <a:solidFill>
              <a:schemeClr val="tx1"/>
            </a:solidFill>
            <a:prstDash val="sysDash"/>
            <a:headEnd type="none"/>
            <a:tailEnd type="none"/>
          </a:ln>
        </p:spPr>
        <p:txBody>
          <a:bodyPr lIns="0" tIns="0" rIns="0" bIns="0"/>
          <a:lstStyle/>
          <a:p>
            <a:pPr defTabSz="457143" eaLnBrk="1" hangingPunct="1">
              <a:defRPr sz="1200">
                <a:solidFill>
                  <a:srgbClr val="000000"/>
                </a:solidFill>
                <a:latin typeface="+mj-lt"/>
                <a:ea typeface="+mj-ea"/>
                <a:cs typeface="+mj-cs"/>
                <a:sym typeface="Helvetica"/>
              </a:defRPr>
            </a:pPr>
            <a:endParaRPr sz="1200">
              <a:solidFill>
                <a:srgbClr val="000000"/>
              </a:solidFill>
              <a:latin typeface="Arial"/>
              <a:ea typeface="ＭＳ Ｐゴシック" charset="0"/>
              <a:cs typeface="ＭＳ Ｐゴシック" charset="0"/>
              <a:sym typeface="Helvetica"/>
            </a:endParaRPr>
          </a:p>
        </p:txBody>
      </p:sp>
      <p:grpSp>
        <p:nvGrpSpPr>
          <p:cNvPr id="3" name="Group 2"/>
          <p:cNvGrpSpPr/>
          <p:nvPr/>
        </p:nvGrpSpPr>
        <p:grpSpPr>
          <a:xfrm>
            <a:off x="1006842" y="2461500"/>
            <a:ext cx="2928482" cy="185564"/>
            <a:chOff x="1006842" y="2461500"/>
            <a:chExt cx="2928482" cy="185564"/>
          </a:xfrm>
        </p:grpSpPr>
        <p:sp>
          <p:nvSpPr>
            <p:cNvPr id="39" name="Rectangle 38"/>
            <p:cNvSpPr/>
            <p:nvPr/>
          </p:nvSpPr>
          <p:spPr>
            <a:xfrm>
              <a:off x="1006842" y="2461500"/>
              <a:ext cx="869929" cy="185564"/>
            </a:xfrm>
            <a:prstGeom prst="rect">
              <a:avLst/>
            </a:prstGeom>
            <a:solidFill>
              <a:srgbClr val="1C8AB1"/>
            </a:solidFill>
            <a:ln w="9525" cap="flat" cmpd="sng">
              <a:noFill/>
              <a:prstDash val="solid"/>
              <a:bevel/>
            </a:ln>
            <a:effectLst/>
          </p:spPr>
          <p:txBody>
            <a:bodyPr wrap="square" lIns="0" tIns="0" rIns="0" bIns="0" numCol="1" anchor="ctr">
              <a:noAutofit/>
            </a:bodyPr>
            <a:lstStyle/>
            <a:p>
              <a:pPr algn="ctr" defTabSz="457143" eaLnBrk="1" hangingPunct="1">
                <a:spcBef>
                  <a:spcPts val="200"/>
                </a:spcBef>
              </a:pPr>
              <a:r>
                <a:rPr lang="en-US" sz="800" dirty="0">
                  <a:solidFill>
                    <a:srgbClr val="FFFFFF"/>
                  </a:solidFill>
                  <a:ea typeface="ＭＳ Ｐゴシック" charset="0"/>
                  <a:cs typeface="ＭＳ Ｐゴシック" charset="0"/>
                </a:rPr>
                <a:t>VNF</a:t>
              </a:r>
            </a:p>
          </p:txBody>
        </p:sp>
        <p:sp>
          <p:nvSpPr>
            <p:cNvPr id="40" name="Rectangle 39"/>
            <p:cNvSpPr/>
            <p:nvPr/>
          </p:nvSpPr>
          <p:spPr>
            <a:xfrm>
              <a:off x="3065395" y="2461500"/>
              <a:ext cx="869929" cy="185564"/>
            </a:xfrm>
            <a:prstGeom prst="rect">
              <a:avLst/>
            </a:prstGeom>
            <a:solidFill>
              <a:srgbClr val="1C8AB1"/>
            </a:solidFill>
            <a:ln w="9525" cap="flat" cmpd="sng">
              <a:noFill/>
              <a:prstDash val="solid"/>
              <a:bevel/>
            </a:ln>
            <a:effectLst/>
          </p:spPr>
          <p:txBody>
            <a:bodyPr wrap="square" lIns="0" tIns="0" rIns="0" bIns="0" numCol="1" anchor="ctr">
              <a:noAutofit/>
            </a:bodyPr>
            <a:lstStyle/>
            <a:p>
              <a:pPr algn="ctr" defTabSz="457143" eaLnBrk="1" hangingPunct="1">
                <a:spcBef>
                  <a:spcPts val="200"/>
                </a:spcBef>
              </a:pPr>
              <a:r>
                <a:rPr lang="en-US" sz="800" dirty="0">
                  <a:solidFill>
                    <a:srgbClr val="FFFFFF"/>
                  </a:solidFill>
                  <a:ea typeface="ＭＳ Ｐゴシック" charset="0"/>
                  <a:cs typeface="ＭＳ Ｐゴシック" charset="0"/>
                </a:rPr>
                <a:t>VNF</a:t>
              </a:r>
            </a:p>
          </p:txBody>
        </p:sp>
        <p:sp>
          <p:nvSpPr>
            <p:cNvPr id="41" name="Rectangle 40"/>
            <p:cNvSpPr/>
            <p:nvPr/>
          </p:nvSpPr>
          <p:spPr>
            <a:xfrm>
              <a:off x="2049848" y="2461500"/>
              <a:ext cx="869929" cy="185564"/>
            </a:xfrm>
            <a:prstGeom prst="rect">
              <a:avLst/>
            </a:prstGeom>
            <a:solidFill>
              <a:srgbClr val="1C8AB1"/>
            </a:solidFill>
            <a:ln w="9525" cap="flat" cmpd="sng">
              <a:noFill/>
              <a:prstDash val="solid"/>
              <a:bevel/>
            </a:ln>
            <a:effectLst/>
          </p:spPr>
          <p:txBody>
            <a:bodyPr wrap="square" lIns="0" tIns="0" rIns="0" bIns="0" numCol="1" anchor="ctr">
              <a:noAutofit/>
            </a:bodyPr>
            <a:lstStyle/>
            <a:p>
              <a:pPr algn="ctr" defTabSz="457143" eaLnBrk="1" hangingPunct="1">
                <a:spcBef>
                  <a:spcPts val="200"/>
                </a:spcBef>
              </a:pPr>
              <a:r>
                <a:rPr lang="en-US" sz="800" dirty="0">
                  <a:solidFill>
                    <a:srgbClr val="FFFFFF"/>
                  </a:solidFill>
                  <a:ea typeface="ＭＳ Ｐゴシック" charset="0"/>
                  <a:cs typeface="ＭＳ Ｐゴシック" charset="0"/>
                </a:rPr>
                <a:t>VNF</a:t>
              </a:r>
            </a:p>
          </p:txBody>
        </p:sp>
      </p:grpSp>
      <p:sp>
        <p:nvSpPr>
          <p:cNvPr id="42" name="Shape 274"/>
          <p:cNvSpPr/>
          <p:nvPr/>
        </p:nvSpPr>
        <p:spPr>
          <a:xfrm flipV="1">
            <a:off x="1414848" y="2668169"/>
            <a:ext cx="0" cy="205224"/>
          </a:xfrm>
          <a:prstGeom prst="line">
            <a:avLst/>
          </a:prstGeom>
          <a:ln w="19050">
            <a:solidFill>
              <a:schemeClr val="tx1"/>
            </a:solidFill>
            <a:headEnd type="oval" w="sm" len="sm"/>
            <a:tailEnd type="oval" w="sm" len="sm"/>
          </a:ln>
        </p:spPr>
        <p:txBody>
          <a:bodyPr lIns="0" tIns="0" rIns="0" bIns="0"/>
          <a:lstStyle/>
          <a:p>
            <a:pPr defTabSz="457143" eaLnBrk="1" hangingPunct="1"/>
            <a:endParaRPr sz="1200">
              <a:solidFill>
                <a:srgbClr val="000000"/>
              </a:solidFill>
              <a:latin typeface="Arial"/>
              <a:ea typeface="ＭＳ Ｐゴシック" charset="0"/>
              <a:cs typeface="ＭＳ Ｐゴシック" charset="0"/>
            </a:endParaRPr>
          </a:p>
        </p:txBody>
      </p:sp>
      <p:sp>
        <p:nvSpPr>
          <p:cNvPr id="43" name="Shape 274"/>
          <p:cNvSpPr/>
          <p:nvPr/>
        </p:nvSpPr>
        <p:spPr>
          <a:xfrm flipV="1">
            <a:off x="2478903" y="2668169"/>
            <a:ext cx="0" cy="191494"/>
          </a:xfrm>
          <a:prstGeom prst="line">
            <a:avLst/>
          </a:prstGeom>
          <a:ln w="19050">
            <a:solidFill>
              <a:schemeClr val="tx1"/>
            </a:solidFill>
            <a:headEnd type="oval" w="sm" len="sm"/>
            <a:tailEnd type="oval" w="sm" len="sm"/>
          </a:ln>
        </p:spPr>
        <p:txBody>
          <a:bodyPr lIns="0" tIns="0" rIns="0" bIns="0"/>
          <a:lstStyle/>
          <a:p>
            <a:pPr defTabSz="457143" eaLnBrk="1" hangingPunct="1"/>
            <a:endParaRPr sz="1200">
              <a:solidFill>
                <a:srgbClr val="000000"/>
              </a:solidFill>
              <a:latin typeface="Arial"/>
              <a:ea typeface="ＭＳ Ｐゴシック" charset="0"/>
              <a:cs typeface="ＭＳ Ｐゴシック" charset="0"/>
            </a:endParaRPr>
          </a:p>
        </p:txBody>
      </p:sp>
      <p:sp>
        <p:nvSpPr>
          <p:cNvPr id="44" name="Shape 274"/>
          <p:cNvSpPr/>
          <p:nvPr/>
        </p:nvSpPr>
        <p:spPr>
          <a:xfrm flipV="1">
            <a:off x="3515497" y="2668169"/>
            <a:ext cx="0" cy="198359"/>
          </a:xfrm>
          <a:prstGeom prst="line">
            <a:avLst/>
          </a:prstGeom>
          <a:ln w="19050">
            <a:solidFill>
              <a:schemeClr val="tx1"/>
            </a:solidFill>
            <a:headEnd type="oval" w="sm" len="sm"/>
            <a:tailEnd type="oval" w="sm" len="sm"/>
          </a:ln>
        </p:spPr>
        <p:txBody>
          <a:bodyPr lIns="0" tIns="0" rIns="0" bIns="0"/>
          <a:lstStyle/>
          <a:p>
            <a:pPr defTabSz="457143" eaLnBrk="1" hangingPunct="1"/>
            <a:endParaRPr sz="1200">
              <a:solidFill>
                <a:srgbClr val="000000"/>
              </a:solidFill>
              <a:latin typeface="Arial"/>
              <a:ea typeface="ＭＳ Ｐゴシック" charset="0"/>
              <a:cs typeface="ＭＳ Ｐゴシック" charset="0"/>
            </a:endParaRPr>
          </a:p>
        </p:txBody>
      </p:sp>
      <p:cxnSp>
        <p:nvCxnSpPr>
          <p:cNvPr id="45" name="Straight Connector 44"/>
          <p:cNvCxnSpPr>
            <a:endCxn id="22" idx="0"/>
          </p:cNvCxnSpPr>
          <p:nvPr/>
        </p:nvCxnSpPr>
        <p:spPr>
          <a:xfrm>
            <a:off x="2466557" y="1504031"/>
            <a:ext cx="0" cy="489519"/>
          </a:xfrm>
          <a:prstGeom prst="line">
            <a:avLst/>
          </a:prstGeom>
          <a:ln w="19050">
            <a:solidFill>
              <a:schemeClr val="tx1"/>
            </a:solidFill>
            <a:prstDash val="sysDash"/>
            <a:headEnd type="none"/>
            <a:tailEnd type="none"/>
          </a:ln>
        </p:spPr>
      </p:cxnSp>
      <p:cxnSp>
        <p:nvCxnSpPr>
          <p:cNvPr id="46" name="Elbow Connector 45"/>
          <p:cNvCxnSpPr>
            <a:stCxn id="21" idx="1"/>
            <a:endCxn id="23" idx="1"/>
          </p:cNvCxnSpPr>
          <p:nvPr/>
        </p:nvCxnSpPr>
        <p:spPr>
          <a:xfrm rot="10800000" flipV="1">
            <a:off x="805909" y="1261623"/>
            <a:ext cx="830" cy="2391620"/>
          </a:xfrm>
          <a:prstGeom prst="bentConnector3">
            <a:avLst>
              <a:gd name="adj1" fmla="val 27642169"/>
            </a:avLst>
          </a:prstGeom>
          <a:ln w="19050">
            <a:solidFill>
              <a:schemeClr val="bg1">
                <a:lumMod val="65000"/>
              </a:schemeClr>
            </a:solidFill>
            <a:prstDash val="sysDash"/>
            <a:headEnd type="none"/>
            <a:tailEnd type="none"/>
          </a:ln>
        </p:spPr>
      </p:cxnSp>
      <p:cxnSp>
        <p:nvCxnSpPr>
          <p:cNvPr id="47" name="Straight Connector 46"/>
          <p:cNvCxnSpPr>
            <a:stCxn id="21" idx="3"/>
          </p:cNvCxnSpPr>
          <p:nvPr/>
        </p:nvCxnSpPr>
        <p:spPr>
          <a:xfrm>
            <a:off x="4127993" y="1261623"/>
            <a:ext cx="590344" cy="0"/>
          </a:xfrm>
          <a:prstGeom prst="line">
            <a:avLst/>
          </a:prstGeom>
          <a:ln w="19050">
            <a:solidFill>
              <a:schemeClr val="tx1"/>
            </a:solidFill>
            <a:headEnd type="none"/>
            <a:tailEnd type="none"/>
          </a:ln>
        </p:spPr>
      </p:cxnSp>
      <p:sp>
        <p:nvSpPr>
          <p:cNvPr id="48" name="TextBox 47"/>
          <p:cNvSpPr txBox="1"/>
          <p:nvPr/>
        </p:nvSpPr>
        <p:spPr>
          <a:xfrm>
            <a:off x="4145651" y="1249921"/>
            <a:ext cx="586451" cy="210615"/>
          </a:xfrm>
          <a:prstGeom prst="rect">
            <a:avLst/>
          </a:prstGeom>
          <a:noFill/>
        </p:spPr>
        <p:txBody>
          <a:bodyPr wrap="square" lIns="0" tIns="0" rIns="0" bIns="0" rtlCol="0" anchor="ctr">
            <a:noAutofit/>
          </a:bodyPr>
          <a:lstStyle>
            <a:defPPr>
              <a:defRPr lang="en-US"/>
            </a:defPPr>
            <a:lvl1pPr>
              <a:spcBef>
                <a:spcPts val="400"/>
              </a:spcBef>
              <a:defRPr sz="800">
                <a:solidFill>
                  <a:schemeClr val="accent5"/>
                </a:solidFill>
              </a:defRPr>
            </a:lvl1pPr>
          </a:lstStyle>
          <a:p>
            <a:pPr algn="ctr" defTabSz="457143" eaLnBrk="1" hangingPunct="1"/>
            <a:r>
              <a:rPr lang="en-US" dirty="0" err="1" smtClean="0">
                <a:solidFill>
                  <a:srgbClr val="2968AF"/>
                </a:solidFill>
                <a:ea typeface="ＭＳ Ｐゴシック" charset="0"/>
                <a:cs typeface="ＭＳ Ｐゴシック" charset="0"/>
              </a:rPr>
              <a:t>Os</a:t>
            </a:r>
            <a:r>
              <a:rPr lang="en-US" dirty="0" smtClean="0">
                <a:solidFill>
                  <a:srgbClr val="2968AF"/>
                </a:solidFill>
                <a:ea typeface="ＭＳ Ｐゴシック" charset="0"/>
                <a:cs typeface="ＭＳ Ｐゴシック" charset="0"/>
              </a:rPr>
              <a:t>-Ma</a:t>
            </a:r>
            <a:endParaRPr lang="en-US" dirty="0">
              <a:solidFill>
                <a:srgbClr val="2968AF"/>
              </a:solidFill>
              <a:ea typeface="ＭＳ Ｐゴシック" charset="0"/>
              <a:cs typeface="ＭＳ Ｐゴシック" charset="0"/>
            </a:endParaRPr>
          </a:p>
        </p:txBody>
      </p:sp>
      <p:sp>
        <p:nvSpPr>
          <p:cNvPr id="49" name="Folded Corner 48"/>
          <p:cNvSpPr/>
          <p:nvPr/>
        </p:nvSpPr>
        <p:spPr>
          <a:xfrm>
            <a:off x="2706966" y="1613947"/>
            <a:ext cx="1421027" cy="301564"/>
          </a:xfrm>
          <a:prstGeom prst="foldedCorner">
            <a:avLst/>
          </a:prstGeom>
          <a:solidFill>
            <a:schemeClr val="bg1">
              <a:lumMod val="95000"/>
            </a:schemeClr>
          </a:solidFill>
          <a:ln>
            <a:solidFill>
              <a:schemeClr val="bg1">
                <a:lumMod val="5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61200" rIns="0" bIns="0" rtlCol="0" anchor="ctr"/>
          <a:lstStyle/>
          <a:p>
            <a:pPr algn="ctr" defTabSz="457143" eaLnBrk="1" hangingPunct="1"/>
            <a:r>
              <a:rPr lang="en-US" sz="800" dirty="0" smtClean="0">
                <a:solidFill>
                  <a:srgbClr val="676767"/>
                </a:solidFill>
                <a:latin typeface="Arial"/>
              </a:rPr>
              <a:t>Service, VNF &amp; </a:t>
            </a:r>
            <a:br>
              <a:rPr lang="en-US" sz="800" dirty="0" smtClean="0">
                <a:solidFill>
                  <a:srgbClr val="676767"/>
                </a:solidFill>
                <a:latin typeface="Arial"/>
              </a:rPr>
            </a:br>
            <a:r>
              <a:rPr lang="en-US" sz="800" dirty="0" smtClean="0">
                <a:solidFill>
                  <a:srgbClr val="676767"/>
                </a:solidFill>
                <a:latin typeface="Arial"/>
              </a:rPr>
              <a:t>Infrastructure Description</a:t>
            </a:r>
            <a:endParaRPr lang="en-US" sz="800" dirty="0">
              <a:solidFill>
                <a:srgbClr val="676767"/>
              </a:solidFill>
              <a:latin typeface="Arial"/>
            </a:endParaRPr>
          </a:p>
        </p:txBody>
      </p:sp>
      <p:cxnSp>
        <p:nvCxnSpPr>
          <p:cNvPr id="50" name="Straight Connector 49"/>
          <p:cNvCxnSpPr>
            <a:stCxn id="49" idx="3"/>
          </p:cNvCxnSpPr>
          <p:nvPr/>
        </p:nvCxnSpPr>
        <p:spPr>
          <a:xfrm>
            <a:off x="4127993" y="1764729"/>
            <a:ext cx="604534" cy="0"/>
          </a:xfrm>
          <a:prstGeom prst="line">
            <a:avLst/>
          </a:prstGeom>
          <a:ln w="19050">
            <a:solidFill>
              <a:schemeClr val="tx1"/>
            </a:solidFill>
            <a:headEnd type="none"/>
            <a:tailEnd type="none"/>
          </a:ln>
        </p:spPr>
      </p:cxnSp>
      <p:cxnSp>
        <p:nvCxnSpPr>
          <p:cNvPr id="51" name="Elbow Connector 50"/>
          <p:cNvCxnSpPr>
            <a:stCxn id="22" idx="3"/>
            <a:endCxn id="14" idx="1"/>
          </p:cNvCxnSpPr>
          <p:nvPr/>
        </p:nvCxnSpPr>
        <p:spPr>
          <a:xfrm>
            <a:off x="4127205" y="2362078"/>
            <a:ext cx="796614" cy="633401"/>
          </a:xfrm>
          <a:prstGeom prst="bentConnector3">
            <a:avLst>
              <a:gd name="adj1" fmla="val 50000"/>
            </a:avLst>
          </a:prstGeom>
          <a:ln w="19050">
            <a:solidFill>
              <a:schemeClr val="tx1"/>
            </a:solidFill>
            <a:headEnd type="none"/>
            <a:tailEnd type="none"/>
          </a:ln>
        </p:spPr>
      </p:cxnSp>
      <p:sp>
        <p:nvSpPr>
          <p:cNvPr id="52" name="TextBox 51"/>
          <p:cNvSpPr txBox="1"/>
          <p:nvPr/>
        </p:nvSpPr>
        <p:spPr>
          <a:xfrm>
            <a:off x="4145651" y="2115558"/>
            <a:ext cx="586451" cy="210615"/>
          </a:xfrm>
          <a:prstGeom prst="rect">
            <a:avLst/>
          </a:prstGeom>
          <a:noFill/>
        </p:spPr>
        <p:txBody>
          <a:bodyPr wrap="square" lIns="0" tIns="0" rIns="0" bIns="0" rtlCol="0" anchor="ctr">
            <a:noAutofit/>
          </a:bodyPr>
          <a:lstStyle>
            <a:defPPr>
              <a:defRPr lang="en-US"/>
            </a:defPPr>
            <a:lvl1pPr>
              <a:spcBef>
                <a:spcPts val="400"/>
              </a:spcBef>
              <a:defRPr sz="800">
                <a:solidFill>
                  <a:schemeClr val="accent5"/>
                </a:solidFill>
              </a:defRPr>
            </a:lvl1pPr>
          </a:lstStyle>
          <a:p>
            <a:pPr algn="ctr" defTabSz="457143" eaLnBrk="1" hangingPunct="1"/>
            <a:r>
              <a:rPr lang="en-US" dirty="0" err="1" smtClean="0">
                <a:solidFill>
                  <a:srgbClr val="2968AF"/>
                </a:solidFill>
                <a:ea typeface="ＭＳ Ｐゴシック" charset="0"/>
                <a:cs typeface="ＭＳ Ｐゴシック" charset="0"/>
              </a:rPr>
              <a:t>Ve-Vnfm</a:t>
            </a:r>
            <a:endParaRPr lang="en-US" dirty="0">
              <a:solidFill>
                <a:srgbClr val="2968AF"/>
              </a:solidFill>
              <a:ea typeface="ＭＳ Ｐゴシック" charset="0"/>
              <a:cs typeface="ＭＳ Ｐゴシック" charset="0"/>
            </a:endParaRPr>
          </a:p>
        </p:txBody>
      </p:sp>
      <p:cxnSp>
        <p:nvCxnSpPr>
          <p:cNvPr id="53" name="Elbow Connector 52"/>
          <p:cNvCxnSpPr>
            <a:stCxn id="23" idx="3"/>
            <a:endCxn id="11" idx="1"/>
          </p:cNvCxnSpPr>
          <p:nvPr/>
        </p:nvCxnSpPr>
        <p:spPr>
          <a:xfrm>
            <a:off x="4127205" y="3653243"/>
            <a:ext cx="795785" cy="330172"/>
          </a:xfrm>
          <a:prstGeom prst="bentConnector3">
            <a:avLst>
              <a:gd name="adj1" fmla="val 50000"/>
            </a:avLst>
          </a:prstGeom>
          <a:ln w="19050">
            <a:solidFill>
              <a:schemeClr val="tx1"/>
            </a:solidFill>
            <a:headEnd type="none"/>
            <a:tailEnd type="none"/>
          </a:ln>
        </p:spPr>
      </p:cxnSp>
      <p:sp>
        <p:nvSpPr>
          <p:cNvPr id="54" name="TextBox 53"/>
          <p:cNvSpPr txBox="1"/>
          <p:nvPr/>
        </p:nvSpPr>
        <p:spPr>
          <a:xfrm>
            <a:off x="4145651" y="3440477"/>
            <a:ext cx="586451" cy="210615"/>
          </a:xfrm>
          <a:prstGeom prst="rect">
            <a:avLst/>
          </a:prstGeom>
          <a:noFill/>
        </p:spPr>
        <p:txBody>
          <a:bodyPr wrap="square" lIns="0" tIns="0" rIns="0" bIns="0" rtlCol="0" anchor="ctr">
            <a:noAutofit/>
          </a:bodyPr>
          <a:lstStyle>
            <a:defPPr>
              <a:defRPr lang="en-US"/>
            </a:defPPr>
            <a:lvl1pPr>
              <a:spcBef>
                <a:spcPts val="400"/>
              </a:spcBef>
              <a:defRPr sz="800">
                <a:solidFill>
                  <a:schemeClr val="accent5"/>
                </a:solidFill>
              </a:defRPr>
            </a:lvl1pPr>
          </a:lstStyle>
          <a:p>
            <a:pPr algn="ctr" defTabSz="457143" eaLnBrk="1" hangingPunct="1"/>
            <a:r>
              <a:rPr lang="en-US" dirty="0" err="1" smtClean="0">
                <a:solidFill>
                  <a:srgbClr val="2968AF"/>
                </a:solidFill>
                <a:ea typeface="ＭＳ Ｐゴシック" charset="0"/>
                <a:cs typeface="ＭＳ Ｐゴシック" charset="0"/>
              </a:rPr>
              <a:t>Nf</a:t>
            </a:r>
            <a:r>
              <a:rPr lang="en-US" dirty="0" smtClean="0">
                <a:solidFill>
                  <a:srgbClr val="2968AF"/>
                </a:solidFill>
                <a:ea typeface="ＭＳ Ｐゴシック" charset="0"/>
                <a:cs typeface="ＭＳ Ｐゴシック" charset="0"/>
              </a:rPr>
              <a:t>-Vi</a:t>
            </a:r>
            <a:endParaRPr lang="en-US" dirty="0">
              <a:solidFill>
                <a:srgbClr val="2968AF"/>
              </a:solidFill>
              <a:ea typeface="ＭＳ Ｐゴシック" charset="0"/>
              <a:cs typeface="ＭＳ Ｐゴシック" charset="0"/>
            </a:endParaRPr>
          </a:p>
        </p:txBody>
      </p:sp>
      <p:sp>
        <p:nvSpPr>
          <p:cNvPr id="66" name="Shape 262"/>
          <p:cNvSpPr/>
          <p:nvPr/>
        </p:nvSpPr>
        <p:spPr>
          <a:xfrm>
            <a:off x="887145" y="3134259"/>
            <a:ext cx="3171639" cy="398162"/>
          </a:xfrm>
          <a:prstGeom prst="roundRect">
            <a:avLst>
              <a:gd name="adj" fmla="val 3192"/>
            </a:avLst>
          </a:prstGeom>
          <a:solidFill>
            <a:schemeClr val="bg1">
              <a:lumMod val="75000"/>
            </a:schemeClr>
          </a:solidFill>
          <a:ln w="9525" cap="flat" cmpd="sng">
            <a:solidFill>
              <a:srgbClr val="7F7F7F"/>
            </a:solidFill>
            <a:prstDash val="solid"/>
            <a:bevel/>
          </a:ln>
          <a:effectLst/>
        </p:spPr>
        <p:txBody>
          <a:bodyPr wrap="square" lIns="0" tIns="28800" rIns="0" bIns="0" numCol="1" anchor="t">
            <a:noAutofit/>
          </a:bodyPr>
          <a:lstStyle/>
          <a:p>
            <a:pPr algn="ctr" defTabSz="457143" eaLnBrk="1" hangingPunct="1">
              <a:spcBef>
                <a:spcPts val="200"/>
              </a:spcBef>
            </a:pPr>
            <a:endParaRPr lang="en-US" sz="900" b="1" dirty="0">
              <a:solidFill>
                <a:srgbClr val="676767"/>
              </a:solidFill>
              <a:ea typeface="ＭＳ Ｐゴシック" charset="0"/>
              <a:cs typeface="ＭＳ Ｐゴシック" charset="0"/>
            </a:endParaRPr>
          </a:p>
        </p:txBody>
      </p:sp>
      <p:sp>
        <p:nvSpPr>
          <p:cNvPr id="67" name="Shape 262"/>
          <p:cNvSpPr/>
          <p:nvPr/>
        </p:nvSpPr>
        <p:spPr>
          <a:xfrm>
            <a:off x="887145" y="3532421"/>
            <a:ext cx="3171639" cy="192217"/>
          </a:xfrm>
          <a:prstGeom prst="roundRect">
            <a:avLst>
              <a:gd name="adj" fmla="val 3192"/>
            </a:avLst>
          </a:prstGeom>
          <a:solidFill>
            <a:schemeClr val="tx1"/>
          </a:solidFill>
          <a:ln w="6350" cmpd="sng">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defTabSz="457143" eaLnBrk="1" hangingPunct="1"/>
            <a:r>
              <a:rPr lang="en-US" sz="900" b="1" dirty="0">
                <a:solidFill>
                  <a:srgbClr val="FFFFFF"/>
                </a:solidFill>
                <a:latin typeface="Arial"/>
              </a:rPr>
              <a:t>Virtualization Layer</a:t>
            </a:r>
          </a:p>
        </p:txBody>
      </p:sp>
      <p:sp>
        <p:nvSpPr>
          <p:cNvPr id="68" name="Rectangle 67"/>
          <p:cNvSpPr/>
          <p:nvPr/>
        </p:nvSpPr>
        <p:spPr>
          <a:xfrm>
            <a:off x="992889" y="3175657"/>
            <a:ext cx="869929" cy="315574"/>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a:solidFill>
                  <a:srgbClr val="000000"/>
                </a:solidFill>
                <a:latin typeface="Arial"/>
              </a:rPr>
              <a:t>KVM / </a:t>
            </a:r>
            <a:r>
              <a:rPr lang="en-US" sz="800" dirty="0" err="1">
                <a:solidFill>
                  <a:srgbClr val="000000"/>
                </a:solidFill>
                <a:latin typeface="Arial"/>
              </a:rPr>
              <a:t>ESXi</a:t>
            </a:r>
            <a:endParaRPr lang="en-US" sz="800" dirty="0">
              <a:solidFill>
                <a:srgbClr val="000000"/>
              </a:solidFill>
              <a:latin typeface="Arial"/>
            </a:endParaRPr>
          </a:p>
        </p:txBody>
      </p:sp>
      <p:sp>
        <p:nvSpPr>
          <p:cNvPr id="69" name="Rectangle 68"/>
          <p:cNvSpPr/>
          <p:nvPr/>
        </p:nvSpPr>
        <p:spPr>
          <a:xfrm>
            <a:off x="3093538" y="3175657"/>
            <a:ext cx="869929" cy="315574"/>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smtClean="0">
                <a:solidFill>
                  <a:srgbClr val="000000"/>
                </a:solidFill>
                <a:latin typeface="Arial"/>
              </a:rPr>
              <a:t>Virtual Network</a:t>
            </a:r>
            <a:endParaRPr lang="en-US" sz="800" dirty="0">
              <a:solidFill>
                <a:srgbClr val="000000"/>
              </a:solidFill>
              <a:latin typeface="Arial"/>
            </a:endParaRPr>
          </a:p>
        </p:txBody>
      </p:sp>
      <p:sp>
        <p:nvSpPr>
          <p:cNvPr id="70" name="Rectangle 69"/>
          <p:cNvSpPr/>
          <p:nvPr/>
        </p:nvSpPr>
        <p:spPr>
          <a:xfrm>
            <a:off x="2056943" y="3175657"/>
            <a:ext cx="869929" cy="315574"/>
          </a:xfrm>
          <a:prstGeom prst="rect">
            <a:avLst/>
          </a:prstGeom>
          <a:solidFill>
            <a:schemeClr val="bg1"/>
          </a:solidFill>
          <a:ln>
            <a:solidFill>
              <a:srgbClr val="7F7F7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457143" eaLnBrk="1" hangingPunct="1"/>
            <a:r>
              <a:rPr lang="en-US" sz="800" dirty="0">
                <a:solidFill>
                  <a:srgbClr val="000000"/>
                </a:solidFill>
                <a:latin typeface="Arial"/>
              </a:rPr>
              <a:t>Virtual Storage</a:t>
            </a:r>
          </a:p>
        </p:txBody>
      </p:sp>
      <p:sp>
        <p:nvSpPr>
          <p:cNvPr id="71" name="Shape 274"/>
          <p:cNvSpPr/>
          <p:nvPr/>
        </p:nvSpPr>
        <p:spPr>
          <a:xfrm flipV="1">
            <a:off x="2485998" y="3710906"/>
            <a:ext cx="0" cy="151027"/>
          </a:xfrm>
          <a:prstGeom prst="line">
            <a:avLst/>
          </a:prstGeom>
          <a:ln w="19050">
            <a:solidFill>
              <a:schemeClr val="tx1"/>
            </a:solidFill>
            <a:headEnd type="oval" w="sm" len="sm"/>
            <a:tailEnd type="oval" w="sm" len="sm"/>
          </a:ln>
        </p:spPr>
        <p:txBody>
          <a:bodyPr lIns="0" tIns="0" rIns="0" bIns="0"/>
          <a:lstStyle/>
          <a:p>
            <a:pPr defTabSz="457143" eaLnBrk="1" hangingPunct="1"/>
            <a:endParaRPr sz="1200">
              <a:solidFill>
                <a:srgbClr val="000000"/>
              </a:solidFill>
              <a:latin typeface="Arial"/>
              <a:ea typeface="ＭＳ Ｐゴシック" charset="0"/>
              <a:cs typeface="ＭＳ Ｐゴシック" charset="0"/>
            </a:endParaRPr>
          </a:p>
        </p:txBody>
      </p:sp>
      <p:cxnSp>
        <p:nvCxnSpPr>
          <p:cNvPr id="81" name="Straight Connector 80"/>
          <p:cNvCxnSpPr/>
          <p:nvPr/>
        </p:nvCxnSpPr>
        <p:spPr>
          <a:xfrm>
            <a:off x="2385991" y="1783805"/>
            <a:ext cx="163057" cy="0"/>
          </a:xfrm>
          <a:prstGeom prst="line">
            <a:avLst/>
          </a:prstGeom>
          <a:ln w="19050">
            <a:solidFill>
              <a:schemeClr val="tx1"/>
            </a:solidFill>
            <a:headEnd type="none"/>
            <a:tailEnd type="none"/>
          </a:ln>
        </p:spPr>
      </p:cxnSp>
      <p:cxnSp>
        <p:nvCxnSpPr>
          <p:cNvPr id="83" name="Straight Connector 82"/>
          <p:cNvCxnSpPr/>
          <p:nvPr/>
        </p:nvCxnSpPr>
        <p:spPr>
          <a:xfrm>
            <a:off x="1340561" y="2359204"/>
            <a:ext cx="163057" cy="0"/>
          </a:xfrm>
          <a:prstGeom prst="line">
            <a:avLst/>
          </a:prstGeom>
          <a:ln w="19050">
            <a:solidFill>
              <a:schemeClr val="tx1"/>
            </a:solidFill>
            <a:headEnd type="none"/>
            <a:tailEnd type="none"/>
          </a:ln>
        </p:spPr>
      </p:cxnSp>
      <p:cxnSp>
        <p:nvCxnSpPr>
          <p:cNvPr id="84" name="Straight Connector 83"/>
          <p:cNvCxnSpPr/>
          <p:nvPr/>
        </p:nvCxnSpPr>
        <p:spPr>
          <a:xfrm>
            <a:off x="2393007" y="2359204"/>
            <a:ext cx="163057" cy="0"/>
          </a:xfrm>
          <a:prstGeom prst="line">
            <a:avLst/>
          </a:prstGeom>
          <a:ln w="19050">
            <a:solidFill>
              <a:schemeClr val="tx1"/>
            </a:solidFill>
            <a:headEnd type="none"/>
            <a:tailEnd type="none"/>
          </a:ln>
        </p:spPr>
      </p:cxnSp>
      <p:cxnSp>
        <p:nvCxnSpPr>
          <p:cNvPr id="85" name="Straight Connector 84"/>
          <p:cNvCxnSpPr/>
          <p:nvPr/>
        </p:nvCxnSpPr>
        <p:spPr>
          <a:xfrm>
            <a:off x="3431421" y="2359204"/>
            <a:ext cx="163057" cy="0"/>
          </a:xfrm>
          <a:prstGeom prst="line">
            <a:avLst/>
          </a:prstGeom>
          <a:ln w="19050">
            <a:solidFill>
              <a:schemeClr val="tx1"/>
            </a:solidFill>
            <a:headEnd type="none"/>
            <a:tailEnd type="none"/>
          </a:ln>
        </p:spPr>
      </p:cxnSp>
      <p:sp>
        <p:nvSpPr>
          <p:cNvPr id="86" name="TextBox 85"/>
          <p:cNvSpPr txBox="1"/>
          <p:nvPr/>
        </p:nvSpPr>
        <p:spPr>
          <a:xfrm>
            <a:off x="2753287" y="2681949"/>
            <a:ext cx="462284" cy="125660"/>
          </a:xfrm>
          <a:prstGeom prst="rect">
            <a:avLst/>
          </a:prstGeom>
          <a:solidFill>
            <a:schemeClr val="bg1"/>
          </a:solidFill>
        </p:spPr>
        <p:txBody>
          <a:bodyPr wrap="square" lIns="0" tIns="0" rIns="0" bIns="0" rtlCol="0" anchor="ctr">
            <a:noAutofit/>
          </a:bodyPr>
          <a:lstStyle>
            <a:defPPr>
              <a:defRPr lang="en-US"/>
            </a:defPPr>
            <a:lvl1pPr>
              <a:spcBef>
                <a:spcPts val="400"/>
              </a:spcBef>
              <a:defRPr sz="800">
                <a:solidFill>
                  <a:srgbClr val="000000"/>
                </a:solidFill>
              </a:defRPr>
            </a:lvl1pPr>
          </a:lstStyle>
          <a:p>
            <a:pPr algn="ctr" defTabSz="457143" eaLnBrk="1" hangingPunct="1"/>
            <a:r>
              <a:rPr lang="en-US" dirty="0" err="1" smtClean="0">
                <a:solidFill>
                  <a:srgbClr val="2968AF"/>
                </a:solidFill>
                <a:ea typeface="ＭＳ Ｐゴシック" charset="0"/>
                <a:cs typeface="ＭＳ Ｐゴシック" charset="0"/>
              </a:rPr>
              <a:t>Vn-Nf</a:t>
            </a:r>
            <a:endParaRPr lang="en-US" dirty="0">
              <a:solidFill>
                <a:srgbClr val="2968AF"/>
              </a:solidFill>
              <a:ea typeface="ＭＳ Ｐゴシック" charset="0"/>
              <a:cs typeface="ＭＳ Ｐゴシック" charset="0"/>
            </a:endParaRPr>
          </a:p>
        </p:txBody>
      </p:sp>
      <p:sp>
        <p:nvSpPr>
          <p:cNvPr id="89" name="TextBox 88"/>
          <p:cNvSpPr txBox="1"/>
          <p:nvPr/>
        </p:nvSpPr>
        <p:spPr>
          <a:xfrm>
            <a:off x="4145651" y="1526606"/>
            <a:ext cx="586451" cy="210615"/>
          </a:xfrm>
          <a:prstGeom prst="rect">
            <a:avLst/>
          </a:prstGeom>
          <a:noFill/>
        </p:spPr>
        <p:txBody>
          <a:bodyPr wrap="square" lIns="0" tIns="0" rIns="0" bIns="0" rtlCol="0" anchor="ctr">
            <a:noAutofit/>
          </a:bodyPr>
          <a:lstStyle>
            <a:defPPr>
              <a:defRPr lang="en-US"/>
            </a:defPPr>
            <a:lvl1pPr>
              <a:spcBef>
                <a:spcPts val="400"/>
              </a:spcBef>
              <a:defRPr sz="800">
                <a:solidFill>
                  <a:schemeClr val="accent5"/>
                </a:solidFill>
              </a:defRPr>
            </a:lvl1pPr>
          </a:lstStyle>
          <a:p>
            <a:pPr algn="ctr" defTabSz="457143" eaLnBrk="1" hangingPunct="1"/>
            <a:r>
              <a:rPr lang="en-US" dirty="0" smtClean="0">
                <a:solidFill>
                  <a:srgbClr val="2968AF"/>
                </a:solidFill>
                <a:ea typeface="ＭＳ Ｐゴシック" charset="0"/>
                <a:cs typeface="ＭＳ Ｐゴシック" charset="0"/>
              </a:rPr>
              <a:t>Se-Ma</a:t>
            </a:r>
            <a:endParaRPr lang="en-US" dirty="0">
              <a:solidFill>
                <a:srgbClr val="2968AF"/>
              </a:solidFill>
              <a:ea typeface="ＭＳ Ｐゴシック" charset="0"/>
              <a:cs typeface="ＭＳ Ｐゴシック" charset="0"/>
            </a:endParaRPr>
          </a:p>
        </p:txBody>
      </p:sp>
      <p:sp>
        <p:nvSpPr>
          <p:cNvPr id="90" name="Shape 274"/>
          <p:cNvSpPr/>
          <p:nvPr/>
        </p:nvSpPr>
        <p:spPr>
          <a:xfrm flipV="1">
            <a:off x="4431292" y="1419800"/>
            <a:ext cx="0" cy="162271"/>
          </a:xfrm>
          <a:prstGeom prst="line">
            <a:avLst/>
          </a:prstGeom>
          <a:ln w="19050">
            <a:solidFill>
              <a:schemeClr val="tx1"/>
            </a:solidFill>
            <a:headEnd type="none"/>
            <a:tailEnd type="none"/>
          </a:ln>
        </p:spPr>
        <p:txBody>
          <a:bodyPr lIns="0" tIns="0" rIns="0" bIns="0"/>
          <a:lstStyle/>
          <a:p>
            <a:pPr defTabSz="457143" eaLnBrk="1" hangingPunct="1">
              <a:defRPr sz="1200">
                <a:solidFill>
                  <a:srgbClr val="000000"/>
                </a:solidFill>
                <a:latin typeface="+mj-lt"/>
                <a:ea typeface="+mj-ea"/>
                <a:cs typeface="+mj-cs"/>
                <a:sym typeface="Helvetica"/>
              </a:defRPr>
            </a:pPr>
            <a:endParaRPr sz="1200" dirty="0">
              <a:solidFill>
                <a:srgbClr val="000000"/>
              </a:solidFill>
              <a:latin typeface="Arial"/>
              <a:ea typeface="ＭＳ Ｐゴシック" charset="0"/>
              <a:cs typeface="ＭＳ Ｐゴシック" charset="0"/>
              <a:sym typeface="Helvetica"/>
            </a:endParaRPr>
          </a:p>
        </p:txBody>
      </p:sp>
      <p:sp>
        <p:nvSpPr>
          <p:cNvPr id="91" name="Shape 274"/>
          <p:cNvSpPr/>
          <p:nvPr/>
        </p:nvSpPr>
        <p:spPr>
          <a:xfrm flipV="1">
            <a:off x="4431292" y="1703577"/>
            <a:ext cx="0" cy="133893"/>
          </a:xfrm>
          <a:prstGeom prst="line">
            <a:avLst/>
          </a:prstGeom>
          <a:ln w="19050">
            <a:solidFill>
              <a:schemeClr val="tx1"/>
            </a:solidFill>
            <a:headEnd type="none"/>
            <a:tailEnd type="none"/>
          </a:ln>
        </p:spPr>
        <p:txBody>
          <a:bodyPr lIns="0" tIns="0" rIns="0" bIns="0"/>
          <a:lstStyle/>
          <a:p>
            <a:pPr defTabSz="457143" eaLnBrk="1" hangingPunct="1">
              <a:defRPr sz="1200">
                <a:solidFill>
                  <a:srgbClr val="000000"/>
                </a:solidFill>
                <a:latin typeface="+mj-lt"/>
                <a:ea typeface="+mj-ea"/>
                <a:cs typeface="+mj-cs"/>
                <a:sym typeface="Helvetica"/>
              </a:defRPr>
            </a:pPr>
            <a:endParaRPr sz="1200">
              <a:solidFill>
                <a:srgbClr val="000000"/>
              </a:solidFill>
              <a:latin typeface="Arial"/>
              <a:ea typeface="ＭＳ Ｐゴシック" charset="0"/>
              <a:cs typeface="ＭＳ Ｐゴシック" charset="0"/>
              <a:sym typeface="Helvetica"/>
            </a:endParaRPr>
          </a:p>
        </p:txBody>
      </p:sp>
      <p:sp>
        <p:nvSpPr>
          <p:cNvPr id="15" name="TextBox 14"/>
          <p:cNvSpPr txBox="1"/>
          <p:nvPr/>
        </p:nvSpPr>
        <p:spPr>
          <a:xfrm>
            <a:off x="4982605" y="2426089"/>
            <a:ext cx="586451" cy="139436"/>
          </a:xfrm>
          <a:prstGeom prst="rect">
            <a:avLst/>
          </a:prstGeom>
          <a:solidFill>
            <a:schemeClr val="bg1">
              <a:lumMod val="95000"/>
            </a:schemeClr>
          </a:solidFill>
        </p:spPr>
        <p:txBody>
          <a:bodyPr wrap="square" lIns="0" tIns="0" rIns="0" bIns="0" rtlCol="0" anchor="ctr">
            <a:noAutofit/>
          </a:bodyPr>
          <a:lstStyle>
            <a:defPPr>
              <a:defRPr lang="en-US"/>
            </a:defPPr>
            <a:lvl1pPr algn="ctr">
              <a:spcBef>
                <a:spcPts val="400"/>
              </a:spcBef>
              <a:defRPr sz="800">
                <a:solidFill>
                  <a:schemeClr val="tx2"/>
                </a:solidFill>
              </a:defRPr>
            </a:lvl1pPr>
          </a:lstStyle>
          <a:p>
            <a:pPr defTabSz="457143" eaLnBrk="1" hangingPunct="1"/>
            <a:r>
              <a:rPr lang="en-US" dirty="0" err="1">
                <a:solidFill>
                  <a:srgbClr val="2968AF"/>
                </a:solidFill>
                <a:ea typeface="ＭＳ Ｐゴシック" charset="0"/>
                <a:cs typeface="ＭＳ Ｐゴシック" charset="0"/>
              </a:rPr>
              <a:t>Nfvo-Vnfm</a:t>
            </a:r>
            <a:endParaRPr lang="en-US" dirty="0">
              <a:solidFill>
                <a:srgbClr val="2968AF"/>
              </a:solidFill>
              <a:ea typeface="ＭＳ Ｐゴシック" charset="0"/>
              <a:cs typeface="ＭＳ Ｐゴシック" charset="0"/>
            </a:endParaRPr>
          </a:p>
        </p:txBody>
      </p:sp>
      <p:sp>
        <p:nvSpPr>
          <p:cNvPr id="98" name="Rectangle 97"/>
          <p:cNvSpPr/>
          <p:nvPr/>
        </p:nvSpPr>
        <p:spPr>
          <a:xfrm>
            <a:off x="1018995" y="3201750"/>
            <a:ext cx="1885755" cy="264674"/>
          </a:xfrm>
          <a:prstGeom prst="rect">
            <a:avLst/>
          </a:prstGeom>
          <a:solidFill>
            <a:srgbClr val="1C8AB1"/>
          </a:solidFill>
          <a:ln w="9525" cap="flat" cmpd="sng">
            <a:noFill/>
            <a:prstDash val="solid"/>
            <a:bevel/>
          </a:ln>
          <a:effectLst/>
        </p:spPr>
        <p:txBody>
          <a:bodyPr wrap="square" lIns="0" tIns="0" rIns="0" bIns="0" numCol="1" anchor="ctr">
            <a:noAutofit/>
          </a:bodyPr>
          <a:lstStyle/>
          <a:p>
            <a:pPr algn="ctr" defTabSz="457143" eaLnBrk="1" hangingPunct="1">
              <a:spcBef>
                <a:spcPts val="200"/>
              </a:spcBef>
            </a:pPr>
            <a:r>
              <a:rPr lang="en-US" sz="800" dirty="0">
                <a:solidFill>
                  <a:srgbClr val="FFFFFF"/>
                </a:solidFill>
                <a:ea typeface="ＭＳ Ｐゴシック" charset="0"/>
                <a:cs typeface="ＭＳ Ｐゴシック" charset="0"/>
              </a:rPr>
              <a:t>KVM / </a:t>
            </a:r>
            <a:r>
              <a:rPr lang="en-US" sz="800" dirty="0" err="1">
                <a:solidFill>
                  <a:srgbClr val="FFFFFF"/>
                </a:solidFill>
                <a:ea typeface="ＭＳ Ｐゴシック" charset="0"/>
                <a:cs typeface="ＭＳ Ｐゴシック" charset="0"/>
              </a:rPr>
              <a:t>ESXi</a:t>
            </a:r>
            <a:endParaRPr lang="en-US" sz="800" dirty="0">
              <a:solidFill>
                <a:srgbClr val="FFFFFF"/>
              </a:solidFill>
              <a:ea typeface="ＭＳ Ｐゴシック" charset="0"/>
              <a:cs typeface="ＭＳ Ｐゴシック" charset="0"/>
            </a:endParaRPr>
          </a:p>
        </p:txBody>
      </p:sp>
      <p:sp>
        <p:nvSpPr>
          <p:cNvPr id="99" name="Rectangle 98"/>
          <p:cNvSpPr/>
          <p:nvPr/>
        </p:nvSpPr>
        <p:spPr>
          <a:xfrm>
            <a:off x="3102549" y="3201750"/>
            <a:ext cx="869929" cy="264674"/>
          </a:xfrm>
          <a:prstGeom prst="rect">
            <a:avLst/>
          </a:prstGeom>
          <a:solidFill>
            <a:srgbClr val="1C8AB1"/>
          </a:solidFill>
          <a:ln w="9525" cap="flat" cmpd="sng">
            <a:noFill/>
            <a:prstDash val="solid"/>
            <a:bevel/>
          </a:ln>
          <a:effectLst/>
        </p:spPr>
        <p:txBody>
          <a:bodyPr wrap="square" lIns="0" tIns="0" rIns="0" bIns="0" numCol="1" anchor="ctr">
            <a:noAutofit/>
          </a:bodyPr>
          <a:lstStyle/>
          <a:p>
            <a:pPr algn="ctr" defTabSz="457143" eaLnBrk="1" hangingPunct="1">
              <a:lnSpc>
                <a:spcPct val="80000"/>
              </a:lnSpc>
              <a:spcBef>
                <a:spcPts val="200"/>
              </a:spcBef>
            </a:pPr>
            <a:r>
              <a:rPr lang="en-US" sz="800" dirty="0" smtClean="0">
                <a:solidFill>
                  <a:srgbClr val="FFFFFF"/>
                </a:solidFill>
                <a:ea typeface="ＭＳ Ｐゴシック" charset="0"/>
                <a:cs typeface="ＭＳ Ｐゴシック" charset="0"/>
              </a:rPr>
              <a:t>VTS/NFM etc.</a:t>
            </a:r>
            <a:endParaRPr lang="en-US" sz="800" dirty="0">
              <a:solidFill>
                <a:srgbClr val="FFFFFF"/>
              </a:solidFill>
              <a:ea typeface="ＭＳ Ｐゴシック" charset="0"/>
              <a:cs typeface="ＭＳ Ｐゴシック" charset="0"/>
            </a:endParaRPr>
          </a:p>
          <a:p>
            <a:pPr algn="ctr" defTabSz="457143" eaLnBrk="1" hangingPunct="1">
              <a:lnSpc>
                <a:spcPct val="80000"/>
              </a:lnSpc>
              <a:spcBef>
                <a:spcPts val="200"/>
              </a:spcBef>
            </a:pPr>
            <a:r>
              <a:rPr lang="en-US" sz="800" dirty="0">
                <a:solidFill>
                  <a:srgbClr val="FFFFFF"/>
                </a:solidFill>
                <a:ea typeface="ＭＳ Ｐゴシック" charset="0"/>
                <a:cs typeface="ＭＳ Ｐゴシック" charset="0"/>
              </a:rPr>
              <a:t>(Network Only)</a:t>
            </a:r>
          </a:p>
        </p:txBody>
      </p:sp>
      <p:sp>
        <p:nvSpPr>
          <p:cNvPr id="79" name="Text Placeholder 2"/>
          <p:cNvSpPr txBox="1">
            <a:spLocks/>
          </p:cNvSpPr>
          <p:nvPr/>
        </p:nvSpPr>
        <p:spPr>
          <a:xfrm>
            <a:off x="6288430" y="1266222"/>
            <a:ext cx="2420078" cy="2422354"/>
          </a:xfrm>
          <a:prstGeom prst="rect">
            <a:avLst/>
          </a:prstGeom>
        </p:spPr>
        <p:style>
          <a:lnRef idx="2">
            <a:schemeClr val="dk1"/>
          </a:lnRef>
          <a:fillRef idx="1">
            <a:schemeClr val="lt1"/>
          </a:fillRef>
          <a:effectRef idx="0">
            <a:schemeClr val="dk1"/>
          </a:effectRef>
          <a:fontRef idx="minor">
            <a:schemeClr val="dk1"/>
          </a:fontRef>
        </p:style>
        <p:txBody>
          <a:bodyPr/>
          <a:lstStyle>
            <a:lvl1pPr marL="169842" indent="-169842" algn="l" defTabSz="684127"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30" indent="-215873" algn="l" defTabSz="684127"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46" indent="-169842" algn="l" defTabSz="684127"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75" indent="-169842" algn="l" defTabSz="684127"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03" indent="-169842" algn="l" defTabSz="684127"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748" indent="-171424" algn="l" defTabSz="6856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27" indent="-171401" algn="l" defTabSz="6856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920" indent="0" algn="l" defTabSz="6856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4189" indent="-171424" algn="l" defTabSz="6856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80000"/>
              </a:lnSpc>
              <a:buClr>
                <a:srgbClr val="2968AF"/>
              </a:buClr>
            </a:pPr>
            <a:r>
              <a:rPr sz="1200" dirty="0" smtClean="0">
                <a:solidFill>
                  <a:srgbClr val="676767"/>
                </a:solidFill>
                <a:latin typeface="Arial"/>
              </a:rPr>
              <a:t>Modular architecture that maps to ETSI NFV framework</a:t>
            </a:r>
          </a:p>
          <a:p>
            <a:pPr>
              <a:lnSpc>
                <a:spcPct val="80000"/>
              </a:lnSpc>
              <a:buClr>
                <a:srgbClr val="2968AF"/>
              </a:buClr>
            </a:pPr>
            <a:r>
              <a:rPr sz="1200" dirty="0" smtClean="0">
                <a:solidFill>
                  <a:srgbClr val="676767"/>
                </a:solidFill>
                <a:latin typeface="Arial"/>
              </a:rPr>
              <a:t>Model driven design for declarative NFV orchestration</a:t>
            </a:r>
          </a:p>
          <a:p>
            <a:pPr>
              <a:lnSpc>
                <a:spcPct val="80000"/>
              </a:lnSpc>
              <a:buClr>
                <a:srgbClr val="2968AF"/>
              </a:buClr>
            </a:pPr>
            <a:r>
              <a:rPr sz="1200" dirty="0" smtClean="0">
                <a:solidFill>
                  <a:srgbClr val="676767"/>
                </a:solidFill>
                <a:latin typeface="Arial"/>
              </a:rPr>
              <a:t>Supports Cisco and 3</a:t>
            </a:r>
            <a:r>
              <a:rPr sz="1200" baseline="30000" dirty="0" smtClean="0">
                <a:solidFill>
                  <a:srgbClr val="676767"/>
                </a:solidFill>
                <a:latin typeface="Arial"/>
              </a:rPr>
              <a:t>rd</a:t>
            </a:r>
            <a:r>
              <a:rPr sz="1200" dirty="0" smtClean="0">
                <a:solidFill>
                  <a:srgbClr val="676767"/>
                </a:solidFill>
                <a:latin typeface="Arial"/>
              </a:rPr>
              <a:t> party VNF Managers</a:t>
            </a:r>
          </a:p>
          <a:p>
            <a:pPr>
              <a:lnSpc>
                <a:spcPct val="80000"/>
              </a:lnSpc>
              <a:buClr>
                <a:srgbClr val="2968AF"/>
              </a:buClr>
            </a:pPr>
            <a:r>
              <a:rPr sz="1200" dirty="0" smtClean="0">
                <a:solidFill>
                  <a:srgbClr val="676767"/>
                </a:solidFill>
                <a:latin typeface="Arial"/>
              </a:rPr>
              <a:t>Supports Cisco and 3</a:t>
            </a:r>
            <a:r>
              <a:rPr sz="1200" baseline="30000" dirty="0" smtClean="0">
                <a:solidFill>
                  <a:srgbClr val="676767"/>
                </a:solidFill>
                <a:latin typeface="Arial"/>
              </a:rPr>
              <a:t>rd</a:t>
            </a:r>
            <a:r>
              <a:rPr sz="1200" dirty="0" smtClean="0">
                <a:solidFill>
                  <a:srgbClr val="676767"/>
                </a:solidFill>
                <a:latin typeface="Arial"/>
              </a:rPr>
              <a:t> party SDN Controllers</a:t>
            </a:r>
          </a:p>
          <a:p>
            <a:pPr>
              <a:lnSpc>
                <a:spcPct val="80000"/>
              </a:lnSpc>
              <a:buClr>
                <a:srgbClr val="2968AF"/>
              </a:buClr>
            </a:pPr>
            <a:r>
              <a:rPr sz="1200" dirty="0" smtClean="0">
                <a:solidFill>
                  <a:srgbClr val="676767"/>
                </a:solidFill>
                <a:latin typeface="Arial"/>
              </a:rPr>
              <a:t>Supports Cisco and 3</a:t>
            </a:r>
            <a:r>
              <a:rPr sz="1200" baseline="30000" dirty="0" smtClean="0">
                <a:solidFill>
                  <a:srgbClr val="676767"/>
                </a:solidFill>
                <a:latin typeface="Arial"/>
              </a:rPr>
              <a:t>rd</a:t>
            </a:r>
            <a:r>
              <a:rPr sz="1200" dirty="0" smtClean="0">
                <a:solidFill>
                  <a:srgbClr val="676767"/>
                </a:solidFill>
                <a:latin typeface="Arial"/>
              </a:rPr>
              <a:t> party VNFs</a:t>
            </a:r>
          </a:p>
        </p:txBody>
      </p:sp>
      <p:sp>
        <p:nvSpPr>
          <p:cNvPr id="72" name="Rounded Rectangle 71"/>
          <p:cNvSpPr/>
          <p:nvPr/>
        </p:nvSpPr>
        <p:spPr>
          <a:xfrm>
            <a:off x="1007361" y="2029509"/>
            <a:ext cx="2921458" cy="219981"/>
          </a:xfrm>
          <a:prstGeom prst="roundRect">
            <a:avLst>
              <a:gd name="adj" fmla="val 4341"/>
            </a:avLst>
          </a:prstGeom>
          <a:solidFill>
            <a:srgbClr val="1C8AB1"/>
          </a:solidFill>
          <a:ln w="9525" cap="flat" cmpd="sng">
            <a:noFill/>
            <a:prstDash val="solid"/>
            <a:bevel/>
          </a:ln>
          <a:effectLst/>
        </p:spPr>
        <p:txBody>
          <a:bodyPr wrap="square" lIns="0" tIns="0" rIns="0" bIns="0" numCol="1" anchor="ctr">
            <a:noAutofit/>
          </a:bodyPr>
          <a:lstStyle/>
          <a:p>
            <a:pPr algn="ctr" defTabSz="457143" eaLnBrk="1" hangingPunct="1">
              <a:spcBef>
                <a:spcPts val="200"/>
              </a:spcBef>
            </a:pPr>
            <a:r>
              <a:rPr lang="en-US" sz="900" b="1" dirty="0">
                <a:solidFill>
                  <a:srgbClr val="FFFFFF"/>
                </a:solidFill>
                <a:ea typeface="ＭＳ Ｐゴシック" charset="0"/>
                <a:cs typeface="ＭＳ Ｐゴシック" charset="0"/>
              </a:rPr>
              <a:t>NSO </a:t>
            </a:r>
            <a:r>
              <a:rPr lang="en-US" sz="900" dirty="0" smtClean="0">
                <a:solidFill>
                  <a:srgbClr val="FFFFFF"/>
                </a:solidFill>
                <a:ea typeface="ＭＳ Ｐゴシック" charset="0"/>
                <a:cs typeface="ＭＳ Ｐゴシック" charset="0"/>
              </a:rPr>
              <a:t>(</a:t>
            </a:r>
            <a:r>
              <a:rPr lang="en-US" sz="900" dirty="0">
                <a:solidFill>
                  <a:srgbClr val="FFFFFF"/>
                </a:solidFill>
                <a:ea typeface="ＭＳ Ｐゴシック" charset="0"/>
                <a:cs typeface="ＭＳ Ｐゴシック" charset="0"/>
              </a:rPr>
              <a:t>NFV Orch.)</a:t>
            </a:r>
          </a:p>
        </p:txBody>
      </p:sp>
    </p:spTree>
    <p:extLst>
      <p:ext uri="{BB962C8B-B14F-4D97-AF65-F5344CB8AC3E}">
        <p14:creationId xmlns:p14="http://schemas.microsoft.com/office/powerpoint/2010/main" val="159751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98" grpId="0" animBg="1"/>
      <p:bldP spid="99" grpId="0" animBg="1"/>
      <p:bldP spid="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86" y="1504950"/>
            <a:ext cx="8394466" cy="796638"/>
          </a:xfrm>
        </p:spPr>
        <p:txBody>
          <a:bodyPr/>
          <a:lstStyle/>
          <a:p>
            <a:r>
              <a:rPr lang="en-US" dirty="0"/>
              <a:t>Cisco 5G Services</a:t>
            </a:r>
          </a:p>
        </p:txBody>
      </p:sp>
      <p:sp>
        <p:nvSpPr>
          <p:cNvPr id="3" name="Slide Number Placeholder 2"/>
          <p:cNvSpPr>
            <a:spLocks noGrp="1"/>
          </p:cNvSpPr>
          <p:nvPr>
            <p:ph type="sldNum" sz="quarter" idx="4"/>
          </p:nvPr>
        </p:nvSpPr>
        <p:spPr/>
        <p:txBody>
          <a:bodyPr/>
          <a:lstStyle/>
          <a:p>
            <a:fld id="{96A97DD0-5BE7-4856-A2A9-C42C6688E607}" type="slidenum">
              <a:rPr lang="uk-UA" smtClean="0">
                <a:solidFill>
                  <a:srgbClr val="FFFFFF">
                    <a:alpha val="60000"/>
                  </a:srgbClr>
                </a:solidFill>
              </a:rPr>
              <a:pPr/>
              <a:t>23</a:t>
            </a:fld>
            <a:endParaRPr lang="uk-UA" dirty="0">
              <a:solidFill>
                <a:srgbClr val="FFFFFF">
                  <a:alpha val="60000"/>
                </a:srgbClr>
              </a:solidFill>
            </a:endParaRPr>
          </a:p>
        </p:txBody>
      </p:sp>
    </p:spTree>
    <p:extLst>
      <p:ext uri="{BB962C8B-B14F-4D97-AF65-F5344CB8AC3E}">
        <p14:creationId xmlns:p14="http://schemas.microsoft.com/office/powerpoint/2010/main" val="23679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753" y="257968"/>
            <a:ext cx="8345488" cy="731837"/>
          </a:xfrm>
        </p:spPr>
        <p:txBody>
          <a:bodyPr/>
          <a:lstStyle/>
          <a:p>
            <a:r>
              <a:rPr lang="en-US" dirty="0"/>
              <a:t>Cisco 5G Services Portfolio</a:t>
            </a:r>
          </a:p>
        </p:txBody>
      </p:sp>
      <p:sp>
        <p:nvSpPr>
          <p:cNvPr id="68" name="Rectangle 67"/>
          <p:cNvSpPr/>
          <p:nvPr/>
        </p:nvSpPr>
        <p:spPr>
          <a:xfrm>
            <a:off x="0" y="1077913"/>
            <a:ext cx="9144000" cy="3640137"/>
          </a:xfrm>
          <a:prstGeom prst="rect">
            <a:avLst/>
          </a:prstGeom>
          <a:solidFill>
            <a:schemeClr val="accent5">
              <a:lumMod val="20000"/>
              <a:lumOff val="80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457200" rtlCol="0" anchor="ctr"/>
          <a:lstStyle/>
          <a:p>
            <a:pPr marL="176213" indent="-176213">
              <a:spcBef>
                <a:spcPts val="600"/>
              </a:spcBef>
              <a:spcAft>
                <a:spcPts val="600"/>
              </a:spcAft>
              <a:buFont typeface="Arial" pitchFamily="34" charset="0"/>
              <a:buChar char="•"/>
            </a:pPr>
            <a:endParaRPr lang="en-US" sz="1400" dirty="0">
              <a:solidFill>
                <a:schemeClr val="tx2"/>
              </a:solidFill>
              <a:latin typeface="+mj-lt"/>
            </a:endParaRPr>
          </a:p>
        </p:txBody>
      </p:sp>
      <p:grpSp>
        <p:nvGrpSpPr>
          <p:cNvPr id="70" name="Group 129"/>
          <p:cNvGrpSpPr/>
          <p:nvPr/>
        </p:nvGrpSpPr>
        <p:grpSpPr>
          <a:xfrm>
            <a:off x="613424" y="2350998"/>
            <a:ext cx="7917152" cy="2053362"/>
            <a:chOff x="703621" y="2350998"/>
            <a:chExt cx="7917152" cy="2053362"/>
          </a:xfrm>
        </p:grpSpPr>
        <p:sp>
          <p:nvSpPr>
            <p:cNvPr id="71" name="Rectangle 70"/>
            <p:cNvSpPr/>
            <p:nvPr/>
          </p:nvSpPr>
          <p:spPr>
            <a:xfrm>
              <a:off x="703621" y="2612296"/>
              <a:ext cx="7895619" cy="1792064"/>
            </a:xfrm>
            <a:prstGeom prst="rect">
              <a:avLst/>
            </a:prstGeom>
            <a:solidFill>
              <a:schemeClr val="bg1"/>
            </a:solidFill>
            <a:ln w="3175">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78" name="Rectangle 77"/>
            <p:cNvSpPr/>
            <p:nvPr/>
          </p:nvSpPr>
          <p:spPr>
            <a:xfrm>
              <a:off x="2312139" y="2628037"/>
              <a:ext cx="1533065" cy="1323439"/>
            </a:xfrm>
            <a:prstGeom prst="rect">
              <a:avLst/>
            </a:prstGeom>
          </p:spPr>
          <p:txBody>
            <a:bodyPr wrap="square">
              <a:spAutoFit/>
            </a:bodyPr>
            <a:lstStyle/>
            <a:p>
              <a:pPr defTabSz="457070"/>
              <a:r>
                <a:rPr lang="en-US" sz="1000" dirty="0">
                  <a:latin typeface="+mj-lt"/>
                </a:rPr>
                <a:t>Focus on implementation of technology strategy</a:t>
              </a:r>
            </a:p>
            <a:p>
              <a:pPr marL="171446" indent="-171446" defTabSz="457070">
                <a:buFont typeface="Arial" panose="020B0604020202020204" pitchFamily="34" charset="0"/>
                <a:buChar char="•"/>
              </a:pPr>
              <a:r>
                <a:rPr lang="en-US" sz="1000" dirty="0">
                  <a:latin typeface="+mj-lt"/>
                </a:rPr>
                <a:t>Assessment</a:t>
              </a:r>
            </a:p>
            <a:p>
              <a:pPr marL="171446" indent="-171446" defTabSz="457070">
                <a:buFont typeface="Arial" panose="020B0604020202020204" pitchFamily="34" charset="0"/>
                <a:buChar char="•"/>
              </a:pPr>
              <a:r>
                <a:rPr lang="en-US" sz="1000" dirty="0">
                  <a:latin typeface="+mj-lt"/>
                </a:rPr>
                <a:t>Design</a:t>
              </a:r>
            </a:p>
            <a:p>
              <a:pPr marL="171446" indent="-171446" defTabSz="457070">
                <a:buFont typeface="Arial" panose="020B0604020202020204" pitchFamily="34" charset="0"/>
                <a:buChar char="•"/>
              </a:pPr>
              <a:r>
                <a:rPr lang="en-US" sz="1000" dirty="0">
                  <a:latin typeface="+mj-lt"/>
                </a:rPr>
                <a:t>Deployment</a:t>
              </a:r>
            </a:p>
            <a:p>
              <a:pPr marL="171446" indent="-171446" defTabSz="457070">
                <a:buFont typeface="Arial" panose="020B0604020202020204" pitchFamily="34" charset="0"/>
                <a:buChar char="•"/>
              </a:pPr>
              <a:r>
                <a:rPr lang="en-US" sz="1000" dirty="0">
                  <a:latin typeface="+mj-lt"/>
                </a:rPr>
                <a:t>Validation</a:t>
              </a:r>
            </a:p>
            <a:p>
              <a:pPr marL="171446" indent="-171446" defTabSz="457070">
                <a:buFont typeface="Arial" panose="020B0604020202020204" pitchFamily="34" charset="0"/>
                <a:buChar char="•"/>
              </a:pPr>
              <a:r>
                <a:rPr lang="en-US" sz="1000" dirty="0">
                  <a:latin typeface="+mj-lt"/>
                </a:rPr>
                <a:t>Migration</a:t>
              </a:r>
            </a:p>
          </p:txBody>
        </p:sp>
        <p:sp>
          <p:nvSpPr>
            <p:cNvPr id="82" name="Rectangle 81"/>
            <p:cNvSpPr/>
            <p:nvPr/>
          </p:nvSpPr>
          <p:spPr>
            <a:xfrm>
              <a:off x="3874861" y="2628037"/>
              <a:ext cx="1606563" cy="861774"/>
            </a:xfrm>
            <a:prstGeom prst="rect">
              <a:avLst/>
            </a:prstGeom>
          </p:spPr>
          <p:txBody>
            <a:bodyPr wrap="square">
              <a:spAutoFit/>
            </a:bodyPr>
            <a:lstStyle/>
            <a:p>
              <a:pPr defTabSz="457070"/>
              <a:r>
                <a:rPr lang="en-US" sz="1000" dirty="0">
                  <a:latin typeface="+mj-lt"/>
                </a:rPr>
                <a:t>Provides direct, anytime access to Cisco engineers including </a:t>
              </a:r>
              <a:br>
                <a:rPr lang="en-US" sz="1000" dirty="0">
                  <a:latin typeface="+mj-lt"/>
                </a:rPr>
              </a:br>
              <a:r>
                <a:rPr lang="en-US" sz="1000" dirty="0">
                  <a:latin typeface="+mj-lt"/>
                </a:rPr>
                <a:t>issue resolution and maintenance</a:t>
              </a:r>
            </a:p>
          </p:txBody>
        </p:sp>
        <p:sp>
          <p:nvSpPr>
            <p:cNvPr id="87" name="Rectangle 86"/>
            <p:cNvSpPr/>
            <p:nvPr/>
          </p:nvSpPr>
          <p:spPr>
            <a:xfrm>
              <a:off x="5481424" y="2628037"/>
              <a:ext cx="1533065" cy="553998"/>
            </a:xfrm>
            <a:prstGeom prst="rect">
              <a:avLst/>
            </a:prstGeom>
          </p:spPr>
          <p:txBody>
            <a:bodyPr wrap="square">
              <a:spAutoFit/>
            </a:bodyPr>
            <a:lstStyle/>
            <a:p>
              <a:pPr defTabSz="457070"/>
              <a:r>
                <a:rPr lang="en-US" sz="1000" dirty="0">
                  <a:latin typeface="+mj-lt"/>
                </a:rPr>
                <a:t>Help optimize and automate IT environment</a:t>
              </a:r>
            </a:p>
          </p:txBody>
        </p:sp>
        <p:sp>
          <p:nvSpPr>
            <p:cNvPr id="93" name="Rectangle 92"/>
            <p:cNvSpPr/>
            <p:nvPr/>
          </p:nvSpPr>
          <p:spPr>
            <a:xfrm>
              <a:off x="7087708" y="2628037"/>
              <a:ext cx="1533065" cy="861774"/>
            </a:xfrm>
            <a:prstGeom prst="rect">
              <a:avLst/>
            </a:prstGeom>
          </p:spPr>
          <p:txBody>
            <a:bodyPr wrap="square">
              <a:spAutoFit/>
            </a:bodyPr>
            <a:lstStyle/>
            <a:p>
              <a:pPr defTabSz="457070"/>
              <a:r>
                <a:rPr lang="en-US" sz="1000" dirty="0">
                  <a:latin typeface="+mj-lt"/>
                </a:rPr>
                <a:t>Help with the management infrastructure, applications, and environment</a:t>
              </a:r>
            </a:p>
          </p:txBody>
        </p:sp>
        <p:sp>
          <p:nvSpPr>
            <p:cNvPr id="94" name="Round Same Side Corner Rectangle 93"/>
            <p:cNvSpPr/>
            <p:nvPr/>
          </p:nvSpPr>
          <p:spPr>
            <a:xfrm>
              <a:off x="2431878" y="2359472"/>
              <a:ext cx="1217974" cy="252824"/>
            </a:xfrm>
            <a:prstGeom prst="round2SameRect">
              <a:avLst>
                <a:gd name="adj1" fmla="val 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8" name="TextBox 97"/>
            <p:cNvSpPr txBox="1"/>
            <p:nvPr/>
          </p:nvSpPr>
          <p:spPr>
            <a:xfrm>
              <a:off x="2590259" y="2350998"/>
              <a:ext cx="901209" cy="276999"/>
            </a:xfrm>
            <a:prstGeom prst="rect">
              <a:avLst/>
            </a:prstGeom>
            <a:noFill/>
          </p:spPr>
          <p:txBody>
            <a:bodyPr wrap="none" rtlCol="0" anchor="ctr">
              <a:spAutoFit/>
            </a:bodyPr>
            <a:lstStyle/>
            <a:p>
              <a:pPr algn="ctr"/>
              <a:r>
                <a:rPr lang="en-US" sz="1200" dirty="0">
                  <a:solidFill>
                    <a:schemeClr val="bg1"/>
                  </a:solidFill>
                  <a:latin typeface="+mj-lt"/>
                </a:rPr>
                <a:t>Implement</a:t>
              </a:r>
            </a:p>
          </p:txBody>
        </p:sp>
        <p:sp>
          <p:nvSpPr>
            <p:cNvPr id="99" name="Round Same Side Corner Rectangle 98"/>
            <p:cNvSpPr/>
            <p:nvPr/>
          </p:nvSpPr>
          <p:spPr>
            <a:xfrm>
              <a:off x="846034" y="2359472"/>
              <a:ext cx="1217974" cy="252824"/>
            </a:xfrm>
            <a:prstGeom prst="round2SameRect">
              <a:avLst>
                <a:gd name="adj1" fmla="val 0"/>
                <a:gd name="adj2"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0" name="TextBox 99"/>
            <p:cNvSpPr txBox="1"/>
            <p:nvPr/>
          </p:nvSpPr>
          <p:spPr>
            <a:xfrm>
              <a:off x="1118713" y="2350998"/>
              <a:ext cx="644728" cy="276999"/>
            </a:xfrm>
            <a:prstGeom prst="rect">
              <a:avLst/>
            </a:prstGeom>
            <a:noFill/>
          </p:spPr>
          <p:txBody>
            <a:bodyPr wrap="none" rtlCol="0" anchor="ctr">
              <a:spAutoFit/>
            </a:bodyPr>
            <a:lstStyle/>
            <a:p>
              <a:pPr algn="ctr"/>
              <a:r>
                <a:rPr lang="en-US" sz="1200" dirty="0">
                  <a:solidFill>
                    <a:schemeClr val="bg1"/>
                  </a:solidFill>
                  <a:latin typeface="+mj-lt"/>
                </a:rPr>
                <a:t>Advise</a:t>
              </a:r>
            </a:p>
          </p:txBody>
        </p:sp>
        <p:sp>
          <p:nvSpPr>
            <p:cNvPr id="101" name="Rectangle 100"/>
            <p:cNvSpPr/>
            <p:nvPr/>
          </p:nvSpPr>
          <p:spPr>
            <a:xfrm>
              <a:off x="710859" y="2628037"/>
              <a:ext cx="1533065" cy="861774"/>
            </a:xfrm>
            <a:prstGeom prst="rect">
              <a:avLst/>
            </a:prstGeom>
          </p:spPr>
          <p:txBody>
            <a:bodyPr wrap="square">
              <a:spAutoFit/>
            </a:bodyPr>
            <a:lstStyle/>
            <a:p>
              <a:pPr defTabSz="457070"/>
              <a:r>
                <a:rPr lang="en-US" sz="1000" dirty="0">
                  <a:latin typeface="+mj-lt"/>
                </a:rPr>
                <a:t>Focus on business drivers to help define a technology strategy and achieve business objectives </a:t>
              </a:r>
            </a:p>
          </p:txBody>
        </p:sp>
        <p:sp>
          <p:nvSpPr>
            <p:cNvPr id="102" name="Round Same Side Corner Rectangle 101"/>
            <p:cNvSpPr/>
            <p:nvPr/>
          </p:nvSpPr>
          <p:spPr>
            <a:xfrm>
              <a:off x="4031665" y="2359472"/>
              <a:ext cx="1217974" cy="252824"/>
            </a:xfrm>
            <a:prstGeom prst="round2SameRect">
              <a:avLst>
                <a:gd name="adj1" fmla="val 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4" name="TextBox 113"/>
            <p:cNvSpPr txBox="1"/>
            <p:nvPr/>
          </p:nvSpPr>
          <p:spPr>
            <a:xfrm>
              <a:off x="4279816" y="2350999"/>
              <a:ext cx="721672" cy="276999"/>
            </a:xfrm>
            <a:prstGeom prst="rect">
              <a:avLst/>
            </a:prstGeom>
            <a:noFill/>
          </p:spPr>
          <p:txBody>
            <a:bodyPr wrap="none" rtlCol="0" anchor="ctr">
              <a:spAutoFit/>
            </a:bodyPr>
            <a:lstStyle/>
            <a:p>
              <a:pPr algn="ctr"/>
              <a:r>
                <a:rPr lang="en-US" sz="1200" dirty="0">
                  <a:solidFill>
                    <a:schemeClr val="bg1"/>
                  </a:solidFill>
                  <a:latin typeface="+mj-lt"/>
                </a:rPr>
                <a:t>Support</a:t>
              </a:r>
            </a:p>
          </p:txBody>
        </p:sp>
        <p:sp>
          <p:nvSpPr>
            <p:cNvPr id="115" name="Round Same Side Corner Rectangle 114"/>
            <p:cNvSpPr/>
            <p:nvPr/>
          </p:nvSpPr>
          <p:spPr>
            <a:xfrm>
              <a:off x="5631453" y="2359472"/>
              <a:ext cx="1217974" cy="252824"/>
            </a:xfrm>
            <a:prstGeom prst="round2SameRect">
              <a:avLst>
                <a:gd name="adj1" fmla="val 0"/>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6" name="TextBox 115"/>
            <p:cNvSpPr txBox="1"/>
            <p:nvPr/>
          </p:nvSpPr>
          <p:spPr>
            <a:xfrm>
              <a:off x="5845141" y="2350999"/>
              <a:ext cx="790602" cy="276999"/>
            </a:xfrm>
            <a:prstGeom prst="rect">
              <a:avLst/>
            </a:prstGeom>
            <a:noFill/>
          </p:spPr>
          <p:txBody>
            <a:bodyPr wrap="none" rtlCol="0" anchor="ctr">
              <a:spAutoFit/>
            </a:bodyPr>
            <a:lstStyle/>
            <a:p>
              <a:pPr algn="ctr"/>
              <a:r>
                <a:rPr lang="en-US" sz="1200" dirty="0">
                  <a:solidFill>
                    <a:schemeClr val="bg1"/>
                  </a:solidFill>
                  <a:latin typeface="+mj-lt"/>
                </a:rPr>
                <a:t>Optimize</a:t>
              </a:r>
            </a:p>
          </p:txBody>
        </p:sp>
        <p:sp>
          <p:nvSpPr>
            <p:cNvPr id="123" name="Round Same Side Corner Rectangle 122"/>
            <p:cNvSpPr/>
            <p:nvPr/>
          </p:nvSpPr>
          <p:spPr>
            <a:xfrm>
              <a:off x="7231238" y="2359472"/>
              <a:ext cx="1217974" cy="252824"/>
            </a:xfrm>
            <a:prstGeom prst="round2SameRect">
              <a:avLst>
                <a:gd name="adj1" fmla="val 0"/>
                <a:gd name="adj2" fmla="val 0"/>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4" name="TextBox 123"/>
            <p:cNvSpPr txBox="1"/>
            <p:nvPr/>
          </p:nvSpPr>
          <p:spPr>
            <a:xfrm>
              <a:off x="7471376" y="2350999"/>
              <a:ext cx="737702" cy="276999"/>
            </a:xfrm>
            <a:prstGeom prst="rect">
              <a:avLst/>
            </a:prstGeom>
            <a:noFill/>
          </p:spPr>
          <p:txBody>
            <a:bodyPr wrap="none" rtlCol="0" anchor="ctr">
              <a:spAutoFit/>
            </a:bodyPr>
            <a:lstStyle/>
            <a:p>
              <a:pPr algn="ctr"/>
              <a:r>
                <a:rPr lang="en-US" sz="1200" dirty="0">
                  <a:solidFill>
                    <a:schemeClr val="bg1"/>
                  </a:solidFill>
                  <a:latin typeface="+mj-lt"/>
                </a:rPr>
                <a:t>Manage</a:t>
              </a:r>
            </a:p>
          </p:txBody>
        </p:sp>
        <p:cxnSp>
          <p:nvCxnSpPr>
            <p:cNvPr id="125" name="Straight Connector 124"/>
            <p:cNvCxnSpPr/>
            <p:nvPr/>
          </p:nvCxnSpPr>
          <p:spPr>
            <a:xfrm flipV="1">
              <a:off x="2252353" y="2815082"/>
              <a:ext cx="0" cy="905256"/>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3830081" y="2815082"/>
              <a:ext cx="0" cy="905256"/>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5432415" y="2815082"/>
              <a:ext cx="0" cy="905256"/>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7041454" y="2815082"/>
              <a:ext cx="0" cy="90406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92"/>
          <p:cNvGrpSpPr/>
          <p:nvPr/>
        </p:nvGrpSpPr>
        <p:grpSpPr>
          <a:xfrm>
            <a:off x="1347379" y="1184411"/>
            <a:ext cx="6449243" cy="1015548"/>
            <a:chOff x="1359873" y="1184410"/>
            <a:chExt cx="6449243" cy="1015548"/>
          </a:xfrm>
        </p:grpSpPr>
        <p:sp>
          <p:nvSpPr>
            <p:cNvPr id="134" name="Rectangle 133"/>
            <p:cNvSpPr/>
            <p:nvPr/>
          </p:nvSpPr>
          <p:spPr>
            <a:xfrm>
              <a:off x="1359873" y="1184410"/>
              <a:ext cx="1078662" cy="1015548"/>
            </a:xfrm>
            <a:prstGeom prst="rect">
              <a:avLst/>
            </a:prstGeom>
            <a:solidFill>
              <a:schemeClr val="bg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35" name="Rectangle 1436"/>
            <p:cNvSpPr>
              <a:spLocks noChangeArrowheads="1"/>
            </p:cNvSpPr>
            <p:nvPr/>
          </p:nvSpPr>
          <p:spPr bwMode="auto">
            <a:xfrm>
              <a:off x="1539330" y="1811240"/>
              <a:ext cx="71974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050" b="1" dirty="0">
                  <a:solidFill>
                    <a:schemeClr val="bg1"/>
                  </a:solidFill>
                  <a:latin typeface="+mj-lt"/>
                  <a:cs typeface="Arial" pitchFamily="34" charset="0"/>
                </a:rPr>
                <a:t>Experience</a:t>
              </a:r>
            </a:p>
          </p:txBody>
        </p:sp>
        <p:sp>
          <p:nvSpPr>
            <p:cNvPr id="136" name="Freeform 135"/>
            <p:cNvSpPr>
              <a:spLocks noChangeAspect="1" noEditPoints="1"/>
            </p:cNvSpPr>
            <p:nvPr/>
          </p:nvSpPr>
          <p:spPr bwMode="auto">
            <a:xfrm>
              <a:off x="1711057" y="1384636"/>
              <a:ext cx="376293" cy="299281"/>
            </a:xfrm>
            <a:custGeom>
              <a:avLst/>
              <a:gdLst>
                <a:gd name="T0" fmla="*/ 8 w 4252"/>
                <a:gd name="T1" fmla="*/ 1826 h 3380"/>
                <a:gd name="T2" fmla="*/ 59 w 4252"/>
                <a:gd name="T3" fmla="*/ 1882 h 3380"/>
                <a:gd name="T4" fmla="*/ 159 w 4252"/>
                <a:gd name="T5" fmla="*/ 1917 h 3380"/>
                <a:gd name="T6" fmla="*/ 1013 w 4252"/>
                <a:gd name="T7" fmla="*/ 1925 h 3380"/>
                <a:gd name="T8" fmla="*/ 1018 w 4252"/>
                <a:gd name="T9" fmla="*/ 2355 h 3380"/>
                <a:gd name="T10" fmla="*/ 1038 w 4252"/>
                <a:gd name="T11" fmla="*/ 2387 h 3380"/>
                <a:gd name="T12" fmla="*/ 1466 w 4252"/>
                <a:gd name="T13" fmla="*/ 2372 h 3380"/>
                <a:gd name="T14" fmla="*/ 1478 w 4252"/>
                <a:gd name="T15" fmla="*/ 2307 h 3380"/>
                <a:gd name="T16" fmla="*/ 2791 w 4252"/>
                <a:gd name="T17" fmla="*/ 2307 h 3380"/>
                <a:gd name="T18" fmla="*/ 2801 w 4252"/>
                <a:gd name="T19" fmla="*/ 2372 h 3380"/>
                <a:gd name="T20" fmla="*/ 3229 w 4252"/>
                <a:gd name="T21" fmla="*/ 2387 h 3380"/>
                <a:gd name="T22" fmla="*/ 3250 w 4252"/>
                <a:gd name="T23" fmla="*/ 2355 h 3380"/>
                <a:gd name="T24" fmla="*/ 3255 w 4252"/>
                <a:gd name="T25" fmla="*/ 1925 h 3380"/>
                <a:gd name="T26" fmla="*/ 4093 w 4252"/>
                <a:gd name="T27" fmla="*/ 1917 h 3380"/>
                <a:gd name="T28" fmla="*/ 4192 w 4252"/>
                <a:gd name="T29" fmla="*/ 1882 h 3380"/>
                <a:gd name="T30" fmla="*/ 4245 w 4252"/>
                <a:gd name="T31" fmla="*/ 1826 h 3380"/>
                <a:gd name="T32" fmla="*/ 4245 w 4252"/>
                <a:gd name="T33" fmla="*/ 1714 h 3380"/>
                <a:gd name="T34" fmla="*/ 4192 w 4252"/>
                <a:gd name="T35" fmla="*/ 1769 h 3380"/>
                <a:gd name="T36" fmla="*/ 4093 w 4252"/>
                <a:gd name="T37" fmla="*/ 1804 h 3380"/>
                <a:gd name="T38" fmla="*/ 243 w 4252"/>
                <a:gd name="T39" fmla="*/ 1812 h 3380"/>
                <a:gd name="T40" fmla="*/ 123 w 4252"/>
                <a:gd name="T41" fmla="*/ 1795 h 3380"/>
                <a:gd name="T42" fmla="*/ 36 w 4252"/>
                <a:gd name="T43" fmla="*/ 1753 h 3380"/>
                <a:gd name="T44" fmla="*/ 4 w 4252"/>
                <a:gd name="T45" fmla="*/ 1692 h 3380"/>
                <a:gd name="T46" fmla="*/ 1452 w 4252"/>
                <a:gd name="T47" fmla="*/ 211 h 3380"/>
                <a:gd name="T48" fmla="*/ 1395 w 4252"/>
                <a:gd name="T49" fmla="*/ 269 h 3380"/>
                <a:gd name="T50" fmla="*/ 1382 w 4252"/>
                <a:gd name="T51" fmla="*/ 386 h 3380"/>
                <a:gd name="T52" fmla="*/ 2867 w 4252"/>
                <a:gd name="T53" fmla="*/ 295 h 3380"/>
                <a:gd name="T54" fmla="*/ 2823 w 4252"/>
                <a:gd name="T55" fmla="*/ 226 h 3380"/>
                <a:gd name="T56" fmla="*/ 2745 w 4252"/>
                <a:gd name="T57" fmla="*/ 199 h 3380"/>
                <a:gd name="T58" fmla="*/ 2745 w 4252"/>
                <a:gd name="T59" fmla="*/ 0 h 3380"/>
                <a:gd name="T60" fmla="*/ 2881 w 4252"/>
                <a:gd name="T61" fmla="*/ 31 h 3380"/>
                <a:gd name="T62" fmla="*/ 2988 w 4252"/>
                <a:gd name="T63" fmla="*/ 111 h 3380"/>
                <a:gd name="T64" fmla="*/ 3054 w 4252"/>
                <a:gd name="T65" fmla="*/ 230 h 3380"/>
                <a:gd name="T66" fmla="*/ 3069 w 4252"/>
                <a:gd name="T67" fmla="*/ 386 h 3380"/>
                <a:gd name="T68" fmla="*/ 4093 w 4252"/>
                <a:gd name="T69" fmla="*/ 394 h 3380"/>
                <a:gd name="T70" fmla="*/ 4192 w 4252"/>
                <a:gd name="T71" fmla="*/ 429 h 3380"/>
                <a:gd name="T72" fmla="*/ 4245 w 4252"/>
                <a:gd name="T73" fmla="*/ 485 h 3380"/>
                <a:gd name="T74" fmla="*/ 4252 w 4252"/>
                <a:gd name="T75" fmla="*/ 773 h 3380"/>
                <a:gd name="T76" fmla="*/ 4248 w 4252"/>
                <a:gd name="T77" fmla="*/ 3070 h 3380"/>
                <a:gd name="T78" fmla="*/ 4194 w 4252"/>
                <a:gd name="T79" fmla="*/ 3215 h 3380"/>
                <a:gd name="T80" fmla="*/ 4086 w 4252"/>
                <a:gd name="T81" fmla="*/ 3322 h 3380"/>
                <a:gd name="T82" fmla="*/ 3941 w 4252"/>
                <a:gd name="T83" fmla="*/ 3376 h 3380"/>
                <a:gd name="T84" fmla="*/ 310 w 4252"/>
                <a:gd name="T85" fmla="*/ 3376 h 3380"/>
                <a:gd name="T86" fmla="*/ 166 w 4252"/>
                <a:gd name="T87" fmla="*/ 3322 h 3380"/>
                <a:gd name="T88" fmla="*/ 58 w 4252"/>
                <a:gd name="T89" fmla="*/ 3215 h 3380"/>
                <a:gd name="T90" fmla="*/ 4 w 4252"/>
                <a:gd name="T91" fmla="*/ 3070 h 3380"/>
                <a:gd name="T92" fmla="*/ 1 w 4252"/>
                <a:gd name="T93" fmla="*/ 773 h 3380"/>
                <a:gd name="T94" fmla="*/ 8 w 4252"/>
                <a:gd name="T95" fmla="*/ 485 h 3380"/>
                <a:gd name="T96" fmla="*/ 59 w 4252"/>
                <a:gd name="T97" fmla="*/ 429 h 3380"/>
                <a:gd name="T98" fmla="*/ 159 w 4252"/>
                <a:gd name="T99" fmla="*/ 394 h 3380"/>
                <a:gd name="T100" fmla="*/ 1184 w 4252"/>
                <a:gd name="T101" fmla="*/ 386 h 3380"/>
                <a:gd name="T102" fmla="*/ 1197 w 4252"/>
                <a:gd name="T103" fmla="*/ 230 h 3380"/>
                <a:gd name="T104" fmla="*/ 1263 w 4252"/>
                <a:gd name="T105" fmla="*/ 111 h 3380"/>
                <a:gd name="T106" fmla="*/ 1372 w 4252"/>
                <a:gd name="T107" fmla="*/ 31 h 3380"/>
                <a:gd name="T108" fmla="*/ 1508 w 4252"/>
                <a:gd name="T109" fmla="*/ 0 h 3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52" h="3380">
                  <a:moveTo>
                    <a:pt x="4" y="1692"/>
                  </a:moveTo>
                  <a:lnTo>
                    <a:pt x="4" y="1804"/>
                  </a:lnTo>
                  <a:lnTo>
                    <a:pt x="8" y="1826"/>
                  </a:lnTo>
                  <a:lnTo>
                    <a:pt x="18" y="1846"/>
                  </a:lnTo>
                  <a:lnTo>
                    <a:pt x="36" y="1865"/>
                  </a:lnTo>
                  <a:lnTo>
                    <a:pt x="59" y="1882"/>
                  </a:lnTo>
                  <a:lnTo>
                    <a:pt x="89" y="1896"/>
                  </a:lnTo>
                  <a:lnTo>
                    <a:pt x="123" y="1908"/>
                  </a:lnTo>
                  <a:lnTo>
                    <a:pt x="159" y="1917"/>
                  </a:lnTo>
                  <a:lnTo>
                    <a:pt x="200" y="1922"/>
                  </a:lnTo>
                  <a:lnTo>
                    <a:pt x="243" y="1925"/>
                  </a:lnTo>
                  <a:lnTo>
                    <a:pt x="1013" y="1925"/>
                  </a:lnTo>
                  <a:lnTo>
                    <a:pt x="1013" y="2307"/>
                  </a:lnTo>
                  <a:lnTo>
                    <a:pt x="1014" y="2333"/>
                  </a:lnTo>
                  <a:lnTo>
                    <a:pt x="1018" y="2355"/>
                  </a:lnTo>
                  <a:lnTo>
                    <a:pt x="1023" y="2372"/>
                  </a:lnTo>
                  <a:lnTo>
                    <a:pt x="1031" y="2383"/>
                  </a:lnTo>
                  <a:lnTo>
                    <a:pt x="1038" y="2387"/>
                  </a:lnTo>
                  <a:lnTo>
                    <a:pt x="1451" y="2387"/>
                  </a:lnTo>
                  <a:lnTo>
                    <a:pt x="1460" y="2383"/>
                  </a:lnTo>
                  <a:lnTo>
                    <a:pt x="1466" y="2372"/>
                  </a:lnTo>
                  <a:lnTo>
                    <a:pt x="1473" y="2355"/>
                  </a:lnTo>
                  <a:lnTo>
                    <a:pt x="1477" y="2333"/>
                  </a:lnTo>
                  <a:lnTo>
                    <a:pt x="1478" y="2307"/>
                  </a:lnTo>
                  <a:lnTo>
                    <a:pt x="1478" y="1925"/>
                  </a:lnTo>
                  <a:lnTo>
                    <a:pt x="2791" y="1925"/>
                  </a:lnTo>
                  <a:lnTo>
                    <a:pt x="2791" y="2307"/>
                  </a:lnTo>
                  <a:lnTo>
                    <a:pt x="2792" y="2333"/>
                  </a:lnTo>
                  <a:lnTo>
                    <a:pt x="2794" y="2355"/>
                  </a:lnTo>
                  <a:lnTo>
                    <a:pt x="2801" y="2372"/>
                  </a:lnTo>
                  <a:lnTo>
                    <a:pt x="2807" y="2383"/>
                  </a:lnTo>
                  <a:lnTo>
                    <a:pt x="2816" y="2387"/>
                  </a:lnTo>
                  <a:lnTo>
                    <a:pt x="3229" y="2387"/>
                  </a:lnTo>
                  <a:lnTo>
                    <a:pt x="3237" y="2383"/>
                  </a:lnTo>
                  <a:lnTo>
                    <a:pt x="3244" y="2372"/>
                  </a:lnTo>
                  <a:lnTo>
                    <a:pt x="3250" y="2355"/>
                  </a:lnTo>
                  <a:lnTo>
                    <a:pt x="3253" y="2333"/>
                  </a:lnTo>
                  <a:lnTo>
                    <a:pt x="3255" y="2307"/>
                  </a:lnTo>
                  <a:lnTo>
                    <a:pt x="3255" y="1925"/>
                  </a:lnTo>
                  <a:lnTo>
                    <a:pt x="4009" y="1925"/>
                  </a:lnTo>
                  <a:lnTo>
                    <a:pt x="4053" y="1922"/>
                  </a:lnTo>
                  <a:lnTo>
                    <a:pt x="4093" y="1917"/>
                  </a:lnTo>
                  <a:lnTo>
                    <a:pt x="4130" y="1908"/>
                  </a:lnTo>
                  <a:lnTo>
                    <a:pt x="4164" y="1896"/>
                  </a:lnTo>
                  <a:lnTo>
                    <a:pt x="4192" y="1882"/>
                  </a:lnTo>
                  <a:lnTo>
                    <a:pt x="4216" y="1865"/>
                  </a:lnTo>
                  <a:lnTo>
                    <a:pt x="4234" y="1846"/>
                  </a:lnTo>
                  <a:lnTo>
                    <a:pt x="4245" y="1826"/>
                  </a:lnTo>
                  <a:lnTo>
                    <a:pt x="4249" y="1804"/>
                  </a:lnTo>
                  <a:lnTo>
                    <a:pt x="4249" y="1692"/>
                  </a:lnTo>
                  <a:lnTo>
                    <a:pt x="4245" y="1714"/>
                  </a:lnTo>
                  <a:lnTo>
                    <a:pt x="4234" y="1735"/>
                  </a:lnTo>
                  <a:lnTo>
                    <a:pt x="4216" y="1753"/>
                  </a:lnTo>
                  <a:lnTo>
                    <a:pt x="4192" y="1769"/>
                  </a:lnTo>
                  <a:lnTo>
                    <a:pt x="4164" y="1784"/>
                  </a:lnTo>
                  <a:lnTo>
                    <a:pt x="4130" y="1795"/>
                  </a:lnTo>
                  <a:lnTo>
                    <a:pt x="4093" y="1804"/>
                  </a:lnTo>
                  <a:lnTo>
                    <a:pt x="4053" y="1811"/>
                  </a:lnTo>
                  <a:lnTo>
                    <a:pt x="4009" y="1812"/>
                  </a:lnTo>
                  <a:lnTo>
                    <a:pt x="243" y="1812"/>
                  </a:lnTo>
                  <a:lnTo>
                    <a:pt x="200" y="1811"/>
                  </a:lnTo>
                  <a:lnTo>
                    <a:pt x="159" y="1804"/>
                  </a:lnTo>
                  <a:lnTo>
                    <a:pt x="123" y="1795"/>
                  </a:lnTo>
                  <a:lnTo>
                    <a:pt x="89" y="1784"/>
                  </a:lnTo>
                  <a:lnTo>
                    <a:pt x="59" y="1769"/>
                  </a:lnTo>
                  <a:lnTo>
                    <a:pt x="36" y="1753"/>
                  </a:lnTo>
                  <a:lnTo>
                    <a:pt x="18" y="1735"/>
                  </a:lnTo>
                  <a:lnTo>
                    <a:pt x="8" y="1714"/>
                  </a:lnTo>
                  <a:lnTo>
                    <a:pt x="4" y="1692"/>
                  </a:lnTo>
                  <a:close/>
                  <a:moveTo>
                    <a:pt x="1508" y="199"/>
                  </a:moveTo>
                  <a:lnTo>
                    <a:pt x="1479" y="202"/>
                  </a:lnTo>
                  <a:lnTo>
                    <a:pt x="1452" y="211"/>
                  </a:lnTo>
                  <a:lnTo>
                    <a:pt x="1429" y="226"/>
                  </a:lnTo>
                  <a:lnTo>
                    <a:pt x="1409" y="246"/>
                  </a:lnTo>
                  <a:lnTo>
                    <a:pt x="1395" y="269"/>
                  </a:lnTo>
                  <a:lnTo>
                    <a:pt x="1386" y="295"/>
                  </a:lnTo>
                  <a:lnTo>
                    <a:pt x="1382" y="323"/>
                  </a:lnTo>
                  <a:lnTo>
                    <a:pt x="1382" y="386"/>
                  </a:lnTo>
                  <a:lnTo>
                    <a:pt x="2869" y="386"/>
                  </a:lnTo>
                  <a:lnTo>
                    <a:pt x="2869" y="323"/>
                  </a:lnTo>
                  <a:lnTo>
                    <a:pt x="2867" y="295"/>
                  </a:lnTo>
                  <a:lnTo>
                    <a:pt x="2858" y="269"/>
                  </a:lnTo>
                  <a:lnTo>
                    <a:pt x="2842" y="246"/>
                  </a:lnTo>
                  <a:lnTo>
                    <a:pt x="2823" y="226"/>
                  </a:lnTo>
                  <a:lnTo>
                    <a:pt x="2800" y="211"/>
                  </a:lnTo>
                  <a:lnTo>
                    <a:pt x="2774" y="202"/>
                  </a:lnTo>
                  <a:lnTo>
                    <a:pt x="2745" y="199"/>
                  </a:lnTo>
                  <a:lnTo>
                    <a:pt x="1508" y="199"/>
                  </a:lnTo>
                  <a:close/>
                  <a:moveTo>
                    <a:pt x="1508" y="0"/>
                  </a:moveTo>
                  <a:lnTo>
                    <a:pt x="2745" y="0"/>
                  </a:lnTo>
                  <a:lnTo>
                    <a:pt x="2793" y="4"/>
                  </a:lnTo>
                  <a:lnTo>
                    <a:pt x="2838" y="14"/>
                  </a:lnTo>
                  <a:lnTo>
                    <a:pt x="2881" y="31"/>
                  </a:lnTo>
                  <a:lnTo>
                    <a:pt x="2921" y="53"/>
                  </a:lnTo>
                  <a:lnTo>
                    <a:pt x="2957" y="80"/>
                  </a:lnTo>
                  <a:lnTo>
                    <a:pt x="2988" y="111"/>
                  </a:lnTo>
                  <a:lnTo>
                    <a:pt x="3016" y="147"/>
                  </a:lnTo>
                  <a:lnTo>
                    <a:pt x="3038" y="187"/>
                  </a:lnTo>
                  <a:lnTo>
                    <a:pt x="3054" y="230"/>
                  </a:lnTo>
                  <a:lnTo>
                    <a:pt x="3065" y="275"/>
                  </a:lnTo>
                  <a:lnTo>
                    <a:pt x="3069" y="323"/>
                  </a:lnTo>
                  <a:lnTo>
                    <a:pt x="3069" y="386"/>
                  </a:lnTo>
                  <a:lnTo>
                    <a:pt x="4009" y="386"/>
                  </a:lnTo>
                  <a:lnTo>
                    <a:pt x="4053" y="389"/>
                  </a:lnTo>
                  <a:lnTo>
                    <a:pt x="4093" y="394"/>
                  </a:lnTo>
                  <a:lnTo>
                    <a:pt x="4130" y="403"/>
                  </a:lnTo>
                  <a:lnTo>
                    <a:pt x="4164" y="415"/>
                  </a:lnTo>
                  <a:lnTo>
                    <a:pt x="4192" y="429"/>
                  </a:lnTo>
                  <a:lnTo>
                    <a:pt x="4216" y="446"/>
                  </a:lnTo>
                  <a:lnTo>
                    <a:pt x="4234" y="465"/>
                  </a:lnTo>
                  <a:lnTo>
                    <a:pt x="4245" y="485"/>
                  </a:lnTo>
                  <a:lnTo>
                    <a:pt x="4249" y="507"/>
                  </a:lnTo>
                  <a:lnTo>
                    <a:pt x="4249" y="748"/>
                  </a:lnTo>
                  <a:lnTo>
                    <a:pt x="4252" y="773"/>
                  </a:lnTo>
                  <a:lnTo>
                    <a:pt x="4252" y="797"/>
                  </a:lnTo>
                  <a:lnTo>
                    <a:pt x="4252" y="3017"/>
                  </a:lnTo>
                  <a:lnTo>
                    <a:pt x="4248" y="3070"/>
                  </a:lnTo>
                  <a:lnTo>
                    <a:pt x="4236" y="3121"/>
                  </a:lnTo>
                  <a:lnTo>
                    <a:pt x="4218" y="3169"/>
                  </a:lnTo>
                  <a:lnTo>
                    <a:pt x="4194" y="3215"/>
                  </a:lnTo>
                  <a:lnTo>
                    <a:pt x="4163" y="3255"/>
                  </a:lnTo>
                  <a:lnTo>
                    <a:pt x="4126" y="3291"/>
                  </a:lnTo>
                  <a:lnTo>
                    <a:pt x="4086" y="3322"/>
                  </a:lnTo>
                  <a:lnTo>
                    <a:pt x="4041" y="3346"/>
                  </a:lnTo>
                  <a:lnTo>
                    <a:pt x="3993" y="3364"/>
                  </a:lnTo>
                  <a:lnTo>
                    <a:pt x="3941" y="3376"/>
                  </a:lnTo>
                  <a:lnTo>
                    <a:pt x="3888" y="3380"/>
                  </a:lnTo>
                  <a:lnTo>
                    <a:pt x="365" y="3380"/>
                  </a:lnTo>
                  <a:lnTo>
                    <a:pt x="310" y="3376"/>
                  </a:lnTo>
                  <a:lnTo>
                    <a:pt x="259" y="3364"/>
                  </a:lnTo>
                  <a:lnTo>
                    <a:pt x="211" y="3346"/>
                  </a:lnTo>
                  <a:lnTo>
                    <a:pt x="166" y="3322"/>
                  </a:lnTo>
                  <a:lnTo>
                    <a:pt x="125" y="3291"/>
                  </a:lnTo>
                  <a:lnTo>
                    <a:pt x="89" y="3255"/>
                  </a:lnTo>
                  <a:lnTo>
                    <a:pt x="58" y="3215"/>
                  </a:lnTo>
                  <a:lnTo>
                    <a:pt x="34" y="3169"/>
                  </a:lnTo>
                  <a:lnTo>
                    <a:pt x="16" y="3121"/>
                  </a:lnTo>
                  <a:lnTo>
                    <a:pt x="4" y="3070"/>
                  </a:lnTo>
                  <a:lnTo>
                    <a:pt x="0" y="3017"/>
                  </a:lnTo>
                  <a:lnTo>
                    <a:pt x="0" y="797"/>
                  </a:lnTo>
                  <a:lnTo>
                    <a:pt x="1" y="773"/>
                  </a:lnTo>
                  <a:lnTo>
                    <a:pt x="4" y="748"/>
                  </a:lnTo>
                  <a:lnTo>
                    <a:pt x="4" y="507"/>
                  </a:lnTo>
                  <a:lnTo>
                    <a:pt x="8" y="485"/>
                  </a:lnTo>
                  <a:lnTo>
                    <a:pt x="18" y="465"/>
                  </a:lnTo>
                  <a:lnTo>
                    <a:pt x="36" y="446"/>
                  </a:lnTo>
                  <a:lnTo>
                    <a:pt x="59" y="429"/>
                  </a:lnTo>
                  <a:lnTo>
                    <a:pt x="89" y="415"/>
                  </a:lnTo>
                  <a:lnTo>
                    <a:pt x="123" y="403"/>
                  </a:lnTo>
                  <a:lnTo>
                    <a:pt x="159" y="394"/>
                  </a:lnTo>
                  <a:lnTo>
                    <a:pt x="200" y="389"/>
                  </a:lnTo>
                  <a:lnTo>
                    <a:pt x="243" y="386"/>
                  </a:lnTo>
                  <a:lnTo>
                    <a:pt x="1184" y="386"/>
                  </a:lnTo>
                  <a:lnTo>
                    <a:pt x="1184" y="323"/>
                  </a:lnTo>
                  <a:lnTo>
                    <a:pt x="1188" y="275"/>
                  </a:lnTo>
                  <a:lnTo>
                    <a:pt x="1197" y="230"/>
                  </a:lnTo>
                  <a:lnTo>
                    <a:pt x="1214" y="187"/>
                  </a:lnTo>
                  <a:lnTo>
                    <a:pt x="1236" y="147"/>
                  </a:lnTo>
                  <a:lnTo>
                    <a:pt x="1263" y="111"/>
                  </a:lnTo>
                  <a:lnTo>
                    <a:pt x="1296" y="80"/>
                  </a:lnTo>
                  <a:lnTo>
                    <a:pt x="1332" y="53"/>
                  </a:lnTo>
                  <a:lnTo>
                    <a:pt x="1372" y="31"/>
                  </a:lnTo>
                  <a:lnTo>
                    <a:pt x="1415" y="14"/>
                  </a:lnTo>
                  <a:lnTo>
                    <a:pt x="1460" y="4"/>
                  </a:lnTo>
                  <a:lnTo>
                    <a:pt x="1508" y="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400" dirty="0">
                <a:latin typeface="+mj-lt"/>
              </a:endParaRPr>
            </a:p>
          </p:txBody>
        </p:sp>
        <p:sp>
          <p:nvSpPr>
            <p:cNvPr id="137" name="Rectangle 136"/>
            <p:cNvSpPr/>
            <p:nvPr/>
          </p:nvSpPr>
          <p:spPr>
            <a:xfrm>
              <a:off x="2425020" y="1184410"/>
              <a:ext cx="1078662" cy="1015548"/>
            </a:xfrm>
            <a:prstGeom prst="rect">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38" name="Rectangle 1436"/>
            <p:cNvSpPr>
              <a:spLocks noChangeArrowheads="1"/>
            </p:cNvSpPr>
            <p:nvPr/>
          </p:nvSpPr>
          <p:spPr bwMode="auto">
            <a:xfrm>
              <a:off x="2480280" y="1811240"/>
              <a:ext cx="96814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050" b="1" dirty="0">
                  <a:solidFill>
                    <a:schemeClr val="bg1"/>
                  </a:solidFill>
                  <a:latin typeface="+mj-lt"/>
                  <a:cs typeface="Arial" pitchFamily="34" charset="0"/>
                </a:rPr>
                <a:t>Intellectual Capital</a:t>
              </a:r>
            </a:p>
          </p:txBody>
        </p:sp>
        <p:sp>
          <p:nvSpPr>
            <p:cNvPr id="139" name="Rectangle 138"/>
            <p:cNvSpPr/>
            <p:nvPr/>
          </p:nvSpPr>
          <p:spPr>
            <a:xfrm>
              <a:off x="3503010" y="1184410"/>
              <a:ext cx="1078662" cy="1015548"/>
            </a:xfrm>
            <a:prstGeom prst="rect">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40" name="Rectangle 139"/>
            <p:cNvSpPr/>
            <p:nvPr/>
          </p:nvSpPr>
          <p:spPr>
            <a:xfrm>
              <a:off x="4578827" y="1184410"/>
              <a:ext cx="1078662" cy="1015548"/>
            </a:xfrm>
            <a:prstGeom prst="rect">
              <a:avLst/>
            </a:prstGeom>
            <a:solidFill>
              <a:schemeClr val="accent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41" name="Rectangle 140"/>
            <p:cNvSpPr/>
            <p:nvPr/>
          </p:nvSpPr>
          <p:spPr>
            <a:xfrm>
              <a:off x="5657489" y="1184410"/>
              <a:ext cx="1078662" cy="1015548"/>
            </a:xfrm>
            <a:prstGeom prst="rect">
              <a:avLst/>
            </a:prstGeom>
            <a:solidFill>
              <a:schemeClr val="accent4">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42" name="Rectangle 141"/>
            <p:cNvSpPr/>
            <p:nvPr/>
          </p:nvSpPr>
          <p:spPr>
            <a:xfrm>
              <a:off x="6730454" y="1184410"/>
              <a:ext cx="1078662" cy="1015548"/>
            </a:xfrm>
            <a:prstGeom prst="rect">
              <a:avLst/>
            </a:prstGeom>
            <a:solidFill>
              <a:schemeClr val="bg2">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grpSp>
          <p:nvGrpSpPr>
            <p:cNvPr id="143" name="Group 21"/>
            <p:cNvGrpSpPr>
              <a:grpSpLocks noChangeAspect="1"/>
            </p:cNvGrpSpPr>
            <p:nvPr/>
          </p:nvGrpSpPr>
          <p:grpSpPr>
            <a:xfrm>
              <a:off x="2827233" y="1356876"/>
              <a:ext cx="274236" cy="354801"/>
              <a:chOff x="12249151" y="6053138"/>
              <a:chExt cx="323850" cy="419100"/>
            </a:xfrm>
            <a:solidFill>
              <a:schemeClr val="bg1"/>
            </a:solidFill>
          </p:grpSpPr>
          <p:sp>
            <p:nvSpPr>
              <p:cNvPr id="160"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578">
                  <a:defRPr/>
                </a:pPr>
                <a:endParaRPr lang="en-US" sz="1100" kern="0" dirty="0">
                  <a:solidFill>
                    <a:sysClr val="windowText" lastClr="000000"/>
                  </a:solidFill>
                  <a:latin typeface="+mj-lt"/>
                </a:endParaRPr>
              </a:p>
            </p:txBody>
          </p:sp>
          <p:sp>
            <p:nvSpPr>
              <p:cNvPr id="161"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578">
                  <a:defRPr/>
                </a:pPr>
                <a:endParaRPr lang="en-US" sz="1100" kern="0" dirty="0">
                  <a:solidFill>
                    <a:sysClr val="windowText" lastClr="000000"/>
                  </a:solidFill>
                  <a:latin typeface="+mj-lt"/>
                </a:endParaRPr>
              </a:p>
            </p:txBody>
          </p:sp>
          <p:sp>
            <p:nvSpPr>
              <p:cNvPr id="162"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578">
                  <a:defRPr/>
                </a:pPr>
                <a:endParaRPr lang="en-US" sz="1100" kern="0" dirty="0">
                  <a:solidFill>
                    <a:sysClr val="windowText" lastClr="000000"/>
                  </a:solidFill>
                  <a:latin typeface="+mj-lt"/>
                </a:endParaRPr>
              </a:p>
            </p:txBody>
          </p:sp>
          <p:sp>
            <p:nvSpPr>
              <p:cNvPr id="163"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578">
                  <a:defRPr/>
                </a:pPr>
                <a:endParaRPr lang="en-US" sz="1100" kern="0" dirty="0">
                  <a:solidFill>
                    <a:sysClr val="windowText" lastClr="000000"/>
                  </a:solidFill>
                  <a:latin typeface="+mj-lt"/>
                </a:endParaRPr>
              </a:p>
            </p:txBody>
          </p:sp>
        </p:grpSp>
        <p:sp>
          <p:nvSpPr>
            <p:cNvPr id="144" name="Frame 21"/>
            <p:cNvSpPr/>
            <p:nvPr/>
          </p:nvSpPr>
          <p:spPr bwMode="auto">
            <a:xfrm>
              <a:off x="3829205" y="1353666"/>
              <a:ext cx="423950" cy="361221"/>
            </a:xfrm>
            <a:custGeom>
              <a:avLst/>
              <a:gdLst/>
              <a:ahLst/>
              <a:cxnLst/>
              <a:rect l="l" t="t" r="r" b="b"/>
              <a:pathLst>
                <a:path w="8292376" h="8794752">
                  <a:moveTo>
                    <a:pt x="6652691" y="2433077"/>
                  </a:moveTo>
                  <a:lnTo>
                    <a:pt x="6846364" y="2433077"/>
                  </a:lnTo>
                  <a:lnTo>
                    <a:pt x="6754525" y="2768331"/>
                  </a:lnTo>
                  <a:lnTo>
                    <a:pt x="6846365" y="3716846"/>
                  </a:lnTo>
                  <a:lnTo>
                    <a:pt x="6652690" y="3716847"/>
                  </a:lnTo>
                  <a:lnTo>
                    <a:pt x="6744530" y="2768331"/>
                  </a:lnTo>
                  <a:close/>
                  <a:moveTo>
                    <a:pt x="6783889" y="685800"/>
                  </a:moveTo>
                  <a:cubicBezTo>
                    <a:pt x="7180375" y="685801"/>
                    <a:pt x="7501793" y="1033667"/>
                    <a:pt x="7501792" y="1462781"/>
                  </a:cubicBezTo>
                  <a:cubicBezTo>
                    <a:pt x="7501792" y="1891896"/>
                    <a:pt x="7180376" y="2239762"/>
                    <a:pt x="6783889" y="2239762"/>
                  </a:cubicBezTo>
                  <a:cubicBezTo>
                    <a:pt x="6387401" y="2239762"/>
                    <a:pt x="6065985" y="1891896"/>
                    <a:pt x="6065984" y="1462781"/>
                  </a:cubicBezTo>
                  <a:cubicBezTo>
                    <a:pt x="6065984" y="1033666"/>
                    <a:pt x="6387401" y="685800"/>
                    <a:pt x="6783889" y="685800"/>
                  </a:cubicBezTo>
                  <a:close/>
                  <a:moveTo>
                    <a:pt x="4618762" y="523061"/>
                  </a:moveTo>
                  <a:lnTo>
                    <a:pt x="4459193" y="952807"/>
                  </a:lnTo>
                  <a:lnTo>
                    <a:pt x="4365784" y="861740"/>
                  </a:lnTo>
                  <a:lnTo>
                    <a:pt x="3072313" y="1984375"/>
                  </a:lnTo>
                  <a:lnTo>
                    <a:pt x="2665913" y="1831975"/>
                  </a:lnTo>
                  <a:lnTo>
                    <a:pt x="1726113" y="2720975"/>
                  </a:lnTo>
                  <a:lnTo>
                    <a:pt x="1287963" y="2390775"/>
                  </a:lnTo>
                  <a:lnTo>
                    <a:pt x="297363" y="3394075"/>
                  </a:lnTo>
                  <a:lnTo>
                    <a:pt x="284663" y="3292475"/>
                  </a:lnTo>
                  <a:lnTo>
                    <a:pt x="1281613" y="2282825"/>
                  </a:lnTo>
                  <a:lnTo>
                    <a:pt x="1738813" y="2613025"/>
                  </a:lnTo>
                  <a:lnTo>
                    <a:pt x="2653213" y="1749425"/>
                  </a:lnTo>
                  <a:lnTo>
                    <a:pt x="3059613" y="1901825"/>
                  </a:lnTo>
                  <a:lnTo>
                    <a:pt x="4295470" y="793189"/>
                  </a:lnTo>
                  <a:lnTo>
                    <a:pt x="4193207" y="693491"/>
                  </a:lnTo>
                  <a:close/>
                  <a:moveTo>
                    <a:pt x="131694" y="131694"/>
                  </a:moveTo>
                  <a:lnTo>
                    <a:pt x="131694" y="4262506"/>
                  </a:lnTo>
                  <a:lnTo>
                    <a:pt x="5039293" y="4262506"/>
                  </a:lnTo>
                  <a:lnTo>
                    <a:pt x="5039293" y="3910664"/>
                  </a:lnTo>
                  <a:lnTo>
                    <a:pt x="4448461" y="3808162"/>
                  </a:lnTo>
                  <a:cubicBezTo>
                    <a:pt x="4327522" y="3787181"/>
                    <a:pt x="4246491" y="3672131"/>
                    <a:pt x="4267473" y="3551193"/>
                  </a:cubicBezTo>
                  <a:cubicBezTo>
                    <a:pt x="4273857" y="3514391"/>
                    <a:pt x="4288952" y="3481283"/>
                    <a:pt x="4312516" y="3455350"/>
                  </a:cubicBezTo>
                  <a:lnTo>
                    <a:pt x="3049181" y="2338552"/>
                  </a:lnTo>
                  <a:cubicBezTo>
                    <a:pt x="3030263" y="2321828"/>
                    <a:pt x="3028484" y="2292934"/>
                    <a:pt x="3045208" y="2274016"/>
                  </a:cubicBezTo>
                  <a:cubicBezTo>
                    <a:pt x="3053569" y="2264557"/>
                    <a:pt x="3064974" y="2259383"/>
                    <a:pt x="3076652" y="2258664"/>
                  </a:cubicBezTo>
                  <a:cubicBezTo>
                    <a:pt x="3088331" y="2257945"/>
                    <a:pt x="3100284" y="2261681"/>
                    <a:pt x="3109743" y="2270043"/>
                  </a:cubicBezTo>
                  <a:lnTo>
                    <a:pt x="4381077" y="3393913"/>
                  </a:lnTo>
                  <a:lnTo>
                    <a:pt x="4381338" y="3394446"/>
                  </a:lnTo>
                  <a:cubicBezTo>
                    <a:pt x="4423239" y="3370696"/>
                    <a:pt x="4473314" y="3361334"/>
                    <a:pt x="4524442" y="3370204"/>
                  </a:cubicBezTo>
                  <a:lnTo>
                    <a:pt x="5039293" y="3459525"/>
                  </a:lnTo>
                  <a:lnTo>
                    <a:pt x="5039293" y="131694"/>
                  </a:lnTo>
                  <a:close/>
                  <a:moveTo>
                    <a:pt x="0" y="0"/>
                  </a:moveTo>
                  <a:lnTo>
                    <a:pt x="5170987" y="0"/>
                  </a:lnTo>
                  <a:lnTo>
                    <a:pt x="5170987" y="3482373"/>
                  </a:lnTo>
                  <a:lnTo>
                    <a:pt x="5548601" y="3547884"/>
                  </a:lnTo>
                  <a:lnTo>
                    <a:pt x="5995669" y="2555786"/>
                  </a:lnTo>
                  <a:cubicBezTo>
                    <a:pt x="6033491" y="2471855"/>
                    <a:pt x="6116972" y="2422838"/>
                    <a:pt x="6203559" y="2424850"/>
                  </a:cubicBezTo>
                  <a:cubicBezTo>
                    <a:pt x="6220947" y="2425255"/>
                    <a:pt x="6238460" y="2427716"/>
                    <a:pt x="6255561" y="2433076"/>
                  </a:cubicBezTo>
                  <a:lnTo>
                    <a:pt x="6361779" y="2433076"/>
                  </a:lnTo>
                  <a:lnTo>
                    <a:pt x="6536435" y="3729550"/>
                  </a:lnTo>
                  <a:lnTo>
                    <a:pt x="6962621" y="3729550"/>
                  </a:lnTo>
                  <a:lnTo>
                    <a:pt x="7137277" y="2433077"/>
                  </a:lnTo>
                  <a:lnTo>
                    <a:pt x="7320347" y="2433077"/>
                  </a:lnTo>
                  <a:cubicBezTo>
                    <a:pt x="7339436" y="2428524"/>
                    <a:pt x="7358732" y="2427668"/>
                    <a:pt x="7377603" y="2429291"/>
                  </a:cubicBezTo>
                  <a:cubicBezTo>
                    <a:pt x="7461430" y="2436504"/>
                    <a:pt x="7536860" y="2492665"/>
                    <a:pt x="7564508" y="2577712"/>
                  </a:cubicBezTo>
                  <a:lnTo>
                    <a:pt x="8281741" y="4783955"/>
                  </a:lnTo>
                  <a:cubicBezTo>
                    <a:pt x="8318606" y="4897351"/>
                    <a:pt x="8256563" y="5019163"/>
                    <a:pt x="8143166" y="5056027"/>
                  </a:cubicBezTo>
                  <a:cubicBezTo>
                    <a:pt x="8029769" y="5092892"/>
                    <a:pt x="7907959" y="5030849"/>
                    <a:pt x="7871095" y="4917452"/>
                  </a:cubicBezTo>
                  <a:lnTo>
                    <a:pt x="7527302" y="3859926"/>
                  </a:lnTo>
                  <a:lnTo>
                    <a:pt x="7527301" y="6251887"/>
                  </a:lnTo>
                  <a:lnTo>
                    <a:pt x="7527302" y="8416668"/>
                  </a:lnTo>
                  <a:lnTo>
                    <a:pt x="7527302" y="8557135"/>
                  </a:lnTo>
                  <a:cubicBezTo>
                    <a:pt x="7527303" y="8688367"/>
                    <a:pt x="7420918" y="8794751"/>
                    <a:pt x="7289687" y="8794751"/>
                  </a:cubicBezTo>
                  <a:lnTo>
                    <a:pt x="7150941" y="8794752"/>
                  </a:lnTo>
                  <a:cubicBezTo>
                    <a:pt x="7024894" y="8794752"/>
                    <a:pt x="6921770" y="8696606"/>
                    <a:pt x="6914875" y="8572499"/>
                  </a:cubicBezTo>
                  <a:lnTo>
                    <a:pt x="6902142" y="8572501"/>
                  </a:lnTo>
                  <a:cubicBezTo>
                    <a:pt x="6909614" y="8559564"/>
                    <a:pt x="6913326" y="8544514"/>
                    <a:pt x="6913326" y="8528594"/>
                  </a:cubicBezTo>
                  <a:lnTo>
                    <a:pt x="6913324" y="6251888"/>
                  </a:lnTo>
                  <a:lnTo>
                    <a:pt x="6913325" y="6069135"/>
                  </a:lnTo>
                  <a:cubicBezTo>
                    <a:pt x="6913325" y="6013805"/>
                    <a:pt x="6868470" y="5968950"/>
                    <a:pt x="6813139" y="5968949"/>
                  </a:cubicBezTo>
                  <a:lnTo>
                    <a:pt x="6754638" y="5968949"/>
                  </a:lnTo>
                  <a:cubicBezTo>
                    <a:pt x="6699307" y="5968950"/>
                    <a:pt x="6654452" y="6013805"/>
                    <a:pt x="6654453" y="6069135"/>
                  </a:cubicBezTo>
                  <a:lnTo>
                    <a:pt x="6654452" y="8528594"/>
                  </a:lnTo>
                  <a:cubicBezTo>
                    <a:pt x="6654452" y="8544512"/>
                    <a:pt x="6658165" y="8559561"/>
                    <a:pt x="6665636" y="8572500"/>
                  </a:cubicBezTo>
                  <a:lnTo>
                    <a:pt x="6653154" y="8572501"/>
                  </a:lnTo>
                  <a:cubicBezTo>
                    <a:pt x="6647397" y="8696397"/>
                    <a:pt x="6544852" y="8794750"/>
                    <a:pt x="6419334" y="8794752"/>
                  </a:cubicBezTo>
                  <a:lnTo>
                    <a:pt x="6282048" y="8794752"/>
                  </a:lnTo>
                  <a:cubicBezTo>
                    <a:pt x="6152198" y="8794751"/>
                    <a:pt x="6046932" y="8689485"/>
                    <a:pt x="6046932" y="8559635"/>
                  </a:cubicBezTo>
                  <a:lnTo>
                    <a:pt x="6046932" y="8504999"/>
                  </a:lnTo>
                  <a:cubicBezTo>
                    <a:pt x="6042519" y="8488807"/>
                    <a:pt x="6040474" y="8471785"/>
                    <a:pt x="6040474" y="8454283"/>
                  </a:cubicBezTo>
                  <a:lnTo>
                    <a:pt x="6040475" y="8416667"/>
                  </a:lnTo>
                  <a:lnTo>
                    <a:pt x="6040475" y="6234090"/>
                  </a:lnTo>
                  <a:lnTo>
                    <a:pt x="6040475" y="3538284"/>
                  </a:lnTo>
                  <a:lnTo>
                    <a:pt x="5909878" y="3828095"/>
                  </a:lnTo>
                  <a:cubicBezTo>
                    <a:pt x="5910171" y="3830798"/>
                    <a:pt x="5909764" y="3833414"/>
                    <a:pt x="5909310" y="3836033"/>
                  </a:cubicBezTo>
                  <a:cubicBezTo>
                    <a:pt x="5888329" y="3956972"/>
                    <a:pt x="5773280" y="4038003"/>
                    <a:pt x="5652341" y="4017021"/>
                  </a:cubicBezTo>
                  <a:lnTo>
                    <a:pt x="5170987" y="3933512"/>
                  </a:lnTo>
                  <a:lnTo>
                    <a:pt x="5170987" y="4394200"/>
                  </a:lnTo>
                  <a:lnTo>
                    <a:pt x="2706074" y="4394200"/>
                  </a:lnTo>
                  <a:lnTo>
                    <a:pt x="2706074" y="8394700"/>
                  </a:lnTo>
                  <a:lnTo>
                    <a:pt x="3369264" y="8394700"/>
                  </a:lnTo>
                  <a:lnTo>
                    <a:pt x="3369264" y="8628778"/>
                  </a:lnTo>
                  <a:lnTo>
                    <a:pt x="1801722" y="8628778"/>
                  </a:lnTo>
                  <a:lnTo>
                    <a:pt x="1801722" y="8394700"/>
                  </a:lnTo>
                  <a:lnTo>
                    <a:pt x="2464912" y="8394700"/>
                  </a:lnTo>
                  <a:lnTo>
                    <a:pt x="2464912" y="4394200"/>
                  </a:lnTo>
                  <a:lnTo>
                    <a:pt x="0" y="4394200"/>
                  </a:lnTo>
                  <a:close/>
                </a:path>
              </a:pathLst>
            </a:custGeom>
            <a:solidFill>
              <a:schemeClr val="bg1"/>
            </a:solidFill>
            <a:ln>
              <a:noFill/>
            </a:ln>
            <a:ex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defRPr/>
              </a:pPr>
              <a:endParaRPr lang="en-US" sz="1400" kern="0" dirty="0">
                <a:solidFill>
                  <a:srgbClr val="FFFFFF"/>
                </a:solidFill>
                <a:latin typeface="+mj-lt"/>
              </a:endParaRPr>
            </a:p>
          </p:txBody>
        </p:sp>
        <p:sp>
          <p:nvSpPr>
            <p:cNvPr id="145" name="Freeform 332"/>
            <p:cNvSpPr>
              <a:spLocks/>
            </p:cNvSpPr>
            <p:nvPr/>
          </p:nvSpPr>
          <p:spPr bwMode="auto">
            <a:xfrm rot="10800000">
              <a:off x="4973299" y="1380184"/>
              <a:ext cx="267398" cy="308186"/>
            </a:xfrm>
            <a:custGeom>
              <a:avLst/>
              <a:gdLst/>
              <a:ahLst/>
              <a:cxnLst/>
              <a:rect l="l" t="t" r="r" b="b"/>
              <a:pathLst>
                <a:path w="789407" h="910060">
                  <a:moveTo>
                    <a:pt x="123683" y="437793"/>
                  </a:moveTo>
                  <a:lnTo>
                    <a:pt x="130094" y="437793"/>
                  </a:lnTo>
                  <a:lnTo>
                    <a:pt x="358915" y="437793"/>
                  </a:lnTo>
                  <a:lnTo>
                    <a:pt x="364833" y="437793"/>
                  </a:lnTo>
                  <a:lnTo>
                    <a:pt x="370750" y="439282"/>
                  </a:lnTo>
                  <a:lnTo>
                    <a:pt x="377161" y="440772"/>
                  </a:lnTo>
                  <a:lnTo>
                    <a:pt x="382586" y="442757"/>
                  </a:lnTo>
                  <a:lnTo>
                    <a:pt x="388011" y="445239"/>
                  </a:lnTo>
                  <a:lnTo>
                    <a:pt x="392942" y="448714"/>
                  </a:lnTo>
                  <a:lnTo>
                    <a:pt x="397873" y="452189"/>
                  </a:lnTo>
                  <a:lnTo>
                    <a:pt x="402312" y="456160"/>
                  </a:lnTo>
                  <a:lnTo>
                    <a:pt x="406257" y="460131"/>
                  </a:lnTo>
                  <a:lnTo>
                    <a:pt x="409709" y="465591"/>
                  </a:lnTo>
                  <a:lnTo>
                    <a:pt x="412668" y="470555"/>
                  </a:lnTo>
                  <a:lnTo>
                    <a:pt x="415134" y="475519"/>
                  </a:lnTo>
                  <a:lnTo>
                    <a:pt x="417106" y="481476"/>
                  </a:lnTo>
                  <a:lnTo>
                    <a:pt x="419079" y="487433"/>
                  </a:lnTo>
                  <a:lnTo>
                    <a:pt x="420065" y="493886"/>
                  </a:lnTo>
                  <a:lnTo>
                    <a:pt x="420558" y="499843"/>
                  </a:lnTo>
                  <a:lnTo>
                    <a:pt x="420065" y="506792"/>
                  </a:lnTo>
                  <a:lnTo>
                    <a:pt x="419079" y="512749"/>
                  </a:lnTo>
                  <a:lnTo>
                    <a:pt x="417106" y="518209"/>
                  </a:lnTo>
                  <a:lnTo>
                    <a:pt x="415134" y="524166"/>
                  </a:lnTo>
                  <a:lnTo>
                    <a:pt x="412668" y="529627"/>
                  </a:lnTo>
                  <a:lnTo>
                    <a:pt x="409709" y="534590"/>
                  </a:lnTo>
                  <a:lnTo>
                    <a:pt x="406257" y="539554"/>
                  </a:lnTo>
                  <a:lnTo>
                    <a:pt x="402312" y="543526"/>
                  </a:lnTo>
                  <a:lnTo>
                    <a:pt x="397873" y="547497"/>
                  </a:lnTo>
                  <a:lnTo>
                    <a:pt x="392942" y="551468"/>
                  </a:lnTo>
                  <a:lnTo>
                    <a:pt x="388011" y="554446"/>
                  </a:lnTo>
                  <a:lnTo>
                    <a:pt x="382586" y="557425"/>
                  </a:lnTo>
                  <a:lnTo>
                    <a:pt x="377161" y="559410"/>
                  </a:lnTo>
                  <a:lnTo>
                    <a:pt x="370750" y="560899"/>
                  </a:lnTo>
                  <a:lnTo>
                    <a:pt x="364833" y="561892"/>
                  </a:lnTo>
                  <a:lnTo>
                    <a:pt x="358915" y="561892"/>
                  </a:lnTo>
                  <a:lnTo>
                    <a:pt x="130094" y="561892"/>
                  </a:lnTo>
                  <a:lnTo>
                    <a:pt x="123683" y="561892"/>
                  </a:lnTo>
                  <a:lnTo>
                    <a:pt x="117765" y="560899"/>
                  </a:lnTo>
                  <a:lnTo>
                    <a:pt x="112341" y="559410"/>
                  </a:lnTo>
                  <a:lnTo>
                    <a:pt x="105930" y="557425"/>
                  </a:lnTo>
                  <a:lnTo>
                    <a:pt x="100998" y="554446"/>
                  </a:lnTo>
                  <a:lnTo>
                    <a:pt x="96067" y="551468"/>
                  </a:lnTo>
                  <a:lnTo>
                    <a:pt x="91135" y="547497"/>
                  </a:lnTo>
                  <a:lnTo>
                    <a:pt x="86204" y="543526"/>
                  </a:lnTo>
                  <a:lnTo>
                    <a:pt x="82752" y="539554"/>
                  </a:lnTo>
                  <a:lnTo>
                    <a:pt x="79300" y="534590"/>
                  </a:lnTo>
                  <a:lnTo>
                    <a:pt x="75848" y="529627"/>
                  </a:lnTo>
                  <a:lnTo>
                    <a:pt x="73382" y="524166"/>
                  </a:lnTo>
                  <a:lnTo>
                    <a:pt x="71409" y="518209"/>
                  </a:lnTo>
                  <a:lnTo>
                    <a:pt x="69930" y="512749"/>
                  </a:lnTo>
                  <a:lnTo>
                    <a:pt x="68944" y="506792"/>
                  </a:lnTo>
                  <a:lnTo>
                    <a:pt x="68944" y="499843"/>
                  </a:lnTo>
                  <a:lnTo>
                    <a:pt x="68944" y="493886"/>
                  </a:lnTo>
                  <a:lnTo>
                    <a:pt x="69930" y="487433"/>
                  </a:lnTo>
                  <a:lnTo>
                    <a:pt x="71409" y="481476"/>
                  </a:lnTo>
                  <a:lnTo>
                    <a:pt x="73382" y="475519"/>
                  </a:lnTo>
                  <a:lnTo>
                    <a:pt x="75848" y="470555"/>
                  </a:lnTo>
                  <a:lnTo>
                    <a:pt x="79300" y="465591"/>
                  </a:lnTo>
                  <a:lnTo>
                    <a:pt x="82752" y="460131"/>
                  </a:lnTo>
                  <a:lnTo>
                    <a:pt x="86204" y="456160"/>
                  </a:lnTo>
                  <a:lnTo>
                    <a:pt x="91135" y="452189"/>
                  </a:lnTo>
                  <a:lnTo>
                    <a:pt x="96067" y="448714"/>
                  </a:lnTo>
                  <a:lnTo>
                    <a:pt x="100998" y="445239"/>
                  </a:lnTo>
                  <a:lnTo>
                    <a:pt x="105930" y="442757"/>
                  </a:lnTo>
                  <a:lnTo>
                    <a:pt x="112341" y="440772"/>
                  </a:lnTo>
                  <a:lnTo>
                    <a:pt x="117765" y="439282"/>
                  </a:lnTo>
                  <a:close/>
                  <a:moveTo>
                    <a:pt x="61681" y="296459"/>
                  </a:moveTo>
                  <a:lnTo>
                    <a:pt x="427821" y="296459"/>
                  </a:lnTo>
                  <a:lnTo>
                    <a:pt x="433742" y="296954"/>
                  </a:lnTo>
                  <a:lnTo>
                    <a:pt x="439664" y="297943"/>
                  </a:lnTo>
                  <a:lnTo>
                    <a:pt x="446079" y="299426"/>
                  </a:lnTo>
                  <a:lnTo>
                    <a:pt x="451507" y="301403"/>
                  </a:lnTo>
                  <a:lnTo>
                    <a:pt x="456935" y="303876"/>
                  </a:lnTo>
                  <a:lnTo>
                    <a:pt x="461869" y="307336"/>
                  </a:lnTo>
                  <a:lnTo>
                    <a:pt x="466804" y="310797"/>
                  </a:lnTo>
                  <a:lnTo>
                    <a:pt x="471245" y="314753"/>
                  </a:lnTo>
                  <a:lnTo>
                    <a:pt x="475192" y="319202"/>
                  </a:lnTo>
                  <a:lnTo>
                    <a:pt x="478646" y="323652"/>
                  </a:lnTo>
                  <a:lnTo>
                    <a:pt x="481607" y="329091"/>
                  </a:lnTo>
                  <a:lnTo>
                    <a:pt x="484568" y="334529"/>
                  </a:lnTo>
                  <a:lnTo>
                    <a:pt x="486542" y="339968"/>
                  </a:lnTo>
                  <a:lnTo>
                    <a:pt x="488022" y="345901"/>
                  </a:lnTo>
                  <a:lnTo>
                    <a:pt x="489009" y="352329"/>
                  </a:lnTo>
                  <a:lnTo>
                    <a:pt x="489502" y="358756"/>
                  </a:lnTo>
                  <a:lnTo>
                    <a:pt x="489009" y="364689"/>
                  </a:lnTo>
                  <a:lnTo>
                    <a:pt x="488022" y="370622"/>
                  </a:lnTo>
                  <a:lnTo>
                    <a:pt x="486542" y="377049"/>
                  </a:lnTo>
                  <a:lnTo>
                    <a:pt x="484568" y="382488"/>
                  </a:lnTo>
                  <a:lnTo>
                    <a:pt x="481607" y="387927"/>
                  </a:lnTo>
                  <a:lnTo>
                    <a:pt x="478646" y="392871"/>
                  </a:lnTo>
                  <a:lnTo>
                    <a:pt x="475192" y="398309"/>
                  </a:lnTo>
                  <a:lnTo>
                    <a:pt x="471245" y="402265"/>
                  </a:lnTo>
                  <a:lnTo>
                    <a:pt x="466804" y="406220"/>
                  </a:lnTo>
                  <a:lnTo>
                    <a:pt x="461869" y="409681"/>
                  </a:lnTo>
                  <a:lnTo>
                    <a:pt x="456935" y="412648"/>
                  </a:lnTo>
                  <a:lnTo>
                    <a:pt x="451507" y="415120"/>
                  </a:lnTo>
                  <a:lnTo>
                    <a:pt x="446079" y="417097"/>
                  </a:lnTo>
                  <a:lnTo>
                    <a:pt x="439664" y="419075"/>
                  </a:lnTo>
                  <a:lnTo>
                    <a:pt x="433742" y="420064"/>
                  </a:lnTo>
                  <a:lnTo>
                    <a:pt x="427821" y="420558"/>
                  </a:lnTo>
                  <a:lnTo>
                    <a:pt x="61681" y="420558"/>
                  </a:lnTo>
                  <a:lnTo>
                    <a:pt x="55760" y="420064"/>
                  </a:lnTo>
                  <a:lnTo>
                    <a:pt x="49345" y="419075"/>
                  </a:lnTo>
                  <a:lnTo>
                    <a:pt x="43423" y="417097"/>
                  </a:lnTo>
                  <a:lnTo>
                    <a:pt x="37502" y="415120"/>
                  </a:lnTo>
                  <a:lnTo>
                    <a:pt x="32567" y="412648"/>
                  </a:lnTo>
                  <a:lnTo>
                    <a:pt x="27633" y="409681"/>
                  </a:lnTo>
                  <a:lnTo>
                    <a:pt x="22205" y="406220"/>
                  </a:lnTo>
                  <a:lnTo>
                    <a:pt x="18257" y="402265"/>
                  </a:lnTo>
                  <a:lnTo>
                    <a:pt x="14310" y="398309"/>
                  </a:lnTo>
                  <a:lnTo>
                    <a:pt x="10856" y="392871"/>
                  </a:lnTo>
                  <a:lnTo>
                    <a:pt x="7895" y="387927"/>
                  </a:lnTo>
                  <a:lnTo>
                    <a:pt x="4934" y="382488"/>
                  </a:lnTo>
                  <a:lnTo>
                    <a:pt x="2960" y="377049"/>
                  </a:lnTo>
                  <a:lnTo>
                    <a:pt x="1480" y="370622"/>
                  </a:lnTo>
                  <a:lnTo>
                    <a:pt x="0" y="364689"/>
                  </a:lnTo>
                  <a:lnTo>
                    <a:pt x="0" y="358756"/>
                  </a:lnTo>
                  <a:lnTo>
                    <a:pt x="0" y="352329"/>
                  </a:lnTo>
                  <a:lnTo>
                    <a:pt x="1480" y="345901"/>
                  </a:lnTo>
                  <a:lnTo>
                    <a:pt x="2960" y="339968"/>
                  </a:lnTo>
                  <a:lnTo>
                    <a:pt x="4934" y="334529"/>
                  </a:lnTo>
                  <a:lnTo>
                    <a:pt x="7895" y="329091"/>
                  </a:lnTo>
                  <a:lnTo>
                    <a:pt x="10856" y="323652"/>
                  </a:lnTo>
                  <a:lnTo>
                    <a:pt x="14310" y="319202"/>
                  </a:lnTo>
                  <a:lnTo>
                    <a:pt x="18257" y="314753"/>
                  </a:lnTo>
                  <a:lnTo>
                    <a:pt x="22205" y="310797"/>
                  </a:lnTo>
                  <a:lnTo>
                    <a:pt x="27633" y="307336"/>
                  </a:lnTo>
                  <a:lnTo>
                    <a:pt x="32567" y="303876"/>
                  </a:lnTo>
                  <a:lnTo>
                    <a:pt x="37502" y="301403"/>
                  </a:lnTo>
                  <a:lnTo>
                    <a:pt x="43423" y="299426"/>
                  </a:lnTo>
                  <a:lnTo>
                    <a:pt x="49345" y="297943"/>
                  </a:lnTo>
                  <a:lnTo>
                    <a:pt x="55760" y="296954"/>
                  </a:lnTo>
                  <a:close/>
                  <a:moveTo>
                    <a:pt x="75415" y="155123"/>
                  </a:moveTo>
                  <a:lnTo>
                    <a:pt x="392911" y="155123"/>
                  </a:lnTo>
                  <a:lnTo>
                    <a:pt x="399813" y="155620"/>
                  </a:lnTo>
                  <a:lnTo>
                    <a:pt x="405730" y="156612"/>
                  </a:lnTo>
                  <a:lnTo>
                    <a:pt x="411646" y="158102"/>
                  </a:lnTo>
                  <a:lnTo>
                    <a:pt x="417069" y="160087"/>
                  </a:lnTo>
                  <a:lnTo>
                    <a:pt x="422985" y="162569"/>
                  </a:lnTo>
                  <a:lnTo>
                    <a:pt x="427915" y="165548"/>
                  </a:lnTo>
                  <a:lnTo>
                    <a:pt x="432352" y="169022"/>
                  </a:lnTo>
                  <a:lnTo>
                    <a:pt x="436789" y="172994"/>
                  </a:lnTo>
                  <a:lnTo>
                    <a:pt x="441226" y="177957"/>
                  </a:lnTo>
                  <a:lnTo>
                    <a:pt x="444677" y="182425"/>
                  </a:lnTo>
                  <a:lnTo>
                    <a:pt x="447635" y="187389"/>
                  </a:lnTo>
                  <a:lnTo>
                    <a:pt x="450100" y="192849"/>
                  </a:lnTo>
                  <a:lnTo>
                    <a:pt x="452072" y="198806"/>
                  </a:lnTo>
                  <a:lnTo>
                    <a:pt x="453551" y="204763"/>
                  </a:lnTo>
                  <a:lnTo>
                    <a:pt x="454537" y="210720"/>
                  </a:lnTo>
                  <a:lnTo>
                    <a:pt x="455030" y="216676"/>
                  </a:lnTo>
                  <a:lnTo>
                    <a:pt x="454537" y="223626"/>
                  </a:lnTo>
                  <a:lnTo>
                    <a:pt x="453551" y="229583"/>
                  </a:lnTo>
                  <a:lnTo>
                    <a:pt x="452072" y="235539"/>
                  </a:lnTo>
                  <a:lnTo>
                    <a:pt x="450100" y="241496"/>
                  </a:lnTo>
                  <a:lnTo>
                    <a:pt x="447635" y="246957"/>
                  </a:lnTo>
                  <a:lnTo>
                    <a:pt x="444677" y="251920"/>
                  </a:lnTo>
                  <a:lnTo>
                    <a:pt x="441226" y="256388"/>
                  </a:lnTo>
                  <a:lnTo>
                    <a:pt x="436789" y="260856"/>
                  </a:lnTo>
                  <a:lnTo>
                    <a:pt x="432352" y="265323"/>
                  </a:lnTo>
                  <a:lnTo>
                    <a:pt x="427915" y="268798"/>
                  </a:lnTo>
                  <a:lnTo>
                    <a:pt x="422985" y="271776"/>
                  </a:lnTo>
                  <a:lnTo>
                    <a:pt x="417069" y="274258"/>
                  </a:lnTo>
                  <a:lnTo>
                    <a:pt x="411646" y="276244"/>
                  </a:lnTo>
                  <a:lnTo>
                    <a:pt x="405730" y="277733"/>
                  </a:lnTo>
                  <a:lnTo>
                    <a:pt x="399813" y="278726"/>
                  </a:lnTo>
                  <a:lnTo>
                    <a:pt x="392911" y="279222"/>
                  </a:lnTo>
                  <a:lnTo>
                    <a:pt x="75415" y="279222"/>
                  </a:lnTo>
                  <a:lnTo>
                    <a:pt x="69499" y="278726"/>
                  </a:lnTo>
                  <a:lnTo>
                    <a:pt x="62596" y="277733"/>
                  </a:lnTo>
                  <a:lnTo>
                    <a:pt x="57173" y="276244"/>
                  </a:lnTo>
                  <a:lnTo>
                    <a:pt x="51257" y="274258"/>
                  </a:lnTo>
                  <a:lnTo>
                    <a:pt x="46327" y="271776"/>
                  </a:lnTo>
                  <a:lnTo>
                    <a:pt x="40904" y="268798"/>
                  </a:lnTo>
                  <a:lnTo>
                    <a:pt x="35974" y="265323"/>
                  </a:lnTo>
                  <a:lnTo>
                    <a:pt x="32030" y="260856"/>
                  </a:lnTo>
                  <a:lnTo>
                    <a:pt x="28086" y="256388"/>
                  </a:lnTo>
                  <a:lnTo>
                    <a:pt x="24635" y="251920"/>
                  </a:lnTo>
                  <a:lnTo>
                    <a:pt x="20691" y="246957"/>
                  </a:lnTo>
                  <a:lnTo>
                    <a:pt x="18226" y="241496"/>
                  </a:lnTo>
                  <a:lnTo>
                    <a:pt x="16254" y="235539"/>
                  </a:lnTo>
                  <a:lnTo>
                    <a:pt x="14775" y="229583"/>
                  </a:lnTo>
                  <a:lnTo>
                    <a:pt x="13789" y="223626"/>
                  </a:lnTo>
                  <a:lnTo>
                    <a:pt x="13789" y="216676"/>
                  </a:lnTo>
                  <a:lnTo>
                    <a:pt x="13789" y="210720"/>
                  </a:lnTo>
                  <a:lnTo>
                    <a:pt x="14775" y="204763"/>
                  </a:lnTo>
                  <a:lnTo>
                    <a:pt x="16254" y="198806"/>
                  </a:lnTo>
                  <a:lnTo>
                    <a:pt x="18226" y="192849"/>
                  </a:lnTo>
                  <a:lnTo>
                    <a:pt x="20691" y="187389"/>
                  </a:lnTo>
                  <a:lnTo>
                    <a:pt x="24635" y="182425"/>
                  </a:lnTo>
                  <a:lnTo>
                    <a:pt x="28086" y="177957"/>
                  </a:lnTo>
                  <a:lnTo>
                    <a:pt x="32030" y="172994"/>
                  </a:lnTo>
                  <a:lnTo>
                    <a:pt x="35974" y="169022"/>
                  </a:lnTo>
                  <a:lnTo>
                    <a:pt x="40904" y="165548"/>
                  </a:lnTo>
                  <a:lnTo>
                    <a:pt x="46327" y="162569"/>
                  </a:lnTo>
                  <a:lnTo>
                    <a:pt x="51257" y="160087"/>
                  </a:lnTo>
                  <a:lnTo>
                    <a:pt x="57173" y="158102"/>
                  </a:lnTo>
                  <a:lnTo>
                    <a:pt x="62596" y="156612"/>
                  </a:lnTo>
                  <a:lnTo>
                    <a:pt x="69499" y="155620"/>
                  </a:lnTo>
                  <a:close/>
                  <a:moveTo>
                    <a:pt x="154359" y="13789"/>
                  </a:moveTo>
                  <a:lnTo>
                    <a:pt x="303126" y="13789"/>
                  </a:lnTo>
                  <a:lnTo>
                    <a:pt x="309551" y="14272"/>
                  </a:lnTo>
                  <a:lnTo>
                    <a:pt x="315976" y="14754"/>
                  </a:lnTo>
                  <a:lnTo>
                    <a:pt x="321907" y="16202"/>
                  </a:lnTo>
                  <a:lnTo>
                    <a:pt x="327344" y="18615"/>
                  </a:lnTo>
                  <a:lnTo>
                    <a:pt x="333275" y="21511"/>
                  </a:lnTo>
                  <a:lnTo>
                    <a:pt x="338217" y="24407"/>
                  </a:lnTo>
                  <a:lnTo>
                    <a:pt x="342665" y="27785"/>
                  </a:lnTo>
                  <a:lnTo>
                    <a:pt x="347113" y="31646"/>
                  </a:lnTo>
                  <a:lnTo>
                    <a:pt x="351067" y="35507"/>
                  </a:lnTo>
                  <a:lnTo>
                    <a:pt x="355021" y="40333"/>
                  </a:lnTo>
                  <a:lnTo>
                    <a:pt x="357987" y="45642"/>
                  </a:lnTo>
                  <a:lnTo>
                    <a:pt x="360458" y="50950"/>
                  </a:lnTo>
                  <a:lnTo>
                    <a:pt x="362435" y="56259"/>
                  </a:lnTo>
                  <a:lnTo>
                    <a:pt x="363918" y="62050"/>
                  </a:lnTo>
                  <a:lnTo>
                    <a:pt x="364906" y="68324"/>
                  </a:lnTo>
                  <a:lnTo>
                    <a:pt x="365400" y="74116"/>
                  </a:lnTo>
                  <a:lnTo>
                    <a:pt x="364906" y="80390"/>
                  </a:lnTo>
                  <a:lnTo>
                    <a:pt x="363918" y="86664"/>
                  </a:lnTo>
                  <a:lnTo>
                    <a:pt x="362435" y="92455"/>
                  </a:lnTo>
                  <a:lnTo>
                    <a:pt x="360458" y="97764"/>
                  </a:lnTo>
                  <a:lnTo>
                    <a:pt x="357987" y="102590"/>
                  </a:lnTo>
                  <a:lnTo>
                    <a:pt x="355021" y="108381"/>
                  </a:lnTo>
                  <a:lnTo>
                    <a:pt x="351067" y="112725"/>
                  </a:lnTo>
                  <a:lnTo>
                    <a:pt x="347113" y="117068"/>
                  </a:lnTo>
                  <a:lnTo>
                    <a:pt x="342665" y="120929"/>
                  </a:lnTo>
                  <a:lnTo>
                    <a:pt x="338217" y="124307"/>
                  </a:lnTo>
                  <a:lnTo>
                    <a:pt x="333275" y="127203"/>
                  </a:lnTo>
                  <a:lnTo>
                    <a:pt x="327344" y="130099"/>
                  </a:lnTo>
                  <a:lnTo>
                    <a:pt x="321907" y="132029"/>
                  </a:lnTo>
                  <a:lnTo>
                    <a:pt x="315976" y="133477"/>
                  </a:lnTo>
                  <a:lnTo>
                    <a:pt x="309551" y="134442"/>
                  </a:lnTo>
                  <a:lnTo>
                    <a:pt x="303126" y="134442"/>
                  </a:lnTo>
                  <a:lnTo>
                    <a:pt x="154359" y="134442"/>
                  </a:lnTo>
                  <a:lnTo>
                    <a:pt x="148428" y="134442"/>
                  </a:lnTo>
                  <a:lnTo>
                    <a:pt x="142497" y="133477"/>
                  </a:lnTo>
                  <a:lnTo>
                    <a:pt x="136566" y="132029"/>
                  </a:lnTo>
                  <a:lnTo>
                    <a:pt x="130635" y="130099"/>
                  </a:lnTo>
                  <a:lnTo>
                    <a:pt x="125198" y="127203"/>
                  </a:lnTo>
                  <a:lnTo>
                    <a:pt x="120256" y="124307"/>
                  </a:lnTo>
                  <a:lnTo>
                    <a:pt x="115314" y="120929"/>
                  </a:lnTo>
                  <a:lnTo>
                    <a:pt x="110865" y="117068"/>
                  </a:lnTo>
                  <a:lnTo>
                    <a:pt x="106912" y="112725"/>
                  </a:lnTo>
                  <a:lnTo>
                    <a:pt x="103452" y="108381"/>
                  </a:lnTo>
                  <a:lnTo>
                    <a:pt x="100486" y="102590"/>
                  </a:lnTo>
                  <a:lnTo>
                    <a:pt x="98015" y="97764"/>
                  </a:lnTo>
                  <a:lnTo>
                    <a:pt x="95544" y="92455"/>
                  </a:lnTo>
                  <a:lnTo>
                    <a:pt x="94061" y="86664"/>
                  </a:lnTo>
                  <a:lnTo>
                    <a:pt x="93567" y="80390"/>
                  </a:lnTo>
                  <a:lnTo>
                    <a:pt x="93073" y="74116"/>
                  </a:lnTo>
                  <a:lnTo>
                    <a:pt x="93567" y="68324"/>
                  </a:lnTo>
                  <a:lnTo>
                    <a:pt x="94061" y="62050"/>
                  </a:lnTo>
                  <a:lnTo>
                    <a:pt x="95544" y="56259"/>
                  </a:lnTo>
                  <a:lnTo>
                    <a:pt x="98015" y="50950"/>
                  </a:lnTo>
                  <a:lnTo>
                    <a:pt x="100486" y="45642"/>
                  </a:lnTo>
                  <a:lnTo>
                    <a:pt x="103452" y="40333"/>
                  </a:lnTo>
                  <a:lnTo>
                    <a:pt x="106912" y="35507"/>
                  </a:lnTo>
                  <a:lnTo>
                    <a:pt x="110865" y="31646"/>
                  </a:lnTo>
                  <a:lnTo>
                    <a:pt x="115314" y="27785"/>
                  </a:lnTo>
                  <a:lnTo>
                    <a:pt x="120256" y="24407"/>
                  </a:lnTo>
                  <a:lnTo>
                    <a:pt x="125198" y="21511"/>
                  </a:lnTo>
                  <a:lnTo>
                    <a:pt x="130635" y="18615"/>
                  </a:lnTo>
                  <a:lnTo>
                    <a:pt x="136566" y="16202"/>
                  </a:lnTo>
                  <a:lnTo>
                    <a:pt x="142497" y="14754"/>
                  </a:lnTo>
                  <a:lnTo>
                    <a:pt x="148428" y="14272"/>
                  </a:lnTo>
                  <a:close/>
                  <a:moveTo>
                    <a:pt x="384266" y="0"/>
                  </a:moveTo>
                  <a:lnTo>
                    <a:pt x="398016" y="0"/>
                  </a:lnTo>
                  <a:lnTo>
                    <a:pt x="411767" y="493"/>
                  </a:lnTo>
                  <a:lnTo>
                    <a:pt x="425517" y="1479"/>
                  </a:lnTo>
                  <a:lnTo>
                    <a:pt x="439267" y="2958"/>
                  </a:lnTo>
                  <a:lnTo>
                    <a:pt x="454000" y="4930"/>
                  </a:lnTo>
                  <a:lnTo>
                    <a:pt x="467259" y="7395"/>
                  </a:lnTo>
                  <a:lnTo>
                    <a:pt x="480518" y="10353"/>
                  </a:lnTo>
                  <a:lnTo>
                    <a:pt x="494759" y="14297"/>
                  </a:lnTo>
                  <a:lnTo>
                    <a:pt x="509492" y="18241"/>
                  </a:lnTo>
                  <a:lnTo>
                    <a:pt x="524224" y="23664"/>
                  </a:lnTo>
                  <a:lnTo>
                    <a:pt x="539447" y="29580"/>
                  </a:lnTo>
                  <a:lnTo>
                    <a:pt x="555653" y="35496"/>
                  </a:lnTo>
                  <a:lnTo>
                    <a:pt x="572350" y="42890"/>
                  </a:lnTo>
                  <a:lnTo>
                    <a:pt x="593466" y="51764"/>
                  </a:lnTo>
                  <a:lnTo>
                    <a:pt x="621949" y="65568"/>
                  </a:lnTo>
                  <a:lnTo>
                    <a:pt x="647485" y="77400"/>
                  </a:lnTo>
                  <a:lnTo>
                    <a:pt x="665164" y="85288"/>
                  </a:lnTo>
                  <a:lnTo>
                    <a:pt x="665655" y="85288"/>
                  </a:lnTo>
                  <a:lnTo>
                    <a:pt x="683825" y="92682"/>
                  </a:lnTo>
                  <a:lnTo>
                    <a:pt x="699540" y="98105"/>
                  </a:lnTo>
                  <a:lnTo>
                    <a:pt x="707888" y="100077"/>
                  </a:lnTo>
                  <a:lnTo>
                    <a:pt x="714763" y="101556"/>
                  </a:lnTo>
                  <a:lnTo>
                    <a:pt x="721638" y="103035"/>
                  </a:lnTo>
                  <a:lnTo>
                    <a:pt x="728513" y="103528"/>
                  </a:lnTo>
                  <a:lnTo>
                    <a:pt x="734897" y="104514"/>
                  </a:lnTo>
                  <a:lnTo>
                    <a:pt x="740790" y="105500"/>
                  </a:lnTo>
                  <a:lnTo>
                    <a:pt x="747174" y="107472"/>
                  </a:lnTo>
                  <a:lnTo>
                    <a:pt x="752576" y="110430"/>
                  </a:lnTo>
                  <a:lnTo>
                    <a:pt x="757978" y="113388"/>
                  </a:lnTo>
                  <a:lnTo>
                    <a:pt x="763380" y="116839"/>
                  </a:lnTo>
                  <a:lnTo>
                    <a:pt x="768291" y="120783"/>
                  </a:lnTo>
                  <a:lnTo>
                    <a:pt x="773202" y="125220"/>
                  </a:lnTo>
                  <a:lnTo>
                    <a:pt x="776148" y="129164"/>
                  </a:lnTo>
                  <a:lnTo>
                    <a:pt x="778603" y="133601"/>
                  </a:lnTo>
                  <a:lnTo>
                    <a:pt x="781059" y="137052"/>
                  </a:lnTo>
                  <a:lnTo>
                    <a:pt x="783514" y="141488"/>
                  </a:lnTo>
                  <a:lnTo>
                    <a:pt x="784988" y="145432"/>
                  </a:lnTo>
                  <a:lnTo>
                    <a:pt x="786461" y="149376"/>
                  </a:lnTo>
                  <a:lnTo>
                    <a:pt x="787934" y="154306"/>
                  </a:lnTo>
                  <a:lnTo>
                    <a:pt x="788425" y="158743"/>
                  </a:lnTo>
                  <a:lnTo>
                    <a:pt x="789407" y="452565"/>
                  </a:lnTo>
                  <a:lnTo>
                    <a:pt x="788916" y="457495"/>
                  </a:lnTo>
                  <a:lnTo>
                    <a:pt x="788425" y="461932"/>
                  </a:lnTo>
                  <a:lnTo>
                    <a:pt x="787443" y="467355"/>
                  </a:lnTo>
                  <a:lnTo>
                    <a:pt x="785970" y="471792"/>
                  </a:lnTo>
                  <a:lnTo>
                    <a:pt x="784496" y="476229"/>
                  </a:lnTo>
                  <a:lnTo>
                    <a:pt x="782532" y="480666"/>
                  </a:lnTo>
                  <a:lnTo>
                    <a:pt x="780077" y="485596"/>
                  </a:lnTo>
                  <a:lnTo>
                    <a:pt x="777621" y="490033"/>
                  </a:lnTo>
                  <a:lnTo>
                    <a:pt x="773202" y="495948"/>
                  </a:lnTo>
                  <a:lnTo>
                    <a:pt x="768291" y="501371"/>
                  </a:lnTo>
                  <a:lnTo>
                    <a:pt x="762889" y="506301"/>
                  </a:lnTo>
                  <a:lnTo>
                    <a:pt x="757487" y="510738"/>
                  </a:lnTo>
                  <a:lnTo>
                    <a:pt x="751594" y="514189"/>
                  </a:lnTo>
                  <a:lnTo>
                    <a:pt x="744719" y="517147"/>
                  </a:lnTo>
                  <a:lnTo>
                    <a:pt x="738335" y="519612"/>
                  </a:lnTo>
                  <a:lnTo>
                    <a:pt x="730969" y="521584"/>
                  </a:lnTo>
                  <a:lnTo>
                    <a:pt x="703468" y="527500"/>
                  </a:lnTo>
                  <a:lnTo>
                    <a:pt x="697084" y="529965"/>
                  </a:lnTo>
                  <a:lnTo>
                    <a:pt x="689718" y="532430"/>
                  </a:lnTo>
                  <a:lnTo>
                    <a:pt x="682352" y="535388"/>
                  </a:lnTo>
                  <a:lnTo>
                    <a:pt x="673021" y="539332"/>
                  </a:lnTo>
                  <a:lnTo>
                    <a:pt x="654360" y="548205"/>
                  </a:lnTo>
                  <a:lnTo>
                    <a:pt x="633244" y="560530"/>
                  </a:lnTo>
                  <a:lnTo>
                    <a:pt x="610654" y="574827"/>
                  </a:lnTo>
                  <a:lnTo>
                    <a:pt x="599359" y="582222"/>
                  </a:lnTo>
                  <a:lnTo>
                    <a:pt x="587082" y="590603"/>
                  </a:lnTo>
                  <a:lnTo>
                    <a:pt x="575296" y="599476"/>
                  </a:lnTo>
                  <a:lnTo>
                    <a:pt x="563019" y="608843"/>
                  </a:lnTo>
                  <a:lnTo>
                    <a:pt x="551233" y="618703"/>
                  </a:lnTo>
                  <a:lnTo>
                    <a:pt x="538956" y="628563"/>
                  </a:lnTo>
                  <a:lnTo>
                    <a:pt x="527662" y="638916"/>
                  </a:lnTo>
                  <a:lnTo>
                    <a:pt x="515876" y="650254"/>
                  </a:lnTo>
                  <a:lnTo>
                    <a:pt x="504090" y="662086"/>
                  </a:lnTo>
                  <a:lnTo>
                    <a:pt x="493286" y="673425"/>
                  </a:lnTo>
                  <a:lnTo>
                    <a:pt x="482482" y="685750"/>
                  </a:lnTo>
                  <a:lnTo>
                    <a:pt x="472170" y="698074"/>
                  </a:lnTo>
                  <a:lnTo>
                    <a:pt x="462839" y="710892"/>
                  </a:lnTo>
                  <a:lnTo>
                    <a:pt x="453508" y="723710"/>
                  </a:lnTo>
                  <a:lnTo>
                    <a:pt x="445160" y="737021"/>
                  </a:lnTo>
                  <a:lnTo>
                    <a:pt x="436812" y="750824"/>
                  </a:lnTo>
                  <a:lnTo>
                    <a:pt x="429937" y="764628"/>
                  </a:lnTo>
                  <a:lnTo>
                    <a:pt x="424044" y="778925"/>
                  </a:lnTo>
                  <a:lnTo>
                    <a:pt x="418642" y="792729"/>
                  </a:lnTo>
                  <a:lnTo>
                    <a:pt x="413731" y="807518"/>
                  </a:lnTo>
                  <a:lnTo>
                    <a:pt x="410785" y="822308"/>
                  </a:lnTo>
                  <a:lnTo>
                    <a:pt x="408329" y="836605"/>
                  </a:lnTo>
                  <a:lnTo>
                    <a:pt x="407838" y="844492"/>
                  </a:lnTo>
                  <a:lnTo>
                    <a:pt x="406856" y="851394"/>
                  </a:lnTo>
                  <a:lnTo>
                    <a:pt x="405383" y="858296"/>
                  </a:lnTo>
                  <a:lnTo>
                    <a:pt x="402927" y="865198"/>
                  </a:lnTo>
                  <a:lnTo>
                    <a:pt x="399981" y="871114"/>
                  </a:lnTo>
                  <a:lnTo>
                    <a:pt x="396543" y="877030"/>
                  </a:lnTo>
                  <a:lnTo>
                    <a:pt x="391632" y="883439"/>
                  </a:lnTo>
                  <a:lnTo>
                    <a:pt x="386722" y="888862"/>
                  </a:lnTo>
                  <a:lnTo>
                    <a:pt x="381320" y="893299"/>
                  </a:lnTo>
                  <a:lnTo>
                    <a:pt x="375918" y="897735"/>
                  </a:lnTo>
                  <a:lnTo>
                    <a:pt x="369534" y="901186"/>
                  </a:lnTo>
                  <a:lnTo>
                    <a:pt x="363150" y="904144"/>
                  </a:lnTo>
                  <a:lnTo>
                    <a:pt x="356766" y="907102"/>
                  </a:lnTo>
                  <a:lnTo>
                    <a:pt x="349399" y="908581"/>
                  </a:lnTo>
                  <a:lnTo>
                    <a:pt x="342524" y="909567"/>
                  </a:lnTo>
                  <a:lnTo>
                    <a:pt x="335158" y="910060"/>
                  </a:lnTo>
                  <a:lnTo>
                    <a:pt x="327792" y="909567"/>
                  </a:lnTo>
                  <a:lnTo>
                    <a:pt x="320426" y="908581"/>
                  </a:lnTo>
                  <a:lnTo>
                    <a:pt x="314042" y="907102"/>
                  </a:lnTo>
                  <a:lnTo>
                    <a:pt x="307167" y="904144"/>
                  </a:lnTo>
                  <a:lnTo>
                    <a:pt x="300783" y="901186"/>
                  </a:lnTo>
                  <a:lnTo>
                    <a:pt x="294890" y="897735"/>
                  </a:lnTo>
                  <a:lnTo>
                    <a:pt x="289488" y="893299"/>
                  </a:lnTo>
                  <a:lnTo>
                    <a:pt x="283595" y="888369"/>
                  </a:lnTo>
                  <a:lnTo>
                    <a:pt x="278684" y="882453"/>
                  </a:lnTo>
                  <a:lnTo>
                    <a:pt x="274264" y="877030"/>
                  </a:lnTo>
                  <a:lnTo>
                    <a:pt x="270827" y="871114"/>
                  </a:lnTo>
                  <a:lnTo>
                    <a:pt x="267880" y="864705"/>
                  </a:lnTo>
                  <a:lnTo>
                    <a:pt x="265425" y="857803"/>
                  </a:lnTo>
                  <a:lnTo>
                    <a:pt x="263460" y="850901"/>
                  </a:lnTo>
                  <a:lnTo>
                    <a:pt x="262478" y="843999"/>
                  </a:lnTo>
                  <a:lnTo>
                    <a:pt x="261987" y="836112"/>
                  </a:lnTo>
                  <a:lnTo>
                    <a:pt x="262478" y="822801"/>
                  </a:lnTo>
                  <a:lnTo>
                    <a:pt x="263952" y="808011"/>
                  </a:lnTo>
                  <a:lnTo>
                    <a:pt x="266898" y="790757"/>
                  </a:lnTo>
                  <a:lnTo>
                    <a:pt x="269845" y="772023"/>
                  </a:lnTo>
                  <a:lnTo>
                    <a:pt x="273773" y="754275"/>
                  </a:lnTo>
                  <a:lnTo>
                    <a:pt x="278193" y="736528"/>
                  </a:lnTo>
                  <a:lnTo>
                    <a:pt x="283595" y="719273"/>
                  </a:lnTo>
                  <a:lnTo>
                    <a:pt x="289979" y="702018"/>
                  </a:lnTo>
                  <a:lnTo>
                    <a:pt x="296363" y="685257"/>
                  </a:lnTo>
                  <a:lnTo>
                    <a:pt x="303729" y="668495"/>
                  </a:lnTo>
                  <a:lnTo>
                    <a:pt x="312077" y="651733"/>
                  </a:lnTo>
                  <a:lnTo>
                    <a:pt x="320426" y="635465"/>
                  </a:lnTo>
                  <a:lnTo>
                    <a:pt x="319935" y="635465"/>
                  </a:lnTo>
                  <a:lnTo>
                    <a:pt x="327792" y="622154"/>
                  </a:lnTo>
                  <a:lnTo>
                    <a:pt x="336631" y="608350"/>
                  </a:lnTo>
                  <a:lnTo>
                    <a:pt x="344980" y="596025"/>
                  </a:lnTo>
                  <a:lnTo>
                    <a:pt x="353819" y="583208"/>
                  </a:lnTo>
                  <a:lnTo>
                    <a:pt x="359221" y="583208"/>
                  </a:lnTo>
                  <a:lnTo>
                    <a:pt x="367078" y="582715"/>
                  </a:lnTo>
                  <a:lnTo>
                    <a:pt x="375427" y="581729"/>
                  </a:lnTo>
                  <a:lnTo>
                    <a:pt x="382793" y="579757"/>
                  </a:lnTo>
                  <a:lnTo>
                    <a:pt x="390159" y="577292"/>
                  </a:lnTo>
                  <a:lnTo>
                    <a:pt x="397525" y="573841"/>
                  </a:lnTo>
                  <a:lnTo>
                    <a:pt x="403909" y="569404"/>
                  </a:lnTo>
                  <a:lnTo>
                    <a:pt x="410293" y="564967"/>
                  </a:lnTo>
                  <a:lnTo>
                    <a:pt x="416186" y="559544"/>
                  </a:lnTo>
                  <a:lnTo>
                    <a:pt x="422079" y="553135"/>
                  </a:lnTo>
                  <a:lnTo>
                    <a:pt x="426990" y="546726"/>
                  </a:lnTo>
                  <a:lnTo>
                    <a:pt x="430919" y="539825"/>
                  </a:lnTo>
                  <a:lnTo>
                    <a:pt x="433865" y="532923"/>
                  </a:lnTo>
                  <a:lnTo>
                    <a:pt x="436812" y="525528"/>
                  </a:lnTo>
                  <a:lnTo>
                    <a:pt x="438285" y="517640"/>
                  </a:lnTo>
                  <a:lnTo>
                    <a:pt x="440249" y="510245"/>
                  </a:lnTo>
                  <a:lnTo>
                    <a:pt x="440249" y="501371"/>
                  </a:lnTo>
                  <a:lnTo>
                    <a:pt x="440249" y="493483"/>
                  </a:lnTo>
                  <a:lnTo>
                    <a:pt x="438285" y="485596"/>
                  </a:lnTo>
                  <a:lnTo>
                    <a:pt x="436812" y="477708"/>
                  </a:lnTo>
                  <a:lnTo>
                    <a:pt x="433865" y="470313"/>
                  </a:lnTo>
                  <a:lnTo>
                    <a:pt x="430919" y="463411"/>
                  </a:lnTo>
                  <a:lnTo>
                    <a:pt x="426990" y="456509"/>
                  </a:lnTo>
                  <a:lnTo>
                    <a:pt x="422079" y="450100"/>
                  </a:lnTo>
                  <a:lnTo>
                    <a:pt x="416186" y="443691"/>
                  </a:lnTo>
                  <a:lnTo>
                    <a:pt x="413240" y="441226"/>
                  </a:lnTo>
                  <a:lnTo>
                    <a:pt x="427481" y="441226"/>
                  </a:lnTo>
                  <a:lnTo>
                    <a:pt x="435339" y="440734"/>
                  </a:lnTo>
                  <a:lnTo>
                    <a:pt x="443687" y="439255"/>
                  </a:lnTo>
                  <a:lnTo>
                    <a:pt x="451053" y="437283"/>
                  </a:lnTo>
                  <a:lnTo>
                    <a:pt x="458419" y="434818"/>
                  </a:lnTo>
                  <a:lnTo>
                    <a:pt x="465785" y="431367"/>
                  </a:lnTo>
                  <a:lnTo>
                    <a:pt x="472170" y="427423"/>
                  </a:lnTo>
                  <a:lnTo>
                    <a:pt x="478554" y="422493"/>
                  </a:lnTo>
                  <a:lnTo>
                    <a:pt x="484938" y="416577"/>
                  </a:lnTo>
                  <a:lnTo>
                    <a:pt x="490339" y="410661"/>
                  </a:lnTo>
                  <a:lnTo>
                    <a:pt x="494759" y="404252"/>
                  </a:lnTo>
                  <a:lnTo>
                    <a:pt x="499179" y="397843"/>
                  </a:lnTo>
                  <a:lnTo>
                    <a:pt x="502125" y="390448"/>
                  </a:lnTo>
                  <a:lnTo>
                    <a:pt x="504581" y="383054"/>
                  </a:lnTo>
                  <a:lnTo>
                    <a:pt x="507036" y="375659"/>
                  </a:lnTo>
                  <a:lnTo>
                    <a:pt x="508018" y="367278"/>
                  </a:lnTo>
                  <a:lnTo>
                    <a:pt x="508509" y="359390"/>
                  </a:lnTo>
                  <a:lnTo>
                    <a:pt x="508018" y="350516"/>
                  </a:lnTo>
                  <a:lnTo>
                    <a:pt x="507036" y="343121"/>
                  </a:lnTo>
                  <a:lnTo>
                    <a:pt x="504581" y="335234"/>
                  </a:lnTo>
                  <a:lnTo>
                    <a:pt x="502125" y="327839"/>
                  </a:lnTo>
                  <a:lnTo>
                    <a:pt x="499179" y="320937"/>
                  </a:lnTo>
                  <a:lnTo>
                    <a:pt x="494759" y="314035"/>
                  </a:lnTo>
                  <a:lnTo>
                    <a:pt x="490339" y="308119"/>
                  </a:lnTo>
                  <a:lnTo>
                    <a:pt x="484938" y="301710"/>
                  </a:lnTo>
                  <a:lnTo>
                    <a:pt x="480027" y="297273"/>
                  </a:lnTo>
                  <a:lnTo>
                    <a:pt x="475607" y="293822"/>
                  </a:lnTo>
                  <a:lnTo>
                    <a:pt x="471187" y="290371"/>
                  </a:lnTo>
                  <a:lnTo>
                    <a:pt x="466277" y="287907"/>
                  </a:lnTo>
                  <a:lnTo>
                    <a:pt x="460875" y="284456"/>
                  </a:lnTo>
                  <a:lnTo>
                    <a:pt x="455964" y="282484"/>
                  </a:lnTo>
                  <a:lnTo>
                    <a:pt x="450562" y="281005"/>
                  </a:lnTo>
                  <a:lnTo>
                    <a:pt x="445160" y="279526"/>
                  </a:lnTo>
                  <a:lnTo>
                    <a:pt x="450562" y="274596"/>
                  </a:lnTo>
                  <a:lnTo>
                    <a:pt x="455964" y="268680"/>
                  </a:lnTo>
                  <a:lnTo>
                    <a:pt x="460875" y="261778"/>
                  </a:lnTo>
                  <a:lnTo>
                    <a:pt x="465294" y="255369"/>
                  </a:lnTo>
                  <a:lnTo>
                    <a:pt x="468241" y="248467"/>
                  </a:lnTo>
                  <a:lnTo>
                    <a:pt x="470696" y="241072"/>
                  </a:lnTo>
                  <a:lnTo>
                    <a:pt x="472661" y="233185"/>
                  </a:lnTo>
                  <a:lnTo>
                    <a:pt x="473643" y="225297"/>
                  </a:lnTo>
                  <a:lnTo>
                    <a:pt x="474134" y="216423"/>
                  </a:lnTo>
                  <a:lnTo>
                    <a:pt x="473643" y="208535"/>
                  </a:lnTo>
                  <a:lnTo>
                    <a:pt x="472661" y="200647"/>
                  </a:lnTo>
                  <a:lnTo>
                    <a:pt x="470696" y="192759"/>
                  </a:lnTo>
                  <a:lnTo>
                    <a:pt x="468241" y="185365"/>
                  </a:lnTo>
                  <a:lnTo>
                    <a:pt x="465294" y="178463"/>
                  </a:lnTo>
                  <a:lnTo>
                    <a:pt x="460875" y="171561"/>
                  </a:lnTo>
                  <a:lnTo>
                    <a:pt x="455964" y="165152"/>
                  </a:lnTo>
                  <a:lnTo>
                    <a:pt x="450562" y="159236"/>
                  </a:lnTo>
                  <a:lnTo>
                    <a:pt x="444669" y="153813"/>
                  </a:lnTo>
                  <a:lnTo>
                    <a:pt x="437794" y="148390"/>
                  </a:lnTo>
                  <a:lnTo>
                    <a:pt x="431410" y="144446"/>
                  </a:lnTo>
                  <a:lnTo>
                    <a:pt x="424535" y="141488"/>
                  </a:lnTo>
                  <a:lnTo>
                    <a:pt x="416677" y="138530"/>
                  </a:lnTo>
                  <a:lnTo>
                    <a:pt x="409311" y="137052"/>
                  </a:lnTo>
                  <a:lnTo>
                    <a:pt x="401454" y="136066"/>
                  </a:lnTo>
                  <a:lnTo>
                    <a:pt x="392615" y="135573"/>
                  </a:lnTo>
                  <a:lnTo>
                    <a:pt x="356275" y="135573"/>
                  </a:lnTo>
                  <a:lnTo>
                    <a:pt x="359712" y="132615"/>
                  </a:lnTo>
                  <a:lnTo>
                    <a:pt x="365114" y="126206"/>
                  </a:lnTo>
                  <a:lnTo>
                    <a:pt x="370025" y="119797"/>
                  </a:lnTo>
                  <a:lnTo>
                    <a:pt x="373954" y="112895"/>
                  </a:lnTo>
                  <a:lnTo>
                    <a:pt x="377391" y="105500"/>
                  </a:lnTo>
                  <a:lnTo>
                    <a:pt x="379846" y="98598"/>
                  </a:lnTo>
                  <a:lnTo>
                    <a:pt x="381811" y="90710"/>
                  </a:lnTo>
                  <a:lnTo>
                    <a:pt x="382793" y="82823"/>
                  </a:lnTo>
                  <a:lnTo>
                    <a:pt x="383284" y="74442"/>
                  </a:lnTo>
                  <a:lnTo>
                    <a:pt x="382793" y="66554"/>
                  </a:lnTo>
                  <a:lnTo>
                    <a:pt x="381811" y="58173"/>
                  </a:lnTo>
                  <a:lnTo>
                    <a:pt x="379846" y="50778"/>
                  </a:lnTo>
                  <a:lnTo>
                    <a:pt x="377391" y="43383"/>
                  </a:lnTo>
                  <a:lnTo>
                    <a:pt x="373954" y="35989"/>
                  </a:lnTo>
                  <a:lnTo>
                    <a:pt x="370025" y="29580"/>
                  </a:lnTo>
                  <a:lnTo>
                    <a:pt x="365114" y="23171"/>
                  </a:lnTo>
                  <a:lnTo>
                    <a:pt x="359712" y="16762"/>
                  </a:lnTo>
                  <a:lnTo>
                    <a:pt x="351364" y="9860"/>
                  </a:lnTo>
                  <a:lnTo>
                    <a:pt x="347435" y="6902"/>
                  </a:lnTo>
                  <a:lnTo>
                    <a:pt x="343507" y="4437"/>
                  </a:lnTo>
                  <a:lnTo>
                    <a:pt x="357257" y="2465"/>
                  </a:lnTo>
                  <a:lnTo>
                    <a:pt x="370516" y="98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400" dirty="0">
                <a:latin typeface="+mj-lt"/>
              </a:endParaRPr>
            </a:p>
          </p:txBody>
        </p:sp>
        <p:grpSp>
          <p:nvGrpSpPr>
            <p:cNvPr id="146" name="Group 28"/>
            <p:cNvGrpSpPr/>
            <p:nvPr/>
          </p:nvGrpSpPr>
          <p:grpSpPr>
            <a:xfrm>
              <a:off x="6029024" y="1348046"/>
              <a:ext cx="310276" cy="372460"/>
              <a:chOff x="5816600" y="1936751"/>
              <a:chExt cx="450840" cy="541339"/>
            </a:xfrm>
            <a:solidFill>
              <a:schemeClr val="bg1"/>
            </a:solidFill>
          </p:grpSpPr>
          <p:sp>
            <p:nvSpPr>
              <p:cNvPr id="157" name="Freeform 278"/>
              <p:cNvSpPr>
                <a:spLocks/>
              </p:cNvSpPr>
              <p:nvPr/>
            </p:nvSpPr>
            <p:spPr bwMode="auto">
              <a:xfrm>
                <a:off x="5997565" y="2133601"/>
                <a:ext cx="269875" cy="344489"/>
              </a:xfrm>
              <a:custGeom>
                <a:avLst/>
                <a:gdLst>
                  <a:gd name="T0" fmla="*/ 125 w 339"/>
                  <a:gd name="T1" fmla="*/ 397 h 436"/>
                  <a:gd name="T2" fmla="*/ 125 w 339"/>
                  <a:gd name="T3" fmla="*/ 363 h 436"/>
                  <a:gd name="T4" fmla="*/ 304 w 339"/>
                  <a:gd name="T5" fmla="*/ 370 h 436"/>
                  <a:gd name="T6" fmla="*/ 304 w 339"/>
                  <a:gd name="T7" fmla="*/ 328 h 436"/>
                  <a:gd name="T8" fmla="*/ 125 w 339"/>
                  <a:gd name="T9" fmla="*/ 297 h 436"/>
                  <a:gd name="T10" fmla="*/ 125 w 339"/>
                  <a:gd name="T11" fmla="*/ 263 h 436"/>
                  <a:gd name="T12" fmla="*/ 304 w 339"/>
                  <a:gd name="T13" fmla="*/ 302 h 436"/>
                  <a:gd name="T14" fmla="*/ 304 w 339"/>
                  <a:gd name="T15" fmla="*/ 261 h 436"/>
                  <a:gd name="T16" fmla="*/ 125 w 339"/>
                  <a:gd name="T17" fmla="*/ 197 h 436"/>
                  <a:gd name="T18" fmla="*/ 125 w 339"/>
                  <a:gd name="T19" fmla="*/ 162 h 436"/>
                  <a:gd name="T20" fmla="*/ 304 w 339"/>
                  <a:gd name="T21" fmla="*/ 234 h 436"/>
                  <a:gd name="T22" fmla="*/ 304 w 339"/>
                  <a:gd name="T23" fmla="*/ 195 h 436"/>
                  <a:gd name="T24" fmla="*/ 125 w 339"/>
                  <a:gd name="T25" fmla="*/ 97 h 436"/>
                  <a:gd name="T26" fmla="*/ 125 w 339"/>
                  <a:gd name="T27" fmla="*/ 61 h 436"/>
                  <a:gd name="T28" fmla="*/ 304 w 339"/>
                  <a:gd name="T29" fmla="*/ 165 h 436"/>
                  <a:gd name="T30" fmla="*/ 304 w 339"/>
                  <a:gd name="T31" fmla="*/ 128 h 436"/>
                  <a:gd name="T32" fmla="*/ 125 w 339"/>
                  <a:gd name="T33" fmla="*/ 0 h 436"/>
                  <a:gd name="T34" fmla="*/ 70 w 339"/>
                  <a:gd name="T35" fmla="*/ 41 h 436"/>
                  <a:gd name="T36" fmla="*/ 70 w 339"/>
                  <a:gd name="T37" fmla="*/ 41 h 436"/>
                  <a:gd name="T38" fmla="*/ 57 w 339"/>
                  <a:gd name="T39" fmla="*/ 71 h 436"/>
                  <a:gd name="T40" fmla="*/ 40 w 339"/>
                  <a:gd name="T41" fmla="*/ 114 h 436"/>
                  <a:gd name="T42" fmla="*/ 22 w 339"/>
                  <a:gd name="T43" fmla="*/ 153 h 436"/>
                  <a:gd name="T44" fmla="*/ 16 w 339"/>
                  <a:gd name="T45" fmla="*/ 165 h 436"/>
                  <a:gd name="T46" fmla="*/ 13 w 339"/>
                  <a:gd name="T47" fmla="*/ 169 h 436"/>
                  <a:gd name="T48" fmla="*/ 10 w 339"/>
                  <a:gd name="T49" fmla="*/ 170 h 436"/>
                  <a:gd name="T50" fmla="*/ 0 w 339"/>
                  <a:gd name="T51" fmla="*/ 406 h 436"/>
                  <a:gd name="T52" fmla="*/ 0 w 339"/>
                  <a:gd name="T53" fmla="*/ 406 h 436"/>
                  <a:gd name="T54" fmla="*/ 18 w 339"/>
                  <a:gd name="T55" fmla="*/ 416 h 436"/>
                  <a:gd name="T56" fmla="*/ 18 w 339"/>
                  <a:gd name="T57" fmla="*/ 416 h 436"/>
                  <a:gd name="T58" fmla="*/ 18 w 339"/>
                  <a:gd name="T59" fmla="*/ 420 h 436"/>
                  <a:gd name="T60" fmla="*/ 18 w 339"/>
                  <a:gd name="T61" fmla="*/ 424 h 436"/>
                  <a:gd name="T62" fmla="*/ 18 w 339"/>
                  <a:gd name="T63" fmla="*/ 426 h 436"/>
                  <a:gd name="T64" fmla="*/ 17 w 339"/>
                  <a:gd name="T65" fmla="*/ 431 h 436"/>
                  <a:gd name="T66" fmla="*/ 17 w 339"/>
                  <a:gd name="T67" fmla="*/ 431 h 436"/>
                  <a:gd name="T68" fmla="*/ 14 w 339"/>
                  <a:gd name="T69" fmla="*/ 433 h 436"/>
                  <a:gd name="T70" fmla="*/ 10 w 339"/>
                  <a:gd name="T71" fmla="*/ 435 h 436"/>
                  <a:gd name="T72" fmla="*/ 5 w 339"/>
                  <a:gd name="T73" fmla="*/ 436 h 436"/>
                  <a:gd name="T74" fmla="*/ 339 w 339"/>
                  <a:gd name="T75" fmla="*/ 436 h 436"/>
                  <a:gd name="T76" fmla="*/ 339 w 339"/>
                  <a:gd name="T77" fmla="*/ 397 h 436"/>
                  <a:gd name="T78" fmla="*/ 125 w 339"/>
                  <a:gd name="T79" fmla="*/ 397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9" h="436">
                    <a:moveTo>
                      <a:pt x="125" y="397"/>
                    </a:moveTo>
                    <a:lnTo>
                      <a:pt x="125" y="363"/>
                    </a:lnTo>
                    <a:lnTo>
                      <a:pt x="304" y="370"/>
                    </a:lnTo>
                    <a:lnTo>
                      <a:pt x="304" y="328"/>
                    </a:lnTo>
                    <a:lnTo>
                      <a:pt x="125" y="297"/>
                    </a:lnTo>
                    <a:lnTo>
                      <a:pt x="125" y="263"/>
                    </a:lnTo>
                    <a:lnTo>
                      <a:pt x="304" y="302"/>
                    </a:lnTo>
                    <a:lnTo>
                      <a:pt x="304" y="261"/>
                    </a:lnTo>
                    <a:lnTo>
                      <a:pt x="125" y="197"/>
                    </a:lnTo>
                    <a:lnTo>
                      <a:pt x="125" y="162"/>
                    </a:lnTo>
                    <a:lnTo>
                      <a:pt x="304" y="234"/>
                    </a:lnTo>
                    <a:lnTo>
                      <a:pt x="304" y="195"/>
                    </a:lnTo>
                    <a:lnTo>
                      <a:pt x="125" y="97"/>
                    </a:lnTo>
                    <a:lnTo>
                      <a:pt x="125" y="61"/>
                    </a:lnTo>
                    <a:lnTo>
                      <a:pt x="304" y="165"/>
                    </a:lnTo>
                    <a:lnTo>
                      <a:pt x="304" y="128"/>
                    </a:lnTo>
                    <a:lnTo>
                      <a:pt x="125" y="0"/>
                    </a:lnTo>
                    <a:lnTo>
                      <a:pt x="70" y="41"/>
                    </a:lnTo>
                    <a:lnTo>
                      <a:pt x="70" y="41"/>
                    </a:lnTo>
                    <a:lnTo>
                      <a:pt x="57" y="71"/>
                    </a:lnTo>
                    <a:lnTo>
                      <a:pt x="40" y="114"/>
                    </a:lnTo>
                    <a:lnTo>
                      <a:pt x="22" y="153"/>
                    </a:lnTo>
                    <a:lnTo>
                      <a:pt x="16" y="165"/>
                    </a:lnTo>
                    <a:lnTo>
                      <a:pt x="13" y="169"/>
                    </a:lnTo>
                    <a:lnTo>
                      <a:pt x="10" y="170"/>
                    </a:lnTo>
                    <a:lnTo>
                      <a:pt x="0" y="406"/>
                    </a:lnTo>
                    <a:lnTo>
                      <a:pt x="0" y="406"/>
                    </a:lnTo>
                    <a:lnTo>
                      <a:pt x="18" y="416"/>
                    </a:lnTo>
                    <a:lnTo>
                      <a:pt x="18" y="416"/>
                    </a:lnTo>
                    <a:lnTo>
                      <a:pt x="18" y="420"/>
                    </a:lnTo>
                    <a:lnTo>
                      <a:pt x="18" y="424"/>
                    </a:lnTo>
                    <a:lnTo>
                      <a:pt x="18" y="426"/>
                    </a:lnTo>
                    <a:lnTo>
                      <a:pt x="17" y="431"/>
                    </a:lnTo>
                    <a:lnTo>
                      <a:pt x="17" y="431"/>
                    </a:lnTo>
                    <a:lnTo>
                      <a:pt x="14" y="433"/>
                    </a:lnTo>
                    <a:lnTo>
                      <a:pt x="10" y="435"/>
                    </a:lnTo>
                    <a:lnTo>
                      <a:pt x="5" y="436"/>
                    </a:lnTo>
                    <a:lnTo>
                      <a:pt x="339" y="436"/>
                    </a:lnTo>
                    <a:lnTo>
                      <a:pt x="339" y="397"/>
                    </a:lnTo>
                    <a:lnTo>
                      <a:pt x="125" y="3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latin typeface="+mj-lt"/>
                </a:endParaRPr>
              </a:p>
            </p:txBody>
          </p:sp>
          <p:sp>
            <p:nvSpPr>
              <p:cNvPr id="158" name="Freeform 279"/>
              <p:cNvSpPr>
                <a:spLocks/>
              </p:cNvSpPr>
              <p:nvPr/>
            </p:nvSpPr>
            <p:spPr bwMode="auto">
              <a:xfrm>
                <a:off x="5878503" y="1936751"/>
                <a:ext cx="93663" cy="117476"/>
              </a:xfrm>
              <a:custGeom>
                <a:avLst/>
                <a:gdLst>
                  <a:gd name="T0" fmla="*/ 14 w 119"/>
                  <a:gd name="T1" fmla="*/ 93 h 148"/>
                  <a:gd name="T2" fmla="*/ 15 w 119"/>
                  <a:gd name="T3" fmla="*/ 93 h 148"/>
                  <a:gd name="T4" fmla="*/ 26 w 119"/>
                  <a:gd name="T5" fmla="*/ 116 h 148"/>
                  <a:gd name="T6" fmla="*/ 27 w 119"/>
                  <a:gd name="T7" fmla="*/ 124 h 148"/>
                  <a:gd name="T8" fmla="*/ 27 w 119"/>
                  <a:gd name="T9" fmla="*/ 137 h 148"/>
                  <a:gd name="T10" fmla="*/ 30 w 119"/>
                  <a:gd name="T11" fmla="*/ 141 h 148"/>
                  <a:gd name="T12" fmla="*/ 45 w 119"/>
                  <a:gd name="T13" fmla="*/ 147 h 148"/>
                  <a:gd name="T14" fmla="*/ 60 w 119"/>
                  <a:gd name="T15" fmla="*/ 148 h 148"/>
                  <a:gd name="T16" fmla="*/ 83 w 119"/>
                  <a:gd name="T17" fmla="*/ 144 h 148"/>
                  <a:gd name="T18" fmla="*/ 91 w 119"/>
                  <a:gd name="T19" fmla="*/ 137 h 148"/>
                  <a:gd name="T20" fmla="*/ 91 w 119"/>
                  <a:gd name="T21" fmla="*/ 130 h 148"/>
                  <a:gd name="T22" fmla="*/ 92 w 119"/>
                  <a:gd name="T23" fmla="*/ 116 h 148"/>
                  <a:gd name="T24" fmla="*/ 99 w 119"/>
                  <a:gd name="T25" fmla="*/ 105 h 148"/>
                  <a:gd name="T26" fmla="*/ 103 w 119"/>
                  <a:gd name="T27" fmla="*/ 93 h 148"/>
                  <a:gd name="T28" fmla="*/ 104 w 119"/>
                  <a:gd name="T29" fmla="*/ 93 h 148"/>
                  <a:gd name="T30" fmla="*/ 112 w 119"/>
                  <a:gd name="T31" fmla="*/ 87 h 148"/>
                  <a:gd name="T32" fmla="*/ 118 w 119"/>
                  <a:gd name="T33" fmla="*/ 77 h 148"/>
                  <a:gd name="T34" fmla="*/ 119 w 119"/>
                  <a:gd name="T35" fmla="*/ 70 h 148"/>
                  <a:gd name="T36" fmla="*/ 116 w 119"/>
                  <a:gd name="T37" fmla="*/ 62 h 148"/>
                  <a:gd name="T38" fmla="*/ 112 w 119"/>
                  <a:gd name="T39" fmla="*/ 60 h 148"/>
                  <a:gd name="T40" fmla="*/ 111 w 119"/>
                  <a:gd name="T41" fmla="*/ 60 h 148"/>
                  <a:gd name="T42" fmla="*/ 114 w 119"/>
                  <a:gd name="T43" fmla="*/ 50 h 148"/>
                  <a:gd name="T44" fmla="*/ 111 w 119"/>
                  <a:gd name="T45" fmla="*/ 28 h 148"/>
                  <a:gd name="T46" fmla="*/ 98 w 119"/>
                  <a:gd name="T47" fmla="*/ 10 h 148"/>
                  <a:gd name="T48" fmla="*/ 75 w 119"/>
                  <a:gd name="T49" fmla="*/ 1 h 148"/>
                  <a:gd name="T50" fmla="*/ 60 w 119"/>
                  <a:gd name="T51" fmla="*/ 0 h 148"/>
                  <a:gd name="T52" fmla="*/ 32 w 119"/>
                  <a:gd name="T53" fmla="*/ 5 h 148"/>
                  <a:gd name="T54" fmla="*/ 14 w 119"/>
                  <a:gd name="T55" fmla="*/ 19 h 148"/>
                  <a:gd name="T56" fmla="*/ 5 w 119"/>
                  <a:gd name="T57" fmla="*/ 39 h 148"/>
                  <a:gd name="T58" fmla="*/ 7 w 119"/>
                  <a:gd name="T59" fmla="*/ 60 h 148"/>
                  <a:gd name="T60" fmla="*/ 6 w 119"/>
                  <a:gd name="T61" fmla="*/ 60 h 148"/>
                  <a:gd name="T62" fmla="*/ 5 w 119"/>
                  <a:gd name="T63" fmla="*/ 60 h 148"/>
                  <a:gd name="T64" fmla="*/ 0 w 119"/>
                  <a:gd name="T65" fmla="*/ 64 h 148"/>
                  <a:gd name="T66" fmla="*/ 0 w 119"/>
                  <a:gd name="T67" fmla="*/ 77 h 148"/>
                  <a:gd name="T68" fmla="*/ 3 w 119"/>
                  <a:gd name="T69" fmla="*/ 82 h 148"/>
                  <a:gd name="T70" fmla="*/ 10 w 119"/>
                  <a:gd name="T71" fmla="*/ 91 h 148"/>
                  <a:gd name="T72" fmla="*/ 14 w 119"/>
                  <a:gd name="T73" fmla="*/ 9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 h="148">
                    <a:moveTo>
                      <a:pt x="14" y="93"/>
                    </a:moveTo>
                    <a:lnTo>
                      <a:pt x="14" y="93"/>
                    </a:lnTo>
                    <a:lnTo>
                      <a:pt x="15" y="93"/>
                    </a:lnTo>
                    <a:lnTo>
                      <a:pt x="15" y="93"/>
                    </a:lnTo>
                    <a:lnTo>
                      <a:pt x="21" y="105"/>
                    </a:lnTo>
                    <a:lnTo>
                      <a:pt x="26" y="116"/>
                    </a:lnTo>
                    <a:lnTo>
                      <a:pt x="26" y="116"/>
                    </a:lnTo>
                    <a:lnTo>
                      <a:pt x="27" y="124"/>
                    </a:lnTo>
                    <a:lnTo>
                      <a:pt x="27" y="130"/>
                    </a:lnTo>
                    <a:lnTo>
                      <a:pt x="27" y="137"/>
                    </a:lnTo>
                    <a:lnTo>
                      <a:pt x="27" y="137"/>
                    </a:lnTo>
                    <a:lnTo>
                      <a:pt x="30" y="141"/>
                    </a:lnTo>
                    <a:lnTo>
                      <a:pt x="36" y="144"/>
                    </a:lnTo>
                    <a:lnTo>
                      <a:pt x="45" y="147"/>
                    </a:lnTo>
                    <a:lnTo>
                      <a:pt x="60" y="148"/>
                    </a:lnTo>
                    <a:lnTo>
                      <a:pt x="60" y="148"/>
                    </a:lnTo>
                    <a:lnTo>
                      <a:pt x="73" y="147"/>
                    </a:lnTo>
                    <a:lnTo>
                      <a:pt x="83" y="144"/>
                    </a:lnTo>
                    <a:lnTo>
                      <a:pt x="88" y="141"/>
                    </a:lnTo>
                    <a:lnTo>
                      <a:pt x="91" y="137"/>
                    </a:lnTo>
                    <a:lnTo>
                      <a:pt x="91" y="137"/>
                    </a:lnTo>
                    <a:lnTo>
                      <a:pt x="91" y="130"/>
                    </a:lnTo>
                    <a:lnTo>
                      <a:pt x="92" y="124"/>
                    </a:lnTo>
                    <a:lnTo>
                      <a:pt x="92" y="116"/>
                    </a:lnTo>
                    <a:lnTo>
                      <a:pt x="92" y="116"/>
                    </a:lnTo>
                    <a:lnTo>
                      <a:pt x="99" y="105"/>
                    </a:lnTo>
                    <a:lnTo>
                      <a:pt x="103" y="93"/>
                    </a:lnTo>
                    <a:lnTo>
                      <a:pt x="103" y="93"/>
                    </a:lnTo>
                    <a:lnTo>
                      <a:pt x="104" y="93"/>
                    </a:lnTo>
                    <a:lnTo>
                      <a:pt x="104" y="93"/>
                    </a:lnTo>
                    <a:lnTo>
                      <a:pt x="108" y="91"/>
                    </a:lnTo>
                    <a:lnTo>
                      <a:pt x="112" y="87"/>
                    </a:lnTo>
                    <a:lnTo>
                      <a:pt x="116" y="82"/>
                    </a:lnTo>
                    <a:lnTo>
                      <a:pt x="118" y="77"/>
                    </a:lnTo>
                    <a:lnTo>
                      <a:pt x="118" y="77"/>
                    </a:lnTo>
                    <a:lnTo>
                      <a:pt x="119" y="70"/>
                    </a:lnTo>
                    <a:lnTo>
                      <a:pt x="118" y="64"/>
                    </a:lnTo>
                    <a:lnTo>
                      <a:pt x="116" y="62"/>
                    </a:lnTo>
                    <a:lnTo>
                      <a:pt x="115" y="60"/>
                    </a:lnTo>
                    <a:lnTo>
                      <a:pt x="112" y="60"/>
                    </a:lnTo>
                    <a:lnTo>
                      <a:pt x="112" y="60"/>
                    </a:lnTo>
                    <a:lnTo>
                      <a:pt x="111" y="60"/>
                    </a:lnTo>
                    <a:lnTo>
                      <a:pt x="111" y="60"/>
                    </a:lnTo>
                    <a:lnTo>
                      <a:pt x="114" y="50"/>
                    </a:lnTo>
                    <a:lnTo>
                      <a:pt x="114" y="39"/>
                    </a:lnTo>
                    <a:lnTo>
                      <a:pt x="111" y="28"/>
                    </a:lnTo>
                    <a:lnTo>
                      <a:pt x="106" y="19"/>
                    </a:lnTo>
                    <a:lnTo>
                      <a:pt x="98" y="10"/>
                    </a:lnTo>
                    <a:lnTo>
                      <a:pt x="87" y="5"/>
                    </a:lnTo>
                    <a:lnTo>
                      <a:pt x="75" y="1"/>
                    </a:lnTo>
                    <a:lnTo>
                      <a:pt x="60" y="0"/>
                    </a:lnTo>
                    <a:lnTo>
                      <a:pt x="60" y="0"/>
                    </a:lnTo>
                    <a:lnTo>
                      <a:pt x="45" y="1"/>
                    </a:lnTo>
                    <a:lnTo>
                      <a:pt x="32" y="5"/>
                    </a:lnTo>
                    <a:lnTo>
                      <a:pt x="22" y="10"/>
                    </a:lnTo>
                    <a:lnTo>
                      <a:pt x="14" y="19"/>
                    </a:lnTo>
                    <a:lnTo>
                      <a:pt x="7" y="28"/>
                    </a:lnTo>
                    <a:lnTo>
                      <a:pt x="5" y="39"/>
                    </a:lnTo>
                    <a:lnTo>
                      <a:pt x="5" y="50"/>
                    </a:lnTo>
                    <a:lnTo>
                      <a:pt x="7" y="60"/>
                    </a:lnTo>
                    <a:lnTo>
                      <a:pt x="7" y="60"/>
                    </a:lnTo>
                    <a:lnTo>
                      <a:pt x="6" y="60"/>
                    </a:lnTo>
                    <a:lnTo>
                      <a:pt x="6" y="60"/>
                    </a:lnTo>
                    <a:lnTo>
                      <a:pt x="5" y="60"/>
                    </a:lnTo>
                    <a:lnTo>
                      <a:pt x="2" y="62"/>
                    </a:lnTo>
                    <a:lnTo>
                      <a:pt x="0" y="64"/>
                    </a:lnTo>
                    <a:lnTo>
                      <a:pt x="0" y="70"/>
                    </a:lnTo>
                    <a:lnTo>
                      <a:pt x="0" y="77"/>
                    </a:lnTo>
                    <a:lnTo>
                      <a:pt x="0" y="77"/>
                    </a:lnTo>
                    <a:lnTo>
                      <a:pt x="3" y="82"/>
                    </a:lnTo>
                    <a:lnTo>
                      <a:pt x="6" y="87"/>
                    </a:lnTo>
                    <a:lnTo>
                      <a:pt x="10" y="91"/>
                    </a:lnTo>
                    <a:lnTo>
                      <a:pt x="14" y="93"/>
                    </a:lnTo>
                    <a:lnTo>
                      <a:pt x="14"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latin typeface="+mj-lt"/>
                </a:endParaRPr>
              </a:p>
            </p:txBody>
          </p:sp>
          <p:sp>
            <p:nvSpPr>
              <p:cNvPr id="159" name="Freeform 280"/>
              <p:cNvSpPr>
                <a:spLocks/>
              </p:cNvSpPr>
              <p:nvPr/>
            </p:nvSpPr>
            <p:spPr bwMode="auto">
              <a:xfrm>
                <a:off x="5816600" y="2049462"/>
                <a:ext cx="217488" cy="428625"/>
              </a:xfrm>
              <a:custGeom>
                <a:avLst/>
                <a:gdLst>
                  <a:gd name="T0" fmla="*/ 255 w 274"/>
                  <a:gd name="T1" fmla="*/ 38 h 541"/>
                  <a:gd name="T2" fmla="*/ 251 w 274"/>
                  <a:gd name="T3" fmla="*/ 26 h 541"/>
                  <a:gd name="T4" fmla="*/ 240 w 274"/>
                  <a:gd name="T5" fmla="*/ 18 h 541"/>
                  <a:gd name="T6" fmla="*/ 211 w 274"/>
                  <a:gd name="T7" fmla="*/ 10 h 541"/>
                  <a:gd name="T8" fmla="*/ 181 w 274"/>
                  <a:gd name="T9" fmla="*/ 3 h 541"/>
                  <a:gd name="T10" fmla="*/ 177 w 274"/>
                  <a:gd name="T11" fmla="*/ 0 h 541"/>
                  <a:gd name="T12" fmla="*/ 150 w 274"/>
                  <a:gd name="T13" fmla="*/ 62 h 541"/>
                  <a:gd name="T14" fmla="*/ 143 w 274"/>
                  <a:gd name="T15" fmla="*/ 30 h 541"/>
                  <a:gd name="T16" fmla="*/ 147 w 274"/>
                  <a:gd name="T17" fmla="*/ 24 h 541"/>
                  <a:gd name="T18" fmla="*/ 147 w 274"/>
                  <a:gd name="T19" fmla="*/ 19 h 541"/>
                  <a:gd name="T20" fmla="*/ 146 w 274"/>
                  <a:gd name="T21" fmla="*/ 12 h 541"/>
                  <a:gd name="T22" fmla="*/ 143 w 274"/>
                  <a:gd name="T23" fmla="*/ 11 h 541"/>
                  <a:gd name="T24" fmla="*/ 136 w 274"/>
                  <a:gd name="T25" fmla="*/ 11 h 541"/>
                  <a:gd name="T26" fmla="*/ 131 w 274"/>
                  <a:gd name="T27" fmla="*/ 11 h 541"/>
                  <a:gd name="T28" fmla="*/ 127 w 274"/>
                  <a:gd name="T29" fmla="*/ 14 h 541"/>
                  <a:gd name="T30" fmla="*/ 127 w 274"/>
                  <a:gd name="T31" fmla="*/ 19 h 541"/>
                  <a:gd name="T32" fmla="*/ 131 w 274"/>
                  <a:gd name="T33" fmla="*/ 30 h 541"/>
                  <a:gd name="T34" fmla="*/ 124 w 274"/>
                  <a:gd name="T35" fmla="*/ 62 h 541"/>
                  <a:gd name="T36" fmla="*/ 99 w 274"/>
                  <a:gd name="T37" fmla="*/ 0 h 541"/>
                  <a:gd name="T38" fmla="*/ 93 w 274"/>
                  <a:gd name="T39" fmla="*/ 3 h 541"/>
                  <a:gd name="T40" fmla="*/ 78 w 274"/>
                  <a:gd name="T41" fmla="*/ 6 h 541"/>
                  <a:gd name="T42" fmla="*/ 34 w 274"/>
                  <a:gd name="T43" fmla="*/ 18 h 541"/>
                  <a:gd name="T44" fmla="*/ 29 w 274"/>
                  <a:gd name="T45" fmla="*/ 20 h 541"/>
                  <a:gd name="T46" fmla="*/ 21 w 274"/>
                  <a:gd name="T47" fmla="*/ 31 h 541"/>
                  <a:gd name="T48" fmla="*/ 19 w 274"/>
                  <a:gd name="T49" fmla="*/ 38 h 541"/>
                  <a:gd name="T50" fmla="*/ 6 w 274"/>
                  <a:gd name="T51" fmla="*/ 103 h 541"/>
                  <a:gd name="T52" fmla="*/ 0 w 274"/>
                  <a:gd name="T53" fmla="*/ 142 h 541"/>
                  <a:gd name="T54" fmla="*/ 0 w 274"/>
                  <a:gd name="T55" fmla="*/ 150 h 541"/>
                  <a:gd name="T56" fmla="*/ 6 w 274"/>
                  <a:gd name="T57" fmla="*/ 167 h 541"/>
                  <a:gd name="T58" fmla="*/ 31 w 274"/>
                  <a:gd name="T59" fmla="*/ 221 h 541"/>
                  <a:gd name="T60" fmla="*/ 45 w 274"/>
                  <a:gd name="T61" fmla="*/ 254 h 541"/>
                  <a:gd name="T62" fmla="*/ 50 w 274"/>
                  <a:gd name="T63" fmla="*/ 263 h 541"/>
                  <a:gd name="T64" fmla="*/ 60 w 274"/>
                  <a:gd name="T65" fmla="*/ 269 h 541"/>
                  <a:gd name="T66" fmla="*/ 70 w 274"/>
                  <a:gd name="T67" fmla="*/ 511 h 541"/>
                  <a:gd name="T68" fmla="*/ 53 w 274"/>
                  <a:gd name="T69" fmla="*/ 522 h 541"/>
                  <a:gd name="T70" fmla="*/ 52 w 274"/>
                  <a:gd name="T71" fmla="*/ 529 h 541"/>
                  <a:gd name="T72" fmla="*/ 54 w 274"/>
                  <a:gd name="T73" fmla="*/ 536 h 541"/>
                  <a:gd name="T74" fmla="*/ 56 w 274"/>
                  <a:gd name="T75" fmla="*/ 538 h 541"/>
                  <a:gd name="T76" fmla="*/ 65 w 274"/>
                  <a:gd name="T77" fmla="*/ 541 h 541"/>
                  <a:gd name="T78" fmla="*/ 122 w 274"/>
                  <a:gd name="T79" fmla="*/ 541 h 541"/>
                  <a:gd name="T80" fmla="*/ 126 w 274"/>
                  <a:gd name="T81" fmla="*/ 541 h 541"/>
                  <a:gd name="T82" fmla="*/ 128 w 274"/>
                  <a:gd name="T83" fmla="*/ 536 h 541"/>
                  <a:gd name="T84" fmla="*/ 124 w 274"/>
                  <a:gd name="T85" fmla="*/ 514 h 541"/>
                  <a:gd name="T86" fmla="*/ 150 w 274"/>
                  <a:gd name="T87" fmla="*/ 514 h 541"/>
                  <a:gd name="T88" fmla="*/ 147 w 274"/>
                  <a:gd name="T89" fmla="*/ 531 h 541"/>
                  <a:gd name="T90" fmla="*/ 147 w 274"/>
                  <a:gd name="T91" fmla="*/ 538 h 541"/>
                  <a:gd name="T92" fmla="*/ 153 w 274"/>
                  <a:gd name="T93" fmla="*/ 541 h 541"/>
                  <a:gd name="T94" fmla="*/ 209 w 274"/>
                  <a:gd name="T95" fmla="*/ 541 h 541"/>
                  <a:gd name="T96" fmla="*/ 215 w 274"/>
                  <a:gd name="T97" fmla="*/ 540 h 541"/>
                  <a:gd name="T98" fmla="*/ 221 w 274"/>
                  <a:gd name="T99" fmla="*/ 536 h 541"/>
                  <a:gd name="T100" fmla="*/ 223 w 274"/>
                  <a:gd name="T101" fmla="*/ 533 h 541"/>
                  <a:gd name="T102" fmla="*/ 223 w 274"/>
                  <a:gd name="T103" fmla="*/ 525 h 541"/>
                  <a:gd name="T104" fmla="*/ 221 w 274"/>
                  <a:gd name="T105" fmla="*/ 522 h 541"/>
                  <a:gd name="T106" fmla="*/ 215 w 274"/>
                  <a:gd name="T107" fmla="*/ 269 h 541"/>
                  <a:gd name="T108" fmla="*/ 220 w 274"/>
                  <a:gd name="T109" fmla="*/ 267 h 541"/>
                  <a:gd name="T110" fmla="*/ 228 w 274"/>
                  <a:gd name="T111" fmla="*/ 259 h 541"/>
                  <a:gd name="T112" fmla="*/ 230 w 274"/>
                  <a:gd name="T113" fmla="*/ 254 h 541"/>
                  <a:gd name="T114" fmla="*/ 258 w 274"/>
                  <a:gd name="T115" fmla="*/ 192 h 541"/>
                  <a:gd name="T116" fmla="*/ 273 w 274"/>
                  <a:gd name="T117" fmla="*/ 158 h 541"/>
                  <a:gd name="T118" fmla="*/ 274 w 274"/>
                  <a:gd name="T119" fmla="*/ 150 h 541"/>
                  <a:gd name="T120" fmla="*/ 274 w 274"/>
                  <a:gd name="T121" fmla="*/ 131 h 541"/>
                  <a:gd name="T122" fmla="*/ 263 w 274"/>
                  <a:gd name="T123" fmla="*/ 70 h 541"/>
                  <a:gd name="T124" fmla="*/ 255 w 274"/>
                  <a:gd name="T125" fmla="*/ 38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541">
                    <a:moveTo>
                      <a:pt x="255" y="38"/>
                    </a:moveTo>
                    <a:lnTo>
                      <a:pt x="255" y="38"/>
                    </a:lnTo>
                    <a:lnTo>
                      <a:pt x="254" y="31"/>
                    </a:lnTo>
                    <a:lnTo>
                      <a:pt x="251" y="26"/>
                    </a:lnTo>
                    <a:lnTo>
                      <a:pt x="247" y="20"/>
                    </a:lnTo>
                    <a:lnTo>
                      <a:pt x="240" y="18"/>
                    </a:lnTo>
                    <a:lnTo>
                      <a:pt x="240" y="18"/>
                    </a:lnTo>
                    <a:lnTo>
                      <a:pt x="211" y="10"/>
                    </a:lnTo>
                    <a:lnTo>
                      <a:pt x="196" y="6"/>
                    </a:lnTo>
                    <a:lnTo>
                      <a:pt x="181" y="3"/>
                    </a:lnTo>
                    <a:lnTo>
                      <a:pt x="181" y="3"/>
                    </a:lnTo>
                    <a:lnTo>
                      <a:pt x="177" y="0"/>
                    </a:lnTo>
                    <a:lnTo>
                      <a:pt x="176" y="2"/>
                    </a:lnTo>
                    <a:lnTo>
                      <a:pt x="150" y="62"/>
                    </a:lnTo>
                    <a:lnTo>
                      <a:pt x="150" y="62"/>
                    </a:lnTo>
                    <a:lnTo>
                      <a:pt x="143" y="30"/>
                    </a:lnTo>
                    <a:lnTo>
                      <a:pt x="143" y="30"/>
                    </a:lnTo>
                    <a:lnTo>
                      <a:pt x="147" y="24"/>
                    </a:lnTo>
                    <a:lnTo>
                      <a:pt x="147" y="19"/>
                    </a:lnTo>
                    <a:lnTo>
                      <a:pt x="147" y="19"/>
                    </a:lnTo>
                    <a:lnTo>
                      <a:pt x="147" y="14"/>
                    </a:lnTo>
                    <a:lnTo>
                      <a:pt x="146" y="12"/>
                    </a:lnTo>
                    <a:lnTo>
                      <a:pt x="143" y="11"/>
                    </a:lnTo>
                    <a:lnTo>
                      <a:pt x="143" y="11"/>
                    </a:lnTo>
                    <a:lnTo>
                      <a:pt x="136" y="11"/>
                    </a:lnTo>
                    <a:lnTo>
                      <a:pt x="136" y="11"/>
                    </a:lnTo>
                    <a:lnTo>
                      <a:pt x="131" y="11"/>
                    </a:lnTo>
                    <a:lnTo>
                      <a:pt x="131" y="11"/>
                    </a:lnTo>
                    <a:lnTo>
                      <a:pt x="128" y="12"/>
                    </a:lnTo>
                    <a:lnTo>
                      <a:pt x="127" y="14"/>
                    </a:lnTo>
                    <a:lnTo>
                      <a:pt x="127" y="19"/>
                    </a:lnTo>
                    <a:lnTo>
                      <a:pt x="127" y="19"/>
                    </a:lnTo>
                    <a:lnTo>
                      <a:pt x="128" y="26"/>
                    </a:lnTo>
                    <a:lnTo>
                      <a:pt x="131" y="30"/>
                    </a:lnTo>
                    <a:lnTo>
                      <a:pt x="131" y="30"/>
                    </a:lnTo>
                    <a:lnTo>
                      <a:pt x="124" y="62"/>
                    </a:lnTo>
                    <a:lnTo>
                      <a:pt x="99" y="2"/>
                    </a:lnTo>
                    <a:lnTo>
                      <a:pt x="99" y="0"/>
                    </a:lnTo>
                    <a:lnTo>
                      <a:pt x="99" y="0"/>
                    </a:lnTo>
                    <a:lnTo>
                      <a:pt x="93" y="3"/>
                    </a:lnTo>
                    <a:lnTo>
                      <a:pt x="93" y="3"/>
                    </a:lnTo>
                    <a:lnTo>
                      <a:pt x="78" y="6"/>
                    </a:lnTo>
                    <a:lnTo>
                      <a:pt x="64" y="10"/>
                    </a:lnTo>
                    <a:lnTo>
                      <a:pt x="34" y="18"/>
                    </a:lnTo>
                    <a:lnTo>
                      <a:pt x="34" y="18"/>
                    </a:lnTo>
                    <a:lnTo>
                      <a:pt x="29" y="20"/>
                    </a:lnTo>
                    <a:lnTo>
                      <a:pt x="25" y="26"/>
                    </a:lnTo>
                    <a:lnTo>
                      <a:pt x="21" y="31"/>
                    </a:lnTo>
                    <a:lnTo>
                      <a:pt x="19" y="38"/>
                    </a:lnTo>
                    <a:lnTo>
                      <a:pt x="19" y="38"/>
                    </a:lnTo>
                    <a:lnTo>
                      <a:pt x="12" y="70"/>
                    </a:lnTo>
                    <a:lnTo>
                      <a:pt x="6" y="103"/>
                    </a:lnTo>
                    <a:lnTo>
                      <a:pt x="2" y="131"/>
                    </a:lnTo>
                    <a:lnTo>
                      <a:pt x="0" y="142"/>
                    </a:lnTo>
                    <a:lnTo>
                      <a:pt x="0" y="150"/>
                    </a:lnTo>
                    <a:lnTo>
                      <a:pt x="0" y="150"/>
                    </a:lnTo>
                    <a:lnTo>
                      <a:pt x="3" y="158"/>
                    </a:lnTo>
                    <a:lnTo>
                      <a:pt x="6" y="167"/>
                    </a:lnTo>
                    <a:lnTo>
                      <a:pt x="16" y="192"/>
                    </a:lnTo>
                    <a:lnTo>
                      <a:pt x="31" y="221"/>
                    </a:lnTo>
                    <a:lnTo>
                      <a:pt x="45" y="254"/>
                    </a:lnTo>
                    <a:lnTo>
                      <a:pt x="45" y="254"/>
                    </a:lnTo>
                    <a:lnTo>
                      <a:pt x="47" y="259"/>
                    </a:lnTo>
                    <a:lnTo>
                      <a:pt x="50" y="263"/>
                    </a:lnTo>
                    <a:lnTo>
                      <a:pt x="54" y="267"/>
                    </a:lnTo>
                    <a:lnTo>
                      <a:pt x="60" y="269"/>
                    </a:lnTo>
                    <a:lnTo>
                      <a:pt x="70" y="511"/>
                    </a:lnTo>
                    <a:lnTo>
                      <a:pt x="70" y="511"/>
                    </a:lnTo>
                    <a:lnTo>
                      <a:pt x="53" y="522"/>
                    </a:lnTo>
                    <a:lnTo>
                      <a:pt x="53" y="522"/>
                    </a:lnTo>
                    <a:lnTo>
                      <a:pt x="52" y="525"/>
                    </a:lnTo>
                    <a:lnTo>
                      <a:pt x="52" y="529"/>
                    </a:lnTo>
                    <a:lnTo>
                      <a:pt x="53" y="533"/>
                    </a:lnTo>
                    <a:lnTo>
                      <a:pt x="54" y="536"/>
                    </a:lnTo>
                    <a:lnTo>
                      <a:pt x="54" y="536"/>
                    </a:lnTo>
                    <a:lnTo>
                      <a:pt x="56" y="538"/>
                    </a:lnTo>
                    <a:lnTo>
                      <a:pt x="60" y="540"/>
                    </a:lnTo>
                    <a:lnTo>
                      <a:pt x="65" y="541"/>
                    </a:lnTo>
                    <a:lnTo>
                      <a:pt x="65" y="541"/>
                    </a:lnTo>
                    <a:lnTo>
                      <a:pt x="122" y="541"/>
                    </a:lnTo>
                    <a:lnTo>
                      <a:pt x="122" y="541"/>
                    </a:lnTo>
                    <a:lnTo>
                      <a:pt x="126" y="541"/>
                    </a:lnTo>
                    <a:lnTo>
                      <a:pt x="127" y="538"/>
                    </a:lnTo>
                    <a:lnTo>
                      <a:pt x="128" y="536"/>
                    </a:lnTo>
                    <a:lnTo>
                      <a:pt x="128" y="531"/>
                    </a:lnTo>
                    <a:lnTo>
                      <a:pt x="124" y="514"/>
                    </a:lnTo>
                    <a:lnTo>
                      <a:pt x="138" y="341"/>
                    </a:lnTo>
                    <a:lnTo>
                      <a:pt x="150" y="514"/>
                    </a:lnTo>
                    <a:lnTo>
                      <a:pt x="150" y="514"/>
                    </a:lnTo>
                    <a:lnTo>
                      <a:pt x="147" y="531"/>
                    </a:lnTo>
                    <a:lnTo>
                      <a:pt x="147" y="536"/>
                    </a:lnTo>
                    <a:lnTo>
                      <a:pt x="147" y="538"/>
                    </a:lnTo>
                    <a:lnTo>
                      <a:pt x="150" y="541"/>
                    </a:lnTo>
                    <a:lnTo>
                      <a:pt x="153" y="541"/>
                    </a:lnTo>
                    <a:lnTo>
                      <a:pt x="153" y="541"/>
                    </a:lnTo>
                    <a:lnTo>
                      <a:pt x="209" y="541"/>
                    </a:lnTo>
                    <a:lnTo>
                      <a:pt x="209" y="541"/>
                    </a:lnTo>
                    <a:lnTo>
                      <a:pt x="215" y="540"/>
                    </a:lnTo>
                    <a:lnTo>
                      <a:pt x="219" y="538"/>
                    </a:lnTo>
                    <a:lnTo>
                      <a:pt x="221" y="536"/>
                    </a:lnTo>
                    <a:lnTo>
                      <a:pt x="221" y="536"/>
                    </a:lnTo>
                    <a:lnTo>
                      <a:pt x="223" y="533"/>
                    </a:lnTo>
                    <a:lnTo>
                      <a:pt x="223" y="529"/>
                    </a:lnTo>
                    <a:lnTo>
                      <a:pt x="223" y="525"/>
                    </a:lnTo>
                    <a:lnTo>
                      <a:pt x="221" y="522"/>
                    </a:lnTo>
                    <a:lnTo>
                      <a:pt x="221" y="522"/>
                    </a:lnTo>
                    <a:lnTo>
                      <a:pt x="204" y="511"/>
                    </a:lnTo>
                    <a:lnTo>
                      <a:pt x="215" y="269"/>
                    </a:lnTo>
                    <a:lnTo>
                      <a:pt x="215" y="269"/>
                    </a:lnTo>
                    <a:lnTo>
                      <a:pt x="220" y="267"/>
                    </a:lnTo>
                    <a:lnTo>
                      <a:pt x="224" y="263"/>
                    </a:lnTo>
                    <a:lnTo>
                      <a:pt x="228" y="259"/>
                    </a:lnTo>
                    <a:lnTo>
                      <a:pt x="230" y="254"/>
                    </a:lnTo>
                    <a:lnTo>
                      <a:pt x="230" y="254"/>
                    </a:lnTo>
                    <a:lnTo>
                      <a:pt x="244" y="221"/>
                    </a:lnTo>
                    <a:lnTo>
                      <a:pt x="258" y="192"/>
                    </a:lnTo>
                    <a:lnTo>
                      <a:pt x="269" y="167"/>
                    </a:lnTo>
                    <a:lnTo>
                      <a:pt x="273" y="158"/>
                    </a:lnTo>
                    <a:lnTo>
                      <a:pt x="274" y="150"/>
                    </a:lnTo>
                    <a:lnTo>
                      <a:pt x="274" y="150"/>
                    </a:lnTo>
                    <a:lnTo>
                      <a:pt x="274" y="142"/>
                    </a:lnTo>
                    <a:lnTo>
                      <a:pt x="274" y="131"/>
                    </a:lnTo>
                    <a:lnTo>
                      <a:pt x="270" y="103"/>
                    </a:lnTo>
                    <a:lnTo>
                      <a:pt x="263" y="70"/>
                    </a:lnTo>
                    <a:lnTo>
                      <a:pt x="255" y="38"/>
                    </a:lnTo>
                    <a:lnTo>
                      <a:pt x="255"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latin typeface="+mj-lt"/>
                </a:endParaRPr>
              </a:p>
            </p:txBody>
          </p:sp>
        </p:grpSp>
        <p:sp>
          <p:nvSpPr>
            <p:cNvPr id="147" name="Rectangle 1436"/>
            <p:cNvSpPr>
              <a:spLocks noChangeArrowheads="1"/>
            </p:cNvSpPr>
            <p:nvPr/>
          </p:nvSpPr>
          <p:spPr bwMode="auto">
            <a:xfrm>
              <a:off x="3532901" y="1811240"/>
              <a:ext cx="10188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050" b="1" dirty="0">
                  <a:solidFill>
                    <a:schemeClr val="bg1"/>
                  </a:solidFill>
                  <a:latin typeface="+mj-lt"/>
                  <a:cs typeface="Arial" pitchFamily="34" charset="0"/>
                </a:rPr>
                <a:t>Proven</a:t>
              </a:r>
            </a:p>
            <a:p>
              <a:pPr algn="ctr" fontAlgn="base">
                <a:spcBef>
                  <a:spcPct val="0"/>
                </a:spcBef>
                <a:spcAft>
                  <a:spcPct val="0"/>
                </a:spcAft>
              </a:pPr>
              <a:r>
                <a:rPr lang="en-US" sz="1050" b="1" dirty="0">
                  <a:solidFill>
                    <a:schemeClr val="bg1"/>
                  </a:solidFill>
                  <a:latin typeface="+mj-lt"/>
                  <a:cs typeface="Arial" pitchFamily="34" charset="0"/>
                </a:rPr>
                <a:t>Methodologies</a:t>
              </a:r>
            </a:p>
          </p:txBody>
        </p:sp>
        <p:sp>
          <p:nvSpPr>
            <p:cNvPr id="148" name="Rectangle 1436"/>
            <p:cNvSpPr>
              <a:spLocks noChangeArrowheads="1"/>
            </p:cNvSpPr>
            <p:nvPr/>
          </p:nvSpPr>
          <p:spPr bwMode="auto">
            <a:xfrm>
              <a:off x="4640651" y="1811240"/>
              <a:ext cx="9550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050" b="1" dirty="0">
                  <a:solidFill>
                    <a:schemeClr val="bg1"/>
                  </a:solidFill>
                  <a:latin typeface="+mj-lt"/>
                  <a:cs typeface="Arial" pitchFamily="34" charset="0"/>
                </a:rPr>
                <a:t>Best</a:t>
              </a:r>
            </a:p>
            <a:p>
              <a:pPr algn="ctr" fontAlgn="base">
                <a:spcBef>
                  <a:spcPct val="0"/>
                </a:spcBef>
                <a:spcAft>
                  <a:spcPct val="0"/>
                </a:spcAft>
              </a:pPr>
              <a:r>
                <a:rPr lang="en-US" sz="1050" b="1" dirty="0">
                  <a:solidFill>
                    <a:schemeClr val="bg1"/>
                  </a:solidFill>
                  <a:latin typeface="+mj-lt"/>
                  <a:cs typeface="Arial" pitchFamily="34" charset="0"/>
                </a:rPr>
                <a:t>Practices</a:t>
              </a:r>
            </a:p>
          </p:txBody>
        </p:sp>
        <p:sp>
          <p:nvSpPr>
            <p:cNvPr id="149" name="Rectangle 1436"/>
            <p:cNvSpPr>
              <a:spLocks noChangeArrowheads="1"/>
            </p:cNvSpPr>
            <p:nvPr/>
          </p:nvSpPr>
          <p:spPr bwMode="auto">
            <a:xfrm>
              <a:off x="5689196" y="1811240"/>
              <a:ext cx="10152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050" b="1" dirty="0">
                  <a:solidFill>
                    <a:schemeClr val="bg1"/>
                  </a:solidFill>
                  <a:latin typeface="+mj-lt"/>
                  <a:cs typeface="Arial" pitchFamily="34" charset="0"/>
                </a:rPr>
                <a:t>Business</a:t>
              </a:r>
              <a:br>
                <a:rPr lang="en-US" sz="1050" b="1" dirty="0">
                  <a:solidFill>
                    <a:schemeClr val="bg1"/>
                  </a:solidFill>
                  <a:latin typeface="+mj-lt"/>
                  <a:cs typeface="Arial" pitchFamily="34" charset="0"/>
                </a:rPr>
              </a:br>
              <a:r>
                <a:rPr lang="en-US" sz="1050" b="1" dirty="0">
                  <a:solidFill>
                    <a:schemeClr val="bg1"/>
                  </a:solidFill>
                  <a:latin typeface="+mj-lt"/>
                  <a:cs typeface="Arial" pitchFamily="34" charset="0"/>
                </a:rPr>
                <a:t>Goals</a:t>
              </a:r>
            </a:p>
          </p:txBody>
        </p:sp>
        <p:sp>
          <p:nvSpPr>
            <p:cNvPr id="150" name="Rectangle 1436"/>
            <p:cNvSpPr>
              <a:spLocks noChangeArrowheads="1"/>
            </p:cNvSpPr>
            <p:nvPr/>
          </p:nvSpPr>
          <p:spPr bwMode="auto">
            <a:xfrm>
              <a:off x="6760346" y="1811240"/>
              <a:ext cx="10188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a:r>
                <a:rPr lang="en-US" sz="1050" b="1" dirty="0">
                  <a:solidFill>
                    <a:schemeClr val="bg1"/>
                  </a:solidFill>
                  <a:latin typeface="+mj-lt"/>
                  <a:cs typeface="Arial" pitchFamily="34" charset="0"/>
                </a:rPr>
                <a:t>Strategic Partnerships</a:t>
              </a:r>
            </a:p>
          </p:txBody>
        </p:sp>
        <p:grpSp>
          <p:nvGrpSpPr>
            <p:cNvPr id="151" name="Group 86"/>
            <p:cNvGrpSpPr/>
            <p:nvPr/>
          </p:nvGrpSpPr>
          <p:grpSpPr>
            <a:xfrm>
              <a:off x="7017677" y="1390894"/>
              <a:ext cx="504216" cy="306938"/>
              <a:chOff x="7651488" y="2540208"/>
              <a:chExt cx="626450" cy="381346"/>
            </a:xfrm>
            <a:solidFill>
              <a:schemeClr val="bg1"/>
            </a:solidFill>
          </p:grpSpPr>
          <p:sp>
            <p:nvSpPr>
              <p:cNvPr id="152" name="Freeform 27"/>
              <p:cNvSpPr>
                <a:spLocks/>
              </p:cNvSpPr>
              <p:nvPr/>
            </p:nvSpPr>
            <p:spPr bwMode="black">
              <a:xfrm>
                <a:off x="7798408" y="2540208"/>
                <a:ext cx="422394" cy="241655"/>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a:effectLst/>
            </p:spPr>
            <p:txBody>
              <a:bodyPr wrap="none" anchor="ctr"/>
              <a:lstStyle/>
              <a:p>
                <a:endParaRPr lang="en-US" dirty="0">
                  <a:latin typeface="+mj-lt"/>
                </a:endParaRPr>
              </a:p>
            </p:txBody>
          </p:sp>
          <p:sp>
            <p:nvSpPr>
              <p:cNvPr id="153" name="Freeform 28"/>
              <p:cNvSpPr>
                <a:spLocks/>
              </p:cNvSpPr>
              <p:nvPr/>
            </p:nvSpPr>
            <p:spPr bwMode="black">
              <a:xfrm>
                <a:off x="7747394" y="2774726"/>
                <a:ext cx="205076" cy="141731"/>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a:effectLst/>
            </p:spPr>
            <p:txBody>
              <a:bodyPr wrap="none" anchor="ctr"/>
              <a:lstStyle/>
              <a:p>
                <a:endParaRPr lang="en-US" dirty="0">
                  <a:latin typeface="+mj-lt"/>
                </a:endParaRPr>
              </a:p>
            </p:txBody>
          </p:sp>
          <p:sp>
            <p:nvSpPr>
              <p:cNvPr id="154" name="Freeform 29"/>
              <p:cNvSpPr>
                <a:spLocks/>
              </p:cNvSpPr>
              <p:nvPr/>
            </p:nvSpPr>
            <p:spPr bwMode="black">
              <a:xfrm>
                <a:off x="8178971" y="2578954"/>
                <a:ext cx="98967" cy="20494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a:effectLst/>
            </p:spPr>
            <p:txBody>
              <a:bodyPr wrap="none" anchor="ctr"/>
              <a:lstStyle/>
              <a:p>
                <a:endParaRPr lang="en-US" dirty="0">
                  <a:latin typeface="+mj-lt"/>
                </a:endParaRPr>
              </a:p>
            </p:txBody>
          </p:sp>
          <p:sp>
            <p:nvSpPr>
              <p:cNvPr id="155" name="Freeform 30"/>
              <p:cNvSpPr>
                <a:spLocks/>
              </p:cNvSpPr>
              <p:nvPr/>
            </p:nvSpPr>
            <p:spPr bwMode="black">
              <a:xfrm>
                <a:off x="7651488" y="2557542"/>
                <a:ext cx="113251" cy="226360"/>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a:effectLst/>
            </p:spPr>
            <p:txBody>
              <a:bodyPr wrap="none" anchor="ctr"/>
              <a:lstStyle/>
              <a:p>
                <a:endParaRPr lang="en-US" dirty="0">
                  <a:latin typeface="+mj-lt"/>
                </a:endParaRPr>
              </a:p>
            </p:txBody>
          </p:sp>
          <p:sp>
            <p:nvSpPr>
              <p:cNvPr id="156" name="Freeform 26"/>
              <p:cNvSpPr>
                <a:spLocks/>
              </p:cNvSpPr>
              <p:nvPr/>
            </p:nvSpPr>
            <p:spPr bwMode="black">
              <a:xfrm>
                <a:off x="7728009" y="2591190"/>
                <a:ext cx="454023" cy="330364"/>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a:effectLst/>
            </p:spPr>
            <p:txBody>
              <a:bodyPr wrap="none" anchor="ctr"/>
              <a:lstStyle/>
              <a:p>
                <a:endParaRPr lang="en-US" dirty="0">
                  <a:latin typeface="+mj-lt"/>
                </a:endParaRPr>
              </a:p>
            </p:txBody>
          </p:sp>
        </p:grpSp>
      </p:grpSp>
      <p:grpSp>
        <p:nvGrpSpPr>
          <p:cNvPr id="164" name="Group 122"/>
          <p:cNvGrpSpPr/>
          <p:nvPr/>
        </p:nvGrpSpPr>
        <p:grpSpPr>
          <a:xfrm>
            <a:off x="2243138" y="3807295"/>
            <a:ext cx="6356103" cy="595670"/>
            <a:chOff x="2243138" y="3810471"/>
            <a:chExt cx="6356103" cy="595670"/>
          </a:xfrm>
        </p:grpSpPr>
        <p:sp>
          <p:nvSpPr>
            <p:cNvPr id="165" name="Rectangle 164"/>
            <p:cNvSpPr/>
            <p:nvPr/>
          </p:nvSpPr>
          <p:spPr>
            <a:xfrm>
              <a:off x="2243138" y="4069081"/>
              <a:ext cx="6356103" cy="337060"/>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66" name="Round Same Side Corner Rectangle 165"/>
            <p:cNvSpPr/>
            <p:nvPr/>
          </p:nvSpPr>
          <p:spPr>
            <a:xfrm>
              <a:off x="4824447" y="3818945"/>
              <a:ext cx="1217974" cy="252824"/>
            </a:xfrm>
            <a:prstGeom prst="round2SameRect">
              <a:avLst>
                <a:gd name="adj1" fmla="val 0"/>
                <a:gd name="adj2" fmla="val 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67" name="TextBox 166"/>
            <p:cNvSpPr txBox="1"/>
            <p:nvPr/>
          </p:nvSpPr>
          <p:spPr>
            <a:xfrm>
              <a:off x="4973214" y="3810471"/>
              <a:ext cx="920445" cy="276999"/>
            </a:xfrm>
            <a:prstGeom prst="rect">
              <a:avLst/>
            </a:prstGeom>
            <a:noFill/>
          </p:spPr>
          <p:txBody>
            <a:bodyPr wrap="none" rtlCol="0" anchor="ctr">
              <a:spAutoFit/>
            </a:bodyPr>
            <a:lstStyle/>
            <a:p>
              <a:pPr algn="ctr"/>
              <a:r>
                <a:rPr lang="en-US" sz="1200" dirty="0">
                  <a:solidFill>
                    <a:schemeClr val="bg1"/>
                  </a:solidFill>
                  <a:latin typeface="+mj-lt"/>
                </a:rPr>
                <a:t>TRAINING</a:t>
              </a:r>
            </a:p>
          </p:txBody>
        </p:sp>
        <p:sp>
          <p:nvSpPr>
            <p:cNvPr id="168" name="Rectangle 167"/>
            <p:cNvSpPr/>
            <p:nvPr/>
          </p:nvSpPr>
          <p:spPr>
            <a:xfrm>
              <a:off x="2374784" y="4109255"/>
              <a:ext cx="6132794" cy="261610"/>
            </a:xfrm>
            <a:prstGeom prst="rect">
              <a:avLst/>
            </a:prstGeom>
          </p:spPr>
          <p:txBody>
            <a:bodyPr wrap="square">
              <a:spAutoFit/>
            </a:bodyPr>
            <a:lstStyle/>
            <a:p>
              <a:pPr algn="ctr" defTabSz="457070"/>
              <a:r>
                <a:rPr lang="en-US" sz="1100" dirty="0">
                  <a:solidFill>
                    <a:schemeClr val="bg1"/>
                  </a:solidFill>
                  <a:latin typeface="+mj-lt"/>
                </a:rPr>
                <a:t>Improving the engineering and operations staff skills and increase adoption of new technologies</a:t>
              </a:r>
            </a:p>
          </p:txBody>
        </p:sp>
      </p:grpSp>
      <p:grpSp>
        <p:nvGrpSpPr>
          <p:cNvPr id="7" name="Group 6"/>
          <p:cNvGrpSpPr/>
          <p:nvPr/>
        </p:nvGrpSpPr>
        <p:grpSpPr>
          <a:xfrm>
            <a:off x="1136466" y="3742635"/>
            <a:ext cx="281217" cy="220413"/>
            <a:chOff x="4824447" y="339843"/>
            <a:chExt cx="281217" cy="220413"/>
          </a:xfrm>
        </p:grpSpPr>
        <p:cxnSp>
          <p:nvCxnSpPr>
            <p:cNvPr id="5" name="Straight Connector 4"/>
            <p:cNvCxnSpPr/>
            <p:nvPr/>
          </p:nvCxnSpPr>
          <p:spPr bwMode="auto">
            <a:xfrm>
              <a:off x="4824447" y="430750"/>
              <a:ext cx="136358" cy="120913"/>
            </a:xfrm>
            <a:prstGeom prst="line">
              <a:avLst/>
            </a:prstGeom>
            <a:solidFill>
              <a:srgbClr val="0183B7"/>
            </a:solidFill>
            <a:ln w="50800" cap="flat" cmpd="sng" algn="ctr">
              <a:solidFill>
                <a:schemeClr val="accent1"/>
              </a:solidFill>
              <a:prstDash val="solid"/>
              <a:round/>
              <a:headEnd type="none" w="med" len="med"/>
              <a:tailEnd type="none" w="med" len="med"/>
            </a:ln>
            <a:effectLst/>
          </p:spPr>
        </p:cxnSp>
        <p:cxnSp>
          <p:nvCxnSpPr>
            <p:cNvPr id="65" name="Straight Connector 64"/>
            <p:cNvCxnSpPr/>
            <p:nvPr/>
          </p:nvCxnSpPr>
          <p:spPr bwMode="auto">
            <a:xfrm flipV="1">
              <a:off x="4923069" y="339843"/>
              <a:ext cx="182595" cy="220413"/>
            </a:xfrm>
            <a:prstGeom prst="line">
              <a:avLst/>
            </a:prstGeom>
            <a:solidFill>
              <a:srgbClr val="0183B7"/>
            </a:solidFill>
            <a:ln w="50800" cap="flat" cmpd="sng" algn="ctr">
              <a:solidFill>
                <a:schemeClr val="accent1"/>
              </a:solidFill>
              <a:prstDash val="solid"/>
              <a:round/>
              <a:headEnd type="none" w="med" len="med"/>
              <a:tailEnd type="none" w="med" len="med"/>
            </a:ln>
            <a:effectLst/>
          </p:spPr>
        </p:cxnSp>
      </p:grpSp>
      <p:sp>
        <p:nvSpPr>
          <p:cNvPr id="4" name="Slide Number Placeholder 3"/>
          <p:cNvSpPr>
            <a:spLocks noGrp="1"/>
          </p:cNvSpPr>
          <p:nvPr>
            <p:ph type="sldNum" sz="quarter" idx="4"/>
          </p:nvPr>
        </p:nvSpPr>
        <p:spPr/>
        <p:txBody>
          <a:bodyPr/>
          <a:lstStyle/>
          <a:p>
            <a:fld id="{96A97DD0-5BE7-4856-A2A9-C42C6688E607}" type="slidenum">
              <a:rPr lang="en-AU" smtClean="0"/>
              <a:pPr/>
              <a:t>24</a:t>
            </a:fld>
            <a:endParaRPr lang="en-AU" dirty="0"/>
          </a:p>
        </p:txBody>
      </p:sp>
    </p:spTree>
    <p:extLst>
      <p:ext uri="{BB962C8B-B14F-4D97-AF65-F5344CB8AC3E}">
        <p14:creationId xmlns:p14="http://schemas.microsoft.com/office/powerpoint/2010/main" val="525493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
                                        </p:tgtEl>
                                        <p:attrNameLst>
                                          <p:attrName>style.visibility</p:attrName>
                                        </p:attrNameLst>
                                      </p:cBhvr>
                                      <p:to>
                                        <p:strVal val="visible"/>
                                      </p:to>
                                    </p:set>
                                    <p:animEffect transition="in" filter="fade">
                                      <p:cBhvr>
                                        <p:cTn id="17" dur="500"/>
                                        <p:tgtEl>
                                          <p:spTgt spid="16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468321"/>
            <a:ext cx="7200928" cy="429269"/>
          </a:xfrm>
        </p:spPr>
        <p:txBody>
          <a:bodyPr>
            <a:noAutofit/>
          </a:bodyPr>
          <a:lstStyle/>
          <a:p>
            <a:r>
              <a:rPr lang="en-US" dirty="0"/>
              <a:t>Cisco 5G Advisory Services </a:t>
            </a:r>
          </a:p>
        </p:txBody>
      </p:sp>
      <p:sp>
        <p:nvSpPr>
          <p:cNvPr id="8" name="Freeform 3" descr="bpct-blend3"/>
          <p:cNvSpPr>
            <a:spLocks noChangeAspect="1"/>
          </p:cNvSpPr>
          <p:nvPr/>
        </p:nvSpPr>
        <p:spPr bwMode="auto">
          <a:xfrm>
            <a:off x="829743" y="1885950"/>
            <a:ext cx="1813322" cy="2196702"/>
          </a:xfrm>
          <a:custGeom>
            <a:avLst/>
            <a:gdLst>
              <a:gd name="T0" fmla="*/ 2147483647 w 645"/>
              <a:gd name="T1" fmla="*/ 2147483647 h 1124"/>
              <a:gd name="T2" fmla="*/ 2147483647 w 645"/>
              <a:gd name="T3" fmla="*/ 2147483647 h 1124"/>
              <a:gd name="T4" fmla="*/ 2147483647 w 645"/>
              <a:gd name="T5" fmla="*/ 2147483647 h 1124"/>
              <a:gd name="T6" fmla="*/ 2147483647 w 645"/>
              <a:gd name="T7" fmla="*/ 2147483647 h 1124"/>
              <a:gd name="T8" fmla="*/ 2147483647 w 645"/>
              <a:gd name="T9" fmla="*/ 2147483647 h 1124"/>
              <a:gd name="T10" fmla="*/ 2147483647 w 645"/>
              <a:gd name="T11" fmla="*/ 2147483647 h 1124"/>
              <a:gd name="T12" fmla="*/ 2147483647 w 645"/>
              <a:gd name="T13" fmla="*/ 2147483647 h 1124"/>
              <a:gd name="T14" fmla="*/ 2147483647 w 645"/>
              <a:gd name="T15" fmla="*/ 2147483647 h 1124"/>
              <a:gd name="T16" fmla="*/ 2147483647 w 645"/>
              <a:gd name="T17" fmla="*/ 2147483647 h 1124"/>
              <a:gd name="T18" fmla="*/ 2147483647 w 645"/>
              <a:gd name="T19" fmla="*/ 2147483647 h 1124"/>
              <a:gd name="T20" fmla="*/ 2147483647 w 645"/>
              <a:gd name="T21" fmla="*/ 2147483647 h 1124"/>
              <a:gd name="T22" fmla="*/ 2147483647 w 645"/>
              <a:gd name="T23" fmla="*/ 2147483647 h 1124"/>
              <a:gd name="T24" fmla="*/ 2147483647 w 645"/>
              <a:gd name="T25" fmla="*/ 2147483647 h 1124"/>
              <a:gd name="T26" fmla="*/ 2147483647 w 645"/>
              <a:gd name="T27" fmla="*/ 2147483647 h 1124"/>
              <a:gd name="T28" fmla="*/ 2147483647 w 645"/>
              <a:gd name="T29" fmla="*/ 2147483647 h 1124"/>
              <a:gd name="T30" fmla="*/ 2147483647 w 645"/>
              <a:gd name="T31" fmla="*/ 0 h 1124"/>
              <a:gd name="T32" fmla="*/ 2147483647 w 645"/>
              <a:gd name="T33" fmla="*/ 0 h 1124"/>
              <a:gd name="T34" fmla="*/ 0 w 645"/>
              <a:gd name="T35" fmla="*/ 2147483647 h 1124"/>
              <a:gd name="T36" fmla="*/ 0 w 645"/>
              <a:gd name="T37" fmla="*/ 2147483647 h 1124"/>
              <a:gd name="T38" fmla="*/ 2147483647 w 645"/>
              <a:gd name="T39" fmla="*/ 2147483647 h 11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5"/>
              <a:gd name="T61" fmla="*/ 0 h 1124"/>
              <a:gd name="T62" fmla="*/ 645 w 645"/>
              <a:gd name="T63" fmla="*/ 1124 h 11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5" h="1124">
                <a:moveTo>
                  <a:pt x="24" y="1124"/>
                </a:moveTo>
                <a:cubicBezTo>
                  <a:pt x="439" y="1124"/>
                  <a:pt x="439" y="1124"/>
                  <a:pt x="439" y="1124"/>
                </a:cubicBezTo>
                <a:cubicBezTo>
                  <a:pt x="452" y="1124"/>
                  <a:pt x="463" y="1113"/>
                  <a:pt x="463" y="1100"/>
                </a:cubicBezTo>
                <a:cubicBezTo>
                  <a:pt x="463" y="627"/>
                  <a:pt x="463" y="627"/>
                  <a:pt x="463" y="627"/>
                </a:cubicBezTo>
                <a:cubicBezTo>
                  <a:pt x="525" y="627"/>
                  <a:pt x="525" y="627"/>
                  <a:pt x="525" y="627"/>
                </a:cubicBezTo>
                <a:cubicBezTo>
                  <a:pt x="525" y="633"/>
                  <a:pt x="525" y="638"/>
                  <a:pt x="525" y="641"/>
                </a:cubicBezTo>
                <a:cubicBezTo>
                  <a:pt x="525" y="658"/>
                  <a:pt x="536" y="661"/>
                  <a:pt x="547" y="652"/>
                </a:cubicBezTo>
                <a:cubicBezTo>
                  <a:pt x="558" y="644"/>
                  <a:pt x="628" y="589"/>
                  <a:pt x="638" y="580"/>
                </a:cubicBezTo>
                <a:cubicBezTo>
                  <a:pt x="643" y="576"/>
                  <a:pt x="645" y="572"/>
                  <a:pt x="645" y="566"/>
                </a:cubicBezTo>
                <a:cubicBezTo>
                  <a:pt x="645" y="560"/>
                  <a:pt x="643" y="556"/>
                  <a:pt x="638" y="552"/>
                </a:cubicBezTo>
                <a:cubicBezTo>
                  <a:pt x="628" y="543"/>
                  <a:pt x="552" y="484"/>
                  <a:pt x="547" y="480"/>
                </a:cubicBezTo>
                <a:cubicBezTo>
                  <a:pt x="536" y="470"/>
                  <a:pt x="525" y="473"/>
                  <a:pt x="525" y="491"/>
                </a:cubicBezTo>
                <a:cubicBezTo>
                  <a:pt x="525" y="494"/>
                  <a:pt x="525" y="499"/>
                  <a:pt x="525" y="505"/>
                </a:cubicBezTo>
                <a:cubicBezTo>
                  <a:pt x="463" y="505"/>
                  <a:pt x="463" y="505"/>
                  <a:pt x="463" y="505"/>
                </a:cubicBezTo>
                <a:cubicBezTo>
                  <a:pt x="463" y="24"/>
                  <a:pt x="463" y="24"/>
                  <a:pt x="463" y="24"/>
                </a:cubicBezTo>
                <a:cubicBezTo>
                  <a:pt x="463" y="11"/>
                  <a:pt x="452" y="0"/>
                  <a:pt x="439" y="0"/>
                </a:cubicBezTo>
                <a:cubicBezTo>
                  <a:pt x="24" y="0"/>
                  <a:pt x="24" y="0"/>
                  <a:pt x="24" y="0"/>
                </a:cubicBezTo>
                <a:cubicBezTo>
                  <a:pt x="11" y="0"/>
                  <a:pt x="0" y="11"/>
                  <a:pt x="0" y="24"/>
                </a:cubicBezTo>
                <a:cubicBezTo>
                  <a:pt x="0" y="1100"/>
                  <a:pt x="0" y="1100"/>
                  <a:pt x="0" y="1100"/>
                </a:cubicBezTo>
                <a:cubicBezTo>
                  <a:pt x="0" y="1113"/>
                  <a:pt x="11" y="1124"/>
                  <a:pt x="24" y="1124"/>
                </a:cubicBezTo>
                <a:close/>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4500" tIns="89100"/>
          <a:lstStyle>
            <a:lvl1pPr eaLnBrk="0" hangingPunct="0">
              <a:defRPr sz="2000">
                <a:solidFill>
                  <a:schemeClr val="tx1"/>
                </a:solidFill>
                <a:latin typeface="Arial" charset="0"/>
                <a:ea typeface="MS PGothic" charset="-128"/>
                <a:cs typeface="MS PGothic" charset="-128"/>
              </a:defRPr>
            </a:lvl1pPr>
            <a:lvl2pPr marL="742950" indent="-285750" eaLnBrk="0" hangingPunct="0">
              <a:defRPr sz="2000">
                <a:solidFill>
                  <a:schemeClr val="tx1"/>
                </a:solidFill>
                <a:latin typeface="Arial" charset="0"/>
                <a:ea typeface="MS PGothic" charset="-128"/>
                <a:cs typeface="MS PGothic" charset="-128"/>
              </a:defRPr>
            </a:lvl2pPr>
            <a:lvl3pPr marL="1143000" indent="-228600" eaLnBrk="0" hangingPunct="0">
              <a:defRPr sz="2000">
                <a:solidFill>
                  <a:schemeClr val="tx1"/>
                </a:solidFill>
                <a:latin typeface="Arial" charset="0"/>
                <a:ea typeface="MS PGothic" charset="-128"/>
                <a:cs typeface="MS PGothic" charset="-128"/>
              </a:defRPr>
            </a:lvl3pPr>
            <a:lvl4pPr marL="1600200" indent="-228600" eaLnBrk="0" hangingPunct="0">
              <a:defRPr sz="2000">
                <a:solidFill>
                  <a:schemeClr val="tx1"/>
                </a:solidFill>
                <a:latin typeface="Arial" charset="0"/>
                <a:ea typeface="MS PGothic" charset="-128"/>
                <a:cs typeface="MS PGothic" charset="-128"/>
              </a:defRPr>
            </a:lvl4pPr>
            <a:lvl5pPr marL="2057400" indent="-228600" eaLnBrk="0" hangingPunct="0">
              <a:defRPr sz="2000">
                <a:solidFill>
                  <a:schemeClr val="tx1"/>
                </a:solidFill>
                <a:latin typeface="Arial" charset="0"/>
                <a:ea typeface="MS PGothic" charset="-128"/>
                <a:cs typeface="MS PGothic" charset="-128"/>
              </a:defRPr>
            </a:lvl5pPr>
            <a:lvl6pPr marL="25146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6pPr>
            <a:lvl7pPr marL="29718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7pPr>
            <a:lvl8pPr marL="34290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8pPr>
            <a:lvl9pPr marL="38862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9pPr>
          </a:lstStyle>
          <a:p>
            <a:pPr eaLnBrk="1" hangingPunct="1">
              <a:spcBef>
                <a:spcPct val="50000"/>
              </a:spcBef>
            </a:pPr>
            <a:endParaRPr lang="en-US" altLang="en-US" sz="900" dirty="0">
              <a:solidFill>
                <a:schemeClr val="bg1"/>
              </a:solidFill>
            </a:endParaRPr>
          </a:p>
        </p:txBody>
      </p:sp>
      <p:sp>
        <p:nvSpPr>
          <p:cNvPr id="9" name="Freeform 4" descr="bpct-blend3"/>
          <p:cNvSpPr>
            <a:spLocks noChangeAspect="1"/>
          </p:cNvSpPr>
          <p:nvPr/>
        </p:nvSpPr>
        <p:spPr bwMode="auto">
          <a:xfrm>
            <a:off x="6627903" y="1885592"/>
            <a:ext cx="1302544" cy="2196702"/>
          </a:xfrm>
          <a:custGeom>
            <a:avLst/>
            <a:gdLst>
              <a:gd name="T0" fmla="*/ 2147483647 w 463"/>
              <a:gd name="T1" fmla="*/ 2147483647 h 1124"/>
              <a:gd name="T2" fmla="*/ 2147483647 w 463"/>
              <a:gd name="T3" fmla="*/ 2147483647 h 1124"/>
              <a:gd name="T4" fmla="*/ 2147483647 w 463"/>
              <a:gd name="T5" fmla="*/ 2147483647 h 1124"/>
              <a:gd name="T6" fmla="*/ 2147483647 w 463"/>
              <a:gd name="T7" fmla="*/ 2147483647 h 1124"/>
              <a:gd name="T8" fmla="*/ 2147483647 w 463"/>
              <a:gd name="T9" fmla="*/ 0 h 1124"/>
              <a:gd name="T10" fmla="*/ 2147483647 w 463"/>
              <a:gd name="T11" fmla="*/ 0 h 1124"/>
              <a:gd name="T12" fmla="*/ 0 w 463"/>
              <a:gd name="T13" fmla="*/ 2147483647 h 1124"/>
              <a:gd name="T14" fmla="*/ 0 w 463"/>
              <a:gd name="T15" fmla="*/ 2147483647 h 1124"/>
              <a:gd name="T16" fmla="*/ 2147483647 w 463"/>
              <a:gd name="T17" fmla="*/ 2147483647 h 1124"/>
              <a:gd name="T18" fmla="*/ 2147483647 w 463"/>
              <a:gd name="T19" fmla="*/ 2147483647 h 1124"/>
              <a:gd name="T20" fmla="*/ 2147483647 w 463"/>
              <a:gd name="T21" fmla="*/ 2147483647 h 1124"/>
              <a:gd name="T22" fmla="*/ 0 w 463"/>
              <a:gd name="T23" fmla="*/ 2147483647 h 1124"/>
              <a:gd name="T24" fmla="*/ 0 w 463"/>
              <a:gd name="T25" fmla="*/ 2147483647 h 1124"/>
              <a:gd name="T26" fmla="*/ 2147483647 w 463"/>
              <a:gd name="T27" fmla="*/ 2147483647 h 1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3"/>
              <a:gd name="T43" fmla="*/ 0 h 1124"/>
              <a:gd name="T44" fmla="*/ 463 w 463"/>
              <a:gd name="T45" fmla="*/ 1124 h 1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3" h="1124">
                <a:moveTo>
                  <a:pt x="24" y="1124"/>
                </a:moveTo>
                <a:cubicBezTo>
                  <a:pt x="439" y="1124"/>
                  <a:pt x="439" y="1124"/>
                  <a:pt x="439" y="1124"/>
                </a:cubicBezTo>
                <a:cubicBezTo>
                  <a:pt x="452" y="1124"/>
                  <a:pt x="463" y="1113"/>
                  <a:pt x="463" y="1100"/>
                </a:cubicBezTo>
                <a:cubicBezTo>
                  <a:pt x="463" y="24"/>
                  <a:pt x="463" y="24"/>
                  <a:pt x="463" y="24"/>
                </a:cubicBezTo>
                <a:cubicBezTo>
                  <a:pt x="463" y="11"/>
                  <a:pt x="452" y="0"/>
                  <a:pt x="439" y="0"/>
                </a:cubicBezTo>
                <a:cubicBezTo>
                  <a:pt x="24" y="0"/>
                  <a:pt x="24" y="0"/>
                  <a:pt x="24" y="0"/>
                </a:cubicBezTo>
                <a:cubicBezTo>
                  <a:pt x="11" y="0"/>
                  <a:pt x="0" y="11"/>
                  <a:pt x="0" y="24"/>
                </a:cubicBezTo>
                <a:cubicBezTo>
                  <a:pt x="0" y="485"/>
                  <a:pt x="0" y="485"/>
                  <a:pt x="0" y="485"/>
                </a:cubicBezTo>
                <a:cubicBezTo>
                  <a:pt x="0" y="485"/>
                  <a:pt x="49" y="525"/>
                  <a:pt x="59" y="533"/>
                </a:cubicBezTo>
                <a:cubicBezTo>
                  <a:pt x="77" y="548"/>
                  <a:pt x="81" y="554"/>
                  <a:pt x="81" y="566"/>
                </a:cubicBezTo>
                <a:cubicBezTo>
                  <a:pt x="81" y="578"/>
                  <a:pt x="77" y="584"/>
                  <a:pt x="59" y="599"/>
                </a:cubicBezTo>
                <a:cubicBezTo>
                  <a:pt x="49" y="607"/>
                  <a:pt x="14" y="635"/>
                  <a:pt x="0" y="646"/>
                </a:cubicBezTo>
                <a:cubicBezTo>
                  <a:pt x="0" y="1100"/>
                  <a:pt x="0" y="1100"/>
                  <a:pt x="0" y="1100"/>
                </a:cubicBezTo>
                <a:cubicBezTo>
                  <a:pt x="0" y="1113"/>
                  <a:pt x="11" y="1124"/>
                  <a:pt x="24" y="1124"/>
                </a:cubicBezTo>
                <a:close/>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4500" tIns="89100"/>
          <a:lstStyle>
            <a:lvl1pPr eaLnBrk="0" hangingPunct="0">
              <a:defRPr sz="2000">
                <a:solidFill>
                  <a:schemeClr val="tx1"/>
                </a:solidFill>
                <a:latin typeface="Arial" charset="0"/>
                <a:ea typeface="MS PGothic" charset="-128"/>
                <a:cs typeface="MS PGothic" charset="-128"/>
              </a:defRPr>
            </a:lvl1pPr>
            <a:lvl2pPr marL="742950" indent="-285750" eaLnBrk="0" hangingPunct="0">
              <a:defRPr sz="2000">
                <a:solidFill>
                  <a:schemeClr val="tx1"/>
                </a:solidFill>
                <a:latin typeface="Arial" charset="0"/>
                <a:ea typeface="MS PGothic" charset="-128"/>
                <a:cs typeface="MS PGothic" charset="-128"/>
              </a:defRPr>
            </a:lvl2pPr>
            <a:lvl3pPr marL="1143000" indent="-228600" eaLnBrk="0" hangingPunct="0">
              <a:defRPr sz="2000">
                <a:solidFill>
                  <a:schemeClr val="tx1"/>
                </a:solidFill>
                <a:latin typeface="Arial" charset="0"/>
                <a:ea typeface="MS PGothic" charset="-128"/>
                <a:cs typeface="MS PGothic" charset="-128"/>
              </a:defRPr>
            </a:lvl3pPr>
            <a:lvl4pPr marL="1600200" indent="-228600" eaLnBrk="0" hangingPunct="0">
              <a:defRPr sz="2000">
                <a:solidFill>
                  <a:schemeClr val="tx1"/>
                </a:solidFill>
                <a:latin typeface="Arial" charset="0"/>
                <a:ea typeface="MS PGothic" charset="-128"/>
                <a:cs typeface="MS PGothic" charset="-128"/>
              </a:defRPr>
            </a:lvl4pPr>
            <a:lvl5pPr marL="2057400" indent="-228600" eaLnBrk="0" hangingPunct="0">
              <a:defRPr sz="2000">
                <a:solidFill>
                  <a:schemeClr val="tx1"/>
                </a:solidFill>
                <a:latin typeface="Arial" charset="0"/>
                <a:ea typeface="MS PGothic" charset="-128"/>
                <a:cs typeface="MS PGothic" charset="-128"/>
              </a:defRPr>
            </a:lvl5pPr>
            <a:lvl6pPr marL="25146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6pPr>
            <a:lvl7pPr marL="29718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7pPr>
            <a:lvl8pPr marL="34290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8pPr>
            <a:lvl9pPr marL="38862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9pPr>
          </a:lstStyle>
          <a:p>
            <a:pPr eaLnBrk="1" hangingPunct="1">
              <a:spcBef>
                <a:spcPct val="50000"/>
              </a:spcBef>
            </a:pPr>
            <a:endParaRPr lang="en-US" altLang="en-US" sz="900" dirty="0">
              <a:solidFill>
                <a:schemeClr val="bg1"/>
              </a:solidFill>
            </a:endParaRPr>
          </a:p>
        </p:txBody>
      </p:sp>
      <p:sp>
        <p:nvSpPr>
          <p:cNvPr id="10" name="Freeform 5" descr="bpct-blend3"/>
          <p:cNvSpPr>
            <a:spLocks noChangeAspect="1"/>
          </p:cNvSpPr>
          <p:nvPr/>
        </p:nvSpPr>
        <p:spPr bwMode="auto">
          <a:xfrm>
            <a:off x="2272914" y="1885950"/>
            <a:ext cx="1814513" cy="2196702"/>
          </a:xfrm>
          <a:custGeom>
            <a:avLst/>
            <a:gdLst>
              <a:gd name="T0" fmla="*/ 2147483647 w 645"/>
              <a:gd name="T1" fmla="*/ 2147483647 h 1124"/>
              <a:gd name="T2" fmla="*/ 2147483647 w 645"/>
              <a:gd name="T3" fmla="*/ 2147483647 h 1124"/>
              <a:gd name="T4" fmla="*/ 2147483647 w 645"/>
              <a:gd name="T5" fmla="*/ 2147483647 h 1124"/>
              <a:gd name="T6" fmla="*/ 2147483647 w 645"/>
              <a:gd name="T7" fmla="*/ 2147483647 h 1124"/>
              <a:gd name="T8" fmla="*/ 2147483647 w 645"/>
              <a:gd name="T9" fmla="*/ 2147483647 h 1124"/>
              <a:gd name="T10" fmla="*/ 2147483647 w 645"/>
              <a:gd name="T11" fmla="*/ 2147483647 h 1124"/>
              <a:gd name="T12" fmla="*/ 2147483647 w 645"/>
              <a:gd name="T13" fmla="*/ 0 h 1124"/>
              <a:gd name="T14" fmla="*/ 2147483647 w 645"/>
              <a:gd name="T15" fmla="*/ 0 h 1124"/>
              <a:gd name="T16" fmla="*/ 0 w 645"/>
              <a:gd name="T17" fmla="*/ 2147483647 h 1124"/>
              <a:gd name="T18" fmla="*/ 0 w 645"/>
              <a:gd name="T19" fmla="*/ 2147483647 h 1124"/>
              <a:gd name="T20" fmla="*/ 2147483647 w 645"/>
              <a:gd name="T21" fmla="*/ 2147483647 h 1124"/>
              <a:gd name="T22" fmla="*/ 2147483647 w 645"/>
              <a:gd name="T23" fmla="*/ 2147483647 h 1124"/>
              <a:gd name="T24" fmla="*/ 2147483647 w 645"/>
              <a:gd name="T25" fmla="*/ 2147483647 h 1124"/>
              <a:gd name="T26" fmla="*/ 0 w 645"/>
              <a:gd name="T27" fmla="*/ 2147483647 h 1124"/>
              <a:gd name="T28" fmla="*/ 0 w 645"/>
              <a:gd name="T29" fmla="*/ 2147483647 h 1124"/>
              <a:gd name="T30" fmla="*/ 2147483647 w 645"/>
              <a:gd name="T31" fmla="*/ 2147483647 h 1124"/>
              <a:gd name="T32" fmla="*/ 2147483647 w 645"/>
              <a:gd name="T33" fmla="*/ 2147483647 h 1124"/>
              <a:gd name="T34" fmla="*/ 2147483647 w 645"/>
              <a:gd name="T35" fmla="*/ 2147483647 h 1124"/>
              <a:gd name="T36" fmla="*/ 2147483647 w 645"/>
              <a:gd name="T37" fmla="*/ 2147483647 h 1124"/>
              <a:gd name="T38" fmla="*/ 2147483647 w 645"/>
              <a:gd name="T39" fmla="*/ 2147483647 h 1124"/>
              <a:gd name="T40" fmla="*/ 2147483647 w 645"/>
              <a:gd name="T41" fmla="*/ 2147483647 h 1124"/>
              <a:gd name="T42" fmla="*/ 2147483647 w 645"/>
              <a:gd name="T43" fmla="*/ 2147483647 h 1124"/>
              <a:gd name="T44" fmla="*/ 2147483647 w 645"/>
              <a:gd name="T45" fmla="*/ 2147483647 h 1124"/>
              <a:gd name="T46" fmla="*/ 2147483647 w 645"/>
              <a:gd name="T47" fmla="*/ 2147483647 h 1124"/>
              <a:gd name="T48" fmla="*/ 2147483647 w 645"/>
              <a:gd name="T49" fmla="*/ 2147483647 h 1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5"/>
              <a:gd name="T76" fmla="*/ 0 h 1124"/>
              <a:gd name="T77" fmla="*/ 645 w 645"/>
              <a:gd name="T78" fmla="*/ 1124 h 1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5" h="1124">
                <a:moveTo>
                  <a:pt x="638" y="552"/>
                </a:moveTo>
                <a:cubicBezTo>
                  <a:pt x="628" y="543"/>
                  <a:pt x="552" y="484"/>
                  <a:pt x="547" y="480"/>
                </a:cubicBezTo>
                <a:cubicBezTo>
                  <a:pt x="536" y="470"/>
                  <a:pt x="525" y="473"/>
                  <a:pt x="525" y="491"/>
                </a:cubicBezTo>
                <a:cubicBezTo>
                  <a:pt x="525" y="494"/>
                  <a:pt x="525" y="499"/>
                  <a:pt x="525" y="505"/>
                </a:cubicBezTo>
                <a:cubicBezTo>
                  <a:pt x="463" y="505"/>
                  <a:pt x="463" y="505"/>
                  <a:pt x="463" y="505"/>
                </a:cubicBezTo>
                <a:cubicBezTo>
                  <a:pt x="463" y="24"/>
                  <a:pt x="463" y="24"/>
                  <a:pt x="463" y="24"/>
                </a:cubicBezTo>
                <a:cubicBezTo>
                  <a:pt x="463" y="11"/>
                  <a:pt x="452" y="0"/>
                  <a:pt x="439" y="0"/>
                </a:cubicBezTo>
                <a:cubicBezTo>
                  <a:pt x="24" y="0"/>
                  <a:pt x="24" y="0"/>
                  <a:pt x="24" y="0"/>
                </a:cubicBezTo>
                <a:cubicBezTo>
                  <a:pt x="11" y="0"/>
                  <a:pt x="0" y="11"/>
                  <a:pt x="0" y="24"/>
                </a:cubicBezTo>
                <a:cubicBezTo>
                  <a:pt x="0" y="485"/>
                  <a:pt x="0" y="485"/>
                  <a:pt x="0" y="485"/>
                </a:cubicBezTo>
                <a:cubicBezTo>
                  <a:pt x="0" y="485"/>
                  <a:pt x="49" y="525"/>
                  <a:pt x="59" y="533"/>
                </a:cubicBezTo>
                <a:cubicBezTo>
                  <a:pt x="77" y="548"/>
                  <a:pt x="81" y="554"/>
                  <a:pt x="81" y="566"/>
                </a:cubicBezTo>
                <a:cubicBezTo>
                  <a:pt x="81" y="578"/>
                  <a:pt x="77" y="584"/>
                  <a:pt x="59" y="599"/>
                </a:cubicBezTo>
                <a:cubicBezTo>
                  <a:pt x="49" y="607"/>
                  <a:pt x="13" y="635"/>
                  <a:pt x="0" y="646"/>
                </a:cubicBezTo>
                <a:cubicBezTo>
                  <a:pt x="0" y="1100"/>
                  <a:pt x="0" y="1100"/>
                  <a:pt x="0" y="1100"/>
                </a:cubicBezTo>
                <a:cubicBezTo>
                  <a:pt x="0" y="1113"/>
                  <a:pt x="11" y="1124"/>
                  <a:pt x="24" y="1124"/>
                </a:cubicBezTo>
                <a:cubicBezTo>
                  <a:pt x="439" y="1124"/>
                  <a:pt x="439" y="1124"/>
                  <a:pt x="439" y="1124"/>
                </a:cubicBezTo>
                <a:cubicBezTo>
                  <a:pt x="452" y="1124"/>
                  <a:pt x="463" y="1113"/>
                  <a:pt x="463" y="1100"/>
                </a:cubicBezTo>
                <a:cubicBezTo>
                  <a:pt x="463" y="627"/>
                  <a:pt x="463" y="627"/>
                  <a:pt x="463" y="627"/>
                </a:cubicBezTo>
                <a:cubicBezTo>
                  <a:pt x="525" y="627"/>
                  <a:pt x="525" y="627"/>
                  <a:pt x="525" y="627"/>
                </a:cubicBezTo>
                <a:cubicBezTo>
                  <a:pt x="525" y="633"/>
                  <a:pt x="525" y="638"/>
                  <a:pt x="525" y="641"/>
                </a:cubicBezTo>
                <a:cubicBezTo>
                  <a:pt x="525" y="658"/>
                  <a:pt x="537" y="661"/>
                  <a:pt x="547" y="652"/>
                </a:cubicBezTo>
                <a:cubicBezTo>
                  <a:pt x="558" y="644"/>
                  <a:pt x="628" y="589"/>
                  <a:pt x="638" y="580"/>
                </a:cubicBezTo>
                <a:cubicBezTo>
                  <a:pt x="643" y="576"/>
                  <a:pt x="645" y="572"/>
                  <a:pt x="645" y="566"/>
                </a:cubicBezTo>
                <a:cubicBezTo>
                  <a:pt x="645" y="560"/>
                  <a:pt x="643" y="556"/>
                  <a:pt x="638" y="552"/>
                </a:cubicBezTo>
                <a:close/>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4500" tIns="89100"/>
          <a:lstStyle>
            <a:lvl1pPr eaLnBrk="0" hangingPunct="0">
              <a:defRPr sz="2000">
                <a:solidFill>
                  <a:schemeClr val="tx1"/>
                </a:solidFill>
                <a:latin typeface="Arial" charset="0"/>
                <a:ea typeface="MS PGothic" charset="-128"/>
                <a:cs typeface="MS PGothic" charset="-128"/>
              </a:defRPr>
            </a:lvl1pPr>
            <a:lvl2pPr marL="742950" indent="-285750" eaLnBrk="0" hangingPunct="0">
              <a:defRPr sz="2000">
                <a:solidFill>
                  <a:schemeClr val="tx1"/>
                </a:solidFill>
                <a:latin typeface="Arial" charset="0"/>
                <a:ea typeface="MS PGothic" charset="-128"/>
                <a:cs typeface="MS PGothic" charset="-128"/>
              </a:defRPr>
            </a:lvl2pPr>
            <a:lvl3pPr marL="1143000" indent="-228600" eaLnBrk="0" hangingPunct="0">
              <a:defRPr sz="2000">
                <a:solidFill>
                  <a:schemeClr val="tx1"/>
                </a:solidFill>
                <a:latin typeface="Arial" charset="0"/>
                <a:ea typeface="MS PGothic" charset="-128"/>
                <a:cs typeface="MS PGothic" charset="-128"/>
              </a:defRPr>
            </a:lvl3pPr>
            <a:lvl4pPr marL="1600200" indent="-228600" eaLnBrk="0" hangingPunct="0">
              <a:defRPr sz="2000">
                <a:solidFill>
                  <a:schemeClr val="tx1"/>
                </a:solidFill>
                <a:latin typeface="Arial" charset="0"/>
                <a:ea typeface="MS PGothic" charset="-128"/>
                <a:cs typeface="MS PGothic" charset="-128"/>
              </a:defRPr>
            </a:lvl4pPr>
            <a:lvl5pPr marL="2057400" indent="-228600" eaLnBrk="0" hangingPunct="0">
              <a:defRPr sz="2000">
                <a:solidFill>
                  <a:schemeClr val="tx1"/>
                </a:solidFill>
                <a:latin typeface="Arial" charset="0"/>
                <a:ea typeface="MS PGothic" charset="-128"/>
                <a:cs typeface="MS PGothic" charset="-128"/>
              </a:defRPr>
            </a:lvl5pPr>
            <a:lvl6pPr marL="25146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6pPr>
            <a:lvl7pPr marL="29718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7pPr>
            <a:lvl8pPr marL="34290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8pPr>
            <a:lvl9pPr marL="38862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9pPr>
          </a:lstStyle>
          <a:p>
            <a:pPr eaLnBrk="1" hangingPunct="1">
              <a:spcBef>
                <a:spcPct val="50000"/>
              </a:spcBef>
            </a:pPr>
            <a:endParaRPr lang="en-US" altLang="en-US" sz="900" dirty="0">
              <a:solidFill>
                <a:schemeClr val="bg1"/>
              </a:solidFill>
            </a:endParaRPr>
          </a:p>
        </p:txBody>
      </p:sp>
      <p:sp>
        <p:nvSpPr>
          <p:cNvPr id="11" name="Freeform 6" descr="bpct-blend3"/>
          <p:cNvSpPr>
            <a:spLocks noChangeAspect="1"/>
          </p:cNvSpPr>
          <p:nvPr/>
        </p:nvSpPr>
        <p:spPr bwMode="auto">
          <a:xfrm>
            <a:off x="3736772" y="1885950"/>
            <a:ext cx="1835411" cy="2196702"/>
          </a:xfrm>
          <a:custGeom>
            <a:avLst/>
            <a:gdLst>
              <a:gd name="T0" fmla="*/ 2147483647 w 646"/>
              <a:gd name="T1" fmla="*/ 2147483647 h 1124"/>
              <a:gd name="T2" fmla="*/ 2147483647 w 646"/>
              <a:gd name="T3" fmla="*/ 2147483647 h 1124"/>
              <a:gd name="T4" fmla="*/ 2147483647 w 646"/>
              <a:gd name="T5" fmla="*/ 2147483647 h 1124"/>
              <a:gd name="T6" fmla="*/ 2147483647 w 646"/>
              <a:gd name="T7" fmla="*/ 2147483647 h 1124"/>
              <a:gd name="T8" fmla="*/ 2147483647 w 646"/>
              <a:gd name="T9" fmla="*/ 2147483647 h 1124"/>
              <a:gd name="T10" fmla="*/ 2147483647 w 646"/>
              <a:gd name="T11" fmla="*/ 2147483647 h 1124"/>
              <a:gd name="T12" fmla="*/ 2147483647 w 646"/>
              <a:gd name="T13" fmla="*/ 0 h 1124"/>
              <a:gd name="T14" fmla="*/ 2147483647 w 646"/>
              <a:gd name="T15" fmla="*/ 0 h 1124"/>
              <a:gd name="T16" fmla="*/ 0 w 646"/>
              <a:gd name="T17" fmla="*/ 2147483647 h 1124"/>
              <a:gd name="T18" fmla="*/ 0 w 646"/>
              <a:gd name="T19" fmla="*/ 2147483647 h 1124"/>
              <a:gd name="T20" fmla="*/ 2147483647 w 646"/>
              <a:gd name="T21" fmla="*/ 2147483647 h 1124"/>
              <a:gd name="T22" fmla="*/ 2147483647 w 646"/>
              <a:gd name="T23" fmla="*/ 2147483647 h 1124"/>
              <a:gd name="T24" fmla="*/ 2147483647 w 646"/>
              <a:gd name="T25" fmla="*/ 2147483647 h 1124"/>
              <a:gd name="T26" fmla="*/ 0 w 646"/>
              <a:gd name="T27" fmla="*/ 2147483647 h 1124"/>
              <a:gd name="T28" fmla="*/ 0 w 646"/>
              <a:gd name="T29" fmla="*/ 2147483647 h 1124"/>
              <a:gd name="T30" fmla="*/ 2147483647 w 646"/>
              <a:gd name="T31" fmla="*/ 2147483647 h 1124"/>
              <a:gd name="T32" fmla="*/ 2147483647 w 646"/>
              <a:gd name="T33" fmla="*/ 2147483647 h 1124"/>
              <a:gd name="T34" fmla="*/ 2147483647 w 646"/>
              <a:gd name="T35" fmla="*/ 2147483647 h 1124"/>
              <a:gd name="T36" fmla="*/ 2147483647 w 646"/>
              <a:gd name="T37" fmla="*/ 2147483647 h 1124"/>
              <a:gd name="T38" fmla="*/ 2147483647 w 646"/>
              <a:gd name="T39" fmla="*/ 2147483647 h 1124"/>
              <a:gd name="T40" fmla="*/ 2147483647 w 646"/>
              <a:gd name="T41" fmla="*/ 2147483647 h 1124"/>
              <a:gd name="T42" fmla="*/ 2147483647 w 646"/>
              <a:gd name="T43" fmla="*/ 2147483647 h 1124"/>
              <a:gd name="T44" fmla="*/ 2147483647 w 646"/>
              <a:gd name="T45" fmla="*/ 2147483647 h 1124"/>
              <a:gd name="T46" fmla="*/ 2147483647 w 646"/>
              <a:gd name="T47" fmla="*/ 2147483647 h 1124"/>
              <a:gd name="T48" fmla="*/ 2147483647 w 646"/>
              <a:gd name="T49" fmla="*/ 2147483647 h 1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6"/>
              <a:gd name="T76" fmla="*/ 0 h 1124"/>
              <a:gd name="T77" fmla="*/ 646 w 646"/>
              <a:gd name="T78" fmla="*/ 1124 h 1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6" h="1124">
                <a:moveTo>
                  <a:pt x="638" y="552"/>
                </a:moveTo>
                <a:cubicBezTo>
                  <a:pt x="628" y="543"/>
                  <a:pt x="553" y="484"/>
                  <a:pt x="547" y="480"/>
                </a:cubicBezTo>
                <a:cubicBezTo>
                  <a:pt x="536" y="470"/>
                  <a:pt x="525" y="473"/>
                  <a:pt x="525" y="491"/>
                </a:cubicBezTo>
                <a:cubicBezTo>
                  <a:pt x="525" y="494"/>
                  <a:pt x="525" y="499"/>
                  <a:pt x="525" y="505"/>
                </a:cubicBezTo>
                <a:cubicBezTo>
                  <a:pt x="463" y="505"/>
                  <a:pt x="463" y="505"/>
                  <a:pt x="463" y="505"/>
                </a:cubicBezTo>
                <a:cubicBezTo>
                  <a:pt x="463" y="24"/>
                  <a:pt x="463" y="24"/>
                  <a:pt x="463" y="24"/>
                </a:cubicBezTo>
                <a:cubicBezTo>
                  <a:pt x="463" y="11"/>
                  <a:pt x="452" y="0"/>
                  <a:pt x="439" y="0"/>
                </a:cubicBezTo>
                <a:cubicBezTo>
                  <a:pt x="24" y="0"/>
                  <a:pt x="24" y="0"/>
                  <a:pt x="24" y="0"/>
                </a:cubicBezTo>
                <a:cubicBezTo>
                  <a:pt x="11" y="0"/>
                  <a:pt x="0" y="11"/>
                  <a:pt x="0" y="24"/>
                </a:cubicBezTo>
                <a:cubicBezTo>
                  <a:pt x="0" y="485"/>
                  <a:pt x="0" y="485"/>
                  <a:pt x="0" y="485"/>
                </a:cubicBezTo>
                <a:cubicBezTo>
                  <a:pt x="0" y="485"/>
                  <a:pt x="49" y="525"/>
                  <a:pt x="59" y="533"/>
                </a:cubicBezTo>
                <a:cubicBezTo>
                  <a:pt x="77" y="548"/>
                  <a:pt x="81" y="554"/>
                  <a:pt x="81" y="566"/>
                </a:cubicBezTo>
                <a:cubicBezTo>
                  <a:pt x="81" y="578"/>
                  <a:pt x="77" y="584"/>
                  <a:pt x="59" y="599"/>
                </a:cubicBezTo>
                <a:cubicBezTo>
                  <a:pt x="49" y="607"/>
                  <a:pt x="13" y="635"/>
                  <a:pt x="0" y="646"/>
                </a:cubicBezTo>
                <a:cubicBezTo>
                  <a:pt x="0" y="1100"/>
                  <a:pt x="0" y="1100"/>
                  <a:pt x="0" y="1100"/>
                </a:cubicBezTo>
                <a:cubicBezTo>
                  <a:pt x="0" y="1113"/>
                  <a:pt x="11" y="1124"/>
                  <a:pt x="24" y="1124"/>
                </a:cubicBezTo>
                <a:cubicBezTo>
                  <a:pt x="439" y="1124"/>
                  <a:pt x="439" y="1124"/>
                  <a:pt x="439" y="1124"/>
                </a:cubicBezTo>
                <a:cubicBezTo>
                  <a:pt x="452" y="1124"/>
                  <a:pt x="463" y="1113"/>
                  <a:pt x="463" y="1100"/>
                </a:cubicBezTo>
                <a:cubicBezTo>
                  <a:pt x="463" y="627"/>
                  <a:pt x="463" y="627"/>
                  <a:pt x="463" y="627"/>
                </a:cubicBezTo>
                <a:cubicBezTo>
                  <a:pt x="525" y="627"/>
                  <a:pt x="525" y="627"/>
                  <a:pt x="525" y="627"/>
                </a:cubicBezTo>
                <a:cubicBezTo>
                  <a:pt x="525" y="633"/>
                  <a:pt x="525" y="638"/>
                  <a:pt x="525" y="641"/>
                </a:cubicBezTo>
                <a:cubicBezTo>
                  <a:pt x="525" y="658"/>
                  <a:pt x="537" y="661"/>
                  <a:pt x="547" y="652"/>
                </a:cubicBezTo>
                <a:cubicBezTo>
                  <a:pt x="558" y="644"/>
                  <a:pt x="628" y="589"/>
                  <a:pt x="638" y="580"/>
                </a:cubicBezTo>
                <a:cubicBezTo>
                  <a:pt x="643" y="576"/>
                  <a:pt x="646" y="572"/>
                  <a:pt x="646" y="566"/>
                </a:cubicBezTo>
                <a:cubicBezTo>
                  <a:pt x="646" y="560"/>
                  <a:pt x="643" y="556"/>
                  <a:pt x="638" y="552"/>
                </a:cubicBezTo>
                <a:close/>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4500" tIns="89100"/>
          <a:lstStyle>
            <a:lvl1pPr eaLnBrk="0" hangingPunct="0">
              <a:defRPr sz="2000">
                <a:solidFill>
                  <a:schemeClr val="tx1"/>
                </a:solidFill>
                <a:latin typeface="Arial" charset="0"/>
                <a:ea typeface="MS PGothic" charset="-128"/>
                <a:cs typeface="MS PGothic" charset="-128"/>
              </a:defRPr>
            </a:lvl1pPr>
            <a:lvl2pPr marL="742950" indent="-285750" eaLnBrk="0" hangingPunct="0">
              <a:defRPr sz="2000">
                <a:solidFill>
                  <a:schemeClr val="tx1"/>
                </a:solidFill>
                <a:latin typeface="Arial" charset="0"/>
                <a:ea typeface="MS PGothic" charset="-128"/>
                <a:cs typeface="MS PGothic" charset="-128"/>
              </a:defRPr>
            </a:lvl2pPr>
            <a:lvl3pPr marL="1143000" indent="-228600" eaLnBrk="0" hangingPunct="0">
              <a:defRPr sz="2000">
                <a:solidFill>
                  <a:schemeClr val="tx1"/>
                </a:solidFill>
                <a:latin typeface="Arial" charset="0"/>
                <a:ea typeface="MS PGothic" charset="-128"/>
                <a:cs typeface="MS PGothic" charset="-128"/>
              </a:defRPr>
            </a:lvl3pPr>
            <a:lvl4pPr marL="1600200" indent="-228600" eaLnBrk="0" hangingPunct="0">
              <a:defRPr sz="2000">
                <a:solidFill>
                  <a:schemeClr val="tx1"/>
                </a:solidFill>
                <a:latin typeface="Arial" charset="0"/>
                <a:ea typeface="MS PGothic" charset="-128"/>
                <a:cs typeface="MS PGothic" charset="-128"/>
              </a:defRPr>
            </a:lvl4pPr>
            <a:lvl5pPr marL="2057400" indent="-228600" eaLnBrk="0" hangingPunct="0">
              <a:defRPr sz="2000">
                <a:solidFill>
                  <a:schemeClr val="tx1"/>
                </a:solidFill>
                <a:latin typeface="Arial" charset="0"/>
                <a:ea typeface="MS PGothic" charset="-128"/>
                <a:cs typeface="MS PGothic" charset="-128"/>
              </a:defRPr>
            </a:lvl5pPr>
            <a:lvl6pPr marL="25146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6pPr>
            <a:lvl7pPr marL="29718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7pPr>
            <a:lvl8pPr marL="34290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8pPr>
            <a:lvl9pPr marL="38862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9pPr>
          </a:lstStyle>
          <a:p>
            <a:pPr eaLnBrk="1" hangingPunct="1">
              <a:spcBef>
                <a:spcPct val="50000"/>
              </a:spcBef>
            </a:pPr>
            <a:endParaRPr lang="en-US" altLang="en-US" sz="900" dirty="0">
              <a:solidFill>
                <a:schemeClr val="bg1"/>
              </a:solidFill>
            </a:endParaRPr>
          </a:p>
        </p:txBody>
      </p:sp>
      <p:sp>
        <p:nvSpPr>
          <p:cNvPr id="13" name="Freeform 8"/>
          <p:cNvSpPr>
            <a:spLocks noChangeAspect="1"/>
          </p:cNvSpPr>
          <p:nvPr/>
        </p:nvSpPr>
        <p:spPr bwMode="auto">
          <a:xfrm>
            <a:off x="836995" y="1306576"/>
            <a:ext cx="1310879" cy="501340"/>
          </a:xfrm>
          <a:custGeom>
            <a:avLst/>
            <a:gdLst>
              <a:gd name="T0" fmla="*/ 2147483647 w 532"/>
              <a:gd name="T1" fmla="*/ 2147483647 h 105"/>
              <a:gd name="T2" fmla="*/ 2147483647 w 532"/>
              <a:gd name="T3" fmla="*/ 2147483647 h 105"/>
              <a:gd name="T4" fmla="*/ 2147483647 w 532"/>
              <a:gd name="T5" fmla="*/ 0 h 105"/>
              <a:gd name="T6" fmla="*/ 2147483647 w 532"/>
              <a:gd name="T7" fmla="*/ 0 h 105"/>
              <a:gd name="T8" fmla="*/ 0 w 532"/>
              <a:gd name="T9" fmla="*/ 2147483647 h 105"/>
              <a:gd name="T10" fmla="*/ 0 w 532"/>
              <a:gd name="T11" fmla="*/ 2147483647 h 105"/>
              <a:gd name="T12" fmla="*/ 2147483647 w 532"/>
              <a:gd name="T13" fmla="*/ 2147483647 h 105"/>
              <a:gd name="T14" fmla="*/ 2147483647 w 532"/>
              <a:gd name="T15" fmla="*/ 2147483647 h 105"/>
              <a:gd name="T16" fmla="*/ 2147483647 w 532"/>
              <a:gd name="T17" fmla="*/ 2147483647 h 105"/>
              <a:gd name="T18" fmla="*/ 2147483647 w 532"/>
              <a:gd name="T19" fmla="*/ 2147483647 h 105"/>
              <a:gd name="T20" fmla="*/ 2147483647 w 532"/>
              <a:gd name="T21" fmla="*/ 2147483647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2"/>
              <a:gd name="T34" fmla="*/ 0 h 105"/>
              <a:gd name="T35" fmla="*/ 532 w 532"/>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2" h="105">
                <a:moveTo>
                  <a:pt x="527" y="47"/>
                </a:moveTo>
                <a:cubicBezTo>
                  <a:pt x="484" y="5"/>
                  <a:pt x="484" y="5"/>
                  <a:pt x="484" y="5"/>
                </a:cubicBezTo>
                <a:cubicBezTo>
                  <a:pt x="484" y="5"/>
                  <a:pt x="480" y="0"/>
                  <a:pt x="471" y="0"/>
                </a:cubicBezTo>
                <a:cubicBezTo>
                  <a:pt x="468" y="0"/>
                  <a:pt x="21" y="0"/>
                  <a:pt x="21" y="0"/>
                </a:cubicBezTo>
                <a:cubicBezTo>
                  <a:pt x="9" y="0"/>
                  <a:pt x="0" y="9"/>
                  <a:pt x="0" y="21"/>
                </a:cubicBezTo>
                <a:cubicBezTo>
                  <a:pt x="0" y="84"/>
                  <a:pt x="0" y="84"/>
                  <a:pt x="0" y="84"/>
                </a:cubicBezTo>
                <a:cubicBezTo>
                  <a:pt x="0" y="96"/>
                  <a:pt x="9" y="105"/>
                  <a:pt x="21" y="105"/>
                </a:cubicBezTo>
                <a:cubicBezTo>
                  <a:pt x="21" y="105"/>
                  <a:pt x="468" y="105"/>
                  <a:pt x="471" y="105"/>
                </a:cubicBezTo>
                <a:cubicBezTo>
                  <a:pt x="479" y="105"/>
                  <a:pt x="484" y="100"/>
                  <a:pt x="484" y="100"/>
                </a:cubicBezTo>
                <a:cubicBezTo>
                  <a:pt x="484" y="100"/>
                  <a:pt x="521" y="64"/>
                  <a:pt x="527" y="58"/>
                </a:cubicBezTo>
                <a:cubicBezTo>
                  <a:pt x="532" y="52"/>
                  <a:pt x="527" y="47"/>
                  <a:pt x="527" y="47"/>
                </a:cubicBezTo>
                <a:close/>
              </a:path>
            </a:pathLst>
          </a:custGeom>
          <a:solidFill>
            <a:schemeClr val="accent2">
              <a:lumMod val="75000"/>
            </a:schemeClr>
          </a:solidFill>
          <a:ln>
            <a:noFill/>
          </a:ln>
        </p:spPr>
        <p:txBody>
          <a:bodyPr anchor="ctr"/>
          <a:lstStyle>
            <a:lvl1pPr eaLnBrk="0" hangingPunct="0">
              <a:defRPr sz="2000">
                <a:solidFill>
                  <a:schemeClr val="tx1"/>
                </a:solidFill>
                <a:latin typeface="Arial" charset="0"/>
                <a:ea typeface="MS PGothic" charset="-128"/>
                <a:cs typeface="MS PGothic" charset="-128"/>
              </a:defRPr>
            </a:lvl1pPr>
            <a:lvl2pPr marL="742950" indent="-285750" eaLnBrk="0" hangingPunct="0">
              <a:defRPr sz="2000">
                <a:solidFill>
                  <a:schemeClr val="tx1"/>
                </a:solidFill>
                <a:latin typeface="Arial" charset="0"/>
                <a:ea typeface="MS PGothic" charset="-128"/>
                <a:cs typeface="MS PGothic" charset="-128"/>
              </a:defRPr>
            </a:lvl2pPr>
            <a:lvl3pPr marL="1143000" indent="-228600" eaLnBrk="0" hangingPunct="0">
              <a:defRPr sz="2000">
                <a:solidFill>
                  <a:schemeClr val="tx1"/>
                </a:solidFill>
                <a:latin typeface="Arial" charset="0"/>
                <a:ea typeface="MS PGothic" charset="-128"/>
                <a:cs typeface="MS PGothic" charset="-128"/>
              </a:defRPr>
            </a:lvl3pPr>
            <a:lvl4pPr marL="1600200" indent="-228600" eaLnBrk="0" hangingPunct="0">
              <a:defRPr sz="2000">
                <a:solidFill>
                  <a:schemeClr val="tx1"/>
                </a:solidFill>
                <a:latin typeface="Arial" charset="0"/>
                <a:ea typeface="MS PGothic" charset="-128"/>
                <a:cs typeface="MS PGothic" charset="-128"/>
              </a:defRPr>
            </a:lvl4pPr>
            <a:lvl5pPr marL="2057400" indent="-228600" eaLnBrk="0" hangingPunct="0">
              <a:defRPr sz="2000">
                <a:solidFill>
                  <a:schemeClr val="tx1"/>
                </a:solidFill>
                <a:latin typeface="Arial" charset="0"/>
                <a:ea typeface="MS PGothic" charset="-128"/>
                <a:cs typeface="MS PGothic" charset="-128"/>
              </a:defRPr>
            </a:lvl5pPr>
            <a:lvl6pPr marL="25146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6pPr>
            <a:lvl7pPr marL="29718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7pPr>
            <a:lvl8pPr marL="34290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8pPr>
            <a:lvl9pPr marL="38862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9pPr>
          </a:lstStyle>
          <a:p>
            <a:pPr algn="ctr" eaLnBrk="1" hangingPunct="1">
              <a:spcBef>
                <a:spcPct val="50000"/>
              </a:spcBef>
            </a:pPr>
            <a:r>
              <a:rPr lang="en-US" altLang="en-US" sz="1100" b="1" dirty="0">
                <a:solidFill>
                  <a:srgbClr val="FFFF00"/>
                </a:solidFill>
              </a:rPr>
              <a:t>Business Alignment Workshop</a:t>
            </a:r>
          </a:p>
        </p:txBody>
      </p:sp>
      <p:sp>
        <p:nvSpPr>
          <p:cNvPr id="14" name="Freeform 8"/>
          <p:cNvSpPr>
            <a:spLocks noChangeAspect="1"/>
          </p:cNvSpPr>
          <p:nvPr/>
        </p:nvSpPr>
        <p:spPr bwMode="auto">
          <a:xfrm>
            <a:off x="2251478" y="1306576"/>
            <a:ext cx="1310879" cy="532762"/>
          </a:xfrm>
          <a:custGeom>
            <a:avLst/>
            <a:gdLst>
              <a:gd name="T0" fmla="*/ 2147483647 w 532"/>
              <a:gd name="T1" fmla="*/ 2147483647 h 105"/>
              <a:gd name="T2" fmla="*/ 2147483647 w 532"/>
              <a:gd name="T3" fmla="*/ 2147483647 h 105"/>
              <a:gd name="T4" fmla="*/ 2147483647 w 532"/>
              <a:gd name="T5" fmla="*/ 0 h 105"/>
              <a:gd name="T6" fmla="*/ 2147483647 w 532"/>
              <a:gd name="T7" fmla="*/ 0 h 105"/>
              <a:gd name="T8" fmla="*/ 0 w 532"/>
              <a:gd name="T9" fmla="*/ 2147483647 h 105"/>
              <a:gd name="T10" fmla="*/ 0 w 532"/>
              <a:gd name="T11" fmla="*/ 2147483647 h 105"/>
              <a:gd name="T12" fmla="*/ 2147483647 w 532"/>
              <a:gd name="T13" fmla="*/ 2147483647 h 105"/>
              <a:gd name="T14" fmla="*/ 2147483647 w 532"/>
              <a:gd name="T15" fmla="*/ 2147483647 h 105"/>
              <a:gd name="T16" fmla="*/ 2147483647 w 532"/>
              <a:gd name="T17" fmla="*/ 2147483647 h 105"/>
              <a:gd name="T18" fmla="*/ 2147483647 w 532"/>
              <a:gd name="T19" fmla="*/ 2147483647 h 105"/>
              <a:gd name="T20" fmla="*/ 2147483647 w 532"/>
              <a:gd name="T21" fmla="*/ 2147483647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2"/>
              <a:gd name="T34" fmla="*/ 0 h 105"/>
              <a:gd name="T35" fmla="*/ 532 w 532"/>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2" h="105">
                <a:moveTo>
                  <a:pt x="527" y="47"/>
                </a:moveTo>
                <a:cubicBezTo>
                  <a:pt x="484" y="5"/>
                  <a:pt x="484" y="5"/>
                  <a:pt x="484" y="5"/>
                </a:cubicBezTo>
                <a:cubicBezTo>
                  <a:pt x="484" y="5"/>
                  <a:pt x="480" y="0"/>
                  <a:pt x="471" y="0"/>
                </a:cubicBezTo>
                <a:cubicBezTo>
                  <a:pt x="468" y="0"/>
                  <a:pt x="21" y="0"/>
                  <a:pt x="21" y="0"/>
                </a:cubicBezTo>
                <a:cubicBezTo>
                  <a:pt x="9" y="0"/>
                  <a:pt x="0" y="9"/>
                  <a:pt x="0" y="21"/>
                </a:cubicBezTo>
                <a:cubicBezTo>
                  <a:pt x="0" y="84"/>
                  <a:pt x="0" y="84"/>
                  <a:pt x="0" y="84"/>
                </a:cubicBezTo>
                <a:cubicBezTo>
                  <a:pt x="0" y="96"/>
                  <a:pt x="9" y="105"/>
                  <a:pt x="21" y="105"/>
                </a:cubicBezTo>
                <a:cubicBezTo>
                  <a:pt x="21" y="105"/>
                  <a:pt x="468" y="105"/>
                  <a:pt x="471" y="105"/>
                </a:cubicBezTo>
                <a:cubicBezTo>
                  <a:pt x="479" y="105"/>
                  <a:pt x="484" y="100"/>
                  <a:pt x="484" y="100"/>
                </a:cubicBezTo>
                <a:cubicBezTo>
                  <a:pt x="484" y="100"/>
                  <a:pt x="521" y="64"/>
                  <a:pt x="527" y="58"/>
                </a:cubicBezTo>
                <a:cubicBezTo>
                  <a:pt x="532" y="52"/>
                  <a:pt x="527" y="47"/>
                  <a:pt x="527" y="47"/>
                </a:cubicBezTo>
                <a:close/>
              </a:path>
            </a:pathLst>
          </a:custGeom>
          <a:solidFill>
            <a:schemeClr val="accent2">
              <a:lumMod val="75000"/>
            </a:schemeClr>
          </a:solidFill>
          <a:ln>
            <a:noFill/>
          </a:ln>
        </p:spPr>
        <p:txBody>
          <a:bodyPr anchor="ctr"/>
          <a:lstStyle>
            <a:lvl1pPr eaLnBrk="0" hangingPunct="0">
              <a:defRPr sz="2000">
                <a:solidFill>
                  <a:schemeClr val="tx1"/>
                </a:solidFill>
                <a:latin typeface="Arial" charset="0"/>
                <a:ea typeface="MS PGothic" charset="-128"/>
                <a:cs typeface="MS PGothic" charset="-128"/>
              </a:defRPr>
            </a:lvl1pPr>
            <a:lvl2pPr marL="742950" indent="-285750" eaLnBrk="0" hangingPunct="0">
              <a:defRPr sz="2000">
                <a:solidFill>
                  <a:schemeClr val="tx1"/>
                </a:solidFill>
                <a:latin typeface="Arial" charset="0"/>
                <a:ea typeface="MS PGothic" charset="-128"/>
                <a:cs typeface="MS PGothic" charset="-128"/>
              </a:defRPr>
            </a:lvl2pPr>
            <a:lvl3pPr marL="1143000" indent="-228600" eaLnBrk="0" hangingPunct="0">
              <a:defRPr sz="2000">
                <a:solidFill>
                  <a:schemeClr val="tx1"/>
                </a:solidFill>
                <a:latin typeface="Arial" charset="0"/>
                <a:ea typeface="MS PGothic" charset="-128"/>
                <a:cs typeface="MS PGothic" charset="-128"/>
              </a:defRPr>
            </a:lvl3pPr>
            <a:lvl4pPr marL="1600200" indent="-228600" eaLnBrk="0" hangingPunct="0">
              <a:defRPr sz="2000">
                <a:solidFill>
                  <a:schemeClr val="tx1"/>
                </a:solidFill>
                <a:latin typeface="Arial" charset="0"/>
                <a:ea typeface="MS PGothic" charset="-128"/>
                <a:cs typeface="MS PGothic" charset="-128"/>
              </a:defRPr>
            </a:lvl4pPr>
            <a:lvl5pPr marL="2057400" indent="-228600" eaLnBrk="0" hangingPunct="0">
              <a:defRPr sz="2000">
                <a:solidFill>
                  <a:schemeClr val="tx1"/>
                </a:solidFill>
                <a:latin typeface="Arial" charset="0"/>
                <a:ea typeface="MS PGothic" charset="-128"/>
                <a:cs typeface="MS PGothic" charset="-128"/>
              </a:defRPr>
            </a:lvl5pPr>
            <a:lvl6pPr marL="25146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6pPr>
            <a:lvl7pPr marL="29718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7pPr>
            <a:lvl8pPr marL="34290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8pPr>
            <a:lvl9pPr marL="38862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9pPr>
          </a:lstStyle>
          <a:p>
            <a:pPr algn="ctr" eaLnBrk="1" hangingPunct="1">
              <a:spcBef>
                <a:spcPct val="50000"/>
              </a:spcBef>
            </a:pPr>
            <a:r>
              <a:rPr lang="en-US" altLang="en-US" sz="1100" b="1" dirty="0">
                <a:solidFill>
                  <a:srgbClr val="FFFF00"/>
                </a:solidFill>
              </a:rPr>
              <a:t>(PMO) Present Mode of Ops</a:t>
            </a:r>
          </a:p>
        </p:txBody>
      </p:sp>
      <p:sp>
        <p:nvSpPr>
          <p:cNvPr id="15" name="Freeform 8"/>
          <p:cNvSpPr>
            <a:spLocks noChangeAspect="1"/>
          </p:cNvSpPr>
          <p:nvPr/>
        </p:nvSpPr>
        <p:spPr bwMode="auto">
          <a:xfrm>
            <a:off x="3756872" y="1306576"/>
            <a:ext cx="1310879" cy="532761"/>
          </a:xfrm>
          <a:custGeom>
            <a:avLst/>
            <a:gdLst>
              <a:gd name="T0" fmla="*/ 2147483647 w 532"/>
              <a:gd name="T1" fmla="*/ 2147483647 h 105"/>
              <a:gd name="T2" fmla="*/ 2147483647 w 532"/>
              <a:gd name="T3" fmla="*/ 2147483647 h 105"/>
              <a:gd name="T4" fmla="*/ 2147483647 w 532"/>
              <a:gd name="T5" fmla="*/ 0 h 105"/>
              <a:gd name="T6" fmla="*/ 2147483647 w 532"/>
              <a:gd name="T7" fmla="*/ 0 h 105"/>
              <a:gd name="T8" fmla="*/ 0 w 532"/>
              <a:gd name="T9" fmla="*/ 2147483647 h 105"/>
              <a:gd name="T10" fmla="*/ 0 w 532"/>
              <a:gd name="T11" fmla="*/ 2147483647 h 105"/>
              <a:gd name="T12" fmla="*/ 2147483647 w 532"/>
              <a:gd name="T13" fmla="*/ 2147483647 h 105"/>
              <a:gd name="T14" fmla="*/ 2147483647 w 532"/>
              <a:gd name="T15" fmla="*/ 2147483647 h 105"/>
              <a:gd name="T16" fmla="*/ 2147483647 w 532"/>
              <a:gd name="T17" fmla="*/ 2147483647 h 105"/>
              <a:gd name="T18" fmla="*/ 2147483647 w 532"/>
              <a:gd name="T19" fmla="*/ 2147483647 h 105"/>
              <a:gd name="T20" fmla="*/ 2147483647 w 532"/>
              <a:gd name="T21" fmla="*/ 2147483647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2"/>
              <a:gd name="T34" fmla="*/ 0 h 105"/>
              <a:gd name="T35" fmla="*/ 532 w 532"/>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2" h="105">
                <a:moveTo>
                  <a:pt x="527" y="47"/>
                </a:moveTo>
                <a:cubicBezTo>
                  <a:pt x="484" y="5"/>
                  <a:pt x="484" y="5"/>
                  <a:pt x="484" y="5"/>
                </a:cubicBezTo>
                <a:cubicBezTo>
                  <a:pt x="484" y="5"/>
                  <a:pt x="480" y="0"/>
                  <a:pt x="471" y="0"/>
                </a:cubicBezTo>
                <a:cubicBezTo>
                  <a:pt x="468" y="0"/>
                  <a:pt x="21" y="0"/>
                  <a:pt x="21" y="0"/>
                </a:cubicBezTo>
                <a:cubicBezTo>
                  <a:pt x="9" y="0"/>
                  <a:pt x="0" y="9"/>
                  <a:pt x="0" y="21"/>
                </a:cubicBezTo>
                <a:cubicBezTo>
                  <a:pt x="0" y="84"/>
                  <a:pt x="0" y="84"/>
                  <a:pt x="0" y="84"/>
                </a:cubicBezTo>
                <a:cubicBezTo>
                  <a:pt x="0" y="96"/>
                  <a:pt x="9" y="105"/>
                  <a:pt x="21" y="105"/>
                </a:cubicBezTo>
                <a:cubicBezTo>
                  <a:pt x="21" y="105"/>
                  <a:pt x="468" y="105"/>
                  <a:pt x="471" y="105"/>
                </a:cubicBezTo>
                <a:cubicBezTo>
                  <a:pt x="479" y="105"/>
                  <a:pt x="484" y="100"/>
                  <a:pt x="484" y="100"/>
                </a:cubicBezTo>
                <a:cubicBezTo>
                  <a:pt x="484" y="100"/>
                  <a:pt x="521" y="64"/>
                  <a:pt x="527" y="58"/>
                </a:cubicBezTo>
                <a:cubicBezTo>
                  <a:pt x="532" y="52"/>
                  <a:pt x="527" y="47"/>
                  <a:pt x="527" y="47"/>
                </a:cubicBezTo>
                <a:close/>
              </a:path>
            </a:pathLst>
          </a:custGeom>
          <a:solidFill>
            <a:schemeClr val="accent2">
              <a:lumMod val="75000"/>
            </a:schemeClr>
          </a:solidFill>
          <a:ln>
            <a:noFill/>
          </a:ln>
        </p:spPr>
        <p:txBody>
          <a:bodyPr anchor="ctr"/>
          <a:lstStyle>
            <a:lvl1pPr eaLnBrk="0" hangingPunct="0">
              <a:defRPr sz="2000">
                <a:solidFill>
                  <a:schemeClr val="tx1"/>
                </a:solidFill>
                <a:latin typeface="Arial" charset="0"/>
                <a:ea typeface="MS PGothic" charset="-128"/>
                <a:cs typeface="MS PGothic" charset="-128"/>
              </a:defRPr>
            </a:lvl1pPr>
            <a:lvl2pPr marL="742950" indent="-285750" eaLnBrk="0" hangingPunct="0">
              <a:defRPr sz="2000">
                <a:solidFill>
                  <a:schemeClr val="tx1"/>
                </a:solidFill>
                <a:latin typeface="Arial" charset="0"/>
                <a:ea typeface="MS PGothic" charset="-128"/>
                <a:cs typeface="MS PGothic" charset="-128"/>
              </a:defRPr>
            </a:lvl2pPr>
            <a:lvl3pPr marL="1143000" indent="-228600" eaLnBrk="0" hangingPunct="0">
              <a:defRPr sz="2000">
                <a:solidFill>
                  <a:schemeClr val="tx1"/>
                </a:solidFill>
                <a:latin typeface="Arial" charset="0"/>
                <a:ea typeface="MS PGothic" charset="-128"/>
                <a:cs typeface="MS PGothic" charset="-128"/>
              </a:defRPr>
            </a:lvl3pPr>
            <a:lvl4pPr marL="1600200" indent="-228600" eaLnBrk="0" hangingPunct="0">
              <a:defRPr sz="2000">
                <a:solidFill>
                  <a:schemeClr val="tx1"/>
                </a:solidFill>
                <a:latin typeface="Arial" charset="0"/>
                <a:ea typeface="MS PGothic" charset="-128"/>
                <a:cs typeface="MS PGothic" charset="-128"/>
              </a:defRPr>
            </a:lvl4pPr>
            <a:lvl5pPr marL="2057400" indent="-228600" eaLnBrk="0" hangingPunct="0">
              <a:defRPr sz="2000">
                <a:solidFill>
                  <a:schemeClr val="tx1"/>
                </a:solidFill>
                <a:latin typeface="Arial" charset="0"/>
                <a:ea typeface="MS PGothic" charset="-128"/>
                <a:cs typeface="MS PGothic" charset="-128"/>
              </a:defRPr>
            </a:lvl5pPr>
            <a:lvl6pPr marL="25146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6pPr>
            <a:lvl7pPr marL="29718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7pPr>
            <a:lvl8pPr marL="34290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8pPr>
            <a:lvl9pPr marL="38862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9pPr>
          </a:lstStyle>
          <a:p>
            <a:pPr algn="ctr" eaLnBrk="1" hangingPunct="1">
              <a:spcBef>
                <a:spcPct val="50000"/>
              </a:spcBef>
            </a:pPr>
            <a:r>
              <a:rPr lang="en-US" altLang="en-US" sz="1200" b="1" dirty="0">
                <a:solidFill>
                  <a:srgbClr val="FFFF00"/>
                </a:solidFill>
              </a:rPr>
              <a:t>Analysis</a:t>
            </a:r>
          </a:p>
        </p:txBody>
      </p:sp>
      <p:sp>
        <p:nvSpPr>
          <p:cNvPr id="16" name="Freeform 8"/>
          <p:cNvSpPr>
            <a:spLocks noChangeAspect="1"/>
          </p:cNvSpPr>
          <p:nvPr/>
        </p:nvSpPr>
        <p:spPr bwMode="auto">
          <a:xfrm>
            <a:off x="6637487" y="1306576"/>
            <a:ext cx="1310879" cy="532761"/>
          </a:xfrm>
          <a:custGeom>
            <a:avLst/>
            <a:gdLst>
              <a:gd name="T0" fmla="*/ 2147483647 w 532"/>
              <a:gd name="T1" fmla="*/ 2147483647 h 105"/>
              <a:gd name="T2" fmla="*/ 2147483647 w 532"/>
              <a:gd name="T3" fmla="*/ 2147483647 h 105"/>
              <a:gd name="T4" fmla="*/ 2147483647 w 532"/>
              <a:gd name="T5" fmla="*/ 0 h 105"/>
              <a:gd name="T6" fmla="*/ 2147483647 w 532"/>
              <a:gd name="T7" fmla="*/ 0 h 105"/>
              <a:gd name="T8" fmla="*/ 0 w 532"/>
              <a:gd name="T9" fmla="*/ 2147483647 h 105"/>
              <a:gd name="T10" fmla="*/ 0 w 532"/>
              <a:gd name="T11" fmla="*/ 2147483647 h 105"/>
              <a:gd name="T12" fmla="*/ 2147483647 w 532"/>
              <a:gd name="T13" fmla="*/ 2147483647 h 105"/>
              <a:gd name="T14" fmla="*/ 2147483647 w 532"/>
              <a:gd name="T15" fmla="*/ 2147483647 h 105"/>
              <a:gd name="T16" fmla="*/ 2147483647 w 532"/>
              <a:gd name="T17" fmla="*/ 2147483647 h 105"/>
              <a:gd name="T18" fmla="*/ 2147483647 w 532"/>
              <a:gd name="T19" fmla="*/ 2147483647 h 105"/>
              <a:gd name="T20" fmla="*/ 2147483647 w 532"/>
              <a:gd name="T21" fmla="*/ 2147483647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2"/>
              <a:gd name="T34" fmla="*/ 0 h 105"/>
              <a:gd name="T35" fmla="*/ 532 w 532"/>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2" h="105">
                <a:moveTo>
                  <a:pt x="527" y="47"/>
                </a:moveTo>
                <a:cubicBezTo>
                  <a:pt x="484" y="5"/>
                  <a:pt x="484" y="5"/>
                  <a:pt x="484" y="5"/>
                </a:cubicBezTo>
                <a:cubicBezTo>
                  <a:pt x="484" y="5"/>
                  <a:pt x="480" y="0"/>
                  <a:pt x="471" y="0"/>
                </a:cubicBezTo>
                <a:cubicBezTo>
                  <a:pt x="468" y="0"/>
                  <a:pt x="21" y="0"/>
                  <a:pt x="21" y="0"/>
                </a:cubicBezTo>
                <a:cubicBezTo>
                  <a:pt x="9" y="0"/>
                  <a:pt x="0" y="9"/>
                  <a:pt x="0" y="21"/>
                </a:cubicBezTo>
                <a:cubicBezTo>
                  <a:pt x="0" y="84"/>
                  <a:pt x="0" y="84"/>
                  <a:pt x="0" y="84"/>
                </a:cubicBezTo>
                <a:cubicBezTo>
                  <a:pt x="0" y="96"/>
                  <a:pt x="9" y="105"/>
                  <a:pt x="21" y="105"/>
                </a:cubicBezTo>
                <a:cubicBezTo>
                  <a:pt x="21" y="105"/>
                  <a:pt x="468" y="105"/>
                  <a:pt x="471" y="105"/>
                </a:cubicBezTo>
                <a:cubicBezTo>
                  <a:pt x="479" y="105"/>
                  <a:pt x="484" y="100"/>
                  <a:pt x="484" y="100"/>
                </a:cubicBezTo>
                <a:cubicBezTo>
                  <a:pt x="484" y="100"/>
                  <a:pt x="521" y="64"/>
                  <a:pt x="527" y="58"/>
                </a:cubicBezTo>
                <a:cubicBezTo>
                  <a:pt x="532" y="52"/>
                  <a:pt x="527" y="47"/>
                  <a:pt x="527" y="47"/>
                </a:cubicBezTo>
                <a:close/>
              </a:path>
            </a:pathLst>
          </a:custGeom>
          <a:solidFill>
            <a:schemeClr val="accent2">
              <a:lumMod val="75000"/>
            </a:schemeClr>
          </a:solidFill>
          <a:ln>
            <a:noFill/>
          </a:ln>
        </p:spPr>
        <p:txBody>
          <a:bodyPr anchor="ctr"/>
          <a:lstStyle>
            <a:lvl1pPr eaLnBrk="0" hangingPunct="0">
              <a:defRPr sz="2000">
                <a:solidFill>
                  <a:schemeClr val="tx1"/>
                </a:solidFill>
                <a:latin typeface="Arial" charset="0"/>
                <a:ea typeface="MS PGothic" charset="-128"/>
                <a:cs typeface="MS PGothic" charset="-128"/>
              </a:defRPr>
            </a:lvl1pPr>
            <a:lvl2pPr marL="742950" indent="-285750" eaLnBrk="0" hangingPunct="0">
              <a:defRPr sz="2000">
                <a:solidFill>
                  <a:schemeClr val="tx1"/>
                </a:solidFill>
                <a:latin typeface="Arial" charset="0"/>
                <a:ea typeface="MS PGothic" charset="-128"/>
                <a:cs typeface="MS PGothic" charset="-128"/>
              </a:defRPr>
            </a:lvl2pPr>
            <a:lvl3pPr marL="1143000" indent="-228600" eaLnBrk="0" hangingPunct="0">
              <a:defRPr sz="2000">
                <a:solidFill>
                  <a:schemeClr val="tx1"/>
                </a:solidFill>
                <a:latin typeface="Arial" charset="0"/>
                <a:ea typeface="MS PGothic" charset="-128"/>
                <a:cs typeface="MS PGothic" charset="-128"/>
              </a:defRPr>
            </a:lvl3pPr>
            <a:lvl4pPr marL="1600200" indent="-228600" eaLnBrk="0" hangingPunct="0">
              <a:defRPr sz="2000">
                <a:solidFill>
                  <a:schemeClr val="tx1"/>
                </a:solidFill>
                <a:latin typeface="Arial" charset="0"/>
                <a:ea typeface="MS PGothic" charset="-128"/>
                <a:cs typeface="MS PGothic" charset="-128"/>
              </a:defRPr>
            </a:lvl4pPr>
            <a:lvl5pPr marL="2057400" indent="-228600" eaLnBrk="0" hangingPunct="0">
              <a:defRPr sz="2000">
                <a:solidFill>
                  <a:schemeClr val="tx1"/>
                </a:solidFill>
                <a:latin typeface="Arial" charset="0"/>
                <a:ea typeface="MS PGothic" charset="-128"/>
                <a:cs typeface="MS PGothic" charset="-128"/>
              </a:defRPr>
            </a:lvl5pPr>
            <a:lvl6pPr marL="25146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6pPr>
            <a:lvl7pPr marL="29718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7pPr>
            <a:lvl8pPr marL="34290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8pPr>
            <a:lvl9pPr marL="38862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9pPr>
          </a:lstStyle>
          <a:p>
            <a:pPr eaLnBrk="1" hangingPunct="1">
              <a:spcBef>
                <a:spcPct val="50000"/>
              </a:spcBef>
            </a:pPr>
            <a:r>
              <a:rPr lang="en-US" altLang="en-US" sz="1100" b="1" dirty="0">
                <a:solidFill>
                  <a:srgbClr val="FFFF00"/>
                </a:solidFill>
              </a:rPr>
              <a:t>Readout</a:t>
            </a:r>
            <a:r>
              <a:rPr lang="en-US" altLang="en-US" sz="1100" b="1" i="1" dirty="0">
                <a:solidFill>
                  <a:srgbClr val="FFFF00"/>
                </a:solidFill>
              </a:rPr>
              <a:t> </a:t>
            </a:r>
            <a:r>
              <a:rPr lang="en-US" altLang="en-US" sz="1100" b="1" dirty="0">
                <a:solidFill>
                  <a:srgbClr val="FFFF00"/>
                </a:solidFill>
              </a:rPr>
              <a:t>Report</a:t>
            </a:r>
          </a:p>
        </p:txBody>
      </p:sp>
      <p:sp>
        <p:nvSpPr>
          <p:cNvPr id="20" name="TextBox 19"/>
          <p:cNvSpPr txBox="1"/>
          <p:nvPr/>
        </p:nvSpPr>
        <p:spPr>
          <a:xfrm>
            <a:off x="809423" y="1885950"/>
            <a:ext cx="1306911" cy="2150589"/>
          </a:xfrm>
          <a:prstGeom prst="rect">
            <a:avLst/>
          </a:prstGeom>
          <a:noFill/>
        </p:spPr>
        <p:txBody>
          <a:bodyPr wrap="square" rtlCol="0">
            <a:spAutoFit/>
          </a:bodyPr>
          <a:lstStyle/>
          <a:p>
            <a:pPr algn="ctr"/>
            <a:r>
              <a:rPr lang="en-US" altLang="en-US" sz="1000" b="1" dirty="0">
                <a:solidFill>
                  <a:srgbClr val="FFFF00"/>
                </a:solidFill>
              </a:rPr>
              <a:t>Current Service</a:t>
            </a:r>
          </a:p>
          <a:p>
            <a:pPr algn="ctr"/>
            <a:endParaRPr lang="en-US" altLang="en-US" sz="825" b="1" dirty="0">
              <a:solidFill>
                <a:schemeClr val="bg1"/>
              </a:solidFill>
            </a:endParaRPr>
          </a:p>
          <a:p>
            <a:pPr algn="ctr"/>
            <a:r>
              <a:rPr lang="en-US" altLang="en-US" sz="825" b="1" dirty="0">
                <a:solidFill>
                  <a:schemeClr val="bg1"/>
                </a:solidFill>
              </a:rPr>
              <a:t>New Services</a:t>
            </a:r>
          </a:p>
          <a:p>
            <a:pPr algn="ctr"/>
            <a:endParaRPr lang="en-US" altLang="en-US" sz="825" b="1" dirty="0">
              <a:solidFill>
                <a:schemeClr val="bg1"/>
              </a:solidFill>
            </a:endParaRPr>
          </a:p>
          <a:p>
            <a:pPr algn="ctr"/>
            <a:r>
              <a:rPr lang="en-US" altLang="en-US" sz="825" b="1" dirty="0">
                <a:solidFill>
                  <a:schemeClr val="bg1"/>
                </a:solidFill>
              </a:rPr>
              <a:t>Growth Challenges</a:t>
            </a:r>
          </a:p>
          <a:p>
            <a:pPr algn="ctr"/>
            <a:endParaRPr lang="en-US" altLang="en-US" sz="825" b="1" dirty="0">
              <a:solidFill>
                <a:schemeClr val="bg1"/>
              </a:solidFill>
            </a:endParaRPr>
          </a:p>
          <a:p>
            <a:pPr algn="ctr"/>
            <a:endParaRPr lang="en-US" altLang="en-US" sz="825" b="1" dirty="0">
              <a:solidFill>
                <a:schemeClr val="bg1"/>
              </a:solidFill>
            </a:endParaRPr>
          </a:p>
          <a:p>
            <a:pPr algn="ctr"/>
            <a:endParaRPr lang="en-US" altLang="en-US" sz="825" b="1" dirty="0">
              <a:solidFill>
                <a:schemeClr val="bg1"/>
              </a:solidFill>
            </a:endParaRPr>
          </a:p>
          <a:p>
            <a:pPr algn="ctr"/>
            <a:endParaRPr lang="en-US" altLang="en-US" sz="825" b="1" dirty="0">
              <a:solidFill>
                <a:schemeClr val="bg1"/>
              </a:solidFill>
            </a:endParaRPr>
          </a:p>
          <a:p>
            <a:pPr algn="ctr"/>
            <a:endParaRPr lang="en-US" altLang="en-US" sz="825" b="1" dirty="0">
              <a:solidFill>
                <a:schemeClr val="bg1"/>
              </a:solidFill>
            </a:endParaRPr>
          </a:p>
          <a:p>
            <a:pPr algn="ctr"/>
            <a:endParaRPr lang="en-US" altLang="en-US" sz="825" b="1" dirty="0">
              <a:solidFill>
                <a:schemeClr val="bg1"/>
              </a:solidFill>
            </a:endParaRPr>
          </a:p>
          <a:p>
            <a:pPr algn="ctr"/>
            <a:r>
              <a:rPr lang="en-US" altLang="en-US" sz="825" b="1" dirty="0">
                <a:solidFill>
                  <a:schemeClr val="bg1"/>
                </a:solidFill>
              </a:rPr>
              <a:t>Network Operation challenges</a:t>
            </a:r>
          </a:p>
          <a:p>
            <a:pPr algn="ctr"/>
            <a:endParaRPr lang="en-US" altLang="en-US" sz="825" b="1" dirty="0">
              <a:solidFill>
                <a:schemeClr val="bg1"/>
              </a:solidFill>
            </a:endParaRPr>
          </a:p>
          <a:p>
            <a:pPr algn="ctr"/>
            <a:r>
              <a:rPr lang="en-US" altLang="en-US" sz="825" b="1" dirty="0">
                <a:solidFill>
                  <a:schemeClr val="bg1"/>
                </a:solidFill>
              </a:rPr>
              <a:t>3 – 5  Year Priorities</a:t>
            </a:r>
          </a:p>
          <a:p>
            <a:pPr algn="ctr"/>
            <a:endParaRPr lang="en-US" altLang="en-US" sz="825" b="1" dirty="0">
              <a:solidFill>
                <a:schemeClr val="bg1"/>
              </a:solidFill>
            </a:endParaRPr>
          </a:p>
        </p:txBody>
      </p:sp>
      <p:sp>
        <p:nvSpPr>
          <p:cNvPr id="21" name="Freeform 3"/>
          <p:cNvSpPr>
            <a:spLocks noChangeAspect="1" noEditPoints="1"/>
          </p:cNvSpPr>
          <p:nvPr/>
        </p:nvSpPr>
        <p:spPr bwMode="auto">
          <a:xfrm>
            <a:off x="1186159" y="2647821"/>
            <a:ext cx="600608" cy="593892"/>
          </a:xfrm>
          <a:custGeom>
            <a:avLst/>
            <a:gdLst>
              <a:gd name="T0" fmla="*/ 1957549 w 530"/>
              <a:gd name="T1" fmla="*/ 150025 h 524"/>
              <a:gd name="T2" fmla="*/ 1380035 w 530"/>
              <a:gd name="T3" fmla="*/ 191282 h 524"/>
              <a:gd name="T4" fmla="*/ 1406285 w 530"/>
              <a:gd name="T5" fmla="*/ 345057 h 524"/>
              <a:gd name="T6" fmla="*/ 1987550 w 530"/>
              <a:gd name="T7" fmla="*/ 300050 h 524"/>
              <a:gd name="T8" fmla="*/ 1811296 w 530"/>
              <a:gd name="T9" fmla="*/ 318803 h 524"/>
              <a:gd name="T10" fmla="*/ 1807545 w 530"/>
              <a:gd name="T11" fmla="*/ 431321 h 524"/>
              <a:gd name="T12" fmla="*/ 1807545 w 530"/>
              <a:gd name="T13" fmla="*/ 378813 h 524"/>
              <a:gd name="T14" fmla="*/ 1916298 w 530"/>
              <a:gd name="T15" fmla="*/ 307551 h 524"/>
              <a:gd name="T16" fmla="*/ 1702543 w 530"/>
              <a:gd name="T17" fmla="*/ 150025 h 524"/>
              <a:gd name="T18" fmla="*/ 1668792 w 530"/>
              <a:gd name="T19" fmla="*/ 191282 h 524"/>
              <a:gd name="T20" fmla="*/ 1683792 w 530"/>
              <a:gd name="T21" fmla="*/ 202533 h 524"/>
              <a:gd name="T22" fmla="*/ 1665042 w 530"/>
              <a:gd name="T23" fmla="*/ 206284 h 524"/>
              <a:gd name="T24" fmla="*/ 1642541 w 530"/>
              <a:gd name="T25" fmla="*/ 195032 h 524"/>
              <a:gd name="T26" fmla="*/ 1653792 w 530"/>
              <a:gd name="T27" fmla="*/ 232538 h 524"/>
              <a:gd name="T28" fmla="*/ 1698793 w 530"/>
              <a:gd name="T29" fmla="*/ 217536 h 524"/>
              <a:gd name="T30" fmla="*/ 1683792 w 530"/>
              <a:gd name="T31" fmla="*/ 180030 h 524"/>
              <a:gd name="T32" fmla="*/ 1698793 w 530"/>
              <a:gd name="T33" fmla="*/ 172529 h 524"/>
              <a:gd name="T34" fmla="*/ 1717543 w 530"/>
              <a:gd name="T35" fmla="*/ 183780 h 524"/>
              <a:gd name="T36" fmla="*/ 1140029 w 530"/>
              <a:gd name="T37" fmla="*/ 1271460 h 524"/>
              <a:gd name="T38" fmla="*/ 825021 w 530"/>
              <a:gd name="T39" fmla="*/ 1106433 h 524"/>
              <a:gd name="T40" fmla="*/ 1173780 w 530"/>
              <a:gd name="T41" fmla="*/ 1357725 h 524"/>
              <a:gd name="T42" fmla="*/ 877522 w 530"/>
              <a:gd name="T43" fmla="*/ 1218952 h 524"/>
              <a:gd name="T44" fmla="*/ 1222531 w 530"/>
              <a:gd name="T45" fmla="*/ 1215201 h 524"/>
              <a:gd name="T46" fmla="*/ 1027526 w 530"/>
              <a:gd name="T47" fmla="*/ 1241455 h 524"/>
              <a:gd name="T48" fmla="*/ 1113778 w 530"/>
              <a:gd name="T49" fmla="*/ 1211450 h 524"/>
              <a:gd name="T50" fmla="*/ 1807545 w 530"/>
              <a:gd name="T51" fmla="*/ 573845 h 524"/>
              <a:gd name="T52" fmla="*/ 1575040 w 530"/>
              <a:gd name="T53" fmla="*/ 832638 h 524"/>
              <a:gd name="T54" fmla="*/ 1260032 w 530"/>
              <a:gd name="T55" fmla="*/ 615102 h 524"/>
              <a:gd name="T56" fmla="*/ 738769 w 530"/>
              <a:gd name="T57" fmla="*/ 1732787 h 524"/>
              <a:gd name="T58" fmla="*/ 1177530 w 530"/>
              <a:gd name="T59" fmla="*/ 532588 h 524"/>
              <a:gd name="T60" fmla="*/ 0 w 530"/>
              <a:gd name="T61" fmla="*/ 1053924 h 524"/>
              <a:gd name="T62" fmla="*/ 1203780 w 530"/>
              <a:gd name="T63" fmla="*/ 1714033 h 524"/>
              <a:gd name="T64" fmla="*/ 1826296 w 530"/>
              <a:gd name="T65" fmla="*/ 600099 h 524"/>
              <a:gd name="T66" fmla="*/ 303758 w 530"/>
              <a:gd name="T67" fmla="*/ 1650273 h 524"/>
              <a:gd name="T68" fmla="*/ 1736294 w 530"/>
              <a:gd name="T69" fmla="*/ 918902 h 524"/>
              <a:gd name="T70" fmla="*/ 1642541 w 530"/>
              <a:gd name="T71" fmla="*/ 821386 h 524"/>
              <a:gd name="T72" fmla="*/ 1796295 w 530"/>
              <a:gd name="T73" fmla="*/ 915151 h 524"/>
              <a:gd name="T74" fmla="*/ 341259 w 530"/>
              <a:gd name="T75" fmla="*/ 1432737 h 524"/>
              <a:gd name="T76" fmla="*/ 693767 w 530"/>
              <a:gd name="T77" fmla="*/ 1432737 h 524"/>
              <a:gd name="T78" fmla="*/ 693767 w 530"/>
              <a:gd name="T79" fmla="*/ 1080179 h 524"/>
              <a:gd name="T80" fmla="*/ 517513 w 530"/>
              <a:gd name="T81" fmla="*/ 963909 h 524"/>
              <a:gd name="T82" fmla="*/ 517513 w 530"/>
              <a:gd name="T83" fmla="*/ 1192697 h 524"/>
              <a:gd name="T84" fmla="*/ 517513 w 530"/>
              <a:gd name="T85" fmla="*/ 963909 h 524"/>
              <a:gd name="T86" fmla="*/ 611265 w 530"/>
              <a:gd name="T87" fmla="*/ 1230203 h 524"/>
              <a:gd name="T88" fmla="*/ 611265 w 530"/>
              <a:gd name="T89" fmla="*/ 1320218 h 524"/>
              <a:gd name="T90" fmla="*/ 378760 w 530"/>
              <a:gd name="T91" fmla="*/ 1286463 h 524"/>
              <a:gd name="T92" fmla="*/ 783770 w 530"/>
              <a:gd name="T93" fmla="*/ 577596 h 524"/>
              <a:gd name="T94" fmla="*/ 783770 w 530"/>
              <a:gd name="T95" fmla="*/ 547591 h 524"/>
              <a:gd name="T96" fmla="*/ 1053777 w 530"/>
              <a:gd name="T97" fmla="*/ 791381 h 524"/>
              <a:gd name="T98" fmla="*/ 555014 w 530"/>
              <a:gd name="T99" fmla="*/ 468828 h 524"/>
              <a:gd name="T100" fmla="*/ 510013 w 530"/>
              <a:gd name="T101" fmla="*/ 791381 h 524"/>
              <a:gd name="T102" fmla="*/ 986275 w 530"/>
              <a:gd name="T103" fmla="*/ 791381 h 524"/>
              <a:gd name="T104" fmla="*/ 783770 w 530"/>
              <a:gd name="T105" fmla="*/ 596349 h 524"/>
              <a:gd name="T106" fmla="*/ 783770 w 530"/>
              <a:gd name="T107" fmla="*/ 626354 h 524"/>
              <a:gd name="T108" fmla="*/ 783770 w 530"/>
              <a:gd name="T109" fmla="*/ 596349 h 524"/>
              <a:gd name="T110" fmla="*/ 746269 w 530"/>
              <a:gd name="T111" fmla="*/ 686364 h 524"/>
              <a:gd name="T112" fmla="*/ 783770 w 530"/>
              <a:gd name="T113" fmla="*/ 641356 h 524"/>
              <a:gd name="T114" fmla="*/ 761269 w 530"/>
              <a:gd name="T115" fmla="*/ 708867 h 5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30" h="524">
                <a:moveTo>
                  <a:pt x="522" y="69"/>
                </a:moveTo>
                <a:cubicBezTo>
                  <a:pt x="519" y="68"/>
                  <a:pt x="519" y="68"/>
                  <a:pt x="519" y="68"/>
                </a:cubicBezTo>
                <a:cubicBezTo>
                  <a:pt x="526" y="59"/>
                  <a:pt x="526" y="59"/>
                  <a:pt x="526" y="59"/>
                </a:cubicBezTo>
                <a:cubicBezTo>
                  <a:pt x="528" y="57"/>
                  <a:pt x="530" y="54"/>
                  <a:pt x="530" y="51"/>
                </a:cubicBezTo>
                <a:cubicBezTo>
                  <a:pt x="530" y="46"/>
                  <a:pt x="526" y="41"/>
                  <a:pt x="522" y="40"/>
                </a:cubicBezTo>
                <a:cubicBezTo>
                  <a:pt x="420" y="1"/>
                  <a:pt x="420" y="1"/>
                  <a:pt x="420" y="1"/>
                </a:cubicBezTo>
                <a:cubicBezTo>
                  <a:pt x="419" y="1"/>
                  <a:pt x="417" y="0"/>
                  <a:pt x="415" y="0"/>
                </a:cubicBezTo>
                <a:cubicBezTo>
                  <a:pt x="410" y="1"/>
                  <a:pt x="406" y="2"/>
                  <a:pt x="402" y="6"/>
                </a:cubicBezTo>
                <a:cubicBezTo>
                  <a:pt x="371" y="43"/>
                  <a:pt x="371" y="43"/>
                  <a:pt x="371" y="43"/>
                </a:cubicBezTo>
                <a:cubicBezTo>
                  <a:pt x="369" y="45"/>
                  <a:pt x="368" y="48"/>
                  <a:pt x="368" y="51"/>
                </a:cubicBezTo>
                <a:cubicBezTo>
                  <a:pt x="367" y="56"/>
                  <a:pt x="371" y="61"/>
                  <a:pt x="375" y="62"/>
                </a:cubicBezTo>
                <a:cubicBezTo>
                  <a:pt x="379" y="64"/>
                  <a:pt x="379" y="64"/>
                  <a:pt x="379" y="64"/>
                </a:cubicBezTo>
                <a:cubicBezTo>
                  <a:pt x="371" y="72"/>
                  <a:pt x="371" y="72"/>
                  <a:pt x="371" y="72"/>
                </a:cubicBezTo>
                <a:cubicBezTo>
                  <a:pt x="369" y="75"/>
                  <a:pt x="368" y="78"/>
                  <a:pt x="368" y="81"/>
                </a:cubicBezTo>
                <a:cubicBezTo>
                  <a:pt x="367" y="86"/>
                  <a:pt x="371" y="91"/>
                  <a:pt x="375" y="92"/>
                </a:cubicBezTo>
                <a:cubicBezTo>
                  <a:pt x="477" y="130"/>
                  <a:pt x="477" y="130"/>
                  <a:pt x="477" y="130"/>
                </a:cubicBezTo>
                <a:cubicBezTo>
                  <a:pt x="479" y="131"/>
                  <a:pt x="480" y="131"/>
                  <a:pt x="482" y="131"/>
                </a:cubicBezTo>
                <a:cubicBezTo>
                  <a:pt x="487" y="131"/>
                  <a:pt x="491" y="129"/>
                  <a:pt x="495" y="125"/>
                </a:cubicBezTo>
                <a:cubicBezTo>
                  <a:pt x="526" y="89"/>
                  <a:pt x="526" y="89"/>
                  <a:pt x="526" y="89"/>
                </a:cubicBezTo>
                <a:cubicBezTo>
                  <a:pt x="528" y="86"/>
                  <a:pt x="530" y="84"/>
                  <a:pt x="530" y="80"/>
                </a:cubicBezTo>
                <a:cubicBezTo>
                  <a:pt x="530" y="75"/>
                  <a:pt x="526" y="71"/>
                  <a:pt x="522" y="69"/>
                </a:cubicBezTo>
                <a:close/>
                <a:moveTo>
                  <a:pt x="414" y="17"/>
                </a:moveTo>
                <a:cubicBezTo>
                  <a:pt x="414" y="17"/>
                  <a:pt x="415" y="16"/>
                  <a:pt x="415" y="16"/>
                </a:cubicBezTo>
                <a:cubicBezTo>
                  <a:pt x="511" y="53"/>
                  <a:pt x="511" y="53"/>
                  <a:pt x="511" y="53"/>
                </a:cubicBezTo>
                <a:cubicBezTo>
                  <a:pt x="483" y="85"/>
                  <a:pt x="483" y="85"/>
                  <a:pt x="483" y="85"/>
                </a:cubicBezTo>
                <a:cubicBezTo>
                  <a:pt x="483" y="85"/>
                  <a:pt x="482" y="85"/>
                  <a:pt x="482" y="85"/>
                </a:cubicBezTo>
                <a:cubicBezTo>
                  <a:pt x="386" y="49"/>
                  <a:pt x="386" y="49"/>
                  <a:pt x="386" y="49"/>
                </a:cubicBezTo>
                <a:lnTo>
                  <a:pt x="414" y="17"/>
                </a:lnTo>
                <a:close/>
                <a:moveTo>
                  <a:pt x="483" y="115"/>
                </a:moveTo>
                <a:cubicBezTo>
                  <a:pt x="483" y="115"/>
                  <a:pt x="482" y="115"/>
                  <a:pt x="482" y="115"/>
                </a:cubicBezTo>
                <a:cubicBezTo>
                  <a:pt x="387" y="79"/>
                  <a:pt x="387" y="79"/>
                  <a:pt x="387" y="79"/>
                </a:cubicBezTo>
                <a:cubicBezTo>
                  <a:pt x="394" y="71"/>
                  <a:pt x="394" y="71"/>
                  <a:pt x="394" y="71"/>
                </a:cubicBezTo>
                <a:cubicBezTo>
                  <a:pt x="395" y="70"/>
                  <a:pt x="395" y="70"/>
                  <a:pt x="395" y="70"/>
                </a:cubicBezTo>
                <a:cubicBezTo>
                  <a:pt x="477" y="100"/>
                  <a:pt x="477" y="100"/>
                  <a:pt x="477" y="100"/>
                </a:cubicBezTo>
                <a:cubicBezTo>
                  <a:pt x="479" y="101"/>
                  <a:pt x="480" y="101"/>
                  <a:pt x="482" y="101"/>
                </a:cubicBezTo>
                <a:cubicBezTo>
                  <a:pt x="487" y="101"/>
                  <a:pt x="491" y="99"/>
                  <a:pt x="495" y="96"/>
                </a:cubicBezTo>
                <a:cubicBezTo>
                  <a:pt x="489" y="90"/>
                  <a:pt x="489" y="90"/>
                  <a:pt x="489" y="90"/>
                </a:cubicBezTo>
                <a:cubicBezTo>
                  <a:pt x="495" y="96"/>
                  <a:pt x="495" y="96"/>
                  <a:pt x="495" y="96"/>
                </a:cubicBezTo>
                <a:cubicBezTo>
                  <a:pt x="508" y="81"/>
                  <a:pt x="508" y="81"/>
                  <a:pt x="508" y="81"/>
                </a:cubicBezTo>
                <a:cubicBezTo>
                  <a:pt x="511" y="82"/>
                  <a:pt x="511" y="82"/>
                  <a:pt x="511" y="82"/>
                </a:cubicBezTo>
                <a:lnTo>
                  <a:pt x="483" y="115"/>
                </a:lnTo>
                <a:close/>
                <a:moveTo>
                  <a:pt x="460" y="46"/>
                </a:moveTo>
                <a:cubicBezTo>
                  <a:pt x="460" y="46"/>
                  <a:pt x="459" y="45"/>
                  <a:pt x="458" y="43"/>
                </a:cubicBezTo>
                <a:cubicBezTo>
                  <a:pt x="459" y="42"/>
                  <a:pt x="459" y="41"/>
                  <a:pt x="458" y="40"/>
                </a:cubicBezTo>
                <a:cubicBezTo>
                  <a:pt x="457" y="39"/>
                  <a:pt x="455" y="39"/>
                  <a:pt x="454" y="40"/>
                </a:cubicBezTo>
                <a:cubicBezTo>
                  <a:pt x="453" y="41"/>
                  <a:pt x="453" y="41"/>
                  <a:pt x="453" y="41"/>
                </a:cubicBezTo>
                <a:cubicBezTo>
                  <a:pt x="453" y="41"/>
                  <a:pt x="452" y="41"/>
                  <a:pt x="451" y="41"/>
                </a:cubicBezTo>
                <a:cubicBezTo>
                  <a:pt x="449" y="41"/>
                  <a:pt x="447" y="42"/>
                  <a:pt x="445" y="44"/>
                </a:cubicBezTo>
                <a:cubicBezTo>
                  <a:pt x="444" y="45"/>
                  <a:pt x="443" y="46"/>
                  <a:pt x="443" y="47"/>
                </a:cubicBezTo>
                <a:cubicBezTo>
                  <a:pt x="443" y="49"/>
                  <a:pt x="444" y="51"/>
                  <a:pt x="445" y="51"/>
                </a:cubicBezTo>
                <a:cubicBezTo>
                  <a:pt x="446" y="52"/>
                  <a:pt x="447" y="52"/>
                  <a:pt x="447" y="53"/>
                </a:cubicBezTo>
                <a:cubicBezTo>
                  <a:pt x="448" y="53"/>
                  <a:pt x="449" y="54"/>
                  <a:pt x="449" y="54"/>
                </a:cubicBezTo>
                <a:cubicBezTo>
                  <a:pt x="449" y="54"/>
                  <a:pt x="449" y="54"/>
                  <a:pt x="449" y="54"/>
                </a:cubicBezTo>
                <a:cubicBezTo>
                  <a:pt x="449" y="54"/>
                  <a:pt x="449" y="54"/>
                  <a:pt x="449" y="54"/>
                </a:cubicBezTo>
                <a:cubicBezTo>
                  <a:pt x="449" y="54"/>
                  <a:pt x="449" y="54"/>
                  <a:pt x="449" y="54"/>
                </a:cubicBezTo>
                <a:cubicBezTo>
                  <a:pt x="449" y="54"/>
                  <a:pt x="449" y="55"/>
                  <a:pt x="449" y="55"/>
                </a:cubicBezTo>
                <a:cubicBezTo>
                  <a:pt x="448" y="56"/>
                  <a:pt x="448" y="56"/>
                  <a:pt x="446" y="56"/>
                </a:cubicBezTo>
                <a:cubicBezTo>
                  <a:pt x="446" y="56"/>
                  <a:pt x="445" y="56"/>
                  <a:pt x="444" y="56"/>
                </a:cubicBezTo>
                <a:cubicBezTo>
                  <a:pt x="444" y="56"/>
                  <a:pt x="444" y="55"/>
                  <a:pt x="444" y="55"/>
                </a:cubicBezTo>
                <a:cubicBezTo>
                  <a:pt x="444" y="55"/>
                  <a:pt x="444" y="55"/>
                  <a:pt x="444" y="55"/>
                </a:cubicBezTo>
                <a:cubicBezTo>
                  <a:pt x="444" y="55"/>
                  <a:pt x="444" y="55"/>
                  <a:pt x="444" y="55"/>
                </a:cubicBezTo>
                <a:cubicBezTo>
                  <a:pt x="443" y="55"/>
                  <a:pt x="442" y="54"/>
                  <a:pt x="442" y="54"/>
                </a:cubicBezTo>
                <a:cubicBezTo>
                  <a:pt x="442" y="54"/>
                  <a:pt x="441" y="53"/>
                  <a:pt x="441" y="53"/>
                </a:cubicBezTo>
                <a:cubicBezTo>
                  <a:pt x="441" y="53"/>
                  <a:pt x="441" y="53"/>
                  <a:pt x="441" y="53"/>
                </a:cubicBezTo>
                <a:cubicBezTo>
                  <a:pt x="441" y="52"/>
                  <a:pt x="439" y="51"/>
                  <a:pt x="438" y="52"/>
                </a:cubicBezTo>
                <a:cubicBezTo>
                  <a:pt x="437" y="52"/>
                  <a:pt x="436" y="53"/>
                  <a:pt x="437" y="55"/>
                </a:cubicBezTo>
                <a:cubicBezTo>
                  <a:pt x="437" y="55"/>
                  <a:pt x="437" y="57"/>
                  <a:pt x="439" y="58"/>
                </a:cubicBezTo>
                <a:cubicBezTo>
                  <a:pt x="439" y="58"/>
                  <a:pt x="439" y="58"/>
                  <a:pt x="439" y="58"/>
                </a:cubicBezTo>
                <a:cubicBezTo>
                  <a:pt x="438" y="59"/>
                  <a:pt x="438" y="61"/>
                  <a:pt x="439" y="62"/>
                </a:cubicBezTo>
                <a:cubicBezTo>
                  <a:pt x="440" y="62"/>
                  <a:pt x="440" y="62"/>
                  <a:pt x="441" y="62"/>
                </a:cubicBezTo>
                <a:cubicBezTo>
                  <a:pt x="442" y="62"/>
                  <a:pt x="442" y="62"/>
                  <a:pt x="443" y="61"/>
                </a:cubicBezTo>
                <a:cubicBezTo>
                  <a:pt x="444" y="60"/>
                  <a:pt x="444" y="60"/>
                  <a:pt x="444" y="60"/>
                </a:cubicBezTo>
                <a:cubicBezTo>
                  <a:pt x="444" y="61"/>
                  <a:pt x="445" y="61"/>
                  <a:pt x="446" y="61"/>
                </a:cubicBezTo>
                <a:cubicBezTo>
                  <a:pt x="446" y="61"/>
                  <a:pt x="446" y="61"/>
                  <a:pt x="446" y="61"/>
                </a:cubicBezTo>
                <a:cubicBezTo>
                  <a:pt x="448" y="61"/>
                  <a:pt x="451" y="60"/>
                  <a:pt x="453" y="58"/>
                </a:cubicBezTo>
                <a:cubicBezTo>
                  <a:pt x="453" y="57"/>
                  <a:pt x="454" y="57"/>
                  <a:pt x="454" y="56"/>
                </a:cubicBezTo>
                <a:cubicBezTo>
                  <a:pt x="454" y="55"/>
                  <a:pt x="454" y="55"/>
                  <a:pt x="454" y="54"/>
                </a:cubicBezTo>
                <a:cubicBezTo>
                  <a:pt x="454" y="53"/>
                  <a:pt x="453" y="51"/>
                  <a:pt x="452" y="50"/>
                </a:cubicBezTo>
                <a:cubicBezTo>
                  <a:pt x="452" y="50"/>
                  <a:pt x="451" y="49"/>
                  <a:pt x="450" y="49"/>
                </a:cubicBezTo>
                <a:cubicBezTo>
                  <a:pt x="450" y="48"/>
                  <a:pt x="449" y="48"/>
                  <a:pt x="449" y="48"/>
                </a:cubicBezTo>
                <a:cubicBezTo>
                  <a:pt x="448" y="47"/>
                  <a:pt x="448" y="47"/>
                  <a:pt x="448" y="47"/>
                </a:cubicBezTo>
                <a:cubicBezTo>
                  <a:pt x="448" y="47"/>
                  <a:pt x="448" y="47"/>
                  <a:pt x="449" y="47"/>
                </a:cubicBezTo>
                <a:cubicBezTo>
                  <a:pt x="449" y="46"/>
                  <a:pt x="450" y="46"/>
                  <a:pt x="451" y="46"/>
                </a:cubicBezTo>
                <a:cubicBezTo>
                  <a:pt x="452" y="46"/>
                  <a:pt x="452" y="46"/>
                  <a:pt x="453" y="46"/>
                </a:cubicBezTo>
                <a:cubicBezTo>
                  <a:pt x="453" y="46"/>
                  <a:pt x="453" y="46"/>
                  <a:pt x="453" y="46"/>
                </a:cubicBezTo>
                <a:cubicBezTo>
                  <a:pt x="453" y="46"/>
                  <a:pt x="453" y="46"/>
                  <a:pt x="453" y="46"/>
                </a:cubicBezTo>
                <a:cubicBezTo>
                  <a:pt x="453" y="46"/>
                  <a:pt x="453" y="46"/>
                  <a:pt x="453" y="46"/>
                </a:cubicBezTo>
                <a:cubicBezTo>
                  <a:pt x="455" y="47"/>
                  <a:pt x="455" y="47"/>
                  <a:pt x="455" y="47"/>
                </a:cubicBezTo>
                <a:cubicBezTo>
                  <a:pt x="455" y="48"/>
                  <a:pt x="455" y="48"/>
                  <a:pt x="455" y="48"/>
                </a:cubicBezTo>
                <a:cubicBezTo>
                  <a:pt x="456" y="49"/>
                  <a:pt x="457" y="49"/>
                  <a:pt x="458" y="49"/>
                </a:cubicBezTo>
                <a:cubicBezTo>
                  <a:pt x="460" y="49"/>
                  <a:pt x="460" y="47"/>
                  <a:pt x="460" y="46"/>
                </a:cubicBezTo>
                <a:close/>
                <a:moveTo>
                  <a:pt x="280" y="274"/>
                </a:moveTo>
                <a:cubicBezTo>
                  <a:pt x="263" y="274"/>
                  <a:pt x="249" y="287"/>
                  <a:pt x="249" y="304"/>
                </a:cubicBezTo>
                <a:cubicBezTo>
                  <a:pt x="249" y="315"/>
                  <a:pt x="249" y="315"/>
                  <a:pt x="249" y="315"/>
                </a:cubicBezTo>
                <a:cubicBezTo>
                  <a:pt x="249" y="330"/>
                  <a:pt x="262" y="358"/>
                  <a:pt x="304" y="339"/>
                </a:cubicBezTo>
                <a:cubicBezTo>
                  <a:pt x="307" y="342"/>
                  <a:pt x="312" y="344"/>
                  <a:pt x="318" y="344"/>
                </a:cubicBezTo>
                <a:cubicBezTo>
                  <a:pt x="330" y="344"/>
                  <a:pt x="339" y="335"/>
                  <a:pt x="339" y="323"/>
                </a:cubicBezTo>
                <a:cubicBezTo>
                  <a:pt x="339" y="298"/>
                  <a:pt x="339" y="298"/>
                  <a:pt x="339" y="298"/>
                </a:cubicBezTo>
                <a:cubicBezTo>
                  <a:pt x="339" y="263"/>
                  <a:pt x="312" y="240"/>
                  <a:pt x="279" y="240"/>
                </a:cubicBezTo>
                <a:cubicBezTo>
                  <a:pt x="247" y="240"/>
                  <a:pt x="223" y="264"/>
                  <a:pt x="220" y="295"/>
                </a:cubicBezTo>
                <a:cubicBezTo>
                  <a:pt x="220" y="299"/>
                  <a:pt x="219" y="303"/>
                  <a:pt x="219" y="309"/>
                </a:cubicBezTo>
                <a:cubicBezTo>
                  <a:pt x="219" y="318"/>
                  <a:pt x="220" y="322"/>
                  <a:pt x="220" y="327"/>
                </a:cubicBezTo>
                <a:cubicBezTo>
                  <a:pt x="223" y="355"/>
                  <a:pt x="245" y="377"/>
                  <a:pt x="278" y="377"/>
                </a:cubicBezTo>
                <a:cubicBezTo>
                  <a:pt x="290" y="377"/>
                  <a:pt x="302" y="375"/>
                  <a:pt x="312" y="365"/>
                </a:cubicBezTo>
                <a:cubicBezTo>
                  <a:pt x="313" y="364"/>
                  <a:pt x="313" y="363"/>
                  <a:pt x="313" y="362"/>
                </a:cubicBezTo>
                <a:cubicBezTo>
                  <a:pt x="313" y="358"/>
                  <a:pt x="311" y="355"/>
                  <a:pt x="307" y="355"/>
                </a:cubicBezTo>
                <a:cubicBezTo>
                  <a:pt x="305" y="355"/>
                  <a:pt x="303" y="356"/>
                  <a:pt x="302" y="357"/>
                </a:cubicBezTo>
                <a:cubicBezTo>
                  <a:pt x="294" y="364"/>
                  <a:pt x="286" y="365"/>
                  <a:pt x="277" y="365"/>
                </a:cubicBezTo>
                <a:cubicBezTo>
                  <a:pt x="254" y="365"/>
                  <a:pt x="236" y="348"/>
                  <a:pt x="234" y="326"/>
                </a:cubicBezTo>
                <a:cubicBezTo>
                  <a:pt x="234" y="326"/>
                  <a:pt x="234" y="325"/>
                  <a:pt x="234" y="325"/>
                </a:cubicBezTo>
                <a:cubicBezTo>
                  <a:pt x="233" y="321"/>
                  <a:pt x="233" y="318"/>
                  <a:pt x="233" y="311"/>
                </a:cubicBezTo>
                <a:cubicBezTo>
                  <a:pt x="233" y="305"/>
                  <a:pt x="233" y="301"/>
                  <a:pt x="234" y="296"/>
                </a:cubicBezTo>
                <a:cubicBezTo>
                  <a:pt x="236" y="271"/>
                  <a:pt x="255" y="254"/>
                  <a:pt x="279" y="254"/>
                </a:cubicBezTo>
                <a:cubicBezTo>
                  <a:pt x="305" y="254"/>
                  <a:pt x="326" y="270"/>
                  <a:pt x="326" y="298"/>
                </a:cubicBezTo>
                <a:cubicBezTo>
                  <a:pt x="326" y="324"/>
                  <a:pt x="326" y="324"/>
                  <a:pt x="326" y="324"/>
                </a:cubicBezTo>
                <a:cubicBezTo>
                  <a:pt x="326" y="328"/>
                  <a:pt x="322" y="332"/>
                  <a:pt x="318" y="332"/>
                </a:cubicBezTo>
                <a:cubicBezTo>
                  <a:pt x="314" y="332"/>
                  <a:pt x="310" y="328"/>
                  <a:pt x="310" y="324"/>
                </a:cubicBezTo>
                <a:cubicBezTo>
                  <a:pt x="310" y="304"/>
                  <a:pt x="310" y="304"/>
                  <a:pt x="310" y="304"/>
                </a:cubicBezTo>
                <a:cubicBezTo>
                  <a:pt x="310" y="287"/>
                  <a:pt x="296" y="274"/>
                  <a:pt x="280" y="274"/>
                </a:cubicBezTo>
                <a:close/>
                <a:moveTo>
                  <a:pt x="274" y="331"/>
                </a:moveTo>
                <a:cubicBezTo>
                  <a:pt x="267" y="329"/>
                  <a:pt x="262" y="322"/>
                  <a:pt x="262" y="315"/>
                </a:cubicBezTo>
                <a:cubicBezTo>
                  <a:pt x="262" y="304"/>
                  <a:pt x="262" y="304"/>
                  <a:pt x="262" y="304"/>
                </a:cubicBezTo>
                <a:cubicBezTo>
                  <a:pt x="262" y="294"/>
                  <a:pt x="270" y="286"/>
                  <a:pt x="280" y="286"/>
                </a:cubicBezTo>
                <a:cubicBezTo>
                  <a:pt x="289" y="286"/>
                  <a:pt x="297" y="294"/>
                  <a:pt x="297" y="304"/>
                </a:cubicBezTo>
                <a:cubicBezTo>
                  <a:pt x="297" y="323"/>
                  <a:pt x="297" y="323"/>
                  <a:pt x="297" y="323"/>
                </a:cubicBezTo>
                <a:cubicBezTo>
                  <a:pt x="297" y="325"/>
                  <a:pt x="297" y="326"/>
                  <a:pt x="297" y="327"/>
                </a:cubicBezTo>
                <a:cubicBezTo>
                  <a:pt x="286" y="335"/>
                  <a:pt x="278" y="333"/>
                  <a:pt x="274" y="331"/>
                </a:cubicBezTo>
                <a:close/>
                <a:moveTo>
                  <a:pt x="312" y="365"/>
                </a:moveTo>
                <a:cubicBezTo>
                  <a:pt x="312" y="365"/>
                  <a:pt x="312" y="365"/>
                  <a:pt x="312" y="365"/>
                </a:cubicBezTo>
                <a:close/>
                <a:moveTo>
                  <a:pt x="482" y="153"/>
                </a:moveTo>
                <a:cubicBezTo>
                  <a:pt x="479" y="152"/>
                  <a:pt x="476" y="152"/>
                  <a:pt x="474" y="154"/>
                </a:cubicBezTo>
                <a:cubicBezTo>
                  <a:pt x="403" y="202"/>
                  <a:pt x="403" y="202"/>
                  <a:pt x="403" y="202"/>
                </a:cubicBezTo>
                <a:cubicBezTo>
                  <a:pt x="400" y="204"/>
                  <a:pt x="399" y="207"/>
                  <a:pt x="399" y="210"/>
                </a:cubicBezTo>
                <a:cubicBezTo>
                  <a:pt x="400" y="213"/>
                  <a:pt x="402" y="216"/>
                  <a:pt x="405" y="217"/>
                </a:cubicBezTo>
                <a:cubicBezTo>
                  <a:pt x="420" y="222"/>
                  <a:pt x="420" y="222"/>
                  <a:pt x="420" y="222"/>
                </a:cubicBezTo>
                <a:cubicBezTo>
                  <a:pt x="414" y="240"/>
                  <a:pt x="405" y="261"/>
                  <a:pt x="394" y="283"/>
                </a:cubicBezTo>
                <a:cubicBezTo>
                  <a:pt x="394" y="282"/>
                  <a:pt x="394" y="281"/>
                  <a:pt x="394" y="281"/>
                </a:cubicBezTo>
                <a:cubicBezTo>
                  <a:pt x="394" y="232"/>
                  <a:pt x="377" y="188"/>
                  <a:pt x="348" y="153"/>
                </a:cubicBezTo>
                <a:cubicBezTo>
                  <a:pt x="345" y="150"/>
                  <a:pt x="340" y="149"/>
                  <a:pt x="336" y="152"/>
                </a:cubicBezTo>
                <a:cubicBezTo>
                  <a:pt x="333" y="155"/>
                  <a:pt x="333" y="160"/>
                  <a:pt x="336" y="164"/>
                </a:cubicBezTo>
                <a:cubicBezTo>
                  <a:pt x="362" y="195"/>
                  <a:pt x="378" y="236"/>
                  <a:pt x="378" y="281"/>
                </a:cubicBezTo>
                <a:cubicBezTo>
                  <a:pt x="378" y="294"/>
                  <a:pt x="377" y="307"/>
                  <a:pt x="374" y="320"/>
                </a:cubicBezTo>
                <a:cubicBezTo>
                  <a:pt x="354" y="353"/>
                  <a:pt x="331" y="383"/>
                  <a:pt x="307" y="404"/>
                </a:cubicBezTo>
                <a:cubicBezTo>
                  <a:pt x="281" y="426"/>
                  <a:pt x="253" y="445"/>
                  <a:pt x="226" y="459"/>
                </a:cubicBezTo>
                <a:cubicBezTo>
                  <a:pt x="217" y="461"/>
                  <a:pt x="207" y="462"/>
                  <a:pt x="197" y="462"/>
                </a:cubicBezTo>
                <a:cubicBezTo>
                  <a:pt x="147" y="462"/>
                  <a:pt x="102" y="442"/>
                  <a:pt x="69" y="409"/>
                </a:cubicBezTo>
                <a:cubicBezTo>
                  <a:pt x="36" y="376"/>
                  <a:pt x="16" y="331"/>
                  <a:pt x="16" y="281"/>
                </a:cubicBezTo>
                <a:cubicBezTo>
                  <a:pt x="16" y="230"/>
                  <a:pt x="36" y="185"/>
                  <a:pt x="69" y="152"/>
                </a:cubicBezTo>
                <a:cubicBezTo>
                  <a:pt x="102" y="120"/>
                  <a:pt x="147" y="99"/>
                  <a:pt x="197" y="99"/>
                </a:cubicBezTo>
                <a:cubicBezTo>
                  <a:pt x="242" y="99"/>
                  <a:pt x="282" y="115"/>
                  <a:pt x="314" y="142"/>
                </a:cubicBezTo>
                <a:cubicBezTo>
                  <a:pt x="317" y="145"/>
                  <a:pt x="322" y="144"/>
                  <a:pt x="325" y="141"/>
                </a:cubicBezTo>
                <a:cubicBezTo>
                  <a:pt x="328" y="138"/>
                  <a:pt x="328" y="133"/>
                  <a:pt x="324" y="130"/>
                </a:cubicBezTo>
                <a:cubicBezTo>
                  <a:pt x="324" y="130"/>
                  <a:pt x="324" y="130"/>
                  <a:pt x="324" y="130"/>
                </a:cubicBezTo>
                <a:cubicBezTo>
                  <a:pt x="290" y="101"/>
                  <a:pt x="245" y="83"/>
                  <a:pt x="197" y="83"/>
                </a:cubicBezTo>
                <a:cubicBezTo>
                  <a:pt x="88" y="83"/>
                  <a:pt x="0" y="172"/>
                  <a:pt x="0" y="281"/>
                </a:cubicBezTo>
                <a:cubicBezTo>
                  <a:pt x="0" y="341"/>
                  <a:pt x="26" y="394"/>
                  <a:pt x="69" y="430"/>
                </a:cubicBezTo>
                <a:cubicBezTo>
                  <a:pt x="60" y="444"/>
                  <a:pt x="56" y="458"/>
                  <a:pt x="56" y="471"/>
                </a:cubicBezTo>
                <a:cubicBezTo>
                  <a:pt x="56" y="482"/>
                  <a:pt x="59" y="492"/>
                  <a:pt x="65" y="499"/>
                </a:cubicBezTo>
                <a:cubicBezTo>
                  <a:pt x="77" y="517"/>
                  <a:pt x="102" y="524"/>
                  <a:pt x="134" y="524"/>
                </a:cubicBezTo>
                <a:cubicBezTo>
                  <a:pt x="186" y="524"/>
                  <a:pt x="257" y="503"/>
                  <a:pt x="321" y="457"/>
                </a:cubicBezTo>
                <a:cubicBezTo>
                  <a:pt x="418" y="385"/>
                  <a:pt x="461" y="294"/>
                  <a:pt x="474" y="262"/>
                </a:cubicBezTo>
                <a:cubicBezTo>
                  <a:pt x="483" y="271"/>
                  <a:pt x="483" y="271"/>
                  <a:pt x="483" y="271"/>
                </a:cubicBezTo>
                <a:cubicBezTo>
                  <a:pt x="485" y="274"/>
                  <a:pt x="489" y="274"/>
                  <a:pt x="492" y="273"/>
                </a:cubicBezTo>
                <a:cubicBezTo>
                  <a:pt x="495" y="271"/>
                  <a:pt x="497" y="268"/>
                  <a:pt x="497" y="265"/>
                </a:cubicBezTo>
                <a:cubicBezTo>
                  <a:pt x="487" y="160"/>
                  <a:pt x="487" y="160"/>
                  <a:pt x="487" y="160"/>
                </a:cubicBezTo>
                <a:cubicBezTo>
                  <a:pt x="486" y="157"/>
                  <a:pt x="485" y="154"/>
                  <a:pt x="482" y="153"/>
                </a:cubicBezTo>
                <a:close/>
                <a:moveTo>
                  <a:pt x="107" y="498"/>
                </a:moveTo>
                <a:cubicBezTo>
                  <a:pt x="92" y="498"/>
                  <a:pt x="82" y="495"/>
                  <a:pt x="78" y="489"/>
                </a:cubicBezTo>
                <a:cubicBezTo>
                  <a:pt x="74" y="486"/>
                  <a:pt x="72" y="479"/>
                  <a:pt x="72" y="471"/>
                </a:cubicBezTo>
                <a:cubicBezTo>
                  <a:pt x="72" y="462"/>
                  <a:pt x="75" y="451"/>
                  <a:pt x="81" y="440"/>
                </a:cubicBezTo>
                <a:cubicBezTo>
                  <a:pt x="112" y="462"/>
                  <a:pt x="149" y="476"/>
                  <a:pt x="189" y="478"/>
                </a:cubicBezTo>
                <a:cubicBezTo>
                  <a:pt x="157" y="491"/>
                  <a:pt x="128" y="498"/>
                  <a:pt x="107" y="498"/>
                </a:cubicBezTo>
                <a:close/>
                <a:moveTo>
                  <a:pt x="476" y="242"/>
                </a:moveTo>
                <a:cubicBezTo>
                  <a:pt x="474" y="240"/>
                  <a:pt x="471" y="239"/>
                  <a:pt x="469" y="240"/>
                </a:cubicBezTo>
                <a:cubicBezTo>
                  <a:pt x="466" y="240"/>
                  <a:pt x="464" y="242"/>
                  <a:pt x="463" y="245"/>
                </a:cubicBezTo>
                <a:cubicBezTo>
                  <a:pt x="463" y="245"/>
                  <a:pt x="462" y="247"/>
                  <a:pt x="461" y="250"/>
                </a:cubicBezTo>
                <a:cubicBezTo>
                  <a:pt x="453" y="272"/>
                  <a:pt x="413" y="369"/>
                  <a:pt x="311" y="444"/>
                </a:cubicBezTo>
                <a:cubicBezTo>
                  <a:pt x="259" y="483"/>
                  <a:pt x="200" y="503"/>
                  <a:pt x="154" y="507"/>
                </a:cubicBezTo>
                <a:cubicBezTo>
                  <a:pt x="203" y="494"/>
                  <a:pt x="263" y="462"/>
                  <a:pt x="317" y="416"/>
                </a:cubicBezTo>
                <a:cubicBezTo>
                  <a:pt x="373" y="368"/>
                  <a:pt x="418" y="279"/>
                  <a:pt x="438" y="219"/>
                </a:cubicBezTo>
                <a:cubicBezTo>
                  <a:pt x="439" y="217"/>
                  <a:pt x="439" y="215"/>
                  <a:pt x="438" y="213"/>
                </a:cubicBezTo>
                <a:cubicBezTo>
                  <a:pt x="437" y="211"/>
                  <a:pt x="435" y="209"/>
                  <a:pt x="433" y="209"/>
                </a:cubicBezTo>
                <a:cubicBezTo>
                  <a:pt x="425" y="206"/>
                  <a:pt x="425" y="206"/>
                  <a:pt x="425" y="206"/>
                </a:cubicBezTo>
                <a:cubicBezTo>
                  <a:pt x="472" y="175"/>
                  <a:pt x="472" y="175"/>
                  <a:pt x="472" y="175"/>
                </a:cubicBezTo>
                <a:cubicBezTo>
                  <a:pt x="479" y="244"/>
                  <a:pt x="479" y="244"/>
                  <a:pt x="479" y="244"/>
                </a:cubicBezTo>
                <a:lnTo>
                  <a:pt x="476" y="242"/>
                </a:lnTo>
                <a:close/>
                <a:moveTo>
                  <a:pt x="69" y="374"/>
                </a:moveTo>
                <a:cubicBezTo>
                  <a:pt x="69" y="376"/>
                  <a:pt x="70" y="378"/>
                  <a:pt x="71" y="379"/>
                </a:cubicBezTo>
                <a:cubicBezTo>
                  <a:pt x="73" y="381"/>
                  <a:pt x="75" y="382"/>
                  <a:pt x="77" y="382"/>
                </a:cubicBezTo>
                <a:cubicBezTo>
                  <a:pt x="91" y="382"/>
                  <a:pt x="91" y="382"/>
                  <a:pt x="91" y="382"/>
                </a:cubicBezTo>
                <a:cubicBezTo>
                  <a:pt x="91" y="382"/>
                  <a:pt x="91" y="382"/>
                  <a:pt x="91" y="382"/>
                </a:cubicBezTo>
                <a:cubicBezTo>
                  <a:pt x="91" y="382"/>
                  <a:pt x="91" y="382"/>
                  <a:pt x="91" y="382"/>
                </a:cubicBezTo>
                <a:cubicBezTo>
                  <a:pt x="185" y="382"/>
                  <a:pt x="185" y="382"/>
                  <a:pt x="185" y="382"/>
                </a:cubicBezTo>
                <a:cubicBezTo>
                  <a:pt x="185" y="382"/>
                  <a:pt x="185" y="382"/>
                  <a:pt x="185" y="382"/>
                </a:cubicBezTo>
                <a:cubicBezTo>
                  <a:pt x="185" y="382"/>
                  <a:pt x="185" y="382"/>
                  <a:pt x="185" y="382"/>
                </a:cubicBezTo>
                <a:cubicBezTo>
                  <a:pt x="199" y="382"/>
                  <a:pt x="199" y="382"/>
                  <a:pt x="199" y="382"/>
                </a:cubicBezTo>
                <a:cubicBezTo>
                  <a:pt x="202" y="382"/>
                  <a:pt x="204" y="381"/>
                  <a:pt x="205" y="379"/>
                </a:cubicBezTo>
                <a:cubicBezTo>
                  <a:pt x="207" y="378"/>
                  <a:pt x="207" y="376"/>
                  <a:pt x="207" y="374"/>
                </a:cubicBezTo>
                <a:cubicBezTo>
                  <a:pt x="208" y="345"/>
                  <a:pt x="193" y="326"/>
                  <a:pt x="175" y="316"/>
                </a:cubicBezTo>
                <a:cubicBezTo>
                  <a:pt x="181" y="308"/>
                  <a:pt x="185" y="298"/>
                  <a:pt x="185" y="288"/>
                </a:cubicBezTo>
                <a:cubicBezTo>
                  <a:pt x="185" y="262"/>
                  <a:pt x="164" y="241"/>
                  <a:pt x="138" y="241"/>
                </a:cubicBezTo>
                <a:cubicBezTo>
                  <a:pt x="112" y="241"/>
                  <a:pt x="92" y="262"/>
                  <a:pt x="92" y="288"/>
                </a:cubicBezTo>
                <a:cubicBezTo>
                  <a:pt x="92" y="298"/>
                  <a:pt x="95" y="308"/>
                  <a:pt x="101" y="316"/>
                </a:cubicBezTo>
                <a:cubicBezTo>
                  <a:pt x="84" y="326"/>
                  <a:pt x="69" y="345"/>
                  <a:pt x="69" y="374"/>
                </a:cubicBezTo>
                <a:close/>
                <a:moveTo>
                  <a:pt x="138" y="257"/>
                </a:moveTo>
                <a:cubicBezTo>
                  <a:pt x="155" y="257"/>
                  <a:pt x="168" y="271"/>
                  <a:pt x="169" y="288"/>
                </a:cubicBezTo>
                <a:cubicBezTo>
                  <a:pt x="168" y="300"/>
                  <a:pt x="161" y="311"/>
                  <a:pt x="150" y="315"/>
                </a:cubicBezTo>
                <a:cubicBezTo>
                  <a:pt x="149" y="316"/>
                  <a:pt x="147" y="316"/>
                  <a:pt x="146" y="317"/>
                </a:cubicBezTo>
                <a:cubicBezTo>
                  <a:pt x="145" y="317"/>
                  <a:pt x="145" y="317"/>
                  <a:pt x="145" y="317"/>
                </a:cubicBezTo>
                <a:cubicBezTo>
                  <a:pt x="143" y="317"/>
                  <a:pt x="141" y="318"/>
                  <a:pt x="138" y="318"/>
                </a:cubicBezTo>
                <a:cubicBezTo>
                  <a:pt x="136" y="318"/>
                  <a:pt x="133" y="317"/>
                  <a:pt x="131" y="317"/>
                </a:cubicBezTo>
                <a:cubicBezTo>
                  <a:pt x="131" y="317"/>
                  <a:pt x="131" y="317"/>
                  <a:pt x="131" y="317"/>
                </a:cubicBezTo>
                <a:cubicBezTo>
                  <a:pt x="129" y="316"/>
                  <a:pt x="127" y="316"/>
                  <a:pt x="126" y="315"/>
                </a:cubicBezTo>
                <a:cubicBezTo>
                  <a:pt x="115" y="311"/>
                  <a:pt x="108" y="300"/>
                  <a:pt x="108" y="288"/>
                </a:cubicBezTo>
                <a:cubicBezTo>
                  <a:pt x="108" y="271"/>
                  <a:pt x="121" y="257"/>
                  <a:pt x="138" y="257"/>
                </a:cubicBezTo>
                <a:close/>
                <a:moveTo>
                  <a:pt x="114" y="328"/>
                </a:moveTo>
                <a:cubicBezTo>
                  <a:pt x="116" y="329"/>
                  <a:pt x="118" y="330"/>
                  <a:pt x="120" y="330"/>
                </a:cubicBezTo>
                <a:cubicBezTo>
                  <a:pt x="125" y="333"/>
                  <a:pt x="132" y="334"/>
                  <a:pt x="138" y="334"/>
                </a:cubicBezTo>
                <a:cubicBezTo>
                  <a:pt x="145" y="334"/>
                  <a:pt x="151" y="333"/>
                  <a:pt x="156" y="330"/>
                </a:cubicBezTo>
                <a:cubicBezTo>
                  <a:pt x="158" y="330"/>
                  <a:pt x="161" y="329"/>
                  <a:pt x="163" y="328"/>
                </a:cubicBezTo>
                <a:cubicBezTo>
                  <a:pt x="176" y="334"/>
                  <a:pt x="188" y="346"/>
                  <a:pt x="191" y="366"/>
                </a:cubicBezTo>
                <a:cubicBezTo>
                  <a:pt x="190" y="366"/>
                  <a:pt x="190" y="366"/>
                  <a:pt x="190" y="366"/>
                </a:cubicBezTo>
                <a:cubicBezTo>
                  <a:pt x="176" y="344"/>
                  <a:pt x="176" y="344"/>
                  <a:pt x="176" y="344"/>
                </a:cubicBezTo>
                <a:cubicBezTo>
                  <a:pt x="174" y="340"/>
                  <a:pt x="169" y="339"/>
                  <a:pt x="165" y="341"/>
                </a:cubicBezTo>
                <a:cubicBezTo>
                  <a:pt x="162" y="343"/>
                  <a:pt x="160" y="348"/>
                  <a:pt x="163" y="352"/>
                </a:cubicBezTo>
                <a:cubicBezTo>
                  <a:pt x="171" y="366"/>
                  <a:pt x="171" y="366"/>
                  <a:pt x="171" y="366"/>
                </a:cubicBezTo>
                <a:cubicBezTo>
                  <a:pt x="106" y="366"/>
                  <a:pt x="106" y="366"/>
                  <a:pt x="106" y="366"/>
                </a:cubicBezTo>
                <a:cubicBezTo>
                  <a:pt x="115" y="352"/>
                  <a:pt x="115" y="352"/>
                  <a:pt x="115" y="352"/>
                </a:cubicBezTo>
                <a:cubicBezTo>
                  <a:pt x="117" y="348"/>
                  <a:pt x="116" y="343"/>
                  <a:pt x="112" y="341"/>
                </a:cubicBezTo>
                <a:cubicBezTo>
                  <a:pt x="108" y="339"/>
                  <a:pt x="104" y="340"/>
                  <a:pt x="101" y="343"/>
                </a:cubicBezTo>
                <a:cubicBezTo>
                  <a:pt x="87" y="366"/>
                  <a:pt x="87" y="366"/>
                  <a:pt x="87" y="366"/>
                </a:cubicBezTo>
                <a:cubicBezTo>
                  <a:pt x="86" y="366"/>
                  <a:pt x="86" y="366"/>
                  <a:pt x="86" y="366"/>
                </a:cubicBezTo>
                <a:cubicBezTo>
                  <a:pt x="88" y="345"/>
                  <a:pt x="100" y="334"/>
                  <a:pt x="114" y="328"/>
                </a:cubicBezTo>
                <a:close/>
                <a:moveTo>
                  <a:pt x="181" y="165"/>
                </a:moveTo>
                <a:cubicBezTo>
                  <a:pt x="189" y="158"/>
                  <a:pt x="199" y="154"/>
                  <a:pt x="209" y="154"/>
                </a:cubicBezTo>
                <a:cubicBezTo>
                  <a:pt x="218" y="154"/>
                  <a:pt x="228" y="158"/>
                  <a:pt x="236" y="165"/>
                </a:cubicBezTo>
                <a:cubicBezTo>
                  <a:pt x="237" y="166"/>
                  <a:pt x="238" y="166"/>
                  <a:pt x="239" y="166"/>
                </a:cubicBezTo>
                <a:cubicBezTo>
                  <a:pt x="240" y="166"/>
                  <a:pt x="241" y="166"/>
                  <a:pt x="242" y="165"/>
                </a:cubicBezTo>
                <a:cubicBezTo>
                  <a:pt x="243" y="164"/>
                  <a:pt x="243" y="161"/>
                  <a:pt x="242" y="159"/>
                </a:cubicBezTo>
                <a:cubicBezTo>
                  <a:pt x="232" y="150"/>
                  <a:pt x="221" y="146"/>
                  <a:pt x="209" y="146"/>
                </a:cubicBezTo>
                <a:cubicBezTo>
                  <a:pt x="197" y="146"/>
                  <a:pt x="185" y="150"/>
                  <a:pt x="176" y="159"/>
                </a:cubicBezTo>
                <a:cubicBezTo>
                  <a:pt x="174" y="161"/>
                  <a:pt x="174" y="164"/>
                  <a:pt x="176" y="165"/>
                </a:cubicBezTo>
                <a:cubicBezTo>
                  <a:pt x="177" y="167"/>
                  <a:pt x="180" y="167"/>
                  <a:pt x="181" y="165"/>
                </a:cubicBezTo>
                <a:close/>
                <a:moveTo>
                  <a:pt x="289" y="219"/>
                </a:moveTo>
                <a:cubicBezTo>
                  <a:pt x="289" y="214"/>
                  <a:pt x="285" y="211"/>
                  <a:pt x="281" y="211"/>
                </a:cubicBezTo>
                <a:cubicBezTo>
                  <a:pt x="279" y="211"/>
                  <a:pt x="279" y="211"/>
                  <a:pt x="279" y="211"/>
                </a:cubicBezTo>
                <a:cubicBezTo>
                  <a:pt x="279" y="153"/>
                  <a:pt x="279" y="153"/>
                  <a:pt x="279" y="153"/>
                </a:cubicBezTo>
                <a:cubicBezTo>
                  <a:pt x="279" y="135"/>
                  <a:pt x="279" y="135"/>
                  <a:pt x="279" y="135"/>
                </a:cubicBezTo>
                <a:cubicBezTo>
                  <a:pt x="279" y="129"/>
                  <a:pt x="274" y="125"/>
                  <a:pt x="269" y="125"/>
                </a:cubicBezTo>
                <a:cubicBezTo>
                  <a:pt x="148" y="125"/>
                  <a:pt x="148" y="125"/>
                  <a:pt x="148" y="125"/>
                </a:cubicBezTo>
                <a:cubicBezTo>
                  <a:pt x="143" y="125"/>
                  <a:pt x="138" y="129"/>
                  <a:pt x="138" y="135"/>
                </a:cubicBezTo>
                <a:cubicBezTo>
                  <a:pt x="138" y="200"/>
                  <a:pt x="138" y="200"/>
                  <a:pt x="138" y="200"/>
                </a:cubicBezTo>
                <a:cubicBezTo>
                  <a:pt x="138" y="206"/>
                  <a:pt x="138" y="206"/>
                  <a:pt x="138" y="206"/>
                </a:cubicBezTo>
                <a:cubicBezTo>
                  <a:pt x="138" y="211"/>
                  <a:pt x="138" y="211"/>
                  <a:pt x="138" y="211"/>
                </a:cubicBezTo>
                <a:cubicBezTo>
                  <a:pt x="136" y="211"/>
                  <a:pt x="136" y="211"/>
                  <a:pt x="136" y="211"/>
                </a:cubicBezTo>
                <a:cubicBezTo>
                  <a:pt x="132" y="211"/>
                  <a:pt x="128" y="214"/>
                  <a:pt x="128" y="219"/>
                </a:cubicBezTo>
                <a:cubicBezTo>
                  <a:pt x="128" y="223"/>
                  <a:pt x="132" y="227"/>
                  <a:pt x="136" y="227"/>
                </a:cubicBezTo>
                <a:cubicBezTo>
                  <a:pt x="281" y="227"/>
                  <a:pt x="281" y="227"/>
                  <a:pt x="281" y="227"/>
                </a:cubicBezTo>
                <a:cubicBezTo>
                  <a:pt x="285" y="227"/>
                  <a:pt x="289" y="223"/>
                  <a:pt x="289" y="219"/>
                </a:cubicBezTo>
                <a:close/>
                <a:moveTo>
                  <a:pt x="263" y="211"/>
                </a:moveTo>
                <a:cubicBezTo>
                  <a:pt x="154" y="211"/>
                  <a:pt x="154" y="211"/>
                  <a:pt x="154" y="211"/>
                </a:cubicBezTo>
                <a:cubicBezTo>
                  <a:pt x="154" y="141"/>
                  <a:pt x="154" y="141"/>
                  <a:pt x="154" y="141"/>
                </a:cubicBezTo>
                <a:cubicBezTo>
                  <a:pt x="263" y="141"/>
                  <a:pt x="263" y="141"/>
                  <a:pt x="263" y="141"/>
                </a:cubicBezTo>
                <a:lnTo>
                  <a:pt x="263" y="211"/>
                </a:lnTo>
                <a:close/>
                <a:moveTo>
                  <a:pt x="209" y="159"/>
                </a:moveTo>
                <a:cubicBezTo>
                  <a:pt x="200" y="159"/>
                  <a:pt x="191" y="162"/>
                  <a:pt x="185" y="168"/>
                </a:cubicBezTo>
                <a:cubicBezTo>
                  <a:pt x="183" y="170"/>
                  <a:pt x="183" y="173"/>
                  <a:pt x="185" y="174"/>
                </a:cubicBezTo>
                <a:cubicBezTo>
                  <a:pt x="186" y="176"/>
                  <a:pt x="189" y="176"/>
                  <a:pt x="190" y="174"/>
                </a:cubicBezTo>
                <a:cubicBezTo>
                  <a:pt x="190" y="174"/>
                  <a:pt x="190" y="174"/>
                  <a:pt x="190" y="174"/>
                </a:cubicBezTo>
                <a:cubicBezTo>
                  <a:pt x="195" y="169"/>
                  <a:pt x="202" y="167"/>
                  <a:pt x="209" y="167"/>
                </a:cubicBezTo>
                <a:cubicBezTo>
                  <a:pt x="215" y="167"/>
                  <a:pt x="222" y="169"/>
                  <a:pt x="227" y="174"/>
                </a:cubicBezTo>
                <a:cubicBezTo>
                  <a:pt x="228" y="175"/>
                  <a:pt x="229" y="175"/>
                  <a:pt x="230" y="175"/>
                </a:cubicBezTo>
                <a:cubicBezTo>
                  <a:pt x="231" y="175"/>
                  <a:pt x="232" y="175"/>
                  <a:pt x="233" y="174"/>
                </a:cubicBezTo>
                <a:cubicBezTo>
                  <a:pt x="234" y="173"/>
                  <a:pt x="234" y="170"/>
                  <a:pt x="233" y="168"/>
                </a:cubicBezTo>
                <a:cubicBezTo>
                  <a:pt x="226" y="162"/>
                  <a:pt x="217" y="159"/>
                  <a:pt x="209" y="159"/>
                </a:cubicBezTo>
                <a:close/>
                <a:moveTo>
                  <a:pt x="209" y="171"/>
                </a:moveTo>
                <a:cubicBezTo>
                  <a:pt x="203" y="171"/>
                  <a:pt x="198" y="173"/>
                  <a:pt x="194" y="178"/>
                </a:cubicBezTo>
                <a:cubicBezTo>
                  <a:pt x="192" y="179"/>
                  <a:pt x="192" y="182"/>
                  <a:pt x="194" y="183"/>
                </a:cubicBezTo>
                <a:cubicBezTo>
                  <a:pt x="194" y="184"/>
                  <a:pt x="195" y="184"/>
                  <a:pt x="196" y="184"/>
                </a:cubicBezTo>
                <a:cubicBezTo>
                  <a:pt x="198" y="184"/>
                  <a:pt x="199" y="184"/>
                  <a:pt x="199" y="183"/>
                </a:cubicBezTo>
                <a:cubicBezTo>
                  <a:pt x="202" y="181"/>
                  <a:pt x="205" y="179"/>
                  <a:pt x="209" y="179"/>
                </a:cubicBezTo>
                <a:cubicBezTo>
                  <a:pt x="212" y="179"/>
                  <a:pt x="215" y="181"/>
                  <a:pt x="218" y="183"/>
                </a:cubicBezTo>
                <a:cubicBezTo>
                  <a:pt x="219" y="185"/>
                  <a:pt x="222" y="185"/>
                  <a:pt x="224" y="183"/>
                </a:cubicBezTo>
                <a:cubicBezTo>
                  <a:pt x="225" y="182"/>
                  <a:pt x="225" y="179"/>
                  <a:pt x="224" y="178"/>
                </a:cubicBezTo>
                <a:cubicBezTo>
                  <a:pt x="219" y="173"/>
                  <a:pt x="214" y="171"/>
                  <a:pt x="209" y="171"/>
                </a:cubicBezTo>
                <a:close/>
                <a:moveTo>
                  <a:pt x="203" y="189"/>
                </a:moveTo>
                <a:cubicBezTo>
                  <a:pt x="200" y="192"/>
                  <a:pt x="200" y="197"/>
                  <a:pt x="203" y="200"/>
                </a:cubicBezTo>
                <a:cubicBezTo>
                  <a:pt x="206" y="203"/>
                  <a:pt x="211" y="203"/>
                  <a:pt x="214" y="200"/>
                </a:cubicBezTo>
                <a:cubicBezTo>
                  <a:pt x="217" y="197"/>
                  <a:pt x="217" y="192"/>
                  <a:pt x="214" y="189"/>
                </a:cubicBezTo>
                <a:cubicBezTo>
                  <a:pt x="211" y="186"/>
                  <a:pt x="206" y="186"/>
                  <a:pt x="203" y="189"/>
                </a:cubicBezTo>
                <a:close/>
              </a:path>
            </a:pathLst>
          </a:custGeom>
          <a:solidFill>
            <a:schemeClr val="bg1"/>
          </a:solidFill>
          <a:ln>
            <a:noFill/>
          </a:ln>
          <a:extLst/>
        </p:spPr>
        <p:txBody>
          <a:bodyPr/>
          <a:lstStyle/>
          <a:p>
            <a:endParaRPr lang="en-US"/>
          </a:p>
        </p:txBody>
      </p:sp>
      <p:sp>
        <p:nvSpPr>
          <p:cNvPr id="22" name="TextBox 21"/>
          <p:cNvSpPr txBox="1"/>
          <p:nvPr/>
        </p:nvSpPr>
        <p:spPr>
          <a:xfrm>
            <a:off x="2291716" y="1904758"/>
            <a:ext cx="1272307" cy="2019784"/>
          </a:xfrm>
          <a:prstGeom prst="rect">
            <a:avLst/>
          </a:prstGeom>
          <a:noFill/>
        </p:spPr>
        <p:txBody>
          <a:bodyPr wrap="square" rtlCol="0" anchor="t">
            <a:spAutoFit/>
          </a:bodyPr>
          <a:lstStyle/>
          <a:p>
            <a:pPr algn="ctr"/>
            <a:r>
              <a:rPr lang="en-US" altLang="en-US" sz="1000" b="1" dirty="0">
                <a:solidFill>
                  <a:srgbClr val="FFFF00"/>
                </a:solidFill>
              </a:rPr>
              <a:t>Domains</a:t>
            </a:r>
          </a:p>
          <a:p>
            <a:pPr algn="ctr"/>
            <a:endParaRPr lang="en-US" altLang="en-US" sz="900" b="1" dirty="0">
              <a:solidFill>
                <a:schemeClr val="tx2">
                  <a:lumMod val="10000"/>
                  <a:lumOff val="90000"/>
                </a:schemeClr>
              </a:solidFill>
            </a:endParaRPr>
          </a:p>
          <a:p>
            <a:pPr algn="ctr"/>
            <a:r>
              <a:rPr lang="en-US" altLang="en-US" sz="825" b="1" dirty="0">
                <a:solidFill>
                  <a:schemeClr val="bg1">
                    <a:lumMod val="95000"/>
                  </a:schemeClr>
                </a:solidFill>
              </a:rPr>
              <a:t>Operations </a:t>
            </a:r>
          </a:p>
          <a:p>
            <a:pPr algn="ctr"/>
            <a:r>
              <a:rPr lang="en-US" altLang="en-US" sz="825" b="1" dirty="0">
                <a:solidFill>
                  <a:schemeClr val="bg1">
                    <a:lumMod val="95000"/>
                  </a:schemeClr>
                </a:solidFill>
              </a:rPr>
              <a:t/>
            </a:r>
            <a:br>
              <a:rPr lang="en-US" altLang="en-US" sz="825" b="1" dirty="0">
                <a:solidFill>
                  <a:schemeClr val="bg1">
                    <a:lumMod val="95000"/>
                  </a:schemeClr>
                </a:solidFill>
              </a:rPr>
            </a:br>
            <a:r>
              <a:rPr lang="en-US" altLang="en-US" sz="825" b="1" dirty="0">
                <a:solidFill>
                  <a:schemeClr val="bg1">
                    <a:lumMod val="95000"/>
                  </a:schemeClr>
                </a:solidFill>
              </a:rPr>
              <a:t>Security </a:t>
            </a:r>
          </a:p>
          <a:p>
            <a:pPr algn="ctr"/>
            <a:endParaRPr lang="en-US" altLang="en-US" sz="825" b="1" dirty="0">
              <a:solidFill>
                <a:schemeClr val="bg1">
                  <a:lumMod val="95000"/>
                </a:schemeClr>
              </a:solidFill>
            </a:endParaRPr>
          </a:p>
          <a:p>
            <a:pPr algn="ctr"/>
            <a:endParaRPr lang="en-US" altLang="en-US" sz="825" b="1" dirty="0">
              <a:solidFill>
                <a:schemeClr val="bg1">
                  <a:lumMod val="95000"/>
                </a:schemeClr>
              </a:solidFill>
            </a:endParaRPr>
          </a:p>
          <a:p>
            <a:pPr algn="ctr"/>
            <a:endParaRPr lang="en-US" altLang="en-US" sz="825" b="1" dirty="0">
              <a:solidFill>
                <a:schemeClr val="bg1">
                  <a:lumMod val="95000"/>
                </a:schemeClr>
              </a:solidFill>
            </a:endParaRPr>
          </a:p>
          <a:p>
            <a:pPr algn="ctr"/>
            <a:endParaRPr lang="en-US" altLang="en-US" sz="825" b="1" dirty="0">
              <a:solidFill>
                <a:schemeClr val="bg1">
                  <a:lumMod val="95000"/>
                </a:schemeClr>
              </a:solidFill>
            </a:endParaRPr>
          </a:p>
          <a:p>
            <a:pPr algn="ctr"/>
            <a:endParaRPr lang="en-US" altLang="en-US" sz="825" b="1" dirty="0">
              <a:solidFill>
                <a:schemeClr val="bg1">
                  <a:lumMod val="95000"/>
                </a:schemeClr>
              </a:solidFill>
            </a:endParaRPr>
          </a:p>
          <a:p>
            <a:pPr algn="ctr"/>
            <a:r>
              <a:rPr lang="en-US" altLang="en-US" sz="825" b="1" dirty="0">
                <a:solidFill>
                  <a:schemeClr val="bg1">
                    <a:lumMod val="95000"/>
                  </a:schemeClr>
                </a:solidFill>
              </a:rPr>
              <a:t>Onboarding </a:t>
            </a:r>
          </a:p>
          <a:p>
            <a:pPr algn="ctr"/>
            <a:endParaRPr lang="en-US" altLang="en-US" sz="825" b="1" dirty="0">
              <a:solidFill>
                <a:schemeClr val="bg1">
                  <a:lumMod val="95000"/>
                </a:schemeClr>
              </a:solidFill>
            </a:endParaRPr>
          </a:p>
          <a:p>
            <a:pPr algn="ctr"/>
            <a:r>
              <a:rPr lang="en-US" altLang="en-US" sz="825" b="1" dirty="0">
                <a:solidFill>
                  <a:schemeClr val="bg1">
                    <a:lumMod val="95000"/>
                  </a:schemeClr>
                </a:solidFill>
              </a:rPr>
              <a:t>Infrastructure</a:t>
            </a:r>
          </a:p>
          <a:p>
            <a:pPr algn="ctr"/>
            <a:endParaRPr lang="en-US" altLang="en-US" sz="825" b="1" dirty="0">
              <a:solidFill>
                <a:schemeClr val="bg1">
                  <a:lumMod val="95000"/>
                </a:schemeClr>
              </a:solidFill>
            </a:endParaRPr>
          </a:p>
          <a:p>
            <a:pPr algn="ctr"/>
            <a:r>
              <a:rPr lang="en-US" altLang="en-US" sz="825" b="1" dirty="0">
                <a:solidFill>
                  <a:schemeClr val="bg1">
                    <a:lumMod val="95000"/>
                  </a:schemeClr>
                </a:solidFill>
              </a:rPr>
              <a:t>Cloud Platforms</a:t>
            </a:r>
          </a:p>
        </p:txBody>
      </p:sp>
      <p:sp>
        <p:nvSpPr>
          <p:cNvPr id="23" name="Freeform 3"/>
          <p:cNvSpPr>
            <a:spLocks noChangeAspect="1" noEditPoints="1"/>
          </p:cNvSpPr>
          <p:nvPr/>
        </p:nvSpPr>
        <p:spPr bwMode="auto">
          <a:xfrm>
            <a:off x="4113966" y="2866933"/>
            <a:ext cx="593518" cy="453923"/>
          </a:xfrm>
          <a:custGeom>
            <a:avLst/>
            <a:gdLst>
              <a:gd name="T0" fmla="*/ 1151184 w 522"/>
              <a:gd name="T1" fmla="*/ 416462 h 399"/>
              <a:gd name="T2" fmla="*/ 701210 w 522"/>
              <a:gd name="T3" fmla="*/ 431470 h 399"/>
              <a:gd name="T4" fmla="*/ 592466 w 522"/>
              <a:gd name="T5" fmla="*/ 847932 h 399"/>
              <a:gd name="T6" fmla="*/ 731208 w 522"/>
              <a:gd name="T7" fmla="*/ 1125574 h 399"/>
              <a:gd name="T8" fmla="*/ 1229930 w 522"/>
              <a:gd name="T9" fmla="*/ 1099310 h 399"/>
              <a:gd name="T10" fmla="*/ 1379921 w 522"/>
              <a:gd name="T11" fmla="*/ 697856 h 399"/>
              <a:gd name="T12" fmla="*/ 918697 w 522"/>
              <a:gd name="T13" fmla="*/ 724119 h 399"/>
              <a:gd name="T14" fmla="*/ 1128685 w 522"/>
              <a:gd name="T15" fmla="*/ 821669 h 399"/>
              <a:gd name="T16" fmla="*/ 1128685 w 522"/>
              <a:gd name="T17" fmla="*/ 821669 h 399"/>
              <a:gd name="T18" fmla="*/ 854951 w 522"/>
              <a:gd name="T19" fmla="*/ 720367 h 399"/>
              <a:gd name="T20" fmla="*/ 783705 w 522"/>
              <a:gd name="T21" fmla="*/ 934226 h 399"/>
              <a:gd name="T22" fmla="*/ 783705 w 522"/>
              <a:gd name="T23" fmla="*/ 810413 h 399"/>
              <a:gd name="T24" fmla="*/ 993693 w 522"/>
              <a:gd name="T25" fmla="*/ 821669 h 399"/>
              <a:gd name="T26" fmla="*/ 843702 w 522"/>
              <a:gd name="T27" fmla="*/ 810413 h 399"/>
              <a:gd name="T28" fmla="*/ 1023691 w 522"/>
              <a:gd name="T29" fmla="*/ 386447 h 399"/>
              <a:gd name="T30" fmla="*/ 1117436 w 522"/>
              <a:gd name="T31" fmla="*/ 465237 h 399"/>
              <a:gd name="T32" fmla="*/ 1192432 w 522"/>
              <a:gd name="T33" fmla="*/ 600306 h 399"/>
              <a:gd name="T34" fmla="*/ 1192432 w 522"/>
              <a:gd name="T35" fmla="*/ 600306 h 399"/>
              <a:gd name="T36" fmla="*/ 783705 w 522"/>
              <a:gd name="T37" fmla="*/ 476493 h 399"/>
              <a:gd name="T38" fmla="*/ 847452 w 522"/>
              <a:gd name="T39" fmla="*/ 626569 h 399"/>
              <a:gd name="T40" fmla="*/ 701210 w 522"/>
              <a:gd name="T41" fmla="*/ 525268 h 399"/>
              <a:gd name="T42" fmla="*/ 614965 w 522"/>
              <a:gd name="T43" fmla="*/ 517764 h 399"/>
              <a:gd name="T44" fmla="*/ 622464 w 522"/>
              <a:gd name="T45" fmla="*/ 904211 h 399"/>
              <a:gd name="T46" fmla="*/ 648713 w 522"/>
              <a:gd name="T47" fmla="*/ 574043 h 399"/>
              <a:gd name="T48" fmla="*/ 734958 w 522"/>
              <a:gd name="T49" fmla="*/ 769142 h 399"/>
              <a:gd name="T50" fmla="*/ 708709 w 522"/>
              <a:gd name="T51" fmla="*/ 983001 h 399"/>
              <a:gd name="T52" fmla="*/ 704960 w 522"/>
              <a:gd name="T53" fmla="*/ 994257 h 399"/>
              <a:gd name="T54" fmla="*/ 847452 w 522"/>
              <a:gd name="T55" fmla="*/ 1178100 h 399"/>
              <a:gd name="T56" fmla="*/ 843702 w 522"/>
              <a:gd name="T57" fmla="*/ 1005512 h 399"/>
              <a:gd name="T58" fmla="*/ 892449 w 522"/>
              <a:gd name="T59" fmla="*/ 1125574 h 399"/>
              <a:gd name="T60" fmla="*/ 1226180 w 522"/>
              <a:gd name="T61" fmla="*/ 1001761 h 399"/>
              <a:gd name="T62" fmla="*/ 1136185 w 522"/>
              <a:gd name="T63" fmla="*/ 907963 h 399"/>
              <a:gd name="T64" fmla="*/ 1188682 w 522"/>
              <a:gd name="T65" fmla="*/ 821669 h 399"/>
              <a:gd name="T66" fmla="*/ 1293676 w 522"/>
              <a:gd name="T67" fmla="*/ 952986 h 399"/>
              <a:gd name="T68" fmla="*/ 1274927 w 522"/>
              <a:gd name="T69" fmla="*/ 1046784 h 399"/>
              <a:gd name="T70" fmla="*/ 1319924 w 522"/>
              <a:gd name="T71" fmla="*/ 604058 h 399"/>
              <a:gd name="T72" fmla="*/ 1319924 w 522"/>
              <a:gd name="T73" fmla="*/ 604058 h 399"/>
              <a:gd name="T74" fmla="*/ 1661155 w 522"/>
              <a:gd name="T75" fmla="*/ 401455 h 399"/>
              <a:gd name="T76" fmla="*/ 1702403 w 522"/>
              <a:gd name="T77" fmla="*/ 656585 h 399"/>
              <a:gd name="T78" fmla="*/ 1706152 w 522"/>
              <a:gd name="T79" fmla="*/ 1080551 h 399"/>
              <a:gd name="T80" fmla="*/ 1334924 w 522"/>
              <a:gd name="T81" fmla="*/ 1260643 h 399"/>
              <a:gd name="T82" fmla="*/ 929947 w 522"/>
              <a:gd name="T83" fmla="*/ 1331929 h 399"/>
              <a:gd name="T84" fmla="*/ 457474 w 522"/>
              <a:gd name="T85" fmla="*/ 1279402 h 399"/>
              <a:gd name="T86" fmla="*/ 142492 w 522"/>
              <a:gd name="T87" fmla="*/ 1084303 h 399"/>
              <a:gd name="T88" fmla="*/ 333731 w 522"/>
              <a:gd name="T89" fmla="*/ 487749 h 399"/>
              <a:gd name="T90" fmla="*/ 558718 w 522"/>
              <a:gd name="T91" fmla="*/ 217611 h 399"/>
              <a:gd name="T92" fmla="*/ 1042440 w 522"/>
              <a:gd name="T93" fmla="*/ 60031 h 399"/>
              <a:gd name="T94" fmla="*/ 1559911 w 522"/>
              <a:gd name="T95" fmla="*/ 360184 h 399"/>
              <a:gd name="T96" fmla="*/ 1436168 w 522"/>
              <a:gd name="T97" fmla="*/ 270138 h 399"/>
              <a:gd name="T98" fmla="*/ 558718 w 522"/>
              <a:gd name="T99" fmla="*/ 157580 h 399"/>
              <a:gd name="T100" fmla="*/ 93745 w 522"/>
              <a:gd name="T101" fmla="*/ 1005512 h 399"/>
              <a:gd name="T102" fmla="*/ 689961 w 522"/>
              <a:gd name="T103" fmla="*/ 1497013 h 399"/>
              <a:gd name="T104" fmla="*/ 1477415 w 522"/>
              <a:gd name="T105" fmla="*/ 1369448 h 3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22" h="399">
                <a:moveTo>
                  <a:pt x="388" y="161"/>
                </a:moveTo>
                <a:cubicBezTo>
                  <a:pt x="388" y="147"/>
                  <a:pt x="376" y="135"/>
                  <a:pt x="362" y="135"/>
                </a:cubicBezTo>
                <a:cubicBezTo>
                  <a:pt x="356" y="135"/>
                  <a:pt x="351" y="137"/>
                  <a:pt x="347" y="140"/>
                </a:cubicBezTo>
                <a:cubicBezTo>
                  <a:pt x="307" y="111"/>
                  <a:pt x="307" y="111"/>
                  <a:pt x="307" y="111"/>
                </a:cubicBezTo>
                <a:cubicBezTo>
                  <a:pt x="308" y="109"/>
                  <a:pt x="309" y="106"/>
                  <a:pt x="309" y="103"/>
                </a:cubicBezTo>
                <a:cubicBezTo>
                  <a:pt x="309" y="89"/>
                  <a:pt x="297" y="78"/>
                  <a:pt x="283" y="78"/>
                </a:cubicBezTo>
                <a:cubicBezTo>
                  <a:pt x="269" y="78"/>
                  <a:pt x="258" y="88"/>
                  <a:pt x="257" y="101"/>
                </a:cubicBezTo>
                <a:cubicBezTo>
                  <a:pt x="187" y="115"/>
                  <a:pt x="187" y="115"/>
                  <a:pt x="187" y="115"/>
                </a:cubicBezTo>
                <a:cubicBezTo>
                  <a:pt x="182" y="108"/>
                  <a:pt x="174" y="103"/>
                  <a:pt x="164" y="103"/>
                </a:cubicBezTo>
                <a:cubicBezTo>
                  <a:pt x="150" y="103"/>
                  <a:pt x="138" y="114"/>
                  <a:pt x="138" y="128"/>
                </a:cubicBezTo>
                <a:cubicBezTo>
                  <a:pt x="138" y="140"/>
                  <a:pt x="146" y="150"/>
                  <a:pt x="157" y="153"/>
                </a:cubicBezTo>
                <a:cubicBezTo>
                  <a:pt x="158" y="226"/>
                  <a:pt x="158" y="226"/>
                  <a:pt x="158" y="226"/>
                </a:cubicBezTo>
                <a:cubicBezTo>
                  <a:pt x="148" y="230"/>
                  <a:pt x="141" y="239"/>
                  <a:pt x="141" y="251"/>
                </a:cubicBezTo>
                <a:cubicBezTo>
                  <a:pt x="141" y="265"/>
                  <a:pt x="152" y="277"/>
                  <a:pt x="166" y="277"/>
                </a:cubicBezTo>
                <a:cubicBezTo>
                  <a:pt x="170" y="277"/>
                  <a:pt x="173" y="276"/>
                  <a:pt x="175" y="275"/>
                </a:cubicBezTo>
                <a:cubicBezTo>
                  <a:pt x="195" y="300"/>
                  <a:pt x="195" y="300"/>
                  <a:pt x="195" y="300"/>
                </a:cubicBezTo>
                <a:cubicBezTo>
                  <a:pt x="192" y="304"/>
                  <a:pt x="191" y="309"/>
                  <a:pt x="191" y="314"/>
                </a:cubicBezTo>
                <a:cubicBezTo>
                  <a:pt x="191" y="329"/>
                  <a:pt x="202" y="340"/>
                  <a:pt x="216" y="340"/>
                </a:cubicBezTo>
                <a:cubicBezTo>
                  <a:pt x="230" y="340"/>
                  <a:pt x="241" y="329"/>
                  <a:pt x="242" y="316"/>
                </a:cubicBezTo>
                <a:cubicBezTo>
                  <a:pt x="328" y="293"/>
                  <a:pt x="328" y="293"/>
                  <a:pt x="328" y="293"/>
                </a:cubicBezTo>
                <a:cubicBezTo>
                  <a:pt x="333" y="300"/>
                  <a:pt x="341" y="305"/>
                  <a:pt x="350" y="305"/>
                </a:cubicBezTo>
                <a:cubicBezTo>
                  <a:pt x="364" y="305"/>
                  <a:pt x="376" y="293"/>
                  <a:pt x="376" y="279"/>
                </a:cubicBezTo>
                <a:cubicBezTo>
                  <a:pt x="376" y="268"/>
                  <a:pt x="370" y="259"/>
                  <a:pt x="361" y="255"/>
                </a:cubicBezTo>
                <a:cubicBezTo>
                  <a:pt x="368" y="186"/>
                  <a:pt x="368" y="186"/>
                  <a:pt x="368" y="186"/>
                </a:cubicBezTo>
                <a:cubicBezTo>
                  <a:pt x="379" y="184"/>
                  <a:pt x="388" y="173"/>
                  <a:pt x="388" y="161"/>
                </a:cubicBezTo>
                <a:close/>
                <a:moveTo>
                  <a:pt x="291" y="193"/>
                </a:moveTo>
                <a:cubicBezTo>
                  <a:pt x="283" y="193"/>
                  <a:pt x="276" y="197"/>
                  <a:pt x="271" y="203"/>
                </a:cubicBezTo>
                <a:cubicBezTo>
                  <a:pt x="245" y="193"/>
                  <a:pt x="245" y="193"/>
                  <a:pt x="245" y="193"/>
                </a:cubicBezTo>
                <a:cubicBezTo>
                  <a:pt x="330" y="173"/>
                  <a:pt x="330" y="173"/>
                  <a:pt x="330" y="173"/>
                </a:cubicBezTo>
                <a:cubicBezTo>
                  <a:pt x="304" y="196"/>
                  <a:pt x="304" y="196"/>
                  <a:pt x="304" y="196"/>
                </a:cubicBezTo>
                <a:cubicBezTo>
                  <a:pt x="300" y="194"/>
                  <a:pt x="296" y="193"/>
                  <a:pt x="291" y="193"/>
                </a:cubicBezTo>
                <a:close/>
                <a:moveTo>
                  <a:pt x="301" y="219"/>
                </a:moveTo>
                <a:cubicBezTo>
                  <a:pt x="301" y="224"/>
                  <a:pt x="296" y="229"/>
                  <a:pt x="291" y="229"/>
                </a:cubicBezTo>
                <a:cubicBezTo>
                  <a:pt x="286" y="229"/>
                  <a:pt x="281" y="224"/>
                  <a:pt x="281" y="219"/>
                </a:cubicBezTo>
                <a:cubicBezTo>
                  <a:pt x="281" y="213"/>
                  <a:pt x="286" y="209"/>
                  <a:pt x="291" y="209"/>
                </a:cubicBezTo>
                <a:cubicBezTo>
                  <a:pt x="296" y="209"/>
                  <a:pt x="301" y="213"/>
                  <a:pt x="301" y="219"/>
                </a:cubicBezTo>
                <a:close/>
                <a:moveTo>
                  <a:pt x="208" y="192"/>
                </a:moveTo>
                <a:cubicBezTo>
                  <a:pt x="208" y="186"/>
                  <a:pt x="212" y="182"/>
                  <a:pt x="218" y="182"/>
                </a:cubicBezTo>
                <a:cubicBezTo>
                  <a:pt x="223" y="182"/>
                  <a:pt x="228" y="186"/>
                  <a:pt x="228" y="192"/>
                </a:cubicBezTo>
                <a:cubicBezTo>
                  <a:pt x="228" y="192"/>
                  <a:pt x="228" y="192"/>
                  <a:pt x="228" y="192"/>
                </a:cubicBezTo>
                <a:cubicBezTo>
                  <a:pt x="228" y="197"/>
                  <a:pt x="223" y="202"/>
                  <a:pt x="218" y="202"/>
                </a:cubicBezTo>
                <a:cubicBezTo>
                  <a:pt x="212" y="202"/>
                  <a:pt x="208" y="197"/>
                  <a:pt x="208" y="192"/>
                </a:cubicBezTo>
                <a:close/>
                <a:moveTo>
                  <a:pt x="209" y="216"/>
                </a:moveTo>
                <a:cubicBezTo>
                  <a:pt x="209" y="249"/>
                  <a:pt x="209" y="249"/>
                  <a:pt x="209" y="249"/>
                </a:cubicBezTo>
                <a:cubicBezTo>
                  <a:pt x="192" y="247"/>
                  <a:pt x="192" y="247"/>
                  <a:pt x="192" y="247"/>
                </a:cubicBezTo>
                <a:cubicBezTo>
                  <a:pt x="191" y="243"/>
                  <a:pt x="190" y="240"/>
                  <a:pt x="189" y="237"/>
                </a:cubicBezTo>
                <a:cubicBezTo>
                  <a:pt x="208" y="216"/>
                  <a:pt x="208" y="216"/>
                  <a:pt x="208" y="216"/>
                </a:cubicBezTo>
                <a:cubicBezTo>
                  <a:pt x="208" y="216"/>
                  <a:pt x="209" y="216"/>
                  <a:pt x="209" y="216"/>
                </a:cubicBezTo>
                <a:close/>
                <a:moveTo>
                  <a:pt x="225" y="216"/>
                </a:moveTo>
                <a:cubicBezTo>
                  <a:pt x="230" y="215"/>
                  <a:pt x="235" y="212"/>
                  <a:pt x="238" y="208"/>
                </a:cubicBezTo>
                <a:cubicBezTo>
                  <a:pt x="265" y="218"/>
                  <a:pt x="265" y="218"/>
                  <a:pt x="265" y="218"/>
                </a:cubicBezTo>
                <a:cubicBezTo>
                  <a:pt x="265" y="218"/>
                  <a:pt x="265" y="218"/>
                  <a:pt x="265" y="219"/>
                </a:cubicBezTo>
                <a:cubicBezTo>
                  <a:pt x="265" y="224"/>
                  <a:pt x="267" y="229"/>
                  <a:pt x="270" y="233"/>
                </a:cubicBezTo>
                <a:cubicBezTo>
                  <a:pt x="252" y="256"/>
                  <a:pt x="252" y="256"/>
                  <a:pt x="252" y="256"/>
                </a:cubicBezTo>
                <a:cubicBezTo>
                  <a:pt x="225" y="252"/>
                  <a:pt x="225" y="252"/>
                  <a:pt x="225" y="252"/>
                </a:cubicBezTo>
                <a:lnTo>
                  <a:pt x="225" y="216"/>
                </a:lnTo>
                <a:close/>
                <a:moveTo>
                  <a:pt x="283" y="94"/>
                </a:moveTo>
                <a:cubicBezTo>
                  <a:pt x="288" y="94"/>
                  <a:pt x="293" y="98"/>
                  <a:pt x="293" y="103"/>
                </a:cubicBezTo>
                <a:cubicBezTo>
                  <a:pt x="293" y="109"/>
                  <a:pt x="288" y="113"/>
                  <a:pt x="283" y="113"/>
                </a:cubicBezTo>
                <a:cubicBezTo>
                  <a:pt x="277" y="113"/>
                  <a:pt x="273" y="109"/>
                  <a:pt x="273" y="103"/>
                </a:cubicBezTo>
                <a:cubicBezTo>
                  <a:pt x="273" y="98"/>
                  <a:pt x="277" y="94"/>
                  <a:pt x="283" y="94"/>
                </a:cubicBezTo>
                <a:close/>
                <a:moveTo>
                  <a:pt x="275" y="128"/>
                </a:moveTo>
                <a:cubicBezTo>
                  <a:pt x="277" y="129"/>
                  <a:pt x="280" y="129"/>
                  <a:pt x="283" y="129"/>
                </a:cubicBezTo>
                <a:cubicBezTo>
                  <a:pt x="288" y="129"/>
                  <a:pt x="294" y="127"/>
                  <a:pt x="298" y="124"/>
                </a:cubicBezTo>
                <a:cubicBezTo>
                  <a:pt x="326" y="145"/>
                  <a:pt x="326" y="145"/>
                  <a:pt x="326" y="145"/>
                </a:cubicBezTo>
                <a:cubicBezTo>
                  <a:pt x="269" y="136"/>
                  <a:pt x="269" y="136"/>
                  <a:pt x="269" y="136"/>
                </a:cubicBezTo>
                <a:lnTo>
                  <a:pt x="275" y="128"/>
                </a:lnTo>
                <a:close/>
                <a:moveTo>
                  <a:pt x="318" y="160"/>
                </a:moveTo>
                <a:cubicBezTo>
                  <a:pt x="240" y="178"/>
                  <a:pt x="240" y="178"/>
                  <a:pt x="240" y="178"/>
                </a:cubicBezTo>
                <a:cubicBezTo>
                  <a:pt x="239" y="178"/>
                  <a:pt x="239" y="177"/>
                  <a:pt x="239" y="177"/>
                </a:cubicBezTo>
                <a:cubicBezTo>
                  <a:pt x="258" y="151"/>
                  <a:pt x="258" y="151"/>
                  <a:pt x="258" y="151"/>
                </a:cubicBezTo>
                <a:lnTo>
                  <a:pt x="318" y="160"/>
                </a:lnTo>
                <a:close/>
                <a:moveTo>
                  <a:pt x="260" y="116"/>
                </a:moveTo>
                <a:cubicBezTo>
                  <a:pt x="261" y="117"/>
                  <a:pt x="261" y="118"/>
                  <a:pt x="262" y="118"/>
                </a:cubicBezTo>
                <a:cubicBezTo>
                  <a:pt x="251" y="133"/>
                  <a:pt x="251" y="133"/>
                  <a:pt x="251" y="133"/>
                </a:cubicBezTo>
                <a:cubicBezTo>
                  <a:pt x="209" y="127"/>
                  <a:pt x="209" y="127"/>
                  <a:pt x="209" y="127"/>
                </a:cubicBezTo>
                <a:lnTo>
                  <a:pt x="260" y="116"/>
                </a:lnTo>
                <a:close/>
                <a:moveTo>
                  <a:pt x="187" y="140"/>
                </a:moveTo>
                <a:cubicBezTo>
                  <a:pt x="240" y="148"/>
                  <a:pt x="240" y="148"/>
                  <a:pt x="240" y="148"/>
                </a:cubicBezTo>
                <a:cubicBezTo>
                  <a:pt x="226" y="167"/>
                  <a:pt x="226" y="167"/>
                  <a:pt x="226" y="167"/>
                </a:cubicBezTo>
                <a:cubicBezTo>
                  <a:pt x="223" y="166"/>
                  <a:pt x="221" y="166"/>
                  <a:pt x="218" y="166"/>
                </a:cubicBezTo>
                <a:cubicBezTo>
                  <a:pt x="214" y="166"/>
                  <a:pt x="211" y="167"/>
                  <a:pt x="208" y="168"/>
                </a:cubicBezTo>
                <a:cubicBezTo>
                  <a:pt x="186" y="142"/>
                  <a:pt x="186" y="142"/>
                  <a:pt x="186" y="142"/>
                </a:cubicBezTo>
                <a:cubicBezTo>
                  <a:pt x="187" y="141"/>
                  <a:pt x="187" y="141"/>
                  <a:pt x="187" y="140"/>
                </a:cubicBezTo>
                <a:close/>
                <a:moveTo>
                  <a:pt x="154" y="128"/>
                </a:moveTo>
                <a:cubicBezTo>
                  <a:pt x="154" y="123"/>
                  <a:pt x="159" y="119"/>
                  <a:pt x="164" y="119"/>
                </a:cubicBezTo>
                <a:cubicBezTo>
                  <a:pt x="170" y="119"/>
                  <a:pt x="174" y="123"/>
                  <a:pt x="174" y="128"/>
                </a:cubicBezTo>
                <a:cubicBezTo>
                  <a:pt x="174" y="134"/>
                  <a:pt x="170" y="138"/>
                  <a:pt x="164" y="138"/>
                </a:cubicBezTo>
                <a:cubicBezTo>
                  <a:pt x="159" y="138"/>
                  <a:pt x="154" y="134"/>
                  <a:pt x="154" y="128"/>
                </a:cubicBezTo>
                <a:close/>
                <a:moveTo>
                  <a:pt x="166" y="261"/>
                </a:moveTo>
                <a:cubicBezTo>
                  <a:pt x="161" y="261"/>
                  <a:pt x="157" y="256"/>
                  <a:pt x="157" y="251"/>
                </a:cubicBezTo>
                <a:cubicBezTo>
                  <a:pt x="157" y="245"/>
                  <a:pt x="161" y="241"/>
                  <a:pt x="166" y="241"/>
                </a:cubicBezTo>
                <a:cubicBezTo>
                  <a:pt x="172" y="241"/>
                  <a:pt x="176" y="245"/>
                  <a:pt x="176" y="251"/>
                </a:cubicBezTo>
                <a:cubicBezTo>
                  <a:pt x="176" y="256"/>
                  <a:pt x="172" y="261"/>
                  <a:pt x="166" y="261"/>
                </a:cubicBezTo>
                <a:close/>
                <a:moveTo>
                  <a:pt x="174" y="226"/>
                </a:moveTo>
                <a:cubicBezTo>
                  <a:pt x="173" y="153"/>
                  <a:pt x="173" y="153"/>
                  <a:pt x="173" y="153"/>
                </a:cubicBezTo>
                <a:cubicBezTo>
                  <a:pt x="173" y="153"/>
                  <a:pt x="173" y="152"/>
                  <a:pt x="174" y="152"/>
                </a:cubicBezTo>
                <a:cubicBezTo>
                  <a:pt x="196" y="178"/>
                  <a:pt x="196" y="178"/>
                  <a:pt x="196" y="178"/>
                </a:cubicBezTo>
                <a:cubicBezTo>
                  <a:pt x="193" y="182"/>
                  <a:pt x="192" y="187"/>
                  <a:pt x="192" y="192"/>
                </a:cubicBezTo>
                <a:cubicBezTo>
                  <a:pt x="192" y="197"/>
                  <a:pt x="193" y="201"/>
                  <a:pt x="196" y="205"/>
                </a:cubicBezTo>
                <a:cubicBezTo>
                  <a:pt x="176" y="227"/>
                  <a:pt x="176" y="227"/>
                  <a:pt x="176" y="227"/>
                </a:cubicBezTo>
                <a:cubicBezTo>
                  <a:pt x="176" y="227"/>
                  <a:pt x="175" y="226"/>
                  <a:pt x="174" y="226"/>
                </a:cubicBezTo>
                <a:close/>
                <a:moveTo>
                  <a:pt x="188" y="265"/>
                </a:moveTo>
                <a:cubicBezTo>
                  <a:pt x="188" y="264"/>
                  <a:pt x="189" y="263"/>
                  <a:pt x="189" y="262"/>
                </a:cubicBezTo>
                <a:cubicBezTo>
                  <a:pt x="209" y="265"/>
                  <a:pt x="209" y="265"/>
                  <a:pt x="209" y="265"/>
                </a:cubicBezTo>
                <a:cubicBezTo>
                  <a:pt x="209" y="290"/>
                  <a:pt x="209" y="290"/>
                  <a:pt x="209" y="290"/>
                </a:cubicBezTo>
                <a:cubicBezTo>
                  <a:pt x="208" y="290"/>
                  <a:pt x="208" y="290"/>
                  <a:pt x="208" y="290"/>
                </a:cubicBezTo>
                <a:lnTo>
                  <a:pt x="188" y="265"/>
                </a:lnTo>
                <a:close/>
                <a:moveTo>
                  <a:pt x="216" y="324"/>
                </a:moveTo>
                <a:cubicBezTo>
                  <a:pt x="211" y="324"/>
                  <a:pt x="207" y="320"/>
                  <a:pt x="207" y="314"/>
                </a:cubicBezTo>
                <a:cubicBezTo>
                  <a:pt x="207" y="309"/>
                  <a:pt x="211" y="304"/>
                  <a:pt x="216" y="304"/>
                </a:cubicBezTo>
                <a:cubicBezTo>
                  <a:pt x="222" y="304"/>
                  <a:pt x="226" y="309"/>
                  <a:pt x="226" y="314"/>
                </a:cubicBezTo>
                <a:cubicBezTo>
                  <a:pt x="226" y="320"/>
                  <a:pt x="222" y="324"/>
                  <a:pt x="216" y="324"/>
                </a:cubicBezTo>
                <a:close/>
                <a:moveTo>
                  <a:pt x="225" y="290"/>
                </a:moveTo>
                <a:cubicBezTo>
                  <a:pt x="225" y="290"/>
                  <a:pt x="225" y="290"/>
                  <a:pt x="225" y="290"/>
                </a:cubicBezTo>
                <a:cubicBezTo>
                  <a:pt x="225" y="268"/>
                  <a:pt x="225" y="268"/>
                  <a:pt x="225" y="268"/>
                </a:cubicBezTo>
                <a:cubicBezTo>
                  <a:pt x="241" y="270"/>
                  <a:pt x="241" y="270"/>
                  <a:pt x="241" y="270"/>
                </a:cubicBezTo>
                <a:lnTo>
                  <a:pt x="225" y="290"/>
                </a:lnTo>
                <a:close/>
                <a:moveTo>
                  <a:pt x="238" y="300"/>
                </a:moveTo>
                <a:cubicBezTo>
                  <a:pt x="238" y="300"/>
                  <a:pt x="238" y="300"/>
                  <a:pt x="238" y="300"/>
                </a:cubicBezTo>
                <a:cubicBezTo>
                  <a:pt x="259" y="273"/>
                  <a:pt x="259" y="273"/>
                  <a:pt x="259" y="273"/>
                </a:cubicBezTo>
                <a:cubicBezTo>
                  <a:pt x="311" y="281"/>
                  <a:pt x="311" y="281"/>
                  <a:pt x="311" y="281"/>
                </a:cubicBezTo>
                <a:lnTo>
                  <a:pt x="238" y="300"/>
                </a:lnTo>
                <a:close/>
                <a:moveTo>
                  <a:pt x="327" y="267"/>
                </a:moveTo>
                <a:cubicBezTo>
                  <a:pt x="270" y="259"/>
                  <a:pt x="270" y="259"/>
                  <a:pt x="270" y="259"/>
                </a:cubicBezTo>
                <a:cubicBezTo>
                  <a:pt x="282" y="243"/>
                  <a:pt x="282" y="243"/>
                  <a:pt x="282" y="243"/>
                </a:cubicBezTo>
                <a:cubicBezTo>
                  <a:pt x="285" y="244"/>
                  <a:pt x="288" y="245"/>
                  <a:pt x="291" y="245"/>
                </a:cubicBezTo>
                <a:cubicBezTo>
                  <a:pt x="295" y="245"/>
                  <a:pt x="299" y="244"/>
                  <a:pt x="303" y="242"/>
                </a:cubicBezTo>
                <a:cubicBezTo>
                  <a:pt x="327" y="267"/>
                  <a:pt x="327" y="267"/>
                  <a:pt x="327" y="267"/>
                </a:cubicBezTo>
                <a:cubicBezTo>
                  <a:pt x="327" y="267"/>
                  <a:pt x="327" y="267"/>
                  <a:pt x="327" y="267"/>
                </a:cubicBezTo>
                <a:close/>
                <a:moveTo>
                  <a:pt x="314" y="231"/>
                </a:moveTo>
                <a:cubicBezTo>
                  <a:pt x="316" y="227"/>
                  <a:pt x="317" y="223"/>
                  <a:pt x="317" y="219"/>
                </a:cubicBezTo>
                <a:cubicBezTo>
                  <a:pt x="317" y="215"/>
                  <a:pt x="316" y="211"/>
                  <a:pt x="315" y="208"/>
                </a:cubicBezTo>
                <a:cubicBezTo>
                  <a:pt x="345" y="181"/>
                  <a:pt x="345" y="181"/>
                  <a:pt x="345" y="181"/>
                </a:cubicBezTo>
                <a:cubicBezTo>
                  <a:pt x="347" y="182"/>
                  <a:pt x="349" y="184"/>
                  <a:pt x="352" y="185"/>
                </a:cubicBezTo>
                <a:cubicBezTo>
                  <a:pt x="345" y="254"/>
                  <a:pt x="345" y="254"/>
                  <a:pt x="345" y="254"/>
                </a:cubicBezTo>
                <a:cubicBezTo>
                  <a:pt x="343" y="254"/>
                  <a:pt x="341" y="255"/>
                  <a:pt x="339" y="256"/>
                </a:cubicBezTo>
                <a:lnTo>
                  <a:pt x="314" y="231"/>
                </a:lnTo>
                <a:close/>
                <a:moveTo>
                  <a:pt x="350" y="289"/>
                </a:moveTo>
                <a:cubicBezTo>
                  <a:pt x="345" y="289"/>
                  <a:pt x="340" y="284"/>
                  <a:pt x="340" y="279"/>
                </a:cubicBezTo>
                <a:cubicBezTo>
                  <a:pt x="340" y="274"/>
                  <a:pt x="345" y="269"/>
                  <a:pt x="350" y="269"/>
                </a:cubicBezTo>
                <a:cubicBezTo>
                  <a:pt x="356" y="269"/>
                  <a:pt x="360" y="274"/>
                  <a:pt x="360" y="279"/>
                </a:cubicBezTo>
                <a:cubicBezTo>
                  <a:pt x="360" y="284"/>
                  <a:pt x="356" y="289"/>
                  <a:pt x="350" y="289"/>
                </a:cubicBezTo>
                <a:close/>
                <a:moveTo>
                  <a:pt x="352" y="161"/>
                </a:moveTo>
                <a:cubicBezTo>
                  <a:pt x="352" y="155"/>
                  <a:pt x="357" y="151"/>
                  <a:pt x="362" y="151"/>
                </a:cubicBezTo>
                <a:cubicBezTo>
                  <a:pt x="367" y="151"/>
                  <a:pt x="372" y="155"/>
                  <a:pt x="372" y="161"/>
                </a:cubicBezTo>
                <a:cubicBezTo>
                  <a:pt x="372" y="166"/>
                  <a:pt x="367" y="171"/>
                  <a:pt x="362" y="171"/>
                </a:cubicBezTo>
                <a:cubicBezTo>
                  <a:pt x="357" y="171"/>
                  <a:pt x="352" y="166"/>
                  <a:pt x="352" y="161"/>
                </a:cubicBezTo>
                <a:close/>
                <a:moveTo>
                  <a:pt x="469" y="164"/>
                </a:moveTo>
                <a:cubicBezTo>
                  <a:pt x="469" y="162"/>
                  <a:pt x="469" y="160"/>
                  <a:pt x="469" y="158"/>
                </a:cubicBezTo>
                <a:cubicBezTo>
                  <a:pt x="469" y="140"/>
                  <a:pt x="464" y="123"/>
                  <a:pt x="454" y="109"/>
                </a:cubicBezTo>
                <a:cubicBezTo>
                  <a:pt x="452" y="105"/>
                  <a:pt x="447" y="104"/>
                  <a:pt x="443" y="107"/>
                </a:cubicBezTo>
                <a:cubicBezTo>
                  <a:pt x="439" y="109"/>
                  <a:pt x="438" y="114"/>
                  <a:pt x="441" y="118"/>
                </a:cubicBezTo>
                <a:cubicBezTo>
                  <a:pt x="449" y="129"/>
                  <a:pt x="453" y="143"/>
                  <a:pt x="453" y="158"/>
                </a:cubicBezTo>
                <a:cubicBezTo>
                  <a:pt x="453" y="162"/>
                  <a:pt x="453" y="165"/>
                  <a:pt x="453" y="169"/>
                </a:cubicBezTo>
                <a:cubicBezTo>
                  <a:pt x="452" y="171"/>
                  <a:pt x="453" y="173"/>
                  <a:pt x="454" y="175"/>
                </a:cubicBezTo>
                <a:cubicBezTo>
                  <a:pt x="456" y="177"/>
                  <a:pt x="457" y="178"/>
                  <a:pt x="460" y="178"/>
                </a:cubicBezTo>
                <a:cubicBezTo>
                  <a:pt x="485" y="181"/>
                  <a:pt x="506" y="203"/>
                  <a:pt x="506" y="229"/>
                </a:cubicBezTo>
                <a:cubicBezTo>
                  <a:pt x="506" y="255"/>
                  <a:pt x="487" y="276"/>
                  <a:pt x="462" y="280"/>
                </a:cubicBezTo>
                <a:cubicBezTo>
                  <a:pt x="458" y="281"/>
                  <a:pt x="455" y="284"/>
                  <a:pt x="455" y="288"/>
                </a:cubicBezTo>
                <a:cubicBezTo>
                  <a:pt x="455" y="288"/>
                  <a:pt x="455" y="289"/>
                  <a:pt x="455" y="289"/>
                </a:cubicBezTo>
                <a:cubicBezTo>
                  <a:pt x="455" y="289"/>
                  <a:pt x="455" y="289"/>
                  <a:pt x="455" y="289"/>
                </a:cubicBezTo>
                <a:cubicBezTo>
                  <a:pt x="455" y="322"/>
                  <a:pt x="428" y="349"/>
                  <a:pt x="394" y="349"/>
                </a:cubicBezTo>
                <a:cubicBezTo>
                  <a:pt x="380" y="349"/>
                  <a:pt x="366" y="344"/>
                  <a:pt x="356" y="336"/>
                </a:cubicBezTo>
                <a:cubicBezTo>
                  <a:pt x="354" y="334"/>
                  <a:pt x="352" y="334"/>
                  <a:pt x="349" y="334"/>
                </a:cubicBezTo>
                <a:cubicBezTo>
                  <a:pt x="347" y="334"/>
                  <a:pt x="345" y="336"/>
                  <a:pt x="344" y="338"/>
                </a:cubicBezTo>
                <a:cubicBezTo>
                  <a:pt x="332" y="357"/>
                  <a:pt x="312" y="369"/>
                  <a:pt x="288" y="369"/>
                </a:cubicBezTo>
                <a:cubicBezTo>
                  <a:pt x="273" y="369"/>
                  <a:pt x="259" y="364"/>
                  <a:pt x="248" y="355"/>
                </a:cubicBezTo>
                <a:cubicBezTo>
                  <a:pt x="246" y="354"/>
                  <a:pt x="244" y="353"/>
                  <a:pt x="242" y="353"/>
                </a:cubicBezTo>
                <a:cubicBezTo>
                  <a:pt x="240" y="354"/>
                  <a:pt x="238" y="355"/>
                  <a:pt x="236" y="357"/>
                </a:cubicBezTo>
                <a:cubicBezTo>
                  <a:pt x="224" y="373"/>
                  <a:pt x="205" y="383"/>
                  <a:pt x="184" y="383"/>
                </a:cubicBezTo>
                <a:cubicBezTo>
                  <a:pt x="156" y="383"/>
                  <a:pt x="132" y="366"/>
                  <a:pt x="122" y="341"/>
                </a:cubicBezTo>
                <a:cubicBezTo>
                  <a:pt x="122" y="339"/>
                  <a:pt x="120" y="338"/>
                  <a:pt x="118" y="337"/>
                </a:cubicBezTo>
                <a:cubicBezTo>
                  <a:pt x="116" y="336"/>
                  <a:pt x="114" y="336"/>
                  <a:pt x="112" y="337"/>
                </a:cubicBezTo>
                <a:cubicBezTo>
                  <a:pt x="105" y="340"/>
                  <a:pt x="98" y="341"/>
                  <a:pt x="91" y="341"/>
                </a:cubicBezTo>
                <a:cubicBezTo>
                  <a:pt x="62" y="341"/>
                  <a:pt x="38" y="318"/>
                  <a:pt x="38" y="289"/>
                </a:cubicBezTo>
                <a:cubicBezTo>
                  <a:pt x="38" y="282"/>
                  <a:pt x="39" y="275"/>
                  <a:pt x="42" y="269"/>
                </a:cubicBezTo>
                <a:cubicBezTo>
                  <a:pt x="43" y="266"/>
                  <a:pt x="42" y="263"/>
                  <a:pt x="40" y="260"/>
                </a:cubicBezTo>
                <a:cubicBezTo>
                  <a:pt x="25" y="247"/>
                  <a:pt x="16" y="227"/>
                  <a:pt x="16" y="205"/>
                </a:cubicBezTo>
                <a:cubicBezTo>
                  <a:pt x="16" y="165"/>
                  <a:pt x="49" y="131"/>
                  <a:pt x="89" y="130"/>
                </a:cubicBezTo>
                <a:cubicBezTo>
                  <a:pt x="92" y="130"/>
                  <a:pt x="94" y="129"/>
                  <a:pt x="95" y="128"/>
                </a:cubicBezTo>
                <a:cubicBezTo>
                  <a:pt x="97" y="126"/>
                  <a:pt x="97" y="123"/>
                  <a:pt x="97" y="121"/>
                </a:cubicBezTo>
                <a:cubicBezTo>
                  <a:pt x="96" y="118"/>
                  <a:pt x="96" y="114"/>
                  <a:pt x="96" y="111"/>
                </a:cubicBezTo>
                <a:cubicBezTo>
                  <a:pt x="96" y="81"/>
                  <a:pt x="120" y="58"/>
                  <a:pt x="149" y="58"/>
                </a:cubicBezTo>
                <a:cubicBezTo>
                  <a:pt x="163" y="58"/>
                  <a:pt x="176" y="63"/>
                  <a:pt x="185" y="72"/>
                </a:cubicBezTo>
                <a:cubicBezTo>
                  <a:pt x="187" y="73"/>
                  <a:pt x="190" y="74"/>
                  <a:pt x="192" y="74"/>
                </a:cubicBezTo>
                <a:cubicBezTo>
                  <a:pt x="195" y="73"/>
                  <a:pt x="197" y="71"/>
                  <a:pt x="198" y="69"/>
                </a:cubicBezTo>
                <a:cubicBezTo>
                  <a:pt x="211" y="38"/>
                  <a:pt x="242" y="16"/>
                  <a:pt x="278" y="16"/>
                </a:cubicBezTo>
                <a:cubicBezTo>
                  <a:pt x="319" y="16"/>
                  <a:pt x="353" y="44"/>
                  <a:pt x="362" y="82"/>
                </a:cubicBezTo>
                <a:cubicBezTo>
                  <a:pt x="363" y="87"/>
                  <a:pt x="367" y="89"/>
                  <a:pt x="371" y="89"/>
                </a:cubicBezTo>
                <a:cubicBezTo>
                  <a:pt x="375" y="88"/>
                  <a:pt x="379" y="88"/>
                  <a:pt x="383" y="88"/>
                </a:cubicBezTo>
                <a:cubicBezTo>
                  <a:pt x="395" y="88"/>
                  <a:pt x="406" y="91"/>
                  <a:pt x="416" y="96"/>
                </a:cubicBezTo>
                <a:cubicBezTo>
                  <a:pt x="420" y="98"/>
                  <a:pt x="425" y="97"/>
                  <a:pt x="427" y="93"/>
                </a:cubicBezTo>
                <a:cubicBezTo>
                  <a:pt x="429" y="89"/>
                  <a:pt x="428" y="84"/>
                  <a:pt x="424" y="82"/>
                </a:cubicBezTo>
                <a:cubicBezTo>
                  <a:pt x="424" y="82"/>
                  <a:pt x="424" y="82"/>
                  <a:pt x="424" y="82"/>
                </a:cubicBezTo>
                <a:cubicBezTo>
                  <a:pt x="412" y="75"/>
                  <a:pt x="398" y="72"/>
                  <a:pt x="383" y="72"/>
                </a:cubicBezTo>
                <a:cubicBezTo>
                  <a:pt x="381" y="72"/>
                  <a:pt x="378" y="72"/>
                  <a:pt x="376" y="72"/>
                </a:cubicBezTo>
                <a:cubicBezTo>
                  <a:pt x="363" y="30"/>
                  <a:pt x="324" y="0"/>
                  <a:pt x="278" y="0"/>
                </a:cubicBezTo>
                <a:cubicBezTo>
                  <a:pt x="239" y="0"/>
                  <a:pt x="205" y="21"/>
                  <a:pt x="188" y="53"/>
                </a:cubicBezTo>
                <a:cubicBezTo>
                  <a:pt x="177" y="46"/>
                  <a:pt x="164" y="41"/>
                  <a:pt x="149" y="42"/>
                </a:cubicBezTo>
                <a:cubicBezTo>
                  <a:pt x="111" y="42"/>
                  <a:pt x="80" y="73"/>
                  <a:pt x="80" y="111"/>
                </a:cubicBezTo>
                <a:cubicBezTo>
                  <a:pt x="80" y="112"/>
                  <a:pt x="80" y="114"/>
                  <a:pt x="80" y="115"/>
                </a:cubicBezTo>
                <a:cubicBezTo>
                  <a:pt x="35" y="120"/>
                  <a:pt x="0" y="159"/>
                  <a:pt x="0" y="205"/>
                </a:cubicBezTo>
                <a:cubicBezTo>
                  <a:pt x="0" y="230"/>
                  <a:pt x="9" y="252"/>
                  <a:pt x="25" y="268"/>
                </a:cubicBezTo>
                <a:cubicBezTo>
                  <a:pt x="23" y="275"/>
                  <a:pt x="22" y="282"/>
                  <a:pt x="22" y="289"/>
                </a:cubicBezTo>
                <a:cubicBezTo>
                  <a:pt x="22" y="326"/>
                  <a:pt x="53" y="357"/>
                  <a:pt x="91" y="357"/>
                </a:cubicBezTo>
                <a:cubicBezTo>
                  <a:pt x="98" y="357"/>
                  <a:pt x="104" y="356"/>
                  <a:pt x="111" y="354"/>
                </a:cubicBezTo>
                <a:cubicBezTo>
                  <a:pt x="124" y="381"/>
                  <a:pt x="152" y="399"/>
                  <a:pt x="184" y="399"/>
                </a:cubicBezTo>
                <a:cubicBezTo>
                  <a:pt x="208" y="399"/>
                  <a:pt x="229" y="389"/>
                  <a:pt x="244" y="372"/>
                </a:cubicBezTo>
                <a:cubicBezTo>
                  <a:pt x="257" y="380"/>
                  <a:pt x="272" y="385"/>
                  <a:pt x="288" y="385"/>
                </a:cubicBezTo>
                <a:cubicBezTo>
                  <a:pt x="314" y="385"/>
                  <a:pt x="338" y="373"/>
                  <a:pt x="353" y="353"/>
                </a:cubicBezTo>
                <a:cubicBezTo>
                  <a:pt x="365" y="361"/>
                  <a:pt x="379" y="365"/>
                  <a:pt x="394" y="365"/>
                </a:cubicBezTo>
                <a:cubicBezTo>
                  <a:pt x="435" y="365"/>
                  <a:pt x="468" y="334"/>
                  <a:pt x="471" y="294"/>
                </a:cubicBezTo>
                <a:cubicBezTo>
                  <a:pt x="500" y="287"/>
                  <a:pt x="521" y="261"/>
                  <a:pt x="522" y="229"/>
                </a:cubicBezTo>
                <a:cubicBezTo>
                  <a:pt x="522" y="197"/>
                  <a:pt x="499" y="170"/>
                  <a:pt x="469" y="164"/>
                </a:cubicBezTo>
                <a:close/>
              </a:path>
            </a:pathLst>
          </a:custGeom>
          <a:solidFill>
            <a:schemeClr val="bg1"/>
          </a:solidFill>
          <a:ln>
            <a:noFill/>
          </a:ln>
          <a:extLst/>
        </p:spPr>
        <p:txBody>
          <a:bodyPr/>
          <a:lstStyle/>
          <a:p>
            <a:endParaRPr lang="en-US"/>
          </a:p>
        </p:txBody>
      </p:sp>
      <p:sp>
        <p:nvSpPr>
          <p:cNvPr id="31" name="Freeform 6"/>
          <p:cNvSpPr>
            <a:spLocks noEditPoints="1"/>
          </p:cNvSpPr>
          <p:nvPr/>
        </p:nvSpPr>
        <p:spPr bwMode="auto">
          <a:xfrm>
            <a:off x="6896250" y="2797335"/>
            <a:ext cx="466807" cy="443405"/>
          </a:xfrm>
          <a:custGeom>
            <a:avLst/>
            <a:gdLst>
              <a:gd name="T0" fmla="*/ 2147483647 w 420"/>
              <a:gd name="T1" fmla="*/ 2147483647 h 325"/>
              <a:gd name="T2" fmla="*/ 2147483647 w 420"/>
              <a:gd name="T3" fmla="*/ 2147483647 h 325"/>
              <a:gd name="T4" fmla="*/ 2147483647 w 420"/>
              <a:gd name="T5" fmla="*/ 2147483647 h 325"/>
              <a:gd name="T6" fmla="*/ 2147483647 w 420"/>
              <a:gd name="T7" fmla="*/ 2147483647 h 325"/>
              <a:gd name="T8" fmla="*/ 2147483647 w 420"/>
              <a:gd name="T9" fmla="*/ 2147483647 h 325"/>
              <a:gd name="T10" fmla="*/ 2147483647 w 420"/>
              <a:gd name="T11" fmla="*/ 2147483647 h 325"/>
              <a:gd name="T12" fmla="*/ 2147483647 w 420"/>
              <a:gd name="T13" fmla="*/ 2147483647 h 325"/>
              <a:gd name="T14" fmla="*/ 2147483647 w 420"/>
              <a:gd name="T15" fmla="*/ 2147483647 h 325"/>
              <a:gd name="T16" fmla="*/ 2147483647 w 420"/>
              <a:gd name="T17" fmla="*/ 2147483647 h 325"/>
              <a:gd name="T18" fmla="*/ 2147483647 w 420"/>
              <a:gd name="T19" fmla="*/ 2147483647 h 325"/>
              <a:gd name="T20" fmla="*/ 2147483647 w 420"/>
              <a:gd name="T21" fmla="*/ 2147483647 h 325"/>
              <a:gd name="T22" fmla="*/ 2147483647 w 420"/>
              <a:gd name="T23" fmla="*/ 2147483647 h 325"/>
              <a:gd name="T24" fmla="*/ 2147483647 w 420"/>
              <a:gd name="T25" fmla="*/ 2147483647 h 325"/>
              <a:gd name="T26" fmla="*/ 2147483647 w 420"/>
              <a:gd name="T27" fmla="*/ 2147483647 h 325"/>
              <a:gd name="T28" fmla="*/ 2147483647 w 420"/>
              <a:gd name="T29" fmla="*/ 2147483647 h 325"/>
              <a:gd name="T30" fmla="*/ 2147483647 w 420"/>
              <a:gd name="T31" fmla="*/ 2147483647 h 325"/>
              <a:gd name="T32" fmla="*/ 2147483647 w 420"/>
              <a:gd name="T33" fmla="*/ 2147483647 h 325"/>
              <a:gd name="T34" fmla="*/ 2147483647 w 420"/>
              <a:gd name="T35" fmla="*/ 2147483647 h 325"/>
              <a:gd name="T36" fmla="*/ 2147483647 w 420"/>
              <a:gd name="T37" fmla="*/ 0 h 325"/>
              <a:gd name="T38" fmla="*/ 0 w 420"/>
              <a:gd name="T39" fmla="*/ 2147483647 h 325"/>
              <a:gd name="T40" fmla="*/ 2147483647 w 420"/>
              <a:gd name="T41" fmla="*/ 2147483647 h 325"/>
              <a:gd name="T42" fmla="*/ 2147483647 w 420"/>
              <a:gd name="T43" fmla="*/ 2147483647 h 325"/>
              <a:gd name="T44" fmla="*/ 2147483647 w 420"/>
              <a:gd name="T45" fmla="*/ 2147483647 h 325"/>
              <a:gd name="T46" fmla="*/ 2147483647 w 420"/>
              <a:gd name="T47" fmla="*/ 2147483647 h 325"/>
              <a:gd name="T48" fmla="*/ 2147483647 w 420"/>
              <a:gd name="T49" fmla="*/ 2147483647 h 325"/>
              <a:gd name="T50" fmla="*/ 2147483647 w 420"/>
              <a:gd name="T51" fmla="*/ 2147483647 h 325"/>
              <a:gd name="T52" fmla="*/ 2147483647 w 420"/>
              <a:gd name="T53" fmla="*/ 2147483647 h 325"/>
              <a:gd name="T54" fmla="*/ 2147483647 w 420"/>
              <a:gd name="T55" fmla="*/ 2147483647 h 325"/>
              <a:gd name="T56" fmla="*/ 2147483647 w 420"/>
              <a:gd name="T57" fmla="*/ 2147483647 h 325"/>
              <a:gd name="T58" fmla="*/ 2147483647 w 420"/>
              <a:gd name="T59" fmla="*/ 2147483647 h 325"/>
              <a:gd name="T60" fmla="*/ 2147483647 w 420"/>
              <a:gd name="T61" fmla="*/ 2147483647 h 325"/>
              <a:gd name="T62" fmla="*/ 2147483647 w 420"/>
              <a:gd name="T63" fmla="*/ 2147483647 h 325"/>
              <a:gd name="T64" fmla="*/ 2147483647 w 420"/>
              <a:gd name="T65" fmla="*/ 2147483647 h 325"/>
              <a:gd name="T66" fmla="*/ 2147483647 w 420"/>
              <a:gd name="T67" fmla="*/ 2147483647 h 325"/>
              <a:gd name="T68" fmla="*/ 2147483647 w 420"/>
              <a:gd name="T69" fmla="*/ 2147483647 h 325"/>
              <a:gd name="T70" fmla="*/ 2147483647 w 420"/>
              <a:gd name="T71" fmla="*/ 2147483647 h 325"/>
              <a:gd name="T72" fmla="*/ 2147483647 w 420"/>
              <a:gd name="T73" fmla="*/ 2147483647 h 325"/>
              <a:gd name="T74" fmla="*/ 2147483647 w 420"/>
              <a:gd name="T75" fmla="*/ 2147483647 h 325"/>
              <a:gd name="T76" fmla="*/ 2147483647 w 420"/>
              <a:gd name="T77" fmla="*/ 2147483647 h 325"/>
              <a:gd name="T78" fmla="*/ 2147483647 w 420"/>
              <a:gd name="T79" fmla="*/ 2147483647 h 325"/>
              <a:gd name="T80" fmla="*/ 2147483647 w 420"/>
              <a:gd name="T81" fmla="*/ 2147483647 h 325"/>
              <a:gd name="T82" fmla="*/ 2147483647 w 420"/>
              <a:gd name="T83" fmla="*/ 2147483647 h 3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20" h="325">
                <a:moveTo>
                  <a:pt x="208" y="142"/>
                </a:moveTo>
                <a:cubicBezTo>
                  <a:pt x="206" y="143"/>
                  <a:pt x="204" y="146"/>
                  <a:pt x="204" y="149"/>
                </a:cubicBezTo>
                <a:cubicBezTo>
                  <a:pt x="204" y="174"/>
                  <a:pt x="204" y="174"/>
                  <a:pt x="204" y="174"/>
                </a:cubicBezTo>
                <a:cubicBezTo>
                  <a:pt x="148" y="178"/>
                  <a:pt x="104" y="225"/>
                  <a:pt x="104" y="281"/>
                </a:cubicBezTo>
                <a:cubicBezTo>
                  <a:pt x="104" y="286"/>
                  <a:pt x="107" y="289"/>
                  <a:pt x="112" y="289"/>
                </a:cubicBezTo>
                <a:cubicBezTo>
                  <a:pt x="148" y="289"/>
                  <a:pt x="148" y="289"/>
                  <a:pt x="148" y="289"/>
                </a:cubicBezTo>
                <a:cubicBezTo>
                  <a:pt x="152" y="289"/>
                  <a:pt x="156" y="286"/>
                  <a:pt x="156" y="281"/>
                </a:cubicBezTo>
                <a:cubicBezTo>
                  <a:pt x="156" y="253"/>
                  <a:pt x="177" y="230"/>
                  <a:pt x="204" y="226"/>
                </a:cubicBezTo>
                <a:cubicBezTo>
                  <a:pt x="204" y="247"/>
                  <a:pt x="204" y="247"/>
                  <a:pt x="204" y="247"/>
                </a:cubicBezTo>
                <a:cubicBezTo>
                  <a:pt x="204" y="250"/>
                  <a:pt x="206" y="253"/>
                  <a:pt x="208" y="254"/>
                </a:cubicBezTo>
                <a:cubicBezTo>
                  <a:pt x="211" y="256"/>
                  <a:pt x="214" y="255"/>
                  <a:pt x="217" y="254"/>
                </a:cubicBezTo>
                <a:cubicBezTo>
                  <a:pt x="281" y="205"/>
                  <a:pt x="281" y="205"/>
                  <a:pt x="281" y="205"/>
                </a:cubicBezTo>
                <a:cubicBezTo>
                  <a:pt x="283" y="203"/>
                  <a:pt x="284" y="201"/>
                  <a:pt x="284" y="198"/>
                </a:cubicBezTo>
                <a:cubicBezTo>
                  <a:pt x="284" y="196"/>
                  <a:pt x="283" y="193"/>
                  <a:pt x="281" y="192"/>
                </a:cubicBezTo>
                <a:cubicBezTo>
                  <a:pt x="217" y="143"/>
                  <a:pt x="217" y="143"/>
                  <a:pt x="217" y="143"/>
                </a:cubicBezTo>
                <a:cubicBezTo>
                  <a:pt x="214" y="141"/>
                  <a:pt x="211" y="141"/>
                  <a:pt x="208" y="142"/>
                </a:cubicBezTo>
                <a:close/>
                <a:moveTo>
                  <a:pt x="220" y="181"/>
                </a:moveTo>
                <a:cubicBezTo>
                  <a:pt x="220" y="165"/>
                  <a:pt x="220" y="165"/>
                  <a:pt x="220" y="165"/>
                </a:cubicBezTo>
                <a:cubicBezTo>
                  <a:pt x="263" y="198"/>
                  <a:pt x="263" y="198"/>
                  <a:pt x="263" y="198"/>
                </a:cubicBezTo>
                <a:cubicBezTo>
                  <a:pt x="220" y="231"/>
                  <a:pt x="220" y="231"/>
                  <a:pt x="220" y="231"/>
                </a:cubicBezTo>
                <a:cubicBezTo>
                  <a:pt x="220" y="217"/>
                  <a:pt x="220" y="217"/>
                  <a:pt x="220" y="217"/>
                </a:cubicBezTo>
                <a:cubicBezTo>
                  <a:pt x="220" y="213"/>
                  <a:pt x="216" y="209"/>
                  <a:pt x="212" y="209"/>
                </a:cubicBezTo>
                <a:cubicBezTo>
                  <a:pt x="175" y="209"/>
                  <a:pt x="144" y="237"/>
                  <a:pt x="140" y="273"/>
                </a:cubicBezTo>
                <a:cubicBezTo>
                  <a:pt x="120" y="273"/>
                  <a:pt x="120" y="273"/>
                  <a:pt x="120" y="273"/>
                </a:cubicBezTo>
                <a:cubicBezTo>
                  <a:pt x="124" y="226"/>
                  <a:pt x="164" y="189"/>
                  <a:pt x="212" y="189"/>
                </a:cubicBezTo>
                <a:cubicBezTo>
                  <a:pt x="216" y="189"/>
                  <a:pt x="220" y="186"/>
                  <a:pt x="220" y="181"/>
                </a:cubicBezTo>
                <a:close/>
                <a:moveTo>
                  <a:pt x="412" y="60"/>
                </a:moveTo>
                <a:cubicBezTo>
                  <a:pt x="407" y="60"/>
                  <a:pt x="404" y="64"/>
                  <a:pt x="404" y="68"/>
                </a:cubicBezTo>
                <a:cubicBezTo>
                  <a:pt x="404" y="68"/>
                  <a:pt x="404" y="68"/>
                  <a:pt x="404" y="68"/>
                </a:cubicBezTo>
                <a:cubicBezTo>
                  <a:pt x="404" y="74"/>
                  <a:pt x="404" y="74"/>
                  <a:pt x="404" y="74"/>
                </a:cubicBezTo>
                <a:cubicBezTo>
                  <a:pt x="16" y="74"/>
                  <a:pt x="16" y="74"/>
                  <a:pt x="16" y="74"/>
                </a:cubicBezTo>
                <a:cubicBezTo>
                  <a:pt x="16" y="16"/>
                  <a:pt x="16" y="16"/>
                  <a:pt x="16" y="16"/>
                </a:cubicBezTo>
                <a:cubicBezTo>
                  <a:pt x="404" y="16"/>
                  <a:pt x="404" y="16"/>
                  <a:pt x="404" y="16"/>
                </a:cubicBezTo>
                <a:cubicBezTo>
                  <a:pt x="404" y="37"/>
                  <a:pt x="404" y="37"/>
                  <a:pt x="404" y="37"/>
                </a:cubicBezTo>
                <a:cubicBezTo>
                  <a:pt x="404" y="41"/>
                  <a:pt x="407" y="45"/>
                  <a:pt x="412" y="45"/>
                </a:cubicBezTo>
                <a:cubicBezTo>
                  <a:pt x="416" y="45"/>
                  <a:pt x="420" y="41"/>
                  <a:pt x="420" y="37"/>
                </a:cubicBezTo>
                <a:cubicBezTo>
                  <a:pt x="420" y="16"/>
                  <a:pt x="420" y="16"/>
                  <a:pt x="420" y="16"/>
                </a:cubicBezTo>
                <a:cubicBezTo>
                  <a:pt x="420" y="7"/>
                  <a:pt x="412" y="0"/>
                  <a:pt x="404" y="0"/>
                </a:cubicBezTo>
                <a:cubicBezTo>
                  <a:pt x="16" y="0"/>
                  <a:pt x="16" y="0"/>
                  <a:pt x="16" y="0"/>
                </a:cubicBezTo>
                <a:cubicBezTo>
                  <a:pt x="7" y="0"/>
                  <a:pt x="0" y="7"/>
                  <a:pt x="0" y="16"/>
                </a:cubicBezTo>
                <a:cubicBezTo>
                  <a:pt x="0" y="309"/>
                  <a:pt x="0" y="309"/>
                  <a:pt x="0" y="309"/>
                </a:cubicBezTo>
                <a:cubicBezTo>
                  <a:pt x="0" y="318"/>
                  <a:pt x="7" y="325"/>
                  <a:pt x="16" y="325"/>
                </a:cubicBezTo>
                <a:cubicBezTo>
                  <a:pt x="404" y="325"/>
                  <a:pt x="404" y="325"/>
                  <a:pt x="404" y="325"/>
                </a:cubicBezTo>
                <a:cubicBezTo>
                  <a:pt x="412" y="325"/>
                  <a:pt x="420" y="318"/>
                  <a:pt x="420" y="309"/>
                </a:cubicBezTo>
                <a:cubicBezTo>
                  <a:pt x="420" y="68"/>
                  <a:pt x="420" y="68"/>
                  <a:pt x="420" y="68"/>
                </a:cubicBezTo>
                <a:cubicBezTo>
                  <a:pt x="420" y="64"/>
                  <a:pt x="416" y="60"/>
                  <a:pt x="412" y="60"/>
                </a:cubicBezTo>
                <a:close/>
                <a:moveTo>
                  <a:pt x="16" y="90"/>
                </a:moveTo>
                <a:cubicBezTo>
                  <a:pt x="140" y="90"/>
                  <a:pt x="140" y="90"/>
                  <a:pt x="140" y="90"/>
                </a:cubicBezTo>
                <a:cubicBezTo>
                  <a:pt x="16" y="282"/>
                  <a:pt x="16" y="282"/>
                  <a:pt x="16" y="282"/>
                </a:cubicBezTo>
                <a:lnTo>
                  <a:pt x="16" y="90"/>
                </a:lnTo>
                <a:close/>
                <a:moveTo>
                  <a:pt x="221" y="309"/>
                </a:moveTo>
                <a:cubicBezTo>
                  <a:pt x="221" y="278"/>
                  <a:pt x="221" y="278"/>
                  <a:pt x="221" y="278"/>
                </a:cubicBezTo>
                <a:cubicBezTo>
                  <a:pt x="221" y="274"/>
                  <a:pt x="217" y="270"/>
                  <a:pt x="213" y="270"/>
                </a:cubicBezTo>
                <a:cubicBezTo>
                  <a:pt x="208" y="270"/>
                  <a:pt x="205" y="274"/>
                  <a:pt x="205" y="278"/>
                </a:cubicBezTo>
                <a:cubicBezTo>
                  <a:pt x="205" y="309"/>
                  <a:pt x="205" y="309"/>
                  <a:pt x="205" y="309"/>
                </a:cubicBezTo>
                <a:cubicBezTo>
                  <a:pt x="17" y="309"/>
                  <a:pt x="17" y="309"/>
                  <a:pt x="17" y="309"/>
                </a:cubicBezTo>
                <a:cubicBezTo>
                  <a:pt x="159" y="90"/>
                  <a:pt x="159" y="90"/>
                  <a:pt x="159" y="90"/>
                </a:cubicBezTo>
                <a:cubicBezTo>
                  <a:pt x="205" y="90"/>
                  <a:pt x="205" y="90"/>
                  <a:pt x="205" y="90"/>
                </a:cubicBezTo>
                <a:cubicBezTo>
                  <a:pt x="205" y="116"/>
                  <a:pt x="205" y="116"/>
                  <a:pt x="205" y="116"/>
                </a:cubicBezTo>
                <a:cubicBezTo>
                  <a:pt x="205" y="120"/>
                  <a:pt x="208" y="124"/>
                  <a:pt x="213" y="124"/>
                </a:cubicBezTo>
                <a:cubicBezTo>
                  <a:pt x="217" y="124"/>
                  <a:pt x="221" y="120"/>
                  <a:pt x="221" y="116"/>
                </a:cubicBezTo>
                <a:cubicBezTo>
                  <a:pt x="221" y="90"/>
                  <a:pt x="221" y="90"/>
                  <a:pt x="221" y="90"/>
                </a:cubicBezTo>
                <a:cubicBezTo>
                  <a:pt x="260" y="90"/>
                  <a:pt x="260" y="90"/>
                  <a:pt x="260" y="90"/>
                </a:cubicBezTo>
                <a:cubicBezTo>
                  <a:pt x="402" y="309"/>
                  <a:pt x="402" y="309"/>
                  <a:pt x="402" y="309"/>
                </a:cubicBezTo>
                <a:lnTo>
                  <a:pt x="221" y="309"/>
                </a:lnTo>
                <a:close/>
                <a:moveTo>
                  <a:pt x="404" y="282"/>
                </a:moveTo>
                <a:cubicBezTo>
                  <a:pt x="279" y="90"/>
                  <a:pt x="279" y="90"/>
                  <a:pt x="279" y="90"/>
                </a:cubicBezTo>
                <a:cubicBezTo>
                  <a:pt x="404" y="90"/>
                  <a:pt x="404" y="90"/>
                  <a:pt x="404" y="90"/>
                </a:cubicBezTo>
                <a:lnTo>
                  <a:pt x="404" y="282"/>
                </a:lnTo>
                <a:close/>
                <a:moveTo>
                  <a:pt x="38" y="46"/>
                </a:moveTo>
                <a:cubicBezTo>
                  <a:pt x="38" y="51"/>
                  <a:pt x="42" y="55"/>
                  <a:pt x="47" y="55"/>
                </a:cubicBezTo>
                <a:cubicBezTo>
                  <a:pt x="52" y="55"/>
                  <a:pt x="56" y="51"/>
                  <a:pt x="56" y="46"/>
                </a:cubicBezTo>
                <a:cubicBezTo>
                  <a:pt x="56" y="41"/>
                  <a:pt x="52" y="37"/>
                  <a:pt x="47" y="37"/>
                </a:cubicBezTo>
                <a:cubicBezTo>
                  <a:pt x="42" y="37"/>
                  <a:pt x="38" y="41"/>
                  <a:pt x="38" y="46"/>
                </a:cubicBezTo>
                <a:close/>
                <a:moveTo>
                  <a:pt x="103" y="46"/>
                </a:moveTo>
                <a:cubicBezTo>
                  <a:pt x="103" y="51"/>
                  <a:pt x="108" y="55"/>
                  <a:pt x="113" y="55"/>
                </a:cubicBezTo>
                <a:cubicBezTo>
                  <a:pt x="118" y="55"/>
                  <a:pt x="122" y="51"/>
                  <a:pt x="122" y="46"/>
                </a:cubicBezTo>
                <a:cubicBezTo>
                  <a:pt x="122" y="41"/>
                  <a:pt x="118" y="37"/>
                  <a:pt x="113" y="37"/>
                </a:cubicBezTo>
                <a:cubicBezTo>
                  <a:pt x="108" y="37"/>
                  <a:pt x="103" y="41"/>
                  <a:pt x="103" y="46"/>
                </a:cubicBezTo>
                <a:close/>
                <a:moveTo>
                  <a:pt x="71" y="46"/>
                </a:moveTo>
                <a:cubicBezTo>
                  <a:pt x="71" y="51"/>
                  <a:pt x="75" y="55"/>
                  <a:pt x="80" y="55"/>
                </a:cubicBezTo>
                <a:cubicBezTo>
                  <a:pt x="85" y="55"/>
                  <a:pt x="89" y="51"/>
                  <a:pt x="89" y="46"/>
                </a:cubicBezTo>
                <a:cubicBezTo>
                  <a:pt x="89" y="41"/>
                  <a:pt x="85" y="37"/>
                  <a:pt x="80" y="37"/>
                </a:cubicBezTo>
                <a:cubicBezTo>
                  <a:pt x="75" y="37"/>
                  <a:pt x="71" y="41"/>
                  <a:pt x="71" y="46"/>
                </a:cubicBezTo>
                <a:close/>
              </a:path>
            </a:pathLst>
          </a:custGeom>
          <a:solidFill>
            <a:schemeClr val="bg1"/>
          </a:solidFill>
          <a:ln>
            <a:noFill/>
          </a:ln>
          <a:extLst/>
        </p:spPr>
        <p:txBody>
          <a:bodyPr/>
          <a:lstStyle/>
          <a:p>
            <a:endParaRPr lang="en-US"/>
          </a:p>
        </p:txBody>
      </p:sp>
      <p:sp>
        <p:nvSpPr>
          <p:cNvPr id="32" name="Freeform 8"/>
          <p:cNvSpPr>
            <a:spLocks noChangeAspect="1"/>
          </p:cNvSpPr>
          <p:nvPr/>
        </p:nvSpPr>
        <p:spPr bwMode="auto">
          <a:xfrm>
            <a:off x="5174958" y="1306576"/>
            <a:ext cx="1310879" cy="528572"/>
          </a:xfrm>
          <a:custGeom>
            <a:avLst/>
            <a:gdLst>
              <a:gd name="T0" fmla="*/ 2147483647 w 532"/>
              <a:gd name="T1" fmla="*/ 2147483647 h 105"/>
              <a:gd name="T2" fmla="*/ 2147483647 w 532"/>
              <a:gd name="T3" fmla="*/ 2147483647 h 105"/>
              <a:gd name="T4" fmla="*/ 2147483647 w 532"/>
              <a:gd name="T5" fmla="*/ 0 h 105"/>
              <a:gd name="T6" fmla="*/ 2147483647 w 532"/>
              <a:gd name="T7" fmla="*/ 0 h 105"/>
              <a:gd name="T8" fmla="*/ 0 w 532"/>
              <a:gd name="T9" fmla="*/ 2147483647 h 105"/>
              <a:gd name="T10" fmla="*/ 0 w 532"/>
              <a:gd name="T11" fmla="*/ 2147483647 h 105"/>
              <a:gd name="T12" fmla="*/ 2147483647 w 532"/>
              <a:gd name="T13" fmla="*/ 2147483647 h 105"/>
              <a:gd name="T14" fmla="*/ 2147483647 w 532"/>
              <a:gd name="T15" fmla="*/ 2147483647 h 105"/>
              <a:gd name="T16" fmla="*/ 2147483647 w 532"/>
              <a:gd name="T17" fmla="*/ 2147483647 h 105"/>
              <a:gd name="T18" fmla="*/ 2147483647 w 532"/>
              <a:gd name="T19" fmla="*/ 2147483647 h 105"/>
              <a:gd name="T20" fmla="*/ 2147483647 w 532"/>
              <a:gd name="T21" fmla="*/ 2147483647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2"/>
              <a:gd name="T34" fmla="*/ 0 h 105"/>
              <a:gd name="T35" fmla="*/ 532 w 532"/>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2" h="105">
                <a:moveTo>
                  <a:pt x="527" y="47"/>
                </a:moveTo>
                <a:cubicBezTo>
                  <a:pt x="484" y="5"/>
                  <a:pt x="484" y="5"/>
                  <a:pt x="484" y="5"/>
                </a:cubicBezTo>
                <a:cubicBezTo>
                  <a:pt x="484" y="5"/>
                  <a:pt x="480" y="0"/>
                  <a:pt x="471" y="0"/>
                </a:cubicBezTo>
                <a:cubicBezTo>
                  <a:pt x="468" y="0"/>
                  <a:pt x="21" y="0"/>
                  <a:pt x="21" y="0"/>
                </a:cubicBezTo>
                <a:cubicBezTo>
                  <a:pt x="9" y="0"/>
                  <a:pt x="0" y="9"/>
                  <a:pt x="0" y="21"/>
                </a:cubicBezTo>
                <a:cubicBezTo>
                  <a:pt x="0" y="84"/>
                  <a:pt x="0" y="84"/>
                  <a:pt x="0" y="84"/>
                </a:cubicBezTo>
                <a:cubicBezTo>
                  <a:pt x="0" y="96"/>
                  <a:pt x="9" y="105"/>
                  <a:pt x="21" y="105"/>
                </a:cubicBezTo>
                <a:cubicBezTo>
                  <a:pt x="21" y="105"/>
                  <a:pt x="468" y="105"/>
                  <a:pt x="471" y="105"/>
                </a:cubicBezTo>
                <a:cubicBezTo>
                  <a:pt x="479" y="105"/>
                  <a:pt x="484" y="100"/>
                  <a:pt x="484" y="100"/>
                </a:cubicBezTo>
                <a:cubicBezTo>
                  <a:pt x="484" y="100"/>
                  <a:pt x="521" y="64"/>
                  <a:pt x="527" y="58"/>
                </a:cubicBezTo>
                <a:cubicBezTo>
                  <a:pt x="532" y="52"/>
                  <a:pt x="527" y="47"/>
                  <a:pt x="527" y="47"/>
                </a:cubicBezTo>
                <a:close/>
              </a:path>
            </a:pathLst>
          </a:custGeom>
          <a:solidFill>
            <a:schemeClr val="accent2">
              <a:lumMod val="75000"/>
            </a:schemeClr>
          </a:solidFill>
          <a:ln>
            <a:noFill/>
          </a:ln>
        </p:spPr>
        <p:txBody>
          <a:bodyPr anchor="ctr"/>
          <a:lstStyle>
            <a:lvl1pPr eaLnBrk="0" hangingPunct="0">
              <a:defRPr sz="2000">
                <a:solidFill>
                  <a:schemeClr val="tx1"/>
                </a:solidFill>
                <a:latin typeface="Arial" charset="0"/>
                <a:ea typeface="MS PGothic" charset="-128"/>
                <a:cs typeface="MS PGothic" charset="-128"/>
              </a:defRPr>
            </a:lvl1pPr>
            <a:lvl2pPr marL="742950" indent="-285750" eaLnBrk="0" hangingPunct="0">
              <a:defRPr sz="2000">
                <a:solidFill>
                  <a:schemeClr val="tx1"/>
                </a:solidFill>
                <a:latin typeface="Arial" charset="0"/>
                <a:ea typeface="MS PGothic" charset="-128"/>
                <a:cs typeface="MS PGothic" charset="-128"/>
              </a:defRPr>
            </a:lvl2pPr>
            <a:lvl3pPr marL="1143000" indent="-228600" eaLnBrk="0" hangingPunct="0">
              <a:defRPr sz="2000">
                <a:solidFill>
                  <a:schemeClr val="tx1"/>
                </a:solidFill>
                <a:latin typeface="Arial" charset="0"/>
                <a:ea typeface="MS PGothic" charset="-128"/>
                <a:cs typeface="MS PGothic" charset="-128"/>
              </a:defRPr>
            </a:lvl3pPr>
            <a:lvl4pPr marL="1600200" indent="-228600" eaLnBrk="0" hangingPunct="0">
              <a:defRPr sz="2000">
                <a:solidFill>
                  <a:schemeClr val="tx1"/>
                </a:solidFill>
                <a:latin typeface="Arial" charset="0"/>
                <a:ea typeface="MS PGothic" charset="-128"/>
                <a:cs typeface="MS PGothic" charset="-128"/>
              </a:defRPr>
            </a:lvl4pPr>
            <a:lvl5pPr marL="2057400" indent="-228600" eaLnBrk="0" hangingPunct="0">
              <a:defRPr sz="2000">
                <a:solidFill>
                  <a:schemeClr val="tx1"/>
                </a:solidFill>
                <a:latin typeface="Arial" charset="0"/>
                <a:ea typeface="MS PGothic" charset="-128"/>
                <a:cs typeface="MS PGothic" charset="-128"/>
              </a:defRPr>
            </a:lvl5pPr>
            <a:lvl6pPr marL="25146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6pPr>
            <a:lvl7pPr marL="29718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7pPr>
            <a:lvl8pPr marL="34290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8pPr>
            <a:lvl9pPr marL="38862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9pPr>
          </a:lstStyle>
          <a:p>
            <a:pPr algn="ctr" eaLnBrk="1" hangingPunct="1">
              <a:spcBef>
                <a:spcPct val="50000"/>
              </a:spcBef>
            </a:pPr>
            <a:r>
              <a:rPr lang="en-US" altLang="en-US" sz="1100" b="1" dirty="0">
                <a:solidFill>
                  <a:srgbClr val="FFFF00"/>
                </a:solidFill>
              </a:rPr>
              <a:t>(FMO) Future Mode of Ops</a:t>
            </a:r>
          </a:p>
        </p:txBody>
      </p:sp>
      <p:sp>
        <p:nvSpPr>
          <p:cNvPr id="33" name="TextBox 32"/>
          <p:cNvSpPr txBox="1"/>
          <p:nvPr/>
        </p:nvSpPr>
        <p:spPr>
          <a:xfrm>
            <a:off x="5219435" y="2103890"/>
            <a:ext cx="1306911" cy="2273699"/>
          </a:xfrm>
          <a:prstGeom prst="rect">
            <a:avLst/>
          </a:prstGeom>
          <a:noFill/>
        </p:spPr>
        <p:txBody>
          <a:bodyPr wrap="square" rtlCol="0" anchor="t">
            <a:spAutoFit/>
          </a:bodyPr>
          <a:lstStyle/>
          <a:p>
            <a:pPr algn="ctr"/>
            <a:r>
              <a:rPr lang="en-US" altLang="en-US" sz="900" b="1" dirty="0">
                <a:solidFill>
                  <a:schemeClr val="tx2">
                    <a:lumMod val="10000"/>
                    <a:lumOff val="90000"/>
                  </a:schemeClr>
                </a:solidFill>
              </a:rPr>
              <a:t>Domains</a:t>
            </a:r>
          </a:p>
          <a:p>
            <a:pPr algn="ctr"/>
            <a:endParaRPr lang="en-US" altLang="en-US" sz="900" b="1" dirty="0">
              <a:solidFill>
                <a:schemeClr val="tx2">
                  <a:lumMod val="10000"/>
                  <a:lumOff val="90000"/>
                </a:schemeClr>
              </a:solidFill>
            </a:endParaRPr>
          </a:p>
          <a:p>
            <a:pPr algn="ctr"/>
            <a:r>
              <a:rPr lang="en-US" altLang="en-US" sz="825" dirty="0">
                <a:solidFill>
                  <a:schemeClr val="bg1">
                    <a:lumMod val="95000"/>
                  </a:schemeClr>
                </a:solidFill>
              </a:rPr>
              <a:t>Operations </a:t>
            </a:r>
          </a:p>
          <a:p>
            <a:pPr algn="ctr"/>
            <a:r>
              <a:rPr lang="en-US" altLang="en-US" sz="825" dirty="0">
                <a:solidFill>
                  <a:schemeClr val="bg1">
                    <a:lumMod val="95000"/>
                  </a:schemeClr>
                </a:solidFill>
              </a:rPr>
              <a:t/>
            </a:r>
            <a:br>
              <a:rPr lang="en-US" altLang="en-US" sz="825" dirty="0">
                <a:solidFill>
                  <a:schemeClr val="bg1">
                    <a:lumMod val="95000"/>
                  </a:schemeClr>
                </a:solidFill>
              </a:rPr>
            </a:br>
            <a:r>
              <a:rPr lang="en-US" altLang="en-US" sz="825" dirty="0">
                <a:solidFill>
                  <a:schemeClr val="bg1">
                    <a:lumMod val="95000"/>
                  </a:schemeClr>
                </a:solidFill>
              </a:rPr>
              <a:t>Security </a:t>
            </a:r>
          </a:p>
          <a:p>
            <a:pPr algn="ctr"/>
            <a:endParaRPr lang="en-US" altLang="en-US" sz="825" dirty="0">
              <a:solidFill>
                <a:schemeClr val="bg1">
                  <a:lumMod val="95000"/>
                </a:schemeClr>
              </a:solidFill>
            </a:endParaRPr>
          </a:p>
          <a:p>
            <a:pPr algn="ctr"/>
            <a:endParaRPr lang="en-US" altLang="en-US" sz="825" dirty="0">
              <a:solidFill>
                <a:schemeClr val="bg1">
                  <a:lumMod val="95000"/>
                </a:schemeClr>
              </a:solidFill>
            </a:endParaRPr>
          </a:p>
          <a:p>
            <a:pPr algn="ctr"/>
            <a:endParaRPr lang="en-US" altLang="en-US" sz="825" dirty="0">
              <a:solidFill>
                <a:schemeClr val="bg1">
                  <a:lumMod val="95000"/>
                </a:schemeClr>
              </a:solidFill>
            </a:endParaRPr>
          </a:p>
          <a:p>
            <a:pPr algn="ctr"/>
            <a:endParaRPr lang="en-US" altLang="en-US" sz="825" dirty="0">
              <a:solidFill>
                <a:schemeClr val="bg1">
                  <a:lumMod val="95000"/>
                </a:schemeClr>
              </a:solidFill>
            </a:endParaRPr>
          </a:p>
          <a:p>
            <a:pPr algn="ctr"/>
            <a:endParaRPr lang="en-US" altLang="en-US" sz="825" dirty="0">
              <a:solidFill>
                <a:schemeClr val="bg1">
                  <a:lumMod val="95000"/>
                </a:schemeClr>
              </a:solidFill>
            </a:endParaRPr>
          </a:p>
          <a:p>
            <a:pPr algn="ctr"/>
            <a:r>
              <a:rPr lang="en-US" altLang="en-US" sz="825" dirty="0">
                <a:solidFill>
                  <a:schemeClr val="bg1">
                    <a:lumMod val="95000"/>
                  </a:schemeClr>
                </a:solidFill>
              </a:rPr>
              <a:t>Provisioning </a:t>
            </a:r>
          </a:p>
          <a:p>
            <a:pPr algn="ctr"/>
            <a:endParaRPr lang="en-US" altLang="en-US" sz="825" dirty="0">
              <a:solidFill>
                <a:schemeClr val="bg1">
                  <a:lumMod val="95000"/>
                </a:schemeClr>
              </a:solidFill>
            </a:endParaRPr>
          </a:p>
          <a:p>
            <a:pPr algn="ctr"/>
            <a:r>
              <a:rPr lang="en-US" altLang="en-US" sz="825" dirty="0">
                <a:solidFill>
                  <a:schemeClr val="bg1">
                    <a:lumMod val="95000"/>
                  </a:schemeClr>
                </a:solidFill>
              </a:rPr>
              <a:t>Infrastructure</a:t>
            </a:r>
          </a:p>
          <a:p>
            <a:pPr algn="ctr"/>
            <a:endParaRPr lang="en-US" altLang="en-US" sz="825" dirty="0">
              <a:solidFill>
                <a:schemeClr val="bg1">
                  <a:lumMod val="95000"/>
                </a:schemeClr>
              </a:solidFill>
            </a:endParaRPr>
          </a:p>
          <a:p>
            <a:pPr algn="ctr"/>
            <a:r>
              <a:rPr lang="en-US" altLang="en-US" sz="825" dirty="0">
                <a:solidFill>
                  <a:schemeClr val="bg1">
                    <a:lumMod val="95000"/>
                  </a:schemeClr>
                </a:solidFill>
              </a:rPr>
              <a:t>SP-OTT Service Offers</a:t>
            </a:r>
          </a:p>
          <a:p>
            <a:pPr algn="ctr"/>
            <a:endParaRPr lang="en-US" altLang="en-US" sz="825" dirty="0">
              <a:solidFill>
                <a:schemeClr val="bg1">
                  <a:lumMod val="95000"/>
                </a:schemeClr>
              </a:solidFill>
            </a:endParaRPr>
          </a:p>
          <a:p>
            <a:pPr algn="ctr"/>
            <a:endParaRPr lang="en-US" altLang="en-US" sz="825" dirty="0">
              <a:solidFill>
                <a:schemeClr val="bg1">
                  <a:lumMod val="95000"/>
                </a:schemeClr>
              </a:solidFill>
            </a:endParaRPr>
          </a:p>
        </p:txBody>
      </p:sp>
      <p:grpSp>
        <p:nvGrpSpPr>
          <p:cNvPr id="34" name="Group 33"/>
          <p:cNvGrpSpPr>
            <a:grpSpLocks noChangeAspect="1"/>
          </p:cNvGrpSpPr>
          <p:nvPr/>
        </p:nvGrpSpPr>
        <p:grpSpPr bwMode="auto">
          <a:xfrm>
            <a:off x="5525608" y="2673421"/>
            <a:ext cx="436378" cy="470713"/>
            <a:chOff x="2487" y="867"/>
            <a:chExt cx="788" cy="850"/>
          </a:xfrm>
          <a:solidFill>
            <a:schemeClr val="bg1"/>
          </a:solidFill>
        </p:grpSpPr>
        <p:sp>
          <p:nvSpPr>
            <p:cNvPr id="35" name="Freeform 34"/>
            <p:cNvSpPr>
              <a:spLocks noChangeAspect="1" noEditPoints="1"/>
            </p:cNvSpPr>
            <p:nvPr/>
          </p:nvSpPr>
          <p:spPr bwMode="auto">
            <a:xfrm>
              <a:off x="2487" y="867"/>
              <a:ext cx="788" cy="850"/>
            </a:xfrm>
            <a:custGeom>
              <a:avLst/>
              <a:gdLst>
                <a:gd name="T0" fmla="*/ 672 w 334"/>
                <a:gd name="T1" fmla="*/ 203 h 360"/>
                <a:gd name="T2" fmla="*/ 613 w 334"/>
                <a:gd name="T3" fmla="*/ 102 h 360"/>
                <a:gd name="T4" fmla="*/ 557 w 334"/>
                <a:gd name="T5" fmla="*/ 57 h 360"/>
                <a:gd name="T6" fmla="*/ 59 w 334"/>
                <a:gd name="T7" fmla="*/ 0 h 360"/>
                <a:gd name="T8" fmla="*/ 0 w 334"/>
                <a:gd name="T9" fmla="*/ 588 h 360"/>
                <a:gd name="T10" fmla="*/ 118 w 334"/>
                <a:gd name="T11" fmla="*/ 645 h 360"/>
                <a:gd name="T12" fmla="*/ 175 w 334"/>
                <a:gd name="T13" fmla="*/ 746 h 360"/>
                <a:gd name="T14" fmla="*/ 234 w 334"/>
                <a:gd name="T15" fmla="*/ 791 h 360"/>
                <a:gd name="T16" fmla="*/ 731 w 334"/>
                <a:gd name="T17" fmla="*/ 850 h 360"/>
                <a:gd name="T18" fmla="*/ 788 w 334"/>
                <a:gd name="T19" fmla="*/ 262 h 360"/>
                <a:gd name="T20" fmla="*/ 59 w 334"/>
                <a:gd name="T21" fmla="*/ 607 h 360"/>
                <a:gd name="T22" fmla="*/ 38 w 334"/>
                <a:gd name="T23" fmla="*/ 57 h 360"/>
                <a:gd name="T24" fmla="*/ 498 w 334"/>
                <a:gd name="T25" fmla="*/ 38 h 360"/>
                <a:gd name="T26" fmla="*/ 519 w 334"/>
                <a:gd name="T27" fmla="*/ 102 h 360"/>
                <a:gd name="T28" fmla="*/ 118 w 334"/>
                <a:gd name="T29" fmla="*/ 161 h 360"/>
                <a:gd name="T30" fmla="*/ 59 w 334"/>
                <a:gd name="T31" fmla="*/ 607 h 360"/>
                <a:gd name="T32" fmla="*/ 290 w 334"/>
                <a:gd name="T33" fmla="*/ 203 h 360"/>
                <a:gd name="T34" fmla="*/ 234 w 334"/>
                <a:gd name="T35" fmla="*/ 607 h 360"/>
                <a:gd name="T36" fmla="*/ 234 w 334"/>
                <a:gd name="T37" fmla="*/ 708 h 360"/>
                <a:gd name="T38" fmla="*/ 156 w 334"/>
                <a:gd name="T39" fmla="*/ 689 h 360"/>
                <a:gd name="T40" fmla="*/ 156 w 334"/>
                <a:gd name="T41" fmla="*/ 607 h 360"/>
                <a:gd name="T42" fmla="*/ 175 w 334"/>
                <a:gd name="T43" fmla="*/ 139 h 360"/>
                <a:gd name="T44" fmla="*/ 557 w 334"/>
                <a:gd name="T45" fmla="*/ 139 h 360"/>
                <a:gd name="T46" fmla="*/ 635 w 334"/>
                <a:gd name="T47" fmla="*/ 161 h 360"/>
                <a:gd name="T48" fmla="*/ 557 w 334"/>
                <a:gd name="T49" fmla="*/ 203 h 360"/>
                <a:gd name="T50" fmla="*/ 672 w 334"/>
                <a:gd name="T51" fmla="*/ 241 h 360"/>
                <a:gd name="T52" fmla="*/ 750 w 334"/>
                <a:gd name="T53" fmla="*/ 262 h 360"/>
                <a:gd name="T54" fmla="*/ 731 w 334"/>
                <a:gd name="T55" fmla="*/ 812 h 360"/>
                <a:gd name="T56" fmla="*/ 271 w 334"/>
                <a:gd name="T57" fmla="*/ 791 h 360"/>
                <a:gd name="T58" fmla="*/ 271 w 334"/>
                <a:gd name="T59" fmla="*/ 607 h 360"/>
                <a:gd name="T60" fmla="*/ 290 w 334"/>
                <a:gd name="T61" fmla="*/ 241 h 360"/>
                <a:gd name="T62" fmla="*/ 672 w 334"/>
                <a:gd name="T63" fmla="*/ 241 h 3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4"/>
                <a:gd name="T97" fmla="*/ 0 h 360"/>
                <a:gd name="T98" fmla="*/ 334 w 334"/>
                <a:gd name="T99" fmla="*/ 360 h 3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4" h="360">
                  <a:moveTo>
                    <a:pt x="310" y="86"/>
                  </a:moveTo>
                  <a:cubicBezTo>
                    <a:pt x="285" y="86"/>
                    <a:pt x="285" y="86"/>
                    <a:pt x="285" y="86"/>
                  </a:cubicBezTo>
                  <a:cubicBezTo>
                    <a:pt x="285" y="68"/>
                    <a:pt x="285" y="68"/>
                    <a:pt x="285" y="68"/>
                  </a:cubicBezTo>
                  <a:cubicBezTo>
                    <a:pt x="285" y="54"/>
                    <a:pt x="274" y="43"/>
                    <a:pt x="260" y="43"/>
                  </a:cubicBezTo>
                  <a:cubicBezTo>
                    <a:pt x="236" y="43"/>
                    <a:pt x="236" y="43"/>
                    <a:pt x="236" y="43"/>
                  </a:cubicBezTo>
                  <a:cubicBezTo>
                    <a:pt x="236" y="24"/>
                    <a:pt x="236" y="24"/>
                    <a:pt x="236" y="24"/>
                  </a:cubicBezTo>
                  <a:cubicBezTo>
                    <a:pt x="236" y="11"/>
                    <a:pt x="225" y="0"/>
                    <a:pt x="211" y="0"/>
                  </a:cubicBezTo>
                  <a:cubicBezTo>
                    <a:pt x="25" y="0"/>
                    <a:pt x="25" y="0"/>
                    <a:pt x="25" y="0"/>
                  </a:cubicBezTo>
                  <a:cubicBezTo>
                    <a:pt x="12" y="0"/>
                    <a:pt x="1" y="11"/>
                    <a:pt x="0" y="24"/>
                  </a:cubicBezTo>
                  <a:cubicBezTo>
                    <a:pt x="0" y="249"/>
                    <a:pt x="0" y="249"/>
                    <a:pt x="0" y="249"/>
                  </a:cubicBezTo>
                  <a:cubicBezTo>
                    <a:pt x="1" y="262"/>
                    <a:pt x="12" y="273"/>
                    <a:pt x="25" y="273"/>
                  </a:cubicBezTo>
                  <a:cubicBezTo>
                    <a:pt x="50" y="273"/>
                    <a:pt x="50" y="273"/>
                    <a:pt x="50" y="273"/>
                  </a:cubicBezTo>
                  <a:cubicBezTo>
                    <a:pt x="50" y="292"/>
                    <a:pt x="50" y="292"/>
                    <a:pt x="50" y="292"/>
                  </a:cubicBezTo>
                  <a:cubicBezTo>
                    <a:pt x="50" y="305"/>
                    <a:pt x="61" y="316"/>
                    <a:pt x="74" y="316"/>
                  </a:cubicBezTo>
                  <a:cubicBezTo>
                    <a:pt x="99" y="316"/>
                    <a:pt x="99" y="316"/>
                    <a:pt x="99" y="316"/>
                  </a:cubicBezTo>
                  <a:cubicBezTo>
                    <a:pt x="99" y="335"/>
                    <a:pt x="99" y="335"/>
                    <a:pt x="99" y="335"/>
                  </a:cubicBezTo>
                  <a:cubicBezTo>
                    <a:pt x="99" y="349"/>
                    <a:pt x="110" y="360"/>
                    <a:pt x="123" y="360"/>
                  </a:cubicBezTo>
                  <a:cubicBezTo>
                    <a:pt x="310" y="360"/>
                    <a:pt x="310" y="360"/>
                    <a:pt x="310" y="360"/>
                  </a:cubicBezTo>
                  <a:cubicBezTo>
                    <a:pt x="323" y="360"/>
                    <a:pt x="334" y="349"/>
                    <a:pt x="334" y="335"/>
                  </a:cubicBezTo>
                  <a:cubicBezTo>
                    <a:pt x="334" y="111"/>
                    <a:pt x="334" y="111"/>
                    <a:pt x="334" y="111"/>
                  </a:cubicBezTo>
                  <a:cubicBezTo>
                    <a:pt x="334" y="97"/>
                    <a:pt x="323" y="86"/>
                    <a:pt x="310" y="86"/>
                  </a:cubicBezTo>
                  <a:close/>
                  <a:moveTo>
                    <a:pt x="25" y="257"/>
                  </a:moveTo>
                  <a:cubicBezTo>
                    <a:pt x="20" y="257"/>
                    <a:pt x="17" y="253"/>
                    <a:pt x="16" y="249"/>
                  </a:cubicBezTo>
                  <a:cubicBezTo>
                    <a:pt x="16" y="24"/>
                    <a:pt x="16" y="24"/>
                    <a:pt x="16" y="24"/>
                  </a:cubicBezTo>
                  <a:cubicBezTo>
                    <a:pt x="17" y="20"/>
                    <a:pt x="20" y="16"/>
                    <a:pt x="25" y="16"/>
                  </a:cubicBezTo>
                  <a:cubicBezTo>
                    <a:pt x="211" y="16"/>
                    <a:pt x="211" y="16"/>
                    <a:pt x="211" y="16"/>
                  </a:cubicBezTo>
                  <a:cubicBezTo>
                    <a:pt x="216" y="16"/>
                    <a:pt x="220" y="20"/>
                    <a:pt x="220" y="24"/>
                  </a:cubicBezTo>
                  <a:cubicBezTo>
                    <a:pt x="220" y="43"/>
                    <a:pt x="220" y="43"/>
                    <a:pt x="220" y="43"/>
                  </a:cubicBezTo>
                  <a:cubicBezTo>
                    <a:pt x="74" y="43"/>
                    <a:pt x="74" y="43"/>
                    <a:pt x="74" y="43"/>
                  </a:cubicBezTo>
                  <a:cubicBezTo>
                    <a:pt x="61" y="43"/>
                    <a:pt x="50" y="54"/>
                    <a:pt x="50" y="68"/>
                  </a:cubicBezTo>
                  <a:cubicBezTo>
                    <a:pt x="50" y="257"/>
                    <a:pt x="50" y="257"/>
                    <a:pt x="50" y="257"/>
                  </a:cubicBezTo>
                  <a:lnTo>
                    <a:pt x="25" y="257"/>
                  </a:lnTo>
                  <a:close/>
                  <a:moveTo>
                    <a:pt x="220" y="86"/>
                  </a:moveTo>
                  <a:cubicBezTo>
                    <a:pt x="123" y="86"/>
                    <a:pt x="123" y="86"/>
                    <a:pt x="123" y="86"/>
                  </a:cubicBezTo>
                  <a:cubicBezTo>
                    <a:pt x="110" y="86"/>
                    <a:pt x="99" y="97"/>
                    <a:pt x="99" y="111"/>
                  </a:cubicBezTo>
                  <a:cubicBezTo>
                    <a:pt x="99" y="257"/>
                    <a:pt x="99" y="257"/>
                    <a:pt x="99" y="257"/>
                  </a:cubicBezTo>
                  <a:cubicBezTo>
                    <a:pt x="99" y="273"/>
                    <a:pt x="99" y="273"/>
                    <a:pt x="99" y="273"/>
                  </a:cubicBezTo>
                  <a:cubicBezTo>
                    <a:pt x="99" y="300"/>
                    <a:pt x="99" y="300"/>
                    <a:pt x="99" y="300"/>
                  </a:cubicBezTo>
                  <a:cubicBezTo>
                    <a:pt x="74" y="300"/>
                    <a:pt x="74" y="300"/>
                    <a:pt x="74" y="300"/>
                  </a:cubicBezTo>
                  <a:cubicBezTo>
                    <a:pt x="69" y="300"/>
                    <a:pt x="66" y="297"/>
                    <a:pt x="66" y="292"/>
                  </a:cubicBezTo>
                  <a:cubicBezTo>
                    <a:pt x="66" y="273"/>
                    <a:pt x="66" y="273"/>
                    <a:pt x="66" y="273"/>
                  </a:cubicBezTo>
                  <a:cubicBezTo>
                    <a:pt x="66" y="257"/>
                    <a:pt x="66" y="257"/>
                    <a:pt x="66" y="257"/>
                  </a:cubicBezTo>
                  <a:cubicBezTo>
                    <a:pt x="66" y="68"/>
                    <a:pt x="66" y="68"/>
                    <a:pt x="66" y="68"/>
                  </a:cubicBezTo>
                  <a:cubicBezTo>
                    <a:pt x="66" y="63"/>
                    <a:pt x="69" y="59"/>
                    <a:pt x="74" y="59"/>
                  </a:cubicBezTo>
                  <a:cubicBezTo>
                    <a:pt x="220" y="59"/>
                    <a:pt x="220" y="59"/>
                    <a:pt x="220" y="59"/>
                  </a:cubicBezTo>
                  <a:cubicBezTo>
                    <a:pt x="236" y="59"/>
                    <a:pt x="236" y="59"/>
                    <a:pt x="236" y="59"/>
                  </a:cubicBezTo>
                  <a:cubicBezTo>
                    <a:pt x="260" y="59"/>
                    <a:pt x="260" y="59"/>
                    <a:pt x="260" y="59"/>
                  </a:cubicBezTo>
                  <a:cubicBezTo>
                    <a:pt x="265" y="59"/>
                    <a:pt x="269" y="63"/>
                    <a:pt x="269" y="68"/>
                  </a:cubicBezTo>
                  <a:cubicBezTo>
                    <a:pt x="269" y="86"/>
                    <a:pt x="269" y="86"/>
                    <a:pt x="269" y="86"/>
                  </a:cubicBezTo>
                  <a:cubicBezTo>
                    <a:pt x="236" y="86"/>
                    <a:pt x="236" y="86"/>
                    <a:pt x="236" y="86"/>
                  </a:cubicBezTo>
                  <a:lnTo>
                    <a:pt x="220" y="86"/>
                  </a:lnTo>
                  <a:close/>
                  <a:moveTo>
                    <a:pt x="285" y="102"/>
                  </a:moveTo>
                  <a:cubicBezTo>
                    <a:pt x="310" y="102"/>
                    <a:pt x="310" y="102"/>
                    <a:pt x="310" y="102"/>
                  </a:cubicBezTo>
                  <a:cubicBezTo>
                    <a:pt x="314" y="102"/>
                    <a:pt x="318" y="106"/>
                    <a:pt x="318" y="111"/>
                  </a:cubicBezTo>
                  <a:cubicBezTo>
                    <a:pt x="318" y="335"/>
                    <a:pt x="318" y="335"/>
                    <a:pt x="318" y="335"/>
                  </a:cubicBezTo>
                  <a:cubicBezTo>
                    <a:pt x="318" y="340"/>
                    <a:pt x="314" y="344"/>
                    <a:pt x="310" y="344"/>
                  </a:cubicBezTo>
                  <a:cubicBezTo>
                    <a:pt x="123" y="344"/>
                    <a:pt x="123" y="344"/>
                    <a:pt x="123" y="344"/>
                  </a:cubicBezTo>
                  <a:cubicBezTo>
                    <a:pt x="119" y="344"/>
                    <a:pt x="115" y="340"/>
                    <a:pt x="115" y="335"/>
                  </a:cubicBezTo>
                  <a:cubicBezTo>
                    <a:pt x="115" y="316"/>
                    <a:pt x="115" y="316"/>
                    <a:pt x="115" y="316"/>
                  </a:cubicBezTo>
                  <a:cubicBezTo>
                    <a:pt x="115" y="257"/>
                    <a:pt x="115" y="257"/>
                    <a:pt x="115" y="257"/>
                  </a:cubicBezTo>
                  <a:cubicBezTo>
                    <a:pt x="115" y="111"/>
                    <a:pt x="115" y="111"/>
                    <a:pt x="115" y="111"/>
                  </a:cubicBezTo>
                  <a:cubicBezTo>
                    <a:pt x="115" y="106"/>
                    <a:pt x="119" y="102"/>
                    <a:pt x="123" y="102"/>
                  </a:cubicBezTo>
                  <a:cubicBezTo>
                    <a:pt x="220" y="102"/>
                    <a:pt x="220" y="102"/>
                    <a:pt x="220" y="102"/>
                  </a:cubicBezTo>
                  <a:lnTo>
                    <a:pt x="285"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5"/>
            <p:cNvSpPr>
              <a:spLocks noChangeAspect="1"/>
            </p:cNvSpPr>
            <p:nvPr/>
          </p:nvSpPr>
          <p:spPr bwMode="auto">
            <a:xfrm>
              <a:off x="2832" y="1263"/>
              <a:ext cx="332" cy="38"/>
            </a:xfrm>
            <a:custGeom>
              <a:avLst/>
              <a:gdLst>
                <a:gd name="T0" fmla="*/ 19 w 141"/>
                <a:gd name="T1" fmla="*/ 38 h 16"/>
                <a:gd name="T2" fmla="*/ 0 w 141"/>
                <a:gd name="T3" fmla="*/ 19 h 16"/>
                <a:gd name="T4" fmla="*/ 0 w 141"/>
                <a:gd name="T5" fmla="*/ 19 h 16"/>
                <a:gd name="T6" fmla="*/ 19 w 141"/>
                <a:gd name="T7" fmla="*/ 0 h 16"/>
                <a:gd name="T8" fmla="*/ 19 w 141"/>
                <a:gd name="T9" fmla="*/ 0 h 16"/>
                <a:gd name="T10" fmla="*/ 313 w 141"/>
                <a:gd name="T11" fmla="*/ 0 h 16"/>
                <a:gd name="T12" fmla="*/ 332 w 141"/>
                <a:gd name="T13" fmla="*/ 19 h 16"/>
                <a:gd name="T14" fmla="*/ 332 w 141"/>
                <a:gd name="T15" fmla="*/ 19 h 16"/>
                <a:gd name="T16" fmla="*/ 313 w 141"/>
                <a:gd name="T17" fmla="*/ 38 h 16"/>
                <a:gd name="T18" fmla="*/ 313 w 141"/>
                <a:gd name="T19" fmla="*/ 38 h 16"/>
                <a:gd name="T20" fmla="*/ 19 w 141"/>
                <a:gd name="T21" fmla="*/ 3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6"/>
                <a:gd name="T35" fmla="*/ 141 w 141"/>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6">
                  <a:moveTo>
                    <a:pt x="8" y="16"/>
                  </a:moveTo>
                  <a:cubicBezTo>
                    <a:pt x="3" y="16"/>
                    <a:pt x="0" y="12"/>
                    <a:pt x="0" y="8"/>
                  </a:cubicBezTo>
                  <a:cubicBezTo>
                    <a:pt x="0" y="8"/>
                    <a:pt x="0" y="8"/>
                    <a:pt x="0" y="8"/>
                  </a:cubicBezTo>
                  <a:cubicBezTo>
                    <a:pt x="0" y="4"/>
                    <a:pt x="3" y="0"/>
                    <a:pt x="8" y="0"/>
                  </a:cubicBezTo>
                  <a:cubicBezTo>
                    <a:pt x="8" y="0"/>
                    <a:pt x="8" y="0"/>
                    <a:pt x="8" y="0"/>
                  </a:cubicBezTo>
                  <a:cubicBezTo>
                    <a:pt x="133" y="0"/>
                    <a:pt x="133" y="0"/>
                    <a:pt x="133" y="0"/>
                  </a:cubicBezTo>
                  <a:cubicBezTo>
                    <a:pt x="138" y="0"/>
                    <a:pt x="141" y="4"/>
                    <a:pt x="141" y="8"/>
                  </a:cubicBezTo>
                  <a:cubicBezTo>
                    <a:pt x="141" y="8"/>
                    <a:pt x="141" y="8"/>
                    <a:pt x="141" y="8"/>
                  </a:cubicBezTo>
                  <a:cubicBezTo>
                    <a:pt x="141" y="12"/>
                    <a:pt x="138" y="16"/>
                    <a:pt x="133" y="16"/>
                  </a:cubicBezTo>
                  <a:cubicBezTo>
                    <a:pt x="133" y="16"/>
                    <a:pt x="133" y="16"/>
                    <a:pt x="133" y="16"/>
                  </a:cubicBezTo>
                  <a:cubicBezTo>
                    <a:pt x="8" y="16"/>
                    <a:pt x="8"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6"/>
            <p:cNvSpPr>
              <a:spLocks noChangeAspect="1"/>
            </p:cNvSpPr>
            <p:nvPr/>
          </p:nvSpPr>
          <p:spPr bwMode="auto">
            <a:xfrm>
              <a:off x="2832" y="1374"/>
              <a:ext cx="332" cy="38"/>
            </a:xfrm>
            <a:custGeom>
              <a:avLst/>
              <a:gdLst>
                <a:gd name="T0" fmla="*/ 19 w 141"/>
                <a:gd name="T1" fmla="*/ 38 h 16"/>
                <a:gd name="T2" fmla="*/ 0 w 141"/>
                <a:gd name="T3" fmla="*/ 19 h 16"/>
                <a:gd name="T4" fmla="*/ 0 w 141"/>
                <a:gd name="T5" fmla="*/ 19 h 16"/>
                <a:gd name="T6" fmla="*/ 19 w 141"/>
                <a:gd name="T7" fmla="*/ 0 h 16"/>
                <a:gd name="T8" fmla="*/ 19 w 141"/>
                <a:gd name="T9" fmla="*/ 0 h 16"/>
                <a:gd name="T10" fmla="*/ 313 w 141"/>
                <a:gd name="T11" fmla="*/ 0 h 16"/>
                <a:gd name="T12" fmla="*/ 332 w 141"/>
                <a:gd name="T13" fmla="*/ 19 h 16"/>
                <a:gd name="T14" fmla="*/ 332 w 141"/>
                <a:gd name="T15" fmla="*/ 19 h 16"/>
                <a:gd name="T16" fmla="*/ 313 w 141"/>
                <a:gd name="T17" fmla="*/ 38 h 16"/>
                <a:gd name="T18" fmla="*/ 313 w 141"/>
                <a:gd name="T19" fmla="*/ 38 h 16"/>
                <a:gd name="T20" fmla="*/ 19 w 141"/>
                <a:gd name="T21" fmla="*/ 3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6"/>
                <a:gd name="T35" fmla="*/ 141 w 141"/>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6">
                  <a:moveTo>
                    <a:pt x="8" y="16"/>
                  </a:moveTo>
                  <a:cubicBezTo>
                    <a:pt x="3" y="16"/>
                    <a:pt x="0" y="12"/>
                    <a:pt x="0" y="8"/>
                  </a:cubicBezTo>
                  <a:cubicBezTo>
                    <a:pt x="0" y="8"/>
                    <a:pt x="0" y="8"/>
                    <a:pt x="0" y="8"/>
                  </a:cubicBezTo>
                  <a:cubicBezTo>
                    <a:pt x="0" y="3"/>
                    <a:pt x="3" y="0"/>
                    <a:pt x="8" y="0"/>
                  </a:cubicBezTo>
                  <a:cubicBezTo>
                    <a:pt x="8" y="0"/>
                    <a:pt x="8" y="0"/>
                    <a:pt x="8" y="0"/>
                  </a:cubicBezTo>
                  <a:cubicBezTo>
                    <a:pt x="133" y="0"/>
                    <a:pt x="133" y="0"/>
                    <a:pt x="133" y="0"/>
                  </a:cubicBezTo>
                  <a:cubicBezTo>
                    <a:pt x="138" y="0"/>
                    <a:pt x="141" y="3"/>
                    <a:pt x="141" y="8"/>
                  </a:cubicBezTo>
                  <a:cubicBezTo>
                    <a:pt x="141" y="8"/>
                    <a:pt x="141" y="8"/>
                    <a:pt x="141" y="8"/>
                  </a:cubicBezTo>
                  <a:cubicBezTo>
                    <a:pt x="141" y="12"/>
                    <a:pt x="138" y="16"/>
                    <a:pt x="133" y="16"/>
                  </a:cubicBezTo>
                  <a:cubicBezTo>
                    <a:pt x="133" y="16"/>
                    <a:pt x="133" y="16"/>
                    <a:pt x="133" y="16"/>
                  </a:cubicBezTo>
                  <a:cubicBezTo>
                    <a:pt x="8" y="16"/>
                    <a:pt x="8"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7"/>
            <p:cNvSpPr>
              <a:spLocks noChangeAspect="1"/>
            </p:cNvSpPr>
            <p:nvPr/>
          </p:nvSpPr>
          <p:spPr bwMode="auto">
            <a:xfrm>
              <a:off x="2832" y="1485"/>
              <a:ext cx="332" cy="38"/>
            </a:xfrm>
            <a:custGeom>
              <a:avLst/>
              <a:gdLst>
                <a:gd name="T0" fmla="*/ 19 w 141"/>
                <a:gd name="T1" fmla="*/ 38 h 16"/>
                <a:gd name="T2" fmla="*/ 0 w 141"/>
                <a:gd name="T3" fmla="*/ 19 h 16"/>
                <a:gd name="T4" fmla="*/ 0 w 141"/>
                <a:gd name="T5" fmla="*/ 19 h 16"/>
                <a:gd name="T6" fmla="*/ 19 w 141"/>
                <a:gd name="T7" fmla="*/ 0 h 16"/>
                <a:gd name="T8" fmla="*/ 19 w 141"/>
                <a:gd name="T9" fmla="*/ 0 h 16"/>
                <a:gd name="T10" fmla="*/ 313 w 141"/>
                <a:gd name="T11" fmla="*/ 0 h 16"/>
                <a:gd name="T12" fmla="*/ 332 w 141"/>
                <a:gd name="T13" fmla="*/ 19 h 16"/>
                <a:gd name="T14" fmla="*/ 332 w 141"/>
                <a:gd name="T15" fmla="*/ 19 h 16"/>
                <a:gd name="T16" fmla="*/ 313 w 141"/>
                <a:gd name="T17" fmla="*/ 38 h 16"/>
                <a:gd name="T18" fmla="*/ 313 w 141"/>
                <a:gd name="T19" fmla="*/ 38 h 16"/>
                <a:gd name="T20" fmla="*/ 19 w 141"/>
                <a:gd name="T21" fmla="*/ 3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6"/>
                <a:gd name="T35" fmla="*/ 141 w 141"/>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6">
                  <a:moveTo>
                    <a:pt x="8" y="16"/>
                  </a:moveTo>
                  <a:cubicBezTo>
                    <a:pt x="3" y="16"/>
                    <a:pt x="0" y="12"/>
                    <a:pt x="0" y="8"/>
                  </a:cubicBezTo>
                  <a:cubicBezTo>
                    <a:pt x="0" y="8"/>
                    <a:pt x="0" y="8"/>
                    <a:pt x="0" y="8"/>
                  </a:cubicBezTo>
                  <a:cubicBezTo>
                    <a:pt x="0" y="3"/>
                    <a:pt x="3" y="0"/>
                    <a:pt x="8" y="0"/>
                  </a:cubicBezTo>
                  <a:cubicBezTo>
                    <a:pt x="8" y="0"/>
                    <a:pt x="8" y="0"/>
                    <a:pt x="8" y="0"/>
                  </a:cubicBezTo>
                  <a:cubicBezTo>
                    <a:pt x="133" y="0"/>
                    <a:pt x="133" y="0"/>
                    <a:pt x="133" y="0"/>
                  </a:cubicBezTo>
                  <a:cubicBezTo>
                    <a:pt x="138" y="0"/>
                    <a:pt x="141" y="3"/>
                    <a:pt x="141" y="8"/>
                  </a:cubicBezTo>
                  <a:cubicBezTo>
                    <a:pt x="141" y="8"/>
                    <a:pt x="141" y="8"/>
                    <a:pt x="141" y="8"/>
                  </a:cubicBezTo>
                  <a:cubicBezTo>
                    <a:pt x="141" y="12"/>
                    <a:pt x="138" y="16"/>
                    <a:pt x="133" y="16"/>
                  </a:cubicBezTo>
                  <a:cubicBezTo>
                    <a:pt x="133" y="16"/>
                    <a:pt x="133" y="16"/>
                    <a:pt x="133" y="16"/>
                  </a:cubicBezTo>
                  <a:cubicBezTo>
                    <a:pt x="8" y="16"/>
                    <a:pt x="8"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 name="Group 11"/>
          <p:cNvGrpSpPr/>
          <p:nvPr/>
        </p:nvGrpSpPr>
        <p:grpSpPr>
          <a:xfrm>
            <a:off x="3399143" y="1523694"/>
            <a:ext cx="650929" cy="675739"/>
            <a:chOff x="5113283" y="288658"/>
            <a:chExt cx="650929" cy="675739"/>
          </a:xfrm>
        </p:grpSpPr>
        <p:sp>
          <p:nvSpPr>
            <p:cNvPr id="41" name="Circular Arrow 40"/>
            <p:cNvSpPr/>
            <p:nvPr/>
          </p:nvSpPr>
          <p:spPr>
            <a:xfrm>
              <a:off x="5113283" y="288658"/>
              <a:ext cx="650929" cy="635722"/>
            </a:xfrm>
            <a:prstGeom prst="circularArrow">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Circular Arrow 41"/>
            <p:cNvSpPr/>
            <p:nvPr/>
          </p:nvSpPr>
          <p:spPr>
            <a:xfrm rot="10800000">
              <a:off x="5113283" y="289017"/>
              <a:ext cx="650927" cy="675380"/>
            </a:xfrm>
            <a:prstGeom prst="circularArrow">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43" name="Group 3"/>
          <p:cNvGrpSpPr>
            <a:grpSpLocks noChangeAspect="1"/>
          </p:cNvGrpSpPr>
          <p:nvPr/>
        </p:nvGrpSpPr>
        <p:grpSpPr bwMode="auto">
          <a:xfrm>
            <a:off x="2688078" y="2673421"/>
            <a:ext cx="426736" cy="460312"/>
            <a:chOff x="2487" y="867"/>
            <a:chExt cx="788" cy="850"/>
          </a:xfrm>
          <a:solidFill>
            <a:schemeClr val="bg1"/>
          </a:solidFill>
        </p:grpSpPr>
        <p:sp>
          <p:nvSpPr>
            <p:cNvPr id="44" name="Freeform 4"/>
            <p:cNvSpPr>
              <a:spLocks noChangeAspect="1" noEditPoints="1"/>
            </p:cNvSpPr>
            <p:nvPr/>
          </p:nvSpPr>
          <p:spPr bwMode="auto">
            <a:xfrm>
              <a:off x="2487" y="867"/>
              <a:ext cx="788" cy="850"/>
            </a:xfrm>
            <a:custGeom>
              <a:avLst/>
              <a:gdLst>
                <a:gd name="T0" fmla="*/ 672 w 334"/>
                <a:gd name="T1" fmla="*/ 203 h 360"/>
                <a:gd name="T2" fmla="*/ 613 w 334"/>
                <a:gd name="T3" fmla="*/ 102 h 360"/>
                <a:gd name="T4" fmla="*/ 557 w 334"/>
                <a:gd name="T5" fmla="*/ 57 h 360"/>
                <a:gd name="T6" fmla="*/ 59 w 334"/>
                <a:gd name="T7" fmla="*/ 0 h 360"/>
                <a:gd name="T8" fmla="*/ 0 w 334"/>
                <a:gd name="T9" fmla="*/ 588 h 360"/>
                <a:gd name="T10" fmla="*/ 118 w 334"/>
                <a:gd name="T11" fmla="*/ 645 h 360"/>
                <a:gd name="T12" fmla="*/ 175 w 334"/>
                <a:gd name="T13" fmla="*/ 746 h 360"/>
                <a:gd name="T14" fmla="*/ 234 w 334"/>
                <a:gd name="T15" fmla="*/ 791 h 360"/>
                <a:gd name="T16" fmla="*/ 731 w 334"/>
                <a:gd name="T17" fmla="*/ 850 h 360"/>
                <a:gd name="T18" fmla="*/ 788 w 334"/>
                <a:gd name="T19" fmla="*/ 262 h 360"/>
                <a:gd name="T20" fmla="*/ 59 w 334"/>
                <a:gd name="T21" fmla="*/ 607 h 360"/>
                <a:gd name="T22" fmla="*/ 38 w 334"/>
                <a:gd name="T23" fmla="*/ 57 h 360"/>
                <a:gd name="T24" fmla="*/ 498 w 334"/>
                <a:gd name="T25" fmla="*/ 38 h 360"/>
                <a:gd name="T26" fmla="*/ 519 w 334"/>
                <a:gd name="T27" fmla="*/ 102 h 360"/>
                <a:gd name="T28" fmla="*/ 118 w 334"/>
                <a:gd name="T29" fmla="*/ 161 h 360"/>
                <a:gd name="T30" fmla="*/ 59 w 334"/>
                <a:gd name="T31" fmla="*/ 607 h 360"/>
                <a:gd name="T32" fmla="*/ 290 w 334"/>
                <a:gd name="T33" fmla="*/ 203 h 360"/>
                <a:gd name="T34" fmla="*/ 234 w 334"/>
                <a:gd name="T35" fmla="*/ 607 h 360"/>
                <a:gd name="T36" fmla="*/ 234 w 334"/>
                <a:gd name="T37" fmla="*/ 708 h 360"/>
                <a:gd name="T38" fmla="*/ 156 w 334"/>
                <a:gd name="T39" fmla="*/ 689 h 360"/>
                <a:gd name="T40" fmla="*/ 156 w 334"/>
                <a:gd name="T41" fmla="*/ 607 h 360"/>
                <a:gd name="T42" fmla="*/ 175 w 334"/>
                <a:gd name="T43" fmla="*/ 139 h 360"/>
                <a:gd name="T44" fmla="*/ 557 w 334"/>
                <a:gd name="T45" fmla="*/ 139 h 360"/>
                <a:gd name="T46" fmla="*/ 635 w 334"/>
                <a:gd name="T47" fmla="*/ 161 h 360"/>
                <a:gd name="T48" fmla="*/ 557 w 334"/>
                <a:gd name="T49" fmla="*/ 203 h 360"/>
                <a:gd name="T50" fmla="*/ 672 w 334"/>
                <a:gd name="T51" fmla="*/ 241 h 360"/>
                <a:gd name="T52" fmla="*/ 750 w 334"/>
                <a:gd name="T53" fmla="*/ 262 h 360"/>
                <a:gd name="T54" fmla="*/ 731 w 334"/>
                <a:gd name="T55" fmla="*/ 812 h 360"/>
                <a:gd name="T56" fmla="*/ 271 w 334"/>
                <a:gd name="T57" fmla="*/ 791 h 360"/>
                <a:gd name="T58" fmla="*/ 271 w 334"/>
                <a:gd name="T59" fmla="*/ 607 h 360"/>
                <a:gd name="T60" fmla="*/ 290 w 334"/>
                <a:gd name="T61" fmla="*/ 241 h 360"/>
                <a:gd name="T62" fmla="*/ 672 w 334"/>
                <a:gd name="T63" fmla="*/ 241 h 3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4"/>
                <a:gd name="T97" fmla="*/ 0 h 360"/>
                <a:gd name="T98" fmla="*/ 334 w 334"/>
                <a:gd name="T99" fmla="*/ 360 h 3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4" h="360">
                  <a:moveTo>
                    <a:pt x="310" y="86"/>
                  </a:moveTo>
                  <a:cubicBezTo>
                    <a:pt x="285" y="86"/>
                    <a:pt x="285" y="86"/>
                    <a:pt x="285" y="86"/>
                  </a:cubicBezTo>
                  <a:cubicBezTo>
                    <a:pt x="285" y="68"/>
                    <a:pt x="285" y="68"/>
                    <a:pt x="285" y="68"/>
                  </a:cubicBezTo>
                  <a:cubicBezTo>
                    <a:pt x="285" y="54"/>
                    <a:pt x="274" y="43"/>
                    <a:pt x="260" y="43"/>
                  </a:cubicBezTo>
                  <a:cubicBezTo>
                    <a:pt x="236" y="43"/>
                    <a:pt x="236" y="43"/>
                    <a:pt x="236" y="43"/>
                  </a:cubicBezTo>
                  <a:cubicBezTo>
                    <a:pt x="236" y="24"/>
                    <a:pt x="236" y="24"/>
                    <a:pt x="236" y="24"/>
                  </a:cubicBezTo>
                  <a:cubicBezTo>
                    <a:pt x="236" y="11"/>
                    <a:pt x="225" y="0"/>
                    <a:pt x="211" y="0"/>
                  </a:cubicBezTo>
                  <a:cubicBezTo>
                    <a:pt x="25" y="0"/>
                    <a:pt x="25" y="0"/>
                    <a:pt x="25" y="0"/>
                  </a:cubicBezTo>
                  <a:cubicBezTo>
                    <a:pt x="12" y="0"/>
                    <a:pt x="1" y="11"/>
                    <a:pt x="0" y="24"/>
                  </a:cubicBezTo>
                  <a:cubicBezTo>
                    <a:pt x="0" y="249"/>
                    <a:pt x="0" y="249"/>
                    <a:pt x="0" y="249"/>
                  </a:cubicBezTo>
                  <a:cubicBezTo>
                    <a:pt x="1" y="262"/>
                    <a:pt x="12" y="273"/>
                    <a:pt x="25" y="273"/>
                  </a:cubicBezTo>
                  <a:cubicBezTo>
                    <a:pt x="50" y="273"/>
                    <a:pt x="50" y="273"/>
                    <a:pt x="50" y="273"/>
                  </a:cubicBezTo>
                  <a:cubicBezTo>
                    <a:pt x="50" y="292"/>
                    <a:pt x="50" y="292"/>
                    <a:pt x="50" y="292"/>
                  </a:cubicBezTo>
                  <a:cubicBezTo>
                    <a:pt x="50" y="305"/>
                    <a:pt x="61" y="316"/>
                    <a:pt x="74" y="316"/>
                  </a:cubicBezTo>
                  <a:cubicBezTo>
                    <a:pt x="99" y="316"/>
                    <a:pt x="99" y="316"/>
                    <a:pt x="99" y="316"/>
                  </a:cubicBezTo>
                  <a:cubicBezTo>
                    <a:pt x="99" y="335"/>
                    <a:pt x="99" y="335"/>
                    <a:pt x="99" y="335"/>
                  </a:cubicBezTo>
                  <a:cubicBezTo>
                    <a:pt x="99" y="349"/>
                    <a:pt x="110" y="360"/>
                    <a:pt x="123" y="360"/>
                  </a:cubicBezTo>
                  <a:cubicBezTo>
                    <a:pt x="310" y="360"/>
                    <a:pt x="310" y="360"/>
                    <a:pt x="310" y="360"/>
                  </a:cubicBezTo>
                  <a:cubicBezTo>
                    <a:pt x="323" y="360"/>
                    <a:pt x="334" y="349"/>
                    <a:pt x="334" y="335"/>
                  </a:cubicBezTo>
                  <a:cubicBezTo>
                    <a:pt x="334" y="111"/>
                    <a:pt x="334" y="111"/>
                    <a:pt x="334" y="111"/>
                  </a:cubicBezTo>
                  <a:cubicBezTo>
                    <a:pt x="334" y="97"/>
                    <a:pt x="323" y="86"/>
                    <a:pt x="310" y="86"/>
                  </a:cubicBezTo>
                  <a:close/>
                  <a:moveTo>
                    <a:pt x="25" y="257"/>
                  </a:moveTo>
                  <a:cubicBezTo>
                    <a:pt x="20" y="257"/>
                    <a:pt x="17" y="253"/>
                    <a:pt x="16" y="249"/>
                  </a:cubicBezTo>
                  <a:cubicBezTo>
                    <a:pt x="16" y="24"/>
                    <a:pt x="16" y="24"/>
                    <a:pt x="16" y="24"/>
                  </a:cubicBezTo>
                  <a:cubicBezTo>
                    <a:pt x="17" y="20"/>
                    <a:pt x="20" y="16"/>
                    <a:pt x="25" y="16"/>
                  </a:cubicBezTo>
                  <a:cubicBezTo>
                    <a:pt x="211" y="16"/>
                    <a:pt x="211" y="16"/>
                    <a:pt x="211" y="16"/>
                  </a:cubicBezTo>
                  <a:cubicBezTo>
                    <a:pt x="216" y="16"/>
                    <a:pt x="220" y="20"/>
                    <a:pt x="220" y="24"/>
                  </a:cubicBezTo>
                  <a:cubicBezTo>
                    <a:pt x="220" y="43"/>
                    <a:pt x="220" y="43"/>
                    <a:pt x="220" y="43"/>
                  </a:cubicBezTo>
                  <a:cubicBezTo>
                    <a:pt x="74" y="43"/>
                    <a:pt x="74" y="43"/>
                    <a:pt x="74" y="43"/>
                  </a:cubicBezTo>
                  <a:cubicBezTo>
                    <a:pt x="61" y="43"/>
                    <a:pt x="50" y="54"/>
                    <a:pt x="50" y="68"/>
                  </a:cubicBezTo>
                  <a:cubicBezTo>
                    <a:pt x="50" y="257"/>
                    <a:pt x="50" y="257"/>
                    <a:pt x="50" y="257"/>
                  </a:cubicBezTo>
                  <a:lnTo>
                    <a:pt x="25" y="257"/>
                  </a:lnTo>
                  <a:close/>
                  <a:moveTo>
                    <a:pt x="220" y="86"/>
                  </a:moveTo>
                  <a:cubicBezTo>
                    <a:pt x="123" y="86"/>
                    <a:pt x="123" y="86"/>
                    <a:pt x="123" y="86"/>
                  </a:cubicBezTo>
                  <a:cubicBezTo>
                    <a:pt x="110" y="86"/>
                    <a:pt x="99" y="97"/>
                    <a:pt x="99" y="111"/>
                  </a:cubicBezTo>
                  <a:cubicBezTo>
                    <a:pt x="99" y="257"/>
                    <a:pt x="99" y="257"/>
                    <a:pt x="99" y="257"/>
                  </a:cubicBezTo>
                  <a:cubicBezTo>
                    <a:pt x="99" y="273"/>
                    <a:pt x="99" y="273"/>
                    <a:pt x="99" y="273"/>
                  </a:cubicBezTo>
                  <a:cubicBezTo>
                    <a:pt x="99" y="300"/>
                    <a:pt x="99" y="300"/>
                    <a:pt x="99" y="300"/>
                  </a:cubicBezTo>
                  <a:cubicBezTo>
                    <a:pt x="74" y="300"/>
                    <a:pt x="74" y="300"/>
                    <a:pt x="74" y="300"/>
                  </a:cubicBezTo>
                  <a:cubicBezTo>
                    <a:pt x="69" y="300"/>
                    <a:pt x="66" y="297"/>
                    <a:pt x="66" y="292"/>
                  </a:cubicBezTo>
                  <a:cubicBezTo>
                    <a:pt x="66" y="273"/>
                    <a:pt x="66" y="273"/>
                    <a:pt x="66" y="273"/>
                  </a:cubicBezTo>
                  <a:cubicBezTo>
                    <a:pt x="66" y="257"/>
                    <a:pt x="66" y="257"/>
                    <a:pt x="66" y="257"/>
                  </a:cubicBezTo>
                  <a:cubicBezTo>
                    <a:pt x="66" y="68"/>
                    <a:pt x="66" y="68"/>
                    <a:pt x="66" y="68"/>
                  </a:cubicBezTo>
                  <a:cubicBezTo>
                    <a:pt x="66" y="63"/>
                    <a:pt x="69" y="59"/>
                    <a:pt x="74" y="59"/>
                  </a:cubicBezTo>
                  <a:cubicBezTo>
                    <a:pt x="220" y="59"/>
                    <a:pt x="220" y="59"/>
                    <a:pt x="220" y="59"/>
                  </a:cubicBezTo>
                  <a:cubicBezTo>
                    <a:pt x="236" y="59"/>
                    <a:pt x="236" y="59"/>
                    <a:pt x="236" y="59"/>
                  </a:cubicBezTo>
                  <a:cubicBezTo>
                    <a:pt x="260" y="59"/>
                    <a:pt x="260" y="59"/>
                    <a:pt x="260" y="59"/>
                  </a:cubicBezTo>
                  <a:cubicBezTo>
                    <a:pt x="265" y="59"/>
                    <a:pt x="269" y="63"/>
                    <a:pt x="269" y="68"/>
                  </a:cubicBezTo>
                  <a:cubicBezTo>
                    <a:pt x="269" y="86"/>
                    <a:pt x="269" y="86"/>
                    <a:pt x="269" y="86"/>
                  </a:cubicBezTo>
                  <a:cubicBezTo>
                    <a:pt x="236" y="86"/>
                    <a:pt x="236" y="86"/>
                    <a:pt x="236" y="86"/>
                  </a:cubicBezTo>
                  <a:lnTo>
                    <a:pt x="220" y="86"/>
                  </a:lnTo>
                  <a:close/>
                  <a:moveTo>
                    <a:pt x="285" y="102"/>
                  </a:moveTo>
                  <a:cubicBezTo>
                    <a:pt x="310" y="102"/>
                    <a:pt x="310" y="102"/>
                    <a:pt x="310" y="102"/>
                  </a:cubicBezTo>
                  <a:cubicBezTo>
                    <a:pt x="314" y="102"/>
                    <a:pt x="318" y="106"/>
                    <a:pt x="318" y="111"/>
                  </a:cubicBezTo>
                  <a:cubicBezTo>
                    <a:pt x="318" y="335"/>
                    <a:pt x="318" y="335"/>
                    <a:pt x="318" y="335"/>
                  </a:cubicBezTo>
                  <a:cubicBezTo>
                    <a:pt x="318" y="340"/>
                    <a:pt x="314" y="344"/>
                    <a:pt x="310" y="344"/>
                  </a:cubicBezTo>
                  <a:cubicBezTo>
                    <a:pt x="123" y="344"/>
                    <a:pt x="123" y="344"/>
                    <a:pt x="123" y="344"/>
                  </a:cubicBezTo>
                  <a:cubicBezTo>
                    <a:pt x="119" y="344"/>
                    <a:pt x="115" y="340"/>
                    <a:pt x="115" y="335"/>
                  </a:cubicBezTo>
                  <a:cubicBezTo>
                    <a:pt x="115" y="316"/>
                    <a:pt x="115" y="316"/>
                    <a:pt x="115" y="316"/>
                  </a:cubicBezTo>
                  <a:cubicBezTo>
                    <a:pt x="115" y="257"/>
                    <a:pt x="115" y="257"/>
                    <a:pt x="115" y="257"/>
                  </a:cubicBezTo>
                  <a:cubicBezTo>
                    <a:pt x="115" y="111"/>
                    <a:pt x="115" y="111"/>
                    <a:pt x="115" y="111"/>
                  </a:cubicBezTo>
                  <a:cubicBezTo>
                    <a:pt x="115" y="106"/>
                    <a:pt x="119" y="102"/>
                    <a:pt x="123" y="102"/>
                  </a:cubicBezTo>
                  <a:cubicBezTo>
                    <a:pt x="220" y="102"/>
                    <a:pt x="220" y="102"/>
                    <a:pt x="220" y="102"/>
                  </a:cubicBezTo>
                  <a:lnTo>
                    <a:pt x="285"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
            <p:cNvSpPr>
              <a:spLocks noChangeAspect="1"/>
            </p:cNvSpPr>
            <p:nvPr/>
          </p:nvSpPr>
          <p:spPr bwMode="auto">
            <a:xfrm>
              <a:off x="2832" y="1263"/>
              <a:ext cx="332" cy="38"/>
            </a:xfrm>
            <a:custGeom>
              <a:avLst/>
              <a:gdLst>
                <a:gd name="T0" fmla="*/ 19 w 141"/>
                <a:gd name="T1" fmla="*/ 38 h 16"/>
                <a:gd name="T2" fmla="*/ 0 w 141"/>
                <a:gd name="T3" fmla="*/ 19 h 16"/>
                <a:gd name="T4" fmla="*/ 0 w 141"/>
                <a:gd name="T5" fmla="*/ 19 h 16"/>
                <a:gd name="T6" fmla="*/ 19 w 141"/>
                <a:gd name="T7" fmla="*/ 0 h 16"/>
                <a:gd name="T8" fmla="*/ 19 w 141"/>
                <a:gd name="T9" fmla="*/ 0 h 16"/>
                <a:gd name="T10" fmla="*/ 313 w 141"/>
                <a:gd name="T11" fmla="*/ 0 h 16"/>
                <a:gd name="T12" fmla="*/ 332 w 141"/>
                <a:gd name="T13" fmla="*/ 19 h 16"/>
                <a:gd name="T14" fmla="*/ 332 w 141"/>
                <a:gd name="T15" fmla="*/ 19 h 16"/>
                <a:gd name="T16" fmla="*/ 313 w 141"/>
                <a:gd name="T17" fmla="*/ 38 h 16"/>
                <a:gd name="T18" fmla="*/ 313 w 141"/>
                <a:gd name="T19" fmla="*/ 38 h 16"/>
                <a:gd name="T20" fmla="*/ 19 w 141"/>
                <a:gd name="T21" fmla="*/ 3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6"/>
                <a:gd name="T35" fmla="*/ 141 w 141"/>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6">
                  <a:moveTo>
                    <a:pt x="8" y="16"/>
                  </a:moveTo>
                  <a:cubicBezTo>
                    <a:pt x="3" y="16"/>
                    <a:pt x="0" y="12"/>
                    <a:pt x="0" y="8"/>
                  </a:cubicBezTo>
                  <a:cubicBezTo>
                    <a:pt x="0" y="8"/>
                    <a:pt x="0" y="8"/>
                    <a:pt x="0" y="8"/>
                  </a:cubicBezTo>
                  <a:cubicBezTo>
                    <a:pt x="0" y="4"/>
                    <a:pt x="3" y="0"/>
                    <a:pt x="8" y="0"/>
                  </a:cubicBezTo>
                  <a:cubicBezTo>
                    <a:pt x="8" y="0"/>
                    <a:pt x="8" y="0"/>
                    <a:pt x="8" y="0"/>
                  </a:cubicBezTo>
                  <a:cubicBezTo>
                    <a:pt x="133" y="0"/>
                    <a:pt x="133" y="0"/>
                    <a:pt x="133" y="0"/>
                  </a:cubicBezTo>
                  <a:cubicBezTo>
                    <a:pt x="138" y="0"/>
                    <a:pt x="141" y="4"/>
                    <a:pt x="141" y="8"/>
                  </a:cubicBezTo>
                  <a:cubicBezTo>
                    <a:pt x="141" y="8"/>
                    <a:pt x="141" y="8"/>
                    <a:pt x="141" y="8"/>
                  </a:cubicBezTo>
                  <a:cubicBezTo>
                    <a:pt x="141" y="12"/>
                    <a:pt x="138" y="16"/>
                    <a:pt x="133" y="16"/>
                  </a:cubicBezTo>
                  <a:cubicBezTo>
                    <a:pt x="133" y="16"/>
                    <a:pt x="133" y="16"/>
                    <a:pt x="133" y="16"/>
                  </a:cubicBezTo>
                  <a:cubicBezTo>
                    <a:pt x="8" y="16"/>
                    <a:pt x="8"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6"/>
            <p:cNvSpPr>
              <a:spLocks noChangeAspect="1"/>
            </p:cNvSpPr>
            <p:nvPr/>
          </p:nvSpPr>
          <p:spPr bwMode="auto">
            <a:xfrm>
              <a:off x="2832" y="1374"/>
              <a:ext cx="332" cy="38"/>
            </a:xfrm>
            <a:custGeom>
              <a:avLst/>
              <a:gdLst>
                <a:gd name="T0" fmla="*/ 19 w 141"/>
                <a:gd name="T1" fmla="*/ 38 h 16"/>
                <a:gd name="T2" fmla="*/ 0 w 141"/>
                <a:gd name="T3" fmla="*/ 19 h 16"/>
                <a:gd name="T4" fmla="*/ 0 w 141"/>
                <a:gd name="T5" fmla="*/ 19 h 16"/>
                <a:gd name="T6" fmla="*/ 19 w 141"/>
                <a:gd name="T7" fmla="*/ 0 h 16"/>
                <a:gd name="T8" fmla="*/ 19 w 141"/>
                <a:gd name="T9" fmla="*/ 0 h 16"/>
                <a:gd name="T10" fmla="*/ 313 w 141"/>
                <a:gd name="T11" fmla="*/ 0 h 16"/>
                <a:gd name="T12" fmla="*/ 332 w 141"/>
                <a:gd name="T13" fmla="*/ 19 h 16"/>
                <a:gd name="T14" fmla="*/ 332 w 141"/>
                <a:gd name="T15" fmla="*/ 19 h 16"/>
                <a:gd name="T16" fmla="*/ 313 w 141"/>
                <a:gd name="T17" fmla="*/ 38 h 16"/>
                <a:gd name="T18" fmla="*/ 313 w 141"/>
                <a:gd name="T19" fmla="*/ 38 h 16"/>
                <a:gd name="T20" fmla="*/ 19 w 141"/>
                <a:gd name="T21" fmla="*/ 3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6"/>
                <a:gd name="T35" fmla="*/ 141 w 141"/>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6">
                  <a:moveTo>
                    <a:pt x="8" y="16"/>
                  </a:moveTo>
                  <a:cubicBezTo>
                    <a:pt x="3" y="16"/>
                    <a:pt x="0" y="12"/>
                    <a:pt x="0" y="8"/>
                  </a:cubicBezTo>
                  <a:cubicBezTo>
                    <a:pt x="0" y="8"/>
                    <a:pt x="0" y="8"/>
                    <a:pt x="0" y="8"/>
                  </a:cubicBezTo>
                  <a:cubicBezTo>
                    <a:pt x="0" y="3"/>
                    <a:pt x="3" y="0"/>
                    <a:pt x="8" y="0"/>
                  </a:cubicBezTo>
                  <a:cubicBezTo>
                    <a:pt x="8" y="0"/>
                    <a:pt x="8" y="0"/>
                    <a:pt x="8" y="0"/>
                  </a:cubicBezTo>
                  <a:cubicBezTo>
                    <a:pt x="133" y="0"/>
                    <a:pt x="133" y="0"/>
                    <a:pt x="133" y="0"/>
                  </a:cubicBezTo>
                  <a:cubicBezTo>
                    <a:pt x="138" y="0"/>
                    <a:pt x="141" y="3"/>
                    <a:pt x="141" y="8"/>
                  </a:cubicBezTo>
                  <a:cubicBezTo>
                    <a:pt x="141" y="8"/>
                    <a:pt x="141" y="8"/>
                    <a:pt x="141" y="8"/>
                  </a:cubicBezTo>
                  <a:cubicBezTo>
                    <a:pt x="141" y="12"/>
                    <a:pt x="138" y="16"/>
                    <a:pt x="133" y="16"/>
                  </a:cubicBezTo>
                  <a:cubicBezTo>
                    <a:pt x="133" y="16"/>
                    <a:pt x="133" y="16"/>
                    <a:pt x="133" y="16"/>
                  </a:cubicBezTo>
                  <a:cubicBezTo>
                    <a:pt x="8" y="16"/>
                    <a:pt x="8"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7"/>
            <p:cNvSpPr>
              <a:spLocks noChangeAspect="1"/>
            </p:cNvSpPr>
            <p:nvPr/>
          </p:nvSpPr>
          <p:spPr bwMode="auto">
            <a:xfrm>
              <a:off x="2832" y="1485"/>
              <a:ext cx="332" cy="38"/>
            </a:xfrm>
            <a:custGeom>
              <a:avLst/>
              <a:gdLst>
                <a:gd name="T0" fmla="*/ 19 w 141"/>
                <a:gd name="T1" fmla="*/ 38 h 16"/>
                <a:gd name="T2" fmla="*/ 0 w 141"/>
                <a:gd name="T3" fmla="*/ 19 h 16"/>
                <a:gd name="T4" fmla="*/ 0 w 141"/>
                <a:gd name="T5" fmla="*/ 19 h 16"/>
                <a:gd name="T6" fmla="*/ 19 w 141"/>
                <a:gd name="T7" fmla="*/ 0 h 16"/>
                <a:gd name="T8" fmla="*/ 19 w 141"/>
                <a:gd name="T9" fmla="*/ 0 h 16"/>
                <a:gd name="T10" fmla="*/ 313 w 141"/>
                <a:gd name="T11" fmla="*/ 0 h 16"/>
                <a:gd name="T12" fmla="*/ 332 w 141"/>
                <a:gd name="T13" fmla="*/ 19 h 16"/>
                <a:gd name="T14" fmla="*/ 332 w 141"/>
                <a:gd name="T15" fmla="*/ 19 h 16"/>
                <a:gd name="T16" fmla="*/ 313 w 141"/>
                <a:gd name="T17" fmla="*/ 38 h 16"/>
                <a:gd name="T18" fmla="*/ 313 w 141"/>
                <a:gd name="T19" fmla="*/ 38 h 16"/>
                <a:gd name="T20" fmla="*/ 19 w 141"/>
                <a:gd name="T21" fmla="*/ 3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6"/>
                <a:gd name="T35" fmla="*/ 141 w 141"/>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6">
                  <a:moveTo>
                    <a:pt x="8" y="16"/>
                  </a:moveTo>
                  <a:cubicBezTo>
                    <a:pt x="3" y="16"/>
                    <a:pt x="0" y="12"/>
                    <a:pt x="0" y="8"/>
                  </a:cubicBezTo>
                  <a:cubicBezTo>
                    <a:pt x="0" y="8"/>
                    <a:pt x="0" y="8"/>
                    <a:pt x="0" y="8"/>
                  </a:cubicBezTo>
                  <a:cubicBezTo>
                    <a:pt x="0" y="3"/>
                    <a:pt x="3" y="0"/>
                    <a:pt x="8" y="0"/>
                  </a:cubicBezTo>
                  <a:cubicBezTo>
                    <a:pt x="8" y="0"/>
                    <a:pt x="8" y="0"/>
                    <a:pt x="8" y="0"/>
                  </a:cubicBezTo>
                  <a:cubicBezTo>
                    <a:pt x="133" y="0"/>
                    <a:pt x="133" y="0"/>
                    <a:pt x="133" y="0"/>
                  </a:cubicBezTo>
                  <a:cubicBezTo>
                    <a:pt x="138" y="0"/>
                    <a:pt x="141" y="3"/>
                    <a:pt x="141" y="8"/>
                  </a:cubicBezTo>
                  <a:cubicBezTo>
                    <a:pt x="141" y="8"/>
                    <a:pt x="141" y="8"/>
                    <a:pt x="141" y="8"/>
                  </a:cubicBezTo>
                  <a:cubicBezTo>
                    <a:pt x="141" y="12"/>
                    <a:pt x="138" y="16"/>
                    <a:pt x="133" y="16"/>
                  </a:cubicBezTo>
                  <a:cubicBezTo>
                    <a:pt x="133" y="16"/>
                    <a:pt x="133" y="16"/>
                    <a:pt x="133" y="16"/>
                  </a:cubicBezTo>
                  <a:cubicBezTo>
                    <a:pt x="8" y="16"/>
                    <a:pt x="8"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 name="Freeform 5" descr="bpct-blend3"/>
          <p:cNvSpPr>
            <a:spLocks noChangeAspect="1"/>
          </p:cNvSpPr>
          <p:nvPr/>
        </p:nvSpPr>
        <p:spPr bwMode="auto">
          <a:xfrm>
            <a:off x="5191416" y="1885592"/>
            <a:ext cx="1814513" cy="2196702"/>
          </a:xfrm>
          <a:custGeom>
            <a:avLst/>
            <a:gdLst>
              <a:gd name="T0" fmla="*/ 2147483647 w 645"/>
              <a:gd name="T1" fmla="*/ 2147483647 h 1124"/>
              <a:gd name="T2" fmla="*/ 2147483647 w 645"/>
              <a:gd name="T3" fmla="*/ 2147483647 h 1124"/>
              <a:gd name="T4" fmla="*/ 2147483647 w 645"/>
              <a:gd name="T5" fmla="*/ 2147483647 h 1124"/>
              <a:gd name="T6" fmla="*/ 2147483647 w 645"/>
              <a:gd name="T7" fmla="*/ 2147483647 h 1124"/>
              <a:gd name="T8" fmla="*/ 2147483647 w 645"/>
              <a:gd name="T9" fmla="*/ 2147483647 h 1124"/>
              <a:gd name="T10" fmla="*/ 2147483647 w 645"/>
              <a:gd name="T11" fmla="*/ 2147483647 h 1124"/>
              <a:gd name="T12" fmla="*/ 2147483647 w 645"/>
              <a:gd name="T13" fmla="*/ 0 h 1124"/>
              <a:gd name="T14" fmla="*/ 2147483647 w 645"/>
              <a:gd name="T15" fmla="*/ 0 h 1124"/>
              <a:gd name="T16" fmla="*/ 0 w 645"/>
              <a:gd name="T17" fmla="*/ 2147483647 h 1124"/>
              <a:gd name="T18" fmla="*/ 0 w 645"/>
              <a:gd name="T19" fmla="*/ 2147483647 h 1124"/>
              <a:gd name="T20" fmla="*/ 2147483647 w 645"/>
              <a:gd name="T21" fmla="*/ 2147483647 h 1124"/>
              <a:gd name="T22" fmla="*/ 2147483647 w 645"/>
              <a:gd name="T23" fmla="*/ 2147483647 h 1124"/>
              <a:gd name="T24" fmla="*/ 2147483647 w 645"/>
              <a:gd name="T25" fmla="*/ 2147483647 h 1124"/>
              <a:gd name="T26" fmla="*/ 0 w 645"/>
              <a:gd name="T27" fmla="*/ 2147483647 h 1124"/>
              <a:gd name="T28" fmla="*/ 0 w 645"/>
              <a:gd name="T29" fmla="*/ 2147483647 h 1124"/>
              <a:gd name="T30" fmla="*/ 2147483647 w 645"/>
              <a:gd name="T31" fmla="*/ 2147483647 h 1124"/>
              <a:gd name="T32" fmla="*/ 2147483647 w 645"/>
              <a:gd name="T33" fmla="*/ 2147483647 h 1124"/>
              <a:gd name="T34" fmla="*/ 2147483647 w 645"/>
              <a:gd name="T35" fmla="*/ 2147483647 h 1124"/>
              <a:gd name="T36" fmla="*/ 2147483647 w 645"/>
              <a:gd name="T37" fmla="*/ 2147483647 h 1124"/>
              <a:gd name="T38" fmla="*/ 2147483647 w 645"/>
              <a:gd name="T39" fmla="*/ 2147483647 h 1124"/>
              <a:gd name="T40" fmla="*/ 2147483647 w 645"/>
              <a:gd name="T41" fmla="*/ 2147483647 h 1124"/>
              <a:gd name="T42" fmla="*/ 2147483647 w 645"/>
              <a:gd name="T43" fmla="*/ 2147483647 h 1124"/>
              <a:gd name="T44" fmla="*/ 2147483647 w 645"/>
              <a:gd name="T45" fmla="*/ 2147483647 h 1124"/>
              <a:gd name="T46" fmla="*/ 2147483647 w 645"/>
              <a:gd name="T47" fmla="*/ 2147483647 h 1124"/>
              <a:gd name="T48" fmla="*/ 2147483647 w 645"/>
              <a:gd name="T49" fmla="*/ 2147483647 h 1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5"/>
              <a:gd name="T76" fmla="*/ 0 h 1124"/>
              <a:gd name="T77" fmla="*/ 645 w 645"/>
              <a:gd name="T78" fmla="*/ 1124 h 1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5" h="1124">
                <a:moveTo>
                  <a:pt x="638" y="552"/>
                </a:moveTo>
                <a:cubicBezTo>
                  <a:pt x="628" y="543"/>
                  <a:pt x="552" y="484"/>
                  <a:pt x="547" y="480"/>
                </a:cubicBezTo>
                <a:cubicBezTo>
                  <a:pt x="536" y="470"/>
                  <a:pt x="525" y="473"/>
                  <a:pt x="525" y="491"/>
                </a:cubicBezTo>
                <a:cubicBezTo>
                  <a:pt x="525" y="494"/>
                  <a:pt x="525" y="499"/>
                  <a:pt x="525" y="505"/>
                </a:cubicBezTo>
                <a:cubicBezTo>
                  <a:pt x="463" y="505"/>
                  <a:pt x="463" y="505"/>
                  <a:pt x="463" y="505"/>
                </a:cubicBezTo>
                <a:cubicBezTo>
                  <a:pt x="463" y="24"/>
                  <a:pt x="463" y="24"/>
                  <a:pt x="463" y="24"/>
                </a:cubicBezTo>
                <a:cubicBezTo>
                  <a:pt x="463" y="11"/>
                  <a:pt x="452" y="0"/>
                  <a:pt x="439" y="0"/>
                </a:cubicBezTo>
                <a:cubicBezTo>
                  <a:pt x="24" y="0"/>
                  <a:pt x="24" y="0"/>
                  <a:pt x="24" y="0"/>
                </a:cubicBezTo>
                <a:cubicBezTo>
                  <a:pt x="11" y="0"/>
                  <a:pt x="0" y="11"/>
                  <a:pt x="0" y="24"/>
                </a:cubicBezTo>
                <a:cubicBezTo>
                  <a:pt x="0" y="485"/>
                  <a:pt x="0" y="485"/>
                  <a:pt x="0" y="485"/>
                </a:cubicBezTo>
                <a:cubicBezTo>
                  <a:pt x="0" y="485"/>
                  <a:pt x="49" y="525"/>
                  <a:pt x="59" y="533"/>
                </a:cubicBezTo>
                <a:cubicBezTo>
                  <a:pt x="77" y="548"/>
                  <a:pt x="81" y="554"/>
                  <a:pt x="81" y="566"/>
                </a:cubicBezTo>
                <a:cubicBezTo>
                  <a:pt x="81" y="578"/>
                  <a:pt x="77" y="584"/>
                  <a:pt x="59" y="599"/>
                </a:cubicBezTo>
                <a:cubicBezTo>
                  <a:pt x="49" y="607"/>
                  <a:pt x="13" y="635"/>
                  <a:pt x="0" y="646"/>
                </a:cubicBezTo>
                <a:cubicBezTo>
                  <a:pt x="0" y="1100"/>
                  <a:pt x="0" y="1100"/>
                  <a:pt x="0" y="1100"/>
                </a:cubicBezTo>
                <a:cubicBezTo>
                  <a:pt x="0" y="1113"/>
                  <a:pt x="11" y="1124"/>
                  <a:pt x="24" y="1124"/>
                </a:cubicBezTo>
                <a:cubicBezTo>
                  <a:pt x="439" y="1124"/>
                  <a:pt x="439" y="1124"/>
                  <a:pt x="439" y="1124"/>
                </a:cubicBezTo>
                <a:cubicBezTo>
                  <a:pt x="452" y="1124"/>
                  <a:pt x="463" y="1113"/>
                  <a:pt x="463" y="1100"/>
                </a:cubicBezTo>
                <a:cubicBezTo>
                  <a:pt x="463" y="627"/>
                  <a:pt x="463" y="627"/>
                  <a:pt x="463" y="627"/>
                </a:cubicBezTo>
                <a:cubicBezTo>
                  <a:pt x="525" y="627"/>
                  <a:pt x="525" y="627"/>
                  <a:pt x="525" y="627"/>
                </a:cubicBezTo>
                <a:cubicBezTo>
                  <a:pt x="525" y="633"/>
                  <a:pt x="525" y="638"/>
                  <a:pt x="525" y="641"/>
                </a:cubicBezTo>
                <a:cubicBezTo>
                  <a:pt x="525" y="658"/>
                  <a:pt x="537" y="661"/>
                  <a:pt x="547" y="652"/>
                </a:cubicBezTo>
                <a:cubicBezTo>
                  <a:pt x="558" y="644"/>
                  <a:pt x="628" y="589"/>
                  <a:pt x="638" y="580"/>
                </a:cubicBezTo>
                <a:cubicBezTo>
                  <a:pt x="643" y="576"/>
                  <a:pt x="645" y="572"/>
                  <a:pt x="645" y="566"/>
                </a:cubicBezTo>
                <a:cubicBezTo>
                  <a:pt x="645" y="560"/>
                  <a:pt x="643" y="556"/>
                  <a:pt x="638" y="552"/>
                </a:cubicBezTo>
                <a:close/>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4500" tIns="89100"/>
          <a:lstStyle>
            <a:lvl1pPr eaLnBrk="0" hangingPunct="0">
              <a:defRPr sz="2000">
                <a:solidFill>
                  <a:schemeClr val="tx1"/>
                </a:solidFill>
                <a:latin typeface="Arial" charset="0"/>
                <a:ea typeface="MS PGothic" charset="-128"/>
                <a:cs typeface="MS PGothic" charset="-128"/>
              </a:defRPr>
            </a:lvl1pPr>
            <a:lvl2pPr marL="742950" indent="-285750" eaLnBrk="0" hangingPunct="0">
              <a:defRPr sz="2000">
                <a:solidFill>
                  <a:schemeClr val="tx1"/>
                </a:solidFill>
                <a:latin typeface="Arial" charset="0"/>
                <a:ea typeface="MS PGothic" charset="-128"/>
                <a:cs typeface="MS PGothic" charset="-128"/>
              </a:defRPr>
            </a:lvl2pPr>
            <a:lvl3pPr marL="1143000" indent="-228600" eaLnBrk="0" hangingPunct="0">
              <a:defRPr sz="2000">
                <a:solidFill>
                  <a:schemeClr val="tx1"/>
                </a:solidFill>
                <a:latin typeface="Arial" charset="0"/>
                <a:ea typeface="MS PGothic" charset="-128"/>
                <a:cs typeface="MS PGothic" charset="-128"/>
              </a:defRPr>
            </a:lvl3pPr>
            <a:lvl4pPr marL="1600200" indent="-228600" eaLnBrk="0" hangingPunct="0">
              <a:defRPr sz="2000">
                <a:solidFill>
                  <a:schemeClr val="tx1"/>
                </a:solidFill>
                <a:latin typeface="Arial" charset="0"/>
                <a:ea typeface="MS PGothic" charset="-128"/>
                <a:cs typeface="MS PGothic" charset="-128"/>
              </a:defRPr>
            </a:lvl4pPr>
            <a:lvl5pPr marL="2057400" indent="-228600" eaLnBrk="0" hangingPunct="0">
              <a:defRPr sz="2000">
                <a:solidFill>
                  <a:schemeClr val="tx1"/>
                </a:solidFill>
                <a:latin typeface="Arial" charset="0"/>
                <a:ea typeface="MS PGothic" charset="-128"/>
                <a:cs typeface="MS PGothic" charset="-128"/>
              </a:defRPr>
            </a:lvl5pPr>
            <a:lvl6pPr marL="25146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6pPr>
            <a:lvl7pPr marL="29718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7pPr>
            <a:lvl8pPr marL="34290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8pPr>
            <a:lvl9pPr marL="3886200" indent="-228600" algn="ctr" eaLnBrk="0" fontAlgn="base" hangingPunct="0">
              <a:spcBef>
                <a:spcPct val="0"/>
              </a:spcBef>
              <a:spcAft>
                <a:spcPct val="0"/>
              </a:spcAft>
              <a:defRPr sz="2000">
                <a:solidFill>
                  <a:schemeClr val="tx1"/>
                </a:solidFill>
                <a:latin typeface="Arial" charset="0"/>
                <a:ea typeface="MS PGothic" charset="-128"/>
                <a:cs typeface="MS PGothic" charset="-128"/>
              </a:defRPr>
            </a:lvl9pPr>
          </a:lstStyle>
          <a:p>
            <a:pPr eaLnBrk="1" hangingPunct="1">
              <a:spcBef>
                <a:spcPct val="50000"/>
              </a:spcBef>
            </a:pPr>
            <a:endParaRPr lang="en-US" altLang="en-US" sz="900" dirty="0">
              <a:solidFill>
                <a:schemeClr val="bg1"/>
              </a:solidFill>
            </a:endParaRPr>
          </a:p>
        </p:txBody>
      </p:sp>
      <p:grpSp>
        <p:nvGrpSpPr>
          <p:cNvPr id="48" name="Group 3"/>
          <p:cNvGrpSpPr>
            <a:grpSpLocks noChangeAspect="1"/>
          </p:cNvGrpSpPr>
          <p:nvPr/>
        </p:nvGrpSpPr>
        <p:grpSpPr bwMode="auto">
          <a:xfrm>
            <a:off x="5655226" y="2636777"/>
            <a:ext cx="426736" cy="460312"/>
            <a:chOff x="2487" y="867"/>
            <a:chExt cx="788" cy="850"/>
          </a:xfrm>
          <a:solidFill>
            <a:schemeClr val="bg1"/>
          </a:solidFill>
        </p:grpSpPr>
        <p:sp>
          <p:nvSpPr>
            <p:cNvPr id="49" name="Freeform 4"/>
            <p:cNvSpPr>
              <a:spLocks noChangeAspect="1" noEditPoints="1"/>
            </p:cNvSpPr>
            <p:nvPr/>
          </p:nvSpPr>
          <p:spPr bwMode="auto">
            <a:xfrm>
              <a:off x="2487" y="867"/>
              <a:ext cx="788" cy="850"/>
            </a:xfrm>
            <a:custGeom>
              <a:avLst/>
              <a:gdLst>
                <a:gd name="T0" fmla="*/ 672 w 334"/>
                <a:gd name="T1" fmla="*/ 203 h 360"/>
                <a:gd name="T2" fmla="*/ 613 w 334"/>
                <a:gd name="T3" fmla="*/ 102 h 360"/>
                <a:gd name="T4" fmla="*/ 557 w 334"/>
                <a:gd name="T5" fmla="*/ 57 h 360"/>
                <a:gd name="T6" fmla="*/ 59 w 334"/>
                <a:gd name="T7" fmla="*/ 0 h 360"/>
                <a:gd name="T8" fmla="*/ 0 w 334"/>
                <a:gd name="T9" fmla="*/ 588 h 360"/>
                <a:gd name="T10" fmla="*/ 118 w 334"/>
                <a:gd name="T11" fmla="*/ 645 h 360"/>
                <a:gd name="T12" fmla="*/ 175 w 334"/>
                <a:gd name="T13" fmla="*/ 746 h 360"/>
                <a:gd name="T14" fmla="*/ 234 w 334"/>
                <a:gd name="T15" fmla="*/ 791 h 360"/>
                <a:gd name="T16" fmla="*/ 731 w 334"/>
                <a:gd name="T17" fmla="*/ 850 h 360"/>
                <a:gd name="T18" fmla="*/ 788 w 334"/>
                <a:gd name="T19" fmla="*/ 262 h 360"/>
                <a:gd name="T20" fmla="*/ 59 w 334"/>
                <a:gd name="T21" fmla="*/ 607 h 360"/>
                <a:gd name="T22" fmla="*/ 38 w 334"/>
                <a:gd name="T23" fmla="*/ 57 h 360"/>
                <a:gd name="T24" fmla="*/ 498 w 334"/>
                <a:gd name="T25" fmla="*/ 38 h 360"/>
                <a:gd name="T26" fmla="*/ 519 w 334"/>
                <a:gd name="T27" fmla="*/ 102 h 360"/>
                <a:gd name="T28" fmla="*/ 118 w 334"/>
                <a:gd name="T29" fmla="*/ 161 h 360"/>
                <a:gd name="T30" fmla="*/ 59 w 334"/>
                <a:gd name="T31" fmla="*/ 607 h 360"/>
                <a:gd name="T32" fmla="*/ 290 w 334"/>
                <a:gd name="T33" fmla="*/ 203 h 360"/>
                <a:gd name="T34" fmla="*/ 234 w 334"/>
                <a:gd name="T35" fmla="*/ 607 h 360"/>
                <a:gd name="T36" fmla="*/ 234 w 334"/>
                <a:gd name="T37" fmla="*/ 708 h 360"/>
                <a:gd name="T38" fmla="*/ 156 w 334"/>
                <a:gd name="T39" fmla="*/ 689 h 360"/>
                <a:gd name="T40" fmla="*/ 156 w 334"/>
                <a:gd name="T41" fmla="*/ 607 h 360"/>
                <a:gd name="T42" fmla="*/ 175 w 334"/>
                <a:gd name="T43" fmla="*/ 139 h 360"/>
                <a:gd name="T44" fmla="*/ 557 w 334"/>
                <a:gd name="T45" fmla="*/ 139 h 360"/>
                <a:gd name="T46" fmla="*/ 635 w 334"/>
                <a:gd name="T47" fmla="*/ 161 h 360"/>
                <a:gd name="T48" fmla="*/ 557 w 334"/>
                <a:gd name="T49" fmla="*/ 203 h 360"/>
                <a:gd name="T50" fmla="*/ 672 w 334"/>
                <a:gd name="T51" fmla="*/ 241 h 360"/>
                <a:gd name="T52" fmla="*/ 750 w 334"/>
                <a:gd name="T53" fmla="*/ 262 h 360"/>
                <a:gd name="T54" fmla="*/ 731 w 334"/>
                <a:gd name="T55" fmla="*/ 812 h 360"/>
                <a:gd name="T56" fmla="*/ 271 w 334"/>
                <a:gd name="T57" fmla="*/ 791 h 360"/>
                <a:gd name="T58" fmla="*/ 271 w 334"/>
                <a:gd name="T59" fmla="*/ 607 h 360"/>
                <a:gd name="T60" fmla="*/ 290 w 334"/>
                <a:gd name="T61" fmla="*/ 241 h 360"/>
                <a:gd name="T62" fmla="*/ 672 w 334"/>
                <a:gd name="T63" fmla="*/ 241 h 3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4"/>
                <a:gd name="T97" fmla="*/ 0 h 360"/>
                <a:gd name="T98" fmla="*/ 334 w 334"/>
                <a:gd name="T99" fmla="*/ 360 h 3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4" h="360">
                  <a:moveTo>
                    <a:pt x="310" y="86"/>
                  </a:moveTo>
                  <a:cubicBezTo>
                    <a:pt x="285" y="86"/>
                    <a:pt x="285" y="86"/>
                    <a:pt x="285" y="86"/>
                  </a:cubicBezTo>
                  <a:cubicBezTo>
                    <a:pt x="285" y="68"/>
                    <a:pt x="285" y="68"/>
                    <a:pt x="285" y="68"/>
                  </a:cubicBezTo>
                  <a:cubicBezTo>
                    <a:pt x="285" y="54"/>
                    <a:pt x="274" y="43"/>
                    <a:pt x="260" y="43"/>
                  </a:cubicBezTo>
                  <a:cubicBezTo>
                    <a:pt x="236" y="43"/>
                    <a:pt x="236" y="43"/>
                    <a:pt x="236" y="43"/>
                  </a:cubicBezTo>
                  <a:cubicBezTo>
                    <a:pt x="236" y="24"/>
                    <a:pt x="236" y="24"/>
                    <a:pt x="236" y="24"/>
                  </a:cubicBezTo>
                  <a:cubicBezTo>
                    <a:pt x="236" y="11"/>
                    <a:pt x="225" y="0"/>
                    <a:pt x="211" y="0"/>
                  </a:cubicBezTo>
                  <a:cubicBezTo>
                    <a:pt x="25" y="0"/>
                    <a:pt x="25" y="0"/>
                    <a:pt x="25" y="0"/>
                  </a:cubicBezTo>
                  <a:cubicBezTo>
                    <a:pt x="12" y="0"/>
                    <a:pt x="1" y="11"/>
                    <a:pt x="0" y="24"/>
                  </a:cubicBezTo>
                  <a:cubicBezTo>
                    <a:pt x="0" y="249"/>
                    <a:pt x="0" y="249"/>
                    <a:pt x="0" y="249"/>
                  </a:cubicBezTo>
                  <a:cubicBezTo>
                    <a:pt x="1" y="262"/>
                    <a:pt x="12" y="273"/>
                    <a:pt x="25" y="273"/>
                  </a:cubicBezTo>
                  <a:cubicBezTo>
                    <a:pt x="50" y="273"/>
                    <a:pt x="50" y="273"/>
                    <a:pt x="50" y="273"/>
                  </a:cubicBezTo>
                  <a:cubicBezTo>
                    <a:pt x="50" y="292"/>
                    <a:pt x="50" y="292"/>
                    <a:pt x="50" y="292"/>
                  </a:cubicBezTo>
                  <a:cubicBezTo>
                    <a:pt x="50" y="305"/>
                    <a:pt x="61" y="316"/>
                    <a:pt x="74" y="316"/>
                  </a:cubicBezTo>
                  <a:cubicBezTo>
                    <a:pt x="99" y="316"/>
                    <a:pt x="99" y="316"/>
                    <a:pt x="99" y="316"/>
                  </a:cubicBezTo>
                  <a:cubicBezTo>
                    <a:pt x="99" y="335"/>
                    <a:pt x="99" y="335"/>
                    <a:pt x="99" y="335"/>
                  </a:cubicBezTo>
                  <a:cubicBezTo>
                    <a:pt x="99" y="349"/>
                    <a:pt x="110" y="360"/>
                    <a:pt x="123" y="360"/>
                  </a:cubicBezTo>
                  <a:cubicBezTo>
                    <a:pt x="310" y="360"/>
                    <a:pt x="310" y="360"/>
                    <a:pt x="310" y="360"/>
                  </a:cubicBezTo>
                  <a:cubicBezTo>
                    <a:pt x="323" y="360"/>
                    <a:pt x="334" y="349"/>
                    <a:pt x="334" y="335"/>
                  </a:cubicBezTo>
                  <a:cubicBezTo>
                    <a:pt x="334" y="111"/>
                    <a:pt x="334" y="111"/>
                    <a:pt x="334" y="111"/>
                  </a:cubicBezTo>
                  <a:cubicBezTo>
                    <a:pt x="334" y="97"/>
                    <a:pt x="323" y="86"/>
                    <a:pt x="310" y="86"/>
                  </a:cubicBezTo>
                  <a:close/>
                  <a:moveTo>
                    <a:pt x="25" y="257"/>
                  </a:moveTo>
                  <a:cubicBezTo>
                    <a:pt x="20" y="257"/>
                    <a:pt x="17" y="253"/>
                    <a:pt x="16" y="249"/>
                  </a:cubicBezTo>
                  <a:cubicBezTo>
                    <a:pt x="16" y="24"/>
                    <a:pt x="16" y="24"/>
                    <a:pt x="16" y="24"/>
                  </a:cubicBezTo>
                  <a:cubicBezTo>
                    <a:pt x="17" y="20"/>
                    <a:pt x="20" y="16"/>
                    <a:pt x="25" y="16"/>
                  </a:cubicBezTo>
                  <a:cubicBezTo>
                    <a:pt x="211" y="16"/>
                    <a:pt x="211" y="16"/>
                    <a:pt x="211" y="16"/>
                  </a:cubicBezTo>
                  <a:cubicBezTo>
                    <a:pt x="216" y="16"/>
                    <a:pt x="220" y="20"/>
                    <a:pt x="220" y="24"/>
                  </a:cubicBezTo>
                  <a:cubicBezTo>
                    <a:pt x="220" y="43"/>
                    <a:pt x="220" y="43"/>
                    <a:pt x="220" y="43"/>
                  </a:cubicBezTo>
                  <a:cubicBezTo>
                    <a:pt x="74" y="43"/>
                    <a:pt x="74" y="43"/>
                    <a:pt x="74" y="43"/>
                  </a:cubicBezTo>
                  <a:cubicBezTo>
                    <a:pt x="61" y="43"/>
                    <a:pt x="50" y="54"/>
                    <a:pt x="50" y="68"/>
                  </a:cubicBezTo>
                  <a:cubicBezTo>
                    <a:pt x="50" y="257"/>
                    <a:pt x="50" y="257"/>
                    <a:pt x="50" y="257"/>
                  </a:cubicBezTo>
                  <a:lnTo>
                    <a:pt x="25" y="257"/>
                  </a:lnTo>
                  <a:close/>
                  <a:moveTo>
                    <a:pt x="220" y="86"/>
                  </a:moveTo>
                  <a:cubicBezTo>
                    <a:pt x="123" y="86"/>
                    <a:pt x="123" y="86"/>
                    <a:pt x="123" y="86"/>
                  </a:cubicBezTo>
                  <a:cubicBezTo>
                    <a:pt x="110" y="86"/>
                    <a:pt x="99" y="97"/>
                    <a:pt x="99" y="111"/>
                  </a:cubicBezTo>
                  <a:cubicBezTo>
                    <a:pt x="99" y="257"/>
                    <a:pt x="99" y="257"/>
                    <a:pt x="99" y="257"/>
                  </a:cubicBezTo>
                  <a:cubicBezTo>
                    <a:pt x="99" y="273"/>
                    <a:pt x="99" y="273"/>
                    <a:pt x="99" y="273"/>
                  </a:cubicBezTo>
                  <a:cubicBezTo>
                    <a:pt x="99" y="300"/>
                    <a:pt x="99" y="300"/>
                    <a:pt x="99" y="300"/>
                  </a:cubicBezTo>
                  <a:cubicBezTo>
                    <a:pt x="74" y="300"/>
                    <a:pt x="74" y="300"/>
                    <a:pt x="74" y="300"/>
                  </a:cubicBezTo>
                  <a:cubicBezTo>
                    <a:pt x="69" y="300"/>
                    <a:pt x="66" y="297"/>
                    <a:pt x="66" y="292"/>
                  </a:cubicBezTo>
                  <a:cubicBezTo>
                    <a:pt x="66" y="273"/>
                    <a:pt x="66" y="273"/>
                    <a:pt x="66" y="273"/>
                  </a:cubicBezTo>
                  <a:cubicBezTo>
                    <a:pt x="66" y="257"/>
                    <a:pt x="66" y="257"/>
                    <a:pt x="66" y="257"/>
                  </a:cubicBezTo>
                  <a:cubicBezTo>
                    <a:pt x="66" y="68"/>
                    <a:pt x="66" y="68"/>
                    <a:pt x="66" y="68"/>
                  </a:cubicBezTo>
                  <a:cubicBezTo>
                    <a:pt x="66" y="63"/>
                    <a:pt x="69" y="59"/>
                    <a:pt x="74" y="59"/>
                  </a:cubicBezTo>
                  <a:cubicBezTo>
                    <a:pt x="220" y="59"/>
                    <a:pt x="220" y="59"/>
                    <a:pt x="220" y="59"/>
                  </a:cubicBezTo>
                  <a:cubicBezTo>
                    <a:pt x="236" y="59"/>
                    <a:pt x="236" y="59"/>
                    <a:pt x="236" y="59"/>
                  </a:cubicBezTo>
                  <a:cubicBezTo>
                    <a:pt x="260" y="59"/>
                    <a:pt x="260" y="59"/>
                    <a:pt x="260" y="59"/>
                  </a:cubicBezTo>
                  <a:cubicBezTo>
                    <a:pt x="265" y="59"/>
                    <a:pt x="269" y="63"/>
                    <a:pt x="269" y="68"/>
                  </a:cubicBezTo>
                  <a:cubicBezTo>
                    <a:pt x="269" y="86"/>
                    <a:pt x="269" y="86"/>
                    <a:pt x="269" y="86"/>
                  </a:cubicBezTo>
                  <a:cubicBezTo>
                    <a:pt x="236" y="86"/>
                    <a:pt x="236" y="86"/>
                    <a:pt x="236" y="86"/>
                  </a:cubicBezTo>
                  <a:lnTo>
                    <a:pt x="220" y="86"/>
                  </a:lnTo>
                  <a:close/>
                  <a:moveTo>
                    <a:pt x="285" y="102"/>
                  </a:moveTo>
                  <a:cubicBezTo>
                    <a:pt x="310" y="102"/>
                    <a:pt x="310" y="102"/>
                    <a:pt x="310" y="102"/>
                  </a:cubicBezTo>
                  <a:cubicBezTo>
                    <a:pt x="314" y="102"/>
                    <a:pt x="318" y="106"/>
                    <a:pt x="318" y="111"/>
                  </a:cubicBezTo>
                  <a:cubicBezTo>
                    <a:pt x="318" y="335"/>
                    <a:pt x="318" y="335"/>
                    <a:pt x="318" y="335"/>
                  </a:cubicBezTo>
                  <a:cubicBezTo>
                    <a:pt x="318" y="340"/>
                    <a:pt x="314" y="344"/>
                    <a:pt x="310" y="344"/>
                  </a:cubicBezTo>
                  <a:cubicBezTo>
                    <a:pt x="123" y="344"/>
                    <a:pt x="123" y="344"/>
                    <a:pt x="123" y="344"/>
                  </a:cubicBezTo>
                  <a:cubicBezTo>
                    <a:pt x="119" y="344"/>
                    <a:pt x="115" y="340"/>
                    <a:pt x="115" y="335"/>
                  </a:cubicBezTo>
                  <a:cubicBezTo>
                    <a:pt x="115" y="316"/>
                    <a:pt x="115" y="316"/>
                    <a:pt x="115" y="316"/>
                  </a:cubicBezTo>
                  <a:cubicBezTo>
                    <a:pt x="115" y="257"/>
                    <a:pt x="115" y="257"/>
                    <a:pt x="115" y="257"/>
                  </a:cubicBezTo>
                  <a:cubicBezTo>
                    <a:pt x="115" y="111"/>
                    <a:pt x="115" y="111"/>
                    <a:pt x="115" y="111"/>
                  </a:cubicBezTo>
                  <a:cubicBezTo>
                    <a:pt x="115" y="106"/>
                    <a:pt x="119" y="102"/>
                    <a:pt x="123" y="102"/>
                  </a:cubicBezTo>
                  <a:cubicBezTo>
                    <a:pt x="220" y="102"/>
                    <a:pt x="220" y="102"/>
                    <a:pt x="220" y="102"/>
                  </a:cubicBezTo>
                  <a:lnTo>
                    <a:pt x="285"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5"/>
            <p:cNvSpPr>
              <a:spLocks noChangeAspect="1"/>
            </p:cNvSpPr>
            <p:nvPr/>
          </p:nvSpPr>
          <p:spPr bwMode="auto">
            <a:xfrm>
              <a:off x="2832" y="1263"/>
              <a:ext cx="332" cy="38"/>
            </a:xfrm>
            <a:custGeom>
              <a:avLst/>
              <a:gdLst>
                <a:gd name="T0" fmla="*/ 19 w 141"/>
                <a:gd name="T1" fmla="*/ 38 h 16"/>
                <a:gd name="T2" fmla="*/ 0 w 141"/>
                <a:gd name="T3" fmla="*/ 19 h 16"/>
                <a:gd name="T4" fmla="*/ 0 w 141"/>
                <a:gd name="T5" fmla="*/ 19 h 16"/>
                <a:gd name="T6" fmla="*/ 19 w 141"/>
                <a:gd name="T7" fmla="*/ 0 h 16"/>
                <a:gd name="T8" fmla="*/ 19 w 141"/>
                <a:gd name="T9" fmla="*/ 0 h 16"/>
                <a:gd name="T10" fmla="*/ 313 w 141"/>
                <a:gd name="T11" fmla="*/ 0 h 16"/>
                <a:gd name="T12" fmla="*/ 332 w 141"/>
                <a:gd name="T13" fmla="*/ 19 h 16"/>
                <a:gd name="T14" fmla="*/ 332 w 141"/>
                <a:gd name="T15" fmla="*/ 19 h 16"/>
                <a:gd name="T16" fmla="*/ 313 w 141"/>
                <a:gd name="T17" fmla="*/ 38 h 16"/>
                <a:gd name="T18" fmla="*/ 313 w 141"/>
                <a:gd name="T19" fmla="*/ 38 h 16"/>
                <a:gd name="T20" fmla="*/ 19 w 141"/>
                <a:gd name="T21" fmla="*/ 3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6"/>
                <a:gd name="T35" fmla="*/ 141 w 141"/>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6">
                  <a:moveTo>
                    <a:pt x="8" y="16"/>
                  </a:moveTo>
                  <a:cubicBezTo>
                    <a:pt x="3" y="16"/>
                    <a:pt x="0" y="12"/>
                    <a:pt x="0" y="8"/>
                  </a:cubicBezTo>
                  <a:cubicBezTo>
                    <a:pt x="0" y="8"/>
                    <a:pt x="0" y="8"/>
                    <a:pt x="0" y="8"/>
                  </a:cubicBezTo>
                  <a:cubicBezTo>
                    <a:pt x="0" y="4"/>
                    <a:pt x="3" y="0"/>
                    <a:pt x="8" y="0"/>
                  </a:cubicBezTo>
                  <a:cubicBezTo>
                    <a:pt x="8" y="0"/>
                    <a:pt x="8" y="0"/>
                    <a:pt x="8" y="0"/>
                  </a:cubicBezTo>
                  <a:cubicBezTo>
                    <a:pt x="133" y="0"/>
                    <a:pt x="133" y="0"/>
                    <a:pt x="133" y="0"/>
                  </a:cubicBezTo>
                  <a:cubicBezTo>
                    <a:pt x="138" y="0"/>
                    <a:pt x="141" y="4"/>
                    <a:pt x="141" y="8"/>
                  </a:cubicBezTo>
                  <a:cubicBezTo>
                    <a:pt x="141" y="8"/>
                    <a:pt x="141" y="8"/>
                    <a:pt x="141" y="8"/>
                  </a:cubicBezTo>
                  <a:cubicBezTo>
                    <a:pt x="141" y="12"/>
                    <a:pt x="138" y="16"/>
                    <a:pt x="133" y="16"/>
                  </a:cubicBezTo>
                  <a:cubicBezTo>
                    <a:pt x="133" y="16"/>
                    <a:pt x="133" y="16"/>
                    <a:pt x="133" y="16"/>
                  </a:cubicBezTo>
                  <a:cubicBezTo>
                    <a:pt x="8" y="16"/>
                    <a:pt x="8"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6"/>
            <p:cNvSpPr>
              <a:spLocks noChangeAspect="1"/>
            </p:cNvSpPr>
            <p:nvPr/>
          </p:nvSpPr>
          <p:spPr bwMode="auto">
            <a:xfrm>
              <a:off x="2832" y="1374"/>
              <a:ext cx="332" cy="38"/>
            </a:xfrm>
            <a:custGeom>
              <a:avLst/>
              <a:gdLst>
                <a:gd name="T0" fmla="*/ 19 w 141"/>
                <a:gd name="T1" fmla="*/ 38 h 16"/>
                <a:gd name="T2" fmla="*/ 0 w 141"/>
                <a:gd name="T3" fmla="*/ 19 h 16"/>
                <a:gd name="T4" fmla="*/ 0 w 141"/>
                <a:gd name="T5" fmla="*/ 19 h 16"/>
                <a:gd name="T6" fmla="*/ 19 w 141"/>
                <a:gd name="T7" fmla="*/ 0 h 16"/>
                <a:gd name="T8" fmla="*/ 19 w 141"/>
                <a:gd name="T9" fmla="*/ 0 h 16"/>
                <a:gd name="T10" fmla="*/ 313 w 141"/>
                <a:gd name="T11" fmla="*/ 0 h 16"/>
                <a:gd name="T12" fmla="*/ 332 w 141"/>
                <a:gd name="T13" fmla="*/ 19 h 16"/>
                <a:gd name="T14" fmla="*/ 332 w 141"/>
                <a:gd name="T15" fmla="*/ 19 h 16"/>
                <a:gd name="T16" fmla="*/ 313 w 141"/>
                <a:gd name="T17" fmla="*/ 38 h 16"/>
                <a:gd name="T18" fmla="*/ 313 w 141"/>
                <a:gd name="T19" fmla="*/ 38 h 16"/>
                <a:gd name="T20" fmla="*/ 19 w 141"/>
                <a:gd name="T21" fmla="*/ 3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6"/>
                <a:gd name="T35" fmla="*/ 141 w 141"/>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6">
                  <a:moveTo>
                    <a:pt x="8" y="16"/>
                  </a:moveTo>
                  <a:cubicBezTo>
                    <a:pt x="3" y="16"/>
                    <a:pt x="0" y="12"/>
                    <a:pt x="0" y="8"/>
                  </a:cubicBezTo>
                  <a:cubicBezTo>
                    <a:pt x="0" y="8"/>
                    <a:pt x="0" y="8"/>
                    <a:pt x="0" y="8"/>
                  </a:cubicBezTo>
                  <a:cubicBezTo>
                    <a:pt x="0" y="3"/>
                    <a:pt x="3" y="0"/>
                    <a:pt x="8" y="0"/>
                  </a:cubicBezTo>
                  <a:cubicBezTo>
                    <a:pt x="8" y="0"/>
                    <a:pt x="8" y="0"/>
                    <a:pt x="8" y="0"/>
                  </a:cubicBezTo>
                  <a:cubicBezTo>
                    <a:pt x="133" y="0"/>
                    <a:pt x="133" y="0"/>
                    <a:pt x="133" y="0"/>
                  </a:cubicBezTo>
                  <a:cubicBezTo>
                    <a:pt x="138" y="0"/>
                    <a:pt x="141" y="3"/>
                    <a:pt x="141" y="8"/>
                  </a:cubicBezTo>
                  <a:cubicBezTo>
                    <a:pt x="141" y="8"/>
                    <a:pt x="141" y="8"/>
                    <a:pt x="141" y="8"/>
                  </a:cubicBezTo>
                  <a:cubicBezTo>
                    <a:pt x="141" y="12"/>
                    <a:pt x="138" y="16"/>
                    <a:pt x="133" y="16"/>
                  </a:cubicBezTo>
                  <a:cubicBezTo>
                    <a:pt x="133" y="16"/>
                    <a:pt x="133" y="16"/>
                    <a:pt x="133" y="16"/>
                  </a:cubicBezTo>
                  <a:cubicBezTo>
                    <a:pt x="8" y="16"/>
                    <a:pt x="8"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7"/>
            <p:cNvSpPr>
              <a:spLocks noChangeAspect="1"/>
            </p:cNvSpPr>
            <p:nvPr/>
          </p:nvSpPr>
          <p:spPr bwMode="auto">
            <a:xfrm>
              <a:off x="2832" y="1485"/>
              <a:ext cx="332" cy="38"/>
            </a:xfrm>
            <a:custGeom>
              <a:avLst/>
              <a:gdLst>
                <a:gd name="T0" fmla="*/ 19 w 141"/>
                <a:gd name="T1" fmla="*/ 38 h 16"/>
                <a:gd name="T2" fmla="*/ 0 w 141"/>
                <a:gd name="T3" fmla="*/ 19 h 16"/>
                <a:gd name="T4" fmla="*/ 0 w 141"/>
                <a:gd name="T5" fmla="*/ 19 h 16"/>
                <a:gd name="T6" fmla="*/ 19 w 141"/>
                <a:gd name="T7" fmla="*/ 0 h 16"/>
                <a:gd name="T8" fmla="*/ 19 w 141"/>
                <a:gd name="T9" fmla="*/ 0 h 16"/>
                <a:gd name="T10" fmla="*/ 313 w 141"/>
                <a:gd name="T11" fmla="*/ 0 h 16"/>
                <a:gd name="T12" fmla="*/ 332 w 141"/>
                <a:gd name="T13" fmla="*/ 19 h 16"/>
                <a:gd name="T14" fmla="*/ 332 w 141"/>
                <a:gd name="T15" fmla="*/ 19 h 16"/>
                <a:gd name="T16" fmla="*/ 313 w 141"/>
                <a:gd name="T17" fmla="*/ 38 h 16"/>
                <a:gd name="T18" fmla="*/ 313 w 141"/>
                <a:gd name="T19" fmla="*/ 38 h 16"/>
                <a:gd name="T20" fmla="*/ 19 w 141"/>
                <a:gd name="T21" fmla="*/ 3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16"/>
                <a:gd name="T35" fmla="*/ 141 w 141"/>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16">
                  <a:moveTo>
                    <a:pt x="8" y="16"/>
                  </a:moveTo>
                  <a:cubicBezTo>
                    <a:pt x="3" y="16"/>
                    <a:pt x="0" y="12"/>
                    <a:pt x="0" y="8"/>
                  </a:cubicBezTo>
                  <a:cubicBezTo>
                    <a:pt x="0" y="8"/>
                    <a:pt x="0" y="8"/>
                    <a:pt x="0" y="8"/>
                  </a:cubicBezTo>
                  <a:cubicBezTo>
                    <a:pt x="0" y="3"/>
                    <a:pt x="3" y="0"/>
                    <a:pt x="8" y="0"/>
                  </a:cubicBezTo>
                  <a:cubicBezTo>
                    <a:pt x="8" y="0"/>
                    <a:pt x="8" y="0"/>
                    <a:pt x="8" y="0"/>
                  </a:cubicBezTo>
                  <a:cubicBezTo>
                    <a:pt x="133" y="0"/>
                    <a:pt x="133" y="0"/>
                    <a:pt x="133" y="0"/>
                  </a:cubicBezTo>
                  <a:cubicBezTo>
                    <a:pt x="138" y="0"/>
                    <a:pt x="141" y="3"/>
                    <a:pt x="141" y="8"/>
                  </a:cubicBezTo>
                  <a:cubicBezTo>
                    <a:pt x="141" y="8"/>
                    <a:pt x="141" y="8"/>
                    <a:pt x="141" y="8"/>
                  </a:cubicBezTo>
                  <a:cubicBezTo>
                    <a:pt x="141" y="12"/>
                    <a:pt x="138" y="16"/>
                    <a:pt x="133" y="16"/>
                  </a:cubicBezTo>
                  <a:cubicBezTo>
                    <a:pt x="133" y="16"/>
                    <a:pt x="133" y="16"/>
                    <a:pt x="133" y="16"/>
                  </a:cubicBezTo>
                  <a:cubicBezTo>
                    <a:pt x="8" y="16"/>
                    <a:pt x="8"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3" name="TextBox 52"/>
          <p:cNvSpPr txBox="1"/>
          <p:nvPr/>
        </p:nvSpPr>
        <p:spPr>
          <a:xfrm>
            <a:off x="3766975" y="1934724"/>
            <a:ext cx="1272307" cy="2158283"/>
          </a:xfrm>
          <a:prstGeom prst="rect">
            <a:avLst/>
          </a:prstGeom>
          <a:noFill/>
        </p:spPr>
        <p:txBody>
          <a:bodyPr wrap="square" rtlCol="0" anchor="t">
            <a:spAutoFit/>
          </a:bodyPr>
          <a:lstStyle/>
          <a:p>
            <a:pPr algn="ctr"/>
            <a:r>
              <a:rPr lang="en-US" altLang="en-US" sz="1000" b="1" dirty="0">
                <a:solidFill>
                  <a:srgbClr val="FFFF00"/>
                </a:solidFill>
              </a:rPr>
              <a:t>Metrics</a:t>
            </a:r>
          </a:p>
          <a:p>
            <a:pPr algn="ctr"/>
            <a:endParaRPr lang="en-US" altLang="en-US" sz="900" b="1" dirty="0">
              <a:solidFill>
                <a:srgbClr val="FFFF00"/>
              </a:solidFill>
            </a:endParaRPr>
          </a:p>
          <a:p>
            <a:pPr algn="ctr"/>
            <a:r>
              <a:rPr lang="en-US" altLang="en-US" sz="900" b="1" dirty="0">
                <a:solidFill>
                  <a:schemeClr val="bg1"/>
                </a:solidFill>
              </a:rPr>
              <a:t>Processes</a:t>
            </a:r>
          </a:p>
          <a:p>
            <a:pPr algn="ctr"/>
            <a:endParaRPr lang="en-US" altLang="en-US" sz="900" b="1" dirty="0">
              <a:solidFill>
                <a:schemeClr val="bg1"/>
              </a:solidFill>
            </a:endParaRPr>
          </a:p>
          <a:p>
            <a:pPr algn="ctr"/>
            <a:r>
              <a:rPr lang="en-US" altLang="en-US" sz="900" b="1" dirty="0">
                <a:solidFill>
                  <a:schemeClr val="bg1"/>
                </a:solidFill>
              </a:rPr>
              <a:t>Scalability and Resiliency </a:t>
            </a:r>
          </a:p>
          <a:p>
            <a:pPr algn="ctr"/>
            <a:endParaRPr lang="en-US" altLang="en-US" sz="900" b="1" dirty="0">
              <a:solidFill>
                <a:schemeClr val="bg1"/>
              </a:solidFill>
            </a:endParaRPr>
          </a:p>
          <a:p>
            <a:pPr algn="ctr"/>
            <a:endParaRPr lang="en-US" altLang="en-US" sz="900" b="1" dirty="0">
              <a:solidFill>
                <a:schemeClr val="bg1"/>
              </a:solidFill>
            </a:endParaRPr>
          </a:p>
          <a:p>
            <a:pPr algn="ctr"/>
            <a:endParaRPr lang="en-US" altLang="en-US" sz="900" b="1" dirty="0">
              <a:solidFill>
                <a:schemeClr val="bg1"/>
              </a:solidFill>
            </a:endParaRPr>
          </a:p>
          <a:p>
            <a:pPr algn="ctr"/>
            <a:endParaRPr lang="en-US" altLang="en-US" sz="900" b="1" dirty="0">
              <a:solidFill>
                <a:schemeClr val="bg1"/>
              </a:solidFill>
            </a:endParaRPr>
          </a:p>
          <a:p>
            <a:pPr algn="ctr"/>
            <a:r>
              <a:rPr lang="en-US" altLang="en-US" sz="900" b="1" dirty="0">
                <a:solidFill>
                  <a:schemeClr val="bg1"/>
                </a:solidFill>
              </a:rPr>
              <a:t>Automation</a:t>
            </a:r>
          </a:p>
          <a:p>
            <a:pPr algn="ctr"/>
            <a:endParaRPr lang="en-US" altLang="en-US" sz="900" b="1" dirty="0">
              <a:solidFill>
                <a:schemeClr val="bg1"/>
              </a:solidFill>
            </a:endParaRPr>
          </a:p>
          <a:p>
            <a:pPr algn="ctr"/>
            <a:r>
              <a:rPr lang="en-US" altLang="en-US" sz="900" b="1" dirty="0">
                <a:solidFill>
                  <a:schemeClr val="bg1"/>
                </a:solidFill>
              </a:rPr>
              <a:t>Architecture</a:t>
            </a:r>
          </a:p>
          <a:p>
            <a:pPr algn="ctr"/>
            <a:endParaRPr lang="en-US" altLang="en-US" sz="900" b="1" dirty="0">
              <a:solidFill>
                <a:schemeClr val="tx2">
                  <a:lumMod val="10000"/>
                  <a:lumOff val="90000"/>
                </a:schemeClr>
              </a:solidFill>
            </a:endParaRPr>
          </a:p>
          <a:p>
            <a:pPr algn="ctr"/>
            <a:endParaRPr lang="en-US" altLang="en-US" sz="825" b="1" dirty="0">
              <a:solidFill>
                <a:schemeClr val="bg1">
                  <a:lumMod val="95000"/>
                </a:schemeClr>
              </a:solidFill>
            </a:endParaRPr>
          </a:p>
        </p:txBody>
      </p:sp>
      <p:sp>
        <p:nvSpPr>
          <p:cNvPr id="54" name="TextBox 53"/>
          <p:cNvSpPr txBox="1"/>
          <p:nvPr/>
        </p:nvSpPr>
        <p:spPr>
          <a:xfrm>
            <a:off x="5209186" y="1947883"/>
            <a:ext cx="1272307" cy="2158283"/>
          </a:xfrm>
          <a:prstGeom prst="rect">
            <a:avLst/>
          </a:prstGeom>
          <a:noFill/>
        </p:spPr>
        <p:txBody>
          <a:bodyPr wrap="square" rtlCol="0" anchor="t">
            <a:spAutoFit/>
          </a:bodyPr>
          <a:lstStyle/>
          <a:p>
            <a:pPr algn="ctr"/>
            <a:r>
              <a:rPr lang="en-US" altLang="en-US" sz="1000" b="1" dirty="0">
                <a:solidFill>
                  <a:srgbClr val="FFFF00"/>
                </a:solidFill>
              </a:rPr>
              <a:t>Future Mode</a:t>
            </a:r>
          </a:p>
          <a:p>
            <a:pPr algn="ctr"/>
            <a:endParaRPr lang="en-US" altLang="en-US" sz="900" b="1" dirty="0">
              <a:solidFill>
                <a:srgbClr val="FFFF00"/>
              </a:solidFill>
            </a:endParaRPr>
          </a:p>
          <a:p>
            <a:pPr algn="ctr"/>
            <a:r>
              <a:rPr lang="en-US" altLang="en-US" sz="900" b="1" dirty="0">
                <a:solidFill>
                  <a:schemeClr val="bg1"/>
                </a:solidFill>
              </a:rPr>
              <a:t>Infrastructure Transformation</a:t>
            </a:r>
          </a:p>
          <a:p>
            <a:pPr algn="ctr"/>
            <a:endParaRPr lang="en-US" altLang="en-US" sz="900" b="1" dirty="0">
              <a:solidFill>
                <a:schemeClr val="bg1"/>
              </a:solidFill>
            </a:endParaRPr>
          </a:p>
          <a:p>
            <a:pPr algn="ctr"/>
            <a:endParaRPr lang="en-US" altLang="en-US" sz="900" b="1" dirty="0">
              <a:solidFill>
                <a:schemeClr val="bg1"/>
              </a:solidFill>
            </a:endParaRPr>
          </a:p>
          <a:p>
            <a:pPr algn="ctr"/>
            <a:endParaRPr lang="en-US" altLang="en-US" sz="900" b="1" dirty="0">
              <a:solidFill>
                <a:schemeClr val="bg1"/>
              </a:solidFill>
            </a:endParaRPr>
          </a:p>
          <a:p>
            <a:pPr algn="ctr"/>
            <a:endParaRPr lang="en-US" altLang="en-US" sz="900" b="1" dirty="0">
              <a:solidFill>
                <a:schemeClr val="bg1"/>
              </a:solidFill>
            </a:endParaRPr>
          </a:p>
          <a:p>
            <a:pPr algn="ctr"/>
            <a:endParaRPr lang="en-US" altLang="en-US" sz="900" b="1" dirty="0">
              <a:solidFill>
                <a:schemeClr val="bg1"/>
              </a:solidFill>
            </a:endParaRPr>
          </a:p>
          <a:p>
            <a:pPr algn="ctr"/>
            <a:r>
              <a:rPr lang="en-US" altLang="en-US" sz="900" b="1" dirty="0">
                <a:solidFill>
                  <a:schemeClr val="tx2">
                    <a:lumMod val="10000"/>
                    <a:lumOff val="90000"/>
                  </a:schemeClr>
                </a:solidFill>
              </a:rPr>
              <a:t>Operations Transformation</a:t>
            </a:r>
          </a:p>
          <a:p>
            <a:pPr algn="ctr"/>
            <a:endParaRPr lang="en-US" altLang="en-US" sz="900" b="1" dirty="0">
              <a:solidFill>
                <a:schemeClr val="tx2">
                  <a:lumMod val="10000"/>
                  <a:lumOff val="90000"/>
                </a:schemeClr>
              </a:solidFill>
            </a:endParaRPr>
          </a:p>
          <a:p>
            <a:pPr algn="ctr"/>
            <a:r>
              <a:rPr lang="en-US" altLang="en-US" sz="900" b="1" dirty="0">
                <a:solidFill>
                  <a:schemeClr val="tx2">
                    <a:lumMod val="10000"/>
                    <a:lumOff val="90000"/>
                  </a:schemeClr>
                </a:solidFill>
              </a:rPr>
              <a:t>5G Deployment Strategy</a:t>
            </a:r>
          </a:p>
          <a:p>
            <a:pPr algn="ctr"/>
            <a:endParaRPr lang="en-US" altLang="en-US" sz="825" b="1" dirty="0">
              <a:solidFill>
                <a:schemeClr val="bg1">
                  <a:lumMod val="95000"/>
                </a:schemeClr>
              </a:solidFill>
            </a:endParaRPr>
          </a:p>
        </p:txBody>
      </p:sp>
      <p:sp>
        <p:nvSpPr>
          <p:cNvPr id="55" name="TextBox 54"/>
          <p:cNvSpPr txBox="1"/>
          <p:nvPr/>
        </p:nvSpPr>
        <p:spPr>
          <a:xfrm>
            <a:off x="6624906" y="1934724"/>
            <a:ext cx="1272307" cy="1912062"/>
          </a:xfrm>
          <a:prstGeom prst="rect">
            <a:avLst/>
          </a:prstGeom>
          <a:noFill/>
        </p:spPr>
        <p:txBody>
          <a:bodyPr wrap="square" rtlCol="0" anchor="t">
            <a:spAutoFit/>
          </a:bodyPr>
          <a:lstStyle/>
          <a:p>
            <a:pPr algn="ctr"/>
            <a:r>
              <a:rPr lang="en-US" altLang="en-US" sz="1000" b="1" dirty="0">
                <a:solidFill>
                  <a:srgbClr val="FFFF00"/>
                </a:solidFill>
              </a:rPr>
              <a:t>Executive Presentation</a:t>
            </a:r>
          </a:p>
          <a:p>
            <a:pPr algn="ctr"/>
            <a:endParaRPr lang="en-US" altLang="en-US" sz="900" b="1" dirty="0">
              <a:solidFill>
                <a:srgbClr val="FFFF00"/>
              </a:solidFill>
            </a:endParaRPr>
          </a:p>
          <a:p>
            <a:pPr algn="ctr"/>
            <a:r>
              <a:rPr lang="en-US" altLang="en-US" sz="900" b="1" dirty="0">
                <a:solidFill>
                  <a:schemeClr val="bg1">
                    <a:lumMod val="95000"/>
                  </a:schemeClr>
                </a:solidFill>
              </a:rPr>
              <a:t>Detailed Report</a:t>
            </a:r>
          </a:p>
          <a:p>
            <a:pPr algn="ctr"/>
            <a:endParaRPr lang="en-US" altLang="en-US" sz="900" b="1" dirty="0">
              <a:solidFill>
                <a:srgbClr val="FFFF00"/>
              </a:solidFill>
            </a:endParaRPr>
          </a:p>
          <a:p>
            <a:pPr algn="ctr"/>
            <a:endParaRPr lang="en-US" altLang="en-US" sz="900" b="1" dirty="0">
              <a:solidFill>
                <a:srgbClr val="FFFF00"/>
              </a:solidFill>
            </a:endParaRPr>
          </a:p>
          <a:p>
            <a:pPr algn="ctr"/>
            <a:endParaRPr lang="en-US" altLang="en-US" sz="900" b="1" dirty="0">
              <a:solidFill>
                <a:srgbClr val="FFFF00"/>
              </a:solidFill>
            </a:endParaRPr>
          </a:p>
          <a:p>
            <a:pPr algn="ctr"/>
            <a:endParaRPr lang="en-US" altLang="en-US" sz="900" b="1" dirty="0">
              <a:solidFill>
                <a:srgbClr val="FFFF00"/>
              </a:solidFill>
            </a:endParaRPr>
          </a:p>
          <a:p>
            <a:pPr algn="ctr"/>
            <a:endParaRPr lang="en-US" altLang="en-US" sz="900" b="1" dirty="0">
              <a:solidFill>
                <a:srgbClr val="FFFF00"/>
              </a:solidFill>
            </a:endParaRPr>
          </a:p>
          <a:p>
            <a:pPr algn="ctr"/>
            <a:endParaRPr lang="en-US" altLang="en-US" sz="900" b="1" dirty="0">
              <a:solidFill>
                <a:srgbClr val="FFFF00"/>
              </a:solidFill>
            </a:endParaRPr>
          </a:p>
          <a:p>
            <a:pPr algn="ctr"/>
            <a:r>
              <a:rPr lang="en-US" altLang="en-US" sz="900" b="1" dirty="0">
                <a:solidFill>
                  <a:schemeClr val="bg1">
                    <a:lumMod val="95000"/>
                  </a:schemeClr>
                </a:solidFill>
              </a:rPr>
              <a:t>5G Use cases Services</a:t>
            </a:r>
            <a:endParaRPr lang="en-US" altLang="en-US" sz="900" b="1" dirty="0">
              <a:solidFill>
                <a:schemeClr val="tx2">
                  <a:lumMod val="10000"/>
                  <a:lumOff val="90000"/>
                </a:schemeClr>
              </a:solidFill>
            </a:endParaRPr>
          </a:p>
          <a:p>
            <a:pPr algn="ctr"/>
            <a:endParaRPr lang="en-US" altLang="en-US" sz="825" b="1" dirty="0">
              <a:solidFill>
                <a:schemeClr val="bg1">
                  <a:lumMod val="95000"/>
                </a:schemeClr>
              </a:solidFill>
            </a:endParaRPr>
          </a:p>
        </p:txBody>
      </p:sp>
      <p:sp>
        <p:nvSpPr>
          <p:cNvPr id="4" name="Sequential Access Storage 3"/>
          <p:cNvSpPr/>
          <p:nvPr/>
        </p:nvSpPr>
        <p:spPr>
          <a:xfrm>
            <a:off x="3956365" y="3827039"/>
            <a:ext cx="883605" cy="570684"/>
          </a:xfrm>
          <a:prstGeom prst="flowChartMagneticTap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Interim Report</a:t>
            </a:r>
          </a:p>
        </p:txBody>
      </p:sp>
      <p:sp>
        <p:nvSpPr>
          <p:cNvPr id="56" name="Sequential Access Storage 55"/>
          <p:cNvSpPr/>
          <p:nvPr/>
        </p:nvSpPr>
        <p:spPr>
          <a:xfrm>
            <a:off x="6773674" y="3753629"/>
            <a:ext cx="883605" cy="570684"/>
          </a:xfrm>
          <a:prstGeom prst="flowChartMagneticTap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Final Report</a:t>
            </a:r>
          </a:p>
        </p:txBody>
      </p:sp>
      <p:sp>
        <p:nvSpPr>
          <p:cNvPr id="3" name="Slide Number Placeholder 2"/>
          <p:cNvSpPr>
            <a:spLocks noGrp="1"/>
          </p:cNvSpPr>
          <p:nvPr>
            <p:ph type="sldNum" sz="quarter" idx="4"/>
          </p:nvPr>
        </p:nvSpPr>
        <p:spPr/>
        <p:txBody>
          <a:bodyPr/>
          <a:lstStyle/>
          <a:p>
            <a:fld id="{96A97DD0-5BE7-4856-A2A9-C42C6688E607}" type="slidenum">
              <a:rPr lang="en-AU" smtClean="0"/>
              <a:pPr/>
              <a:t>25</a:t>
            </a:fld>
            <a:endParaRPr lang="en-AU" dirty="0"/>
          </a:p>
        </p:txBody>
      </p:sp>
    </p:spTree>
    <p:extLst>
      <p:ext uri="{BB962C8B-B14F-4D97-AF65-F5344CB8AC3E}">
        <p14:creationId xmlns:p14="http://schemas.microsoft.com/office/powerpoint/2010/main" val="209958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6" name="Straight Connector 175"/>
          <p:cNvCxnSpPr/>
          <p:nvPr/>
        </p:nvCxnSpPr>
        <p:spPr>
          <a:xfrm>
            <a:off x="4051602" y="3490997"/>
            <a:ext cx="212865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5175043" y="3115888"/>
            <a:ext cx="817533" cy="702718"/>
            <a:chOff x="5175043" y="3115888"/>
            <a:chExt cx="817533" cy="702718"/>
          </a:xfrm>
        </p:grpSpPr>
        <p:sp>
          <p:nvSpPr>
            <p:cNvPr id="26" name="TextBox 25"/>
            <p:cNvSpPr txBox="1"/>
            <p:nvPr/>
          </p:nvSpPr>
          <p:spPr>
            <a:xfrm>
              <a:off x="5317982" y="3599315"/>
              <a:ext cx="461986" cy="219291"/>
            </a:xfrm>
            <a:prstGeom prst="rect">
              <a:avLst/>
            </a:prstGeom>
            <a:noFill/>
          </p:spPr>
          <p:txBody>
            <a:bodyPr wrap="none" rtlCol="0" anchor="ctr">
              <a:spAutoFit/>
            </a:bodyPr>
            <a:lstStyle/>
            <a:p>
              <a:r>
                <a:rPr lang="en-US" sz="800" dirty="0" err="1">
                  <a:solidFill>
                    <a:schemeClr val="tx1">
                      <a:lumMod val="75000"/>
                    </a:schemeClr>
                  </a:solidFill>
                  <a:latin typeface="+mj-lt"/>
                </a:rPr>
                <a:t>vRAN</a:t>
              </a:r>
              <a:endParaRPr lang="en-US" sz="800" dirty="0">
                <a:solidFill>
                  <a:schemeClr val="tx1">
                    <a:lumMod val="75000"/>
                  </a:schemeClr>
                </a:solidFill>
                <a:latin typeface="+mj-lt"/>
              </a:endParaRPr>
            </a:p>
          </p:txBody>
        </p:sp>
        <p:grpSp>
          <p:nvGrpSpPr>
            <p:cNvPr id="4" name="Group 190"/>
            <p:cNvGrpSpPr/>
            <p:nvPr/>
          </p:nvGrpSpPr>
          <p:grpSpPr>
            <a:xfrm>
              <a:off x="5175043" y="3115888"/>
              <a:ext cx="817533" cy="492719"/>
              <a:chOff x="7357793" y="3679231"/>
              <a:chExt cx="1298575" cy="782638"/>
            </a:xfrm>
          </p:grpSpPr>
          <p:pic>
            <p:nvPicPr>
              <p:cNvPr id="192" name="Picture 3" descr="Y:\Training\Cisco Templates\2010_Updated Templates\New Cisco Brand\Kubrik Icons\256 Pixel Size\Cloud.png"/>
              <p:cNvPicPr>
                <a:picLocks noChangeAspect="1" noChangeArrowheads="1"/>
              </p:cNvPicPr>
              <p:nvPr/>
            </p:nvPicPr>
            <p:blipFill>
              <a:blip r:embed="rId3" cstate="print"/>
              <a:srcRect/>
              <a:stretch>
                <a:fillRect/>
              </a:stretch>
            </p:blipFill>
            <p:spPr bwMode="auto">
              <a:xfrm>
                <a:off x="7357793" y="3679231"/>
                <a:ext cx="1298575" cy="782638"/>
              </a:xfrm>
              <a:prstGeom prst="rect">
                <a:avLst/>
              </a:prstGeom>
              <a:noFill/>
            </p:spPr>
          </p:pic>
          <p:sp>
            <p:nvSpPr>
              <p:cNvPr id="193" name="Freeform 19"/>
              <p:cNvSpPr>
                <a:spLocks noEditPoints="1"/>
              </p:cNvSpPr>
              <p:nvPr/>
            </p:nvSpPr>
            <p:spPr bwMode="auto">
              <a:xfrm>
                <a:off x="7764360" y="3981389"/>
                <a:ext cx="499391" cy="358598"/>
              </a:xfrm>
              <a:custGeom>
                <a:avLst/>
                <a:gdLst/>
                <a:ahLst/>
                <a:cxnLst>
                  <a:cxn ang="0">
                    <a:pos x="1096" y="339"/>
                  </a:cxn>
                  <a:cxn ang="0">
                    <a:pos x="1047" y="360"/>
                  </a:cxn>
                  <a:cxn ang="0">
                    <a:pos x="973" y="356"/>
                  </a:cxn>
                  <a:cxn ang="0">
                    <a:pos x="932" y="339"/>
                  </a:cxn>
                  <a:cxn ang="0">
                    <a:pos x="604" y="322"/>
                  </a:cxn>
                  <a:cxn ang="0">
                    <a:pos x="1269" y="1187"/>
                  </a:cxn>
                  <a:cxn ang="0">
                    <a:pos x="1129" y="858"/>
                  </a:cxn>
                  <a:cxn ang="0">
                    <a:pos x="1059" y="870"/>
                  </a:cxn>
                  <a:cxn ang="0">
                    <a:pos x="1002" y="849"/>
                  </a:cxn>
                  <a:cxn ang="0">
                    <a:pos x="937" y="807"/>
                  </a:cxn>
                  <a:cxn ang="0">
                    <a:pos x="890" y="828"/>
                  </a:cxn>
                  <a:cxn ang="0">
                    <a:pos x="571" y="779"/>
                  </a:cxn>
                  <a:cxn ang="0">
                    <a:pos x="1091" y="574"/>
                  </a:cxn>
                  <a:cxn ang="0">
                    <a:pos x="1050" y="592"/>
                  </a:cxn>
                  <a:cxn ang="0">
                    <a:pos x="976" y="596"/>
                  </a:cxn>
                  <a:cxn ang="0">
                    <a:pos x="928" y="575"/>
                  </a:cxn>
                  <a:cxn ang="0">
                    <a:pos x="594" y="551"/>
                  </a:cxn>
                  <a:cxn ang="0">
                    <a:pos x="1161" y="0"/>
                  </a:cxn>
                  <a:cxn ang="0">
                    <a:pos x="1091" y="132"/>
                  </a:cxn>
                  <a:cxn ang="0">
                    <a:pos x="1025" y="119"/>
                  </a:cxn>
                  <a:cxn ang="0">
                    <a:pos x="958" y="145"/>
                  </a:cxn>
                  <a:cxn ang="0">
                    <a:pos x="920" y="158"/>
                  </a:cxn>
                  <a:cxn ang="0">
                    <a:pos x="625" y="161"/>
                  </a:cxn>
                  <a:cxn ang="0">
                    <a:pos x="1549" y="446"/>
                  </a:cxn>
                  <a:cxn ang="0">
                    <a:pos x="1521" y="459"/>
                  </a:cxn>
                  <a:cxn ang="0">
                    <a:pos x="1468" y="462"/>
                  </a:cxn>
                  <a:cxn ang="0">
                    <a:pos x="1435" y="447"/>
                  </a:cxn>
                  <a:cxn ang="0">
                    <a:pos x="1389" y="421"/>
                  </a:cxn>
                  <a:cxn ang="0">
                    <a:pos x="1615" y="356"/>
                  </a:cxn>
                  <a:cxn ang="0">
                    <a:pos x="1530" y="254"/>
                  </a:cxn>
                  <a:cxn ang="0">
                    <a:pos x="1502" y="264"/>
                  </a:cxn>
                  <a:cxn ang="0">
                    <a:pos x="1453" y="273"/>
                  </a:cxn>
                  <a:cxn ang="0">
                    <a:pos x="1412" y="257"/>
                  </a:cxn>
                  <a:cxn ang="0">
                    <a:pos x="1623" y="546"/>
                  </a:cxn>
                  <a:cxn ang="0">
                    <a:pos x="1401" y="612"/>
                  </a:cxn>
                  <a:cxn ang="0">
                    <a:pos x="1447" y="625"/>
                  </a:cxn>
                  <a:cxn ang="0">
                    <a:pos x="1493" y="603"/>
                  </a:cxn>
                  <a:cxn ang="0">
                    <a:pos x="1522" y="589"/>
                  </a:cxn>
                  <a:cxn ang="0">
                    <a:pos x="1622" y="704"/>
                  </a:cxn>
                  <a:cxn ang="0">
                    <a:pos x="1522" y="761"/>
                  </a:cxn>
                  <a:cxn ang="0">
                    <a:pos x="1493" y="748"/>
                  </a:cxn>
                  <a:cxn ang="0">
                    <a:pos x="1447" y="781"/>
                  </a:cxn>
                  <a:cxn ang="0">
                    <a:pos x="1401" y="794"/>
                  </a:cxn>
                  <a:cxn ang="0">
                    <a:pos x="332" y="1007"/>
                  </a:cxn>
                  <a:cxn ang="0">
                    <a:pos x="269" y="431"/>
                  </a:cxn>
                  <a:cxn ang="0">
                    <a:pos x="241" y="418"/>
                  </a:cxn>
                  <a:cxn ang="0">
                    <a:pos x="193" y="452"/>
                  </a:cxn>
                  <a:cxn ang="0">
                    <a:pos x="148" y="464"/>
                  </a:cxn>
                  <a:cxn ang="0">
                    <a:pos x="102" y="455"/>
                  </a:cxn>
                  <a:cxn ang="0">
                    <a:pos x="266" y="614"/>
                  </a:cxn>
                  <a:cxn ang="0">
                    <a:pos x="226" y="629"/>
                  </a:cxn>
                  <a:cxn ang="0">
                    <a:pos x="176" y="621"/>
                  </a:cxn>
                  <a:cxn ang="0">
                    <a:pos x="148" y="612"/>
                  </a:cxn>
                  <a:cxn ang="0">
                    <a:pos x="389" y="264"/>
                  </a:cxn>
                  <a:cxn ang="0">
                    <a:pos x="266" y="285"/>
                  </a:cxn>
                  <a:cxn ang="0">
                    <a:pos x="226" y="301"/>
                  </a:cxn>
                  <a:cxn ang="0">
                    <a:pos x="176" y="291"/>
                  </a:cxn>
                  <a:cxn ang="0">
                    <a:pos x="148" y="282"/>
                  </a:cxn>
                  <a:cxn ang="0">
                    <a:pos x="388" y="741"/>
                  </a:cxn>
                  <a:cxn ang="0">
                    <a:pos x="269" y="785"/>
                  </a:cxn>
                  <a:cxn ang="0">
                    <a:pos x="222" y="794"/>
                  </a:cxn>
                  <a:cxn ang="0">
                    <a:pos x="177" y="781"/>
                  </a:cxn>
                  <a:cxn ang="0">
                    <a:pos x="130" y="748"/>
                  </a:cxn>
                </a:cxnLst>
                <a:rect l="0" t="0" r="r" b="b"/>
                <a:pathLst>
                  <a:path w="1660" h="1192">
                    <a:moveTo>
                      <a:pt x="1211" y="483"/>
                    </a:moveTo>
                    <a:lnTo>
                      <a:pt x="1211" y="483"/>
                    </a:lnTo>
                    <a:lnTo>
                      <a:pt x="1215" y="475"/>
                    </a:lnTo>
                    <a:lnTo>
                      <a:pt x="1219" y="467"/>
                    </a:lnTo>
                    <a:lnTo>
                      <a:pt x="1221" y="458"/>
                    </a:lnTo>
                    <a:lnTo>
                      <a:pt x="1222" y="448"/>
                    </a:lnTo>
                    <a:lnTo>
                      <a:pt x="1222" y="294"/>
                    </a:lnTo>
                    <a:lnTo>
                      <a:pt x="1222" y="294"/>
                    </a:lnTo>
                    <a:lnTo>
                      <a:pt x="1221" y="285"/>
                    </a:lnTo>
                    <a:lnTo>
                      <a:pt x="1219" y="276"/>
                    </a:lnTo>
                    <a:lnTo>
                      <a:pt x="1215" y="268"/>
                    </a:lnTo>
                    <a:lnTo>
                      <a:pt x="1211" y="260"/>
                    </a:lnTo>
                    <a:lnTo>
                      <a:pt x="443" y="260"/>
                    </a:lnTo>
                    <a:lnTo>
                      <a:pt x="443" y="260"/>
                    </a:lnTo>
                    <a:lnTo>
                      <a:pt x="439" y="268"/>
                    </a:lnTo>
                    <a:lnTo>
                      <a:pt x="436" y="276"/>
                    </a:lnTo>
                    <a:lnTo>
                      <a:pt x="434" y="285"/>
                    </a:lnTo>
                    <a:lnTo>
                      <a:pt x="433" y="294"/>
                    </a:lnTo>
                    <a:lnTo>
                      <a:pt x="433" y="448"/>
                    </a:lnTo>
                    <a:lnTo>
                      <a:pt x="433" y="448"/>
                    </a:lnTo>
                    <a:lnTo>
                      <a:pt x="434" y="458"/>
                    </a:lnTo>
                    <a:lnTo>
                      <a:pt x="436" y="467"/>
                    </a:lnTo>
                    <a:lnTo>
                      <a:pt x="439" y="475"/>
                    </a:lnTo>
                    <a:lnTo>
                      <a:pt x="443" y="483"/>
                    </a:lnTo>
                    <a:lnTo>
                      <a:pt x="1211" y="483"/>
                    </a:lnTo>
                    <a:close/>
                    <a:moveTo>
                      <a:pt x="1117" y="377"/>
                    </a:moveTo>
                    <a:lnTo>
                      <a:pt x="1117" y="377"/>
                    </a:lnTo>
                    <a:lnTo>
                      <a:pt x="1121" y="378"/>
                    </a:lnTo>
                    <a:lnTo>
                      <a:pt x="1127" y="381"/>
                    </a:lnTo>
                    <a:lnTo>
                      <a:pt x="1129" y="385"/>
                    </a:lnTo>
                    <a:lnTo>
                      <a:pt x="1129" y="390"/>
                    </a:lnTo>
                    <a:lnTo>
                      <a:pt x="1129" y="390"/>
                    </a:lnTo>
                    <a:lnTo>
                      <a:pt x="1129" y="396"/>
                    </a:lnTo>
                    <a:lnTo>
                      <a:pt x="1127" y="400"/>
                    </a:lnTo>
                    <a:lnTo>
                      <a:pt x="1121" y="402"/>
                    </a:lnTo>
                    <a:lnTo>
                      <a:pt x="1117" y="403"/>
                    </a:lnTo>
                    <a:lnTo>
                      <a:pt x="1117" y="403"/>
                    </a:lnTo>
                    <a:lnTo>
                      <a:pt x="1112" y="402"/>
                    </a:lnTo>
                    <a:lnTo>
                      <a:pt x="1108" y="400"/>
                    </a:lnTo>
                    <a:lnTo>
                      <a:pt x="1104" y="396"/>
                    </a:lnTo>
                    <a:lnTo>
                      <a:pt x="1104" y="390"/>
                    </a:lnTo>
                    <a:lnTo>
                      <a:pt x="1104" y="390"/>
                    </a:lnTo>
                    <a:lnTo>
                      <a:pt x="1104" y="385"/>
                    </a:lnTo>
                    <a:lnTo>
                      <a:pt x="1108" y="381"/>
                    </a:lnTo>
                    <a:lnTo>
                      <a:pt x="1112" y="378"/>
                    </a:lnTo>
                    <a:lnTo>
                      <a:pt x="1117" y="377"/>
                    </a:lnTo>
                    <a:lnTo>
                      <a:pt x="1117" y="377"/>
                    </a:lnTo>
                    <a:close/>
                    <a:moveTo>
                      <a:pt x="1091" y="339"/>
                    </a:moveTo>
                    <a:lnTo>
                      <a:pt x="1091" y="339"/>
                    </a:lnTo>
                    <a:lnTo>
                      <a:pt x="1096" y="339"/>
                    </a:lnTo>
                    <a:lnTo>
                      <a:pt x="1100" y="342"/>
                    </a:lnTo>
                    <a:lnTo>
                      <a:pt x="1103" y="347"/>
                    </a:lnTo>
                    <a:lnTo>
                      <a:pt x="1104" y="351"/>
                    </a:lnTo>
                    <a:lnTo>
                      <a:pt x="1104" y="351"/>
                    </a:lnTo>
                    <a:lnTo>
                      <a:pt x="1103" y="356"/>
                    </a:lnTo>
                    <a:lnTo>
                      <a:pt x="1100" y="360"/>
                    </a:lnTo>
                    <a:lnTo>
                      <a:pt x="1096" y="364"/>
                    </a:lnTo>
                    <a:lnTo>
                      <a:pt x="1091" y="364"/>
                    </a:lnTo>
                    <a:lnTo>
                      <a:pt x="1091" y="364"/>
                    </a:lnTo>
                    <a:lnTo>
                      <a:pt x="1085" y="364"/>
                    </a:lnTo>
                    <a:lnTo>
                      <a:pt x="1082" y="360"/>
                    </a:lnTo>
                    <a:lnTo>
                      <a:pt x="1079" y="356"/>
                    </a:lnTo>
                    <a:lnTo>
                      <a:pt x="1078" y="351"/>
                    </a:lnTo>
                    <a:lnTo>
                      <a:pt x="1078" y="351"/>
                    </a:lnTo>
                    <a:lnTo>
                      <a:pt x="1079" y="347"/>
                    </a:lnTo>
                    <a:lnTo>
                      <a:pt x="1082" y="342"/>
                    </a:lnTo>
                    <a:lnTo>
                      <a:pt x="1085" y="339"/>
                    </a:lnTo>
                    <a:lnTo>
                      <a:pt x="1091" y="339"/>
                    </a:lnTo>
                    <a:lnTo>
                      <a:pt x="1091" y="339"/>
                    </a:lnTo>
                    <a:close/>
                    <a:moveTo>
                      <a:pt x="1064" y="377"/>
                    </a:moveTo>
                    <a:lnTo>
                      <a:pt x="1064" y="377"/>
                    </a:lnTo>
                    <a:lnTo>
                      <a:pt x="1070" y="378"/>
                    </a:lnTo>
                    <a:lnTo>
                      <a:pt x="1074" y="381"/>
                    </a:lnTo>
                    <a:lnTo>
                      <a:pt x="1076" y="385"/>
                    </a:lnTo>
                    <a:lnTo>
                      <a:pt x="1078" y="390"/>
                    </a:lnTo>
                    <a:lnTo>
                      <a:pt x="1078" y="390"/>
                    </a:lnTo>
                    <a:lnTo>
                      <a:pt x="1076" y="396"/>
                    </a:lnTo>
                    <a:lnTo>
                      <a:pt x="1074" y="400"/>
                    </a:lnTo>
                    <a:lnTo>
                      <a:pt x="1070" y="402"/>
                    </a:lnTo>
                    <a:lnTo>
                      <a:pt x="1064" y="403"/>
                    </a:lnTo>
                    <a:lnTo>
                      <a:pt x="1064" y="403"/>
                    </a:lnTo>
                    <a:lnTo>
                      <a:pt x="1059" y="402"/>
                    </a:lnTo>
                    <a:lnTo>
                      <a:pt x="1055" y="400"/>
                    </a:lnTo>
                    <a:lnTo>
                      <a:pt x="1052" y="396"/>
                    </a:lnTo>
                    <a:lnTo>
                      <a:pt x="1051" y="390"/>
                    </a:lnTo>
                    <a:lnTo>
                      <a:pt x="1051" y="390"/>
                    </a:lnTo>
                    <a:lnTo>
                      <a:pt x="1052" y="385"/>
                    </a:lnTo>
                    <a:lnTo>
                      <a:pt x="1055" y="381"/>
                    </a:lnTo>
                    <a:lnTo>
                      <a:pt x="1059" y="378"/>
                    </a:lnTo>
                    <a:lnTo>
                      <a:pt x="1064" y="377"/>
                    </a:lnTo>
                    <a:lnTo>
                      <a:pt x="1064" y="377"/>
                    </a:lnTo>
                    <a:close/>
                    <a:moveTo>
                      <a:pt x="1038" y="339"/>
                    </a:moveTo>
                    <a:lnTo>
                      <a:pt x="1038" y="339"/>
                    </a:lnTo>
                    <a:lnTo>
                      <a:pt x="1043" y="339"/>
                    </a:lnTo>
                    <a:lnTo>
                      <a:pt x="1047" y="342"/>
                    </a:lnTo>
                    <a:lnTo>
                      <a:pt x="1050" y="347"/>
                    </a:lnTo>
                    <a:lnTo>
                      <a:pt x="1051" y="351"/>
                    </a:lnTo>
                    <a:lnTo>
                      <a:pt x="1051" y="351"/>
                    </a:lnTo>
                    <a:lnTo>
                      <a:pt x="1050" y="356"/>
                    </a:lnTo>
                    <a:lnTo>
                      <a:pt x="1047" y="360"/>
                    </a:lnTo>
                    <a:lnTo>
                      <a:pt x="1043" y="364"/>
                    </a:lnTo>
                    <a:lnTo>
                      <a:pt x="1038" y="364"/>
                    </a:lnTo>
                    <a:lnTo>
                      <a:pt x="1038" y="364"/>
                    </a:lnTo>
                    <a:lnTo>
                      <a:pt x="1033" y="364"/>
                    </a:lnTo>
                    <a:lnTo>
                      <a:pt x="1029" y="360"/>
                    </a:lnTo>
                    <a:lnTo>
                      <a:pt x="1026" y="356"/>
                    </a:lnTo>
                    <a:lnTo>
                      <a:pt x="1025" y="351"/>
                    </a:lnTo>
                    <a:lnTo>
                      <a:pt x="1025" y="351"/>
                    </a:lnTo>
                    <a:lnTo>
                      <a:pt x="1026" y="347"/>
                    </a:lnTo>
                    <a:lnTo>
                      <a:pt x="1029" y="342"/>
                    </a:lnTo>
                    <a:lnTo>
                      <a:pt x="1033" y="339"/>
                    </a:lnTo>
                    <a:lnTo>
                      <a:pt x="1038" y="339"/>
                    </a:lnTo>
                    <a:lnTo>
                      <a:pt x="1038" y="339"/>
                    </a:lnTo>
                    <a:close/>
                    <a:moveTo>
                      <a:pt x="1011" y="377"/>
                    </a:moveTo>
                    <a:lnTo>
                      <a:pt x="1011" y="377"/>
                    </a:lnTo>
                    <a:lnTo>
                      <a:pt x="1017" y="378"/>
                    </a:lnTo>
                    <a:lnTo>
                      <a:pt x="1021" y="381"/>
                    </a:lnTo>
                    <a:lnTo>
                      <a:pt x="1023" y="385"/>
                    </a:lnTo>
                    <a:lnTo>
                      <a:pt x="1025" y="390"/>
                    </a:lnTo>
                    <a:lnTo>
                      <a:pt x="1025" y="390"/>
                    </a:lnTo>
                    <a:lnTo>
                      <a:pt x="1023" y="396"/>
                    </a:lnTo>
                    <a:lnTo>
                      <a:pt x="1021" y="400"/>
                    </a:lnTo>
                    <a:lnTo>
                      <a:pt x="1017" y="402"/>
                    </a:lnTo>
                    <a:lnTo>
                      <a:pt x="1011" y="403"/>
                    </a:lnTo>
                    <a:lnTo>
                      <a:pt x="1011" y="403"/>
                    </a:lnTo>
                    <a:lnTo>
                      <a:pt x="1006" y="402"/>
                    </a:lnTo>
                    <a:lnTo>
                      <a:pt x="1002" y="400"/>
                    </a:lnTo>
                    <a:lnTo>
                      <a:pt x="999" y="396"/>
                    </a:lnTo>
                    <a:lnTo>
                      <a:pt x="998" y="390"/>
                    </a:lnTo>
                    <a:lnTo>
                      <a:pt x="998" y="390"/>
                    </a:lnTo>
                    <a:lnTo>
                      <a:pt x="999" y="385"/>
                    </a:lnTo>
                    <a:lnTo>
                      <a:pt x="1002" y="381"/>
                    </a:lnTo>
                    <a:lnTo>
                      <a:pt x="1006" y="378"/>
                    </a:lnTo>
                    <a:lnTo>
                      <a:pt x="1011" y="377"/>
                    </a:lnTo>
                    <a:lnTo>
                      <a:pt x="1011" y="377"/>
                    </a:lnTo>
                    <a:close/>
                    <a:moveTo>
                      <a:pt x="985" y="339"/>
                    </a:moveTo>
                    <a:lnTo>
                      <a:pt x="985" y="339"/>
                    </a:lnTo>
                    <a:lnTo>
                      <a:pt x="990" y="339"/>
                    </a:lnTo>
                    <a:lnTo>
                      <a:pt x="994" y="342"/>
                    </a:lnTo>
                    <a:lnTo>
                      <a:pt x="997" y="347"/>
                    </a:lnTo>
                    <a:lnTo>
                      <a:pt x="998" y="351"/>
                    </a:lnTo>
                    <a:lnTo>
                      <a:pt x="998" y="351"/>
                    </a:lnTo>
                    <a:lnTo>
                      <a:pt x="997" y="356"/>
                    </a:lnTo>
                    <a:lnTo>
                      <a:pt x="994" y="360"/>
                    </a:lnTo>
                    <a:lnTo>
                      <a:pt x="990" y="364"/>
                    </a:lnTo>
                    <a:lnTo>
                      <a:pt x="985" y="364"/>
                    </a:lnTo>
                    <a:lnTo>
                      <a:pt x="985" y="364"/>
                    </a:lnTo>
                    <a:lnTo>
                      <a:pt x="980" y="364"/>
                    </a:lnTo>
                    <a:lnTo>
                      <a:pt x="976" y="360"/>
                    </a:lnTo>
                    <a:lnTo>
                      <a:pt x="973" y="356"/>
                    </a:lnTo>
                    <a:lnTo>
                      <a:pt x="972" y="351"/>
                    </a:lnTo>
                    <a:lnTo>
                      <a:pt x="972" y="351"/>
                    </a:lnTo>
                    <a:lnTo>
                      <a:pt x="973" y="347"/>
                    </a:lnTo>
                    <a:lnTo>
                      <a:pt x="976" y="342"/>
                    </a:lnTo>
                    <a:lnTo>
                      <a:pt x="980" y="339"/>
                    </a:lnTo>
                    <a:lnTo>
                      <a:pt x="985" y="339"/>
                    </a:lnTo>
                    <a:lnTo>
                      <a:pt x="985" y="339"/>
                    </a:lnTo>
                    <a:close/>
                    <a:moveTo>
                      <a:pt x="958" y="377"/>
                    </a:moveTo>
                    <a:lnTo>
                      <a:pt x="958" y="377"/>
                    </a:lnTo>
                    <a:lnTo>
                      <a:pt x="964" y="378"/>
                    </a:lnTo>
                    <a:lnTo>
                      <a:pt x="968" y="381"/>
                    </a:lnTo>
                    <a:lnTo>
                      <a:pt x="970" y="385"/>
                    </a:lnTo>
                    <a:lnTo>
                      <a:pt x="972" y="390"/>
                    </a:lnTo>
                    <a:lnTo>
                      <a:pt x="972" y="390"/>
                    </a:lnTo>
                    <a:lnTo>
                      <a:pt x="970" y="396"/>
                    </a:lnTo>
                    <a:lnTo>
                      <a:pt x="968" y="400"/>
                    </a:lnTo>
                    <a:lnTo>
                      <a:pt x="964" y="402"/>
                    </a:lnTo>
                    <a:lnTo>
                      <a:pt x="958" y="403"/>
                    </a:lnTo>
                    <a:lnTo>
                      <a:pt x="958" y="403"/>
                    </a:lnTo>
                    <a:lnTo>
                      <a:pt x="953" y="402"/>
                    </a:lnTo>
                    <a:lnTo>
                      <a:pt x="949" y="400"/>
                    </a:lnTo>
                    <a:lnTo>
                      <a:pt x="946" y="396"/>
                    </a:lnTo>
                    <a:lnTo>
                      <a:pt x="945" y="390"/>
                    </a:lnTo>
                    <a:lnTo>
                      <a:pt x="945" y="390"/>
                    </a:lnTo>
                    <a:lnTo>
                      <a:pt x="946" y="385"/>
                    </a:lnTo>
                    <a:lnTo>
                      <a:pt x="949" y="381"/>
                    </a:lnTo>
                    <a:lnTo>
                      <a:pt x="953" y="378"/>
                    </a:lnTo>
                    <a:lnTo>
                      <a:pt x="958" y="377"/>
                    </a:lnTo>
                    <a:lnTo>
                      <a:pt x="958" y="377"/>
                    </a:lnTo>
                    <a:close/>
                    <a:moveTo>
                      <a:pt x="932" y="339"/>
                    </a:moveTo>
                    <a:lnTo>
                      <a:pt x="932" y="339"/>
                    </a:lnTo>
                    <a:lnTo>
                      <a:pt x="937" y="339"/>
                    </a:lnTo>
                    <a:lnTo>
                      <a:pt x="941" y="342"/>
                    </a:lnTo>
                    <a:lnTo>
                      <a:pt x="945" y="347"/>
                    </a:lnTo>
                    <a:lnTo>
                      <a:pt x="945" y="351"/>
                    </a:lnTo>
                    <a:lnTo>
                      <a:pt x="945" y="351"/>
                    </a:lnTo>
                    <a:lnTo>
                      <a:pt x="945" y="356"/>
                    </a:lnTo>
                    <a:lnTo>
                      <a:pt x="941" y="360"/>
                    </a:lnTo>
                    <a:lnTo>
                      <a:pt x="937" y="364"/>
                    </a:lnTo>
                    <a:lnTo>
                      <a:pt x="932" y="364"/>
                    </a:lnTo>
                    <a:lnTo>
                      <a:pt x="932" y="364"/>
                    </a:lnTo>
                    <a:lnTo>
                      <a:pt x="928" y="364"/>
                    </a:lnTo>
                    <a:lnTo>
                      <a:pt x="923" y="360"/>
                    </a:lnTo>
                    <a:lnTo>
                      <a:pt x="920" y="356"/>
                    </a:lnTo>
                    <a:lnTo>
                      <a:pt x="920" y="351"/>
                    </a:lnTo>
                    <a:lnTo>
                      <a:pt x="920" y="351"/>
                    </a:lnTo>
                    <a:lnTo>
                      <a:pt x="920" y="347"/>
                    </a:lnTo>
                    <a:lnTo>
                      <a:pt x="923" y="342"/>
                    </a:lnTo>
                    <a:lnTo>
                      <a:pt x="928" y="339"/>
                    </a:lnTo>
                    <a:lnTo>
                      <a:pt x="932" y="339"/>
                    </a:lnTo>
                    <a:lnTo>
                      <a:pt x="932" y="339"/>
                    </a:lnTo>
                    <a:close/>
                    <a:moveTo>
                      <a:pt x="907" y="377"/>
                    </a:moveTo>
                    <a:lnTo>
                      <a:pt x="907" y="377"/>
                    </a:lnTo>
                    <a:lnTo>
                      <a:pt x="911" y="378"/>
                    </a:lnTo>
                    <a:lnTo>
                      <a:pt x="916" y="381"/>
                    </a:lnTo>
                    <a:lnTo>
                      <a:pt x="919" y="385"/>
                    </a:lnTo>
                    <a:lnTo>
                      <a:pt x="920" y="390"/>
                    </a:lnTo>
                    <a:lnTo>
                      <a:pt x="920" y="390"/>
                    </a:lnTo>
                    <a:lnTo>
                      <a:pt x="919" y="396"/>
                    </a:lnTo>
                    <a:lnTo>
                      <a:pt x="916" y="400"/>
                    </a:lnTo>
                    <a:lnTo>
                      <a:pt x="911" y="402"/>
                    </a:lnTo>
                    <a:lnTo>
                      <a:pt x="907" y="403"/>
                    </a:lnTo>
                    <a:lnTo>
                      <a:pt x="907" y="403"/>
                    </a:lnTo>
                    <a:lnTo>
                      <a:pt x="901" y="402"/>
                    </a:lnTo>
                    <a:lnTo>
                      <a:pt x="898" y="400"/>
                    </a:lnTo>
                    <a:lnTo>
                      <a:pt x="894" y="396"/>
                    </a:lnTo>
                    <a:lnTo>
                      <a:pt x="894" y="390"/>
                    </a:lnTo>
                    <a:lnTo>
                      <a:pt x="894" y="390"/>
                    </a:lnTo>
                    <a:lnTo>
                      <a:pt x="894" y="385"/>
                    </a:lnTo>
                    <a:lnTo>
                      <a:pt x="898" y="381"/>
                    </a:lnTo>
                    <a:lnTo>
                      <a:pt x="901" y="378"/>
                    </a:lnTo>
                    <a:lnTo>
                      <a:pt x="907" y="377"/>
                    </a:lnTo>
                    <a:lnTo>
                      <a:pt x="907" y="377"/>
                    </a:lnTo>
                    <a:close/>
                    <a:moveTo>
                      <a:pt x="880" y="339"/>
                    </a:moveTo>
                    <a:lnTo>
                      <a:pt x="880" y="339"/>
                    </a:lnTo>
                    <a:lnTo>
                      <a:pt x="886" y="339"/>
                    </a:lnTo>
                    <a:lnTo>
                      <a:pt x="890" y="342"/>
                    </a:lnTo>
                    <a:lnTo>
                      <a:pt x="892" y="347"/>
                    </a:lnTo>
                    <a:lnTo>
                      <a:pt x="894" y="351"/>
                    </a:lnTo>
                    <a:lnTo>
                      <a:pt x="894" y="351"/>
                    </a:lnTo>
                    <a:lnTo>
                      <a:pt x="892" y="356"/>
                    </a:lnTo>
                    <a:lnTo>
                      <a:pt x="890" y="360"/>
                    </a:lnTo>
                    <a:lnTo>
                      <a:pt x="886" y="364"/>
                    </a:lnTo>
                    <a:lnTo>
                      <a:pt x="880" y="364"/>
                    </a:lnTo>
                    <a:lnTo>
                      <a:pt x="880" y="364"/>
                    </a:lnTo>
                    <a:lnTo>
                      <a:pt x="875" y="364"/>
                    </a:lnTo>
                    <a:lnTo>
                      <a:pt x="871" y="360"/>
                    </a:lnTo>
                    <a:lnTo>
                      <a:pt x="868" y="356"/>
                    </a:lnTo>
                    <a:lnTo>
                      <a:pt x="867" y="351"/>
                    </a:lnTo>
                    <a:lnTo>
                      <a:pt x="867" y="351"/>
                    </a:lnTo>
                    <a:lnTo>
                      <a:pt x="868" y="347"/>
                    </a:lnTo>
                    <a:lnTo>
                      <a:pt x="871" y="342"/>
                    </a:lnTo>
                    <a:lnTo>
                      <a:pt x="875" y="339"/>
                    </a:lnTo>
                    <a:lnTo>
                      <a:pt x="880" y="339"/>
                    </a:lnTo>
                    <a:lnTo>
                      <a:pt x="880" y="339"/>
                    </a:lnTo>
                    <a:close/>
                    <a:moveTo>
                      <a:pt x="571" y="313"/>
                    </a:moveTo>
                    <a:lnTo>
                      <a:pt x="571" y="313"/>
                    </a:lnTo>
                    <a:lnTo>
                      <a:pt x="582" y="314"/>
                    </a:lnTo>
                    <a:lnTo>
                      <a:pt x="594" y="316"/>
                    </a:lnTo>
                    <a:lnTo>
                      <a:pt x="604" y="322"/>
                    </a:lnTo>
                    <a:lnTo>
                      <a:pt x="613" y="330"/>
                    </a:lnTo>
                    <a:lnTo>
                      <a:pt x="620" y="338"/>
                    </a:lnTo>
                    <a:lnTo>
                      <a:pt x="625" y="348"/>
                    </a:lnTo>
                    <a:lnTo>
                      <a:pt x="629" y="359"/>
                    </a:lnTo>
                    <a:lnTo>
                      <a:pt x="630" y="371"/>
                    </a:lnTo>
                    <a:lnTo>
                      <a:pt x="630" y="371"/>
                    </a:lnTo>
                    <a:lnTo>
                      <a:pt x="629" y="382"/>
                    </a:lnTo>
                    <a:lnTo>
                      <a:pt x="625" y="394"/>
                    </a:lnTo>
                    <a:lnTo>
                      <a:pt x="620" y="403"/>
                    </a:lnTo>
                    <a:lnTo>
                      <a:pt x="613" y="413"/>
                    </a:lnTo>
                    <a:lnTo>
                      <a:pt x="604" y="419"/>
                    </a:lnTo>
                    <a:lnTo>
                      <a:pt x="594" y="425"/>
                    </a:lnTo>
                    <a:lnTo>
                      <a:pt x="582" y="429"/>
                    </a:lnTo>
                    <a:lnTo>
                      <a:pt x="571" y="430"/>
                    </a:lnTo>
                    <a:lnTo>
                      <a:pt x="571" y="430"/>
                    </a:lnTo>
                    <a:lnTo>
                      <a:pt x="559" y="429"/>
                    </a:lnTo>
                    <a:lnTo>
                      <a:pt x="548" y="425"/>
                    </a:lnTo>
                    <a:lnTo>
                      <a:pt x="537" y="419"/>
                    </a:lnTo>
                    <a:lnTo>
                      <a:pt x="530" y="413"/>
                    </a:lnTo>
                    <a:lnTo>
                      <a:pt x="522" y="403"/>
                    </a:lnTo>
                    <a:lnTo>
                      <a:pt x="516" y="394"/>
                    </a:lnTo>
                    <a:lnTo>
                      <a:pt x="514" y="382"/>
                    </a:lnTo>
                    <a:lnTo>
                      <a:pt x="512" y="371"/>
                    </a:lnTo>
                    <a:lnTo>
                      <a:pt x="512" y="371"/>
                    </a:lnTo>
                    <a:lnTo>
                      <a:pt x="514" y="359"/>
                    </a:lnTo>
                    <a:lnTo>
                      <a:pt x="516" y="348"/>
                    </a:lnTo>
                    <a:lnTo>
                      <a:pt x="522" y="338"/>
                    </a:lnTo>
                    <a:lnTo>
                      <a:pt x="530" y="330"/>
                    </a:lnTo>
                    <a:lnTo>
                      <a:pt x="537" y="322"/>
                    </a:lnTo>
                    <a:lnTo>
                      <a:pt x="548" y="316"/>
                    </a:lnTo>
                    <a:lnTo>
                      <a:pt x="559" y="314"/>
                    </a:lnTo>
                    <a:lnTo>
                      <a:pt x="571" y="313"/>
                    </a:lnTo>
                    <a:lnTo>
                      <a:pt x="571" y="313"/>
                    </a:lnTo>
                    <a:close/>
                    <a:moveTo>
                      <a:pt x="1258" y="989"/>
                    </a:moveTo>
                    <a:lnTo>
                      <a:pt x="397" y="989"/>
                    </a:lnTo>
                    <a:lnTo>
                      <a:pt x="397" y="989"/>
                    </a:lnTo>
                    <a:lnTo>
                      <a:pt x="391" y="990"/>
                    </a:lnTo>
                    <a:lnTo>
                      <a:pt x="385" y="994"/>
                    </a:lnTo>
                    <a:lnTo>
                      <a:pt x="381" y="999"/>
                    </a:lnTo>
                    <a:lnTo>
                      <a:pt x="380" y="1007"/>
                    </a:lnTo>
                    <a:lnTo>
                      <a:pt x="380" y="1175"/>
                    </a:lnTo>
                    <a:lnTo>
                      <a:pt x="380" y="1175"/>
                    </a:lnTo>
                    <a:lnTo>
                      <a:pt x="381" y="1181"/>
                    </a:lnTo>
                    <a:lnTo>
                      <a:pt x="385" y="1187"/>
                    </a:lnTo>
                    <a:lnTo>
                      <a:pt x="391" y="1191"/>
                    </a:lnTo>
                    <a:lnTo>
                      <a:pt x="397" y="1192"/>
                    </a:lnTo>
                    <a:lnTo>
                      <a:pt x="1258" y="1192"/>
                    </a:lnTo>
                    <a:lnTo>
                      <a:pt x="1258" y="1192"/>
                    </a:lnTo>
                    <a:lnTo>
                      <a:pt x="1264" y="1191"/>
                    </a:lnTo>
                    <a:lnTo>
                      <a:pt x="1269" y="1187"/>
                    </a:lnTo>
                    <a:lnTo>
                      <a:pt x="1273" y="1181"/>
                    </a:lnTo>
                    <a:lnTo>
                      <a:pt x="1275" y="1175"/>
                    </a:lnTo>
                    <a:lnTo>
                      <a:pt x="1275" y="1007"/>
                    </a:lnTo>
                    <a:lnTo>
                      <a:pt x="1275" y="1007"/>
                    </a:lnTo>
                    <a:lnTo>
                      <a:pt x="1273" y="999"/>
                    </a:lnTo>
                    <a:lnTo>
                      <a:pt x="1269" y="994"/>
                    </a:lnTo>
                    <a:lnTo>
                      <a:pt x="1264" y="990"/>
                    </a:lnTo>
                    <a:lnTo>
                      <a:pt x="1258" y="989"/>
                    </a:lnTo>
                    <a:lnTo>
                      <a:pt x="1258" y="989"/>
                    </a:lnTo>
                    <a:close/>
                    <a:moveTo>
                      <a:pt x="494" y="976"/>
                    </a:moveTo>
                    <a:lnTo>
                      <a:pt x="1161" y="976"/>
                    </a:lnTo>
                    <a:lnTo>
                      <a:pt x="1161" y="976"/>
                    </a:lnTo>
                    <a:lnTo>
                      <a:pt x="1173" y="976"/>
                    </a:lnTo>
                    <a:lnTo>
                      <a:pt x="1185" y="972"/>
                    </a:lnTo>
                    <a:lnTo>
                      <a:pt x="1195" y="967"/>
                    </a:lnTo>
                    <a:lnTo>
                      <a:pt x="1205" y="959"/>
                    </a:lnTo>
                    <a:lnTo>
                      <a:pt x="1211" y="949"/>
                    </a:lnTo>
                    <a:lnTo>
                      <a:pt x="1217" y="939"/>
                    </a:lnTo>
                    <a:lnTo>
                      <a:pt x="1221" y="928"/>
                    </a:lnTo>
                    <a:lnTo>
                      <a:pt x="1222" y="916"/>
                    </a:lnTo>
                    <a:lnTo>
                      <a:pt x="1222" y="762"/>
                    </a:lnTo>
                    <a:lnTo>
                      <a:pt x="1222" y="762"/>
                    </a:lnTo>
                    <a:lnTo>
                      <a:pt x="1221" y="753"/>
                    </a:lnTo>
                    <a:lnTo>
                      <a:pt x="1219" y="744"/>
                    </a:lnTo>
                    <a:lnTo>
                      <a:pt x="1215" y="736"/>
                    </a:lnTo>
                    <a:lnTo>
                      <a:pt x="1211" y="728"/>
                    </a:lnTo>
                    <a:lnTo>
                      <a:pt x="443" y="728"/>
                    </a:lnTo>
                    <a:lnTo>
                      <a:pt x="443" y="728"/>
                    </a:lnTo>
                    <a:lnTo>
                      <a:pt x="439" y="736"/>
                    </a:lnTo>
                    <a:lnTo>
                      <a:pt x="436" y="744"/>
                    </a:lnTo>
                    <a:lnTo>
                      <a:pt x="434" y="753"/>
                    </a:lnTo>
                    <a:lnTo>
                      <a:pt x="433" y="762"/>
                    </a:lnTo>
                    <a:lnTo>
                      <a:pt x="433" y="916"/>
                    </a:lnTo>
                    <a:lnTo>
                      <a:pt x="433" y="916"/>
                    </a:lnTo>
                    <a:lnTo>
                      <a:pt x="434" y="928"/>
                    </a:lnTo>
                    <a:lnTo>
                      <a:pt x="438" y="939"/>
                    </a:lnTo>
                    <a:lnTo>
                      <a:pt x="443" y="949"/>
                    </a:lnTo>
                    <a:lnTo>
                      <a:pt x="450" y="959"/>
                    </a:lnTo>
                    <a:lnTo>
                      <a:pt x="459" y="967"/>
                    </a:lnTo>
                    <a:lnTo>
                      <a:pt x="470" y="972"/>
                    </a:lnTo>
                    <a:lnTo>
                      <a:pt x="482" y="976"/>
                    </a:lnTo>
                    <a:lnTo>
                      <a:pt x="494" y="976"/>
                    </a:lnTo>
                    <a:lnTo>
                      <a:pt x="494" y="976"/>
                    </a:lnTo>
                    <a:close/>
                    <a:moveTo>
                      <a:pt x="1117" y="845"/>
                    </a:moveTo>
                    <a:lnTo>
                      <a:pt x="1117" y="845"/>
                    </a:lnTo>
                    <a:lnTo>
                      <a:pt x="1121" y="847"/>
                    </a:lnTo>
                    <a:lnTo>
                      <a:pt x="1127" y="849"/>
                    </a:lnTo>
                    <a:lnTo>
                      <a:pt x="1129" y="853"/>
                    </a:lnTo>
                    <a:lnTo>
                      <a:pt x="1129" y="858"/>
                    </a:lnTo>
                    <a:lnTo>
                      <a:pt x="1129" y="858"/>
                    </a:lnTo>
                    <a:lnTo>
                      <a:pt x="1129" y="864"/>
                    </a:lnTo>
                    <a:lnTo>
                      <a:pt x="1127" y="868"/>
                    </a:lnTo>
                    <a:lnTo>
                      <a:pt x="1121" y="870"/>
                    </a:lnTo>
                    <a:lnTo>
                      <a:pt x="1117" y="872"/>
                    </a:lnTo>
                    <a:lnTo>
                      <a:pt x="1117" y="872"/>
                    </a:lnTo>
                    <a:lnTo>
                      <a:pt x="1112" y="870"/>
                    </a:lnTo>
                    <a:lnTo>
                      <a:pt x="1108" y="868"/>
                    </a:lnTo>
                    <a:lnTo>
                      <a:pt x="1104" y="864"/>
                    </a:lnTo>
                    <a:lnTo>
                      <a:pt x="1104" y="858"/>
                    </a:lnTo>
                    <a:lnTo>
                      <a:pt x="1104" y="858"/>
                    </a:lnTo>
                    <a:lnTo>
                      <a:pt x="1104" y="853"/>
                    </a:lnTo>
                    <a:lnTo>
                      <a:pt x="1108" y="849"/>
                    </a:lnTo>
                    <a:lnTo>
                      <a:pt x="1112" y="847"/>
                    </a:lnTo>
                    <a:lnTo>
                      <a:pt x="1117" y="845"/>
                    </a:lnTo>
                    <a:lnTo>
                      <a:pt x="1117" y="845"/>
                    </a:lnTo>
                    <a:close/>
                    <a:moveTo>
                      <a:pt x="1091" y="806"/>
                    </a:moveTo>
                    <a:lnTo>
                      <a:pt x="1091" y="806"/>
                    </a:lnTo>
                    <a:lnTo>
                      <a:pt x="1096" y="807"/>
                    </a:lnTo>
                    <a:lnTo>
                      <a:pt x="1100" y="810"/>
                    </a:lnTo>
                    <a:lnTo>
                      <a:pt x="1103" y="814"/>
                    </a:lnTo>
                    <a:lnTo>
                      <a:pt x="1104" y="819"/>
                    </a:lnTo>
                    <a:lnTo>
                      <a:pt x="1104" y="819"/>
                    </a:lnTo>
                    <a:lnTo>
                      <a:pt x="1103" y="824"/>
                    </a:lnTo>
                    <a:lnTo>
                      <a:pt x="1100" y="828"/>
                    </a:lnTo>
                    <a:lnTo>
                      <a:pt x="1096" y="831"/>
                    </a:lnTo>
                    <a:lnTo>
                      <a:pt x="1091" y="832"/>
                    </a:lnTo>
                    <a:lnTo>
                      <a:pt x="1091" y="832"/>
                    </a:lnTo>
                    <a:lnTo>
                      <a:pt x="1085" y="831"/>
                    </a:lnTo>
                    <a:lnTo>
                      <a:pt x="1082" y="828"/>
                    </a:lnTo>
                    <a:lnTo>
                      <a:pt x="1079" y="824"/>
                    </a:lnTo>
                    <a:lnTo>
                      <a:pt x="1078" y="819"/>
                    </a:lnTo>
                    <a:lnTo>
                      <a:pt x="1078" y="819"/>
                    </a:lnTo>
                    <a:lnTo>
                      <a:pt x="1079" y="814"/>
                    </a:lnTo>
                    <a:lnTo>
                      <a:pt x="1082" y="810"/>
                    </a:lnTo>
                    <a:lnTo>
                      <a:pt x="1085" y="807"/>
                    </a:lnTo>
                    <a:lnTo>
                      <a:pt x="1091" y="806"/>
                    </a:lnTo>
                    <a:lnTo>
                      <a:pt x="1091" y="806"/>
                    </a:lnTo>
                    <a:close/>
                    <a:moveTo>
                      <a:pt x="1064" y="845"/>
                    </a:moveTo>
                    <a:lnTo>
                      <a:pt x="1064" y="845"/>
                    </a:lnTo>
                    <a:lnTo>
                      <a:pt x="1070" y="847"/>
                    </a:lnTo>
                    <a:lnTo>
                      <a:pt x="1074" y="849"/>
                    </a:lnTo>
                    <a:lnTo>
                      <a:pt x="1076" y="853"/>
                    </a:lnTo>
                    <a:lnTo>
                      <a:pt x="1078" y="858"/>
                    </a:lnTo>
                    <a:lnTo>
                      <a:pt x="1078" y="858"/>
                    </a:lnTo>
                    <a:lnTo>
                      <a:pt x="1076" y="864"/>
                    </a:lnTo>
                    <a:lnTo>
                      <a:pt x="1074" y="868"/>
                    </a:lnTo>
                    <a:lnTo>
                      <a:pt x="1070" y="870"/>
                    </a:lnTo>
                    <a:lnTo>
                      <a:pt x="1064" y="872"/>
                    </a:lnTo>
                    <a:lnTo>
                      <a:pt x="1064" y="872"/>
                    </a:lnTo>
                    <a:lnTo>
                      <a:pt x="1059" y="870"/>
                    </a:lnTo>
                    <a:lnTo>
                      <a:pt x="1055" y="868"/>
                    </a:lnTo>
                    <a:lnTo>
                      <a:pt x="1052" y="864"/>
                    </a:lnTo>
                    <a:lnTo>
                      <a:pt x="1051" y="858"/>
                    </a:lnTo>
                    <a:lnTo>
                      <a:pt x="1051" y="858"/>
                    </a:lnTo>
                    <a:lnTo>
                      <a:pt x="1052" y="853"/>
                    </a:lnTo>
                    <a:lnTo>
                      <a:pt x="1055" y="849"/>
                    </a:lnTo>
                    <a:lnTo>
                      <a:pt x="1059" y="847"/>
                    </a:lnTo>
                    <a:lnTo>
                      <a:pt x="1064" y="845"/>
                    </a:lnTo>
                    <a:lnTo>
                      <a:pt x="1064" y="845"/>
                    </a:lnTo>
                    <a:close/>
                    <a:moveTo>
                      <a:pt x="1038" y="806"/>
                    </a:moveTo>
                    <a:lnTo>
                      <a:pt x="1038" y="806"/>
                    </a:lnTo>
                    <a:lnTo>
                      <a:pt x="1043" y="807"/>
                    </a:lnTo>
                    <a:lnTo>
                      <a:pt x="1047" y="810"/>
                    </a:lnTo>
                    <a:lnTo>
                      <a:pt x="1050" y="814"/>
                    </a:lnTo>
                    <a:lnTo>
                      <a:pt x="1051" y="819"/>
                    </a:lnTo>
                    <a:lnTo>
                      <a:pt x="1051" y="819"/>
                    </a:lnTo>
                    <a:lnTo>
                      <a:pt x="1050" y="824"/>
                    </a:lnTo>
                    <a:lnTo>
                      <a:pt x="1047" y="828"/>
                    </a:lnTo>
                    <a:lnTo>
                      <a:pt x="1043" y="831"/>
                    </a:lnTo>
                    <a:lnTo>
                      <a:pt x="1038" y="832"/>
                    </a:lnTo>
                    <a:lnTo>
                      <a:pt x="1038" y="832"/>
                    </a:lnTo>
                    <a:lnTo>
                      <a:pt x="1033" y="831"/>
                    </a:lnTo>
                    <a:lnTo>
                      <a:pt x="1029" y="828"/>
                    </a:lnTo>
                    <a:lnTo>
                      <a:pt x="1026" y="824"/>
                    </a:lnTo>
                    <a:lnTo>
                      <a:pt x="1025" y="819"/>
                    </a:lnTo>
                    <a:lnTo>
                      <a:pt x="1025" y="819"/>
                    </a:lnTo>
                    <a:lnTo>
                      <a:pt x="1026" y="814"/>
                    </a:lnTo>
                    <a:lnTo>
                      <a:pt x="1029" y="810"/>
                    </a:lnTo>
                    <a:lnTo>
                      <a:pt x="1033" y="807"/>
                    </a:lnTo>
                    <a:lnTo>
                      <a:pt x="1038" y="806"/>
                    </a:lnTo>
                    <a:lnTo>
                      <a:pt x="1038" y="806"/>
                    </a:lnTo>
                    <a:close/>
                    <a:moveTo>
                      <a:pt x="1011" y="845"/>
                    </a:moveTo>
                    <a:lnTo>
                      <a:pt x="1011" y="845"/>
                    </a:lnTo>
                    <a:lnTo>
                      <a:pt x="1017" y="847"/>
                    </a:lnTo>
                    <a:lnTo>
                      <a:pt x="1021" y="849"/>
                    </a:lnTo>
                    <a:lnTo>
                      <a:pt x="1023" y="853"/>
                    </a:lnTo>
                    <a:lnTo>
                      <a:pt x="1025" y="858"/>
                    </a:lnTo>
                    <a:lnTo>
                      <a:pt x="1025" y="858"/>
                    </a:lnTo>
                    <a:lnTo>
                      <a:pt x="1023" y="864"/>
                    </a:lnTo>
                    <a:lnTo>
                      <a:pt x="1021" y="868"/>
                    </a:lnTo>
                    <a:lnTo>
                      <a:pt x="1017" y="870"/>
                    </a:lnTo>
                    <a:lnTo>
                      <a:pt x="1011" y="872"/>
                    </a:lnTo>
                    <a:lnTo>
                      <a:pt x="1011" y="872"/>
                    </a:lnTo>
                    <a:lnTo>
                      <a:pt x="1006" y="870"/>
                    </a:lnTo>
                    <a:lnTo>
                      <a:pt x="1002" y="868"/>
                    </a:lnTo>
                    <a:lnTo>
                      <a:pt x="999" y="864"/>
                    </a:lnTo>
                    <a:lnTo>
                      <a:pt x="998" y="858"/>
                    </a:lnTo>
                    <a:lnTo>
                      <a:pt x="998" y="858"/>
                    </a:lnTo>
                    <a:lnTo>
                      <a:pt x="999" y="853"/>
                    </a:lnTo>
                    <a:lnTo>
                      <a:pt x="1002" y="849"/>
                    </a:lnTo>
                    <a:lnTo>
                      <a:pt x="1006" y="847"/>
                    </a:lnTo>
                    <a:lnTo>
                      <a:pt x="1011" y="845"/>
                    </a:lnTo>
                    <a:lnTo>
                      <a:pt x="1011" y="845"/>
                    </a:lnTo>
                    <a:close/>
                    <a:moveTo>
                      <a:pt x="985" y="806"/>
                    </a:moveTo>
                    <a:lnTo>
                      <a:pt x="985" y="806"/>
                    </a:lnTo>
                    <a:lnTo>
                      <a:pt x="990" y="807"/>
                    </a:lnTo>
                    <a:lnTo>
                      <a:pt x="994" y="810"/>
                    </a:lnTo>
                    <a:lnTo>
                      <a:pt x="997" y="814"/>
                    </a:lnTo>
                    <a:lnTo>
                      <a:pt x="998" y="819"/>
                    </a:lnTo>
                    <a:lnTo>
                      <a:pt x="998" y="819"/>
                    </a:lnTo>
                    <a:lnTo>
                      <a:pt x="997" y="824"/>
                    </a:lnTo>
                    <a:lnTo>
                      <a:pt x="994" y="828"/>
                    </a:lnTo>
                    <a:lnTo>
                      <a:pt x="990" y="831"/>
                    </a:lnTo>
                    <a:lnTo>
                      <a:pt x="985" y="832"/>
                    </a:lnTo>
                    <a:lnTo>
                      <a:pt x="985" y="832"/>
                    </a:lnTo>
                    <a:lnTo>
                      <a:pt x="980" y="831"/>
                    </a:lnTo>
                    <a:lnTo>
                      <a:pt x="976" y="828"/>
                    </a:lnTo>
                    <a:lnTo>
                      <a:pt x="973" y="824"/>
                    </a:lnTo>
                    <a:lnTo>
                      <a:pt x="972" y="819"/>
                    </a:lnTo>
                    <a:lnTo>
                      <a:pt x="972" y="819"/>
                    </a:lnTo>
                    <a:lnTo>
                      <a:pt x="973" y="814"/>
                    </a:lnTo>
                    <a:lnTo>
                      <a:pt x="976" y="810"/>
                    </a:lnTo>
                    <a:lnTo>
                      <a:pt x="980" y="807"/>
                    </a:lnTo>
                    <a:lnTo>
                      <a:pt x="985" y="806"/>
                    </a:lnTo>
                    <a:lnTo>
                      <a:pt x="985" y="806"/>
                    </a:lnTo>
                    <a:close/>
                    <a:moveTo>
                      <a:pt x="958" y="845"/>
                    </a:moveTo>
                    <a:lnTo>
                      <a:pt x="958" y="845"/>
                    </a:lnTo>
                    <a:lnTo>
                      <a:pt x="964" y="847"/>
                    </a:lnTo>
                    <a:lnTo>
                      <a:pt x="968" y="849"/>
                    </a:lnTo>
                    <a:lnTo>
                      <a:pt x="970" y="853"/>
                    </a:lnTo>
                    <a:lnTo>
                      <a:pt x="972" y="858"/>
                    </a:lnTo>
                    <a:lnTo>
                      <a:pt x="972" y="858"/>
                    </a:lnTo>
                    <a:lnTo>
                      <a:pt x="970" y="864"/>
                    </a:lnTo>
                    <a:lnTo>
                      <a:pt x="968" y="868"/>
                    </a:lnTo>
                    <a:lnTo>
                      <a:pt x="964" y="870"/>
                    </a:lnTo>
                    <a:lnTo>
                      <a:pt x="958" y="872"/>
                    </a:lnTo>
                    <a:lnTo>
                      <a:pt x="958" y="872"/>
                    </a:lnTo>
                    <a:lnTo>
                      <a:pt x="953" y="870"/>
                    </a:lnTo>
                    <a:lnTo>
                      <a:pt x="949" y="868"/>
                    </a:lnTo>
                    <a:lnTo>
                      <a:pt x="946" y="864"/>
                    </a:lnTo>
                    <a:lnTo>
                      <a:pt x="945" y="858"/>
                    </a:lnTo>
                    <a:lnTo>
                      <a:pt x="945" y="858"/>
                    </a:lnTo>
                    <a:lnTo>
                      <a:pt x="946" y="853"/>
                    </a:lnTo>
                    <a:lnTo>
                      <a:pt x="949" y="849"/>
                    </a:lnTo>
                    <a:lnTo>
                      <a:pt x="953" y="847"/>
                    </a:lnTo>
                    <a:lnTo>
                      <a:pt x="958" y="845"/>
                    </a:lnTo>
                    <a:lnTo>
                      <a:pt x="958" y="845"/>
                    </a:lnTo>
                    <a:close/>
                    <a:moveTo>
                      <a:pt x="932" y="806"/>
                    </a:moveTo>
                    <a:lnTo>
                      <a:pt x="932" y="806"/>
                    </a:lnTo>
                    <a:lnTo>
                      <a:pt x="937" y="807"/>
                    </a:lnTo>
                    <a:lnTo>
                      <a:pt x="941" y="810"/>
                    </a:lnTo>
                    <a:lnTo>
                      <a:pt x="945" y="814"/>
                    </a:lnTo>
                    <a:lnTo>
                      <a:pt x="945" y="819"/>
                    </a:lnTo>
                    <a:lnTo>
                      <a:pt x="945" y="819"/>
                    </a:lnTo>
                    <a:lnTo>
                      <a:pt x="945" y="824"/>
                    </a:lnTo>
                    <a:lnTo>
                      <a:pt x="941" y="828"/>
                    </a:lnTo>
                    <a:lnTo>
                      <a:pt x="937" y="831"/>
                    </a:lnTo>
                    <a:lnTo>
                      <a:pt x="932" y="832"/>
                    </a:lnTo>
                    <a:lnTo>
                      <a:pt x="932" y="832"/>
                    </a:lnTo>
                    <a:lnTo>
                      <a:pt x="928" y="831"/>
                    </a:lnTo>
                    <a:lnTo>
                      <a:pt x="923" y="828"/>
                    </a:lnTo>
                    <a:lnTo>
                      <a:pt x="920" y="824"/>
                    </a:lnTo>
                    <a:lnTo>
                      <a:pt x="920" y="819"/>
                    </a:lnTo>
                    <a:lnTo>
                      <a:pt x="920" y="819"/>
                    </a:lnTo>
                    <a:lnTo>
                      <a:pt x="920" y="814"/>
                    </a:lnTo>
                    <a:lnTo>
                      <a:pt x="923" y="810"/>
                    </a:lnTo>
                    <a:lnTo>
                      <a:pt x="928" y="807"/>
                    </a:lnTo>
                    <a:lnTo>
                      <a:pt x="932" y="806"/>
                    </a:lnTo>
                    <a:lnTo>
                      <a:pt x="932" y="806"/>
                    </a:lnTo>
                    <a:close/>
                    <a:moveTo>
                      <a:pt x="907" y="845"/>
                    </a:moveTo>
                    <a:lnTo>
                      <a:pt x="907" y="845"/>
                    </a:lnTo>
                    <a:lnTo>
                      <a:pt x="911" y="847"/>
                    </a:lnTo>
                    <a:lnTo>
                      <a:pt x="916" y="849"/>
                    </a:lnTo>
                    <a:lnTo>
                      <a:pt x="919" y="853"/>
                    </a:lnTo>
                    <a:lnTo>
                      <a:pt x="920" y="858"/>
                    </a:lnTo>
                    <a:lnTo>
                      <a:pt x="920" y="858"/>
                    </a:lnTo>
                    <a:lnTo>
                      <a:pt x="919" y="864"/>
                    </a:lnTo>
                    <a:lnTo>
                      <a:pt x="916" y="868"/>
                    </a:lnTo>
                    <a:lnTo>
                      <a:pt x="911" y="870"/>
                    </a:lnTo>
                    <a:lnTo>
                      <a:pt x="907" y="872"/>
                    </a:lnTo>
                    <a:lnTo>
                      <a:pt x="907" y="872"/>
                    </a:lnTo>
                    <a:lnTo>
                      <a:pt x="901" y="870"/>
                    </a:lnTo>
                    <a:lnTo>
                      <a:pt x="898" y="868"/>
                    </a:lnTo>
                    <a:lnTo>
                      <a:pt x="894" y="864"/>
                    </a:lnTo>
                    <a:lnTo>
                      <a:pt x="894" y="858"/>
                    </a:lnTo>
                    <a:lnTo>
                      <a:pt x="894" y="858"/>
                    </a:lnTo>
                    <a:lnTo>
                      <a:pt x="894" y="853"/>
                    </a:lnTo>
                    <a:lnTo>
                      <a:pt x="898" y="849"/>
                    </a:lnTo>
                    <a:lnTo>
                      <a:pt x="901" y="847"/>
                    </a:lnTo>
                    <a:lnTo>
                      <a:pt x="907" y="845"/>
                    </a:lnTo>
                    <a:lnTo>
                      <a:pt x="907" y="845"/>
                    </a:lnTo>
                    <a:close/>
                    <a:moveTo>
                      <a:pt x="880" y="806"/>
                    </a:moveTo>
                    <a:lnTo>
                      <a:pt x="880" y="806"/>
                    </a:lnTo>
                    <a:lnTo>
                      <a:pt x="886" y="807"/>
                    </a:lnTo>
                    <a:lnTo>
                      <a:pt x="890" y="810"/>
                    </a:lnTo>
                    <a:lnTo>
                      <a:pt x="892" y="814"/>
                    </a:lnTo>
                    <a:lnTo>
                      <a:pt x="894" y="819"/>
                    </a:lnTo>
                    <a:lnTo>
                      <a:pt x="894" y="819"/>
                    </a:lnTo>
                    <a:lnTo>
                      <a:pt x="892" y="824"/>
                    </a:lnTo>
                    <a:lnTo>
                      <a:pt x="890" y="828"/>
                    </a:lnTo>
                    <a:lnTo>
                      <a:pt x="886" y="831"/>
                    </a:lnTo>
                    <a:lnTo>
                      <a:pt x="880" y="832"/>
                    </a:lnTo>
                    <a:lnTo>
                      <a:pt x="880" y="832"/>
                    </a:lnTo>
                    <a:lnTo>
                      <a:pt x="875" y="831"/>
                    </a:lnTo>
                    <a:lnTo>
                      <a:pt x="871" y="828"/>
                    </a:lnTo>
                    <a:lnTo>
                      <a:pt x="868" y="824"/>
                    </a:lnTo>
                    <a:lnTo>
                      <a:pt x="867" y="819"/>
                    </a:lnTo>
                    <a:lnTo>
                      <a:pt x="867" y="819"/>
                    </a:lnTo>
                    <a:lnTo>
                      <a:pt x="868" y="814"/>
                    </a:lnTo>
                    <a:lnTo>
                      <a:pt x="871" y="810"/>
                    </a:lnTo>
                    <a:lnTo>
                      <a:pt x="875" y="807"/>
                    </a:lnTo>
                    <a:lnTo>
                      <a:pt x="880" y="806"/>
                    </a:lnTo>
                    <a:lnTo>
                      <a:pt x="880" y="806"/>
                    </a:lnTo>
                    <a:close/>
                    <a:moveTo>
                      <a:pt x="571" y="779"/>
                    </a:moveTo>
                    <a:lnTo>
                      <a:pt x="571" y="779"/>
                    </a:lnTo>
                    <a:lnTo>
                      <a:pt x="582" y="781"/>
                    </a:lnTo>
                    <a:lnTo>
                      <a:pt x="594" y="785"/>
                    </a:lnTo>
                    <a:lnTo>
                      <a:pt x="604" y="790"/>
                    </a:lnTo>
                    <a:lnTo>
                      <a:pt x="613" y="798"/>
                    </a:lnTo>
                    <a:lnTo>
                      <a:pt x="620" y="806"/>
                    </a:lnTo>
                    <a:lnTo>
                      <a:pt x="625" y="816"/>
                    </a:lnTo>
                    <a:lnTo>
                      <a:pt x="629" y="827"/>
                    </a:lnTo>
                    <a:lnTo>
                      <a:pt x="630" y="839"/>
                    </a:lnTo>
                    <a:lnTo>
                      <a:pt x="630" y="839"/>
                    </a:lnTo>
                    <a:lnTo>
                      <a:pt x="629" y="850"/>
                    </a:lnTo>
                    <a:lnTo>
                      <a:pt x="625" y="862"/>
                    </a:lnTo>
                    <a:lnTo>
                      <a:pt x="620" y="872"/>
                    </a:lnTo>
                    <a:lnTo>
                      <a:pt x="613" y="881"/>
                    </a:lnTo>
                    <a:lnTo>
                      <a:pt x="604" y="887"/>
                    </a:lnTo>
                    <a:lnTo>
                      <a:pt x="594" y="893"/>
                    </a:lnTo>
                    <a:lnTo>
                      <a:pt x="582" y="897"/>
                    </a:lnTo>
                    <a:lnTo>
                      <a:pt x="571" y="898"/>
                    </a:lnTo>
                    <a:lnTo>
                      <a:pt x="571" y="898"/>
                    </a:lnTo>
                    <a:lnTo>
                      <a:pt x="559" y="897"/>
                    </a:lnTo>
                    <a:lnTo>
                      <a:pt x="548" y="893"/>
                    </a:lnTo>
                    <a:lnTo>
                      <a:pt x="537" y="887"/>
                    </a:lnTo>
                    <a:lnTo>
                      <a:pt x="530" y="881"/>
                    </a:lnTo>
                    <a:lnTo>
                      <a:pt x="522" y="872"/>
                    </a:lnTo>
                    <a:lnTo>
                      <a:pt x="516" y="862"/>
                    </a:lnTo>
                    <a:lnTo>
                      <a:pt x="514" y="850"/>
                    </a:lnTo>
                    <a:lnTo>
                      <a:pt x="512" y="839"/>
                    </a:lnTo>
                    <a:lnTo>
                      <a:pt x="512" y="839"/>
                    </a:lnTo>
                    <a:lnTo>
                      <a:pt x="514" y="827"/>
                    </a:lnTo>
                    <a:lnTo>
                      <a:pt x="516" y="816"/>
                    </a:lnTo>
                    <a:lnTo>
                      <a:pt x="522" y="806"/>
                    </a:lnTo>
                    <a:lnTo>
                      <a:pt x="530" y="798"/>
                    </a:lnTo>
                    <a:lnTo>
                      <a:pt x="537" y="790"/>
                    </a:lnTo>
                    <a:lnTo>
                      <a:pt x="548" y="785"/>
                    </a:lnTo>
                    <a:lnTo>
                      <a:pt x="559" y="781"/>
                    </a:lnTo>
                    <a:lnTo>
                      <a:pt x="571" y="779"/>
                    </a:lnTo>
                    <a:lnTo>
                      <a:pt x="571" y="779"/>
                    </a:lnTo>
                    <a:close/>
                    <a:moveTo>
                      <a:pt x="1211" y="717"/>
                    </a:moveTo>
                    <a:lnTo>
                      <a:pt x="1211" y="717"/>
                    </a:lnTo>
                    <a:lnTo>
                      <a:pt x="1215" y="709"/>
                    </a:lnTo>
                    <a:lnTo>
                      <a:pt x="1219" y="701"/>
                    </a:lnTo>
                    <a:lnTo>
                      <a:pt x="1221" y="692"/>
                    </a:lnTo>
                    <a:lnTo>
                      <a:pt x="1222" y="683"/>
                    </a:lnTo>
                    <a:lnTo>
                      <a:pt x="1222" y="529"/>
                    </a:lnTo>
                    <a:lnTo>
                      <a:pt x="1222" y="529"/>
                    </a:lnTo>
                    <a:lnTo>
                      <a:pt x="1221" y="520"/>
                    </a:lnTo>
                    <a:lnTo>
                      <a:pt x="1219" y="510"/>
                    </a:lnTo>
                    <a:lnTo>
                      <a:pt x="1215" y="502"/>
                    </a:lnTo>
                    <a:lnTo>
                      <a:pt x="1211" y="494"/>
                    </a:lnTo>
                    <a:lnTo>
                      <a:pt x="443" y="494"/>
                    </a:lnTo>
                    <a:lnTo>
                      <a:pt x="443" y="494"/>
                    </a:lnTo>
                    <a:lnTo>
                      <a:pt x="439" y="502"/>
                    </a:lnTo>
                    <a:lnTo>
                      <a:pt x="436" y="510"/>
                    </a:lnTo>
                    <a:lnTo>
                      <a:pt x="434" y="520"/>
                    </a:lnTo>
                    <a:lnTo>
                      <a:pt x="433" y="529"/>
                    </a:lnTo>
                    <a:lnTo>
                      <a:pt x="433" y="683"/>
                    </a:lnTo>
                    <a:lnTo>
                      <a:pt x="433" y="683"/>
                    </a:lnTo>
                    <a:lnTo>
                      <a:pt x="434" y="692"/>
                    </a:lnTo>
                    <a:lnTo>
                      <a:pt x="436" y="701"/>
                    </a:lnTo>
                    <a:lnTo>
                      <a:pt x="439" y="709"/>
                    </a:lnTo>
                    <a:lnTo>
                      <a:pt x="443" y="717"/>
                    </a:lnTo>
                    <a:lnTo>
                      <a:pt x="1211" y="717"/>
                    </a:lnTo>
                    <a:close/>
                    <a:moveTo>
                      <a:pt x="1117" y="613"/>
                    </a:moveTo>
                    <a:lnTo>
                      <a:pt x="1117" y="613"/>
                    </a:lnTo>
                    <a:lnTo>
                      <a:pt x="1121" y="613"/>
                    </a:lnTo>
                    <a:lnTo>
                      <a:pt x="1127" y="616"/>
                    </a:lnTo>
                    <a:lnTo>
                      <a:pt x="1129" y="621"/>
                    </a:lnTo>
                    <a:lnTo>
                      <a:pt x="1129" y="625"/>
                    </a:lnTo>
                    <a:lnTo>
                      <a:pt x="1129" y="625"/>
                    </a:lnTo>
                    <a:lnTo>
                      <a:pt x="1129" y="630"/>
                    </a:lnTo>
                    <a:lnTo>
                      <a:pt x="1127" y="636"/>
                    </a:lnTo>
                    <a:lnTo>
                      <a:pt x="1121" y="638"/>
                    </a:lnTo>
                    <a:lnTo>
                      <a:pt x="1117" y="638"/>
                    </a:lnTo>
                    <a:lnTo>
                      <a:pt x="1117" y="638"/>
                    </a:lnTo>
                    <a:lnTo>
                      <a:pt x="1112" y="638"/>
                    </a:lnTo>
                    <a:lnTo>
                      <a:pt x="1108" y="636"/>
                    </a:lnTo>
                    <a:lnTo>
                      <a:pt x="1104" y="630"/>
                    </a:lnTo>
                    <a:lnTo>
                      <a:pt x="1104" y="625"/>
                    </a:lnTo>
                    <a:lnTo>
                      <a:pt x="1104" y="625"/>
                    </a:lnTo>
                    <a:lnTo>
                      <a:pt x="1104" y="621"/>
                    </a:lnTo>
                    <a:lnTo>
                      <a:pt x="1108" y="616"/>
                    </a:lnTo>
                    <a:lnTo>
                      <a:pt x="1112" y="613"/>
                    </a:lnTo>
                    <a:lnTo>
                      <a:pt x="1117" y="613"/>
                    </a:lnTo>
                    <a:lnTo>
                      <a:pt x="1117" y="613"/>
                    </a:lnTo>
                    <a:close/>
                    <a:moveTo>
                      <a:pt x="1091" y="574"/>
                    </a:moveTo>
                    <a:lnTo>
                      <a:pt x="1091" y="574"/>
                    </a:lnTo>
                    <a:lnTo>
                      <a:pt x="1096" y="575"/>
                    </a:lnTo>
                    <a:lnTo>
                      <a:pt x="1100" y="578"/>
                    </a:lnTo>
                    <a:lnTo>
                      <a:pt x="1103" y="581"/>
                    </a:lnTo>
                    <a:lnTo>
                      <a:pt x="1104" y="587"/>
                    </a:lnTo>
                    <a:lnTo>
                      <a:pt x="1104" y="587"/>
                    </a:lnTo>
                    <a:lnTo>
                      <a:pt x="1103" y="592"/>
                    </a:lnTo>
                    <a:lnTo>
                      <a:pt x="1100" y="596"/>
                    </a:lnTo>
                    <a:lnTo>
                      <a:pt x="1096" y="599"/>
                    </a:lnTo>
                    <a:lnTo>
                      <a:pt x="1091" y="600"/>
                    </a:lnTo>
                    <a:lnTo>
                      <a:pt x="1091" y="600"/>
                    </a:lnTo>
                    <a:lnTo>
                      <a:pt x="1085" y="599"/>
                    </a:lnTo>
                    <a:lnTo>
                      <a:pt x="1082" y="596"/>
                    </a:lnTo>
                    <a:lnTo>
                      <a:pt x="1079" y="592"/>
                    </a:lnTo>
                    <a:lnTo>
                      <a:pt x="1078" y="587"/>
                    </a:lnTo>
                    <a:lnTo>
                      <a:pt x="1078" y="587"/>
                    </a:lnTo>
                    <a:lnTo>
                      <a:pt x="1079" y="581"/>
                    </a:lnTo>
                    <a:lnTo>
                      <a:pt x="1082" y="578"/>
                    </a:lnTo>
                    <a:lnTo>
                      <a:pt x="1085" y="575"/>
                    </a:lnTo>
                    <a:lnTo>
                      <a:pt x="1091" y="574"/>
                    </a:lnTo>
                    <a:lnTo>
                      <a:pt x="1091" y="574"/>
                    </a:lnTo>
                    <a:close/>
                    <a:moveTo>
                      <a:pt x="1064" y="613"/>
                    </a:moveTo>
                    <a:lnTo>
                      <a:pt x="1064" y="613"/>
                    </a:lnTo>
                    <a:lnTo>
                      <a:pt x="1070" y="613"/>
                    </a:lnTo>
                    <a:lnTo>
                      <a:pt x="1074" y="616"/>
                    </a:lnTo>
                    <a:lnTo>
                      <a:pt x="1076" y="621"/>
                    </a:lnTo>
                    <a:lnTo>
                      <a:pt x="1078" y="625"/>
                    </a:lnTo>
                    <a:lnTo>
                      <a:pt x="1078" y="625"/>
                    </a:lnTo>
                    <a:lnTo>
                      <a:pt x="1076" y="630"/>
                    </a:lnTo>
                    <a:lnTo>
                      <a:pt x="1074" y="636"/>
                    </a:lnTo>
                    <a:lnTo>
                      <a:pt x="1070" y="638"/>
                    </a:lnTo>
                    <a:lnTo>
                      <a:pt x="1064" y="638"/>
                    </a:lnTo>
                    <a:lnTo>
                      <a:pt x="1064" y="638"/>
                    </a:lnTo>
                    <a:lnTo>
                      <a:pt x="1059" y="638"/>
                    </a:lnTo>
                    <a:lnTo>
                      <a:pt x="1055" y="636"/>
                    </a:lnTo>
                    <a:lnTo>
                      <a:pt x="1052" y="630"/>
                    </a:lnTo>
                    <a:lnTo>
                      <a:pt x="1051" y="625"/>
                    </a:lnTo>
                    <a:lnTo>
                      <a:pt x="1051" y="625"/>
                    </a:lnTo>
                    <a:lnTo>
                      <a:pt x="1052" y="621"/>
                    </a:lnTo>
                    <a:lnTo>
                      <a:pt x="1055" y="616"/>
                    </a:lnTo>
                    <a:lnTo>
                      <a:pt x="1059" y="613"/>
                    </a:lnTo>
                    <a:lnTo>
                      <a:pt x="1064" y="613"/>
                    </a:lnTo>
                    <a:lnTo>
                      <a:pt x="1064" y="613"/>
                    </a:lnTo>
                    <a:close/>
                    <a:moveTo>
                      <a:pt x="1038" y="574"/>
                    </a:moveTo>
                    <a:lnTo>
                      <a:pt x="1038" y="574"/>
                    </a:lnTo>
                    <a:lnTo>
                      <a:pt x="1043" y="575"/>
                    </a:lnTo>
                    <a:lnTo>
                      <a:pt x="1047" y="578"/>
                    </a:lnTo>
                    <a:lnTo>
                      <a:pt x="1050" y="581"/>
                    </a:lnTo>
                    <a:lnTo>
                      <a:pt x="1051" y="587"/>
                    </a:lnTo>
                    <a:lnTo>
                      <a:pt x="1051" y="587"/>
                    </a:lnTo>
                    <a:lnTo>
                      <a:pt x="1050" y="592"/>
                    </a:lnTo>
                    <a:lnTo>
                      <a:pt x="1047" y="596"/>
                    </a:lnTo>
                    <a:lnTo>
                      <a:pt x="1043" y="599"/>
                    </a:lnTo>
                    <a:lnTo>
                      <a:pt x="1038" y="600"/>
                    </a:lnTo>
                    <a:lnTo>
                      <a:pt x="1038" y="600"/>
                    </a:lnTo>
                    <a:lnTo>
                      <a:pt x="1033" y="599"/>
                    </a:lnTo>
                    <a:lnTo>
                      <a:pt x="1029" y="596"/>
                    </a:lnTo>
                    <a:lnTo>
                      <a:pt x="1026" y="592"/>
                    </a:lnTo>
                    <a:lnTo>
                      <a:pt x="1025" y="587"/>
                    </a:lnTo>
                    <a:lnTo>
                      <a:pt x="1025" y="587"/>
                    </a:lnTo>
                    <a:lnTo>
                      <a:pt x="1026" y="581"/>
                    </a:lnTo>
                    <a:lnTo>
                      <a:pt x="1029" y="578"/>
                    </a:lnTo>
                    <a:lnTo>
                      <a:pt x="1033" y="575"/>
                    </a:lnTo>
                    <a:lnTo>
                      <a:pt x="1038" y="574"/>
                    </a:lnTo>
                    <a:lnTo>
                      <a:pt x="1038" y="574"/>
                    </a:lnTo>
                    <a:close/>
                    <a:moveTo>
                      <a:pt x="1011" y="613"/>
                    </a:moveTo>
                    <a:lnTo>
                      <a:pt x="1011" y="613"/>
                    </a:lnTo>
                    <a:lnTo>
                      <a:pt x="1017" y="613"/>
                    </a:lnTo>
                    <a:lnTo>
                      <a:pt x="1021" y="616"/>
                    </a:lnTo>
                    <a:lnTo>
                      <a:pt x="1023" y="621"/>
                    </a:lnTo>
                    <a:lnTo>
                      <a:pt x="1025" y="625"/>
                    </a:lnTo>
                    <a:lnTo>
                      <a:pt x="1025" y="625"/>
                    </a:lnTo>
                    <a:lnTo>
                      <a:pt x="1023" y="630"/>
                    </a:lnTo>
                    <a:lnTo>
                      <a:pt x="1021" y="636"/>
                    </a:lnTo>
                    <a:lnTo>
                      <a:pt x="1017" y="638"/>
                    </a:lnTo>
                    <a:lnTo>
                      <a:pt x="1011" y="638"/>
                    </a:lnTo>
                    <a:lnTo>
                      <a:pt x="1011" y="638"/>
                    </a:lnTo>
                    <a:lnTo>
                      <a:pt x="1006" y="638"/>
                    </a:lnTo>
                    <a:lnTo>
                      <a:pt x="1002" y="636"/>
                    </a:lnTo>
                    <a:lnTo>
                      <a:pt x="999" y="630"/>
                    </a:lnTo>
                    <a:lnTo>
                      <a:pt x="998" y="625"/>
                    </a:lnTo>
                    <a:lnTo>
                      <a:pt x="998" y="625"/>
                    </a:lnTo>
                    <a:lnTo>
                      <a:pt x="999" y="621"/>
                    </a:lnTo>
                    <a:lnTo>
                      <a:pt x="1002" y="616"/>
                    </a:lnTo>
                    <a:lnTo>
                      <a:pt x="1006" y="613"/>
                    </a:lnTo>
                    <a:lnTo>
                      <a:pt x="1011" y="613"/>
                    </a:lnTo>
                    <a:lnTo>
                      <a:pt x="1011" y="613"/>
                    </a:lnTo>
                    <a:close/>
                    <a:moveTo>
                      <a:pt x="985" y="574"/>
                    </a:moveTo>
                    <a:lnTo>
                      <a:pt x="985" y="574"/>
                    </a:lnTo>
                    <a:lnTo>
                      <a:pt x="990" y="575"/>
                    </a:lnTo>
                    <a:lnTo>
                      <a:pt x="994" y="578"/>
                    </a:lnTo>
                    <a:lnTo>
                      <a:pt x="997" y="581"/>
                    </a:lnTo>
                    <a:lnTo>
                      <a:pt x="998" y="587"/>
                    </a:lnTo>
                    <a:lnTo>
                      <a:pt x="998" y="587"/>
                    </a:lnTo>
                    <a:lnTo>
                      <a:pt x="997" y="592"/>
                    </a:lnTo>
                    <a:lnTo>
                      <a:pt x="994" y="596"/>
                    </a:lnTo>
                    <a:lnTo>
                      <a:pt x="990" y="599"/>
                    </a:lnTo>
                    <a:lnTo>
                      <a:pt x="985" y="600"/>
                    </a:lnTo>
                    <a:lnTo>
                      <a:pt x="985" y="600"/>
                    </a:lnTo>
                    <a:lnTo>
                      <a:pt x="980" y="599"/>
                    </a:lnTo>
                    <a:lnTo>
                      <a:pt x="976" y="596"/>
                    </a:lnTo>
                    <a:lnTo>
                      <a:pt x="973" y="592"/>
                    </a:lnTo>
                    <a:lnTo>
                      <a:pt x="972" y="587"/>
                    </a:lnTo>
                    <a:lnTo>
                      <a:pt x="972" y="587"/>
                    </a:lnTo>
                    <a:lnTo>
                      <a:pt x="973" y="581"/>
                    </a:lnTo>
                    <a:lnTo>
                      <a:pt x="976" y="578"/>
                    </a:lnTo>
                    <a:lnTo>
                      <a:pt x="980" y="575"/>
                    </a:lnTo>
                    <a:lnTo>
                      <a:pt x="985" y="574"/>
                    </a:lnTo>
                    <a:lnTo>
                      <a:pt x="985" y="574"/>
                    </a:lnTo>
                    <a:close/>
                    <a:moveTo>
                      <a:pt x="958" y="613"/>
                    </a:moveTo>
                    <a:lnTo>
                      <a:pt x="958" y="613"/>
                    </a:lnTo>
                    <a:lnTo>
                      <a:pt x="964" y="613"/>
                    </a:lnTo>
                    <a:lnTo>
                      <a:pt x="968" y="616"/>
                    </a:lnTo>
                    <a:lnTo>
                      <a:pt x="970" y="621"/>
                    </a:lnTo>
                    <a:lnTo>
                      <a:pt x="972" y="625"/>
                    </a:lnTo>
                    <a:lnTo>
                      <a:pt x="972" y="625"/>
                    </a:lnTo>
                    <a:lnTo>
                      <a:pt x="970" y="630"/>
                    </a:lnTo>
                    <a:lnTo>
                      <a:pt x="968" y="636"/>
                    </a:lnTo>
                    <a:lnTo>
                      <a:pt x="964" y="638"/>
                    </a:lnTo>
                    <a:lnTo>
                      <a:pt x="958" y="638"/>
                    </a:lnTo>
                    <a:lnTo>
                      <a:pt x="958" y="638"/>
                    </a:lnTo>
                    <a:lnTo>
                      <a:pt x="953" y="638"/>
                    </a:lnTo>
                    <a:lnTo>
                      <a:pt x="949" y="636"/>
                    </a:lnTo>
                    <a:lnTo>
                      <a:pt x="946" y="630"/>
                    </a:lnTo>
                    <a:lnTo>
                      <a:pt x="945" y="625"/>
                    </a:lnTo>
                    <a:lnTo>
                      <a:pt x="945" y="625"/>
                    </a:lnTo>
                    <a:lnTo>
                      <a:pt x="946" y="621"/>
                    </a:lnTo>
                    <a:lnTo>
                      <a:pt x="949" y="616"/>
                    </a:lnTo>
                    <a:lnTo>
                      <a:pt x="953" y="613"/>
                    </a:lnTo>
                    <a:lnTo>
                      <a:pt x="958" y="613"/>
                    </a:lnTo>
                    <a:lnTo>
                      <a:pt x="958" y="613"/>
                    </a:lnTo>
                    <a:close/>
                    <a:moveTo>
                      <a:pt x="932" y="574"/>
                    </a:moveTo>
                    <a:lnTo>
                      <a:pt x="932" y="574"/>
                    </a:lnTo>
                    <a:lnTo>
                      <a:pt x="937" y="575"/>
                    </a:lnTo>
                    <a:lnTo>
                      <a:pt x="941" y="578"/>
                    </a:lnTo>
                    <a:lnTo>
                      <a:pt x="945" y="581"/>
                    </a:lnTo>
                    <a:lnTo>
                      <a:pt x="945" y="587"/>
                    </a:lnTo>
                    <a:lnTo>
                      <a:pt x="945" y="587"/>
                    </a:lnTo>
                    <a:lnTo>
                      <a:pt x="945" y="592"/>
                    </a:lnTo>
                    <a:lnTo>
                      <a:pt x="941" y="596"/>
                    </a:lnTo>
                    <a:lnTo>
                      <a:pt x="937" y="599"/>
                    </a:lnTo>
                    <a:lnTo>
                      <a:pt x="932" y="600"/>
                    </a:lnTo>
                    <a:lnTo>
                      <a:pt x="932" y="600"/>
                    </a:lnTo>
                    <a:lnTo>
                      <a:pt x="928" y="599"/>
                    </a:lnTo>
                    <a:lnTo>
                      <a:pt x="923" y="596"/>
                    </a:lnTo>
                    <a:lnTo>
                      <a:pt x="920" y="592"/>
                    </a:lnTo>
                    <a:lnTo>
                      <a:pt x="920" y="587"/>
                    </a:lnTo>
                    <a:lnTo>
                      <a:pt x="920" y="587"/>
                    </a:lnTo>
                    <a:lnTo>
                      <a:pt x="920" y="581"/>
                    </a:lnTo>
                    <a:lnTo>
                      <a:pt x="923" y="578"/>
                    </a:lnTo>
                    <a:lnTo>
                      <a:pt x="928" y="575"/>
                    </a:lnTo>
                    <a:lnTo>
                      <a:pt x="932" y="574"/>
                    </a:lnTo>
                    <a:lnTo>
                      <a:pt x="932" y="574"/>
                    </a:lnTo>
                    <a:close/>
                    <a:moveTo>
                      <a:pt x="907" y="613"/>
                    </a:moveTo>
                    <a:lnTo>
                      <a:pt x="907" y="613"/>
                    </a:lnTo>
                    <a:lnTo>
                      <a:pt x="911" y="613"/>
                    </a:lnTo>
                    <a:lnTo>
                      <a:pt x="916" y="616"/>
                    </a:lnTo>
                    <a:lnTo>
                      <a:pt x="919" y="621"/>
                    </a:lnTo>
                    <a:lnTo>
                      <a:pt x="920" y="625"/>
                    </a:lnTo>
                    <a:lnTo>
                      <a:pt x="920" y="625"/>
                    </a:lnTo>
                    <a:lnTo>
                      <a:pt x="919" y="630"/>
                    </a:lnTo>
                    <a:lnTo>
                      <a:pt x="916" y="636"/>
                    </a:lnTo>
                    <a:lnTo>
                      <a:pt x="911" y="638"/>
                    </a:lnTo>
                    <a:lnTo>
                      <a:pt x="907" y="638"/>
                    </a:lnTo>
                    <a:lnTo>
                      <a:pt x="907" y="638"/>
                    </a:lnTo>
                    <a:lnTo>
                      <a:pt x="901" y="638"/>
                    </a:lnTo>
                    <a:lnTo>
                      <a:pt x="898" y="636"/>
                    </a:lnTo>
                    <a:lnTo>
                      <a:pt x="894" y="630"/>
                    </a:lnTo>
                    <a:lnTo>
                      <a:pt x="894" y="625"/>
                    </a:lnTo>
                    <a:lnTo>
                      <a:pt x="894" y="625"/>
                    </a:lnTo>
                    <a:lnTo>
                      <a:pt x="894" y="621"/>
                    </a:lnTo>
                    <a:lnTo>
                      <a:pt x="898" y="616"/>
                    </a:lnTo>
                    <a:lnTo>
                      <a:pt x="901" y="613"/>
                    </a:lnTo>
                    <a:lnTo>
                      <a:pt x="907" y="613"/>
                    </a:lnTo>
                    <a:lnTo>
                      <a:pt x="907" y="613"/>
                    </a:lnTo>
                    <a:close/>
                    <a:moveTo>
                      <a:pt x="880" y="574"/>
                    </a:moveTo>
                    <a:lnTo>
                      <a:pt x="880" y="574"/>
                    </a:lnTo>
                    <a:lnTo>
                      <a:pt x="886" y="575"/>
                    </a:lnTo>
                    <a:lnTo>
                      <a:pt x="890" y="578"/>
                    </a:lnTo>
                    <a:lnTo>
                      <a:pt x="892" y="581"/>
                    </a:lnTo>
                    <a:lnTo>
                      <a:pt x="894" y="587"/>
                    </a:lnTo>
                    <a:lnTo>
                      <a:pt x="894" y="587"/>
                    </a:lnTo>
                    <a:lnTo>
                      <a:pt x="892" y="592"/>
                    </a:lnTo>
                    <a:lnTo>
                      <a:pt x="890" y="596"/>
                    </a:lnTo>
                    <a:lnTo>
                      <a:pt x="886" y="599"/>
                    </a:lnTo>
                    <a:lnTo>
                      <a:pt x="880" y="600"/>
                    </a:lnTo>
                    <a:lnTo>
                      <a:pt x="880" y="600"/>
                    </a:lnTo>
                    <a:lnTo>
                      <a:pt x="875" y="599"/>
                    </a:lnTo>
                    <a:lnTo>
                      <a:pt x="871" y="596"/>
                    </a:lnTo>
                    <a:lnTo>
                      <a:pt x="868" y="592"/>
                    </a:lnTo>
                    <a:lnTo>
                      <a:pt x="867" y="587"/>
                    </a:lnTo>
                    <a:lnTo>
                      <a:pt x="867" y="587"/>
                    </a:lnTo>
                    <a:lnTo>
                      <a:pt x="868" y="581"/>
                    </a:lnTo>
                    <a:lnTo>
                      <a:pt x="871" y="578"/>
                    </a:lnTo>
                    <a:lnTo>
                      <a:pt x="875" y="575"/>
                    </a:lnTo>
                    <a:lnTo>
                      <a:pt x="880" y="574"/>
                    </a:lnTo>
                    <a:lnTo>
                      <a:pt x="880" y="574"/>
                    </a:lnTo>
                    <a:close/>
                    <a:moveTo>
                      <a:pt x="571" y="547"/>
                    </a:moveTo>
                    <a:lnTo>
                      <a:pt x="571" y="547"/>
                    </a:lnTo>
                    <a:lnTo>
                      <a:pt x="582" y="549"/>
                    </a:lnTo>
                    <a:lnTo>
                      <a:pt x="594" y="551"/>
                    </a:lnTo>
                    <a:lnTo>
                      <a:pt x="604" y="558"/>
                    </a:lnTo>
                    <a:lnTo>
                      <a:pt x="613" y="564"/>
                    </a:lnTo>
                    <a:lnTo>
                      <a:pt x="620" y="574"/>
                    </a:lnTo>
                    <a:lnTo>
                      <a:pt x="625" y="583"/>
                    </a:lnTo>
                    <a:lnTo>
                      <a:pt x="629" y="595"/>
                    </a:lnTo>
                    <a:lnTo>
                      <a:pt x="630" y="607"/>
                    </a:lnTo>
                    <a:lnTo>
                      <a:pt x="630" y="607"/>
                    </a:lnTo>
                    <a:lnTo>
                      <a:pt x="629" y="618"/>
                    </a:lnTo>
                    <a:lnTo>
                      <a:pt x="625" y="629"/>
                    </a:lnTo>
                    <a:lnTo>
                      <a:pt x="620" y="640"/>
                    </a:lnTo>
                    <a:lnTo>
                      <a:pt x="613" y="647"/>
                    </a:lnTo>
                    <a:lnTo>
                      <a:pt x="604" y="655"/>
                    </a:lnTo>
                    <a:lnTo>
                      <a:pt x="594" y="661"/>
                    </a:lnTo>
                    <a:lnTo>
                      <a:pt x="582" y="663"/>
                    </a:lnTo>
                    <a:lnTo>
                      <a:pt x="571" y="665"/>
                    </a:lnTo>
                    <a:lnTo>
                      <a:pt x="571" y="665"/>
                    </a:lnTo>
                    <a:lnTo>
                      <a:pt x="559" y="663"/>
                    </a:lnTo>
                    <a:lnTo>
                      <a:pt x="548" y="661"/>
                    </a:lnTo>
                    <a:lnTo>
                      <a:pt x="537" y="655"/>
                    </a:lnTo>
                    <a:lnTo>
                      <a:pt x="530" y="647"/>
                    </a:lnTo>
                    <a:lnTo>
                      <a:pt x="522" y="640"/>
                    </a:lnTo>
                    <a:lnTo>
                      <a:pt x="516" y="629"/>
                    </a:lnTo>
                    <a:lnTo>
                      <a:pt x="514" y="618"/>
                    </a:lnTo>
                    <a:lnTo>
                      <a:pt x="512" y="607"/>
                    </a:lnTo>
                    <a:lnTo>
                      <a:pt x="512" y="607"/>
                    </a:lnTo>
                    <a:lnTo>
                      <a:pt x="514" y="595"/>
                    </a:lnTo>
                    <a:lnTo>
                      <a:pt x="516" y="583"/>
                    </a:lnTo>
                    <a:lnTo>
                      <a:pt x="522" y="574"/>
                    </a:lnTo>
                    <a:lnTo>
                      <a:pt x="530" y="564"/>
                    </a:lnTo>
                    <a:lnTo>
                      <a:pt x="537" y="558"/>
                    </a:lnTo>
                    <a:lnTo>
                      <a:pt x="548" y="551"/>
                    </a:lnTo>
                    <a:lnTo>
                      <a:pt x="559" y="549"/>
                    </a:lnTo>
                    <a:lnTo>
                      <a:pt x="571" y="547"/>
                    </a:lnTo>
                    <a:lnTo>
                      <a:pt x="571" y="547"/>
                    </a:lnTo>
                    <a:close/>
                    <a:moveTo>
                      <a:pt x="1211" y="249"/>
                    </a:moveTo>
                    <a:lnTo>
                      <a:pt x="1211" y="249"/>
                    </a:lnTo>
                    <a:lnTo>
                      <a:pt x="1215" y="241"/>
                    </a:lnTo>
                    <a:lnTo>
                      <a:pt x="1219" y="233"/>
                    </a:lnTo>
                    <a:lnTo>
                      <a:pt x="1221" y="224"/>
                    </a:lnTo>
                    <a:lnTo>
                      <a:pt x="1222" y="215"/>
                    </a:lnTo>
                    <a:lnTo>
                      <a:pt x="1222" y="61"/>
                    </a:lnTo>
                    <a:lnTo>
                      <a:pt x="1222" y="61"/>
                    </a:lnTo>
                    <a:lnTo>
                      <a:pt x="1221" y="49"/>
                    </a:lnTo>
                    <a:lnTo>
                      <a:pt x="1217" y="37"/>
                    </a:lnTo>
                    <a:lnTo>
                      <a:pt x="1211" y="28"/>
                    </a:lnTo>
                    <a:lnTo>
                      <a:pt x="1205" y="18"/>
                    </a:lnTo>
                    <a:lnTo>
                      <a:pt x="1195" y="11"/>
                    </a:lnTo>
                    <a:lnTo>
                      <a:pt x="1185" y="5"/>
                    </a:lnTo>
                    <a:lnTo>
                      <a:pt x="1173" y="1"/>
                    </a:lnTo>
                    <a:lnTo>
                      <a:pt x="1161" y="0"/>
                    </a:lnTo>
                    <a:lnTo>
                      <a:pt x="494" y="0"/>
                    </a:lnTo>
                    <a:lnTo>
                      <a:pt x="494" y="0"/>
                    </a:lnTo>
                    <a:lnTo>
                      <a:pt x="482" y="1"/>
                    </a:lnTo>
                    <a:lnTo>
                      <a:pt x="470" y="5"/>
                    </a:lnTo>
                    <a:lnTo>
                      <a:pt x="459" y="11"/>
                    </a:lnTo>
                    <a:lnTo>
                      <a:pt x="450" y="18"/>
                    </a:lnTo>
                    <a:lnTo>
                      <a:pt x="443" y="28"/>
                    </a:lnTo>
                    <a:lnTo>
                      <a:pt x="438" y="37"/>
                    </a:lnTo>
                    <a:lnTo>
                      <a:pt x="434" y="49"/>
                    </a:lnTo>
                    <a:lnTo>
                      <a:pt x="433" y="61"/>
                    </a:lnTo>
                    <a:lnTo>
                      <a:pt x="433" y="215"/>
                    </a:lnTo>
                    <a:lnTo>
                      <a:pt x="433" y="215"/>
                    </a:lnTo>
                    <a:lnTo>
                      <a:pt x="434" y="224"/>
                    </a:lnTo>
                    <a:lnTo>
                      <a:pt x="436" y="233"/>
                    </a:lnTo>
                    <a:lnTo>
                      <a:pt x="439" y="241"/>
                    </a:lnTo>
                    <a:lnTo>
                      <a:pt x="443" y="249"/>
                    </a:lnTo>
                    <a:lnTo>
                      <a:pt x="1211" y="249"/>
                    </a:lnTo>
                    <a:close/>
                    <a:moveTo>
                      <a:pt x="1117" y="145"/>
                    </a:moveTo>
                    <a:lnTo>
                      <a:pt x="1117" y="145"/>
                    </a:lnTo>
                    <a:lnTo>
                      <a:pt x="1121" y="145"/>
                    </a:lnTo>
                    <a:lnTo>
                      <a:pt x="1127" y="149"/>
                    </a:lnTo>
                    <a:lnTo>
                      <a:pt x="1129" y="153"/>
                    </a:lnTo>
                    <a:lnTo>
                      <a:pt x="1129" y="158"/>
                    </a:lnTo>
                    <a:lnTo>
                      <a:pt x="1129" y="158"/>
                    </a:lnTo>
                    <a:lnTo>
                      <a:pt x="1129" y="164"/>
                    </a:lnTo>
                    <a:lnTo>
                      <a:pt x="1127" y="167"/>
                    </a:lnTo>
                    <a:lnTo>
                      <a:pt x="1121" y="170"/>
                    </a:lnTo>
                    <a:lnTo>
                      <a:pt x="1117" y="171"/>
                    </a:lnTo>
                    <a:lnTo>
                      <a:pt x="1117" y="171"/>
                    </a:lnTo>
                    <a:lnTo>
                      <a:pt x="1112" y="170"/>
                    </a:lnTo>
                    <a:lnTo>
                      <a:pt x="1108" y="167"/>
                    </a:lnTo>
                    <a:lnTo>
                      <a:pt x="1104" y="164"/>
                    </a:lnTo>
                    <a:lnTo>
                      <a:pt x="1104" y="158"/>
                    </a:lnTo>
                    <a:lnTo>
                      <a:pt x="1104" y="158"/>
                    </a:lnTo>
                    <a:lnTo>
                      <a:pt x="1104" y="153"/>
                    </a:lnTo>
                    <a:lnTo>
                      <a:pt x="1108" y="149"/>
                    </a:lnTo>
                    <a:lnTo>
                      <a:pt x="1112" y="145"/>
                    </a:lnTo>
                    <a:lnTo>
                      <a:pt x="1117" y="145"/>
                    </a:lnTo>
                    <a:lnTo>
                      <a:pt x="1117" y="145"/>
                    </a:lnTo>
                    <a:close/>
                    <a:moveTo>
                      <a:pt x="1091" y="105"/>
                    </a:moveTo>
                    <a:lnTo>
                      <a:pt x="1091" y="105"/>
                    </a:lnTo>
                    <a:lnTo>
                      <a:pt x="1096" y="107"/>
                    </a:lnTo>
                    <a:lnTo>
                      <a:pt x="1100" y="109"/>
                    </a:lnTo>
                    <a:lnTo>
                      <a:pt x="1103" y="113"/>
                    </a:lnTo>
                    <a:lnTo>
                      <a:pt x="1104" y="119"/>
                    </a:lnTo>
                    <a:lnTo>
                      <a:pt x="1104" y="119"/>
                    </a:lnTo>
                    <a:lnTo>
                      <a:pt x="1103" y="124"/>
                    </a:lnTo>
                    <a:lnTo>
                      <a:pt x="1100" y="128"/>
                    </a:lnTo>
                    <a:lnTo>
                      <a:pt x="1096" y="131"/>
                    </a:lnTo>
                    <a:lnTo>
                      <a:pt x="1091" y="132"/>
                    </a:lnTo>
                    <a:lnTo>
                      <a:pt x="1091" y="132"/>
                    </a:lnTo>
                    <a:lnTo>
                      <a:pt x="1085" y="131"/>
                    </a:lnTo>
                    <a:lnTo>
                      <a:pt x="1082" y="128"/>
                    </a:lnTo>
                    <a:lnTo>
                      <a:pt x="1079" y="124"/>
                    </a:lnTo>
                    <a:lnTo>
                      <a:pt x="1078" y="119"/>
                    </a:lnTo>
                    <a:lnTo>
                      <a:pt x="1078" y="119"/>
                    </a:lnTo>
                    <a:lnTo>
                      <a:pt x="1079" y="113"/>
                    </a:lnTo>
                    <a:lnTo>
                      <a:pt x="1082" y="109"/>
                    </a:lnTo>
                    <a:lnTo>
                      <a:pt x="1085" y="107"/>
                    </a:lnTo>
                    <a:lnTo>
                      <a:pt x="1091" y="105"/>
                    </a:lnTo>
                    <a:lnTo>
                      <a:pt x="1091" y="105"/>
                    </a:lnTo>
                    <a:close/>
                    <a:moveTo>
                      <a:pt x="1064" y="145"/>
                    </a:moveTo>
                    <a:lnTo>
                      <a:pt x="1064" y="145"/>
                    </a:lnTo>
                    <a:lnTo>
                      <a:pt x="1070" y="145"/>
                    </a:lnTo>
                    <a:lnTo>
                      <a:pt x="1074" y="149"/>
                    </a:lnTo>
                    <a:lnTo>
                      <a:pt x="1076" y="153"/>
                    </a:lnTo>
                    <a:lnTo>
                      <a:pt x="1078" y="158"/>
                    </a:lnTo>
                    <a:lnTo>
                      <a:pt x="1078" y="158"/>
                    </a:lnTo>
                    <a:lnTo>
                      <a:pt x="1076" y="164"/>
                    </a:lnTo>
                    <a:lnTo>
                      <a:pt x="1074" y="167"/>
                    </a:lnTo>
                    <a:lnTo>
                      <a:pt x="1070" y="170"/>
                    </a:lnTo>
                    <a:lnTo>
                      <a:pt x="1064" y="171"/>
                    </a:lnTo>
                    <a:lnTo>
                      <a:pt x="1064" y="171"/>
                    </a:lnTo>
                    <a:lnTo>
                      <a:pt x="1059" y="170"/>
                    </a:lnTo>
                    <a:lnTo>
                      <a:pt x="1055" y="167"/>
                    </a:lnTo>
                    <a:lnTo>
                      <a:pt x="1052" y="164"/>
                    </a:lnTo>
                    <a:lnTo>
                      <a:pt x="1051" y="158"/>
                    </a:lnTo>
                    <a:lnTo>
                      <a:pt x="1051" y="158"/>
                    </a:lnTo>
                    <a:lnTo>
                      <a:pt x="1052" y="153"/>
                    </a:lnTo>
                    <a:lnTo>
                      <a:pt x="1055" y="149"/>
                    </a:lnTo>
                    <a:lnTo>
                      <a:pt x="1059" y="145"/>
                    </a:lnTo>
                    <a:lnTo>
                      <a:pt x="1064" y="145"/>
                    </a:lnTo>
                    <a:lnTo>
                      <a:pt x="1064" y="145"/>
                    </a:lnTo>
                    <a:close/>
                    <a:moveTo>
                      <a:pt x="1038" y="105"/>
                    </a:moveTo>
                    <a:lnTo>
                      <a:pt x="1038" y="105"/>
                    </a:lnTo>
                    <a:lnTo>
                      <a:pt x="1043" y="107"/>
                    </a:lnTo>
                    <a:lnTo>
                      <a:pt x="1047" y="109"/>
                    </a:lnTo>
                    <a:lnTo>
                      <a:pt x="1050" y="113"/>
                    </a:lnTo>
                    <a:lnTo>
                      <a:pt x="1051" y="119"/>
                    </a:lnTo>
                    <a:lnTo>
                      <a:pt x="1051" y="119"/>
                    </a:lnTo>
                    <a:lnTo>
                      <a:pt x="1050" y="124"/>
                    </a:lnTo>
                    <a:lnTo>
                      <a:pt x="1047" y="128"/>
                    </a:lnTo>
                    <a:lnTo>
                      <a:pt x="1043" y="131"/>
                    </a:lnTo>
                    <a:lnTo>
                      <a:pt x="1038" y="132"/>
                    </a:lnTo>
                    <a:lnTo>
                      <a:pt x="1038" y="132"/>
                    </a:lnTo>
                    <a:lnTo>
                      <a:pt x="1033" y="131"/>
                    </a:lnTo>
                    <a:lnTo>
                      <a:pt x="1029" y="128"/>
                    </a:lnTo>
                    <a:lnTo>
                      <a:pt x="1026" y="124"/>
                    </a:lnTo>
                    <a:lnTo>
                      <a:pt x="1025" y="119"/>
                    </a:lnTo>
                    <a:lnTo>
                      <a:pt x="1025" y="119"/>
                    </a:lnTo>
                    <a:lnTo>
                      <a:pt x="1026" y="113"/>
                    </a:lnTo>
                    <a:lnTo>
                      <a:pt x="1029" y="109"/>
                    </a:lnTo>
                    <a:lnTo>
                      <a:pt x="1033" y="107"/>
                    </a:lnTo>
                    <a:lnTo>
                      <a:pt x="1038" y="105"/>
                    </a:lnTo>
                    <a:lnTo>
                      <a:pt x="1038" y="105"/>
                    </a:lnTo>
                    <a:close/>
                    <a:moveTo>
                      <a:pt x="1011" y="145"/>
                    </a:moveTo>
                    <a:lnTo>
                      <a:pt x="1011" y="145"/>
                    </a:lnTo>
                    <a:lnTo>
                      <a:pt x="1017" y="145"/>
                    </a:lnTo>
                    <a:lnTo>
                      <a:pt x="1021" y="149"/>
                    </a:lnTo>
                    <a:lnTo>
                      <a:pt x="1023" y="153"/>
                    </a:lnTo>
                    <a:lnTo>
                      <a:pt x="1025" y="158"/>
                    </a:lnTo>
                    <a:lnTo>
                      <a:pt x="1025" y="158"/>
                    </a:lnTo>
                    <a:lnTo>
                      <a:pt x="1023" y="164"/>
                    </a:lnTo>
                    <a:lnTo>
                      <a:pt x="1021" y="167"/>
                    </a:lnTo>
                    <a:lnTo>
                      <a:pt x="1017" y="170"/>
                    </a:lnTo>
                    <a:lnTo>
                      <a:pt x="1011" y="171"/>
                    </a:lnTo>
                    <a:lnTo>
                      <a:pt x="1011" y="171"/>
                    </a:lnTo>
                    <a:lnTo>
                      <a:pt x="1006" y="170"/>
                    </a:lnTo>
                    <a:lnTo>
                      <a:pt x="1002" y="167"/>
                    </a:lnTo>
                    <a:lnTo>
                      <a:pt x="999" y="164"/>
                    </a:lnTo>
                    <a:lnTo>
                      <a:pt x="998" y="158"/>
                    </a:lnTo>
                    <a:lnTo>
                      <a:pt x="998" y="158"/>
                    </a:lnTo>
                    <a:lnTo>
                      <a:pt x="999" y="153"/>
                    </a:lnTo>
                    <a:lnTo>
                      <a:pt x="1002" y="149"/>
                    </a:lnTo>
                    <a:lnTo>
                      <a:pt x="1006" y="145"/>
                    </a:lnTo>
                    <a:lnTo>
                      <a:pt x="1011" y="145"/>
                    </a:lnTo>
                    <a:lnTo>
                      <a:pt x="1011" y="145"/>
                    </a:lnTo>
                    <a:close/>
                    <a:moveTo>
                      <a:pt x="985" y="105"/>
                    </a:moveTo>
                    <a:lnTo>
                      <a:pt x="985" y="105"/>
                    </a:lnTo>
                    <a:lnTo>
                      <a:pt x="990" y="107"/>
                    </a:lnTo>
                    <a:lnTo>
                      <a:pt x="994" y="109"/>
                    </a:lnTo>
                    <a:lnTo>
                      <a:pt x="997" y="113"/>
                    </a:lnTo>
                    <a:lnTo>
                      <a:pt x="998" y="119"/>
                    </a:lnTo>
                    <a:lnTo>
                      <a:pt x="998" y="119"/>
                    </a:lnTo>
                    <a:lnTo>
                      <a:pt x="997" y="124"/>
                    </a:lnTo>
                    <a:lnTo>
                      <a:pt x="994" y="128"/>
                    </a:lnTo>
                    <a:lnTo>
                      <a:pt x="990" y="131"/>
                    </a:lnTo>
                    <a:lnTo>
                      <a:pt x="985" y="132"/>
                    </a:lnTo>
                    <a:lnTo>
                      <a:pt x="985" y="132"/>
                    </a:lnTo>
                    <a:lnTo>
                      <a:pt x="980" y="131"/>
                    </a:lnTo>
                    <a:lnTo>
                      <a:pt x="976" y="128"/>
                    </a:lnTo>
                    <a:lnTo>
                      <a:pt x="973" y="124"/>
                    </a:lnTo>
                    <a:lnTo>
                      <a:pt x="972" y="119"/>
                    </a:lnTo>
                    <a:lnTo>
                      <a:pt x="972" y="119"/>
                    </a:lnTo>
                    <a:lnTo>
                      <a:pt x="973" y="113"/>
                    </a:lnTo>
                    <a:lnTo>
                      <a:pt x="976" y="109"/>
                    </a:lnTo>
                    <a:lnTo>
                      <a:pt x="980" y="107"/>
                    </a:lnTo>
                    <a:lnTo>
                      <a:pt x="985" y="105"/>
                    </a:lnTo>
                    <a:lnTo>
                      <a:pt x="985" y="105"/>
                    </a:lnTo>
                    <a:close/>
                    <a:moveTo>
                      <a:pt x="958" y="145"/>
                    </a:moveTo>
                    <a:lnTo>
                      <a:pt x="958" y="145"/>
                    </a:lnTo>
                    <a:lnTo>
                      <a:pt x="964" y="145"/>
                    </a:lnTo>
                    <a:lnTo>
                      <a:pt x="968" y="149"/>
                    </a:lnTo>
                    <a:lnTo>
                      <a:pt x="970" y="153"/>
                    </a:lnTo>
                    <a:lnTo>
                      <a:pt x="972" y="158"/>
                    </a:lnTo>
                    <a:lnTo>
                      <a:pt x="972" y="158"/>
                    </a:lnTo>
                    <a:lnTo>
                      <a:pt x="970" y="164"/>
                    </a:lnTo>
                    <a:lnTo>
                      <a:pt x="968" y="167"/>
                    </a:lnTo>
                    <a:lnTo>
                      <a:pt x="964" y="170"/>
                    </a:lnTo>
                    <a:lnTo>
                      <a:pt x="958" y="171"/>
                    </a:lnTo>
                    <a:lnTo>
                      <a:pt x="958" y="171"/>
                    </a:lnTo>
                    <a:lnTo>
                      <a:pt x="953" y="170"/>
                    </a:lnTo>
                    <a:lnTo>
                      <a:pt x="949" y="167"/>
                    </a:lnTo>
                    <a:lnTo>
                      <a:pt x="946" y="164"/>
                    </a:lnTo>
                    <a:lnTo>
                      <a:pt x="945" y="158"/>
                    </a:lnTo>
                    <a:lnTo>
                      <a:pt x="945" y="158"/>
                    </a:lnTo>
                    <a:lnTo>
                      <a:pt x="946" y="153"/>
                    </a:lnTo>
                    <a:lnTo>
                      <a:pt x="949" y="149"/>
                    </a:lnTo>
                    <a:lnTo>
                      <a:pt x="953" y="145"/>
                    </a:lnTo>
                    <a:lnTo>
                      <a:pt x="958" y="145"/>
                    </a:lnTo>
                    <a:lnTo>
                      <a:pt x="958" y="145"/>
                    </a:lnTo>
                    <a:close/>
                    <a:moveTo>
                      <a:pt x="932" y="105"/>
                    </a:moveTo>
                    <a:lnTo>
                      <a:pt x="932" y="105"/>
                    </a:lnTo>
                    <a:lnTo>
                      <a:pt x="937" y="107"/>
                    </a:lnTo>
                    <a:lnTo>
                      <a:pt x="941" y="109"/>
                    </a:lnTo>
                    <a:lnTo>
                      <a:pt x="945" y="113"/>
                    </a:lnTo>
                    <a:lnTo>
                      <a:pt x="945" y="119"/>
                    </a:lnTo>
                    <a:lnTo>
                      <a:pt x="945" y="119"/>
                    </a:lnTo>
                    <a:lnTo>
                      <a:pt x="945" y="124"/>
                    </a:lnTo>
                    <a:lnTo>
                      <a:pt x="941" y="128"/>
                    </a:lnTo>
                    <a:lnTo>
                      <a:pt x="937" y="131"/>
                    </a:lnTo>
                    <a:lnTo>
                      <a:pt x="932" y="132"/>
                    </a:lnTo>
                    <a:lnTo>
                      <a:pt x="932" y="132"/>
                    </a:lnTo>
                    <a:lnTo>
                      <a:pt x="928" y="131"/>
                    </a:lnTo>
                    <a:lnTo>
                      <a:pt x="923" y="128"/>
                    </a:lnTo>
                    <a:lnTo>
                      <a:pt x="920" y="124"/>
                    </a:lnTo>
                    <a:lnTo>
                      <a:pt x="920" y="119"/>
                    </a:lnTo>
                    <a:lnTo>
                      <a:pt x="920" y="119"/>
                    </a:lnTo>
                    <a:lnTo>
                      <a:pt x="920" y="113"/>
                    </a:lnTo>
                    <a:lnTo>
                      <a:pt x="923" y="109"/>
                    </a:lnTo>
                    <a:lnTo>
                      <a:pt x="928" y="107"/>
                    </a:lnTo>
                    <a:lnTo>
                      <a:pt x="932" y="105"/>
                    </a:lnTo>
                    <a:lnTo>
                      <a:pt x="932" y="105"/>
                    </a:lnTo>
                    <a:close/>
                    <a:moveTo>
                      <a:pt x="907" y="145"/>
                    </a:moveTo>
                    <a:lnTo>
                      <a:pt x="907" y="145"/>
                    </a:lnTo>
                    <a:lnTo>
                      <a:pt x="911" y="145"/>
                    </a:lnTo>
                    <a:lnTo>
                      <a:pt x="916" y="149"/>
                    </a:lnTo>
                    <a:lnTo>
                      <a:pt x="919" y="153"/>
                    </a:lnTo>
                    <a:lnTo>
                      <a:pt x="920" y="158"/>
                    </a:lnTo>
                    <a:lnTo>
                      <a:pt x="920" y="158"/>
                    </a:lnTo>
                    <a:lnTo>
                      <a:pt x="919" y="164"/>
                    </a:lnTo>
                    <a:lnTo>
                      <a:pt x="916" y="167"/>
                    </a:lnTo>
                    <a:lnTo>
                      <a:pt x="911" y="170"/>
                    </a:lnTo>
                    <a:lnTo>
                      <a:pt x="907" y="171"/>
                    </a:lnTo>
                    <a:lnTo>
                      <a:pt x="907" y="171"/>
                    </a:lnTo>
                    <a:lnTo>
                      <a:pt x="901" y="170"/>
                    </a:lnTo>
                    <a:lnTo>
                      <a:pt x="898" y="167"/>
                    </a:lnTo>
                    <a:lnTo>
                      <a:pt x="894" y="164"/>
                    </a:lnTo>
                    <a:lnTo>
                      <a:pt x="894" y="158"/>
                    </a:lnTo>
                    <a:lnTo>
                      <a:pt x="894" y="158"/>
                    </a:lnTo>
                    <a:lnTo>
                      <a:pt x="894" y="153"/>
                    </a:lnTo>
                    <a:lnTo>
                      <a:pt x="898" y="149"/>
                    </a:lnTo>
                    <a:lnTo>
                      <a:pt x="901" y="145"/>
                    </a:lnTo>
                    <a:lnTo>
                      <a:pt x="907" y="145"/>
                    </a:lnTo>
                    <a:lnTo>
                      <a:pt x="907" y="145"/>
                    </a:lnTo>
                    <a:close/>
                    <a:moveTo>
                      <a:pt x="880" y="105"/>
                    </a:moveTo>
                    <a:lnTo>
                      <a:pt x="880" y="105"/>
                    </a:lnTo>
                    <a:lnTo>
                      <a:pt x="886" y="107"/>
                    </a:lnTo>
                    <a:lnTo>
                      <a:pt x="890" y="109"/>
                    </a:lnTo>
                    <a:lnTo>
                      <a:pt x="892" y="113"/>
                    </a:lnTo>
                    <a:lnTo>
                      <a:pt x="894" y="119"/>
                    </a:lnTo>
                    <a:lnTo>
                      <a:pt x="894" y="119"/>
                    </a:lnTo>
                    <a:lnTo>
                      <a:pt x="892" y="124"/>
                    </a:lnTo>
                    <a:lnTo>
                      <a:pt x="890" y="128"/>
                    </a:lnTo>
                    <a:lnTo>
                      <a:pt x="886" y="131"/>
                    </a:lnTo>
                    <a:lnTo>
                      <a:pt x="880" y="132"/>
                    </a:lnTo>
                    <a:lnTo>
                      <a:pt x="880" y="132"/>
                    </a:lnTo>
                    <a:lnTo>
                      <a:pt x="875" y="131"/>
                    </a:lnTo>
                    <a:lnTo>
                      <a:pt x="871" y="128"/>
                    </a:lnTo>
                    <a:lnTo>
                      <a:pt x="868" y="124"/>
                    </a:lnTo>
                    <a:lnTo>
                      <a:pt x="867" y="119"/>
                    </a:lnTo>
                    <a:lnTo>
                      <a:pt x="867" y="119"/>
                    </a:lnTo>
                    <a:lnTo>
                      <a:pt x="868" y="113"/>
                    </a:lnTo>
                    <a:lnTo>
                      <a:pt x="871" y="109"/>
                    </a:lnTo>
                    <a:lnTo>
                      <a:pt x="875" y="107"/>
                    </a:lnTo>
                    <a:lnTo>
                      <a:pt x="880" y="105"/>
                    </a:lnTo>
                    <a:lnTo>
                      <a:pt x="880" y="105"/>
                    </a:lnTo>
                    <a:close/>
                    <a:moveTo>
                      <a:pt x="571" y="79"/>
                    </a:moveTo>
                    <a:lnTo>
                      <a:pt x="571" y="79"/>
                    </a:lnTo>
                    <a:lnTo>
                      <a:pt x="582" y="80"/>
                    </a:lnTo>
                    <a:lnTo>
                      <a:pt x="594" y="84"/>
                    </a:lnTo>
                    <a:lnTo>
                      <a:pt x="604" y="90"/>
                    </a:lnTo>
                    <a:lnTo>
                      <a:pt x="613" y="96"/>
                    </a:lnTo>
                    <a:lnTo>
                      <a:pt x="620" y="105"/>
                    </a:lnTo>
                    <a:lnTo>
                      <a:pt x="625" y="115"/>
                    </a:lnTo>
                    <a:lnTo>
                      <a:pt x="629" y="127"/>
                    </a:lnTo>
                    <a:lnTo>
                      <a:pt x="630" y="138"/>
                    </a:lnTo>
                    <a:lnTo>
                      <a:pt x="630" y="138"/>
                    </a:lnTo>
                    <a:lnTo>
                      <a:pt x="629" y="150"/>
                    </a:lnTo>
                    <a:lnTo>
                      <a:pt x="625" y="161"/>
                    </a:lnTo>
                    <a:lnTo>
                      <a:pt x="620" y="171"/>
                    </a:lnTo>
                    <a:lnTo>
                      <a:pt x="613" y="179"/>
                    </a:lnTo>
                    <a:lnTo>
                      <a:pt x="604" y="187"/>
                    </a:lnTo>
                    <a:lnTo>
                      <a:pt x="594" y="193"/>
                    </a:lnTo>
                    <a:lnTo>
                      <a:pt x="582" y="196"/>
                    </a:lnTo>
                    <a:lnTo>
                      <a:pt x="571" y="196"/>
                    </a:lnTo>
                    <a:lnTo>
                      <a:pt x="571" y="196"/>
                    </a:lnTo>
                    <a:lnTo>
                      <a:pt x="559" y="196"/>
                    </a:lnTo>
                    <a:lnTo>
                      <a:pt x="548" y="193"/>
                    </a:lnTo>
                    <a:lnTo>
                      <a:pt x="537" y="187"/>
                    </a:lnTo>
                    <a:lnTo>
                      <a:pt x="530" y="179"/>
                    </a:lnTo>
                    <a:lnTo>
                      <a:pt x="522" y="171"/>
                    </a:lnTo>
                    <a:lnTo>
                      <a:pt x="516" y="161"/>
                    </a:lnTo>
                    <a:lnTo>
                      <a:pt x="514" y="150"/>
                    </a:lnTo>
                    <a:lnTo>
                      <a:pt x="512" y="138"/>
                    </a:lnTo>
                    <a:lnTo>
                      <a:pt x="512" y="138"/>
                    </a:lnTo>
                    <a:lnTo>
                      <a:pt x="514" y="127"/>
                    </a:lnTo>
                    <a:lnTo>
                      <a:pt x="516" y="115"/>
                    </a:lnTo>
                    <a:lnTo>
                      <a:pt x="522" y="105"/>
                    </a:lnTo>
                    <a:lnTo>
                      <a:pt x="530" y="96"/>
                    </a:lnTo>
                    <a:lnTo>
                      <a:pt x="537" y="90"/>
                    </a:lnTo>
                    <a:lnTo>
                      <a:pt x="548" y="84"/>
                    </a:lnTo>
                    <a:lnTo>
                      <a:pt x="559" y="80"/>
                    </a:lnTo>
                    <a:lnTo>
                      <a:pt x="571" y="79"/>
                    </a:lnTo>
                    <a:lnTo>
                      <a:pt x="571" y="79"/>
                    </a:lnTo>
                    <a:close/>
                    <a:moveTo>
                      <a:pt x="1615" y="520"/>
                    </a:moveTo>
                    <a:lnTo>
                      <a:pt x="1615" y="520"/>
                    </a:lnTo>
                    <a:lnTo>
                      <a:pt x="1619" y="514"/>
                    </a:lnTo>
                    <a:lnTo>
                      <a:pt x="1622" y="509"/>
                    </a:lnTo>
                    <a:lnTo>
                      <a:pt x="1623" y="502"/>
                    </a:lnTo>
                    <a:lnTo>
                      <a:pt x="1623" y="496"/>
                    </a:lnTo>
                    <a:lnTo>
                      <a:pt x="1623" y="388"/>
                    </a:lnTo>
                    <a:lnTo>
                      <a:pt x="1623" y="388"/>
                    </a:lnTo>
                    <a:lnTo>
                      <a:pt x="1623" y="381"/>
                    </a:lnTo>
                    <a:lnTo>
                      <a:pt x="1622" y="374"/>
                    </a:lnTo>
                    <a:lnTo>
                      <a:pt x="1619" y="369"/>
                    </a:lnTo>
                    <a:lnTo>
                      <a:pt x="1615" y="364"/>
                    </a:lnTo>
                    <a:lnTo>
                      <a:pt x="1275" y="364"/>
                    </a:lnTo>
                    <a:lnTo>
                      <a:pt x="1275" y="448"/>
                    </a:lnTo>
                    <a:lnTo>
                      <a:pt x="1275" y="448"/>
                    </a:lnTo>
                    <a:lnTo>
                      <a:pt x="1275" y="459"/>
                    </a:lnTo>
                    <a:lnTo>
                      <a:pt x="1273" y="468"/>
                    </a:lnTo>
                    <a:lnTo>
                      <a:pt x="1271" y="479"/>
                    </a:lnTo>
                    <a:lnTo>
                      <a:pt x="1267" y="488"/>
                    </a:lnTo>
                    <a:lnTo>
                      <a:pt x="1267" y="488"/>
                    </a:lnTo>
                    <a:lnTo>
                      <a:pt x="1272" y="504"/>
                    </a:lnTo>
                    <a:lnTo>
                      <a:pt x="1275" y="520"/>
                    </a:lnTo>
                    <a:lnTo>
                      <a:pt x="1615" y="520"/>
                    </a:lnTo>
                    <a:close/>
                    <a:moveTo>
                      <a:pt x="1549" y="446"/>
                    </a:moveTo>
                    <a:lnTo>
                      <a:pt x="1549" y="446"/>
                    </a:lnTo>
                    <a:lnTo>
                      <a:pt x="1553" y="447"/>
                    </a:lnTo>
                    <a:lnTo>
                      <a:pt x="1555" y="448"/>
                    </a:lnTo>
                    <a:lnTo>
                      <a:pt x="1558" y="452"/>
                    </a:lnTo>
                    <a:lnTo>
                      <a:pt x="1558" y="455"/>
                    </a:lnTo>
                    <a:lnTo>
                      <a:pt x="1558" y="455"/>
                    </a:lnTo>
                    <a:lnTo>
                      <a:pt x="1558" y="459"/>
                    </a:lnTo>
                    <a:lnTo>
                      <a:pt x="1555" y="462"/>
                    </a:lnTo>
                    <a:lnTo>
                      <a:pt x="1553" y="464"/>
                    </a:lnTo>
                    <a:lnTo>
                      <a:pt x="1549" y="464"/>
                    </a:lnTo>
                    <a:lnTo>
                      <a:pt x="1549" y="464"/>
                    </a:lnTo>
                    <a:lnTo>
                      <a:pt x="1546" y="464"/>
                    </a:lnTo>
                    <a:lnTo>
                      <a:pt x="1542" y="462"/>
                    </a:lnTo>
                    <a:lnTo>
                      <a:pt x="1541" y="459"/>
                    </a:lnTo>
                    <a:lnTo>
                      <a:pt x="1540" y="455"/>
                    </a:lnTo>
                    <a:lnTo>
                      <a:pt x="1540" y="455"/>
                    </a:lnTo>
                    <a:lnTo>
                      <a:pt x="1541" y="452"/>
                    </a:lnTo>
                    <a:lnTo>
                      <a:pt x="1542" y="448"/>
                    </a:lnTo>
                    <a:lnTo>
                      <a:pt x="1546" y="447"/>
                    </a:lnTo>
                    <a:lnTo>
                      <a:pt x="1549" y="446"/>
                    </a:lnTo>
                    <a:lnTo>
                      <a:pt x="1549" y="446"/>
                    </a:lnTo>
                    <a:close/>
                    <a:moveTo>
                      <a:pt x="1530" y="418"/>
                    </a:moveTo>
                    <a:lnTo>
                      <a:pt x="1530" y="418"/>
                    </a:lnTo>
                    <a:lnTo>
                      <a:pt x="1534" y="419"/>
                    </a:lnTo>
                    <a:lnTo>
                      <a:pt x="1537" y="421"/>
                    </a:lnTo>
                    <a:lnTo>
                      <a:pt x="1540" y="425"/>
                    </a:lnTo>
                    <a:lnTo>
                      <a:pt x="1540" y="427"/>
                    </a:lnTo>
                    <a:lnTo>
                      <a:pt x="1540" y="427"/>
                    </a:lnTo>
                    <a:lnTo>
                      <a:pt x="1540" y="431"/>
                    </a:lnTo>
                    <a:lnTo>
                      <a:pt x="1537" y="434"/>
                    </a:lnTo>
                    <a:lnTo>
                      <a:pt x="1534" y="436"/>
                    </a:lnTo>
                    <a:lnTo>
                      <a:pt x="1530" y="436"/>
                    </a:lnTo>
                    <a:lnTo>
                      <a:pt x="1530" y="436"/>
                    </a:lnTo>
                    <a:lnTo>
                      <a:pt x="1528" y="436"/>
                    </a:lnTo>
                    <a:lnTo>
                      <a:pt x="1524" y="434"/>
                    </a:lnTo>
                    <a:lnTo>
                      <a:pt x="1522" y="431"/>
                    </a:lnTo>
                    <a:lnTo>
                      <a:pt x="1521" y="427"/>
                    </a:lnTo>
                    <a:lnTo>
                      <a:pt x="1521" y="427"/>
                    </a:lnTo>
                    <a:lnTo>
                      <a:pt x="1522" y="425"/>
                    </a:lnTo>
                    <a:lnTo>
                      <a:pt x="1524" y="421"/>
                    </a:lnTo>
                    <a:lnTo>
                      <a:pt x="1528" y="419"/>
                    </a:lnTo>
                    <a:lnTo>
                      <a:pt x="1530" y="418"/>
                    </a:lnTo>
                    <a:lnTo>
                      <a:pt x="1530" y="418"/>
                    </a:lnTo>
                    <a:close/>
                    <a:moveTo>
                      <a:pt x="1512" y="446"/>
                    </a:moveTo>
                    <a:lnTo>
                      <a:pt x="1512" y="446"/>
                    </a:lnTo>
                    <a:lnTo>
                      <a:pt x="1516" y="447"/>
                    </a:lnTo>
                    <a:lnTo>
                      <a:pt x="1518" y="448"/>
                    </a:lnTo>
                    <a:lnTo>
                      <a:pt x="1521" y="452"/>
                    </a:lnTo>
                    <a:lnTo>
                      <a:pt x="1521" y="455"/>
                    </a:lnTo>
                    <a:lnTo>
                      <a:pt x="1521" y="455"/>
                    </a:lnTo>
                    <a:lnTo>
                      <a:pt x="1521" y="459"/>
                    </a:lnTo>
                    <a:lnTo>
                      <a:pt x="1518" y="462"/>
                    </a:lnTo>
                    <a:lnTo>
                      <a:pt x="1516" y="464"/>
                    </a:lnTo>
                    <a:lnTo>
                      <a:pt x="1512" y="464"/>
                    </a:lnTo>
                    <a:lnTo>
                      <a:pt x="1512" y="464"/>
                    </a:lnTo>
                    <a:lnTo>
                      <a:pt x="1509" y="464"/>
                    </a:lnTo>
                    <a:lnTo>
                      <a:pt x="1505" y="462"/>
                    </a:lnTo>
                    <a:lnTo>
                      <a:pt x="1504" y="459"/>
                    </a:lnTo>
                    <a:lnTo>
                      <a:pt x="1502" y="455"/>
                    </a:lnTo>
                    <a:lnTo>
                      <a:pt x="1502" y="455"/>
                    </a:lnTo>
                    <a:lnTo>
                      <a:pt x="1504" y="452"/>
                    </a:lnTo>
                    <a:lnTo>
                      <a:pt x="1505" y="448"/>
                    </a:lnTo>
                    <a:lnTo>
                      <a:pt x="1509" y="447"/>
                    </a:lnTo>
                    <a:lnTo>
                      <a:pt x="1512" y="446"/>
                    </a:lnTo>
                    <a:lnTo>
                      <a:pt x="1512" y="446"/>
                    </a:lnTo>
                    <a:close/>
                    <a:moveTo>
                      <a:pt x="1493" y="418"/>
                    </a:moveTo>
                    <a:lnTo>
                      <a:pt x="1493" y="418"/>
                    </a:lnTo>
                    <a:lnTo>
                      <a:pt x="1497" y="419"/>
                    </a:lnTo>
                    <a:lnTo>
                      <a:pt x="1500" y="421"/>
                    </a:lnTo>
                    <a:lnTo>
                      <a:pt x="1502" y="425"/>
                    </a:lnTo>
                    <a:lnTo>
                      <a:pt x="1502" y="427"/>
                    </a:lnTo>
                    <a:lnTo>
                      <a:pt x="1502" y="427"/>
                    </a:lnTo>
                    <a:lnTo>
                      <a:pt x="1502" y="431"/>
                    </a:lnTo>
                    <a:lnTo>
                      <a:pt x="1500" y="434"/>
                    </a:lnTo>
                    <a:lnTo>
                      <a:pt x="1497" y="436"/>
                    </a:lnTo>
                    <a:lnTo>
                      <a:pt x="1493" y="436"/>
                    </a:lnTo>
                    <a:lnTo>
                      <a:pt x="1493" y="436"/>
                    </a:lnTo>
                    <a:lnTo>
                      <a:pt x="1491" y="436"/>
                    </a:lnTo>
                    <a:lnTo>
                      <a:pt x="1487" y="434"/>
                    </a:lnTo>
                    <a:lnTo>
                      <a:pt x="1485" y="431"/>
                    </a:lnTo>
                    <a:lnTo>
                      <a:pt x="1484" y="427"/>
                    </a:lnTo>
                    <a:lnTo>
                      <a:pt x="1484" y="427"/>
                    </a:lnTo>
                    <a:lnTo>
                      <a:pt x="1485" y="425"/>
                    </a:lnTo>
                    <a:lnTo>
                      <a:pt x="1487" y="421"/>
                    </a:lnTo>
                    <a:lnTo>
                      <a:pt x="1491" y="419"/>
                    </a:lnTo>
                    <a:lnTo>
                      <a:pt x="1493" y="418"/>
                    </a:lnTo>
                    <a:lnTo>
                      <a:pt x="1493" y="418"/>
                    </a:lnTo>
                    <a:close/>
                    <a:moveTo>
                      <a:pt x="1475" y="446"/>
                    </a:moveTo>
                    <a:lnTo>
                      <a:pt x="1475" y="446"/>
                    </a:lnTo>
                    <a:lnTo>
                      <a:pt x="1479" y="447"/>
                    </a:lnTo>
                    <a:lnTo>
                      <a:pt x="1481" y="448"/>
                    </a:lnTo>
                    <a:lnTo>
                      <a:pt x="1484" y="452"/>
                    </a:lnTo>
                    <a:lnTo>
                      <a:pt x="1484" y="455"/>
                    </a:lnTo>
                    <a:lnTo>
                      <a:pt x="1484" y="455"/>
                    </a:lnTo>
                    <a:lnTo>
                      <a:pt x="1484" y="459"/>
                    </a:lnTo>
                    <a:lnTo>
                      <a:pt x="1481" y="462"/>
                    </a:lnTo>
                    <a:lnTo>
                      <a:pt x="1479" y="464"/>
                    </a:lnTo>
                    <a:lnTo>
                      <a:pt x="1475" y="464"/>
                    </a:lnTo>
                    <a:lnTo>
                      <a:pt x="1475" y="464"/>
                    </a:lnTo>
                    <a:lnTo>
                      <a:pt x="1472" y="464"/>
                    </a:lnTo>
                    <a:lnTo>
                      <a:pt x="1468" y="462"/>
                    </a:lnTo>
                    <a:lnTo>
                      <a:pt x="1467" y="459"/>
                    </a:lnTo>
                    <a:lnTo>
                      <a:pt x="1465" y="455"/>
                    </a:lnTo>
                    <a:lnTo>
                      <a:pt x="1465" y="455"/>
                    </a:lnTo>
                    <a:lnTo>
                      <a:pt x="1467" y="452"/>
                    </a:lnTo>
                    <a:lnTo>
                      <a:pt x="1468" y="448"/>
                    </a:lnTo>
                    <a:lnTo>
                      <a:pt x="1472" y="447"/>
                    </a:lnTo>
                    <a:lnTo>
                      <a:pt x="1475" y="446"/>
                    </a:lnTo>
                    <a:lnTo>
                      <a:pt x="1475" y="446"/>
                    </a:lnTo>
                    <a:close/>
                    <a:moveTo>
                      <a:pt x="1456" y="418"/>
                    </a:moveTo>
                    <a:lnTo>
                      <a:pt x="1456" y="418"/>
                    </a:lnTo>
                    <a:lnTo>
                      <a:pt x="1460" y="419"/>
                    </a:lnTo>
                    <a:lnTo>
                      <a:pt x="1463" y="421"/>
                    </a:lnTo>
                    <a:lnTo>
                      <a:pt x="1465" y="425"/>
                    </a:lnTo>
                    <a:lnTo>
                      <a:pt x="1465" y="427"/>
                    </a:lnTo>
                    <a:lnTo>
                      <a:pt x="1465" y="427"/>
                    </a:lnTo>
                    <a:lnTo>
                      <a:pt x="1465" y="431"/>
                    </a:lnTo>
                    <a:lnTo>
                      <a:pt x="1463" y="434"/>
                    </a:lnTo>
                    <a:lnTo>
                      <a:pt x="1460" y="436"/>
                    </a:lnTo>
                    <a:lnTo>
                      <a:pt x="1456" y="436"/>
                    </a:lnTo>
                    <a:lnTo>
                      <a:pt x="1456" y="436"/>
                    </a:lnTo>
                    <a:lnTo>
                      <a:pt x="1453" y="436"/>
                    </a:lnTo>
                    <a:lnTo>
                      <a:pt x="1450" y="434"/>
                    </a:lnTo>
                    <a:lnTo>
                      <a:pt x="1448" y="431"/>
                    </a:lnTo>
                    <a:lnTo>
                      <a:pt x="1447" y="427"/>
                    </a:lnTo>
                    <a:lnTo>
                      <a:pt x="1447" y="427"/>
                    </a:lnTo>
                    <a:lnTo>
                      <a:pt x="1448" y="425"/>
                    </a:lnTo>
                    <a:lnTo>
                      <a:pt x="1450" y="421"/>
                    </a:lnTo>
                    <a:lnTo>
                      <a:pt x="1453" y="419"/>
                    </a:lnTo>
                    <a:lnTo>
                      <a:pt x="1456" y="418"/>
                    </a:lnTo>
                    <a:lnTo>
                      <a:pt x="1456" y="418"/>
                    </a:lnTo>
                    <a:close/>
                    <a:moveTo>
                      <a:pt x="1438" y="446"/>
                    </a:moveTo>
                    <a:lnTo>
                      <a:pt x="1438" y="446"/>
                    </a:lnTo>
                    <a:lnTo>
                      <a:pt x="1442" y="447"/>
                    </a:lnTo>
                    <a:lnTo>
                      <a:pt x="1444" y="448"/>
                    </a:lnTo>
                    <a:lnTo>
                      <a:pt x="1447" y="452"/>
                    </a:lnTo>
                    <a:lnTo>
                      <a:pt x="1447" y="455"/>
                    </a:lnTo>
                    <a:lnTo>
                      <a:pt x="1447" y="455"/>
                    </a:lnTo>
                    <a:lnTo>
                      <a:pt x="1447" y="459"/>
                    </a:lnTo>
                    <a:lnTo>
                      <a:pt x="1444" y="462"/>
                    </a:lnTo>
                    <a:lnTo>
                      <a:pt x="1442" y="464"/>
                    </a:lnTo>
                    <a:lnTo>
                      <a:pt x="1438" y="464"/>
                    </a:lnTo>
                    <a:lnTo>
                      <a:pt x="1438" y="464"/>
                    </a:lnTo>
                    <a:lnTo>
                      <a:pt x="1435" y="464"/>
                    </a:lnTo>
                    <a:lnTo>
                      <a:pt x="1431" y="462"/>
                    </a:lnTo>
                    <a:lnTo>
                      <a:pt x="1430" y="459"/>
                    </a:lnTo>
                    <a:lnTo>
                      <a:pt x="1428" y="455"/>
                    </a:lnTo>
                    <a:lnTo>
                      <a:pt x="1428" y="455"/>
                    </a:lnTo>
                    <a:lnTo>
                      <a:pt x="1430" y="452"/>
                    </a:lnTo>
                    <a:lnTo>
                      <a:pt x="1431" y="448"/>
                    </a:lnTo>
                    <a:lnTo>
                      <a:pt x="1435" y="447"/>
                    </a:lnTo>
                    <a:lnTo>
                      <a:pt x="1438" y="446"/>
                    </a:lnTo>
                    <a:lnTo>
                      <a:pt x="1438" y="446"/>
                    </a:lnTo>
                    <a:close/>
                    <a:moveTo>
                      <a:pt x="1419" y="418"/>
                    </a:moveTo>
                    <a:lnTo>
                      <a:pt x="1419" y="418"/>
                    </a:lnTo>
                    <a:lnTo>
                      <a:pt x="1423" y="419"/>
                    </a:lnTo>
                    <a:lnTo>
                      <a:pt x="1426" y="421"/>
                    </a:lnTo>
                    <a:lnTo>
                      <a:pt x="1428" y="425"/>
                    </a:lnTo>
                    <a:lnTo>
                      <a:pt x="1428" y="427"/>
                    </a:lnTo>
                    <a:lnTo>
                      <a:pt x="1428" y="427"/>
                    </a:lnTo>
                    <a:lnTo>
                      <a:pt x="1428" y="431"/>
                    </a:lnTo>
                    <a:lnTo>
                      <a:pt x="1426" y="434"/>
                    </a:lnTo>
                    <a:lnTo>
                      <a:pt x="1423" y="436"/>
                    </a:lnTo>
                    <a:lnTo>
                      <a:pt x="1419" y="436"/>
                    </a:lnTo>
                    <a:lnTo>
                      <a:pt x="1419" y="436"/>
                    </a:lnTo>
                    <a:lnTo>
                      <a:pt x="1416" y="436"/>
                    </a:lnTo>
                    <a:lnTo>
                      <a:pt x="1412" y="434"/>
                    </a:lnTo>
                    <a:lnTo>
                      <a:pt x="1411" y="431"/>
                    </a:lnTo>
                    <a:lnTo>
                      <a:pt x="1410" y="427"/>
                    </a:lnTo>
                    <a:lnTo>
                      <a:pt x="1410" y="427"/>
                    </a:lnTo>
                    <a:lnTo>
                      <a:pt x="1411" y="425"/>
                    </a:lnTo>
                    <a:lnTo>
                      <a:pt x="1412" y="421"/>
                    </a:lnTo>
                    <a:lnTo>
                      <a:pt x="1416" y="419"/>
                    </a:lnTo>
                    <a:lnTo>
                      <a:pt x="1419" y="418"/>
                    </a:lnTo>
                    <a:lnTo>
                      <a:pt x="1419" y="418"/>
                    </a:lnTo>
                    <a:close/>
                    <a:moveTo>
                      <a:pt x="1401" y="446"/>
                    </a:moveTo>
                    <a:lnTo>
                      <a:pt x="1401" y="446"/>
                    </a:lnTo>
                    <a:lnTo>
                      <a:pt x="1405" y="447"/>
                    </a:lnTo>
                    <a:lnTo>
                      <a:pt x="1407" y="448"/>
                    </a:lnTo>
                    <a:lnTo>
                      <a:pt x="1410" y="452"/>
                    </a:lnTo>
                    <a:lnTo>
                      <a:pt x="1410" y="455"/>
                    </a:lnTo>
                    <a:lnTo>
                      <a:pt x="1410" y="455"/>
                    </a:lnTo>
                    <a:lnTo>
                      <a:pt x="1410" y="459"/>
                    </a:lnTo>
                    <a:lnTo>
                      <a:pt x="1407" y="462"/>
                    </a:lnTo>
                    <a:lnTo>
                      <a:pt x="1405" y="464"/>
                    </a:lnTo>
                    <a:lnTo>
                      <a:pt x="1401" y="464"/>
                    </a:lnTo>
                    <a:lnTo>
                      <a:pt x="1401" y="464"/>
                    </a:lnTo>
                    <a:lnTo>
                      <a:pt x="1398" y="464"/>
                    </a:lnTo>
                    <a:lnTo>
                      <a:pt x="1394" y="462"/>
                    </a:lnTo>
                    <a:lnTo>
                      <a:pt x="1393" y="459"/>
                    </a:lnTo>
                    <a:lnTo>
                      <a:pt x="1391" y="455"/>
                    </a:lnTo>
                    <a:lnTo>
                      <a:pt x="1391" y="455"/>
                    </a:lnTo>
                    <a:lnTo>
                      <a:pt x="1393" y="452"/>
                    </a:lnTo>
                    <a:lnTo>
                      <a:pt x="1394" y="448"/>
                    </a:lnTo>
                    <a:lnTo>
                      <a:pt x="1398" y="447"/>
                    </a:lnTo>
                    <a:lnTo>
                      <a:pt x="1401" y="446"/>
                    </a:lnTo>
                    <a:lnTo>
                      <a:pt x="1401" y="446"/>
                    </a:lnTo>
                    <a:close/>
                    <a:moveTo>
                      <a:pt x="1382" y="418"/>
                    </a:moveTo>
                    <a:lnTo>
                      <a:pt x="1382" y="418"/>
                    </a:lnTo>
                    <a:lnTo>
                      <a:pt x="1386" y="419"/>
                    </a:lnTo>
                    <a:lnTo>
                      <a:pt x="1389" y="421"/>
                    </a:lnTo>
                    <a:lnTo>
                      <a:pt x="1391" y="425"/>
                    </a:lnTo>
                    <a:lnTo>
                      <a:pt x="1391" y="427"/>
                    </a:lnTo>
                    <a:lnTo>
                      <a:pt x="1391" y="427"/>
                    </a:lnTo>
                    <a:lnTo>
                      <a:pt x="1391" y="431"/>
                    </a:lnTo>
                    <a:lnTo>
                      <a:pt x="1389" y="434"/>
                    </a:lnTo>
                    <a:lnTo>
                      <a:pt x="1386" y="436"/>
                    </a:lnTo>
                    <a:lnTo>
                      <a:pt x="1382" y="436"/>
                    </a:lnTo>
                    <a:lnTo>
                      <a:pt x="1382" y="436"/>
                    </a:lnTo>
                    <a:lnTo>
                      <a:pt x="1379" y="436"/>
                    </a:lnTo>
                    <a:lnTo>
                      <a:pt x="1375" y="434"/>
                    </a:lnTo>
                    <a:lnTo>
                      <a:pt x="1374" y="431"/>
                    </a:lnTo>
                    <a:lnTo>
                      <a:pt x="1373" y="427"/>
                    </a:lnTo>
                    <a:lnTo>
                      <a:pt x="1373" y="427"/>
                    </a:lnTo>
                    <a:lnTo>
                      <a:pt x="1374" y="425"/>
                    </a:lnTo>
                    <a:lnTo>
                      <a:pt x="1375" y="421"/>
                    </a:lnTo>
                    <a:lnTo>
                      <a:pt x="1379" y="419"/>
                    </a:lnTo>
                    <a:lnTo>
                      <a:pt x="1382" y="418"/>
                    </a:lnTo>
                    <a:lnTo>
                      <a:pt x="1382" y="418"/>
                    </a:lnTo>
                    <a:close/>
                    <a:moveTo>
                      <a:pt x="1648" y="877"/>
                    </a:moveTo>
                    <a:lnTo>
                      <a:pt x="1275" y="877"/>
                    </a:lnTo>
                    <a:lnTo>
                      <a:pt x="1275" y="916"/>
                    </a:lnTo>
                    <a:lnTo>
                      <a:pt x="1275" y="916"/>
                    </a:lnTo>
                    <a:lnTo>
                      <a:pt x="1275" y="927"/>
                    </a:lnTo>
                    <a:lnTo>
                      <a:pt x="1272" y="938"/>
                    </a:lnTo>
                    <a:lnTo>
                      <a:pt x="1272" y="938"/>
                    </a:lnTo>
                    <a:lnTo>
                      <a:pt x="1284" y="941"/>
                    </a:lnTo>
                    <a:lnTo>
                      <a:pt x="1295" y="947"/>
                    </a:lnTo>
                    <a:lnTo>
                      <a:pt x="1304" y="953"/>
                    </a:lnTo>
                    <a:lnTo>
                      <a:pt x="1312" y="963"/>
                    </a:lnTo>
                    <a:lnTo>
                      <a:pt x="1318" y="972"/>
                    </a:lnTo>
                    <a:lnTo>
                      <a:pt x="1324" y="982"/>
                    </a:lnTo>
                    <a:lnTo>
                      <a:pt x="1326" y="994"/>
                    </a:lnTo>
                    <a:lnTo>
                      <a:pt x="1328" y="1007"/>
                    </a:lnTo>
                    <a:lnTo>
                      <a:pt x="1328" y="1019"/>
                    </a:lnTo>
                    <a:lnTo>
                      <a:pt x="1648" y="1019"/>
                    </a:lnTo>
                    <a:lnTo>
                      <a:pt x="1648" y="1019"/>
                    </a:lnTo>
                    <a:lnTo>
                      <a:pt x="1653" y="1019"/>
                    </a:lnTo>
                    <a:lnTo>
                      <a:pt x="1657" y="1017"/>
                    </a:lnTo>
                    <a:lnTo>
                      <a:pt x="1660" y="1011"/>
                    </a:lnTo>
                    <a:lnTo>
                      <a:pt x="1660" y="1007"/>
                    </a:lnTo>
                    <a:lnTo>
                      <a:pt x="1660" y="889"/>
                    </a:lnTo>
                    <a:lnTo>
                      <a:pt x="1660" y="889"/>
                    </a:lnTo>
                    <a:lnTo>
                      <a:pt x="1660" y="885"/>
                    </a:lnTo>
                    <a:lnTo>
                      <a:pt x="1657" y="881"/>
                    </a:lnTo>
                    <a:lnTo>
                      <a:pt x="1653" y="877"/>
                    </a:lnTo>
                    <a:lnTo>
                      <a:pt x="1648" y="877"/>
                    </a:lnTo>
                    <a:lnTo>
                      <a:pt x="1648" y="877"/>
                    </a:lnTo>
                    <a:close/>
                    <a:moveTo>
                      <a:pt x="1275" y="356"/>
                    </a:moveTo>
                    <a:lnTo>
                      <a:pt x="1615" y="356"/>
                    </a:lnTo>
                    <a:lnTo>
                      <a:pt x="1615" y="356"/>
                    </a:lnTo>
                    <a:lnTo>
                      <a:pt x="1619" y="351"/>
                    </a:lnTo>
                    <a:lnTo>
                      <a:pt x="1622" y="345"/>
                    </a:lnTo>
                    <a:lnTo>
                      <a:pt x="1623" y="339"/>
                    </a:lnTo>
                    <a:lnTo>
                      <a:pt x="1623" y="332"/>
                    </a:lnTo>
                    <a:lnTo>
                      <a:pt x="1623" y="223"/>
                    </a:lnTo>
                    <a:lnTo>
                      <a:pt x="1623" y="223"/>
                    </a:lnTo>
                    <a:lnTo>
                      <a:pt x="1623" y="215"/>
                    </a:lnTo>
                    <a:lnTo>
                      <a:pt x="1620" y="207"/>
                    </a:lnTo>
                    <a:lnTo>
                      <a:pt x="1616" y="199"/>
                    </a:lnTo>
                    <a:lnTo>
                      <a:pt x="1611" y="194"/>
                    </a:lnTo>
                    <a:lnTo>
                      <a:pt x="1604" y="189"/>
                    </a:lnTo>
                    <a:lnTo>
                      <a:pt x="1598" y="185"/>
                    </a:lnTo>
                    <a:lnTo>
                      <a:pt x="1589" y="182"/>
                    </a:lnTo>
                    <a:lnTo>
                      <a:pt x="1581" y="181"/>
                    </a:lnTo>
                    <a:lnTo>
                      <a:pt x="1275" y="181"/>
                    </a:lnTo>
                    <a:lnTo>
                      <a:pt x="1275" y="215"/>
                    </a:lnTo>
                    <a:lnTo>
                      <a:pt x="1275" y="215"/>
                    </a:lnTo>
                    <a:lnTo>
                      <a:pt x="1275" y="225"/>
                    </a:lnTo>
                    <a:lnTo>
                      <a:pt x="1273" y="235"/>
                    </a:lnTo>
                    <a:lnTo>
                      <a:pt x="1271" y="245"/>
                    </a:lnTo>
                    <a:lnTo>
                      <a:pt x="1268" y="254"/>
                    </a:lnTo>
                    <a:lnTo>
                      <a:pt x="1268" y="254"/>
                    </a:lnTo>
                    <a:lnTo>
                      <a:pt x="1271" y="264"/>
                    </a:lnTo>
                    <a:lnTo>
                      <a:pt x="1273" y="274"/>
                    </a:lnTo>
                    <a:lnTo>
                      <a:pt x="1275" y="283"/>
                    </a:lnTo>
                    <a:lnTo>
                      <a:pt x="1275" y="294"/>
                    </a:lnTo>
                    <a:lnTo>
                      <a:pt x="1275" y="356"/>
                    </a:lnTo>
                    <a:close/>
                    <a:moveTo>
                      <a:pt x="1549" y="282"/>
                    </a:moveTo>
                    <a:lnTo>
                      <a:pt x="1549" y="282"/>
                    </a:lnTo>
                    <a:lnTo>
                      <a:pt x="1553" y="283"/>
                    </a:lnTo>
                    <a:lnTo>
                      <a:pt x="1555" y="285"/>
                    </a:lnTo>
                    <a:lnTo>
                      <a:pt x="1558" y="287"/>
                    </a:lnTo>
                    <a:lnTo>
                      <a:pt x="1558" y="291"/>
                    </a:lnTo>
                    <a:lnTo>
                      <a:pt x="1558" y="291"/>
                    </a:lnTo>
                    <a:lnTo>
                      <a:pt x="1558" y="295"/>
                    </a:lnTo>
                    <a:lnTo>
                      <a:pt x="1555" y="298"/>
                    </a:lnTo>
                    <a:lnTo>
                      <a:pt x="1553" y="301"/>
                    </a:lnTo>
                    <a:lnTo>
                      <a:pt x="1549" y="301"/>
                    </a:lnTo>
                    <a:lnTo>
                      <a:pt x="1549" y="301"/>
                    </a:lnTo>
                    <a:lnTo>
                      <a:pt x="1546" y="301"/>
                    </a:lnTo>
                    <a:lnTo>
                      <a:pt x="1542" y="298"/>
                    </a:lnTo>
                    <a:lnTo>
                      <a:pt x="1541" y="295"/>
                    </a:lnTo>
                    <a:lnTo>
                      <a:pt x="1540" y="291"/>
                    </a:lnTo>
                    <a:lnTo>
                      <a:pt x="1540" y="291"/>
                    </a:lnTo>
                    <a:lnTo>
                      <a:pt x="1541" y="287"/>
                    </a:lnTo>
                    <a:lnTo>
                      <a:pt x="1542" y="285"/>
                    </a:lnTo>
                    <a:lnTo>
                      <a:pt x="1546" y="283"/>
                    </a:lnTo>
                    <a:lnTo>
                      <a:pt x="1549" y="282"/>
                    </a:lnTo>
                    <a:lnTo>
                      <a:pt x="1549" y="282"/>
                    </a:lnTo>
                    <a:close/>
                    <a:moveTo>
                      <a:pt x="1530" y="254"/>
                    </a:moveTo>
                    <a:lnTo>
                      <a:pt x="1530" y="254"/>
                    </a:lnTo>
                    <a:lnTo>
                      <a:pt x="1534" y="256"/>
                    </a:lnTo>
                    <a:lnTo>
                      <a:pt x="1537" y="257"/>
                    </a:lnTo>
                    <a:lnTo>
                      <a:pt x="1540" y="260"/>
                    </a:lnTo>
                    <a:lnTo>
                      <a:pt x="1540" y="264"/>
                    </a:lnTo>
                    <a:lnTo>
                      <a:pt x="1540" y="264"/>
                    </a:lnTo>
                    <a:lnTo>
                      <a:pt x="1540" y="268"/>
                    </a:lnTo>
                    <a:lnTo>
                      <a:pt x="1537" y="270"/>
                    </a:lnTo>
                    <a:lnTo>
                      <a:pt x="1534" y="273"/>
                    </a:lnTo>
                    <a:lnTo>
                      <a:pt x="1530" y="273"/>
                    </a:lnTo>
                    <a:lnTo>
                      <a:pt x="1530" y="273"/>
                    </a:lnTo>
                    <a:lnTo>
                      <a:pt x="1528" y="273"/>
                    </a:lnTo>
                    <a:lnTo>
                      <a:pt x="1524" y="270"/>
                    </a:lnTo>
                    <a:lnTo>
                      <a:pt x="1522" y="268"/>
                    </a:lnTo>
                    <a:lnTo>
                      <a:pt x="1521" y="264"/>
                    </a:lnTo>
                    <a:lnTo>
                      <a:pt x="1521" y="264"/>
                    </a:lnTo>
                    <a:lnTo>
                      <a:pt x="1522" y="260"/>
                    </a:lnTo>
                    <a:lnTo>
                      <a:pt x="1524" y="257"/>
                    </a:lnTo>
                    <a:lnTo>
                      <a:pt x="1528" y="256"/>
                    </a:lnTo>
                    <a:lnTo>
                      <a:pt x="1530" y="254"/>
                    </a:lnTo>
                    <a:lnTo>
                      <a:pt x="1530" y="254"/>
                    </a:lnTo>
                    <a:close/>
                    <a:moveTo>
                      <a:pt x="1512" y="282"/>
                    </a:moveTo>
                    <a:lnTo>
                      <a:pt x="1512" y="282"/>
                    </a:lnTo>
                    <a:lnTo>
                      <a:pt x="1516" y="283"/>
                    </a:lnTo>
                    <a:lnTo>
                      <a:pt x="1518" y="285"/>
                    </a:lnTo>
                    <a:lnTo>
                      <a:pt x="1521" y="287"/>
                    </a:lnTo>
                    <a:lnTo>
                      <a:pt x="1521" y="291"/>
                    </a:lnTo>
                    <a:lnTo>
                      <a:pt x="1521" y="291"/>
                    </a:lnTo>
                    <a:lnTo>
                      <a:pt x="1521" y="295"/>
                    </a:lnTo>
                    <a:lnTo>
                      <a:pt x="1518" y="298"/>
                    </a:lnTo>
                    <a:lnTo>
                      <a:pt x="1516" y="301"/>
                    </a:lnTo>
                    <a:lnTo>
                      <a:pt x="1512" y="301"/>
                    </a:lnTo>
                    <a:lnTo>
                      <a:pt x="1512" y="301"/>
                    </a:lnTo>
                    <a:lnTo>
                      <a:pt x="1509" y="301"/>
                    </a:lnTo>
                    <a:lnTo>
                      <a:pt x="1505" y="298"/>
                    </a:lnTo>
                    <a:lnTo>
                      <a:pt x="1504" y="295"/>
                    </a:lnTo>
                    <a:lnTo>
                      <a:pt x="1502" y="291"/>
                    </a:lnTo>
                    <a:lnTo>
                      <a:pt x="1502" y="291"/>
                    </a:lnTo>
                    <a:lnTo>
                      <a:pt x="1504" y="287"/>
                    </a:lnTo>
                    <a:lnTo>
                      <a:pt x="1505" y="285"/>
                    </a:lnTo>
                    <a:lnTo>
                      <a:pt x="1509" y="283"/>
                    </a:lnTo>
                    <a:lnTo>
                      <a:pt x="1512" y="282"/>
                    </a:lnTo>
                    <a:lnTo>
                      <a:pt x="1512" y="282"/>
                    </a:lnTo>
                    <a:close/>
                    <a:moveTo>
                      <a:pt x="1493" y="254"/>
                    </a:moveTo>
                    <a:lnTo>
                      <a:pt x="1493" y="254"/>
                    </a:lnTo>
                    <a:lnTo>
                      <a:pt x="1497" y="256"/>
                    </a:lnTo>
                    <a:lnTo>
                      <a:pt x="1500" y="257"/>
                    </a:lnTo>
                    <a:lnTo>
                      <a:pt x="1502" y="260"/>
                    </a:lnTo>
                    <a:lnTo>
                      <a:pt x="1502" y="264"/>
                    </a:lnTo>
                    <a:lnTo>
                      <a:pt x="1502" y="264"/>
                    </a:lnTo>
                    <a:lnTo>
                      <a:pt x="1502" y="268"/>
                    </a:lnTo>
                    <a:lnTo>
                      <a:pt x="1500" y="270"/>
                    </a:lnTo>
                    <a:lnTo>
                      <a:pt x="1497" y="273"/>
                    </a:lnTo>
                    <a:lnTo>
                      <a:pt x="1493" y="273"/>
                    </a:lnTo>
                    <a:lnTo>
                      <a:pt x="1493" y="273"/>
                    </a:lnTo>
                    <a:lnTo>
                      <a:pt x="1491" y="273"/>
                    </a:lnTo>
                    <a:lnTo>
                      <a:pt x="1487" y="270"/>
                    </a:lnTo>
                    <a:lnTo>
                      <a:pt x="1485" y="268"/>
                    </a:lnTo>
                    <a:lnTo>
                      <a:pt x="1484" y="264"/>
                    </a:lnTo>
                    <a:lnTo>
                      <a:pt x="1484" y="264"/>
                    </a:lnTo>
                    <a:lnTo>
                      <a:pt x="1485" y="260"/>
                    </a:lnTo>
                    <a:lnTo>
                      <a:pt x="1487" y="257"/>
                    </a:lnTo>
                    <a:lnTo>
                      <a:pt x="1491" y="256"/>
                    </a:lnTo>
                    <a:lnTo>
                      <a:pt x="1493" y="254"/>
                    </a:lnTo>
                    <a:lnTo>
                      <a:pt x="1493" y="254"/>
                    </a:lnTo>
                    <a:close/>
                    <a:moveTo>
                      <a:pt x="1475" y="282"/>
                    </a:moveTo>
                    <a:lnTo>
                      <a:pt x="1475" y="282"/>
                    </a:lnTo>
                    <a:lnTo>
                      <a:pt x="1479" y="283"/>
                    </a:lnTo>
                    <a:lnTo>
                      <a:pt x="1481" y="285"/>
                    </a:lnTo>
                    <a:lnTo>
                      <a:pt x="1484" y="287"/>
                    </a:lnTo>
                    <a:lnTo>
                      <a:pt x="1484" y="291"/>
                    </a:lnTo>
                    <a:lnTo>
                      <a:pt x="1484" y="291"/>
                    </a:lnTo>
                    <a:lnTo>
                      <a:pt x="1484" y="295"/>
                    </a:lnTo>
                    <a:lnTo>
                      <a:pt x="1481" y="298"/>
                    </a:lnTo>
                    <a:lnTo>
                      <a:pt x="1479" y="301"/>
                    </a:lnTo>
                    <a:lnTo>
                      <a:pt x="1475" y="301"/>
                    </a:lnTo>
                    <a:lnTo>
                      <a:pt x="1475" y="301"/>
                    </a:lnTo>
                    <a:lnTo>
                      <a:pt x="1472" y="301"/>
                    </a:lnTo>
                    <a:lnTo>
                      <a:pt x="1468" y="298"/>
                    </a:lnTo>
                    <a:lnTo>
                      <a:pt x="1467" y="295"/>
                    </a:lnTo>
                    <a:lnTo>
                      <a:pt x="1465" y="291"/>
                    </a:lnTo>
                    <a:lnTo>
                      <a:pt x="1465" y="291"/>
                    </a:lnTo>
                    <a:lnTo>
                      <a:pt x="1467" y="287"/>
                    </a:lnTo>
                    <a:lnTo>
                      <a:pt x="1468" y="285"/>
                    </a:lnTo>
                    <a:lnTo>
                      <a:pt x="1472" y="283"/>
                    </a:lnTo>
                    <a:lnTo>
                      <a:pt x="1475" y="282"/>
                    </a:lnTo>
                    <a:lnTo>
                      <a:pt x="1475" y="282"/>
                    </a:lnTo>
                    <a:close/>
                    <a:moveTo>
                      <a:pt x="1456" y="254"/>
                    </a:moveTo>
                    <a:lnTo>
                      <a:pt x="1456" y="254"/>
                    </a:lnTo>
                    <a:lnTo>
                      <a:pt x="1460" y="256"/>
                    </a:lnTo>
                    <a:lnTo>
                      <a:pt x="1463" y="257"/>
                    </a:lnTo>
                    <a:lnTo>
                      <a:pt x="1465" y="260"/>
                    </a:lnTo>
                    <a:lnTo>
                      <a:pt x="1465" y="264"/>
                    </a:lnTo>
                    <a:lnTo>
                      <a:pt x="1465" y="264"/>
                    </a:lnTo>
                    <a:lnTo>
                      <a:pt x="1465" y="268"/>
                    </a:lnTo>
                    <a:lnTo>
                      <a:pt x="1463" y="270"/>
                    </a:lnTo>
                    <a:lnTo>
                      <a:pt x="1460" y="273"/>
                    </a:lnTo>
                    <a:lnTo>
                      <a:pt x="1456" y="273"/>
                    </a:lnTo>
                    <a:lnTo>
                      <a:pt x="1456" y="273"/>
                    </a:lnTo>
                    <a:lnTo>
                      <a:pt x="1453" y="273"/>
                    </a:lnTo>
                    <a:lnTo>
                      <a:pt x="1450" y="270"/>
                    </a:lnTo>
                    <a:lnTo>
                      <a:pt x="1448" y="268"/>
                    </a:lnTo>
                    <a:lnTo>
                      <a:pt x="1447" y="264"/>
                    </a:lnTo>
                    <a:lnTo>
                      <a:pt x="1447" y="264"/>
                    </a:lnTo>
                    <a:lnTo>
                      <a:pt x="1448" y="260"/>
                    </a:lnTo>
                    <a:lnTo>
                      <a:pt x="1450" y="257"/>
                    </a:lnTo>
                    <a:lnTo>
                      <a:pt x="1453" y="256"/>
                    </a:lnTo>
                    <a:lnTo>
                      <a:pt x="1456" y="254"/>
                    </a:lnTo>
                    <a:lnTo>
                      <a:pt x="1456" y="254"/>
                    </a:lnTo>
                    <a:close/>
                    <a:moveTo>
                      <a:pt x="1438" y="282"/>
                    </a:moveTo>
                    <a:lnTo>
                      <a:pt x="1438" y="282"/>
                    </a:lnTo>
                    <a:lnTo>
                      <a:pt x="1442" y="283"/>
                    </a:lnTo>
                    <a:lnTo>
                      <a:pt x="1444" y="285"/>
                    </a:lnTo>
                    <a:lnTo>
                      <a:pt x="1447" y="287"/>
                    </a:lnTo>
                    <a:lnTo>
                      <a:pt x="1447" y="291"/>
                    </a:lnTo>
                    <a:lnTo>
                      <a:pt x="1447" y="291"/>
                    </a:lnTo>
                    <a:lnTo>
                      <a:pt x="1447" y="295"/>
                    </a:lnTo>
                    <a:lnTo>
                      <a:pt x="1444" y="298"/>
                    </a:lnTo>
                    <a:lnTo>
                      <a:pt x="1442" y="301"/>
                    </a:lnTo>
                    <a:lnTo>
                      <a:pt x="1438" y="301"/>
                    </a:lnTo>
                    <a:lnTo>
                      <a:pt x="1438" y="301"/>
                    </a:lnTo>
                    <a:lnTo>
                      <a:pt x="1435" y="301"/>
                    </a:lnTo>
                    <a:lnTo>
                      <a:pt x="1431" y="298"/>
                    </a:lnTo>
                    <a:lnTo>
                      <a:pt x="1430" y="295"/>
                    </a:lnTo>
                    <a:lnTo>
                      <a:pt x="1428" y="291"/>
                    </a:lnTo>
                    <a:lnTo>
                      <a:pt x="1428" y="291"/>
                    </a:lnTo>
                    <a:lnTo>
                      <a:pt x="1430" y="287"/>
                    </a:lnTo>
                    <a:lnTo>
                      <a:pt x="1431" y="285"/>
                    </a:lnTo>
                    <a:lnTo>
                      <a:pt x="1435" y="283"/>
                    </a:lnTo>
                    <a:lnTo>
                      <a:pt x="1438" y="282"/>
                    </a:lnTo>
                    <a:lnTo>
                      <a:pt x="1438" y="282"/>
                    </a:lnTo>
                    <a:close/>
                    <a:moveTo>
                      <a:pt x="1419" y="254"/>
                    </a:moveTo>
                    <a:lnTo>
                      <a:pt x="1419" y="254"/>
                    </a:lnTo>
                    <a:lnTo>
                      <a:pt x="1423" y="256"/>
                    </a:lnTo>
                    <a:lnTo>
                      <a:pt x="1426" y="257"/>
                    </a:lnTo>
                    <a:lnTo>
                      <a:pt x="1428" y="260"/>
                    </a:lnTo>
                    <a:lnTo>
                      <a:pt x="1428" y="264"/>
                    </a:lnTo>
                    <a:lnTo>
                      <a:pt x="1428" y="264"/>
                    </a:lnTo>
                    <a:lnTo>
                      <a:pt x="1428" y="268"/>
                    </a:lnTo>
                    <a:lnTo>
                      <a:pt x="1426" y="270"/>
                    </a:lnTo>
                    <a:lnTo>
                      <a:pt x="1423" y="273"/>
                    </a:lnTo>
                    <a:lnTo>
                      <a:pt x="1419" y="273"/>
                    </a:lnTo>
                    <a:lnTo>
                      <a:pt x="1419" y="273"/>
                    </a:lnTo>
                    <a:lnTo>
                      <a:pt x="1416" y="273"/>
                    </a:lnTo>
                    <a:lnTo>
                      <a:pt x="1412" y="270"/>
                    </a:lnTo>
                    <a:lnTo>
                      <a:pt x="1411" y="268"/>
                    </a:lnTo>
                    <a:lnTo>
                      <a:pt x="1410" y="264"/>
                    </a:lnTo>
                    <a:lnTo>
                      <a:pt x="1410" y="264"/>
                    </a:lnTo>
                    <a:lnTo>
                      <a:pt x="1411" y="260"/>
                    </a:lnTo>
                    <a:lnTo>
                      <a:pt x="1412" y="257"/>
                    </a:lnTo>
                    <a:lnTo>
                      <a:pt x="1416" y="256"/>
                    </a:lnTo>
                    <a:lnTo>
                      <a:pt x="1419" y="254"/>
                    </a:lnTo>
                    <a:lnTo>
                      <a:pt x="1419" y="254"/>
                    </a:lnTo>
                    <a:close/>
                    <a:moveTo>
                      <a:pt x="1401" y="282"/>
                    </a:moveTo>
                    <a:lnTo>
                      <a:pt x="1401" y="282"/>
                    </a:lnTo>
                    <a:lnTo>
                      <a:pt x="1405" y="283"/>
                    </a:lnTo>
                    <a:lnTo>
                      <a:pt x="1407" y="285"/>
                    </a:lnTo>
                    <a:lnTo>
                      <a:pt x="1410" y="287"/>
                    </a:lnTo>
                    <a:lnTo>
                      <a:pt x="1410" y="291"/>
                    </a:lnTo>
                    <a:lnTo>
                      <a:pt x="1410" y="291"/>
                    </a:lnTo>
                    <a:lnTo>
                      <a:pt x="1410" y="295"/>
                    </a:lnTo>
                    <a:lnTo>
                      <a:pt x="1407" y="298"/>
                    </a:lnTo>
                    <a:lnTo>
                      <a:pt x="1405" y="301"/>
                    </a:lnTo>
                    <a:lnTo>
                      <a:pt x="1401" y="301"/>
                    </a:lnTo>
                    <a:lnTo>
                      <a:pt x="1401" y="301"/>
                    </a:lnTo>
                    <a:lnTo>
                      <a:pt x="1398" y="301"/>
                    </a:lnTo>
                    <a:lnTo>
                      <a:pt x="1394" y="298"/>
                    </a:lnTo>
                    <a:lnTo>
                      <a:pt x="1393" y="295"/>
                    </a:lnTo>
                    <a:lnTo>
                      <a:pt x="1391" y="291"/>
                    </a:lnTo>
                    <a:lnTo>
                      <a:pt x="1391" y="291"/>
                    </a:lnTo>
                    <a:lnTo>
                      <a:pt x="1393" y="287"/>
                    </a:lnTo>
                    <a:lnTo>
                      <a:pt x="1394" y="285"/>
                    </a:lnTo>
                    <a:lnTo>
                      <a:pt x="1398" y="283"/>
                    </a:lnTo>
                    <a:lnTo>
                      <a:pt x="1401" y="282"/>
                    </a:lnTo>
                    <a:lnTo>
                      <a:pt x="1401" y="282"/>
                    </a:lnTo>
                    <a:close/>
                    <a:moveTo>
                      <a:pt x="1382" y="254"/>
                    </a:moveTo>
                    <a:lnTo>
                      <a:pt x="1382" y="254"/>
                    </a:lnTo>
                    <a:lnTo>
                      <a:pt x="1386" y="256"/>
                    </a:lnTo>
                    <a:lnTo>
                      <a:pt x="1389" y="257"/>
                    </a:lnTo>
                    <a:lnTo>
                      <a:pt x="1391" y="260"/>
                    </a:lnTo>
                    <a:lnTo>
                      <a:pt x="1391" y="264"/>
                    </a:lnTo>
                    <a:lnTo>
                      <a:pt x="1391" y="264"/>
                    </a:lnTo>
                    <a:lnTo>
                      <a:pt x="1391" y="268"/>
                    </a:lnTo>
                    <a:lnTo>
                      <a:pt x="1389" y="270"/>
                    </a:lnTo>
                    <a:lnTo>
                      <a:pt x="1386" y="273"/>
                    </a:lnTo>
                    <a:lnTo>
                      <a:pt x="1382" y="273"/>
                    </a:lnTo>
                    <a:lnTo>
                      <a:pt x="1382" y="273"/>
                    </a:lnTo>
                    <a:lnTo>
                      <a:pt x="1379" y="273"/>
                    </a:lnTo>
                    <a:lnTo>
                      <a:pt x="1375" y="270"/>
                    </a:lnTo>
                    <a:lnTo>
                      <a:pt x="1374" y="268"/>
                    </a:lnTo>
                    <a:lnTo>
                      <a:pt x="1373" y="264"/>
                    </a:lnTo>
                    <a:lnTo>
                      <a:pt x="1373" y="264"/>
                    </a:lnTo>
                    <a:lnTo>
                      <a:pt x="1374" y="260"/>
                    </a:lnTo>
                    <a:lnTo>
                      <a:pt x="1375" y="257"/>
                    </a:lnTo>
                    <a:lnTo>
                      <a:pt x="1379" y="256"/>
                    </a:lnTo>
                    <a:lnTo>
                      <a:pt x="1382" y="254"/>
                    </a:lnTo>
                    <a:lnTo>
                      <a:pt x="1382" y="254"/>
                    </a:lnTo>
                    <a:close/>
                    <a:moveTo>
                      <a:pt x="1623" y="552"/>
                    </a:moveTo>
                    <a:lnTo>
                      <a:pt x="1623" y="552"/>
                    </a:lnTo>
                    <a:lnTo>
                      <a:pt x="1623" y="546"/>
                    </a:lnTo>
                    <a:lnTo>
                      <a:pt x="1622" y="539"/>
                    </a:lnTo>
                    <a:lnTo>
                      <a:pt x="1619" y="534"/>
                    </a:lnTo>
                    <a:lnTo>
                      <a:pt x="1615" y="529"/>
                    </a:lnTo>
                    <a:lnTo>
                      <a:pt x="1275" y="529"/>
                    </a:lnTo>
                    <a:lnTo>
                      <a:pt x="1275" y="529"/>
                    </a:lnTo>
                    <a:lnTo>
                      <a:pt x="1275" y="529"/>
                    </a:lnTo>
                    <a:lnTo>
                      <a:pt x="1275" y="683"/>
                    </a:lnTo>
                    <a:lnTo>
                      <a:pt x="1275" y="683"/>
                    </a:lnTo>
                    <a:lnTo>
                      <a:pt x="1275" y="686"/>
                    </a:lnTo>
                    <a:lnTo>
                      <a:pt x="1615" y="686"/>
                    </a:lnTo>
                    <a:lnTo>
                      <a:pt x="1615" y="686"/>
                    </a:lnTo>
                    <a:lnTo>
                      <a:pt x="1619" y="680"/>
                    </a:lnTo>
                    <a:lnTo>
                      <a:pt x="1622" y="674"/>
                    </a:lnTo>
                    <a:lnTo>
                      <a:pt x="1623" y="669"/>
                    </a:lnTo>
                    <a:lnTo>
                      <a:pt x="1623" y="662"/>
                    </a:lnTo>
                    <a:lnTo>
                      <a:pt x="1623" y="552"/>
                    </a:lnTo>
                    <a:close/>
                    <a:moveTo>
                      <a:pt x="1382" y="603"/>
                    </a:moveTo>
                    <a:lnTo>
                      <a:pt x="1382" y="603"/>
                    </a:lnTo>
                    <a:lnTo>
                      <a:pt x="1379" y="601"/>
                    </a:lnTo>
                    <a:lnTo>
                      <a:pt x="1375" y="600"/>
                    </a:lnTo>
                    <a:lnTo>
                      <a:pt x="1374" y="597"/>
                    </a:lnTo>
                    <a:lnTo>
                      <a:pt x="1373" y="593"/>
                    </a:lnTo>
                    <a:lnTo>
                      <a:pt x="1373" y="593"/>
                    </a:lnTo>
                    <a:lnTo>
                      <a:pt x="1374" y="589"/>
                    </a:lnTo>
                    <a:lnTo>
                      <a:pt x="1375" y="587"/>
                    </a:lnTo>
                    <a:lnTo>
                      <a:pt x="1379" y="584"/>
                    </a:lnTo>
                    <a:lnTo>
                      <a:pt x="1382" y="584"/>
                    </a:lnTo>
                    <a:lnTo>
                      <a:pt x="1382" y="584"/>
                    </a:lnTo>
                    <a:lnTo>
                      <a:pt x="1386" y="584"/>
                    </a:lnTo>
                    <a:lnTo>
                      <a:pt x="1389" y="587"/>
                    </a:lnTo>
                    <a:lnTo>
                      <a:pt x="1391" y="589"/>
                    </a:lnTo>
                    <a:lnTo>
                      <a:pt x="1391" y="593"/>
                    </a:lnTo>
                    <a:lnTo>
                      <a:pt x="1391" y="593"/>
                    </a:lnTo>
                    <a:lnTo>
                      <a:pt x="1391" y="597"/>
                    </a:lnTo>
                    <a:lnTo>
                      <a:pt x="1389" y="600"/>
                    </a:lnTo>
                    <a:lnTo>
                      <a:pt x="1386" y="601"/>
                    </a:lnTo>
                    <a:lnTo>
                      <a:pt x="1382" y="603"/>
                    </a:lnTo>
                    <a:lnTo>
                      <a:pt x="1382" y="603"/>
                    </a:lnTo>
                    <a:close/>
                    <a:moveTo>
                      <a:pt x="1401" y="630"/>
                    </a:moveTo>
                    <a:lnTo>
                      <a:pt x="1401" y="630"/>
                    </a:lnTo>
                    <a:lnTo>
                      <a:pt x="1398" y="629"/>
                    </a:lnTo>
                    <a:lnTo>
                      <a:pt x="1394" y="628"/>
                    </a:lnTo>
                    <a:lnTo>
                      <a:pt x="1393" y="625"/>
                    </a:lnTo>
                    <a:lnTo>
                      <a:pt x="1391" y="621"/>
                    </a:lnTo>
                    <a:lnTo>
                      <a:pt x="1391" y="621"/>
                    </a:lnTo>
                    <a:lnTo>
                      <a:pt x="1393" y="617"/>
                    </a:lnTo>
                    <a:lnTo>
                      <a:pt x="1394" y="614"/>
                    </a:lnTo>
                    <a:lnTo>
                      <a:pt x="1398" y="612"/>
                    </a:lnTo>
                    <a:lnTo>
                      <a:pt x="1401" y="612"/>
                    </a:lnTo>
                    <a:lnTo>
                      <a:pt x="1401" y="612"/>
                    </a:lnTo>
                    <a:lnTo>
                      <a:pt x="1405" y="612"/>
                    </a:lnTo>
                    <a:lnTo>
                      <a:pt x="1407" y="614"/>
                    </a:lnTo>
                    <a:lnTo>
                      <a:pt x="1410" y="617"/>
                    </a:lnTo>
                    <a:lnTo>
                      <a:pt x="1410" y="621"/>
                    </a:lnTo>
                    <a:lnTo>
                      <a:pt x="1410" y="621"/>
                    </a:lnTo>
                    <a:lnTo>
                      <a:pt x="1410" y="625"/>
                    </a:lnTo>
                    <a:lnTo>
                      <a:pt x="1407" y="628"/>
                    </a:lnTo>
                    <a:lnTo>
                      <a:pt x="1405" y="629"/>
                    </a:lnTo>
                    <a:lnTo>
                      <a:pt x="1401" y="630"/>
                    </a:lnTo>
                    <a:lnTo>
                      <a:pt x="1401" y="630"/>
                    </a:lnTo>
                    <a:close/>
                    <a:moveTo>
                      <a:pt x="1419" y="603"/>
                    </a:moveTo>
                    <a:lnTo>
                      <a:pt x="1419" y="603"/>
                    </a:lnTo>
                    <a:lnTo>
                      <a:pt x="1416" y="601"/>
                    </a:lnTo>
                    <a:lnTo>
                      <a:pt x="1412" y="600"/>
                    </a:lnTo>
                    <a:lnTo>
                      <a:pt x="1411" y="597"/>
                    </a:lnTo>
                    <a:lnTo>
                      <a:pt x="1410" y="593"/>
                    </a:lnTo>
                    <a:lnTo>
                      <a:pt x="1410" y="593"/>
                    </a:lnTo>
                    <a:lnTo>
                      <a:pt x="1411" y="589"/>
                    </a:lnTo>
                    <a:lnTo>
                      <a:pt x="1412" y="587"/>
                    </a:lnTo>
                    <a:lnTo>
                      <a:pt x="1416" y="584"/>
                    </a:lnTo>
                    <a:lnTo>
                      <a:pt x="1419" y="584"/>
                    </a:lnTo>
                    <a:lnTo>
                      <a:pt x="1419" y="584"/>
                    </a:lnTo>
                    <a:lnTo>
                      <a:pt x="1423" y="584"/>
                    </a:lnTo>
                    <a:lnTo>
                      <a:pt x="1426" y="587"/>
                    </a:lnTo>
                    <a:lnTo>
                      <a:pt x="1428" y="589"/>
                    </a:lnTo>
                    <a:lnTo>
                      <a:pt x="1428" y="593"/>
                    </a:lnTo>
                    <a:lnTo>
                      <a:pt x="1428" y="593"/>
                    </a:lnTo>
                    <a:lnTo>
                      <a:pt x="1428" y="597"/>
                    </a:lnTo>
                    <a:lnTo>
                      <a:pt x="1426" y="600"/>
                    </a:lnTo>
                    <a:lnTo>
                      <a:pt x="1423" y="601"/>
                    </a:lnTo>
                    <a:lnTo>
                      <a:pt x="1419" y="603"/>
                    </a:lnTo>
                    <a:lnTo>
                      <a:pt x="1419" y="603"/>
                    </a:lnTo>
                    <a:close/>
                    <a:moveTo>
                      <a:pt x="1438" y="630"/>
                    </a:moveTo>
                    <a:lnTo>
                      <a:pt x="1438" y="630"/>
                    </a:lnTo>
                    <a:lnTo>
                      <a:pt x="1435" y="629"/>
                    </a:lnTo>
                    <a:lnTo>
                      <a:pt x="1431" y="628"/>
                    </a:lnTo>
                    <a:lnTo>
                      <a:pt x="1430" y="625"/>
                    </a:lnTo>
                    <a:lnTo>
                      <a:pt x="1428" y="621"/>
                    </a:lnTo>
                    <a:lnTo>
                      <a:pt x="1428" y="621"/>
                    </a:lnTo>
                    <a:lnTo>
                      <a:pt x="1430" y="617"/>
                    </a:lnTo>
                    <a:lnTo>
                      <a:pt x="1431" y="614"/>
                    </a:lnTo>
                    <a:lnTo>
                      <a:pt x="1435" y="612"/>
                    </a:lnTo>
                    <a:lnTo>
                      <a:pt x="1438" y="612"/>
                    </a:lnTo>
                    <a:lnTo>
                      <a:pt x="1438" y="612"/>
                    </a:lnTo>
                    <a:lnTo>
                      <a:pt x="1442" y="612"/>
                    </a:lnTo>
                    <a:lnTo>
                      <a:pt x="1444" y="614"/>
                    </a:lnTo>
                    <a:lnTo>
                      <a:pt x="1447" y="617"/>
                    </a:lnTo>
                    <a:lnTo>
                      <a:pt x="1447" y="621"/>
                    </a:lnTo>
                    <a:lnTo>
                      <a:pt x="1447" y="621"/>
                    </a:lnTo>
                    <a:lnTo>
                      <a:pt x="1447" y="625"/>
                    </a:lnTo>
                    <a:lnTo>
                      <a:pt x="1444" y="628"/>
                    </a:lnTo>
                    <a:lnTo>
                      <a:pt x="1442" y="629"/>
                    </a:lnTo>
                    <a:lnTo>
                      <a:pt x="1438" y="630"/>
                    </a:lnTo>
                    <a:lnTo>
                      <a:pt x="1438" y="630"/>
                    </a:lnTo>
                    <a:close/>
                    <a:moveTo>
                      <a:pt x="1456" y="603"/>
                    </a:moveTo>
                    <a:lnTo>
                      <a:pt x="1456" y="603"/>
                    </a:lnTo>
                    <a:lnTo>
                      <a:pt x="1453" y="601"/>
                    </a:lnTo>
                    <a:lnTo>
                      <a:pt x="1450" y="600"/>
                    </a:lnTo>
                    <a:lnTo>
                      <a:pt x="1448" y="597"/>
                    </a:lnTo>
                    <a:lnTo>
                      <a:pt x="1447" y="593"/>
                    </a:lnTo>
                    <a:lnTo>
                      <a:pt x="1447" y="593"/>
                    </a:lnTo>
                    <a:lnTo>
                      <a:pt x="1448" y="589"/>
                    </a:lnTo>
                    <a:lnTo>
                      <a:pt x="1450" y="587"/>
                    </a:lnTo>
                    <a:lnTo>
                      <a:pt x="1453" y="584"/>
                    </a:lnTo>
                    <a:lnTo>
                      <a:pt x="1456" y="584"/>
                    </a:lnTo>
                    <a:lnTo>
                      <a:pt x="1456" y="584"/>
                    </a:lnTo>
                    <a:lnTo>
                      <a:pt x="1460" y="584"/>
                    </a:lnTo>
                    <a:lnTo>
                      <a:pt x="1463" y="587"/>
                    </a:lnTo>
                    <a:lnTo>
                      <a:pt x="1465" y="589"/>
                    </a:lnTo>
                    <a:lnTo>
                      <a:pt x="1465" y="593"/>
                    </a:lnTo>
                    <a:lnTo>
                      <a:pt x="1465" y="593"/>
                    </a:lnTo>
                    <a:lnTo>
                      <a:pt x="1465" y="597"/>
                    </a:lnTo>
                    <a:lnTo>
                      <a:pt x="1463" y="600"/>
                    </a:lnTo>
                    <a:lnTo>
                      <a:pt x="1460" y="601"/>
                    </a:lnTo>
                    <a:lnTo>
                      <a:pt x="1456" y="603"/>
                    </a:lnTo>
                    <a:lnTo>
                      <a:pt x="1456" y="603"/>
                    </a:lnTo>
                    <a:close/>
                    <a:moveTo>
                      <a:pt x="1475" y="630"/>
                    </a:moveTo>
                    <a:lnTo>
                      <a:pt x="1475" y="630"/>
                    </a:lnTo>
                    <a:lnTo>
                      <a:pt x="1472" y="629"/>
                    </a:lnTo>
                    <a:lnTo>
                      <a:pt x="1468" y="628"/>
                    </a:lnTo>
                    <a:lnTo>
                      <a:pt x="1467" y="625"/>
                    </a:lnTo>
                    <a:lnTo>
                      <a:pt x="1465" y="621"/>
                    </a:lnTo>
                    <a:lnTo>
                      <a:pt x="1465" y="621"/>
                    </a:lnTo>
                    <a:lnTo>
                      <a:pt x="1467" y="617"/>
                    </a:lnTo>
                    <a:lnTo>
                      <a:pt x="1468" y="614"/>
                    </a:lnTo>
                    <a:lnTo>
                      <a:pt x="1472" y="612"/>
                    </a:lnTo>
                    <a:lnTo>
                      <a:pt x="1475" y="612"/>
                    </a:lnTo>
                    <a:lnTo>
                      <a:pt x="1475" y="612"/>
                    </a:lnTo>
                    <a:lnTo>
                      <a:pt x="1479" y="612"/>
                    </a:lnTo>
                    <a:lnTo>
                      <a:pt x="1481" y="614"/>
                    </a:lnTo>
                    <a:lnTo>
                      <a:pt x="1484" y="617"/>
                    </a:lnTo>
                    <a:lnTo>
                      <a:pt x="1484" y="621"/>
                    </a:lnTo>
                    <a:lnTo>
                      <a:pt x="1484" y="621"/>
                    </a:lnTo>
                    <a:lnTo>
                      <a:pt x="1484" y="625"/>
                    </a:lnTo>
                    <a:lnTo>
                      <a:pt x="1481" y="628"/>
                    </a:lnTo>
                    <a:lnTo>
                      <a:pt x="1479" y="629"/>
                    </a:lnTo>
                    <a:lnTo>
                      <a:pt x="1475" y="630"/>
                    </a:lnTo>
                    <a:lnTo>
                      <a:pt x="1475" y="630"/>
                    </a:lnTo>
                    <a:close/>
                    <a:moveTo>
                      <a:pt x="1493" y="603"/>
                    </a:moveTo>
                    <a:lnTo>
                      <a:pt x="1493" y="603"/>
                    </a:lnTo>
                    <a:lnTo>
                      <a:pt x="1491" y="601"/>
                    </a:lnTo>
                    <a:lnTo>
                      <a:pt x="1487" y="600"/>
                    </a:lnTo>
                    <a:lnTo>
                      <a:pt x="1485" y="597"/>
                    </a:lnTo>
                    <a:lnTo>
                      <a:pt x="1484" y="593"/>
                    </a:lnTo>
                    <a:lnTo>
                      <a:pt x="1484" y="593"/>
                    </a:lnTo>
                    <a:lnTo>
                      <a:pt x="1485" y="589"/>
                    </a:lnTo>
                    <a:lnTo>
                      <a:pt x="1487" y="587"/>
                    </a:lnTo>
                    <a:lnTo>
                      <a:pt x="1491" y="584"/>
                    </a:lnTo>
                    <a:lnTo>
                      <a:pt x="1493" y="584"/>
                    </a:lnTo>
                    <a:lnTo>
                      <a:pt x="1493" y="584"/>
                    </a:lnTo>
                    <a:lnTo>
                      <a:pt x="1497" y="584"/>
                    </a:lnTo>
                    <a:lnTo>
                      <a:pt x="1500" y="587"/>
                    </a:lnTo>
                    <a:lnTo>
                      <a:pt x="1502" y="589"/>
                    </a:lnTo>
                    <a:lnTo>
                      <a:pt x="1502" y="593"/>
                    </a:lnTo>
                    <a:lnTo>
                      <a:pt x="1502" y="593"/>
                    </a:lnTo>
                    <a:lnTo>
                      <a:pt x="1502" y="597"/>
                    </a:lnTo>
                    <a:lnTo>
                      <a:pt x="1500" y="600"/>
                    </a:lnTo>
                    <a:lnTo>
                      <a:pt x="1497" y="601"/>
                    </a:lnTo>
                    <a:lnTo>
                      <a:pt x="1493" y="603"/>
                    </a:lnTo>
                    <a:lnTo>
                      <a:pt x="1493" y="603"/>
                    </a:lnTo>
                    <a:close/>
                    <a:moveTo>
                      <a:pt x="1512" y="630"/>
                    </a:moveTo>
                    <a:lnTo>
                      <a:pt x="1512" y="630"/>
                    </a:lnTo>
                    <a:lnTo>
                      <a:pt x="1509" y="629"/>
                    </a:lnTo>
                    <a:lnTo>
                      <a:pt x="1505" y="628"/>
                    </a:lnTo>
                    <a:lnTo>
                      <a:pt x="1504" y="625"/>
                    </a:lnTo>
                    <a:lnTo>
                      <a:pt x="1502" y="621"/>
                    </a:lnTo>
                    <a:lnTo>
                      <a:pt x="1502" y="621"/>
                    </a:lnTo>
                    <a:lnTo>
                      <a:pt x="1504" y="617"/>
                    </a:lnTo>
                    <a:lnTo>
                      <a:pt x="1505" y="614"/>
                    </a:lnTo>
                    <a:lnTo>
                      <a:pt x="1509" y="612"/>
                    </a:lnTo>
                    <a:lnTo>
                      <a:pt x="1512" y="612"/>
                    </a:lnTo>
                    <a:lnTo>
                      <a:pt x="1512" y="612"/>
                    </a:lnTo>
                    <a:lnTo>
                      <a:pt x="1516" y="612"/>
                    </a:lnTo>
                    <a:lnTo>
                      <a:pt x="1518" y="614"/>
                    </a:lnTo>
                    <a:lnTo>
                      <a:pt x="1521" y="617"/>
                    </a:lnTo>
                    <a:lnTo>
                      <a:pt x="1521" y="621"/>
                    </a:lnTo>
                    <a:lnTo>
                      <a:pt x="1521" y="621"/>
                    </a:lnTo>
                    <a:lnTo>
                      <a:pt x="1521" y="625"/>
                    </a:lnTo>
                    <a:lnTo>
                      <a:pt x="1518" y="628"/>
                    </a:lnTo>
                    <a:lnTo>
                      <a:pt x="1516" y="629"/>
                    </a:lnTo>
                    <a:lnTo>
                      <a:pt x="1512" y="630"/>
                    </a:lnTo>
                    <a:lnTo>
                      <a:pt x="1512" y="630"/>
                    </a:lnTo>
                    <a:close/>
                    <a:moveTo>
                      <a:pt x="1530" y="603"/>
                    </a:moveTo>
                    <a:lnTo>
                      <a:pt x="1530" y="603"/>
                    </a:lnTo>
                    <a:lnTo>
                      <a:pt x="1528" y="601"/>
                    </a:lnTo>
                    <a:lnTo>
                      <a:pt x="1524" y="600"/>
                    </a:lnTo>
                    <a:lnTo>
                      <a:pt x="1522" y="597"/>
                    </a:lnTo>
                    <a:lnTo>
                      <a:pt x="1521" y="593"/>
                    </a:lnTo>
                    <a:lnTo>
                      <a:pt x="1521" y="593"/>
                    </a:lnTo>
                    <a:lnTo>
                      <a:pt x="1522" y="589"/>
                    </a:lnTo>
                    <a:lnTo>
                      <a:pt x="1524" y="587"/>
                    </a:lnTo>
                    <a:lnTo>
                      <a:pt x="1528" y="584"/>
                    </a:lnTo>
                    <a:lnTo>
                      <a:pt x="1530" y="584"/>
                    </a:lnTo>
                    <a:lnTo>
                      <a:pt x="1530" y="584"/>
                    </a:lnTo>
                    <a:lnTo>
                      <a:pt x="1534" y="584"/>
                    </a:lnTo>
                    <a:lnTo>
                      <a:pt x="1537" y="587"/>
                    </a:lnTo>
                    <a:lnTo>
                      <a:pt x="1540" y="589"/>
                    </a:lnTo>
                    <a:lnTo>
                      <a:pt x="1540" y="593"/>
                    </a:lnTo>
                    <a:lnTo>
                      <a:pt x="1540" y="593"/>
                    </a:lnTo>
                    <a:lnTo>
                      <a:pt x="1540" y="597"/>
                    </a:lnTo>
                    <a:lnTo>
                      <a:pt x="1537" y="600"/>
                    </a:lnTo>
                    <a:lnTo>
                      <a:pt x="1534" y="601"/>
                    </a:lnTo>
                    <a:lnTo>
                      <a:pt x="1530" y="603"/>
                    </a:lnTo>
                    <a:lnTo>
                      <a:pt x="1530" y="603"/>
                    </a:lnTo>
                    <a:close/>
                    <a:moveTo>
                      <a:pt x="1549" y="630"/>
                    </a:moveTo>
                    <a:lnTo>
                      <a:pt x="1549" y="630"/>
                    </a:lnTo>
                    <a:lnTo>
                      <a:pt x="1546" y="629"/>
                    </a:lnTo>
                    <a:lnTo>
                      <a:pt x="1542" y="628"/>
                    </a:lnTo>
                    <a:lnTo>
                      <a:pt x="1541" y="625"/>
                    </a:lnTo>
                    <a:lnTo>
                      <a:pt x="1540" y="621"/>
                    </a:lnTo>
                    <a:lnTo>
                      <a:pt x="1540" y="621"/>
                    </a:lnTo>
                    <a:lnTo>
                      <a:pt x="1541" y="617"/>
                    </a:lnTo>
                    <a:lnTo>
                      <a:pt x="1542" y="614"/>
                    </a:lnTo>
                    <a:lnTo>
                      <a:pt x="1546" y="612"/>
                    </a:lnTo>
                    <a:lnTo>
                      <a:pt x="1549" y="612"/>
                    </a:lnTo>
                    <a:lnTo>
                      <a:pt x="1549" y="612"/>
                    </a:lnTo>
                    <a:lnTo>
                      <a:pt x="1553" y="612"/>
                    </a:lnTo>
                    <a:lnTo>
                      <a:pt x="1555" y="614"/>
                    </a:lnTo>
                    <a:lnTo>
                      <a:pt x="1558" y="617"/>
                    </a:lnTo>
                    <a:lnTo>
                      <a:pt x="1558" y="621"/>
                    </a:lnTo>
                    <a:lnTo>
                      <a:pt x="1558" y="621"/>
                    </a:lnTo>
                    <a:lnTo>
                      <a:pt x="1558" y="625"/>
                    </a:lnTo>
                    <a:lnTo>
                      <a:pt x="1555" y="628"/>
                    </a:lnTo>
                    <a:lnTo>
                      <a:pt x="1553" y="629"/>
                    </a:lnTo>
                    <a:lnTo>
                      <a:pt x="1549" y="630"/>
                    </a:lnTo>
                    <a:lnTo>
                      <a:pt x="1549" y="630"/>
                    </a:lnTo>
                    <a:close/>
                    <a:moveTo>
                      <a:pt x="1581" y="868"/>
                    </a:moveTo>
                    <a:lnTo>
                      <a:pt x="1581" y="868"/>
                    </a:lnTo>
                    <a:lnTo>
                      <a:pt x="1589" y="866"/>
                    </a:lnTo>
                    <a:lnTo>
                      <a:pt x="1598" y="865"/>
                    </a:lnTo>
                    <a:lnTo>
                      <a:pt x="1604" y="861"/>
                    </a:lnTo>
                    <a:lnTo>
                      <a:pt x="1611" y="856"/>
                    </a:lnTo>
                    <a:lnTo>
                      <a:pt x="1616" y="849"/>
                    </a:lnTo>
                    <a:lnTo>
                      <a:pt x="1620" y="841"/>
                    </a:lnTo>
                    <a:lnTo>
                      <a:pt x="1623" y="833"/>
                    </a:lnTo>
                    <a:lnTo>
                      <a:pt x="1623" y="825"/>
                    </a:lnTo>
                    <a:lnTo>
                      <a:pt x="1623" y="716"/>
                    </a:lnTo>
                    <a:lnTo>
                      <a:pt x="1623" y="716"/>
                    </a:lnTo>
                    <a:lnTo>
                      <a:pt x="1623" y="711"/>
                    </a:lnTo>
                    <a:lnTo>
                      <a:pt x="1622" y="704"/>
                    </a:lnTo>
                    <a:lnTo>
                      <a:pt x="1619" y="698"/>
                    </a:lnTo>
                    <a:lnTo>
                      <a:pt x="1615" y="692"/>
                    </a:lnTo>
                    <a:lnTo>
                      <a:pt x="1275" y="692"/>
                    </a:lnTo>
                    <a:lnTo>
                      <a:pt x="1275" y="692"/>
                    </a:lnTo>
                    <a:lnTo>
                      <a:pt x="1272" y="708"/>
                    </a:lnTo>
                    <a:lnTo>
                      <a:pt x="1268" y="723"/>
                    </a:lnTo>
                    <a:lnTo>
                      <a:pt x="1268" y="723"/>
                    </a:lnTo>
                    <a:lnTo>
                      <a:pt x="1271" y="732"/>
                    </a:lnTo>
                    <a:lnTo>
                      <a:pt x="1273" y="741"/>
                    </a:lnTo>
                    <a:lnTo>
                      <a:pt x="1275" y="752"/>
                    </a:lnTo>
                    <a:lnTo>
                      <a:pt x="1275" y="762"/>
                    </a:lnTo>
                    <a:lnTo>
                      <a:pt x="1275" y="868"/>
                    </a:lnTo>
                    <a:lnTo>
                      <a:pt x="1581" y="868"/>
                    </a:lnTo>
                    <a:close/>
                    <a:moveTo>
                      <a:pt x="1549" y="775"/>
                    </a:moveTo>
                    <a:lnTo>
                      <a:pt x="1549" y="775"/>
                    </a:lnTo>
                    <a:lnTo>
                      <a:pt x="1553" y="777"/>
                    </a:lnTo>
                    <a:lnTo>
                      <a:pt x="1555" y="778"/>
                    </a:lnTo>
                    <a:lnTo>
                      <a:pt x="1558" y="781"/>
                    </a:lnTo>
                    <a:lnTo>
                      <a:pt x="1558" y="785"/>
                    </a:lnTo>
                    <a:lnTo>
                      <a:pt x="1558" y="785"/>
                    </a:lnTo>
                    <a:lnTo>
                      <a:pt x="1558" y="789"/>
                    </a:lnTo>
                    <a:lnTo>
                      <a:pt x="1555" y="791"/>
                    </a:lnTo>
                    <a:lnTo>
                      <a:pt x="1553" y="794"/>
                    </a:lnTo>
                    <a:lnTo>
                      <a:pt x="1549" y="794"/>
                    </a:lnTo>
                    <a:lnTo>
                      <a:pt x="1549" y="794"/>
                    </a:lnTo>
                    <a:lnTo>
                      <a:pt x="1546" y="794"/>
                    </a:lnTo>
                    <a:lnTo>
                      <a:pt x="1542" y="791"/>
                    </a:lnTo>
                    <a:lnTo>
                      <a:pt x="1541" y="789"/>
                    </a:lnTo>
                    <a:lnTo>
                      <a:pt x="1540" y="785"/>
                    </a:lnTo>
                    <a:lnTo>
                      <a:pt x="1540" y="785"/>
                    </a:lnTo>
                    <a:lnTo>
                      <a:pt x="1541" y="781"/>
                    </a:lnTo>
                    <a:lnTo>
                      <a:pt x="1542" y="778"/>
                    </a:lnTo>
                    <a:lnTo>
                      <a:pt x="1546" y="777"/>
                    </a:lnTo>
                    <a:lnTo>
                      <a:pt x="1549" y="775"/>
                    </a:lnTo>
                    <a:lnTo>
                      <a:pt x="1549" y="775"/>
                    </a:lnTo>
                    <a:close/>
                    <a:moveTo>
                      <a:pt x="1530" y="748"/>
                    </a:moveTo>
                    <a:lnTo>
                      <a:pt x="1530" y="748"/>
                    </a:lnTo>
                    <a:lnTo>
                      <a:pt x="1534" y="749"/>
                    </a:lnTo>
                    <a:lnTo>
                      <a:pt x="1537" y="750"/>
                    </a:lnTo>
                    <a:lnTo>
                      <a:pt x="1540" y="753"/>
                    </a:lnTo>
                    <a:lnTo>
                      <a:pt x="1540" y="757"/>
                    </a:lnTo>
                    <a:lnTo>
                      <a:pt x="1540" y="757"/>
                    </a:lnTo>
                    <a:lnTo>
                      <a:pt x="1540" y="761"/>
                    </a:lnTo>
                    <a:lnTo>
                      <a:pt x="1537" y="763"/>
                    </a:lnTo>
                    <a:lnTo>
                      <a:pt x="1534" y="766"/>
                    </a:lnTo>
                    <a:lnTo>
                      <a:pt x="1530" y="766"/>
                    </a:lnTo>
                    <a:lnTo>
                      <a:pt x="1530" y="766"/>
                    </a:lnTo>
                    <a:lnTo>
                      <a:pt x="1528" y="766"/>
                    </a:lnTo>
                    <a:lnTo>
                      <a:pt x="1524" y="763"/>
                    </a:lnTo>
                    <a:lnTo>
                      <a:pt x="1522" y="761"/>
                    </a:lnTo>
                    <a:lnTo>
                      <a:pt x="1521" y="757"/>
                    </a:lnTo>
                    <a:lnTo>
                      <a:pt x="1521" y="757"/>
                    </a:lnTo>
                    <a:lnTo>
                      <a:pt x="1522" y="753"/>
                    </a:lnTo>
                    <a:lnTo>
                      <a:pt x="1524" y="750"/>
                    </a:lnTo>
                    <a:lnTo>
                      <a:pt x="1528" y="749"/>
                    </a:lnTo>
                    <a:lnTo>
                      <a:pt x="1530" y="748"/>
                    </a:lnTo>
                    <a:lnTo>
                      <a:pt x="1530" y="748"/>
                    </a:lnTo>
                    <a:close/>
                    <a:moveTo>
                      <a:pt x="1512" y="775"/>
                    </a:moveTo>
                    <a:lnTo>
                      <a:pt x="1512" y="775"/>
                    </a:lnTo>
                    <a:lnTo>
                      <a:pt x="1516" y="777"/>
                    </a:lnTo>
                    <a:lnTo>
                      <a:pt x="1518" y="778"/>
                    </a:lnTo>
                    <a:lnTo>
                      <a:pt x="1521" y="781"/>
                    </a:lnTo>
                    <a:lnTo>
                      <a:pt x="1521" y="785"/>
                    </a:lnTo>
                    <a:lnTo>
                      <a:pt x="1521" y="785"/>
                    </a:lnTo>
                    <a:lnTo>
                      <a:pt x="1521" y="789"/>
                    </a:lnTo>
                    <a:lnTo>
                      <a:pt x="1518" y="791"/>
                    </a:lnTo>
                    <a:lnTo>
                      <a:pt x="1516" y="794"/>
                    </a:lnTo>
                    <a:lnTo>
                      <a:pt x="1512" y="794"/>
                    </a:lnTo>
                    <a:lnTo>
                      <a:pt x="1512" y="794"/>
                    </a:lnTo>
                    <a:lnTo>
                      <a:pt x="1509" y="794"/>
                    </a:lnTo>
                    <a:lnTo>
                      <a:pt x="1505" y="791"/>
                    </a:lnTo>
                    <a:lnTo>
                      <a:pt x="1504" y="789"/>
                    </a:lnTo>
                    <a:lnTo>
                      <a:pt x="1502" y="785"/>
                    </a:lnTo>
                    <a:lnTo>
                      <a:pt x="1502" y="785"/>
                    </a:lnTo>
                    <a:lnTo>
                      <a:pt x="1504" y="781"/>
                    </a:lnTo>
                    <a:lnTo>
                      <a:pt x="1505" y="778"/>
                    </a:lnTo>
                    <a:lnTo>
                      <a:pt x="1509" y="777"/>
                    </a:lnTo>
                    <a:lnTo>
                      <a:pt x="1512" y="775"/>
                    </a:lnTo>
                    <a:lnTo>
                      <a:pt x="1512" y="775"/>
                    </a:lnTo>
                    <a:close/>
                    <a:moveTo>
                      <a:pt x="1493" y="748"/>
                    </a:moveTo>
                    <a:lnTo>
                      <a:pt x="1493" y="748"/>
                    </a:lnTo>
                    <a:lnTo>
                      <a:pt x="1497" y="749"/>
                    </a:lnTo>
                    <a:lnTo>
                      <a:pt x="1500" y="750"/>
                    </a:lnTo>
                    <a:lnTo>
                      <a:pt x="1502" y="753"/>
                    </a:lnTo>
                    <a:lnTo>
                      <a:pt x="1502" y="757"/>
                    </a:lnTo>
                    <a:lnTo>
                      <a:pt x="1502" y="757"/>
                    </a:lnTo>
                    <a:lnTo>
                      <a:pt x="1502" y="761"/>
                    </a:lnTo>
                    <a:lnTo>
                      <a:pt x="1500" y="763"/>
                    </a:lnTo>
                    <a:lnTo>
                      <a:pt x="1497" y="766"/>
                    </a:lnTo>
                    <a:lnTo>
                      <a:pt x="1493" y="766"/>
                    </a:lnTo>
                    <a:lnTo>
                      <a:pt x="1493" y="766"/>
                    </a:lnTo>
                    <a:lnTo>
                      <a:pt x="1491" y="766"/>
                    </a:lnTo>
                    <a:lnTo>
                      <a:pt x="1487" y="763"/>
                    </a:lnTo>
                    <a:lnTo>
                      <a:pt x="1485" y="761"/>
                    </a:lnTo>
                    <a:lnTo>
                      <a:pt x="1484" y="757"/>
                    </a:lnTo>
                    <a:lnTo>
                      <a:pt x="1484" y="757"/>
                    </a:lnTo>
                    <a:lnTo>
                      <a:pt x="1485" y="753"/>
                    </a:lnTo>
                    <a:lnTo>
                      <a:pt x="1487" y="750"/>
                    </a:lnTo>
                    <a:lnTo>
                      <a:pt x="1491" y="749"/>
                    </a:lnTo>
                    <a:lnTo>
                      <a:pt x="1493" y="748"/>
                    </a:lnTo>
                    <a:lnTo>
                      <a:pt x="1493" y="748"/>
                    </a:lnTo>
                    <a:close/>
                    <a:moveTo>
                      <a:pt x="1475" y="775"/>
                    </a:moveTo>
                    <a:lnTo>
                      <a:pt x="1475" y="775"/>
                    </a:lnTo>
                    <a:lnTo>
                      <a:pt x="1479" y="777"/>
                    </a:lnTo>
                    <a:lnTo>
                      <a:pt x="1481" y="778"/>
                    </a:lnTo>
                    <a:lnTo>
                      <a:pt x="1484" y="781"/>
                    </a:lnTo>
                    <a:lnTo>
                      <a:pt x="1484" y="785"/>
                    </a:lnTo>
                    <a:lnTo>
                      <a:pt x="1484" y="785"/>
                    </a:lnTo>
                    <a:lnTo>
                      <a:pt x="1484" y="789"/>
                    </a:lnTo>
                    <a:lnTo>
                      <a:pt x="1481" y="791"/>
                    </a:lnTo>
                    <a:lnTo>
                      <a:pt x="1479" y="794"/>
                    </a:lnTo>
                    <a:lnTo>
                      <a:pt x="1475" y="794"/>
                    </a:lnTo>
                    <a:lnTo>
                      <a:pt x="1475" y="794"/>
                    </a:lnTo>
                    <a:lnTo>
                      <a:pt x="1472" y="794"/>
                    </a:lnTo>
                    <a:lnTo>
                      <a:pt x="1468" y="791"/>
                    </a:lnTo>
                    <a:lnTo>
                      <a:pt x="1467" y="789"/>
                    </a:lnTo>
                    <a:lnTo>
                      <a:pt x="1465" y="785"/>
                    </a:lnTo>
                    <a:lnTo>
                      <a:pt x="1465" y="785"/>
                    </a:lnTo>
                    <a:lnTo>
                      <a:pt x="1467" y="781"/>
                    </a:lnTo>
                    <a:lnTo>
                      <a:pt x="1468" y="778"/>
                    </a:lnTo>
                    <a:lnTo>
                      <a:pt x="1472" y="777"/>
                    </a:lnTo>
                    <a:lnTo>
                      <a:pt x="1475" y="775"/>
                    </a:lnTo>
                    <a:lnTo>
                      <a:pt x="1475" y="775"/>
                    </a:lnTo>
                    <a:close/>
                    <a:moveTo>
                      <a:pt x="1456" y="748"/>
                    </a:moveTo>
                    <a:lnTo>
                      <a:pt x="1456" y="748"/>
                    </a:lnTo>
                    <a:lnTo>
                      <a:pt x="1460" y="749"/>
                    </a:lnTo>
                    <a:lnTo>
                      <a:pt x="1463" y="750"/>
                    </a:lnTo>
                    <a:lnTo>
                      <a:pt x="1465" y="753"/>
                    </a:lnTo>
                    <a:lnTo>
                      <a:pt x="1465" y="757"/>
                    </a:lnTo>
                    <a:lnTo>
                      <a:pt x="1465" y="757"/>
                    </a:lnTo>
                    <a:lnTo>
                      <a:pt x="1465" y="761"/>
                    </a:lnTo>
                    <a:lnTo>
                      <a:pt x="1463" y="763"/>
                    </a:lnTo>
                    <a:lnTo>
                      <a:pt x="1460" y="766"/>
                    </a:lnTo>
                    <a:lnTo>
                      <a:pt x="1456" y="766"/>
                    </a:lnTo>
                    <a:lnTo>
                      <a:pt x="1456" y="766"/>
                    </a:lnTo>
                    <a:lnTo>
                      <a:pt x="1453" y="766"/>
                    </a:lnTo>
                    <a:lnTo>
                      <a:pt x="1450" y="763"/>
                    </a:lnTo>
                    <a:lnTo>
                      <a:pt x="1448" y="761"/>
                    </a:lnTo>
                    <a:lnTo>
                      <a:pt x="1447" y="757"/>
                    </a:lnTo>
                    <a:lnTo>
                      <a:pt x="1447" y="757"/>
                    </a:lnTo>
                    <a:lnTo>
                      <a:pt x="1448" y="753"/>
                    </a:lnTo>
                    <a:lnTo>
                      <a:pt x="1450" y="750"/>
                    </a:lnTo>
                    <a:lnTo>
                      <a:pt x="1453" y="749"/>
                    </a:lnTo>
                    <a:lnTo>
                      <a:pt x="1456" y="748"/>
                    </a:lnTo>
                    <a:lnTo>
                      <a:pt x="1456" y="748"/>
                    </a:lnTo>
                    <a:close/>
                    <a:moveTo>
                      <a:pt x="1438" y="775"/>
                    </a:moveTo>
                    <a:lnTo>
                      <a:pt x="1438" y="775"/>
                    </a:lnTo>
                    <a:lnTo>
                      <a:pt x="1442" y="777"/>
                    </a:lnTo>
                    <a:lnTo>
                      <a:pt x="1444" y="778"/>
                    </a:lnTo>
                    <a:lnTo>
                      <a:pt x="1447" y="781"/>
                    </a:lnTo>
                    <a:lnTo>
                      <a:pt x="1447" y="785"/>
                    </a:lnTo>
                    <a:lnTo>
                      <a:pt x="1447" y="785"/>
                    </a:lnTo>
                    <a:lnTo>
                      <a:pt x="1447" y="789"/>
                    </a:lnTo>
                    <a:lnTo>
                      <a:pt x="1444" y="791"/>
                    </a:lnTo>
                    <a:lnTo>
                      <a:pt x="1442" y="794"/>
                    </a:lnTo>
                    <a:lnTo>
                      <a:pt x="1438" y="794"/>
                    </a:lnTo>
                    <a:lnTo>
                      <a:pt x="1438" y="794"/>
                    </a:lnTo>
                    <a:lnTo>
                      <a:pt x="1435" y="794"/>
                    </a:lnTo>
                    <a:lnTo>
                      <a:pt x="1431" y="791"/>
                    </a:lnTo>
                    <a:lnTo>
                      <a:pt x="1430" y="789"/>
                    </a:lnTo>
                    <a:lnTo>
                      <a:pt x="1428" y="785"/>
                    </a:lnTo>
                    <a:lnTo>
                      <a:pt x="1428" y="785"/>
                    </a:lnTo>
                    <a:lnTo>
                      <a:pt x="1430" y="781"/>
                    </a:lnTo>
                    <a:lnTo>
                      <a:pt x="1431" y="778"/>
                    </a:lnTo>
                    <a:lnTo>
                      <a:pt x="1435" y="777"/>
                    </a:lnTo>
                    <a:lnTo>
                      <a:pt x="1438" y="775"/>
                    </a:lnTo>
                    <a:lnTo>
                      <a:pt x="1438" y="775"/>
                    </a:lnTo>
                    <a:close/>
                    <a:moveTo>
                      <a:pt x="1419" y="748"/>
                    </a:moveTo>
                    <a:lnTo>
                      <a:pt x="1419" y="748"/>
                    </a:lnTo>
                    <a:lnTo>
                      <a:pt x="1423" y="749"/>
                    </a:lnTo>
                    <a:lnTo>
                      <a:pt x="1426" y="750"/>
                    </a:lnTo>
                    <a:lnTo>
                      <a:pt x="1428" y="753"/>
                    </a:lnTo>
                    <a:lnTo>
                      <a:pt x="1428" y="757"/>
                    </a:lnTo>
                    <a:lnTo>
                      <a:pt x="1428" y="757"/>
                    </a:lnTo>
                    <a:lnTo>
                      <a:pt x="1428" y="761"/>
                    </a:lnTo>
                    <a:lnTo>
                      <a:pt x="1426" y="763"/>
                    </a:lnTo>
                    <a:lnTo>
                      <a:pt x="1423" y="766"/>
                    </a:lnTo>
                    <a:lnTo>
                      <a:pt x="1419" y="766"/>
                    </a:lnTo>
                    <a:lnTo>
                      <a:pt x="1419" y="766"/>
                    </a:lnTo>
                    <a:lnTo>
                      <a:pt x="1416" y="766"/>
                    </a:lnTo>
                    <a:lnTo>
                      <a:pt x="1412" y="763"/>
                    </a:lnTo>
                    <a:lnTo>
                      <a:pt x="1411" y="761"/>
                    </a:lnTo>
                    <a:lnTo>
                      <a:pt x="1410" y="757"/>
                    </a:lnTo>
                    <a:lnTo>
                      <a:pt x="1410" y="757"/>
                    </a:lnTo>
                    <a:lnTo>
                      <a:pt x="1411" y="753"/>
                    </a:lnTo>
                    <a:lnTo>
                      <a:pt x="1412" y="750"/>
                    </a:lnTo>
                    <a:lnTo>
                      <a:pt x="1416" y="749"/>
                    </a:lnTo>
                    <a:lnTo>
                      <a:pt x="1419" y="748"/>
                    </a:lnTo>
                    <a:lnTo>
                      <a:pt x="1419" y="748"/>
                    </a:lnTo>
                    <a:close/>
                    <a:moveTo>
                      <a:pt x="1401" y="775"/>
                    </a:moveTo>
                    <a:lnTo>
                      <a:pt x="1401" y="775"/>
                    </a:lnTo>
                    <a:lnTo>
                      <a:pt x="1405" y="777"/>
                    </a:lnTo>
                    <a:lnTo>
                      <a:pt x="1407" y="778"/>
                    </a:lnTo>
                    <a:lnTo>
                      <a:pt x="1410" y="781"/>
                    </a:lnTo>
                    <a:lnTo>
                      <a:pt x="1410" y="785"/>
                    </a:lnTo>
                    <a:lnTo>
                      <a:pt x="1410" y="785"/>
                    </a:lnTo>
                    <a:lnTo>
                      <a:pt x="1410" y="789"/>
                    </a:lnTo>
                    <a:lnTo>
                      <a:pt x="1407" y="791"/>
                    </a:lnTo>
                    <a:lnTo>
                      <a:pt x="1405" y="794"/>
                    </a:lnTo>
                    <a:lnTo>
                      <a:pt x="1401" y="794"/>
                    </a:lnTo>
                    <a:lnTo>
                      <a:pt x="1401" y="794"/>
                    </a:lnTo>
                    <a:lnTo>
                      <a:pt x="1398" y="794"/>
                    </a:lnTo>
                    <a:lnTo>
                      <a:pt x="1394" y="791"/>
                    </a:lnTo>
                    <a:lnTo>
                      <a:pt x="1393" y="789"/>
                    </a:lnTo>
                    <a:lnTo>
                      <a:pt x="1391" y="785"/>
                    </a:lnTo>
                    <a:lnTo>
                      <a:pt x="1391" y="785"/>
                    </a:lnTo>
                    <a:lnTo>
                      <a:pt x="1393" y="781"/>
                    </a:lnTo>
                    <a:lnTo>
                      <a:pt x="1394" y="778"/>
                    </a:lnTo>
                    <a:lnTo>
                      <a:pt x="1398" y="777"/>
                    </a:lnTo>
                    <a:lnTo>
                      <a:pt x="1401" y="775"/>
                    </a:lnTo>
                    <a:lnTo>
                      <a:pt x="1401" y="775"/>
                    </a:lnTo>
                    <a:close/>
                    <a:moveTo>
                      <a:pt x="1382" y="748"/>
                    </a:moveTo>
                    <a:lnTo>
                      <a:pt x="1382" y="748"/>
                    </a:lnTo>
                    <a:lnTo>
                      <a:pt x="1386" y="749"/>
                    </a:lnTo>
                    <a:lnTo>
                      <a:pt x="1389" y="750"/>
                    </a:lnTo>
                    <a:lnTo>
                      <a:pt x="1391" y="753"/>
                    </a:lnTo>
                    <a:lnTo>
                      <a:pt x="1391" y="757"/>
                    </a:lnTo>
                    <a:lnTo>
                      <a:pt x="1391" y="757"/>
                    </a:lnTo>
                    <a:lnTo>
                      <a:pt x="1391" y="761"/>
                    </a:lnTo>
                    <a:lnTo>
                      <a:pt x="1389" y="763"/>
                    </a:lnTo>
                    <a:lnTo>
                      <a:pt x="1386" y="766"/>
                    </a:lnTo>
                    <a:lnTo>
                      <a:pt x="1382" y="766"/>
                    </a:lnTo>
                    <a:lnTo>
                      <a:pt x="1382" y="766"/>
                    </a:lnTo>
                    <a:lnTo>
                      <a:pt x="1379" y="766"/>
                    </a:lnTo>
                    <a:lnTo>
                      <a:pt x="1375" y="763"/>
                    </a:lnTo>
                    <a:lnTo>
                      <a:pt x="1374" y="761"/>
                    </a:lnTo>
                    <a:lnTo>
                      <a:pt x="1373" y="757"/>
                    </a:lnTo>
                    <a:lnTo>
                      <a:pt x="1373" y="757"/>
                    </a:lnTo>
                    <a:lnTo>
                      <a:pt x="1374" y="753"/>
                    </a:lnTo>
                    <a:lnTo>
                      <a:pt x="1375" y="750"/>
                    </a:lnTo>
                    <a:lnTo>
                      <a:pt x="1379" y="749"/>
                    </a:lnTo>
                    <a:lnTo>
                      <a:pt x="1382" y="748"/>
                    </a:lnTo>
                    <a:lnTo>
                      <a:pt x="1382" y="748"/>
                    </a:lnTo>
                    <a:close/>
                    <a:moveTo>
                      <a:pt x="385" y="916"/>
                    </a:moveTo>
                    <a:lnTo>
                      <a:pt x="385" y="877"/>
                    </a:lnTo>
                    <a:lnTo>
                      <a:pt x="12" y="877"/>
                    </a:lnTo>
                    <a:lnTo>
                      <a:pt x="12" y="877"/>
                    </a:lnTo>
                    <a:lnTo>
                      <a:pt x="8" y="877"/>
                    </a:lnTo>
                    <a:lnTo>
                      <a:pt x="4" y="881"/>
                    </a:lnTo>
                    <a:lnTo>
                      <a:pt x="1" y="885"/>
                    </a:lnTo>
                    <a:lnTo>
                      <a:pt x="0" y="889"/>
                    </a:lnTo>
                    <a:lnTo>
                      <a:pt x="0" y="1007"/>
                    </a:lnTo>
                    <a:lnTo>
                      <a:pt x="0" y="1007"/>
                    </a:lnTo>
                    <a:lnTo>
                      <a:pt x="1" y="1011"/>
                    </a:lnTo>
                    <a:lnTo>
                      <a:pt x="4" y="1017"/>
                    </a:lnTo>
                    <a:lnTo>
                      <a:pt x="8" y="1019"/>
                    </a:lnTo>
                    <a:lnTo>
                      <a:pt x="12" y="1019"/>
                    </a:lnTo>
                    <a:lnTo>
                      <a:pt x="332" y="1019"/>
                    </a:lnTo>
                    <a:lnTo>
                      <a:pt x="332" y="1007"/>
                    </a:lnTo>
                    <a:lnTo>
                      <a:pt x="332" y="1007"/>
                    </a:lnTo>
                    <a:lnTo>
                      <a:pt x="334" y="994"/>
                    </a:lnTo>
                    <a:lnTo>
                      <a:pt x="338" y="982"/>
                    </a:lnTo>
                    <a:lnTo>
                      <a:pt x="342" y="972"/>
                    </a:lnTo>
                    <a:lnTo>
                      <a:pt x="348" y="963"/>
                    </a:lnTo>
                    <a:lnTo>
                      <a:pt x="356" y="953"/>
                    </a:lnTo>
                    <a:lnTo>
                      <a:pt x="365" y="947"/>
                    </a:lnTo>
                    <a:lnTo>
                      <a:pt x="376" y="941"/>
                    </a:lnTo>
                    <a:lnTo>
                      <a:pt x="388" y="938"/>
                    </a:lnTo>
                    <a:lnTo>
                      <a:pt x="388" y="938"/>
                    </a:lnTo>
                    <a:lnTo>
                      <a:pt x="387" y="927"/>
                    </a:lnTo>
                    <a:lnTo>
                      <a:pt x="385" y="916"/>
                    </a:lnTo>
                    <a:lnTo>
                      <a:pt x="385" y="916"/>
                    </a:lnTo>
                    <a:close/>
                    <a:moveTo>
                      <a:pt x="387" y="520"/>
                    </a:moveTo>
                    <a:lnTo>
                      <a:pt x="387" y="520"/>
                    </a:lnTo>
                    <a:lnTo>
                      <a:pt x="389" y="504"/>
                    </a:lnTo>
                    <a:lnTo>
                      <a:pt x="393" y="488"/>
                    </a:lnTo>
                    <a:lnTo>
                      <a:pt x="393" y="488"/>
                    </a:lnTo>
                    <a:lnTo>
                      <a:pt x="391" y="479"/>
                    </a:lnTo>
                    <a:lnTo>
                      <a:pt x="388" y="468"/>
                    </a:lnTo>
                    <a:lnTo>
                      <a:pt x="387" y="459"/>
                    </a:lnTo>
                    <a:lnTo>
                      <a:pt x="385" y="448"/>
                    </a:lnTo>
                    <a:lnTo>
                      <a:pt x="385" y="364"/>
                    </a:lnTo>
                    <a:lnTo>
                      <a:pt x="45" y="364"/>
                    </a:lnTo>
                    <a:lnTo>
                      <a:pt x="45" y="364"/>
                    </a:lnTo>
                    <a:lnTo>
                      <a:pt x="42" y="369"/>
                    </a:lnTo>
                    <a:lnTo>
                      <a:pt x="40" y="374"/>
                    </a:lnTo>
                    <a:lnTo>
                      <a:pt x="38" y="381"/>
                    </a:lnTo>
                    <a:lnTo>
                      <a:pt x="37" y="388"/>
                    </a:lnTo>
                    <a:lnTo>
                      <a:pt x="37" y="496"/>
                    </a:lnTo>
                    <a:lnTo>
                      <a:pt x="37" y="496"/>
                    </a:lnTo>
                    <a:lnTo>
                      <a:pt x="38" y="502"/>
                    </a:lnTo>
                    <a:lnTo>
                      <a:pt x="40" y="509"/>
                    </a:lnTo>
                    <a:lnTo>
                      <a:pt x="42" y="514"/>
                    </a:lnTo>
                    <a:lnTo>
                      <a:pt x="45" y="520"/>
                    </a:lnTo>
                    <a:lnTo>
                      <a:pt x="387" y="520"/>
                    </a:lnTo>
                    <a:close/>
                    <a:moveTo>
                      <a:pt x="278" y="418"/>
                    </a:moveTo>
                    <a:lnTo>
                      <a:pt x="278" y="418"/>
                    </a:lnTo>
                    <a:lnTo>
                      <a:pt x="282" y="419"/>
                    </a:lnTo>
                    <a:lnTo>
                      <a:pt x="285" y="421"/>
                    </a:lnTo>
                    <a:lnTo>
                      <a:pt x="286" y="425"/>
                    </a:lnTo>
                    <a:lnTo>
                      <a:pt x="287" y="427"/>
                    </a:lnTo>
                    <a:lnTo>
                      <a:pt x="287" y="427"/>
                    </a:lnTo>
                    <a:lnTo>
                      <a:pt x="286" y="431"/>
                    </a:lnTo>
                    <a:lnTo>
                      <a:pt x="285" y="434"/>
                    </a:lnTo>
                    <a:lnTo>
                      <a:pt x="282" y="436"/>
                    </a:lnTo>
                    <a:lnTo>
                      <a:pt x="278" y="436"/>
                    </a:lnTo>
                    <a:lnTo>
                      <a:pt x="278" y="436"/>
                    </a:lnTo>
                    <a:lnTo>
                      <a:pt x="274" y="436"/>
                    </a:lnTo>
                    <a:lnTo>
                      <a:pt x="271" y="434"/>
                    </a:lnTo>
                    <a:lnTo>
                      <a:pt x="269" y="431"/>
                    </a:lnTo>
                    <a:lnTo>
                      <a:pt x="269" y="427"/>
                    </a:lnTo>
                    <a:lnTo>
                      <a:pt x="269" y="427"/>
                    </a:lnTo>
                    <a:lnTo>
                      <a:pt x="269" y="425"/>
                    </a:lnTo>
                    <a:lnTo>
                      <a:pt x="271" y="421"/>
                    </a:lnTo>
                    <a:lnTo>
                      <a:pt x="274" y="419"/>
                    </a:lnTo>
                    <a:lnTo>
                      <a:pt x="278" y="418"/>
                    </a:lnTo>
                    <a:lnTo>
                      <a:pt x="278" y="418"/>
                    </a:lnTo>
                    <a:close/>
                    <a:moveTo>
                      <a:pt x="259" y="446"/>
                    </a:moveTo>
                    <a:lnTo>
                      <a:pt x="259" y="446"/>
                    </a:lnTo>
                    <a:lnTo>
                      <a:pt x="263" y="447"/>
                    </a:lnTo>
                    <a:lnTo>
                      <a:pt x="266" y="448"/>
                    </a:lnTo>
                    <a:lnTo>
                      <a:pt x="267" y="452"/>
                    </a:lnTo>
                    <a:lnTo>
                      <a:pt x="269" y="455"/>
                    </a:lnTo>
                    <a:lnTo>
                      <a:pt x="269" y="455"/>
                    </a:lnTo>
                    <a:lnTo>
                      <a:pt x="267" y="459"/>
                    </a:lnTo>
                    <a:lnTo>
                      <a:pt x="266" y="462"/>
                    </a:lnTo>
                    <a:lnTo>
                      <a:pt x="263" y="464"/>
                    </a:lnTo>
                    <a:lnTo>
                      <a:pt x="259" y="464"/>
                    </a:lnTo>
                    <a:lnTo>
                      <a:pt x="259" y="464"/>
                    </a:lnTo>
                    <a:lnTo>
                      <a:pt x="255" y="464"/>
                    </a:lnTo>
                    <a:lnTo>
                      <a:pt x="253" y="462"/>
                    </a:lnTo>
                    <a:lnTo>
                      <a:pt x="250" y="459"/>
                    </a:lnTo>
                    <a:lnTo>
                      <a:pt x="250" y="455"/>
                    </a:lnTo>
                    <a:lnTo>
                      <a:pt x="250" y="455"/>
                    </a:lnTo>
                    <a:lnTo>
                      <a:pt x="250" y="452"/>
                    </a:lnTo>
                    <a:lnTo>
                      <a:pt x="253" y="448"/>
                    </a:lnTo>
                    <a:lnTo>
                      <a:pt x="255" y="447"/>
                    </a:lnTo>
                    <a:lnTo>
                      <a:pt x="259" y="446"/>
                    </a:lnTo>
                    <a:lnTo>
                      <a:pt x="259" y="446"/>
                    </a:lnTo>
                    <a:close/>
                    <a:moveTo>
                      <a:pt x="241" y="418"/>
                    </a:moveTo>
                    <a:lnTo>
                      <a:pt x="241" y="418"/>
                    </a:lnTo>
                    <a:lnTo>
                      <a:pt x="245" y="419"/>
                    </a:lnTo>
                    <a:lnTo>
                      <a:pt x="248" y="421"/>
                    </a:lnTo>
                    <a:lnTo>
                      <a:pt x="249" y="425"/>
                    </a:lnTo>
                    <a:lnTo>
                      <a:pt x="250" y="427"/>
                    </a:lnTo>
                    <a:lnTo>
                      <a:pt x="250" y="427"/>
                    </a:lnTo>
                    <a:lnTo>
                      <a:pt x="249" y="431"/>
                    </a:lnTo>
                    <a:lnTo>
                      <a:pt x="248" y="434"/>
                    </a:lnTo>
                    <a:lnTo>
                      <a:pt x="245" y="436"/>
                    </a:lnTo>
                    <a:lnTo>
                      <a:pt x="241" y="436"/>
                    </a:lnTo>
                    <a:lnTo>
                      <a:pt x="241" y="436"/>
                    </a:lnTo>
                    <a:lnTo>
                      <a:pt x="237" y="436"/>
                    </a:lnTo>
                    <a:lnTo>
                      <a:pt x="234" y="434"/>
                    </a:lnTo>
                    <a:lnTo>
                      <a:pt x="233" y="431"/>
                    </a:lnTo>
                    <a:lnTo>
                      <a:pt x="232" y="427"/>
                    </a:lnTo>
                    <a:lnTo>
                      <a:pt x="232" y="427"/>
                    </a:lnTo>
                    <a:lnTo>
                      <a:pt x="233" y="425"/>
                    </a:lnTo>
                    <a:lnTo>
                      <a:pt x="234" y="421"/>
                    </a:lnTo>
                    <a:lnTo>
                      <a:pt x="237" y="419"/>
                    </a:lnTo>
                    <a:lnTo>
                      <a:pt x="241" y="418"/>
                    </a:lnTo>
                    <a:lnTo>
                      <a:pt x="241" y="418"/>
                    </a:lnTo>
                    <a:close/>
                    <a:moveTo>
                      <a:pt x="222" y="446"/>
                    </a:moveTo>
                    <a:lnTo>
                      <a:pt x="222" y="446"/>
                    </a:lnTo>
                    <a:lnTo>
                      <a:pt x="226" y="447"/>
                    </a:lnTo>
                    <a:lnTo>
                      <a:pt x="229" y="448"/>
                    </a:lnTo>
                    <a:lnTo>
                      <a:pt x="230" y="452"/>
                    </a:lnTo>
                    <a:lnTo>
                      <a:pt x="232" y="455"/>
                    </a:lnTo>
                    <a:lnTo>
                      <a:pt x="232" y="455"/>
                    </a:lnTo>
                    <a:lnTo>
                      <a:pt x="230" y="459"/>
                    </a:lnTo>
                    <a:lnTo>
                      <a:pt x="229" y="462"/>
                    </a:lnTo>
                    <a:lnTo>
                      <a:pt x="226" y="464"/>
                    </a:lnTo>
                    <a:lnTo>
                      <a:pt x="222" y="464"/>
                    </a:lnTo>
                    <a:lnTo>
                      <a:pt x="222" y="464"/>
                    </a:lnTo>
                    <a:lnTo>
                      <a:pt x="218" y="464"/>
                    </a:lnTo>
                    <a:lnTo>
                      <a:pt x="216" y="462"/>
                    </a:lnTo>
                    <a:lnTo>
                      <a:pt x="214" y="459"/>
                    </a:lnTo>
                    <a:lnTo>
                      <a:pt x="213" y="455"/>
                    </a:lnTo>
                    <a:lnTo>
                      <a:pt x="213" y="455"/>
                    </a:lnTo>
                    <a:lnTo>
                      <a:pt x="214" y="452"/>
                    </a:lnTo>
                    <a:lnTo>
                      <a:pt x="216" y="448"/>
                    </a:lnTo>
                    <a:lnTo>
                      <a:pt x="218" y="447"/>
                    </a:lnTo>
                    <a:lnTo>
                      <a:pt x="222" y="446"/>
                    </a:lnTo>
                    <a:lnTo>
                      <a:pt x="222" y="446"/>
                    </a:lnTo>
                    <a:close/>
                    <a:moveTo>
                      <a:pt x="204" y="418"/>
                    </a:moveTo>
                    <a:lnTo>
                      <a:pt x="204" y="418"/>
                    </a:lnTo>
                    <a:lnTo>
                      <a:pt x="208" y="419"/>
                    </a:lnTo>
                    <a:lnTo>
                      <a:pt x="210" y="421"/>
                    </a:lnTo>
                    <a:lnTo>
                      <a:pt x="212" y="425"/>
                    </a:lnTo>
                    <a:lnTo>
                      <a:pt x="213" y="427"/>
                    </a:lnTo>
                    <a:lnTo>
                      <a:pt x="213" y="427"/>
                    </a:lnTo>
                    <a:lnTo>
                      <a:pt x="212" y="431"/>
                    </a:lnTo>
                    <a:lnTo>
                      <a:pt x="210" y="434"/>
                    </a:lnTo>
                    <a:lnTo>
                      <a:pt x="208" y="436"/>
                    </a:lnTo>
                    <a:lnTo>
                      <a:pt x="204" y="436"/>
                    </a:lnTo>
                    <a:lnTo>
                      <a:pt x="204" y="436"/>
                    </a:lnTo>
                    <a:lnTo>
                      <a:pt x="200" y="436"/>
                    </a:lnTo>
                    <a:lnTo>
                      <a:pt x="197" y="434"/>
                    </a:lnTo>
                    <a:lnTo>
                      <a:pt x="196" y="431"/>
                    </a:lnTo>
                    <a:lnTo>
                      <a:pt x="195" y="427"/>
                    </a:lnTo>
                    <a:lnTo>
                      <a:pt x="195" y="427"/>
                    </a:lnTo>
                    <a:lnTo>
                      <a:pt x="196" y="425"/>
                    </a:lnTo>
                    <a:lnTo>
                      <a:pt x="197" y="421"/>
                    </a:lnTo>
                    <a:lnTo>
                      <a:pt x="200" y="419"/>
                    </a:lnTo>
                    <a:lnTo>
                      <a:pt x="204" y="418"/>
                    </a:lnTo>
                    <a:lnTo>
                      <a:pt x="204" y="418"/>
                    </a:lnTo>
                    <a:close/>
                    <a:moveTo>
                      <a:pt x="185" y="446"/>
                    </a:moveTo>
                    <a:lnTo>
                      <a:pt x="185" y="446"/>
                    </a:lnTo>
                    <a:lnTo>
                      <a:pt x="189" y="447"/>
                    </a:lnTo>
                    <a:lnTo>
                      <a:pt x="192" y="448"/>
                    </a:lnTo>
                    <a:lnTo>
                      <a:pt x="193" y="452"/>
                    </a:lnTo>
                    <a:lnTo>
                      <a:pt x="195" y="455"/>
                    </a:lnTo>
                    <a:lnTo>
                      <a:pt x="195" y="455"/>
                    </a:lnTo>
                    <a:lnTo>
                      <a:pt x="193" y="459"/>
                    </a:lnTo>
                    <a:lnTo>
                      <a:pt x="192" y="462"/>
                    </a:lnTo>
                    <a:lnTo>
                      <a:pt x="189" y="464"/>
                    </a:lnTo>
                    <a:lnTo>
                      <a:pt x="185" y="464"/>
                    </a:lnTo>
                    <a:lnTo>
                      <a:pt x="185" y="464"/>
                    </a:lnTo>
                    <a:lnTo>
                      <a:pt x="181" y="464"/>
                    </a:lnTo>
                    <a:lnTo>
                      <a:pt x="179" y="462"/>
                    </a:lnTo>
                    <a:lnTo>
                      <a:pt x="177" y="459"/>
                    </a:lnTo>
                    <a:lnTo>
                      <a:pt x="176" y="455"/>
                    </a:lnTo>
                    <a:lnTo>
                      <a:pt x="176" y="455"/>
                    </a:lnTo>
                    <a:lnTo>
                      <a:pt x="177" y="452"/>
                    </a:lnTo>
                    <a:lnTo>
                      <a:pt x="179" y="448"/>
                    </a:lnTo>
                    <a:lnTo>
                      <a:pt x="181" y="447"/>
                    </a:lnTo>
                    <a:lnTo>
                      <a:pt x="185" y="446"/>
                    </a:lnTo>
                    <a:lnTo>
                      <a:pt x="185" y="446"/>
                    </a:lnTo>
                    <a:close/>
                    <a:moveTo>
                      <a:pt x="167" y="418"/>
                    </a:moveTo>
                    <a:lnTo>
                      <a:pt x="167" y="418"/>
                    </a:lnTo>
                    <a:lnTo>
                      <a:pt x="171" y="419"/>
                    </a:lnTo>
                    <a:lnTo>
                      <a:pt x="173" y="421"/>
                    </a:lnTo>
                    <a:lnTo>
                      <a:pt x="175" y="425"/>
                    </a:lnTo>
                    <a:lnTo>
                      <a:pt x="176" y="427"/>
                    </a:lnTo>
                    <a:lnTo>
                      <a:pt x="176" y="427"/>
                    </a:lnTo>
                    <a:lnTo>
                      <a:pt x="175" y="431"/>
                    </a:lnTo>
                    <a:lnTo>
                      <a:pt x="173" y="434"/>
                    </a:lnTo>
                    <a:lnTo>
                      <a:pt x="171" y="436"/>
                    </a:lnTo>
                    <a:lnTo>
                      <a:pt x="167" y="436"/>
                    </a:lnTo>
                    <a:lnTo>
                      <a:pt x="167" y="436"/>
                    </a:lnTo>
                    <a:lnTo>
                      <a:pt x="163" y="436"/>
                    </a:lnTo>
                    <a:lnTo>
                      <a:pt x="160" y="434"/>
                    </a:lnTo>
                    <a:lnTo>
                      <a:pt x="159" y="431"/>
                    </a:lnTo>
                    <a:lnTo>
                      <a:pt x="158" y="427"/>
                    </a:lnTo>
                    <a:lnTo>
                      <a:pt x="158" y="427"/>
                    </a:lnTo>
                    <a:lnTo>
                      <a:pt x="159" y="425"/>
                    </a:lnTo>
                    <a:lnTo>
                      <a:pt x="160" y="421"/>
                    </a:lnTo>
                    <a:lnTo>
                      <a:pt x="163" y="419"/>
                    </a:lnTo>
                    <a:lnTo>
                      <a:pt x="167" y="418"/>
                    </a:lnTo>
                    <a:lnTo>
                      <a:pt x="167" y="418"/>
                    </a:lnTo>
                    <a:close/>
                    <a:moveTo>
                      <a:pt x="148" y="446"/>
                    </a:moveTo>
                    <a:lnTo>
                      <a:pt x="148" y="446"/>
                    </a:lnTo>
                    <a:lnTo>
                      <a:pt x="152" y="447"/>
                    </a:lnTo>
                    <a:lnTo>
                      <a:pt x="155" y="448"/>
                    </a:lnTo>
                    <a:lnTo>
                      <a:pt x="156" y="452"/>
                    </a:lnTo>
                    <a:lnTo>
                      <a:pt x="158" y="455"/>
                    </a:lnTo>
                    <a:lnTo>
                      <a:pt x="158" y="455"/>
                    </a:lnTo>
                    <a:lnTo>
                      <a:pt x="156" y="459"/>
                    </a:lnTo>
                    <a:lnTo>
                      <a:pt x="155" y="462"/>
                    </a:lnTo>
                    <a:lnTo>
                      <a:pt x="152" y="464"/>
                    </a:lnTo>
                    <a:lnTo>
                      <a:pt x="148" y="464"/>
                    </a:lnTo>
                    <a:lnTo>
                      <a:pt x="148" y="464"/>
                    </a:lnTo>
                    <a:lnTo>
                      <a:pt x="144" y="464"/>
                    </a:lnTo>
                    <a:lnTo>
                      <a:pt x="142" y="462"/>
                    </a:lnTo>
                    <a:lnTo>
                      <a:pt x="140" y="459"/>
                    </a:lnTo>
                    <a:lnTo>
                      <a:pt x="139" y="455"/>
                    </a:lnTo>
                    <a:lnTo>
                      <a:pt x="139" y="455"/>
                    </a:lnTo>
                    <a:lnTo>
                      <a:pt x="140" y="452"/>
                    </a:lnTo>
                    <a:lnTo>
                      <a:pt x="142" y="448"/>
                    </a:lnTo>
                    <a:lnTo>
                      <a:pt x="144" y="447"/>
                    </a:lnTo>
                    <a:lnTo>
                      <a:pt x="148" y="446"/>
                    </a:lnTo>
                    <a:lnTo>
                      <a:pt x="148" y="446"/>
                    </a:lnTo>
                    <a:close/>
                    <a:moveTo>
                      <a:pt x="130" y="418"/>
                    </a:moveTo>
                    <a:lnTo>
                      <a:pt x="130" y="418"/>
                    </a:lnTo>
                    <a:lnTo>
                      <a:pt x="134" y="419"/>
                    </a:lnTo>
                    <a:lnTo>
                      <a:pt x="136" y="421"/>
                    </a:lnTo>
                    <a:lnTo>
                      <a:pt x="138" y="425"/>
                    </a:lnTo>
                    <a:lnTo>
                      <a:pt x="139" y="427"/>
                    </a:lnTo>
                    <a:lnTo>
                      <a:pt x="139" y="427"/>
                    </a:lnTo>
                    <a:lnTo>
                      <a:pt x="138" y="431"/>
                    </a:lnTo>
                    <a:lnTo>
                      <a:pt x="136" y="434"/>
                    </a:lnTo>
                    <a:lnTo>
                      <a:pt x="134" y="436"/>
                    </a:lnTo>
                    <a:lnTo>
                      <a:pt x="130" y="436"/>
                    </a:lnTo>
                    <a:lnTo>
                      <a:pt x="130" y="436"/>
                    </a:lnTo>
                    <a:lnTo>
                      <a:pt x="126" y="436"/>
                    </a:lnTo>
                    <a:lnTo>
                      <a:pt x="123" y="434"/>
                    </a:lnTo>
                    <a:lnTo>
                      <a:pt x="122" y="431"/>
                    </a:lnTo>
                    <a:lnTo>
                      <a:pt x="120" y="427"/>
                    </a:lnTo>
                    <a:lnTo>
                      <a:pt x="120" y="427"/>
                    </a:lnTo>
                    <a:lnTo>
                      <a:pt x="122" y="425"/>
                    </a:lnTo>
                    <a:lnTo>
                      <a:pt x="123" y="421"/>
                    </a:lnTo>
                    <a:lnTo>
                      <a:pt x="126" y="419"/>
                    </a:lnTo>
                    <a:lnTo>
                      <a:pt x="130" y="418"/>
                    </a:lnTo>
                    <a:lnTo>
                      <a:pt x="130" y="418"/>
                    </a:lnTo>
                    <a:close/>
                    <a:moveTo>
                      <a:pt x="111" y="446"/>
                    </a:moveTo>
                    <a:lnTo>
                      <a:pt x="111" y="446"/>
                    </a:lnTo>
                    <a:lnTo>
                      <a:pt x="115" y="447"/>
                    </a:lnTo>
                    <a:lnTo>
                      <a:pt x="118" y="448"/>
                    </a:lnTo>
                    <a:lnTo>
                      <a:pt x="119" y="452"/>
                    </a:lnTo>
                    <a:lnTo>
                      <a:pt x="120" y="455"/>
                    </a:lnTo>
                    <a:lnTo>
                      <a:pt x="120" y="455"/>
                    </a:lnTo>
                    <a:lnTo>
                      <a:pt x="119" y="459"/>
                    </a:lnTo>
                    <a:lnTo>
                      <a:pt x="118" y="462"/>
                    </a:lnTo>
                    <a:lnTo>
                      <a:pt x="115" y="464"/>
                    </a:lnTo>
                    <a:lnTo>
                      <a:pt x="111" y="464"/>
                    </a:lnTo>
                    <a:lnTo>
                      <a:pt x="111" y="464"/>
                    </a:lnTo>
                    <a:lnTo>
                      <a:pt x="107" y="464"/>
                    </a:lnTo>
                    <a:lnTo>
                      <a:pt x="105" y="462"/>
                    </a:lnTo>
                    <a:lnTo>
                      <a:pt x="103" y="459"/>
                    </a:lnTo>
                    <a:lnTo>
                      <a:pt x="102" y="455"/>
                    </a:lnTo>
                    <a:lnTo>
                      <a:pt x="102" y="455"/>
                    </a:lnTo>
                    <a:lnTo>
                      <a:pt x="103" y="452"/>
                    </a:lnTo>
                    <a:lnTo>
                      <a:pt x="105" y="448"/>
                    </a:lnTo>
                    <a:lnTo>
                      <a:pt x="107" y="447"/>
                    </a:lnTo>
                    <a:lnTo>
                      <a:pt x="111" y="446"/>
                    </a:lnTo>
                    <a:lnTo>
                      <a:pt x="111" y="446"/>
                    </a:lnTo>
                    <a:close/>
                    <a:moveTo>
                      <a:pt x="385" y="686"/>
                    </a:moveTo>
                    <a:lnTo>
                      <a:pt x="385" y="686"/>
                    </a:lnTo>
                    <a:lnTo>
                      <a:pt x="385" y="683"/>
                    </a:lnTo>
                    <a:lnTo>
                      <a:pt x="385" y="529"/>
                    </a:lnTo>
                    <a:lnTo>
                      <a:pt x="385" y="529"/>
                    </a:lnTo>
                    <a:lnTo>
                      <a:pt x="385" y="529"/>
                    </a:lnTo>
                    <a:lnTo>
                      <a:pt x="45" y="529"/>
                    </a:lnTo>
                    <a:lnTo>
                      <a:pt x="45" y="529"/>
                    </a:lnTo>
                    <a:lnTo>
                      <a:pt x="42" y="534"/>
                    </a:lnTo>
                    <a:lnTo>
                      <a:pt x="40" y="539"/>
                    </a:lnTo>
                    <a:lnTo>
                      <a:pt x="38" y="546"/>
                    </a:lnTo>
                    <a:lnTo>
                      <a:pt x="37" y="552"/>
                    </a:lnTo>
                    <a:lnTo>
                      <a:pt x="37" y="662"/>
                    </a:lnTo>
                    <a:lnTo>
                      <a:pt x="37" y="662"/>
                    </a:lnTo>
                    <a:lnTo>
                      <a:pt x="38" y="669"/>
                    </a:lnTo>
                    <a:lnTo>
                      <a:pt x="40" y="674"/>
                    </a:lnTo>
                    <a:lnTo>
                      <a:pt x="42" y="680"/>
                    </a:lnTo>
                    <a:lnTo>
                      <a:pt x="45" y="686"/>
                    </a:lnTo>
                    <a:lnTo>
                      <a:pt x="385" y="686"/>
                    </a:lnTo>
                    <a:close/>
                    <a:moveTo>
                      <a:pt x="278" y="584"/>
                    </a:moveTo>
                    <a:lnTo>
                      <a:pt x="278" y="584"/>
                    </a:lnTo>
                    <a:lnTo>
                      <a:pt x="282" y="584"/>
                    </a:lnTo>
                    <a:lnTo>
                      <a:pt x="285" y="587"/>
                    </a:lnTo>
                    <a:lnTo>
                      <a:pt x="286" y="589"/>
                    </a:lnTo>
                    <a:lnTo>
                      <a:pt x="287" y="593"/>
                    </a:lnTo>
                    <a:lnTo>
                      <a:pt x="287" y="593"/>
                    </a:lnTo>
                    <a:lnTo>
                      <a:pt x="286" y="597"/>
                    </a:lnTo>
                    <a:lnTo>
                      <a:pt x="285" y="600"/>
                    </a:lnTo>
                    <a:lnTo>
                      <a:pt x="282" y="601"/>
                    </a:lnTo>
                    <a:lnTo>
                      <a:pt x="278" y="603"/>
                    </a:lnTo>
                    <a:lnTo>
                      <a:pt x="278" y="603"/>
                    </a:lnTo>
                    <a:lnTo>
                      <a:pt x="274" y="601"/>
                    </a:lnTo>
                    <a:lnTo>
                      <a:pt x="271" y="600"/>
                    </a:lnTo>
                    <a:lnTo>
                      <a:pt x="269" y="597"/>
                    </a:lnTo>
                    <a:lnTo>
                      <a:pt x="269" y="593"/>
                    </a:lnTo>
                    <a:lnTo>
                      <a:pt x="269" y="593"/>
                    </a:lnTo>
                    <a:lnTo>
                      <a:pt x="269" y="589"/>
                    </a:lnTo>
                    <a:lnTo>
                      <a:pt x="271" y="587"/>
                    </a:lnTo>
                    <a:lnTo>
                      <a:pt x="274" y="584"/>
                    </a:lnTo>
                    <a:lnTo>
                      <a:pt x="278" y="584"/>
                    </a:lnTo>
                    <a:lnTo>
                      <a:pt x="278" y="584"/>
                    </a:lnTo>
                    <a:close/>
                    <a:moveTo>
                      <a:pt x="259" y="612"/>
                    </a:moveTo>
                    <a:lnTo>
                      <a:pt x="259" y="612"/>
                    </a:lnTo>
                    <a:lnTo>
                      <a:pt x="263" y="612"/>
                    </a:lnTo>
                    <a:lnTo>
                      <a:pt x="266" y="614"/>
                    </a:lnTo>
                    <a:lnTo>
                      <a:pt x="267" y="617"/>
                    </a:lnTo>
                    <a:lnTo>
                      <a:pt x="269" y="621"/>
                    </a:lnTo>
                    <a:lnTo>
                      <a:pt x="269" y="621"/>
                    </a:lnTo>
                    <a:lnTo>
                      <a:pt x="267" y="625"/>
                    </a:lnTo>
                    <a:lnTo>
                      <a:pt x="266" y="628"/>
                    </a:lnTo>
                    <a:lnTo>
                      <a:pt x="263" y="629"/>
                    </a:lnTo>
                    <a:lnTo>
                      <a:pt x="259" y="630"/>
                    </a:lnTo>
                    <a:lnTo>
                      <a:pt x="259" y="630"/>
                    </a:lnTo>
                    <a:lnTo>
                      <a:pt x="255" y="629"/>
                    </a:lnTo>
                    <a:lnTo>
                      <a:pt x="253" y="628"/>
                    </a:lnTo>
                    <a:lnTo>
                      <a:pt x="250" y="625"/>
                    </a:lnTo>
                    <a:lnTo>
                      <a:pt x="250" y="621"/>
                    </a:lnTo>
                    <a:lnTo>
                      <a:pt x="250" y="621"/>
                    </a:lnTo>
                    <a:lnTo>
                      <a:pt x="250" y="617"/>
                    </a:lnTo>
                    <a:lnTo>
                      <a:pt x="253" y="614"/>
                    </a:lnTo>
                    <a:lnTo>
                      <a:pt x="255" y="612"/>
                    </a:lnTo>
                    <a:lnTo>
                      <a:pt x="259" y="612"/>
                    </a:lnTo>
                    <a:lnTo>
                      <a:pt x="259" y="612"/>
                    </a:lnTo>
                    <a:close/>
                    <a:moveTo>
                      <a:pt x="241" y="584"/>
                    </a:moveTo>
                    <a:lnTo>
                      <a:pt x="241" y="584"/>
                    </a:lnTo>
                    <a:lnTo>
                      <a:pt x="245" y="584"/>
                    </a:lnTo>
                    <a:lnTo>
                      <a:pt x="248" y="587"/>
                    </a:lnTo>
                    <a:lnTo>
                      <a:pt x="249" y="589"/>
                    </a:lnTo>
                    <a:lnTo>
                      <a:pt x="250" y="593"/>
                    </a:lnTo>
                    <a:lnTo>
                      <a:pt x="250" y="593"/>
                    </a:lnTo>
                    <a:lnTo>
                      <a:pt x="249" y="597"/>
                    </a:lnTo>
                    <a:lnTo>
                      <a:pt x="248" y="600"/>
                    </a:lnTo>
                    <a:lnTo>
                      <a:pt x="245" y="601"/>
                    </a:lnTo>
                    <a:lnTo>
                      <a:pt x="241" y="603"/>
                    </a:lnTo>
                    <a:lnTo>
                      <a:pt x="241" y="603"/>
                    </a:lnTo>
                    <a:lnTo>
                      <a:pt x="237" y="601"/>
                    </a:lnTo>
                    <a:lnTo>
                      <a:pt x="234" y="600"/>
                    </a:lnTo>
                    <a:lnTo>
                      <a:pt x="233" y="597"/>
                    </a:lnTo>
                    <a:lnTo>
                      <a:pt x="232" y="593"/>
                    </a:lnTo>
                    <a:lnTo>
                      <a:pt x="232" y="593"/>
                    </a:lnTo>
                    <a:lnTo>
                      <a:pt x="233" y="589"/>
                    </a:lnTo>
                    <a:lnTo>
                      <a:pt x="234" y="587"/>
                    </a:lnTo>
                    <a:lnTo>
                      <a:pt x="237" y="584"/>
                    </a:lnTo>
                    <a:lnTo>
                      <a:pt x="241" y="584"/>
                    </a:lnTo>
                    <a:lnTo>
                      <a:pt x="241" y="584"/>
                    </a:lnTo>
                    <a:close/>
                    <a:moveTo>
                      <a:pt x="222" y="612"/>
                    </a:moveTo>
                    <a:lnTo>
                      <a:pt x="222" y="612"/>
                    </a:lnTo>
                    <a:lnTo>
                      <a:pt x="226" y="612"/>
                    </a:lnTo>
                    <a:lnTo>
                      <a:pt x="229" y="614"/>
                    </a:lnTo>
                    <a:lnTo>
                      <a:pt x="230" y="617"/>
                    </a:lnTo>
                    <a:lnTo>
                      <a:pt x="232" y="621"/>
                    </a:lnTo>
                    <a:lnTo>
                      <a:pt x="232" y="621"/>
                    </a:lnTo>
                    <a:lnTo>
                      <a:pt x="230" y="625"/>
                    </a:lnTo>
                    <a:lnTo>
                      <a:pt x="229" y="628"/>
                    </a:lnTo>
                    <a:lnTo>
                      <a:pt x="226" y="629"/>
                    </a:lnTo>
                    <a:lnTo>
                      <a:pt x="222" y="630"/>
                    </a:lnTo>
                    <a:lnTo>
                      <a:pt x="222" y="630"/>
                    </a:lnTo>
                    <a:lnTo>
                      <a:pt x="218" y="629"/>
                    </a:lnTo>
                    <a:lnTo>
                      <a:pt x="216" y="628"/>
                    </a:lnTo>
                    <a:lnTo>
                      <a:pt x="214" y="625"/>
                    </a:lnTo>
                    <a:lnTo>
                      <a:pt x="213" y="621"/>
                    </a:lnTo>
                    <a:lnTo>
                      <a:pt x="213" y="621"/>
                    </a:lnTo>
                    <a:lnTo>
                      <a:pt x="214" y="617"/>
                    </a:lnTo>
                    <a:lnTo>
                      <a:pt x="216" y="614"/>
                    </a:lnTo>
                    <a:lnTo>
                      <a:pt x="218" y="612"/>
                    </a:lnTo>
                    <a:lnTo>
                      <a:pt x="222" y="612"/>
                    </a:lnTo>
                    <a:lnTo>
                      <a:pt x="222" y="612"/>
                    </a:lnTo>
                    <a:close/>
                    <a:moveTo>
                      <a:pt x="204" y="584"/>
                    </a:moveTo>
                    <a:lnTo>
                      <a:pt x="204" y="584"/>
                    </a:lnTo>
                    <a:lnTo>
                      <a:pt x="208" y="584"/>
                    </a:lnTo>
                    <a:lnTo>
                      <a:pt x="210" y="587"/>
                    </a:lnTo>
                    <a:lnTo>
                      <a:pt x="212" y="589"/>
                    </a:lnTo>
                    <a:lnTo>
                      <a:pt x="213" y="593"/>
                    </a:lnTo>
                    <a:lnTo>
                      <a:pt x="213" y="593"/>
                    </a:lnTo>
                    <a:lnTo>
                      <a:pt x="212" y="597"/>
                    </a:lnTo>
                    <a:lnTo>
                      <a:pt x="210" y="600"/>
                    </a:lnTo>
                    <a:lnTo>
                      <a:pt x="208" y="601"/>
                    </a:lnTo>
                    <a:lnTo>
                      <a:pt x="204" y="603"/>
                    </a:lnTo>
                    <a:lnTo>
                      <a:pt x="204" y="603"/>
                    </a:lnTo>
                    <a:lnTo>
                      <a:pt x="200" y="601"/>
                    </a:lnTo>
                    <a:lnTo>
                      <a:pt x="197" y="600"/>
                    </a:lnTo>
                    <a:lnTo>
                      <a:pt x="196" y="597"/>
                    </a:lnTo>
                    <a:lnTo>
                      <a:pt x="195" y="593"/>
                    </a:lnTo>
                    <a:lnTo>
                      <a:pt x="195" y="593"/>
                    </a:lnTo>
                    <a:lnTo>
                      <a:pt x="196" y="589"/>
                    </a:lnTo>
                    <a:lnTo>
                      <a:pt x="197" y="587"/>
                    </a:lnTo>
                    <a:lnTo>
                      <a:pt x="200" y="584"/>
                    </a:lnTo>
                    <a:lnTo>
                      <a:pt x="204" y="584"/>
                    </a:lnTo>
                    <a:lnTo>
                      <a:pt x="204" y="584"/>
                    </a:lnTo>
                    <a:close/>
                    <a:moveTo>
                      <a:pt x="185" y="612"/>
                    </a:moveTo>
                    <a:lnTo>
                      <a:pt x="185" y="612"/>
                    </a:lnTo>
                    <a:lnTo>
                      <a:pt x="189" y="612"/>
                    </a:lnTo>
                    <a:lnTo>
                      <a:pt x="192" y="614"/>
                    </a:lnTo>
                    <a:lnTo>
                      <a:pt x="193" y="617"/>
                    </a:lnTo>
                    <a:lnTo>
                      <a:pt x="195" y="621"/>
                    </a:lnTo>
                    <a:lnTo>
                      <a:pt x="195" y="621"/>
                    </a:lnTo>
                    <a:lnTo>
                      <a:pt x="193" y="625"/>
                    </a:lnTo>
                    <a:lnTo>
                      <a:pt x="192" y="628"/>
                    </a:lnTo>
                    <a:lnTo>
                      <a:pt x="189" y="629"/>
                    </a:lnTo>
                    <a:lnTo>
                      <a:pt x="185" y="630"/>
                    </a:lnTo>
                    <a:lnTo>
                      <a:pt x="185" y="630"/>
                    </a:lnTo>
                    <a:lnTo>
                      <a:pt x="181" y="629"/>
                    </a:lnTo>
                    <a:lnTo>
                      <a:pt x="179" y="628"/>
                    </a:lnTo>
                    <a:lnTo>
                      <a:pt x="177" y="625"/>
                    </a:lnTo>
                    <a:lnTo>
                      <a:pt x="176" y="621"/>
                    </a:lnTo>
                    <a:lnTo>
                      <a:pt x="176" y="621"/>
                    </a:lnTo>
                    <a:lnTo>
                      <a:pt x="177" y="617"/>
                    </a:lnTo>
                    <a:lnTo>
                      <a:pt x="179" y="614"/>
                    </a:lnTo>
                    <a:lnTo>
                      <a:pt x="181" y="612"/>
                    </a:lnTo>
                    <a:lnTo>
                      <a:pt x="185" y="612"/>
                    </a:lnTo>
                    <a:lnTo>
                      <a:pt x="185" y="612"/>
                    </a:lnTo>
                    <a:close/>
                    <a:moveTo>
                      <a:pt x="167" y="584"/>
                    </a:moveTo>
                    <a:lnTo>
                      <a:pt x="167" y="584"/>
                    </a:lnTo>
                    <a:lnTo>
                      <a:pt x="171" y="584"/>
                    </a:lnTo>
                    <a:lnTo>
                      <a:pt x="173" y="587"/>
                    </a:lnTo>
                    <a:lnTo>
                      <a:pt x="175" y="589"/>
                    </a:lnTo>
                    <a:lnTo>
                      <a:pt x="176" y="593"/>
                    </a:lnTo>
                    <a:lnTo>
                      <a:pt x="176" y="593"/>
                    </a:lnTo>
                    <a:lnTo>
                      <a:pt x="175" y="597"/>
                    </a:lnTo>
                    <a:lnTo>
                      <a:pt x="173" y="600"/>
                    </a:lnTo>
                    <a:lnTo>
                      <a:pt x="171" y="601"/>
                    </a:lnTo>
                    <a:lnTo>
                      <a:pt x="167" y="603"/>
                    </a:lnTo>
                    <a:lnTo>
                      <a:pt x="167" y="603"/>
                    </a:lnTo>
                    <a:lnTo>
                      <a:pt x="163" y="601"/>
                    </a:lnTo>
                    <a:lnTo>
                      <a:pt x="160" y="600"/>
                    </a:lnTo>
                    <a:lnTo>
                      <a:pt x="159" y="597"/>
                    </a:lnTo>
                    <a:lnTo>
                      <a:pt x="158" y="593"/>
                    </a:lnTo>
                    <a:lnTo>
                      <a:pt x="158" y="593"/>
                    </a:lnTo>
                    <a:lnTo>
                      <a:pt x="159" y="589"/>
                    </a:lnTo>
                    <a:lnTo>
                      <a:pt x="160" y="587"/>
                    </a:lnTo>
                    <a:lnTo>
                      <a:pt x="163" y="584"/>
                    </a:lnTo>
                    <a:lnTo>
                      <a:pt x="167" y="584"/>
                    </a:lnTo>
                    <a:lnTo>
                      <a:pt x="167" y="584"/>
                    </a:lnTo>
                    <a:close/>
                    <a:moveTo>
                      <a:pt x="148" y="612"/>
                    </a:moveTo>
                    <a:lnTo>
                      <a:pt x="148" y="612"/>
                    </a:lnTo>
                    <a:lnTo>
                      <a:pt x="152" y="612"/>
                    </a:lnTo>
                    <a:lnTo>
                      <a:pt x="155" y="614"/>
                    </a:lnTo>
                    <a:lnTo>
                      <a:pt x="156" y="617"/>
                    </a:lnTo>
                    <a:lnTo>
                      <a:pt x="158" y="621"/>
                    </a:lnTo>
                    <a:lnTo>
                      <a:pt x="158" y="621"/>
                    </a:lnTo>
                    <a:lnTo>
                      <a:pt x="156" y="625"/>
                    </a:lnTo>
                    <a:lnTo>
                      <a:pt x="155" y="628"/>
                    </a:lnTo>
                    <a:lnTo>
                      <a:pt x="152" y="629"/>
                    </a:lnTo>
                    <a:lnTo>
                      <a:pt x="148" y="630"/>
                    </a:lnTo>
                    <a:lnTo>
                      <a:pt x="148" y="630"/>
                    </a:lnTo>
                    <a:lnTo>
                      <a:pt x="144" y="629"/>
                    </a:lnTo>
                    <a:lnTo>
                      <a:pt x="142" y="628"/>
                    </a:lnTo>
                    <a:lnTo>
                      <a:pt x="140" y="625"/>
                    </a:lnTo>
                    <a:lnTo>
                      <a:pt x="139" y="621"/>
                    </a:lnTo>
                    <a:lnTo>
                      <a:pt x="139" y="621"/>
                    </a:lnTo>
                    <a:lnTo>
                      <a:pt x="140" y="617"/>
                    </a:lnTo>
                    <a:lnTo>
                      <a:pt x="142" y="614"/>
                    </a:lnTo>
                    <a:lnTo>
                      <a:pt x="144" y="612"/>
                    </a:lnTo>
                    <a:lnTo>
                      <a:pt x="148" y="612"/>
                    </a:lnTo>
                    <a:lnTo>
                      <a:pt x="148" y="612"/>
                    </a:lnTo>
                    <a:close/>
                    <a:moveTo>
                      <a:pt x="130" y="584"/>
                    </a:moveTo>
                    <a:lnTo>
                      <a:pt x="130" y="584"/>
                    </a:lnTo>
                    <a:lnTo>
                      <a:pt x="134" y="584"/>
                    </a:lnTo>
                    <a:lnTo>
                      <a:pt x="136" y="587"/>
                    </a:lnTo>
                    <a:lnTo>
                      <a:pt x="138" y="589"/>
                    </a:lnTo>
                    <a:lnTo>
                      <a:pt x="139" y="593"/>
                    </a:lnTo>
                    <a:lnTo>
                      <a:pt x="139" y="593"/>
                    </a:lnTo>
                    <a:lnTo>
                      <a:pt x="138" y="597"/>
                    </a:lnTo>
                    <a:lnTo>
                      <a:pt x="136" y="600"/>
                    </a:lnTo>
                    <a:lnTo>
                      <a:pt x="134" y="601"/>
                    </a:lnTo>
                    <a:lnTo>
                      <a:pt x="130" y="603"/>
                    </a:lnTo>
                    <a:lnTo>
                      <a:pt x="130" y="603"/>
                    </a:lnTo>
                    <a:lnTo>
                      <a:pt x="126" y="601"/>
                    </a:lnTo>
                    <a:lnTo>
                      <a:pt x="123" y="600"/>
                    </a:lnTo>
                    <a:lnTo>
                      <a:pt x="122" y="597"/>
                    </a:lnTo>
                    <a:lnTo>
                      <a:pt x="120" y="593"/>
                    </a:lnTo>
                    <a:lnTo>
                      <a:pt x="120" y="593"/>
                    </a:lnTo>
                    <a:lnTo>
                      <a:pt x="122" y="589"/>
                    </a:lnTo>
                    <a:lnTo>
                      <a:pt x="123" y="587"/>
                    </a:lnTo>
                    <a:lnTo>
                      <a:pt x="126" y="584"/>
                    </a:lnTo>
                    <a:lnTo>
                      <a:pt x="130" y="584"/>
                    </a:lnTo>
                    <a:lnTo>
                      <a:pt x="130" y="584"/>
                    </a:lnTo>
                    <a:close/>
                    <a:moveTo>
                      <a:pt x="111" y="612"/>
                    </a:moveTo>
                    <a:lnTo>
                      <a:pt x="111" y="612"/>
                    </a:lnTo>
                    <a:lnTo>
                      <a:pt x="115" y="612"/>
                    </a:lnTo>
                    <a:lnTo>
                      <a:pt x="118" y="614"/>
                    </a:lnTo>
                    <a:lnTo>
                      <a:pt x="119" y="617"/>
                    </a:lnTo>
                    <a:lnTo>
                      <a:pt x="120" y="621"/>
                    </a:lnTo>
                    <a:lnTo>
                      <a:pt x="120" y="621"/>
                    </a:lnTo>
                    <a:lnTo>
                      <a:pt x="119" y="625"/>
                    </a:lnTo>
                    <a:lnTo>
                      <a:pt x="118" y="628"/>
                    </a:lnTo>
                    <a:lnTo>
                      <a:pt x="115" y="629"/>
                    </a:lnTo>
                    <a:lnTo>
                      <a:pt x="111" y="630"/>
                    </a:lnTo>
                    <a:lnTo>
                      <a:pt x="111" y="630"/>
                    </a:lnTo>
                    <a:lnTo>
                      <a:pt x="107" y="629"/>
                    </a:lnTo>
                    <a:lnTo>
                      <a:pt x="105" y="628"/>
                    </a:lnTo>
                    <a:lnTo>
                      <a:pt x="103" y="625"/>
                    </a:lnTo>
                    <a:lnTo>
                      <a:pt x="102" y="621"/>
                    </a:lnTo>
                    <a:lnTo>
                      <a:pt x="102" y="621"/>
                    </a:lnTo>
                    <a:lnTo>
                      <a:pt x="103" y="617"/>
                    </a:lnTo>
                    <a:lnTo>
                      <a:pt x="105" y="614"/>
                    </a:lnTo>
                    <a:lnTo>
                      <a:pt x="107" y="612"/>
                    </a:lnTo>
                    <a:lnTo>
                      <a:pt x="111" y="612"/>
                    </a:lnTo>
                    <a:lnTo>
                      <a:pt x="111" y="612"/>
                    </a:lnTo>
                    <a:close/>
                    <a:moveTo>
                      <a:pt x="385" y="356"/>
                    </a:moveTo>
                    <a:lnTo>
                      <a:pt x="385" y="294"/>
                    </a:lnTo>
                    <a:lnTo>
                      <a:pt x="385" y="294"/>
                    </a:lnTo>
                    <a:lnTo>
                      <a:pt x="387" y="283"/>
                    </a:lnTo>
                    <a:lnTo>
                      <a:pt x="388" y="274"/>
                    </a:lnTo>
                    <a:lnTo>
                      <a:pt x="389" y="264"/>
                    </a:lnTo>
                    <a:lnTo>
                      <a:pt x="393" y="254"/>
                    </a:lnTo>
                    <a:lnTo>
                      <a:pt x="393" y="254"/>
                    </a:lnTo>
                    <a:lnTo>
                      <a:pt x="389" y="245"/>
                    </a:lnTo>
                    <a:lnTo>
                      <a:pt x="388" y="235"/>
                    </a:lnTo>
                    <a:lnTo>
                      <a:pt x="387" y="225"/>
                    </a:lnTo>
                    <a:lnTo>
                      <a:pt x="385" y="215"/>
                    </a:lnTo>
                    <a:lnTo>
                      <a:pt x="385" y="181"/>
                    </a:lnTo>
                    <a:lnTo>
                      <a:pt x="79" y="181"/>
                    </a:lnTo>
                    <a:lnTo>
                      <a:pt x="79" y="181"/>
                    </a:lnTo>
                    <a:lnTo>
                      <a:pt x="71" y="182"/>
                    </a:lnTo>
                    <a:lnTo>
                      <a:pt x="64" y="185"/>
                    </a:lnTo>
                    <a:lnTo>
                      <a:pt x="56" y="189"/>
                    </a:lnTo>
                    <a:lnTo>
                      <a:pt x="50" y="194"/>
                    </a:lnTo>
                    <a:lnTo>
                      <a:pt x="45" y="199"/>
                    </a:lnTo>
                    <a:lnTo>
                      <a:pt x="41" y="207"/>
                    </a:lnTo>
                    <a:lnTo>
                      <a:pt x="38" y="215"/>
                    </a:lnTo>
                    <a:lnTo>
                      <a:pt x="37" y="223"/>
                    </a:lnTo>
                    <a:lnTo>
                      <a:pt x="37" y="332"/>
                    </a:lnTo>
                    <a:lnTo>
                      <a:pt x="37" y="332"/>
                    </a:lnTo>
                    <a:lnTo>
                      <a:pt x="38" y="339"/>
                    </a:lnTo>
                    <a:lnTo>
                      <a:pt x="40" y="345"/>
                    </a:lnTo>
                    <a:lnTo>
                      <a:pt x="42" y="351"/>
                    </a:lnTo>
                    <a:lnTo>
                      <a:pt x="45" y="356"/>
                    </a:lnTo>
                    <a:lnTo>
                      <a:pt x="385" y="356"/>
                    </a:lnTo>
                    <a:close/>
                    <a:moveTo>
                      <a:pt x="278" y="254"/>
                    </a:moveTo>
                    <a:lnTo>
                      <a:pt x="278" y="254"/>
                    </a:lnTo>
                    <a:lnTo>
                      <a:pt x="282" y="256"/>
                    </a:lnTo>
                    <a:lnTo>
                      <a:pt x="285" y="257"/>
                    </a:lnTo>
                    <a:lnTo>
                      <a:pt x="286" y="260"/>
                    </a:lnTo>
                    <a:lnTo>
                      <a:pt x="287" y="264"/>
                    </a:lnTo>
                    <a:lnTo>
                      <a:pt x="287" y="264"/>
                    </a:lnTo>
                    <a:lnTo>
                      <a:pt x="286" y="268"/>
                    </a:lnTo>
                    <a:lnTo>
                      <a:pt x="285" y="270"/>
                    </a:lnTo>
                    <a:lnTo>
                      <a:pt x="282" y="273"/>
                    </a:lnTo>
                    <a:lnTo>
                      <a:pt x="278" y="273"/>
                    </a:lnTo>
                    <a:lnTo>
                      <a:pt x="278" y="273"/>
                    </a:lnTo>
                    <a:lnTo>
                      <a:pt x="274" y="273"/>
                    </a:lnTo>
                    <a:lnTo>
                      <a:pt x="271" y="270"/>
                    </a:lnTo>
                    <a:lnTo>
                      <a:pt x="269" y="268"/>
                    </a:lnTo>
                    <a:lnTo>
                      <a:pt x="269" y="264"/>
                    </a:lnTo>
                    <a:lnTo>
                      <a:pt x="269" y="264"/>
                    </a:lnTo>
                    <a:lnTo>
                      <a:pt x="269" y="260"/>
                    </a:lnTo>
                    <a:lnTo>
                      <a:pt x="271" y="257"/>
                    </a:lnTo>
                    <a:lnTo>
                      <a:pt x="274" y="256"/>
                    </a:lnTo>
                    <a:lnTo>
                      <a:pt x="278" y="254"/>
                    </a:lnTo>
                    <a:lnTo>
                      <a:pt x="278" y="254"/>
                    </a:lnTo>
                    <a:close/>
                    <a:moveTo>
                      <a:pt x="259" y="282"/>
                    </a:moveTo>
                    <a:lnTo>
                      <a:pt x="259" y="282"/>
                    </a:lnTo>
                    <a:lnTo>
                      <a:pt x="263" y="283"/>
                    </a:lnTo>
                    <a:lnTo>
                      <a:pt x="266" y="285"/>
                    </a:lnTo>
                    <a:lnTo>
                      <a:pt x="267" y="287"/>
                    </a:lnTo>
                    <a:lnTo>
                      <a:pt x="269" y="291"/>
                    </a:lnTo>
                    <a:lnTo>
                      <a:pt x="269" y="291"/>
                    </a:lnTo>
                    <a:lnTo>
                      <a:pt x="267" y="295"/>
                    </a:lnTo>
                    <a:lnTo>
                      <a:pt x="266" y="298"/>
                    </a:lnTo>
                    <a:lnTo>
                      <a:pt x="263" y="301"/>
                    </a:lnTo>
                    <a:lnTo>
                      <a:pt x="259" y="301"/>
                    </a:lnTo>
                    <a:lnTo>
                      <a:pt x="259" y="301"/>
                    </a:lnTo>
                    <a:lnTo>
                      <a:pt x="255" y="301"/>
                    </a:lnTo>
                    <a:lnTo>
                      <a:pt x="253" y="298"/>
                    </a:lnTo>
                    <a:lnTo>
                      <a:pt x="250" y="295"/>
                    </a:lnTo>
                    <a:lnTo>
                      <a:pt x="250" y="291"/>
                    </a:lnTo>
                    <a:lnTo>
                      <a:pt x="250" y="291"/>
                    </a:lnTo>
                    <a:lnTo>
                      <a:pt x="250" y="287"/>
                    </a:lnTo>
                    <a:lnTo>
                      <a:pt x="253" y="285"/>
                    </a:lnTo>
                    <a:lnTo>
                      <a:pt x="255" y="283"/>
                    </a:lnTo>
                    <a:lnTo>
                      <a:pt x="259" y="282"/>
                    </a:lnTo>
                    <a:lnTo>
                      <a:pt x="259" y="282"/>
                    </a:lnTo>
                    <a:close/>
                    <a:moveTo>
                      <a:pt x="241" y="254"/>
                    </a:moveTo>
                    <a:lnTo>
                      <a:pt x="241" y="254"/>
                    </a:lnTo>
                    <a:lnTo>
                      <a:pt x="245" y="256"/>
                    </a:lnTo>
                    <a:lnTo>
                      <a:pt x="248" y="257"/>
                    </a:lnTo>
                    <a:lnTo>
                      <a:pt x="249" y="260"/>
                    </a:lnTo>
                    <a:lnTo>
                      <a:pt x="250" y="264"/>
                    </a:lnTo>
                    <a:lnTo>
                      <a:pt x="250" y="264"/>
                    </a:lnTo>
                    <a:lnTo>
                      <a:pt x="249" y="268"/>
                    </a:lnTo>
                    <a:lnTo>
                      <a:pt x="248" y="270"/>
                    </a:lnTo>
                    <a:lnTo>
                      <a:pt x="245" y="273"/>
                    </a:lnTo>
                    <a:lnTo>
                      <a:pt x="241" y="273"/>
                    </a:lnTo>
                    <a:lnTo>
                      <a:pt x="241" y="273"/>
                    </a:lnTo>
                    <a:lnTo>
                      <a:pt x="237" y="273"/>
                    </a:lnTo>
                    <a:lnTo>
                      <a:pt x="234" y="270"/>
                    </a:lnTo>
                    <a:lnTo>
                      <a:pt x="233" y="268"/>
                    </a:lnTo>
                    <a:lnTo>
                      <a:pt x="232" y="264"/>
                    </a:lnTo>
                    <a:lnTo>
                      <a:pt x="232" y="264"/>
                    </a:lnTo>
                    <a:lnTo>
                      <a:pt x="233" y="260"/>
                    </a:lnTo>
                    <a:lnTo>
                      <a:pt x="234" y="257"/>
                    </a:lnTo>
                    <a:lnTo>
                      <a:pt x="237" y="256"/>
                    </a:lnTo>
                    <a:lnTo>
                      <a:pt x="241" y="254"/>
                    </a:lnTo>
                    <a:lnTo>
                      <a:pt x="241" y="254"/>
                    </a:lnTo>
                    <a:close/>
                    <a:moveTo>
                      <a:pt x="222" y="282"/>
                    </a:moveTo>
                    <a:lnTo>
                      <a:pt x="222" y="282"/>
                    </a:lnTo>
                    <a:lnTo>
                      <a:pt x="226" y="283"/>
                    </a:lnTo>
                    <a:lnTo>
                      <a:pt x="229" y="285"/>
                    </a:lnTo>
                    <a:lnTo>
                      <a:pt x="230" y="287"/>
                    </a:lnTo>
                    <a:lnTo>
                      <a:pt x="232" y="291"/>
                    </a:lnTo>
                    <a:lnTo>
                      <a:pt x="232" y="291"/>
                    </a:lnTo>
                    <a:lnTo>
                      <a:pt x="230" y="295"/>
                    </a:lnTo>
                    <a:lnTo>
                      <a:pt x="229" y="298"/>
                    </a:lnTo>
                    <a:lnTo>
                      <a:pt x="226" y="301"/>
                    </a:lnTo>
                    <a:lnTo>
                      <a:pt x="222" y="301"/>
                    </a:lnTo>
                    <a:lnTo>
                      <a:pt x="222" y="301"/>
                    </a:lnTo>
                    <a:lnTo>
                      <a:pt x="218" y="301"/>
                    </a:lnTo>
                    <a:lnTo>
                      <a:pt x="216" y="298"/>
                    </a:lnTo>
                    <a:lnTo>
                      <a:pt x="214" y="295"/>
                    </a:lnTo>
                    <a:lnTo>
                      <a:pt x="213" y="291"/>
                    </a:lnTo>
                    <a:lnTo>
                      <a:pt x="213" y="291"/>
                    </a:lnTo>
                    <a:lnTo>
                      <a:pt x="214" y="287"/>
                    </a:lnTo>
                    <a:lnTo>
                      <a:pt x="216" y="285"/>
                    </a:lnTo>
                    <a:lnTo>
                      <a:pt x="218" y="283"/>
                    </a:lnTo>
                    <a:lnTo>
                      <a:pt x="222" y="282"/>
                    </a:lnTo>
                    <a:lnTo>
                      <a:pt x="222" y="282"/>
                    </a:lnTo>
                    <a:close/>
                    <a:moveTo>
                      <a:pt x="204" y="254"/>
                    </a:moveTo>
                    <a:lnTo>
                      <a:pt x="204" y="254"/>
                    </a:lnTo>
                    <a:lnTo>
                      <a:pt x="208" y="256"/>
                    </a:lnTo>
                    <a:lnTo>
                      <a:pt x="210" y="257"/>
                    </a:lnTo>
                    <a:lnTo>
                      <a:pt x="212" y="260"/>
                    </a:lnTo>
                    <a:lnTo>
                      <a:pt x="213" y="264"/>
                    </a:lnTo>
                    <a:lnTo>
                      <a:pt x="213" y="264"/>
                    </a:lnTo>
                    <a:lnTo>
                      <a:pt x="212" y="268"/>
                    </a:lnTo>
                    <a:lnTo>
                      <a:pt x="210" y="270"/>
                    </a:lnTo>
                    <a:lnTo>
                      <a:pt x="208" y="273"/>
                    </a:lnTo>
                    <a:lnTo>
                      <a:pt x="204" y="273"/>
                    </a:lnTo>
                    <a:lnTo>
                      <a:pt x="204" y="273"/>
                    </a:lnTo>
                    <a:lnTo>
                      <a:pt x="200" y="273"/>
                    </a:lnTo>
                    <a:lnTo>
                      <a:pt x="197" y="270"/>
                    </a:lnTo>
                    <a:lnTo>
                      <a:pt x="196" y="268"/>
                    </a:lnTo>
                    <a:lnTo>
                      <a:pt x="195" y="264"/>
                    </a:lnTo>
                    <a:lnTo>
                      <a:pt x="195" y="264"/>
                    </a:lnTo>
                    <a:lnTo>
                      <a:pt x="196" y="260"/>
                    </a:lnTo>
                    <a:lnTo>
                      <a:pt x="197" y="257"/>
                    </a:lnTo>
                    <a:lnTo>
                      <a:pt x="200" y="256"/>
                    </a:lnTo>
                    <a:lnTo>
                      <a:pt x="204" y="254"/>
                    </a:lnTo>
                    <a:lnTo>
                      <a:pt x="204" y="254"/>
                    </a:lnTo>
                    <a:close/>
                    <a:moveTo>
                      <a:pt x="185" y="282"/>
                    </a:moveTo>
                    <a:lnTo>
                      <a:pt x="185" y="282"/>
                    </a:lnTo>
                    <a:lnTo>
                      <a:pt x="189" y="283"/>
                    </a:lnTo>
                    <a:lnTo>
                      <a:pt x="192" y="285"/>
                    </a:lnTo>
                    <a:lnTo>
                      <a:pt x="193" y="287"/>
                    </a:lnTo>
                    <a:lnTo>
                      <a:pt x="195" y="291"/>
                    </a:lnTo>
                    <a:lnTo>
                      <a:pt x="195" y="291"/>
                    </a:lnTo>
                    <a:lnTo>
                      <a:pt x="193" y="295"/>
                    </a:lnTo>
                    <a:lnTo>
                      <a:pt x="192" y="298"/>
                    </a:lnTo>
                    <a:lnTo>
                      <a:pt x="189" y="301"/>
                    </a:lnTo>
                    <a:lnTo>
                      <a:pt x="185" y="301"/>
                    </a:lnTo>
                    <a:lnTo>
                      <a:pt x="185" y="301"/>
                    </a:lnTo>
                    <a:lnTo>
                      <a:pt x="181" y="301"/>
                    </a:lnTo>
                    <a:lnTo>
                      <a:pt x="179" y="298"/>
                    </a:lnTo>
                    <a:lnTo>
                      <a:pt x="177" y="295"/>
                    </a:lnTo>
                    <a:lnTo>
                      <a:pt x="176" y="291"/>
                    </a:lnTo>
                    <a:lnTo>
                      <a:pt x="176" y="291"/>
                    </a:lnTo>
                    <a:lnTo>
                      <a:pt x="177" y="287"/>
                    </a:lnTo>
                    <a:lnTo>
                      <a:pt x="179" y="285"/>
                    </a:lnTo>
                    <a:lnTo>
                      <a:pt x="181" y="283"/>
                    </a:lnTo>
                    <a:lnTo>
                      <a:pt x="185" y="282"/>
                    </a:lnTo>
                    <a:lnTo>
                      <a:pt x="185" y="282"/>
                    </a:lnTo>
                    <a:close/>
                    <a:moveTo>
                      <a:pt x="167" y="254"/>
                    </a:moveTo>
                    <a:lnTo>
                      <a:pt x="167" y="254"/>
                    </a:lnTo>
                    <a:lnTo>
                      <a:pt x="171" y="256"/>
                    </a:lnTo>
                    <a:lnTo>
                      <a:pt x="173" y="257"/>
                    </a:lnTo>
                    <a:lnTo>
                      <a:pt x="175" y="260"/>
                    </a:lnTo>
                    <a:lnTo>
                      <a:pt x="176" y="264"/>
                    </a:lnTo>
                    <a:lnTo>
                      <a:pt x="176" y="264"/>
                    </a:lnTo>
                    <a:lnTo>
                      <a:pt x="175" y="268"/>
                    </a:lnTo>
                    <a:lnTo>
                      <a:pt x="173" y="270"/>
                    </a:lnTo>
                    <a:lnTo>
                      <a:pt x="171" y="273"/>
                    </a:lnTo>
                    <a:lnTo>
                      <a:pt x="167" y="273"/>
                    </a:lnTo>
                    <a:lnTo>
                      <a:pt x="167" y="273"/>
                    </a:lnTo>
                    <a:lnTo>
                      <a:pt x="163" y="273"/>
                    </a:lnTo>
                    <a:lnTo>
                      <a:pt x="160" y="270"/>
                    </a:lnTo>
                    <a:lnTo>
                      <a:pt x="159" y="268"/>
                    </a:lnTo>
                    <a:lnTo>
                      <a:pt x="158" y="264"/>
                    </a:lnTo>
                    <a:lnTo>
                      <a:pt x="158" y="264"/>
                    </a:lnTo>
                    <a:lnTo>
                      <a:pt x="159" y="260"/>
                    </a:lnTo>
                    <a:lnTo>
                      <a:pt x="160" y="257"/>
                    </a:lnTo>
                    <a:lnTo>
                      <a:pt x="163" y="256"/>
                    </a:lnTo>
                    <a:lnTo>
                      <a:pt x="167" y="254"/>
                    </a:lnTo>
                    <a:lnTo>
                      <a:pt x="167" y="254"/>
                    </a:lnTo>
                    <a:close/>
                    <a:moveTo>
                      <a:pt x="148" y="282"/>
                    </a:moveTo>
                    <a:lnTo>
                      <a:pt x="148" y="282"/>
                    </a:lnTo>
                    <a:lnTo>
                      <a:pt x="152" y="283"/>
                    </a:lnTo>
                    <a:lnTo>
                      <a:pt x="155" y="285"/>
                    </a:lnTo>
                    <a:lnTo>
                      <a:pt x="156" y="287"/>
                    </a:lnTo>
                    <a:lnTo>
                      <a:pt x="158" y="291"/>
                    </a:lnTo>
                    <a:lnTo>
                      <a:pt x="158" y="291"/>
                    </a:lnTo>
                    <a:lnTo>
                      <a:pt x="156" y="295"/>
                    </a:lnTo>
                    <a:lnTo>
                      <a:pt x="155" y="298"/>
                    </a:lnTo>
                    <a:lnTo>
                      <a:pt x="152" y="301"/>
                    </a:lnTo>
                    <a:lnTo>
                      <a:pt x="148" y="301"/>
                    </a:lnTo>
                    <a:lnTo>
                      <a:pt x="148" y="301"/>
                    </a:lnTo>
                    <a:lnTo>
                      <a:pt x="144" y="301"/>
                    </a:lnTo>
                    <a:lnTo>
                      <a:pt x="142" y="298"/>
                    </a:lnTo>
                    <a:lnTo>
                      <a:pt x="140" y="295"/>
                    </a:lnTo>
                    <a:lnTo>
                      <a:pt x="139" y="291"/>
                    </a:lnTo>
                    <a:lnTo>
                      <a:pt x="139" y="291"/>
                    </a:lnTo>
                    <a:lnTo>
                      <a:pt x="140" y="287"/>
                    </a:lnTo>
                    <a:lnTo>
                      <a:pt x="142" y="285"/>
                    </a:lnTo>
                    <a:lnTo>
                      <a:pt x="144" y="283"/>
                    </a:lnTo>
                    <a:lnTo>
                      <a:pt x="148" y="282"/>
                    </a:lnTo>
                    <a:lnTo>
                      <a:pt x="148" y="282"/>
                    </a:lnTo>
                    <a:close/>
                    <a:moveTo>
                      <a:pt x="130" y="254"/>
                    </a:moveTo>
                    <a:lnTo>
                      <a:pt x="130" y="254"/>
                    </a:lnTo>
                    <a:lnTo>
                      <a:pt x="134" y="256"/>
                    </a:lnTo>
                    <a:lnTo>
                      <a:pt x="136" y="257"/>
                    </a:lnTo>
                    <a:lnTo>
                      <a:pt x="138" y="260"/>
                    </a:lnTo>
                    <a:lnTo>
                      <a:pt x="139" y="264"/>
                    </a:lnTo>
                    <a:lnTo>
                      <a:pt x="139" y="264"/>
                    </a:lnTo>
                    <a:lnTo>
                      <a:pt x="138" y="268"/>
                    </a:lnTo>
                    <a:lnTo>
                      <a:pt x="136" y="270"/>
                    </a:lnTo>
                    <a:lnTo>
                      <a:pt x="134" y="273"/>
                    </a:lnTo>
                    <a:lnTo>
                      <a:pt x="130" y="273"/>
                    </a:lnTo>
                    <a:lnTo>
                      <a:pt x="130" y="273"/>
                    </a:lnTo>
                    <a:lnTo>
                      <a:pt x="126" y="273"/>
                    </a:lnTo>
                    <a:lnTo>
                      <a:pt x="123" y="270"/>
                    </a:lnTo>
                    <a:lnTo>
                      <a:pt x="122" y="268"/>
                    </a:lnTo>
                    <a:lnTo>
                      <a:pt x="120" y="264"/>
                    </a:lnTo>
                    <a:lnTo>
                      <a:pt x="120" y="264"/>
                    </a:lnTo>
                    <a:lnTo>
                      <a:pt x="122" y="260"/>
                    </a:lnTo>
                    <a:lnTo>
                      <a:pt x="123" y="257"/>
                    </a:lnTo>
                    <a:lnTo>
                      <a:pt x="126" y="256"/>
                    </a:lnTo>
                    <a:lnTo>
                      <a:pt x="130" y="254"/>
                    </a:lnTo>
                    <a:lnTo>
                      <a:pt x="130" y="254"/>
                    </a:lnTo>
                    <a:close/>
                    <a:moveTo>
                      <a:pt x="111" y="282"/>
                    </a:moveTo>
                    <a:lnTo>
                      <a:pt x="111" y="282"/>
                    </a:lnTo>
                    <a:lnTo>
                      <a:pt x="115" y="283"/>
                    </a:lnTo>
                    <a:lnTo>
                      <a:pt x="118" y="285"/>
                    </a:lnTo>
                    <a:lnTo>
                      <a:pt x="119" y="287"/>
                    </a:lnTo>
                    <a:lnTo>
                      <a:pt x="120" y="291"/>
                    </a:lnTo>
                    <a:lnTo>
                      <a:pt x="120" y="291"/>
                    </a:lnTo>
                    <a:lnTo>
                      <a:pt x="119" y="295"/>
                    </a:lnTo>
                    <a:lnTo>
                      <a:pt x="118" y="298"/>
                    </a:lnTo>
                    <a:lnTo>
                      <a:pt x="115" y="301"/>
                    </a:lnTo>
                    <a:lnTo>
                      <a:pt x="111" y="301"/>
                    </a:lnTo>
                    <a:lnTo>
                      <a:pt x="111" y="301"/>
                    </a:lnTo>
                    <a:lnTo>
                      <a:pt x="107" y="301"/>
                    </a:lnTo>
                    <a:lnTo>
                      <a:pt x="105" y="298"/>
                    </a:lnTo>
                    <a:lnTo>
                      <a:pt x="103" y="295"/>
                    </a:lnTo>
                    <a:lnTo>
                      <a:pt x="102" y="291"/>
                    </a:lnTo>
                    <a:lnTo>
                      <a:pt x="102" y="291"/>
                    </a:lnTo>
                    <a:lnTo>
                      <a:pt x="103" y="287"/>
                    </a:lnTo>
                    <a:lnTo>
                      <a:pt x="105" y="285"/>
                    </a:lnTo>
                    <a:lnTo>
                      <a:pt x="107" y="283"/>
                    </a:lnTo>
                    <a:lnTo>
                      <a:pt x="111" y="282"/>
                    </a:lnTo>
                    <a:lnTo>
                      <a:pt x="111" y="282"/>
                    </a:lnTo>
                    <a:close/>
                    <a:moveTo>
                      <a:pt x="79" y="868"/>
                    </a:moveTo>
                    <a:lnTo>
                      <a:pt x="385" y="868"/>
                    </a:lnTo>
                    <a:lnTo>
                      <a:pt x="385" y="762"/>
                    </a:lnTo>
                    <a:lnTo>
                      <a:pt x="385" y="762"/>
                    </a:lnTo>
                    <a:lnTo>
                      <a:pt x="387" y="752"/>
                    </a:lnTo>
                    <a:lnTo>
                      <a:pt x="388" y="741"/>
                    </a:lnTo>
                    <a:lnTo>
                      <a:pt x="389" y="732"/>
                    </a:lnTo>
                    <a:lnTo>
                      <a:pt x="393" y="723"/>
                    </a:lnTo>
                    <a:lnTo>
                      <a:pt x="393" y="723"/>
                    </a:lnTo>
                    <a:lnTo>
                      <a:pt x="388" y="708"/>
                    </a:lnTo>
                    <a:lnTo>
                      <a:pt x="387" y="692"/>
                    </a:lnTo>
                    <a:lnTo>
                      <a:pt x="45" y="692"/>
                    </a:lnTo>
                    <a:lnTo>
                      <a:pt x="45" y="692"/>
                    </a:lnTo>
                    <a:lnTo>
                      <a:pt x="42" y="698"/>
                    </a:lnTo>
                    <a:lnTo>
                      <a:pt x="40" y="704"/>
                    </a:lnTo>
                    <a:lnTo>
                      <a:pt x="38" y="711"/>
                    </a:lnTo>
                    <a:lnTo>
                      <a:pt x="37" y="716"/>
                    </a:lnTo>
                    <a:lnTo>
                      <a:pt x="37" y="825"/>
                    </a:lnTo>
                    <a:lnTo>
                      <a:pt x="37" y="825"/>
                    </a:lnTo>
                    <a:lnTo>
                      <a:pt x="38" y="833"/>
                    </a:lnTo>
                    <a:lnTo>
                      <a:pt x="41" y="841"/>
                    </a:lnTo>
                    <a:lnTo>
                      <a:pt x="45" y="849"/>
                    </a:lnTo>
                    <a:lnTo>
                      <a:pt x="50" y="856"/>
                    </a:lnTo>
                    <a:lnTo>
                      <a:pt x="56" y="861"/>
                    </a:lnTo>
                    <a:lnTo>
                      <a:pt x="64" y="865"/>
                    </a:lnTo>
                    <a:lnTo>
                      <a:pt x="71" y="866"/>
                    </a:lnTo>
                    <a:lnTo>
                      <a:pt x="79" y="868"/>
                    </a:lnTo>
                    <a:lnTo>
                      <a:pt x="79" y="868"/>
                    </a:lnTo>
                    <a:close/>
                    <a:moveTo>
                      <a:pt x="278" y="748"/>
                    </a:moveTo>
                    <a:lnTo>
                      <a:pt x="278" y="748"/>
                    </a:lnTo>
                    <a:lnTo>
                      <a:pt x="282" y="749"/>
                    </a:lnTo>
                    <a:lnTo>
                      <a:pt x="285" y="750"/>
                    </a:lnTo>
                    <a:lnTo>
                      <a:pt x="286" y="753"/>
                    </a:lnTo>
                    <a:lnTo>
                      <a:pt x="287" y="757"/>
                    </a:lnTo>
                    <a:lnTo>
                      <a:pt x="287" y="757"/>
                    </a:lnTo>
                    <a:lnTo>
                      <a:pt x="286" y="761"/>
                    </a:lnTo>
                    <a:lnTo>
                      <a:pt x="285" y="763"/>
                    </a:lnTo>
                    <a:lnTo>
                      <a:pt x="282" y="766"/>
                    </a:lnTo>
                    <a:lnTo>
                      <a:pt x="278" y="766"/>
                    </a:lnTo>
                    <a:lnTo>
                      <a:pt x="278" y="766"/>
                    </a:lnTo>
                    <a:lnTo>
                      <a:pt x="274" y="766"/>
                    </a:lnTo>
                    <a:lnTo>
                      <a:pt x="271" y="763"/>
                    </a:lnTo>
                    <a:lnTo>
                      <a:pt x="269" y="761"/>
                    </a:lnTo>
                    <a:lnTo>
                      <a:pt x="269" y="757"/>
                    </a:lnTo>
                    <a:lnTo>
                      <a:pt x="269" y="757"/>
                    </a:lnTo>
                    <a:lnTo>
                      <a:pt x="269" y="753"/>
                    </a:lnTo>
                    <a:lnTo>
                      <a:pt x="271" y="750"/>
                    </a:lnTo>
                    <a:lnTo>
                      <a:pt x="274" y="749"/>
                    </a:lnTo>
                    <a:lnTo>
                      <a:pt x="278" y="748"/>
                    </a:lnTo>
                    <a:lnTo>
                      <a:pt x="278" y="748"/>
                    </a:lnTo>
                    <a:close/>
                    <a:moveTo>
                      <a:pt x="259" y="775"/>
                    </a:moveTo>
                    <a:lnTo>
                      <a:pt x="259" y="775"/>
                    </a:lnTo>
                    <a:lnTo>
                      <a:pt x="263" y="777"/>
                    </a:lnTo>
                    <a:lnTo>
                      <a:pt x="266" y="778"/>
                    </a:lnTo>
                    <a:lnTo>
                      <a:pt x="267" y="781"/>
                    </a:lnTo>
                    <a:lnTo>
                      <a:pt x="269" y="785"/>
                    </a:lnTo>
                    <a:lnTo>
                      <a:pt x="269" y="785"/>
                    </a:lnTo>
                    <a:lnTo>
                      <a:pt x="267" y="789"/>
                    </a:lnTo>
                    <a:lnTo>
                      <a:pt x="266" y="791"/>
                    </a:lnTo>
                    <a:lnTo>
                      <a:pt x="263" y="794"/>
                    </a:lnTo>
                    <a:lnTo>
                      <a:pt x="259" y="794"/>
                    </a:lnTo>
                    <a:lnTo>
                      <a:pt x="259" y="794"/>
                    </a:lnTo>
                    <a:lnTo>
                      <a:pt x="255" y="794"/>
                    </a:lnTo>
                    <a:lnTo>
                      <a:pt x="253" y="791"/>
                    </a:lnTo>
                    <a:lnTo>
                      <a:pt x="250" y="789"/>
                    </a:lnTo>
                    <a:lnTo>
                      <a:pt x="250" y="785"/>
                    </a:lnTo>
                    <a:lnTo>
                      <a:pt x="250" y="785"/>
                    </a:lnTo>
                    <a:lnTo>
                      <a:pt x="250" y="781"/>
                    </a:lnTo>
                    <a:lnTo>
                      <a:pt x="253" y="778"/>
                    </a:lnTo>
                    <a:lnTo>
                      <a:pt x="255" y="777"/>
                    </a:lnTo>
                    <a:lnTo>
                      <a:pt x="259" y="775"/>
                    </a:lnTo>
                    <a:lnTo>
                      <a:pt x="259" y="775"/>
                    </a:lnTo>
                    <a:close/>
                    <a:moveTo>
                      <a:pt x="241" y="748"/>
                    </a:moveTo>
                    <a:lnTo>
                      <a:pt x="241" y="748"/>
                    </a:lnTo>
                    <a:lnTo>
                      <a:pt x="245" y="749"/>
                    </a:lnTo>
                    <a:lnTo>
                      <a:pt x="248" y="750"/>
                    </a:lnTo>
                    <a:lnTo>
                      <a:pt x="249" y="753"/>
                    </a:lnTo>
                    <a:lnTo>
                      <a:pt x="250" y="757"/>
                    </a:lnTo>
                    <a:lnTo>
                      <a:pt x="250" y="757"/>
                    </a:lnTo>
                    <a:lnTo>
                      <a:pt x="249" y="761"/>
                    </a:lnTo>
                    <a:lnTo>
                      <a:pt x="248" y="763"/>
                    </a:lnTo>
                    <a:lnTo>
                      <a:pt x="245" y="766"/>
                    </a:lnTo>
                    <a:lnTo>
                      <a:pt x="241" y="766"/>
                    </a:lnTo>
                    <a:lnTo>
                      <a:pt x="241" y="766"/>
                    </a:lnTo>
                    <a:lnTo>
                      <a:pt x="237" y="766"/>
                    </a:lnTo>
                    <a:lnTo>
                      <a:pt x="234" y="763"/>
                    </a:lnTo>
                    <a:lnTo>
                      <a:pt x="233" y="761"/>
                    </a:lnTo>
                    <a:lnTo>
                      <a:pt x="232" y="757"/>
                    </a:lnTo>
                    <a:lnTo>
                      <a:pt x="232" y="757"/>
                    </a:lnTo>
                    <a:lnTo>
                      <a:pt x="233" y="753"/>
                    </a:lnTo>
                    <a:lnTo>
                      <a:pt x="234" y="750"/>
                    </a:lnTo>
                    <a:lnTo>
                      <a:pt x="237" y="749"/>
                    </a:lnTo>
                    <a:lnTo>
                      <a:pt x="241" y="748"/>
                    </a:lnTo>
                    <a:lnTo>
                      <a:pt x="241" y="748"/>
                    </a:lnTo>
                    <a:close/>
                    <a:moveTo>
                      <a:pt x="222" y="775"/>
                    </a:moveTo>
                    <a:lnTo>
                      <a:pt x="222" y="775"/>
                    </a:lnTo>
                    <a:lnTo>
                      <a:pt x="226" y="777"/>
                    </a:lnTo>
                    <a:lnTo>
                      <a:pt x="229" y="778"/>
                    </a:lnTo>
                    <a:lnTo>
                      <a:pt x="230" y="781"/>
                    </a:lnTo>
                    <a:lnTo>
                      <a:pt x="232" y="785"/>
                    </a:lnTo>
                    <a:lnTo>
                      <a:pt x="232" y="785"/>
                    </a:lnTo>
                    <a:lnTo>
                      <a:pt x="230" y="789"/>
                    </a:lnTo>
                    <a:lnTo>
                      <a:pt x="229" y="791"/>
                    </a:lnTo>
                    <a:lnTo>
                      <a:pt x="226" y="794"/>
                    </a:lnTo>
                    <a:lnTo>
                      <a:pt x="222" y="794"/>
                    </a:lnTo>
                    <a:lnTo>
                      <a:pt x="222" y="794"/>
                    </a:lnTo>
                    <a:lnTo>
                      <a:pt x="218" y="794"/>
                    </a:lnTo>
                    <a:lnTo>
                      <a:pt x="216" y="791"/>
                    </a:lnTo>
                    <a:lnTo>
                      <a:pt x="214" y="789"/>
                    </a:lnTo>
                    <a:lnTo>
                      <a:pt x="213" y="785"/>
                    </a:lnTo>
                    <a:lnTo>
                      <a:pt x="213" y="785"/>
                    </a:lnTo>
                    <a:lnTo>
                      <a:pt x="214" y="781"/>
                    </a:lnTo>
                    <a:lnTo>
                      <a:pt x="216" y="778"/>
                    </a:lnTo>
                    <a:lnTo>
                      <a:pt x="218" y="777"/>
                    </a:lnTo>
                    <a:lnTo>
                      <a:pt x="222" y="775"/>
                    </a:lnTo>
                    <a:lnTo>
                      <a:pt x="222" y="775"/>
                    </a:lnTo>
                    <a:close/>
                    <a:moveTo>
                      <a:pt x="204" y="748"/>
                    </a:moveTo>
                    <a:lnTo>
                      <a:pt x="204" y="748"/>
                    </a:lnTo>
                    <a:lnTo>
                      <a:pt x="208" y="749"/>
                    </a:lnTo>
                    <a:lnTo>
                      <a:pt x="210" y="750"/>
                    </a:lnTo>
                    <a:lnTo>
                      <a:pt x="212" y="753"/>
                    </a:lnTo>
                    <a:lnTo>
                      <a:pt x="213" y="757"/>
                    </a:lnTo>
                    <a:lnTo>
                      <a:pt x="213" y="757"/>
                    </a:lnTo>
                    <a:lnTo>
                      <a:pt x="212" y="761"/>
                    </a:lnTo>
                    <a:lnTo>
                      <a:pt x="210" y="763"/>
                    </a:lnTo>
                    <a:lnTo>
                      <a:pt x="208" y="766"/>
                    </a:lnTo>
                    <a:lnTo>
                      <a:pt x="204" y="766"/>
                    </a:lnTo>
                    <a:lnTo>
                      <a:pt x="204" y="766"/>
                    </a:lnTo>
                    <a:lnTo>
                      <a:pt x="200" y="766"/>
                    </a:lnTo>
                    <a:lnTo>
                      <a:pt x="197" y="763"/>
                    </a:lnTo>
                    <a:lnTo>
                      <a:pt x="196" y="761"/>
                    </a:lnTo>
                    <a:lnTo>
                      <a:pt x="195" y="757"/>
                    </a:lnTo>
                    <a:lnTo>
                      <a:pt x="195" y="757"/>
                    </a:lnTo>
                    <a:lnTo>
                      <a:pt x="196" y="753"/>
                    </a:lnTo>
                    <a:lnTo>
                      <a:pt x="197" y="750"/>
                    </a:lnTo>
                    <a:lnTo>
                      <a:pt x="200" y="749"/>
                    </a:lnTo>
                    <a:lnTo>
                      <a:pt x="204" y="748"/>
                    </a:lnTo>
                    <a:lnTo>
                      <a:pt x="204" y="748"/>
                    </a:lnTo>
                    <a:close/>
                    <a:moveTo>
                      <a:pt x="185" y="775"/>
                    </a:moveTo>
                    <a:lnTo>
                      <a:pt x="185" y="775"/>
                    </a:lnTo>
                    <a:lnTo>
                      <a:pt x="189" y="777"/>
                    </a:lnTo>
                    <a:lnTo>
                      <a:pt x="192" y="778"/>
                    </a:lnTo>
                    <a:lnTo>
                      <a:pt x="193" y="781"/>
                    </a:lnTo>
                    <a:lnTo>
                      <a:pt x="195" y="785"/>
                    </a:lnTo>
                    <a:lnTo>
                      <a:pt x="195" y="785"/>
                    </a:lnTo>
                    <a:lnTo>
                      <a:pt x="193" y="789"/>
                    </a:lnTo>
                    <a:lnTo>
                      <a:pt x="192" y="791"/>
                    </a:lnTo>
                    <a:lnTo>
                      <a:pt x="189" y="794"/>
                    </a:lnTo>
                    <a:lnTo>
                      <a:pt x="185" y="794"/>
                    </a:lnTo>
                    <a:lnTo>
                      <a:pt x="185" y="794"/>
                    </a:lnTo>
                    <a:lnTo>
                      <a:pt x="181" y="794"/>
                    </a:lnTo>
                    <a:lnTo>
                      <a:pt x="179" y="791"/>
                    </a:lnTo>
                    <a:lnTo>
                      <a:pt x="177" y="789"/>
                    </a:lnTo>
                    <a:lnTo>
                      <a:pt x="176" y="785"/>
                    </a:lnTo>
                    <a:lnTo>
                      <a:pt x="176" y="785"/>
                    </a:lnTo>
                    <a:lnTo>
                      <a:pt x="177" y="781"/>
                    </a:lnTo>
                    <a:lnTo>
                      <a:pt x="179" y="778"/>
                    </a:lnTo>
                    <a:lnTo>
                      <a:pt x="181" y="777"/>
                    </a:lnTo>
                    <a:lnTo>
                      <a:pt x="185" y="775"/>
                    </a:lnTo>
                    <a:lnTo>
                      <a:pt x="185" y="775"/>
                    </a:lnTo>
                    <a:close/>
                    <a:moveTo>
                      <a:pt x="167" y="748"/>
                    </a:moveTo>
                    <a:lnTo>
                      <a:pt x="167" y="748"/>
                    </a:lnTo>
                    <a:lnTo>
                      <a:pt x="171" y="749"/>
                    </a:lnTo>
                    <a:lnTo>
                      <a:pt x="173" y="750"/>
                    </a:lnTo>
                    <a:lnTo>
                      <a:pt x="175" y="753"/>
                    </a:lnTo>
                    <a:lnTo>
                      <a:pt x="176" y="757"/>
                    </a:lnTo>
                    <a:lnTo>
                      <a:pt x="176" y="757"/>
                    </a:lnTo>
                    <a:lnTo>
                      <a:pt x="175" y="761"/>
                    </a:lnTo>
                    <a:lnTo>
                      <a:pt x="173" y="763"/>
                    </a:lnTo>
                    <a:lnTo>
                      <a:pt x="171" y="766"/>
                    </a:lnTo>
                    <a:lnTo>
                      <a:pt x="167" y="766"/>
                    </a:lnTo>
                    <a:lnTo>
                      <a:pt x="167" y="766"/>
                    </a:lnTo>
                    <a:lnTo>
                      <a:pt x="163" y="766"/>
                    </a:lnTo>
                    <a:lnTo>
                      <a:pt x="160" y="763"/>
                    </a:lnTo>
                    <a:lnTo>
                      <a:pt x="159" y="761"/>
                    </a:lnTo>
                    <a:lnTo>
                      <a:pt x="158" y="757"/>
                    </a:lnTo>
                    <a:lnTo>
                      <a:pt x="158" y="757"/>
                    </a:lnTo>
                    <a:lnTo>
                      <a:pt x="159" y="753"/>
                    </a:lnTo>
                    <a:lnTo>
                      <a:pt x="160" y="750"/>
                    </a:lnTo>
                    <a:lnTo>
                      <a:pt x="163" y="749"/>
                    </a:lnTo>
                    <a:lnTo>
                      <a:pt x="167" y="748"/>
                    </a:lnTo>
                    <a:lnTo>
                      <a:pt x="167" y="748"/>
                    </a:lnTo>
                    <a:close/>
                    <a:moveTo>
                      <a:pt x="148" y="775"/>
                    </a:moveTo>
                    <a:lnTo>
                      <a:pt x="148" y="775"/>
                    </a:lnTo>
                    <a:lnTo>
                      <a:pt x="152" y="777"/>
                    </a:lnTo>
                    <a:lnTo>
                      <a:pt x="155" y="778"/>
                    </a:lnTo>
                    <a:lnTo>
                      <a:pt x="156" y="781"/>
                    </a:lnTo>
                    <a:lnTo>
                      <a:pt x="158" y="785"/>
                    </a:lnTo>
                    <a:lnTo>
                      <a:pt x="158" y="785"/>
                    </a:lnTo>
                    <a:lnTo>
                      <a:pt x="156" y="789"/>
                    </a:lnTo>
                    <a:lnTo>
                      <a:pt x="155" y="791"/>
                    </a:lnTo>
                    <a:lnTo>
                      <a:pt x="152" y="794"/>
                    </a:lnTo>
                    <a:lnTo>
                      <a:pt x="148" y="794"/>
                    </a:lnTo>
                    <a:lnTo>
                      <a:pt x="148" y="794"/>
                    </a:lnTo>
                    <a:lnTo>
                      <a:pt x="144" y="794"/>
                    </a:lnTo>
                    <a:lnTo>
                      <a:pt x="142" y="791"/>
                    </a:lnTo>
                    <a:lnTo>
                      <a:pt x="140" y="789"/>
                    </a:lnTo>
                    <a:lnTo>
                      <a:pt x="139" y="785"/>
                    </a:lnTo>
                    <a:lnTo>
                      <a:pt x="139" y="785"/>
                    </a:lnTo>
                    <a:lnTo>
                      <a:pt x="140" y="781"/>
                    </a:lnTo>
                    <a:lnTo>
                      <a:pt x="142" y="778"/>
                    </a:lnTo>
                    <a:lnTo>
                      <a:pt x="144" y="777"/>
                    </a:lnTo>
                    <a:lnTo>
                      <a:pt x="148" y="775"/>
                    </a:lnTo>
                    <a:lnTo>
                      <a:pt x="148" y="775"/>
                    </a:lnTo>
                    <a:close/>
                    <a:moveTo>
                      <a:pt x="130" y="748"/>
                    </a:moveTo>
                    <a:lnTo>
                      <a:pt x="130" y="748"/>
                    </a:lnTo>
                    <a:lnTo>
                      <a:pt x="134" y="749"/>
                    </a:lnTo>
                    <a:lnTo>
                      <a:pt x="136" y="750"/>
                    </a:lnTo>
                    <a:lnTo>
                      <a:pt x="138" y="753"/>
                    </a:lnTo>
                    <a:lnTo>
                      <a:pt x="139" y="757"/>
                    </a:lnTo>
                    <a:lnTo>
                      <a:pt x="139" y="757"/>
                    </a:lnTo>
                    <a:lnTo>
                      <a:pt x="138" y="761"/>
                    </a:lnTo>
                    <a:lnTo>
                      <a:pt x="136" y="763"/>
                    </a:lnTo>
                    <a:lnTo>
                      <a:pt x="134" y="766"/>
                    </a:lnTo>
                    <a:lnTo>
                      <a:pt x="130" y="766"/>
                    </a:lnTo>
                    <a:lnTo>
                      <a:pt x="130" y="766"/>
                    </a:lnTo>
                    <a:lnTo>
                      <a:pt x="126" y="766"/>
                    </a:lnTo>
                    <a:lnTo>
                      <a:pt x="123" y="763"/>
                    </a:lnTo>
                    <a:lnTo>
                      <a:pt x="122" y="761"/>
                    </a:lnTo>
                    <a:lnTo>
                      <a:pt x="120" y="757"/>
                    </a:lnTo>
                    <a:lnTo>
                      <a:pt x="120" y="757"/>
                    </a:lnTo>
                    <a:lnTo>
                      <a:pt x="122" y="753"/>
                    </a:lnTo>
                    <a:lnTo>
                      <a:pt x="123" y="750"/>
                    </a:lnTo>
                    <a:lnTo>
                      <a:pt x="126" y="749"/>
                    </a:lnTo>
                    <a:lnTo>
                      <a:pt x="130" y="748"/>
                    </a:lnTo>
                    <a:lnTo>
                      <a:pt x="130" y="748"/>
                    </a:lnTo>
                    <a:close/>
                    <a:moveTo>
                      <a:pt x="111" y="775"/>
                    </a:moveTo>
                    <a:lnTo>
                      <a:pt x="111" y="775"/>
                    </a:lnTo>
                    <a:lnTo>
                      <a:pt x="115" y="777"/>
                    </a:lnTo>
                    <a:lnTo>
                      <a:pt x="118" y="778"/>
                    </a:lnTo>
                    <a:lnTo>
                      <a:pt x="119" y="781"/>
                    </a:lnTo>
                    <a:lnTo>
                      <a:pt x="120" y="785"/>
                    </a:lnTo>
                    <a:lnTo>
                      <a:pt x="120" y="785"/>
                    </a:lnTo>
                    <a:lnTo>
                      <a:pt x="119" y="789"/>
                    </a:lnTo>
                    <a:lnTo>
                      <a:pt x="118" y="791"/>
                    </a:lnTo>
                    <a:lnTo>
                      <a:pt x="115" y="794"/>
                    </a:lnTo>
                    <a:lnTo>
                      <a:pt x="111" y="794"/>
                    </a:lnTo>
                    <a:lnTo>
                      <a:pt x="111" y="794"/>
                    </a:lnTo>
                    <a:lnTo>
                      <a:pt x="107" y="794"/>
                    </a:lnTo>
                    <a:lnTo>
                      <a:pt x="105" y="791"/>
                    </a:lnTo>
                    <a:lnTo>
                      <a:pt x="103" y="789"/>
                    </a:lnTo>
                    <a:lnTo>
                      <a:pt x="102" y="785"/>
                    </a:lnTo>
                    <a:lnTo>
                      <a:pt x="102" y="785"/>
                    </a:lnTo>
                    <a:lnTo>
                      <a:pt x="103" y="781"/>
                    </a:lnTo>
                    <a:lnTo>
                      <a:pt x="105" y="778"/>
                    </a:lnTo>
                    <a:lnTo>
                      <a:pt x="107" y="777"/>
                    </a:lnTo>
                    <a:lnTo>
                      <a:pt x="111" y="775"/>
                    </a:lnTo>
                    <a:lnTo>
                      <a:pt x="111" y="77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75000"/>
                    </a:schemeClr>
                  </a:solidFill>
                  <a:latin typeface="+mj-lt"/>
                </a:endParaRPr>
              </a:p>
            </p:txBody>
          </p:sp>
        </p:grpSp>
      </p:grpSp>
      <p:sp>
        <p:nvSpPr>
          <p:cNvPr id="2" name="Title 1"/>
          <p:cNvSpPr>
            <a:spLocks noGrp="1"/>
          </p:cNvSpPr>
          <p:nvPr>
            <p:ph type="title"/>
          </p:nvPr>
        </p:nvSpPr>
        <p:spPr/>
        <p:txBody>
          <a:bodyPr/>
          <a:lstStyle/>
          <a:p>
            <a:r>
              <a:rPr lang="en-US" dirty="0" smtClean="0"/>
              <a:t>Transform to 5G-Ready Network</a:t>
            </a:r>
            <a:endParaRPr lang="en-US" dirty="0"/>
          </a:p>
        </p:txBody>
      </p:sp>
      <p:sp>
        <p:nvSpPr>
          <p:cNvPr id="3" name="Rectangle 2"/>
          <p:cNvSpPr/>
          <p:nvPr/>
        </p:nvSpPr>
        <p:spPr>
          <a:xfrm>
            <a:off x="0" y="1073150"/>
            <a:ext cx="3048000" cy="3644900"/>
          </a:xfrm>
          <a:prstGeom prst="rect">
            <a:avLst/>
          </a:prstGeom>
          <a:solidFill>
            <a:schemeClr val="accent5">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3736" indent="-173736">
              <a:lnSpc>
                <a:spcPct val="105000"/>
              </a:lnSpc>
              <a:spcBef>
                <a:spcPts val="600"/>
              </a:spcBef>
              <a:spcAft>
                <a:spcPts val="100"/>
              </a:spcAft>
              <a:buFont typeface="+mj-lt"/>
              <a:buAutoNum type="arabicPeriod"/>
            </a:pPr>
            <a:endParaRPr lang="en-US" sz="900" dirty="0" smtClean="0">
              <a:solidFill>
                <a:schemeClr val="tx1"/>
              </a:solidFill>
              <a:latin typeface="+mj-lt"/>
            </a:endParaRPr>
          </a:p>
        </p:txBody>
      </p:sp>
      <p:sp>
        <p:nvSpPr>
          <p:cNvPr id="25" name="TextBox 24"/>
          <p:cNvSpPr txBox="1"/>
          <p:nvPr/>
        </p:nvSpPr>
        <p:spPr>
          <a:xfrm>
            <a:off x="5974531" y="3599315"/>
            <a:ext cx="622286" cy="219291"/>
          </a:xfrm>
          <a:prstGeom prst="rect">
            <a:avLst/>
          </a:prstGeom>
          <a:noFill/>
        </p:spPr>
        <p:txBody>
          <a:bodyPr wrap="none" rtlCol="0" anchor="ctr">
            <a:spAutoFit/>
          </a:bodyPr>
          <a:lstStyle/>
          <a:p>
            <a:r>
              <a:rPr lang="en-US" sz="800" dirty="0">
                <a:solidFill>
                  <a:schemeClr val="tx1">
                    <a:lumMod val="75000"/>
                  </a:schemeClr>
                </a:solidFill>
                <a:latin typeface="+mj-lt"/>
              </a:rPr>
              <a:t>Backhaul</a:t>
            </a:r>
          </a:p>
        </p:txBody>
      </p:sp>
      <p:sp>
        <p:nvSpPr>
          <p:cNvPr id="27" name="TextBox 26"/>
          <p:cNvSpPr txBox="1"/>
          <p:nvPr/>
        </p:nvSpPr>
        <p:spPr>
          <a:xfrm>
            <a:off x="6742443" y="3599315"/>
            <a:ext cx="1039511" cy="215444"/>
          </a:xfrm>
          <a:prstGeom prst="rect">
            <a:avLst/>
          </a:prstGeom>
          <a:noFill/>
        </p:spPr>
        <p:txBody>
          <a:bodyPr wrap="square" rtlCol="0" anchor="ctr">
            <a:spAutoFit/>
          </a:bodyPr>
          <a:lstStyle/>
          <a:p>
            <a:r>
              <a:rPr lang="en-US" sz="800" dirty="0">
                <a:solidFill>
                  <a:schemeClr val="tx1">
                    <a:lumMod val="75000"/>
                  </a:schemeClr>
                </a:solidFill>
                <a:latin typeface="+mj-lt"/>
              </a:rPr>
              <a:t>IP Edge </a:t>
            </a:r>
            <a:r>
              <a:rPr lang="en-US" sz="800" dirty="0" smtClean="0">
                <a:solidFill>
                  <a:schemeClr val="tx1">
                    <a:lumMod val="75000"/>
                  </a:schemeClr>
                </a:solidFill>
                <a:latin typeface="+mj-lt"/>
              </a:rPr>
              <a:t>and </a:t>
            </a:r>
            <a:r>
              <a:rPr lang="en-US" sz="800" dirty="0">
                <a:solidFill>
                  <a:schemeClr val="tx1">
                    <a:lumMod val="75000"/>
                  </a:schemeClr>
                </a:solidFill>
                <a:latin typeface="+mj-lt"/>
              </a:rPr>
              <a:t>Core</a:t>
            </a:r>
          </a:p>
        </p:txBody>
      </p:sp>
      <p:sp>
        <p:nvSpPr>
          <p:cNvPr id="55" name="TextBox 54"/>
          <p:cNvSpPr txBox="1"/>
          <p:nvPr/>
        </p:nvSpPr>
        <p:spPr>
          <a:xfrm>
            <a:off x="7738102" y="3599315"/>
            <a:ext cx="1128835" cy="219291"/>
          </a:xfrm>
          <a:prstGeom prst="rect">
            <a:avLst/>
          </a:prstGeom>
          <a:noFill/>
        </p:spPr>
        <p:txBody>
          <a:bodyPr wrap="none" rtlCol="0" anchor="ctr">
            <a:spAutoFit/>
          </a:bodyPr>
          <a:lstStyle/>
          <a:p>
            <a:r>
              <a:rPr lang="en-US" sz="800" dirty="0">
                <a:solidFill>
                  <a:schemeClr val="tx1">
                    <a:lumMod val="75000"/>
                  </a:schemeClr>
                </a:solidFill>
                <a:latin typeface="+mj-lt"/>
              </a:rPr>
              <a:t>Central Data Center</a:t>
            </a:r>
          </a:p>
        </p:txBody>
      </p:sp>
      <p:sp>
        <p:nvSpPr>
          <p:cNvPr id="56" name="TextBox 55"/>
          <p:cNvSpPr txBox="1"/>
          <p:nvPr/>
        </p:nvSpPr>
        <p:spPr>
          <a:xfrm>
            <a:off x="8121415" y="2887966"/>
            <a:ext cx="351058" cy="123111"/>
          </a:xfrm>
          <a:prstGeom prst="rect">
            <a:avLst/>
          </a:prstGeom>
          <a:noFill/>
        </p:spPr>
        <p:txBody>
          <a:bodyPr wrap="none" lIns="0" tIns="0" rIns="0" bIns="0" rtlCol="0" anchor="ctr">
            <a:spAutoFit/>
          </a:bodyPr>
          <a:lstStyle>
            <a:defPPr>
              <a:defRPr lang="en-US"/>
            </a:defPPr>
            <a:lvl1pPr>
              <a:defRPr sz="1100">
                <a:solidFill>
                  <a:srgbClr val="000000"/>
                </a:solidFill>
              </a:defRPr>
            </a:lvl1pPr>
          </a:lstStyle>
          <a:p>
            <a:r>
              <a:rPr lang="en-US" sz="800" dirty="0">
                <a:solidFill>
                  <a:schemeClr val="tx1">
                    <a:lumMod val="75000"/>
                  </a:schemeClr>
                </a:solidFill>
                <a:latin typeface="+mj-lt"/>
              </a:rPr>
              <a:t>Internet</a:t>
            </a:r>
          </a:p>
        </p:txBody>
      </p:sp>
      <p:cxnSp>
        <p:nvCxnSpPr>
          <p:cNvPr id="103" name="Straight Connector 102"/>
          <p:cNvCxnSpPr/>
          <p:nvPr/>
        </p:nvCxnSpPr>
        <p:spPr>
          <a:xfrm>
            <a:off x="5583809" y="2999305"/>
            <a:ext cx="0" cy="30681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5706586" y="2121482"/>
            <a:ext cx="2218214" cy="733408"/>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7219892" y="2121481"/>
            <a:ext cx="704908" cy="433958"/>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992473" y="2243587"/>
            <a:ext cx="625171" cy="123111"/>
          </a:xfrm>
          <a:prstGeom prst="rect">
            <a:avLst/>
          </a:prstGeom>
          <a:noFill/>
        </p:spPr>
        <p:txBody>
          <a:bodyPr wrap="none" lIns="0" tIns="0" rIns="0" bIns="0" rtlCol="0" anchor="ctr">
            <a:spAutoFit/>
          </a:bodyPr>
          <a:lstStyle>
            <a:defPPr>
              <a:defRPr lang="en-US"/>
            </a:defPPr>
            <a:lvl1pPr>
              <a:defRPr sz="1100">
                <a:solidFill>
                  <a:srgbClr val="000000"/>
                </a:solidFill>
              </a:defRPr>
            </a:lvl1pPr>
          </a:lstStyle>
          <a:p>
            <a:pPr algn="ctr"/>
            <a:r>
              <a:rPr lang="en-US" sz="800" dirty="0">
                <a:solidFill>
                  <a:schemeClr val="tx1">
                    <a:lumMod val="75000"/>
                  </a:schemeClr>
                </a:solidFill>
                <a:latin typeface="+mj-lt"/>
              </a:rPr>
              <a:t>Control Plane</a:t>
            </a:r>
          </a:p>
        </p:txBody>
      </p:sp>
      <p:cxnSp>
        <p:nvCxnSpPr>
          <p:cNvPr id="150" name="Straight Connector 149"/>
          <p:cNvCxnSpPr/>
          <p:nvPr/>
        </p:nvCxnSpPr>
        <p:spPr>
          <a:xfrm flipH="1" flipV="1">
            <a:off x="6907206" y="1906349"/>
            <a:ext cx="1017594" cy="215133"/>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5583809" y="2045280"/>
            <a:ext cx="749585" cy="772274"/>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6325451" y="2033307"/>
            <a:ext cx="0" cy="1383573"/>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6324600" y="2045280"/>
            <a:ext cx="914400" cy="1371600"/>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3570132" y="3384415"/>
            <a:ext cx="189154" cy="123111"/>
          </a:xfrm>
          <a:prstGeom prst="rect">
            <a:avLst/>
          </a:prstGeom>
          <a:noFill/>
        </p:spPr>
        <p:txBody>
          <a:bodyPr wrap="none" lIns="0" tIns="0" rIns="0" bIns="0" rtlCol="0">
            <a:spAutoFit/>
          </a:bodyPr>
          <a:lstStyle/>
          <a:p>
            <a:pPr algn="r"/>
            <a:r>
              <a:rPr lang="en-US" sz="800" dirty="0" smtClean="0">
                <a:solidFill>
                  <a:schemeClr val="tx1">
                    <a:lumMod val="75000"/>
                  </a:schemeClr>
                </a:solidFill>
                <a:latin typeface="+mj-lt"/>
              </a:rPr>
              <a:t>LTE</a:t>
            </a:r>
            <a:endParaRPr lang="en-US" sz="800" dirty="0">
              <a:solidFill>
                <a:schemeClr val="tx1">
                  <a:lumMod val="75000"/>
                </a:schemeClr>
              </a:solidFill>
              <a:latin typeface="+mj-lt"/>
            </a:endParaRPr>
          </a:p>
        </p:txBody>
      </p:sp>
      <p:grpSp>
        <p:nvGrpSpPr>
          <p:cNvPr id="78" name="Group 77"/>
          <p:cNvGrpSpPr/>
          <p:nvPr/>
        </p:nvGrpSpPr>
        <p:grpSpPr>
          <a:xfrm>
            <a:off x="3355329" y="3491010"/>
            <a:ext cx="1241123" cy="573509"/>
            <a:chOff x="3355329" y="3491010"/>
            <a:chExt cx="1241123" cy="573509"/>
          </a:xfrm>
        </p:grpSpPr>
        <p:cxnSp>
          <p:nvCxnSpPr>
            <p:cNvPr id="58" name="Straight Connector 57"/>
            <p:cNvCxnSpPr>
              <a:endCxn id="163" idx="1"/>
            </p:cNvCxnSpPr>
            <p:nvPr/>
          </p:nvCxnSpPr>
          <p:spPr>
            <a:xfrm flipV="1">
              <a:off x="4114800" y="3491010"/>
              <a:ext cx="481652" cy="38307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3355329" y="3821753"/>
              <a:ext cx="403957" cy="123111"/>
            </a:xfrm>
            <a:prstGeom prst="rect">
              <a:avLst/>
            </a:prstGeom>
            <a:noFill/>
          </p:spPr>
          <p:txBody>
            <a:bodyPr wrap="none" lIns="0" tIns="0" rIns="0" bIns="0" rtlCol="0">
              <a:spAutoFit/>
            </a:bodyPr>
            <a:lstStyle/>
            <a:p>
              <a:pPr algn="r"/>
              <a:r>
                <a:rPr lang="en-US" sz="800" dirty="0" smtClean="0">
                  <a:solidFill>
                    <a:schemeClr val="tx1">
                      <a:lumMod val="75000"/>
                    </a:schemeClr>
                  </a:solidFill>
                  <a:latin typeface="+mj-lt"/>
                </a:rPr>
                <a:t>SP Wi-Fi</a:t>
              </a:r>
              <a:endParaRPr lang="en-US" sz="800" dirty="0">
                <a:solidFill>
                  <a:schemeClr val="tx1">
                    <a:lumMod val="75000"/>
                  </a:schemeClr>
                </a:solidFill>
                <a:latin typeface="+mj-lt"/>
              </a:endParaRPr>
            </a:p>
          </p:txBody>
        </p:sp>
        <p:sp>
          <p:nvSpPr>
            <p:cNvPr id="160" name="Freeform 37"/>
            <p:cNvSpPr>
              <a:spLocks noEditPoints="1"/>
            </p:cNvSpPr>
            <p:nvPr/>
          </p:nvSpPr>
          <p:spPr bwMode="auto">
            <a:xfrm>
              <a:off x="3822820" y="3762361"/>
              <a:ext cx="228782" cy="302158"/>
            </a:xfrm>
            <a:custGeom>
              <a:avLst/>
              <a:gdLst/>
              <a:ahLst/>
              <a:cxnLst>
                <a:cxn ang="0">
                  <a:pos x="322" y="319"/>
                </a:cxn>
                <a:cxn ang="0">
                  <a:pos x="291" y="73"/>
                </a:cxn>
                <a:cxn ang="0">
                  <a:pos x="291" y="565"/>
                </a:cxn>
                <a:cxn ang="0">
                  <a:pos x="98" y="319"/>
                </a:cxn>
                <a:cxn ang="0">
                  <a:pos x="97" y="0"/>
                </a:cxn>
                <a:cxn ang="0">
                  <a:pos x="97" y="638"/>
                </a:cxn>
                <a:cxn ang="0">
                  <a:pos x="98" y="319"/>
                </a:cxn>
                <a:cxn ang="0">
                  <a:pos x="1056" y="319"/>
                </a:cxn>
                <a:cxn ang="0">
                  <a:pos x="887" y="109"/>
                </a:cxn>
                <a:cxn ang="0">
                  <a:pos x="887" y="529"/>
                </a:cxn>
                <a:cxn ang="0">
                  <a:pos x="759" y="477"/>
                </a:cxn>
                <a:cxn ang="0">
                  <a:pos x="636" y="120"/>
                </a:cxn>
                <a:cxn ang="0">
                  <a:pos x="514" y="477"/>
                </a:cxn>
                <a:cxn ang="0">
                  <a:pos x="164" y="1475"/>
                </a:cxn>
                <a:cxn ang="0">
                  <a:pos x="342" y="1315"/>
                </a:cxn>
                <a:cxn ang="0">
                  <a:pos x="987" y="1475"/>
                </a:cxn>
                <a:cxn ang="0">
                  <a:pos x="807" y="615"/>
                </a:cxn>
                <a:cxn ang="0">
                  <a:pos x="621" y="519"/>
                </a:cxn>
                <a:cxn ang="0">
                  <a:pos x="652" y="519"/>
                </a:cxn>
                <a:cxn ang="0">
                  <a:pos x="589" y="609"/>
                </a:cxn>
                <a:cxn ang="0">
                  <a:pos x="547" y="728"/>
                </a:cxn>
                <a:cxn ang="0">
                  <a:pos x="569" y="718"/>
                </a:cxn>
                <a:cxn ang="0">
                  <a:pos x="753" y="808"/>
                </a:cxn>
                <a:cxn ang="0">
                  <a:pos x="547" y="728"/>
                </a:cxn>
                <a:cxn ang="0">
                  <a:pos x="380" y="1206"/>
                </a:cxn>
                <a:cxn ang="0">
                  <a:pos x="861" y="1116"/>
                </a:cxn>
                <a:cxn ang="0">
                  <a:pos x="450" y="1007"/>
                </a:cxn>
                <a:cxn ang="0">
                  <a:pos x="792" y="917"/>
                </a:cxn>
                <a:cxn ang="0">
                  <a:pos x="450" y="1007"/>
                </a:cxn>
                <a:cxn ang="0">
                  <a:pos x="1088" y="33"/>
                </a:cxn>
                <a:cxn ang="0">
                  <a:pos x="1114" y="561"/>
                </a:cxn>
                <a:cxn ang="0">
                  <a:pos x="1176" y="638"/>
                </a:cxn>
                <a:cxn ang="0">
                  <a:pos x="1272" y="319"/>
                </a:cxn>
              </a:cxnLst>
              <a:rect l="0" t="0" r="r" b="b"/>
              <a:pathLst>
                <a:path w="1272" h="1475">
                  <a:moveTo>
                    <a:pt x="386" y="529"/>
                  </a:moveTo>
                  <a:cubicBezTo>
                    <a:pt x="345" y="466"/>
                    <a:pt x="322" y="394"/>
                    <a:pt x="322" y="319"/>
                  </a:cubicBezTo>
                  <a:cubicBezTo>
                    <a:pt x="322" y="244"/>
                    <a:pt x="345" y="172"/>
                    <a:pt x="386" y="109"/>
                  </a:cubicBezTo>
                  <a:cubicBezTo>
                    <a:pt x="291" y="73"/>
                    <a:pt x="291" y="73"/>
                    <a:pt x="291" y="73"/>
                  </a:cubicBezTo>
                  <a:cubicBezTo>
                    <a:pt x="243" y="147"/>
                    <a:pt x="217" y="231"/>
                    <a:pt x="217" y="319"/>
                  </a:cubicBezTo>
                  <a:cubicBezTo>
                    <a:pt x="217" y="407"/>
                    <a:pt x="243" y="491"/>
                    <a:pt x="291" y="565"/>
                  </a:cubicBezTo>
                  <a:lnTo>
                    <a:pt x="386" y="529"/>
                  </a:lnTo>
                  <a:close/>
                  <a:moveTo>
                    <a:pt x="98" y="319"/>
                  </a:moveTo>
                  <a:cubicBezTo>
                    <a:pt x="98" y="217"/>
                    <a:pt x="129" y="119"/>
                    <a:pt x="184" y="33"/>
                  </a:cubicBezTo>
                  <a:cubicBezTo>
                    <a:pt x="97" y="0"/>
                    <a:pt x="97" y="0"/>
                    <a:pt x="97" y="0"/>
                  </a:cubicBezTo>
                  <a:cubicBezTo>
                    <a:pt x="35" y="96"/>
                    <a:pt x="0" y="205"/>
                    <a:pt x="0" y="319"/>
                  </a:cubicBezTo>
                  <a:cubicBezTo>
                    <a:pt x="0" y="433"/>
                    <a:pt x="35" y="542"/>
                    <a:pt x="97" y="638"/>
                  </a:cubicBezTo>
                  <a:cubicBezTo>
                    <a:pt x="184" y="605"/>
                    <a:pt x="184" y="605"/>
                    <a:pt x="184" y="605"/>
                  </a:cubicBezTo>
                  <a:cubicBezTo>
                    <a:pt x="129" y="519"/>
                    <a:pt x="98" y="422"/>
                    <a:pt x="98" y="319"/>
                  </a:cubicBezTo>
                  <a:close/>
                  <a:moveTo>
                    <a:pt x="982" y="565"/>
                  </a:moveTo>
                  <a:cubicBezTo>
                    <a:pt x="1029" y="491"/>
                    <a:pt x="1056" y="407"/>
                    <a:pt x="1056" y="319"/>
                  </a:cubicBezTo>
                  <a:cubicBezTo>
                    <a:pt x="1056" y="231"/>
                    <a:pt x="1029" y="147"/>
                    <a:pt x="982" y="73"/>
                  </a:cubicBezTo>
                  <a:cubicBezTo>
                    <a:pt x="887" y="109"/>
                    <a:pt x="887" y="109"/>
                    <a:pt x="887" y="109"/>
                  </a:cubicBezTo>
                  <a:cubicBezTo>
                    <a:pt x="927" y="172"/>
                    <a:pt x="950" y="244"/>
                    <a:pt x="950" y="319"/>
                  </a:cubicBezTo>
                  <a:cubicBezTo>
                    <a:pt x="950" y="394"/>
                    <a:pt x="927" y="466"/>
                    <a:pt x="887" y="529"/>
                  </a:cubicBezTo>
                  <a:lnTo>
                    <a:pt x="982" y="565"/>
                  </a:lnTo>
                  <a:close/>
                  <a:moveTo>
                    <a:pt x="759" y="477"/>
                  </a:moveTo>
                  <a:cubicBezTo>
                    <a:pt x="806" y="441"/>
                    <a:pt x="836" y="384"/>
                    <a:pt x="836" y="320"/>
                  </a:cubicBezTo>
                  <a:cubicBezTo>
                    <a:pt x="836" y="210"/>
                    <a:pt x="747" y="120"/>
                    <a:pt x="636" y="120"/>
                  </a:cubicBezTo>
                  <a:cubicBezTo>
                    <a:pt x="526" y="120"/>
                    <a:pt x="437" y="210"/>
                    <a:pt x="437" y="320"/>
                  </a:cubicBezTo>
                  <a:cubicBezTo>
                    <a:pt x="437" y="384"/>
                    <a:pt x="467" y="441"/>
                    <a:pt x="514" y="477"/>
                  </a:cubicBezTo>
                  <a:cubicBezTo>
                    <a:pt x="407" y="783"/>
                    <a:pt x="407" y="783"/>
                    <a:pt x="407" y="783"/>
                  </a:cubicBezTo>
                  <a:cubicBezTo>
                    <a:pt x="164" y="1475"/>
                    <a:pt x="164" y="1475"/>
                    <a:pt x="164" y="1475"/>
                  </a:cubicBezTo>
                  <a:cubicBezTo>
                    <a:pt x="286" y="1475"/>
                    <a:pt x="286" y="1475"/>
                    <a:pt x="286" y="1475"/>
                  </a:cubicBezTo>
                  <a:cubicBezTo>
                    <a:pt x="342" y="1315"/>
                    <a:pt x="342" y="1315"/>
                    <a:pt x="342" y="1315"/>
                  </a:cubicBezTo>
                  <a:cubicBezTo>
                    <a:pt x="931" y="1315"/>
                    <a:pt x="931" y="1315"/>
                    <a:pt x="931" y="1315"/>
                  </a:cubicBezTo>
                  <a:cubicBezTo>
                    <a:pt x="987" y="1475"/>
                    <a:pt x="987" y="1475"/>
                    <a:pt x="987" y="1475"/>
                  </a:cubicBezTo>
                  <a:cubicBezTo>
                    <a:pt x="1109" y="1475"/>
                    <a:pt x="1109" y="1475"/>
                    <a:pt x="1109" y="1475"/>
                  </a:cubicBezTo>
                  <a:cubicBezTo>
                    <a:pt x="807" y="615"/>
                    <a:pt x="807" y="615"/>
                    <a:pt x="807" y="615"/>
                  </a:cubicBezTo>
                  <a:lnTo>
                    <a:pt x="759" y="477"/>
                  </a:lnTo>
                  <a:close/>
                  <a:moveTo>
                    <a:pt x="621" y="519"/>
                  </a:moveTo>
                  <a:cubicBezTo>
                    <a:pt x="626" y="519"/>
                    <a:pt x="631" y="520"/>
                    <a:pt x="636" y="520"/>
                  </a:cubicBezTo>
                  <a:cubicBezTo>
                    <a:pt x="642" y="520"/>
                    <a:pt x="647" y="519"/>
                    <a:pt x="652" y="519"/>
                  </a:cubicBezTo>
                  <a:cubicBezTo>
                    <a:pt x="684" y="609"/>
                    <a:pt x="684" y="609"/>
                    <a:pt x="684" y="609"/>
                  </a:cubicBezTo>
                  <a:cubicBezTo>
                    <a:pt x="589" y="609"/>
                    <a:pt x="589" y="609"/>
                    <a:pt x="589" y="609"/>
                  </a:cubicBezTo>
                  <a:lnTo>
                    <a:pt x="621" y="519"/>
                  </a:lnTo>
                  <a:close/>
                  <a:moveTo>
                    <a:pt x="547" y="728"/>
                  </a:moveTo>
                  <a:cubicBezTo>
                    <a:pt x="551" y="718"/>
                    <a:pt x="551" y="718"/>
                    <a:pt x="551" y="718"/>
                  </a:cubicBezTo>
                  <a:cubicBezTo>
                    <a:pt x="569" y="718"/>
                    <a:pt x="569" y="718"/>
                    <a:pt x="569" y="718"/>
                  </a:cubicBezTo>
                  <a:cubicBezTo>
                    <a:pt x="722" y="718"/>
                    <a:pt x="722" y="718"/>
                    <a:pt x="722" y="718"/>
                  </a:cubicBezTo>
                  <a:cubicBezTo>
                    <a:pt x="753" y="808"/>
                    <a:pt x="753" y="808"/>
                    <a:pt x="753" y="808"/>
                  </a:cubicBezTo>
                  <a:cubicBezTo>
                    <a:pt x="519" y="808"/>
                    <a:pt x="519" y="808"/>
                    <a:pt x="519" y="808"/>
                  </a:cubicBezTo>
                  <a:lnTo>
                    <a:pt x="547" y="728"/>
                  </a:lnTo>
                  <a:close/>
                  <a:moveTo>
                    <a:pt x="893" y="1206"/>
                  </a:moveTo>
                  <a:cubicBezTo>
                    <a:pt x="380" y="1206"/>
                    <a:pt x="380" y="1206"/>
                    <a:pt x="380" y="1206"/>
                  </a:cubicBezTo>
                  <a:cubicBezTo>
                    <a:pt x="411" y="1116"/>
                    <a:pt x="411" y="1116"/>
                    <a:pt x="411" y="1116"/>
                  </a:cubicBezTo>
                  <a:cubicBezTo>
                    <a:pt x="861" y="1116"/>
                    <a:pt x="861" y="1116"/>
                    <a:pt x="861" y="1116"/>
                  </a:cubicBezTo>
                  <a:lnTo>
                    <a:pt x="893" y="1206"/>
                  </a:lnTo>
                  <a:close/>
                  <a:moveTo>
                    <a:pt x="450" y="1007"/>
                  </a:moveTo>
                  <a:cubicBezTo>
                    <a:pt x="481" y="917"/>
                    <a:pt x="481" y="917"/>
                    <a:pt x="481" y="917"/>
                  </a:cubicBezTo>
                  <a:cubicBezTo>
                    <a:pt x="792" y="917"/>
                    <a:pt x="792" y="917"/>
                    <a:pt x="792" y="917"/>
                  </a:cubicBezTo>
                  <a:cubicBezTo>
                    <a:pt x="823" y="1007"/>
                    <a:pt x="823" y="1007"/>
                    <a:pt x="823" y="1007"/>
                  </a:cubicBezTo>
                  <a:lnTo>
                    <a:pt x="450" y="1007"/>
                  </a:lnTo>
                  <a:close/>
                  <a:moveTo>
                    <a:pt x="1176" y="0"/>
                  </a:moveTo>
                  <a:cubicBezTo>
                    <a:pt x="1088" y="33"/>
                    <a:pt x="1088" y="33"/>
                    <a:pt x="1088" y="33"/>
                  </a:cubicBezTo>
                  <a:cubicBezTo>
                    <a:pt x="1144" y="119"/>
                    <a:pt x="1175" y="217"/>
                    <a:pt x="1175" y="319"/>
                  </a:cubicBezTo>
                  <a:cubicBezTo>
                    <a:pt x="1175" y="404"/>
                    <a:pt x="1153" y="486"/>
                    <a:pt x="1114" y="561"/>
                  </a:cubicBezTo>
                  <a:cubicBezTo>
                    <a:pt x="1106" y="576"/>
                    <a:pt x="1098" y="591"/>
                    <a:pt x="1088" y="605"/>
                  </a:cubicBezTo>
                  <a:cubicBezTo>
                    <a:pt x="1176" y="638"/>
                    <a:pt x="1176" y="638"/>
                    <a:pt x="1176" y="638"/>
                  </a:cubicBezTo>
                  <a:cubicBezTo>
                    <a:pt x="1192" y="613"/>
                    <a:pt x="1207" y="586"/>
                    <a:pt x="1219" y="559"/>
                  </a:cubicBezTo>
                  <a:cubicBezTo>
                    <a:pt x="1253" y="484"/>
                    <a:pt x="1272" y="403"/>
                    <a:pt x="1272" y="319"/>
                  </a:cubicBezTo>
                  <a:cubicBezTo>
                    <a:pt x="1272" y="205"/>
                    <a:pt x="1238" y="96"/>
                    <a:pt x="1176" y="0"/>
                  </a:cubicBezTo>
                  <a:close/>
                </a:path>
              </a:pathLst>
            </a:custGeom>
            <a:solidFill>
              <a:srgbClr val="214794"/>
            </a:solidFill>
            <a:ln w="9525">
              <a:noFill/>
              <a:round/>
              <a:headEnd/>
              <a:tailEnd/>
            </a:ln>
            <a:effectLst/>
          </p:spPr>
          <p:txBody>
            <a:bodyPr vert="horz" wrap="square" lIns="68562" tIns="34281" rIns="68562" bIns="34281" numCol="1" anchor="t" anchorCtr="0" compatLnSpc="1">
              <a:prstTxWarp prst="textNoShape">
                <a:avLst/>
              </a:prstTxWarp>
            </a:bodyPr>
            <a:lstStyle/>
            <a:p>
              <a:pPr defTabSz="456835">
                <a:defRPr/>
              </a:pPr>
              <a:endParaRPr lang="en-US" sz="1350" kern="0" dirty="0">
                <a:solidFill>
                  <a:schemeClr val="tx1">
                    <a:lumMod val="75000"/>
                  </a:schemeClr>
                </a:solidFill>
                <a:latin typeface="+mj-lt"/>
                <a:ea typeface="ＭＳ Ｐゴシック" charset="0"/>
              </a:endParaRPr>
            </a:p>
          </p:txBody>
        </p:sp>
      </p:grpSp>
      <p:sp>
        <p:nvSpPr>
          <p:cNvPr id="161" name="Freeform 37"/>
          <p:cNvSpPr>
            <a:spLocks noEditPoints="1"/>
          </p:cNvSpPr>
          <p:nvPr/>
        </p:nvSpPr>
        <p:spPr bwMode="auto">
          <a:xfrm>
            <a:off x="3822820" y="3311438"/>
            <a:ext cx="228782" cy="302158"/>
          </a:xfrm>
          <a:custGeom>
            <a:avLst/>
            <a:gdLst/>
            <a:ahLst/>
            <a:cxnLst>
              <a:cxn ang="0">
                <a:pos x="322" y="319"/>
              </a:cxn>
              <a:cxn ang="0">
                <a:pos x="291" y="73"/>
              </a:cxn>
              <a:cxn ang="0">
                <a:pos x="291" y="565"/>
              </a:cxn>
              <a:cxn ang="0">
                <a:pos x="98" y="319"/>
              </a:cxn>
              <a:cxn ang="0">
                <a:pos x="97" y="0"/>
              </a:cxn>
              <a:cxn ang="0">
                <a:pos x="97" y="638"/>
              </a:cxn>
              <a:cxn ang="0">
                <a:pos x="98" y="319"/>
              </a:cxn>
              <a:cxn ang="0">
                <a:pos x="1056" y="319"/>
              </a:cxn>
              <a:cxn ang="0">
                <a:pos x="887" y="109"/>
              </a:cxn>
              <a:cxn ang="0">
                <a:pos x="887" y="529"/>
              </a:cxn>
              <a:cxn ang="0">
                <a:pos x="759" y="477"/>
              </a:cxn>
              <a:cxn ang="0">
                <a:pos x="636" y="120"/>
              </a:cxn>
              <a:cxn ang="0">
                <a:pos x="514" y="477"/>
              </a:cxn>
              <a:cxn ang="0">
                <a:pos x="164" y="1475"/>
              </a:cxn>
              <a:cxn ang="0">
                <a:pos x="342" y="1315"/>
              </a:cxn>
              <a:cxn ang="0">
                <a:pos x="987" y="1475"/>
              </a:cxn>
              <a:cxn ang="0">
                <a:pos x="807" y="615"/>
              </a:cxn>
              <a:cxn ang="0">
                <a:pos x="621" y="519"/>
              </a:cxn>
              <a:cxn ang="0">
                <a:pos x="652" y="519"/>
              </a:cxn>
              <a:cxn ang="0">
                <a:pos x="589" y="609"/>
              </a:cxn>
              <a:cxn ang="0">
                <a:pos x="547" y="728"/>
              </a:cxn>
              <a:cxn ang="0">
                <a:pos x="569" y="718"/>
              </a:cxn>
              <a:cxn ang="0">
                <a:pos x="753" y="808"/>
              </a:cxn>
              <a:cxn ang="0">
                <a:pos x="547" y="728"/>
              </a:cxn>
              <a:cxn ang="0">
                <a:pos x="380" y="1206"/>
              </a:cxn>
              <a:cxn ang="0">
                <a:pos x="861" y="1116"/>
              </a:cxn>
              <a:cxn ang="0">
                <a:pos x="450" y="1007"/>
              </a:cxn>
              <a:cxn ang="0">
                <a:pos x="792" y="917"/>
              </a:cxn>
              <a:cxn ang="0">
                <a:pos x="450" y="1007"/>
              </a:cxn>
              <a:cxn ang="0">
                <a:pos x="1088" y="33"/>
              </a:cxn>
              <a:cxn ang="0">
                <a:pos x="1114" y="561"/>
              </a:cxn>
              <a:cxn ang="0">
                <a:pos x="1176" y="638"/>
              </a:cxn>
              <a:cxn ang="0">
                <a:pos x="1272" y="319"/>
              </a:cxn>
            </a:cxnLst>
            <a:rect l="0" t="0" r="r" b="b"/>
            <a:pathLst>
              <a:path w="1272" h="1475">
                <a:moveTo>
                  <a:pt x="386" y="529"/>
                </a:moveTo>
                <a:cubicBezTo>
                  <a:pt x="345" y="466"/>
                  <a:pt x="322" y="394"/>
                  <a:pt x="322" y="319"/>
                </a:cubicBezTo>
                <a:cubicBezTo>
                  <a:pt x="322" y="244"/>
                  <a:pt x="345" y="172"/>
                  <a:pt x="386" y="109"/>
                </a:cubicBezTo>
                <a:cubicBezTo>
                  <a:pt x="291" y="73"/>
                  <a:pt x="291" y="73"/>
                  <a:pt x="291" y="73"/>
                </a:cubicBezTo>
                <a:cubicBezTo>
                  <a:pt x="243" y="147"/>
                  <a:pt x="217" y="231"/>
                  <a:pt x="217" y="319"/>
                </a:cubicBezTo>
                <a:cubicBezTo>
                  <a:pt x="217" y="407"/>
                  <a:pt x="243" y="491"/>
                  <a:pt x="291" y="565"/>
                </a:cubicBezTo>
                <a:lnTo>
                  <a:pt x="386" y="529"/>
                </a:lnTo>
                <a:close/>
                <a:moveTo>
                  <a:pt x="98" y="319"/>
                </a:moveTo>
                <a:cubicBezTo>
                  <a:pt x="98" y="217"/>
                  <a:pt x="129" y="119"/>
                  <a:pt x="184" y="33"/>
                </a:cubicBezTo>
                <a:cubicBezTo>
                  <a:pt x="97" y="0"/>
                  <a:pt x="97" y="0"/>
                  <a:pt x="97" y="0"/>
                </a:cubicBezTo>
                <a:cubicBezTo>
                  <a:pt x="35" y="96"/>
                  <a:pt x="0" y="205"/>
                  <a:pt x="0" y="319"/>
                </a:cubicBezTo>
                <a:cubicBezTo>
                  <a:pt x="0" y="433"/>
                  <a:pt x="35" y="542"/>
                  <a:pt x="97" y="638"/>
                </a:cubicBezTo>
                <a:cubicBezTo>
                  <a:pt x="184" y="605"/>
                  <a:pt x="184" y="605"/>
                  <a:pt x="184" y="605"/>
                </a:cubicBezTo>
                <a:cubicBezTo>
                  <a:pt x="129" y="519"/>
                  <a:pt x="98" y="422"/>
                  <a:pt x="98" y="319"/>
                </a:cubicBezTo>
                <a:close/>
                <a:moveTo>
                  <a:pt x="982" y="565"/>
                </a:moveTo>
                <a:cubicBezTo>
                  <a:pt x="1029" y="491"/>
                  <a:pt x="1056" y="407"/>
                  <a:pt x="1056" y="319"/>
                </a:cubicBezTo>
                <a:cubicBezTo>
                  <a:pt x="1056" y="231"/>
                  <a:pt x="1029" y="147"/>
                  <a:pt x="982" y="73"/>
                </a:cubicBezTo>
                <a:cubicBezTo>
                  <a:pt x="887" y="109"/>
                  <a:pt x="887" y="109"/>
                  <a:pt x="887" y="109"/>
                </a:cubicBezTo>
                <a:cubicBezTo>
                  <a:pt x="927" y="172"/>
                  <a:pt x="950" y="244"/>
                  <a:pt x="950" y="319"/>
                </a:cubicBezTo>
                <a:cubicBezTo>
                  <a:pt x="950" y="394"/>
                  <a:pt x="927" y="466"/>
                  <a:pt x="887" y="529"/>
                </a:cubicBezTo>
                <a:lnTo>
                  <a:pt x="982" y="565"/>
                </a:lnTo>
                <a:close/>
                <a:moveTo>
                  <a:pt x="759" y="477"/>
                </a:moveTo>
                <a:cubicBezTo>
                  <a:pt x="806" y="441"/>
                  <a:pt x="836" y="384"/>
                  <a:pt x="836" y="320"/>
                </a:cubicBezTo>
                <a:cubicBezTo>
                  <a:pt x="836" y="210"/>
                  <a:pt x="747" y="120"/>
                  <a:pt x="636" y="120"/>
                </a:cubicBezTo>
                <a:cubicBezTo>
                  <a:pt x="526" y="120"/>
                  <a:pt x="437" y="210"/>
                  <a:pt x="437" y="320"/>
                </a:cubicBezTo>
                <a:cubicBezTo>
                  <a:pt x="437" y="384"/>
                  <a:pt x="467" y="441"/>
                  <a:pt x="514" y="477"/>
                </a:cubicBezTo>
                <a:cubicBezTo>
                  <a:pt x="407" y="783"/>
                  <a:pt x="407" y="783"/>
                  <a:pt x="407" y="783"/>
                </a:cubicBezTo>
                <a:cubicBezTo>
                  <a:pt x="164" y="1475"/>
                  <a:pt x="164" y="1475"/>
                  <a:pt x="164" y="1475"/>
                </a:cubicBezTo>
                <a:cubicBezTo>
                  <a:pt x="286" y="1475"/>
                  <a:pt x="286" y="1475"/>
                  <a:pt x="286" y="1475"/>
                </a:cubicBezTo>
                <a:cubicBezTo>
                  <a:pt x="342" y="1315"/>
                  <a:pt x="342" y="1315"/>
                  <a:pt x="342" y="1315"/>
                </a:cubicBezTo>
                <a:cubicBezTo>
                  <a:pt x="931" y="1315"/>
                  <a:pt x="931" y="1315"/>
                  <a:pt x="931" y="1315"/>
                </a:cubicBezTo>
                <a:cubicBezTo>
                  <a:pt x="987" y="1475"/>
                  <a:pt x="987" y="1475"/>
                  <a:pt x="987" y="1475"/>
                </a:cubicBezTo>
                <a:cubicBezTo>
                  <a:pt x="1109" y="1475"/>
                  <a:pt x="1109" y="1475"/>
                  <a:pt x="1109" y="1475"/>
                </a:cubicBezTo>
                <a:cubicBezTo>
                  <a:pt x="807" y="615"/>
                  <a:pt x="807" y="615"/>
                  <a:pt x="807" y="615"/>
                </a:cubicBezTo>
                <a:lnTo>
                  <a:pt x="759" y="477"/>
                </a:lnTo>
                <a:close/>
                <a:moveTo>
                  <a:pt x="621" y="519"/>
                </a:moveTo>
                <a:cubicBezTo>
                  <a:pt x="626" y="519"/>
                  <a:pt x="631" y="520"/>
                  <a:pt x="636" y="520"/>
                </a:cubicBezTo>
                <a:cubicBezTo>
                  <a:pt x="642" y="520"/>
                  <a:pt x="647" y="519"/>
                  <a:pt x="652" y="519"/>
                </a:cubicBezTo>
                <a:cubicBezTo>
                  <a:pt x="684" y="609"/>
                  <a:pt x="684" y="609"/>
                  <a:pt x="684" y="609"/>
                </a:cubicBezTo>
                <a:cubicBezTo>
                  <a:pt x="589" y="609"/>
                  <a:pt x="589" y="609"/>
                  <a:pt x="589" y="609"/>
                </a:cubicBezTo>
                <a:lnTo>
                  <a:pt x="621" y="519"/>
                </a:lnTo>
                <a:close/>
                <a:moveTo>
                  <a:pt x="547" y="728"/>
                </a:moveTo>
                <a:cubicBezTo>
                  <a:pt x="551" y="718"/>
                  <a:pt x="551" y="718"/>
                  <a:pt x="551" y="718"/>
                </a:cubicBezTo>
                <a:cubicBezTo>
                  <a:pt x="569" y="718"/>
                  <a:pt x="569" y="718"/>
                  <a:pt x="569" y="718"/>
                </a:cubicBezTo>
                <a:cubicBezTo>
                  <a:pt x="722" y="718"/>
                  <a:pt x="722" y="718"/>
                  <a:pt x="722" y="718"/>
                </a:cubicBezTo>
                <a:cubicBezTo>
                  <a:pt x="753" y="808"/>
                  <a:pt x="753" y="808"/>
                  <a:pt x="753" y="808"/>
                </a:cubicBezTo>
                <a:cubicBezTo>
                  <a:pt x="519" y="808"/>
                  <a:pt x="519" y="808"/>
                  <a:pt x="519" y="808"/>
                </a:cubicBezTo>
                <a:lnTo>
                  <a:pt x="547" y="728"/>
                </a:lnTo>
                <a:close/>
                <a:moveTo>
                  <a:pt x="893" y="1206"/>
                </a:moveTo>
                <a:cubicBezTo>
                  <a:pt x="380" y="1206"/>
                  <a:pt x="380" y="1206"/>
                  <a:pt x="380" y="1206"/>
                </a:cubicBezTo>
                <a:cubicBezTo>
                  <a:pt x="411" y="1116"/>
                  <a:pt x="411" y="1116"/>
                  <a:pt x="411" y="1116"/>
                </a:cubicBezTo>
                <a:cubicBezTo>
                  <a:pt x="861" y="1116"/>
                  <a:pt x="861" y="1116"/>
                  <a:pt x="861" y="1116"/>
                </a:cubicBezTo>
                <a:lnTo>
                  <a:pt x="893" y="1206"/>
                </a:lnTo>
                <a:close/>
                <a:moveTo>
                  <a:pt x="450" y="1007"/>
                </a:moveTo>
                <a:cubicBezTo>
                  <a:pt x="481" y="917"/>
                  <a:pt x="481" y="917"/>
                  <a:pt x="481" y="917"/>
                </a:cubicBezTo>
                <a:cubicBezTo>
                  <a:pt x="792" y="917"/>
                  <a:pt x="792" y="917"/>
                  <a:pt x="792" y="917"/>
                </a:cubicBezTo>
                <a:cubicBezTo>
                  <a:pt x="823" y="1007"/>
                  <a:pt x="823" y="1007"/>
                  <a:pt x="823" y="1007"/>
                </a:cubicBezTo>
                <a:lnTo>
                  <a:pt x="450" y="1007"/>
                </a:lnTo>
                <a:close/>
                <a:moveTo>
                  <a:pt x="1176" y="0"/>
                </a:moveTo>
                <a:cubicBezTo>
                  <a:pt x="1088" y="33"/>
                  <a:pt x="1088" y="33"/>
                  <a:pt x="1088" y="33"/>
                </a:cubicBezTo>
                <a:cubicBezTo>
                  <a:pt x="1144" y="119"/>
                  <a:pt x="1175" y="217"/>
                  <a:pt x="1175" y="319"/>
                </a:cubicBezTo>
                <a:cubicBezTo>
                  <a:pt x="1175" y="404"/>
                  <a:pt x="1153" y="486"/>
                  <a:pt x="1114" y="561"/>
                </a:cubicBezTo>
                <a:cubicBezTo>
                  <a:pt x="1106" y="576"/>
                  <a:pt x="1098" y="591"/>
                  <a:pt x="1088" y="605"/>
                </a:cubicBezTo>
                <a:cubicBezTo>
                  <a:pt x="1176" y="638"/>
                  <a:pt x="1176" y="638"/>
                  <a:pt x="1176" y="638"/>
                </a:cubicBezTo>
                <a:cubicBezTo>
                  <a:pt x="1192" y="613"/>
                  <a:pt x="1207" y="586"/>
                  <a:pt x="1219" y="559"/>
                </a:cubicBezTo>
                <a:cubicBezTo>
                  <a:pt x="1253" y="484"/>
                  <a:pt x="1272" y="403"/>
                  <a:pt x="1272" y="319"/>
                </a:cubicBezTo>
                <a:cubicBezTo>
                  <a:pt x="1272" y="205"/>
                  <a:pt x="1238" y="96"/>
                  <a:pt x="1176" y="0"/>
                </a:cubicBezTo>
                <a:close/>
              </a:path>
            </a:pathLst>
          </a:custGeom>
          <a:solidFill>
            <a:srgbClr val="214794"/>
          </a:solidFill>
          <a:ln w="9525">
            <a:noFill/>
            <a:round/>
            <a:headEnd/>
            <a:tailEnd/>
          </a:ln>
          <a:effectLst/>
        </p:spPr>
        <p:txBody>
          <a:bodyPr vert="horz" wrap="square" lIns="68562" tIns="34281" rIns="68562" bIns="34281" numCol="1" anchor="t" anchorCtr="0" compatLnSpc="1">
            <a:prstTxWarp prst="textNoShape">
              <a:avLst/>
            </a:prstTxWarp>
          </a:bodyPr>
          <a:lstStyle/>
          <a:p>
            <a:pPr defTabSz="456835">
              <a:defRPr/>
            </a:pPr>
            <a:endParaRPr lang="en-US" sz="1350" kern="0" dirty="0">
              <a:solidFill>
                <a:schemeClr val="tx1">
                  <a:lumMod val="75000"/>
                </a:schemeClr>
              </a:solidFill>
              <a:latin typeface="+mj-lt"/>
              <a:ea typeface="ＭＳ Ｐゴシック" charset="0"/>
            </a:endParaRPr>
          </a:p>
        </p:txBody>
      </p:sp>
      <p:grpSp>
        <p:nvGrpSpPr>
          <p:cNvPr id="77" name="Group 76"/>
          <p:cNvGrpSpPr/>
          <p:nvPr/>
        </p:nvGrpSpPr>
        <p:grpSpPr>
          <a:xfrm>
            <a:off x="3297621" y="2887306"/>
            <a:ext cx="1298831" cy="603704"/>
            <a:chOff x="3297621" y="2887306"/>
            <a:chExt cx="1298831" cy="603704"/>
          </a:xfrm>
        </p:grpSpPr>
        <p:cxnSp>
          <p:nvCxnSpPr>
            <p:cNvPr id="57" name="Straight Connector 56"/>
            <p:cNvCxnSpPr>
              <a:endCxn id="163" idx="1"/>
            </p:cNvCxnSpPr>
            <p:nvPr/>
          </p:nvCxnSpPr>
          <p:spPr>
            <a:xfrm>
              <a:off x="4038600" y="3080075"/>
              <a:ext cx="557852" cy="4109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3297621" y="2996031"/>
              <a:ext cx="461665" cy="123111"/>
            </a:xfrm>
            <a:prstGeom prst="rect">
              <a:avLst/>
            </a:prstGeom>
            <a:noFill/>
          </p:spPr>
          <p:txBody>
            <a:bodyPr wrap="none" lIns="0" tIns="0" rIns="0" bIns="0" rtlCol="0">
              <a:spAutoFit/>
            </a:bodyPr>
            <a:lstStyle/>
            <a:p>
              <a:pPr algn="r"/>
              <a:r>
                <a:rPr lang="en-US" sz="800" dirty="0" smtClean="0">
                  <a:solidFill>
                    <a:schemeClr val="tx1">
                      <a:lumMod val="75000"/>
                    </a:schemeClr>
                  </a:solidFill>
                  <a:latin typeface="+mj-lt"/>
                </a:rPr>
                <a:t>Small Cell</a:t>
              </a:r>
              <a:endParaRPr lang="en-US" sz="800" dirty="0">
                <a:solidFill>
                  <a:schemeClr val="tx1">
                    <a:lumMod val="75000"/>
                  </a:schemeClr>
                </a:solidFill>
                <a:latin typeface="+mj-lt"/>
              </a:endParaRPr>
            </a:p>
          </p:txBody>
        </p:sp>
        <p:sp>
          <p:nvSpPr>
            <p:cNvPr id="162" name="Freeform 37"/>
            <p:cNvSpPr>
              <a:spLocks noEditPoints="1"/>
            </p:cNvSpPr>
            <p:nvPr/>
          </p:nvSpPr>
          <p:spPr bwMode="auto">
            <a:xfrm>
              <a:off x="3822820" y="2887306"/>
              <a:ext cx="228782" cy="302158"/>
            </a:xfrm>
            <a:custGeom>
              <a:avLst/>
              <a:gdLst/>
              <a:ahLst/>
              <a:cxnLst>
                <a:cxn ang="0">
                  <a:pos x="322" y="319"/>
                </a:cxn>
                <a:cxn ang="0">
                  <a:pos x="291" y="73"/>
                </a:cxn>
                <a:cxn ang="0">
                  <a:pos x="291" y="565"/>
                </a:cxn>
                <a:cxn ang="0">
                  <a:pos x="98" y="319"/>
                </a:cxn>
                <a:cxn ang="0">
                  <a:pos x="97" y="0"/>
                </a:cxn>
                <a:cxn ang="0">
                  <a:pos x="97" y="638"/>
                </a:cxn>
                <a:cxn ang="0">
                  <a:pos x="98" y="319"/>
                </a:cxn>
                <a:cxn ang="0">
                  <a:pos x="1056" y="319"/>
                </a:cxn>
                <a:cxn ang="0">
                  <a:pos x="887" y="109"/>
                </a:cxn>
                <a:cxn ang="0">
                  <a:pos x="887" y="529"/>
                </a:cxn>
                <a:cxn ang="0">
                  <a:pos x="759" y="477"/>
                </a:cxn>
                <a:cxn ang="0">
                  <a:pos x="636" y="120"/>
                </a:cxn>
                <a:cxn ang="0">
                  <a:pos x="514" y="477"/>
                </a:cxn>
                <a:cxn ang="0">
                  <a:pos x="164" y="1475"/>
                </a:cxn>
                <a:cxn ang="0">
                  <a:pos x="342" y="1315"/>
                </a:cxn>
                <a:cxn ang="0">
                  <a:pos x="987" y="1475"/>
                </a:cxn>
                <a:cxn ang="0">
                  <a:pos x="807" y="615"/>
                </a:cxn>
                <a:cxn ang="0">
                  <a:pos x="621" y="519"/>
                </a:cxn>
                <a:cxn ang="0">
                  <a:pos x="652" y="519"/>
                </a:cxn>
                <a:cxn ang="0">
                  <a:pos x="589" y="609"/>
                </a:cxn>
                <a:cxn ang="0">
                  <a:pos x="547" y="728"/>
                </a:cxn>
                <a:cxn ang="0">
                  <a:pos x="569" y="718"/>
                </a:cxn>
                <a:cxn ang="0">
                  <a:pos x="753" y="808"/>
                </a:cxn>
                <a:cxn ang="0">
                  <a:pos x="547" y="728"/>
                </a:cxn>
                <a:cxn ang="0">
                  <a:pos x="380" y="1206"/>
                </a:cxn>
                <a:cxn ang="0">
                  <a:pos x="861" y="1116"/>
                </a:cxn>
                <a:cxn ang="0">
                  <a:pos x="450" y="1007"/>
                </a:cxn>
                <a:cxn ang="0">
                  <a:pos x="792" y="917"/>
                </a:cxn>
                <a:cxn ang="0">
                  <a:pos x="450" y="1007"/>
                </a:cxn>
                <a:cxn ang="0">
                  <a:pos x="1088" y="33"/>
                </a:cxn>
                <a:cxn ang="0">
                  <a:pos x="1114" y="561"/>
                </a:cxn>
                <a:cxn ang="0">
                  <a:pos x="1176" y="638"/>
                </a:cxn>
                <a:cxn ang="0">
                  <a:pos x="1272" y="319"/>
                </a:cxn>
              </a:cxnLst>
              <a:rect l="0" t="0" r="r" b="b"/>
              <a:pathLst>
                <a:path w="1272" h="1475">
                  <a:moveTo>
                    <a:pt x="386" y="529"/>
                  </a:moveTo>
                  <a:cubicBezTo>
                    <a:pt x="345" y="466"/>
                    <a:pt x="322" y="394"/>
                    <a:pt x="322" y="319"/>
                  </a:cubicBezTo>
                  <a:cubicBezTo>
                    <a:pt x="322" y="244"/>
                    <a:pt x="345" y="172"/>
                    <a:pt x="386" y="109"/>
                  </a:cubicBezTo>
                  <a:cubicBezTo>
                    <a:pt x="291" y="73"/>
                    <a:pt x="291" y="73"/>
                    <a:pt x="291" y="73"/>
                  </a:cubicBezTo>
                  <a:cubicBezTo>
                    <a:pt x="243" y="147"/>
                    <a:pt x="217" y="231"/>
                    <a:pt x="217" y="319"/>
                  </a:cubicBezTo>
                  <a:cubicBezTo>
                    <a:pt x="217" y="407"/>
                    <a:pt x="243" y="491"/>
                    <a:pt x="291" y="565"/>
                  </a:cubicBezTo>
                  <a:lnTo>
                    <a:pt x="386" y="529"/>
                  </a:lnTo>
                  <a:close/>
                  <a:moveTo>
                    <a:pt x="98" y="319"/>
                  </a:moveTo>
                  <a:cubicBezTo>
                    <a:pt x="98" y="217"/>
                    <a:pt x="129" y="119"/>
                    <a:pt x="184" y="33"/>
                  </a:cubicBezTo>
                  <a:cubicBezTo>
                    <a:pt x="97" y="0"/>
                    <a:pt x="97" y="0"/>
                    <a:pt x="97" y="0"/>
                  </a:cubicBezTo>
                  <a:cubicBezTo>
                    <a:pt x="35" y="96"/>
                    <a:pt x="0" y="205"/>
                    <a:pt x="0" y="319"/>
                  </a:cubicBezTo>
                  <a:cubicBezTo>
                    <a:pt x="0" y="433"/>
                    <a:pt x="35" y="542"/>
                    <a:pt x="97" y="638"/>
                  </a:cubicBezTo>
                  <a:cubicBezTo>
                    <a:pt x="184" y="605"/>
                    <a:pt x="184" y="605"/>
                    <a:pt x="184" y="605"/>
                  </a:cubicBezTo>
                  <a:cubicBezTo>
                    <a:pt x="129" y="519"/>
                    <a:pt x="98" y="422"/>
                    <a:pt x="98" y="319"/>
                  </a:cubicBezTo>
                  <a:close/>
                  <a:moveTo>
                    <a:pt x="982" y="565"/>
                  </a:moveTo>
                  <a:cubicBezTo>
                    <a:pt x="1029" y="491"/>
                    <a:pt x="1056" y="407"/>
                    <a:pt x="1056" y="319"/>
                  </a:cubicBezTo>
                  <a:cubicBezTo>
                    <a:pt x="1056" y="231"/>
                    <a:pt x="1029" y="147"/>
                    <a:pt x="982" y="73"/>
                  </a:cubicBezTo>
                  <a:cubicBezTo>
                    <a:pt x="887" y="109"/>
                    <a:pt x="887" y="109"/>
                    <a:pt x="887" y="109"/>
                  </a:cubicBezTo>
                  <a:cubicBezTo>
                    <a:pt x="927" y="172"/>
                    <a:pt x="950" y="244"/>
                    <a:pt x="950" y="319"/>
                  </a:cubicBezTo>
                  <a:cubicBezTo>
                    <a:pt x="950" y="394"/>
                    <a:pt x="927" y="466"/>
                    <a:pt x="887" y="529"/>
                  </a:cubicBezTo>
                  <a:lnTo>
                    <a:pt x="982" y="565"/>
                  </a:lnTo>
                  <a:close/>
                  <a:moveTo>
                    <a:pt x="759" y="477"/>
                  </a:moveTo>
                  <a:cubicBezTo>
                    <a:pt x="806" y="441"/>
                    <a:pt x="836" y="384"/>
                    <a:pt x="836" y="320"/>
                  </a:cubicBezTo>
                  <a:cubicBezTo>
                    <a:pt x="836" y="210"/>
                    <a:pt x="747" y="120"/>
                    <a:pt x="636" y="120"/>
                  </a:cubicBezTo>
                  <a:cubicBezTo>
                    <a:pt x="526" y="120"/>
                    <a:pt x="437" y="210"/>
                    <a:pt x="437" y="320"/>
                  </a:cubicBezTo>
                  <a:cubicBezTo>
                    <a:pt x="437" y="384"/>
                    <a:pt x="467" y="441"/>
                    <a:pt x="514" y="477"/>
                  </a:cubicBezTo>
                  <a:cubicBezTo>
                    <a:pt x="407" y="783"/>
                    <a:pt x="407" y="783"/>
                    <a:pt x="407" y="783"/>
                  </a:cubicBezTo>
                  <a:cubicBezTo>
                    <a:pt x="164" y="1475"/>
                    <a:pt x="164" y="1475"/>
                    <a:pt x="164" y="1475"/>
                  </a:cubicBezTo>
                  <a:cubicBezTo>
                    <a:pt x="286" y="1475"/>
                    <a:pt x="286" y="1475"/>
                    <a:pt x="286" y="1475"/>
                  </a:cubicBezTo>
                  <a:cubicBezTo>
                    <a:pt x="342" y="1315"/>
                    <a:pt x="342" y="1315"/>
                    <a:pt x="342" y="1315"/>
                  </a:cubicBezTo>
                  <a:cubicBezTo>
                    <a:pt x="931" y="1315"/>
                    <a:pt x="931" y="1315"/>
                    <a:pt x="931" y="1315"/>
                  </a:cubicBezTo>
                  <a:cubicBezTo>
                    <a:pt x="987" y="1475"/>
                    <a:pt x="987" y="1475"/>
                    <a:pt x="987" y="1475"/>
                  </a:cubicBezTo>
                  <a:cubicBezTo>
                    <a:pt x="1109" y="1475"/>
                    <a:pt x="1109" y="1475"/>
                    <a:pt x="1109" y="1475"/>
                  </a:cubicBezTo>
                  <a:cubicBezTo>
                    <a:pt x="807" y="615"/>
                    <a:pt x="807" y="615"/>
                    <a:pt x="807" y="615"/>
                  </a:cubicBezTo>
                  <a:lnTo>
                    <a:pt x="759" y="477"/>
                  </a:lnTo>
                  <a:close/>
                  <a:moveTo>
                    <a:pt x="621" y="519"/>
                  </a:moveTo>
                  <a:cubicBezTo>
                    <a:pt x="626" y="519"/>
                    <a:pt x="631" y="520"/>
                    <a:pt x="636" y="520"/>
                  </a:cubicBezTo>
                  <a:cubicBezTo>
                    <a:pt x="642" y="520"/>
                    <a:pt x="647" y="519"/>
                    <a:pt x="652" y="519"/>
                  </a:cubicBezTo>
                  <a:cubicBezTo>
                    <a:pt x="684" y="609"/>
                    <a:pt x="684" y="609"/>
                    <a:pt x="684" y="609"/>
                  </a:cubicBezTo>
                  <a:cubicBezTo>
                    <a:pt x="589" y="609"/>
                    <a:pt x="589" y="609"/>
                    <a:pt x="589" y="609"/>
                  </a:cubicBezTo>
                  <a:lnTo>
                    <a:pt x="621" y="519"/>
                  </a:lnTo>
                  <a:close/>
                  <a:moveTo>
                    <a:pt x="547" y="728"/>
                  </a:moveTo>
                  <a:cubicBezTo>
                    <a:pt x="551" y="718"/>
                    <a:pt x="551" y="718"/>
                    <a:pt x="551" y="718"/>
                  </a:cubicBezTo>
                  <a:cubicBezTo>
                    <a:pt x="569" y="718"/>
                    <a:pt x="569" y="718"/>
                    <a:pt x="569" y="718"/>
                  </a:cubicBezTo>
                  <a:cubicBezTo>
                    <a:pt x="722" y="718"/>
                    <a:pt x="722" y="718"/>
                    <a:pt x="722" y="718"/>
                  </a:cubicBezTo>
                  <a:cubicBezTo>
                    <a:pt x="753" y="808"/>
                    <a:pt x="753" y="808"/>
                    <a:pt x="753" y="808"/>
                  </a:cubicBezTo>
                  <a:cubicBezTo>
                    <a:pt x="519" y="808"/>
                    <a:pt x="519" y="808"/>
                    <a:pt x="519" y="808"/>
                  </a:cubicBezTo>
                  <a:lnTo>
                    <a:pt x="547" y="728"/>
                  </a:lnTo>
                  <a:close/>
                  <a:moveTo>
                    <a:pt x="893" y="1206"/>
                  </a:moveTo>
                  <a:cubicBezTo>
                    <a:pt x="380" y="1206"/>
                    <a:pt x="380" y="1206"/>
                    <a:pt x="380" y="1206"/>
                  </a:cubicBezTo>
                  <a:cubicBezTo>
                    <a:pt x="411" y="1116"/>
                    <a:pt x="411" y="1116"/>
                    <a:pt x="411" y="1116"/>
                  </a:cubicBezTo>
                  <a:cubicBezTo>
                    <a:pt x="861" y="1116"/>
                    <a:pt x="861" y="1116"/>
                    <a:pt x="861" y="1116"/>
                  </a:cubicBezTo>
                  <a:lnTo>
                    <a:pt x="893" y="1206"/>
                  </a:lnTo>
                  <a:close/>
                  <a:moveTo>
                    <a:pt x="450" y="1007"/>
                  </a:moveTo>
                  <a:cubicBezTo>
                    <a:pt x="481" y="917"/>
                    <a:pt x="481" y="917"/>
                    <a:pt x="481" y="917"/>
                  </a:cubicBezTo>
                  <a:cubicBezTo>
                    <a:pt x="792" y="917"/>
                    <a:pt x="792" y="917"/>
                    <a:pt x="792" y="917"/>
                  </a:cubicBezTo>
                  <a:cubicBezTo>
                    <a:pt x="823" y="1007"/>
                    <a:pt x="823" y="1007"/>
                    <a:pt x="823" y="1007"/>
                  </a:cubicBezTo>
                  <a:lnTo>
                    <a:pt x="450" y="1007"/>
                  </a:lnTo>
                  <a:close/>
                  <a:moveTo>
                    <a:pt x="1176" y="0"/>
                  </a:moveTo>
                  <a:cubicBezTo>
                    <a:pt x="1088" y="33"/>
                    <a:pt x="1088" y="33"/>
                    <a:pt x="1088" y="33"/>
                  </a:cubicBezTo>
                  <a:cubicBezTo>
                    <a:pt x="1144" y="119"/>
                    <a:pt x="1175" y="217"/>
                    <a:pt x="1175" y="319"/>
                  </a:cubicBezTo>
                  <a:cubicBezTo>
                    <a:pt x="1175" y="404"/>
                    <a:pt x="1153" y="486"/>
                    <a:pt x="1114" y="561"/>
                  </a:cubicBezTo>
                  <a:cubicBezTo>
                    <a:pt x="1106" y="576"/>
                    <a:pt x="1098" y="591"/>
                    <a:pt x="1088" y="605"/>
                  </a:cubicBezTo>
                  <a:cubicBezTo>
                    <a:pt x="1176" y="638"/>
                    <a:pt x="1176" y="638"/>
                    <a:pt x="1176" y="638"/>
                  </a:cubicBezTo>
                  <a:cubicBezTo>
                    <a:pt x="1192" y="613"/>
                    <a:pt x="1207" y="586"/>
                    <a:pt x="1219" y="559"/>
                  </a:cubicBezTo>
                  <a:cubicBezTo>
                    <a:pt x="1253" y="484"/>
                    <a:pt x="1272" y="403"/>
                    <a:pt x="1272" y="319"/>
                  </a:cubicBezTo>
                  <a:cubicBezTo>
                    <a:pt x="1272" y="205"/>
                    <a:pt x="1238" y="96"/>
                    <a:pt x="1176" y="0"/>
                  </a:cubicBezTo>
                  <a:close/>
                </a:path>
              </a:pathLst>
            </a:custGeom>
            <a:solidFill>
              <a:srgbClr val="214794"/>
            </a:solidFill>
            <a:ln w="9525">
              <a:noFill/>
              <a:round/>
              <a:headEnd/>
              <a:tailEnd/>
            </a:ln>
            <a:effectLst/>
          </p:spPr>
          <p:txBody>
            <a:bodyPr vert="horz" wrap="square" lIns="68562" tIns="34281" rIns="68562" bIns="34281" numCol="1" anchor="t" anchorCtr="0" compatLnSpc="1">
              <a:prstTxWarp prst="textNoShape">
                <a:avLst/>
              </a:prstTxWarp>
            </a:bodyPr>
            <a:lstStyle/>
            <a:p>
              <a:pPr defTabSz="456835">
                <a:defRPr/>
              </a:pPr>
              <a:endParaRPr lang="en-US" sz="1350" kern="0" dirty="0">
                <a:solidFill>
                  <a:schemeClr val="tx1">
                    <a:lumMod val="75000"/>
                  </a:schemeClr>
                </a:solidFill>
                <a:latin typeface="+mj-lt"/>
                <a:ea typeface="ＭＳ Ｐゴシック" charset="0"/>
              </a:endParaRPr>
            </a:p>
          </p:txBody>
        </p:sp>
      </p:grpSp>
      <p:pic>
        <p:nvPicPr>
          <p:cNvPr id="172" name="Picture 48" descr="Y:\Training\Cisco Templates\2010_Updated Templates\New Cisco Brand\Device Icons\DiagramIcons_PNG\Device_router_3057_RGB.png"/>
          <p:cNvPicPr>
            <a:picLocks noChangeAspect="1" noChangeArrowheads="1"/>
          </p:cNvPicPr>
          <p:nvPr/>
        </p:nvPicPr>
        <p:blipFill>
          <a:blip r:embed="rId4" cstate="print"/>
          <a:srcRect/>
          <a:stretch>
            <a:fillRect/>
          </a:stretch>
        </p:blipFill>
        <p:spPr bwMode="auto">
          <a:xfrm>
            <a:off x="6180260" y="3396938"/>
            <a:ext cx="335608" cy="188143"/>
          </a:xfrm>
          <a:prstGeom prst="rect">
            <a:avLst/>
          </a:prstGeom>
          <a:noFill/>
        </p:spPr>
      </p:pic>
      <p:pic>
        <p:nvPicPr>
          <p:cNvPr id="173" name="Picture 48" descr="Y:\Training\Cisco Templates\2010_Updated Templates\New Cisco Brand\Device Icons\DiagramIcons_PNG\Device_router_3057_RGB.png"/>
          <p:cNvPicPr>
            <a:picLocks noChangeAspect="1" noChangeArrowheads="1"/>
          </p:cNvPicPr>
          <p:nvPr/>
        </p:nvPicPr>
        <p:blipFill>
          <a:blip r:embed="rId4" cstate="print"/>
          <a:srcRect/>
          <a:stretch>
            <a:fillRect/>
          </a:stretch>
        </p:blipFill>
        <p:spPr bwMode="auto">
          <a:xfrm>
            <a:off x="7074571" y="3396938"/>
            <a:ext cx="335608" cy="188143"/>
          </a:xfrm>
          <a:prstGeom prst="rect">
            <a:avLst/>
          </a:prstGeom>
          <a:noFill/>
        </p:spPr>
      </p:pic>
      <p:cxnSp>
        <p:nvCxnSpPr>
          <p:cNvPr id="179" name="Straight Connector 178"/>
          <p:cNvCxnSpPr>
            <a:stCxn id="172" idx="3"/>
            <a:endCxn id="173" idx="1"/>
          </p:cNvCxnSpPr>
          <p:nvPr/>
        </p:nvCxnSpPr>
        <p:spPr>
          <a:xfrm>
            <a:off x="6515868" y="3491010"/>
            <a:ext cx="55870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173" idx="3"/>
          </p:cNvCxnSpPr>
          <p:nvPr/>
        </p:nvCxnSpPr>
        <p:spPr>
          <a:xfrm>
            <a:off x="7410179" y="3491010"/>
            <a:ext cx="51462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 name="Group 187"/>
          <p:cNvGrpSpPr/>
          <p:nvPr/>
        </p:nvGrpSpPr>
        <p:grpSpPr>
          <a:xfrm>
            <a:off x="7887459" y="3115888"/>
            <a:ext cx="817533" cy="492719"/>
            <a:chOff x="7357793" y="3679231"/>
            <a:chExt cx="1298575" cy="782638"/>
          </a:xfrm>
        </p:grpSpPr>
        <p:pic>
          <p:nvPicPr>
            <p:cNvPr id="65539" name="Picture 3" descr="Y:\Training\Cisco Templates\2010_Updated Templates\New Cisco Brand\Kubrik Icons\256 Pixel Size\Cloud.png"/>
            <p:cNvPicPr>
              <a:picLocks noChangeAspect="1" noChangeArrowheads="1"/>
            </p:cNvPicPr>
            <p:nvPr/>
          </p:nvPicPr>
          <p:blipFill>
            <a:blip r:embed="rId3" cstate="print"/>
            <a:srcRect/>
            <a:stretch>
              <a:fillRect/>
            </a:stretch>
          </p:blipFill>
          <p:spPr bwMode="auto">
            <a:xfrm>
              <a:off x="7357793" y="3679231"/>
              <a:ext cx="1298575" cy="782638"/>
            </a:xfrm>
            <a:prstGeom prst="rect">
              <a:avLst/>
            </a:prstGeom>
            <a:noFill/>
          </p:spPr>
        </p:pic>
        <p:sp>
          <p:nvSpPr>
            <p:cNvPr id="186" name="Freeform 19"/>
            <p:cNvSpPr>
              <a:spLocks noEditPoints="1"/>
            </p:cNvSpPr>
            <p:nvPr/>
          </p:nvSpPr>
          <p:spPr bwMode="auto">
            <a:xfrm>
              <a:off x="7764360" y="3981389"/>
              <a:ext cx="499391" cy="358598"/>
            </a:xfrm>
            <a:custGeom>
              <a:avLst/>
              <a:gdLst/>
              <a:ahLst/>
              <a:cxnLst>
                <a:cxn ang="0">
                  <a:pos x="1096" y="339"/>
                </a:cxn>
                <a:cxn ang="0">
                  <a:pos x="1047" y="360"/>
                </a:cxn>
                <a:cxn ang="0">
                  <a:pos x="973" y="356"/>
                </a:cxn>
                <a:cxn ang="0">
                  <a:pos x="932" y="339"/>
                </a:cxn>
                <a:cxn ang="0">
                  <a:pos x="604" y="322"/>
                </a:cxn>
                <a:cxn ang="0">
                  <a:pos x="1269" y="1187"/>
                </a:cxn>
                <a:cxn ang="0">
                  <a:pos x="1129" y="858"/>
                </a:cxn>
                <a:cxn ang="0">
                  <a:pos x="1059" y="870"/>
                </a:cxn>
                <a:cxn ang="0">
                  <a:pos x="1002" y="849"/>
                </a:cxn>
                <a:cxn ang="0">
                  <a:pos x="937" y="807"/>
                </a:cxn>
                <a:cxn ang="0">
                  <a:pos x="890" y="828"/>
                </a:cxn>
                <a:cxn ang="0">
                  <a:pos x="571" y="779"/>
                </a:cxn>
                <a:cxn ang="0">
                  <a:pos x="1091" y="574"/>
                </a:cxn>
                <a:cxn ang="0">
                  <a:pos x="1050" y="592"/>
                </a:cxn>
                <a:cxn ang="0">
                  <a:pos x="976" y="596"/>
                </a:cxn>
                <a:cxn ang="0">
                  <a:pos x="928" y="575"/>
                </a:cxn>
                <a:cxn ang="0">
                  <a:pos x="594" y="551"/>
                </a:cxn>
                <a:cxn ang="0">
                  <a:pos x="1161" y="0"/>
                </a:cxn>
                <a:cxn ang="0">
                  <a:pos x="1091" y="132"/>
                </a:cxn>
                <a:cxn ang="0">
                  <a:pos x="1025" y="119"/>
                </a:cxn>
                <a:cxn ang="0">
                  <a:pos x="958" y="145"/>
                </a:cxn>
                <a:cxn ang="0">
                  <a:pos x="920" y="158"/>
                </a:cxn>
                <a:cxn ang="0">
                  <a:pos x="625" y="161"/>
                </a:cxn>
                <a:cxn ang="0">
                  <a:pos x="1549" y="446"/>
                </a:cxn>
                <a:cxn ang="0">
                  <a:pos x="1521" y="459"/>
                </a:cxn>
                <a:cxn ang="0">
                  <a:pos x="1468" y="462"/>
                </a:cxn>
                <a:cxn ang="0">
                  <a:pos x="1435" y="447"/>
                </a:cxn>
                <a:cxn ang="0">
                  <a:pos x="1389" y="421"/>
                </a:cxn>
                <a:cxn ang="0">
                  <a:pos x="1615" y="356"/>
                </a:cxn>
                <a:cxn ang="0">
                  <a:pos x="1530" y="254"/>
                </a:cxn>
                <a:cxn ang="0">
                  <a:pos x="1502" y="264"/>
                </a:cxn>
                <a:cxn ang="0">
                  <a:pos x="1453" y="273"/>
                </a:cxn>
                <a:cxn ang="0">
                  <a:pos x="1412" y="257"/>
                </a:cxn>
                <a:cxn ang="0">
                  <a:pos x="1623" y="546"/>
                </a:cxn>
                <a:cxn ang="0">
                  <a:pos x="1401" y="612"/>
                </a:cxn>
                <a:cxn ang="0">
                  <a:pos x="1447" y="625"/>
                </a:cxn>
                <a:cxn ang="0">
                  <a:pos x="1493" y="603"/>
                </a:cxn>
                <a:cxn ang="0">
                  <a:pos x="1522" y="589"/>
                </a:cxn>
                <a:cxn ang="0">
                  <a:pos x="1622" y="704"/>
                </a:cxn>
                <a:cxn ang="0">
                  <a:pos x="1522" y="761"/>
                </a:cxn>
                <a:cxn ang="0">
                  <a:pos x="1493" y="748"/>
                </a:cxn>
                <a:cxn ang="0">
                  <a:pos x="1447" y="781"/>
                </a:cxn>
                <a:cxn ang="0">
                  <a:pos x="1401" y="794"/>
                </a:cxn>
                <a:cxn ang="0">
                  <a:pos x="332" y="1007"/>
                </a:cxn>
                <a:cxn ang="0">
                  <a:pos x="269" y="431"/>
                </a:cxn>
                <a:cxn ang="0">
                  <a:pos x="241" y="418"/>
                </a:cxn>
                <a:cxn ang="0">
                  <a:pos x="193" y="452"/>
                </a:cxn>
                <a:cxn ang="0">
                  <a:pos x="148" y="464"/>
                </a:cxn>
                <a:cxn ang="0">
                  <a:pos x="102" y="455"/>
                </a:cxn>
                <a:cxn ang="0">
                  <a:pos x="266" y="614"/>
                </a:cxn>
                <a:cxn ang="0">
                  <a:pos x="226" y="629"/>
                </a:cxn>
                <a:cxn ang="0">
                  <a:pos x="176" y="621"/>
                </a:cxn>
                <a:cxn ang="0">
                  <a:pos x="148" y="612"/>
                </a:cxn>
                <a:cxn ang="0">
                  <a:pos x="389" y="264"/>
                </a:cxn>
                <a:cxn ang="0">
                  <a:pos x="266" y="285"/>
                </a:cxn>
                <a:cxn ang="0">
                  <a:pos x="226" y="301"/>
                </a:cxn>
                <a:cxn ang="0">
                  <a:pos x="176" y="291"/>
                </a:cxn>
                <a:cxn ang="0">
                  <a:pos x="148" y="282"/>
                </a:cxn>
                <a:cxn ang="0">
                  <a:pos x="388" y="741"/>
                </a:cxn>
                <a:cxn ang="0">
                  <a:pos x="269" y="785"/>
                </a:cxn>
                <a:cxn ang="0">
                  <a:pos x="222" y="794"/>
                </a:cxn>
                <a:cxn ang="0">
                  <a:pos x="177" y="781"/>
                </a:cxn>
                <a:cxn ang="0">
                  <a:pos x="130" y="748"/>
                </a:cxn>
              </a:cxnLst>
              <a:rect l="0" t="0" r="r" b="b"/>
              <a:pathLst>
                <a:path w="1660" h="1192">
                  <a:moveTo>
                    <a:pt x="1211" y="483"/>
                  </a:moveTo>
                  <a:lnTo>
                    <a:pt x="1211" y="483"/>
                  </a:lnTo>
                  <a:lnTo>
                    <a:pt x="1215" y="475"/>
                  </a:lnTo>
                  <a:lnTo>
                    <a:pt x="1219" y="467"/>
                  </a:lnTo>
                  <a:lnTo>
                    <a:pt x="1221" y="458"/>
                  </a:lnTo>
                  <a:lnTo>
                    <a:pt x="1222" y="448"/>
                  </a:lnTo>
                  <a:lnTo>
                    <a:pt x="1222" y="294"/>
                  </a:lnTo>
                  <a:lnTo>
                    <a:pt x="1222" y="294"/>
                  </a:lnTo>
                  <a:lnTo>
                    <a:pt x="1221" y="285"/>
                  </a:lnTo>
                  <a:lnTo>
                    <a:pt x="1219" y="276"/>
                  </a:lnTo>
                  <a:lnTo>
                    <a:pt x="1215" y="268"/>
                  </a:lnTo>
                  <a:lnTo>
                    <a:pt x="1211" y="260"/>
                  </a:lnTo>
                  <a:lnTo>
                    <a:pt x="443" y="260"/>
                  </a:lnTo>
                  <a:lnTo>
                    <a:pt x="443" y="260"/>
                  </a:lnTo>
                  <a:lnTo>
                    <a:pt x="439" y="268"/>
                  </a:lnTo>
                  <a:lnTo>
                    <a:pt x="436" y="276"/>
                  </a:lnTo>
                  <a:lnTo>
                    <a:pt x="434" y="285"/>
                  </a:lnTo>
                  <a:lnTo>
                    <a:pt x="433" y="294"/>
                  </a:lnTo>
                  <a:lnTo>
                    <a:pt x="433" y="448"/>
                  </a:lnTo>
                  <a:lnTo>
                    <a:pt x="433" y="448"/>
                  </a:lnTo>
                  <a:lnTo>
                    <a:pt x="434" y="458"/>
                  </a:lnTo>
                  <a:lnTo>
                    <a:pt x="436" y="467"/>
                  </a:lnTo>
                  <a:lnTo>
                    <a:pt x="439" y="475"/>
                  </a:lnTo>
                  <a:lnTo>
                    <a:pt x="443" y="483"/>
                  </a:lnTo>
                  <a:lnTo>
                    <a:pt x="1211" y="483"/>
                  </a:lnTo>
                  <a:close/>
                  <a:moveTo>
                    <a:pt x="1117" y="377"/>
                  </a:moveTo>
                  <a:lnTo>
                    <a:pt x="1117" y="377"/>
                  </a:lnTo>
                  <a:lnTo>
                    <a:pt x="1121" y="378"/>
                  </a:lnTo>
                  <a:lnTo>
                    <a:pt x="1127" y="381"/>
                  </a:lnTo>
                  <a:lnTo>
                    <a:pt x="1129" y="385"/>
                  </a:lnTo>
                  <a:lnTo>
                    <a:pt x="1129" y="390"/>
                  </a:lnTo>
                  <a:lnTo>
                    <a:pt x="1129" y="390"/>
                  </a:lnTo>
                  <a:lnTo>
                    <a:pt x="1129" y="396"/>
                  </a:lnTo>
                  <a:lnTo>
                    <a:pt x="1127" y="400"/>
                  </a:lnTo>
                  <a:lnTo>
                    <a:pt x="1121" y="402"/>
                  </a:lnTo>
                  <a:lnTo>
                    <a:pt x="1117" y="403"/>
                  </a:lnTo>
                  <a:lnTo>
                    <a:pt x="1117" y="403"/>
                  </a:lnTo>
                  <a:lnTo>
                    <a:pt x="1112" y="402"/>
                  </a:lnTo>
                  <a:lnTo>
                    <a:pt x="1108" y="400"/>
                  </a:lnTo>
                  <a:lnTo>
                    <a:pt x="1104" y="396"/>
                  </a:lnTo>
                  <a:lnTo>
                    <a:pt x="1104" y="390"/>
                  </a:lnTo>
                  <a:lnTo>
                    <a:pt x="1104" y="390"/>
                  </a:lnTo>
                  <a:lnTo>
                    <a:pt x="1104" y="385"/>
                  </a:lnTo>
                  <a:lnTo>
                    <a:pt x="1108" y="381"/>
                  </a:lnTo>
                  <a:lnTo>
                    <a:pt x="1112" y="378"/>
                  </a:lnTo>
                  <a:lnTo>
                    <a:pt x="1117" y="377"/>
                  </a:lnTo>
                  <a:lnTo>
                    <a:pt x="1117" y="377"/>
                  </a:lnTo>
                  <a:close/>
                  <a:moveTo>
                    <a:pt x="1091" y="339"/>
                  </a:moveTo>
                  <a:lnTo>
                    <a:pt x="1091" y="339"/>
                  </a:lnTo>
                  <a:lnTo>
                    <a:pt x="1096" y="339"/>
                  </a:lnTo>
                  <a:lnTo>
                    <a:pt x="1100" y="342"/>
                  </a:lnTo>
                  <a:lnTo>
                    <a:pt x="1103" y="347"/>
                  </a:lnTo>
                  <a:lnTo>
                    <a:pt x="1104" y="351"/>
                  </a:lnTo>
                  <a:lnTo>
                    <a:pt x="1104" y="351"/>
                  </a:lnTo>
                  <a:lnTo>
                    <a:pt x="1103" y="356"/>
                  </a:lnTo>
                  <a:lnTo>
                    <a:pt x="1100" y="360"/>
                  </a:lnTo>
                  <a:lnTo>
                    <a:pt x="1096" y="364"/>
                  </a:lnTo>
                  <a:lnTo>
                    <a:pt x="1091" y="364"/>
                  </a:lnTo>
                  <a:lnTo>
                    <a:pt x="1091" y="364"/>
                  </a:lnTo>
                  <a:lnTo>
                    <a:pt x="1085" y="364"/>
                  </a:lnTo>
                  <a:lnTo>
                    <a:pt x="1082" y="360"/>
                  </a:lnTo>
                  <a:lnTo>
                    <a:pt x="1079" y="356"/>
                  </a:lnTo>
                  <a:lnTo>
                    <a:pt x="1078" y="351"/>
                  </a:lnTo>
                  <a:lnTo>
                    <a:pt x="1078" y="351"/>
                  </a:lnTo>
                  <a:lnTo>
                    <a:pt x="1079" y="347"/>
                  </a:lnTo>
                  <a:lnTo>
                    <a:pt x="1082" y="342"/>
                  </a:lnTo>
                  <a:lnTo>
                    <a:pt x="1085" y="339"/>
                  </a:lnTo>
                  <a:lnTo>
                    <a:pt x="1091" y="339"/>
                  </a:lnTo>
                  <a:lnTo>
                    <a:pt x="1091" y="339"/>
                  </a:lnTo>
                  <a:close/>
                  <a:moveTo>
                    <a:pt x="1064" y="377"/>
                  </a:moveTo>
                  <a:lnTo>
                    <a:pt x="1064" y="377"/>
                  </a:lnTo>
                  <a:lnTo>
                    <a:pt x="1070" y="378"/>
                  </a:lnTo>
                  <a:lnTo>
                    <a:pt x="1074" y="381"/>
                  </a:lnTo>
                  <a:lnTo>
                    <a:pt x="1076" y="385"/>
                  </a:lnTo>
                  <a:lnTo>
                    <a:pt x="1078" y="390"/>
                  </a:lnTo>
                  <a:lnTo>
                    <a:pt x="1078" y="390"/>
                  </a:lnTo>
                  <a:lnTo>
                    <a:pt x="1076" y="396"/>
                  </a:lnTo>
                  <a:lnTo>
                    <a:pt x="1074" y="400"/>
                  </a:lnTo>
                  <a:lnTo>
                    <a:pt x="1070" y="402"/>
                  </a:lnTo>
                  <a:lnTo>
                    <a:pt x="1064" y="403"/>
                  </a:lnTo>
                  <a:lnTo>
                    <a:pt x="1064" y="403"/>
                  </a:lnTo>
                  <a:lnTo>
                    <a:pt x="1059" y="402"/>
                  </a:lnTo>
                  <a:lnTo>
                    <a:pt x="1055" y="400"/>
                  </a:lnTo>
                  <a:lnTo>
                    <a:pt x="1052" y="396"/>
                  </a:lnTo>
                  <a:lnTo>
                    <a:pt x="1051" y="390"/>
                  </a:lnTo>
                  <a:lnTo>
                    <a:pt x="1051" y="390"/>
                  </a:lnTo>
                  <a:lnTo>
                    <a:pt x="1052" y="385"/>
                  </a:lnTo>
                  <a:lnTo>
                    <a:pt x="1055" y="381"/>
                  </a:lnTo>
                  <a:lnTo>
                    <a:pt x="1059" y="378"/>
                  </a:lnTo>
                  <a:lnTo>
                    <a:pt x="1064" y="377"/>
                  </a:lnTo>
                  <a:lnTo>
                    <a:pt x="1064" y="377"/>
                  </a:lnTo>
                  <a:close/>
                  <a:moveTo>
                    <a:pt x="1038" y="339"/>
                  </a:moveTo>
                  <a:lnTo>
                    <a:pt x="1038" y="339"/>
                  </a:lnTo>
                  <a:lnTo>
                    <a:pt x="1043" y="339"/>
                  </a:lnTo>
                  <a:lnTo>
                    <a:pt x="1047" y="342"/>
                  </a:lnTo>
                  <a:lnTo>
                    <a:pt x="1050" y="347"/>
                  </a:lnTo>
                  <a:lnTo>
                    <a:pt x="1051" y="351"/>
                  </a:lnTo>
                  <a:lnTo>
                    <a:pt x="1051" y="351"/>
                  </a:lnTo>
                  <a:lnTo>
                    <a:pt x="1050" y="356"/>
                  </a:lnTo>
                  <a:lnTo>
                    <a:pt x="1047" y="360"/>
                  </a:lnTo>
                  <a:lnTo>
                    <a:pt x="1043" y="364"/>
                  </a:lnTo>
                  <a:lnTo>
                    <a:pt x="1038" y="364"/>
                  </a:lnTo>
                  <a:lnTo>
                    <a:pt x="1038" y="364"/>
                  </a:lnTo>
                  <a:lnTo>
                    <a:pt x="1033" y="364"/>
                  </a:lnTo>
                  <a:lnTo>
                    <a:pt x="1029" y="360"/>
                  </a:lnTo>
                  <a:lnTo>
                    <a:pt x="1026" y="356"/>
                  </a:lnTo>
                  <a:lnTo>
                    <a:pt x="1025" y="351"/>
                  </a:lnTo>
                  <a:lnTo>
                    <a:pt x="1025" y="351"/>
                  </a:lnTo>
                  <a:lnTo>
                    <a:pt x="1026" y="347"/>
                  </a:lnTo>
                  <a:lnTo>
                    <a:pt x="1029" y="342"/>
                  </a:lnTo>
                  <a:lnTo>
                    <a:pt x="1033" y="339"/>
                  </a:lnTo>
                  <a:lnTo>
                    <a:pt x="1038" y="339"/>
                  </a:lnTo>
                  <a:lnTo>
                    <a:pt x="1038" y="339"/>
                  </a:lnTo>
                  <a:close/>
                  <a:moveTo>
                    <a:pt x="1011" y="377"/>
                  </a:moveTo>
                  <a:lnTo>
                    <a:pt x="1011" y="377"/>
                  </a:lnTo>
                  <a:lnTo>
                    <a:pt x="1017" y="378"/>
                  </a:lnTo>
                  <a:lnTo>
                    <a:pt x="1021" y="381"/>
                  </a:lnTo>
                  <a:lnTo>
                    <a:pt x="1023" y="385"/>
                  </a:lnTo>
                  <a:lnTo>
                    <a:pt x="1025" y="390"/>
                  </a:lnTo>
                  <a:lnTo>
                    <a:pt x="1025" y="390"/>
                  </a:lnTo>
                  <a:lnTo>
                    <a:pt x="1023" y="396"/>
                  </a:lnTo>
                  <a:lnTo>
                    <a:pt x="1021" y="400"/>
                  </a:lnTo>
                  <a:lnTo>
                    <a:pt x="1017" y="402"/>
                  </a:lnTo>
                  <a:lnTo>
                    <a:pt x="1011" y="403"/>
                  </a:lnTo>
                  <a:lnTo>
                    <a:pt x="1011" y="403"/>
                  </a:lnTo>
                  <a:lnTo>
                    <a:pt x="1006" y="402"/>
                  </a:lnTo>
                  <a:lnTo>
                    <a:pt x="1002" y="400"/>
                  </a:lnTo>
                  <a:lnTo>
                    <a:pt x="999" y="396"/>
                  </a:lnTo>
                  <a:lnTo>
                    <a:pt x="998" y="390"/>
                  </a:lnTo>
                  <a:lnTo>
                    <a:pt x="998" y="390"/>
                  </a:lnTo>
                  <a:lnTo>
                    <a:pt x="999" y="385"/>
                  </a:lnTo>
                  <a:lnTo>
                    <a:pt x="1002" y="381"/>
                  </a:lnTo>
                  <a:lnTo>
                    <a:pt x="1006" y="378"/>
                  </a:lnTo>
                  <a:lnTo>
                    <a:pt x="1011" y="377"/>
                  </a:lnTo>
                  <a:lnTo>
                    <a:pt x="1011" y="377"/>
                  </a:lnTo>
                  <a:close/>
                  <a:moveTo>
                    <a:pt x="985" y="339"/>
                  </a:moveTo>
                  <a:lnTo>
                    <a:pt x="985" y="339"/>
                  </a:lnTo>
                  <a:lnTo>
                    <a:pt x="990" y="339"/>
                  </a:lnTo>
                  <a:lnTo>
                    <a:pt x="994" y="342"/>
                  </a:lnTo>
                  <a:lnTo>
                    <a:pt x="997" y="347"/>
                  </a:lnTo>
                  <a:lnTo>
                    <a:pt x="998" y="351"/>
                  </a:lnTo>
                  <a:lnTo>
                    <a:pt x="998" y="351"/>
                  </a:lnTo>
                  <a:lnTo>
                    <a:pt x="997" y="356"/>
                  </a:lnTo>
                  <a:lnTo>
                    <a:pt x="994" y="360"/>
                  </a:lnTo>
                  <a:lnTo>
                    <a:pt x="990" y="364"/>
                  </a:lnTo>
                  <a:lnTo>
                    <a:pt x="985" y="364"/>
                  </a:lnTo>
                  <a:lnTo>
                    <a:pt x="985" y="364"/>
                  </a:lnTo>
                  <a:lnTo>
                    <a:pt x="980" y="364"/>
                  </a:lnTo>
                  <a:lnTo>
                    <a:pt x="976" y="360"/>
                  </a:lnTo>
                  <a:lnTo>
                    <a:pt x="973" y="356"/>
                  </a:lnTo>
                  <a:lnTo>
                    <a:pt x="972" y="351"/>
                  </a:lnTo>
                  <a:lnTo>
                    <a:pt x="972" y="351"/>
                  </a:lnTo>
                  <a:lnTo>
                    <a:pt x="973" y="347"/>
                  </a:lnTo>
                  <a:lnTo>
                    <a:pt x="976" y="342"/>
                  </a:lnTo>
                  <a:lnTo>
                    <a:pt x="980" y="339"/>
                  </a:lnTo>
                  <a:lnTo>
                    <a:pt x="985" y="339"/>
                  </a:lnTo>
                  <a:lnTo>
                    <a:pt x="985" y="339"/>
                  </a:lnTo>
                  <a:close/>
                  <a:moveTo>
                    <a:pt x="958" y="377"/>
                  </a:moveTo>
                  <a:lnTo>
                    <a:pt x="958" y="377"/>
                  </a:lnTo>
                  <a:lnTo>
                    <a:pt x="964" y="378"/>
                  </a:lnTo>
                  <a:lnTo>
                    <a:pt x="968" y="381"/>
                  </a:lnTo>
                  <a:lnTo>
                    <a:pt x="970" y="385"/>
                  </a:lnTo>
                  <a:lnTo>
                    <a:pt x="972" y="390"/>
                  </a:lnTo>
                  <a:lnTo>
                    <a:pt x="972" y="390"/>
                  </a:lnTo>
                  <a:lnTo>
                    <a:pt x="970" y="396"/>
                  </a:lnTo>
                  <a:lnTo>
                    <a:pt x="968" y="400"/>
                  </a:lnTo>
                  <a:lnTo>
                    <a:pt x="964" y="402"/>
                  </a:lnTo>
                  <a:lnTo>
                    <a:pt x="958" y="403"/>
                  </a:lnTo>
                  <a:lnTo>
                    <a:pt x="958" y="403"/>
                  </a:lnTo>
                  <a:lnTo>
                    <a:pt x="953" y="402"/>
                  </a:lnTo>
                  <a:lnTo>
                    <a:pt x="949" y="400"/>
                  </a:lnTo>
                  <a:lnTo>
                    <a:pt x="946" y="396"/>
                  </a:lnTo>
                  <a:lnTo>
                    <a:pt x="945" y="390"/>
                  </a:lnTo>
                  <a:lnTo>
                    <a:pt x="945" y="390"/>
                  </a:lnTo>
                  <a:lnTo>
                    <a:pt x="946" y="385"/>
                  </a:lnTo>
                  <a:lnTo>
                    <a:pt x="949" y="381"/>
                  </a:lnTo>
                  <a:lnTo>
                    <a:pt x="953" y="378"/>
                  </a:lnTo>
                  <a:lnTo>
                    <a:pt x="958" y="377"/>
                  </a:lnTo>
                  <a:lnTo>
                    <a:pt x="958" y="377"/>
                  </a:lnTo>
                  <a:close/>
                  <a:moveTo>
                    <a:pt x="932" y="339"/>
                  </a:moveTo>
                  <a:lnTo>
                    <a:pt x="932" y="339"/>
                  </a:lnTo>
                  <a:lnTo>
                    <a:pt x="937" y="339"/>
                  </a:lnTo>
                  <a:lnTo>
                    <a:pt x="941" y="342"/>
                  </a:lnTo>
                  <a:lnTo>
                    <a:pt x="945" y="347"/>
                  </a:lnTo>
                  <a:lnTo>
                    <a:pt x="945" y="351"/>
                  </a:lnTo>
                  <a:lnTo>
                    <a:pt x="945" y="351"/>
                  </a:lnTo>
                  <a:lnTo>
                    <a:pt x="945" y="356"/>
                  </a:lnTo>
                  <a:lnTo>
                    <a:pt x="941" y="360"/>
                  </a:lnTo>
                  <a:lnTo>
                    <a:pt x="937" y="364"/>
                  </a:lnTo>
                  <a:lnTo>
                    <a:pt x="932" y="364"/>
                  </a:lnTo>
                  <a:lnTo>
                    <a:pt x="932" y="364"/>
                  </a:lnTo>
                  <a:lnTo>
                    <a:pt x="928" y="364"/>
                  </a:lnTo>
                  <a:lnTo>
                    <a:pt x="923" y="360"/>
                  </a:lnTo>
                  <a:lnTo>
                    <a:pt x="920" y="356"/>
                  </a:lnTo>
                  <a:lnTo>
                    <a:pt x="920" y="351"/>
                  </a:lnTo>
                  <a:lnTo>
                    <a:pt x="920" y="351"/>
                  </a:lnTo>
                  <a:lnTo>
                    <a:pt x="920" y="347"/>
                  </a:lnTo>
                  <a:lnTo>
                    <a:pt x="923" y="342"/>
                  </a:lnTo>
                  <a:lnTo>
                    <a:pt x="928" y="339"/>
                  </a:lnTo>
                  <a:lnTo>
                    <a:pt x="932" y="339"/>
                  </a:lnTo>
                  <a:lnTo>
                    <a:pt x="932" y="339"/>
                  </a:lnTo>
                  <a:close/>
                  <a:moveTo>
                    <a:pt x="907" y="377"/>
                  </a:moveTo>
                  <a:lnTo>
                    <a:pt x="907" y="377"/>
                  </a:lnTo>
                  <a:lnTo>
                    <a:pt x="911" y="378"/>
                  </a:lnTo>
                  <a:lnTo>
                    <a:pt x="916" y="381"/>
                  </a:lnTo>
                  <a:lnTo>
                    <a:pt x="919" y="385"/>
                  </a:lnTo>
                  <a:lnTo>
                    <a:pt x="920" y="390"/>
                  </a:lnTo>
                  <a:lnTo>
                    <a:pt x="920" y="390"/>
                  </a:lnTo>
                  <a:lnTo>
                    <a:pt x="919" y="396"/>
                  </a:lnTo>
                  <a:lnTo>
                    <a:pt x="916" y="400"/>
                  </a:lnTo>
                  <a:lnTo>
                    <a:pt x="911" y="402"/>
                  </a:lnTo>
                  <a:lnTo>
                    <a:pt x="907" y="403"/>
                  </a:lnTo>
                  <a:lnTo>
                    <a:pt x="907" y="403"/>
                  </a:lnTo>
                  <a:lnTo>
                    <a:pt x="901" y="402"/>
                  </a:lnTo>
                  <a:lnTo>
                    <a:pt x="898" y="400"/>
                  </a:lnTo>
                  <a:lnTo>
                    <a:pt x="894" y="396"/>
                  </a:lnTo>
                  <a:lnTo>
                    <a:pt x="894" y="390"/>
                  </a:lnTo>
                  <a:lnTo>
                    <a:pt x="894" y="390"/>
                  </a:lnTo>
                  <a:lnTo>
                    <a:pt x="894" y="385"/>
                  </a:lnTo>
                  <a:lnTo>
                    <a:pt x="898" y="381"/>
                  </a:lnTo>
                  <a:lnTo>
                    <a:pt x="901" y="378"/>
                  </a:lnTo>
                  <a:lnTo>
                    <a:pt x="907" y="377"/>
                  </a:lnTo>
                  <a:lnTo>
                    <a:pt x="907" y="377"/>
                  </a:lnTo>
                  <a:close/>
                  <a:moveTo>
                    <a:pt x="880" y="339"/>
                  </a:moveTo>
                  <a:lnTo>
                    <a:pt x="880" y="339"/>
                  </a:lnTo>
                  <a:lnTo>
                    <a:pt x="886" y="339"/>
                  </a:lnTo>
                  <a:lnTo>
                    <a:pt x="890" y="342"/>
                  </a:lnTo>
                  <a:lnTo>
                    <a:pt x="892" y="347"/>
                  </a:lnTo>
                  <a:lnTo>
                    <a:pt x="894" y="351"/>
                  </a:lnTo>
                  <a:lnTo>
                    <a:pt x="894" y="351"/>
                  </a:lnTo>
                  <a:lnTo>
                    <a:pt x="892" y="356"/>
                  </a:lnTo>
                  <a:lnTo>
                    <a:pt x="890" y="360"/>
                  </a:lnTo>
                  <a:lnTo>
                    <a:pt x="886" y="364"/>
                  </a:lnTo>
                  <a:lnTo>
                    <a:pt x="880" y="364"/>
                  </a:lnTo>
                  <a:lnTo>
                    <a:pt x="880" y="364"/>
                  </a:lnTo>
                  <a:lnTo>
                    <a:pt x="875" y="364"/>
                  </a:lnTo>
                  <a:lnTo>
                    <a:pt x="871" y="360"/>
                  </a:lnTo>
                  <a:lnTo>
                    <a:pt x="868" y="356"/>
                  </a:lnTo>
                  <a:lnTo>
                    <a:pt x="867" y="351"/>
                  </a:lnTo>
                  <a:lnTo>
                    <a:pt x="867" y="351"/>
                  </a:lnTo>
                  <a:lnTo>
                    <a:pt x="868" y="347"/>
                  </a:lnTo>
                  <a:lnTo>
                    <a:pt x="871" y="342"/>
                  </a:lnTo>
                  <a:lnTo>
                    <a:pt x="875" y="339"/>
                  </a:lnTo>
                  <a:lnTo>
                    <a:pt x="880" y="339"/>
                  </a:lnTo>
                  <a:lnTo>
                    <a:pt x="880" y="339"/>
                  </a:lnTo>
                  <a:close/>
                  <a:moveTo>
                    <a:pt x="571" y="313"/>
                  </a:moveTo>
                  <a:lnTo>
                    <a:pt x="571" y="313"/>
                  </a:lnTo>
                  <a:lnTo>
                    <a:pt x="582" y="314"/>
                  </a:lnTo>
                  <a:lnTo>
                    <a:pt x="594" y="316"/>
                  </a:lnTo>
                  <a:lnTo>
                    <a:pt x="604" y="322"/>
                  </a:lnTo>
                  <a:lnTo>
                    <a:pt x="613" y="330"/>
                  </a:lnTo>
                  <a:lnTo>
                    <a:pt x="620" y="338"/>
                  </a:lnTo>
                  <a:lnTo>
                    <a:pt x="625" y="348"/>
                  </a:lnTo>
                  <a:lnTo>
                    <a:pt x="629" y="359"/>
                  </a:lnTo>
                  <a:lnTo>
                    <a:pt x="630" y="371"/>
                  </a:lnTo>
                  <a:lnTo>
                    <a:pt x="630" y="371"/>
                  </a:lnTo>
                  <a:lnTo>
                    <a:pt x="629" y="382"/>
                  </a:lnTo>
                  <a:lnTo>
                    <a:pt x="625" y="394"/>
                  </a:lnTo>
                  <a:lnTo>
                    <a:pt x="620" y="403"/>
                  </a:lnTo>
                  <a:lnTo>
                    <a:pt x="613" y="413"/>
                  </a:lnTo>
                  <a:lnTo>
                    <a:pt x="604" y="419"/>
                  </a:lnTo>
                  <a:lnTo>
                    <a:pt x="594" y="425"/>
                  </a:lnTo>
                  <a:lnTo>
                    <a:pt x="582" y="429"/>
                  </a:lnTo>
                  <a:lnTo>
                    <a:pt x="571" y="430"/>
                  </a:lnTo>
                  <a:lnTo>
                    <a:pt x="571" y="430"/>
                  </a:lnTo>
                  <a:lnTo>
                    <a:pt x="559" y="429"/>
                  </a:lnTo>
                  <a:lnTo>
                    <a:pt x="548" y="425"/>
                  </a:lnTo>
                  <a:lnTo>
                    <a:pt x="537" y="419"/>
                  </a:lnTo>
                  <a:lnTo>
                    <a:pt x="530" y="413"/>
                  </a:lnTo>
                  <a:lnTo>
                    <a:pt x="522" y="403"/>
                  </a:lnTo>
                  <a:lnTo>
                    <a:pt x="516" y="394"/>
                  </a:lnTo>
                  <a:lnTo>
                    <a:pt x="514" y="382"/>
                  </a:lnTo>
                  <a:lnTo>
                    <a:pt x="512" y="371"/>
                  </a:lnTo>
                  <a:lnTo>
                    <a:pt x="512" y="371"/>
                  </a:lnTo>
                  <a:lnTo>
                    <a:pt x="514" y="359"/>
                  </a:lnTo>
                  <a:lnTo>
                    <a:pt x="516" y="348"/>
                  </a:lnTo>
                  <a:lnTo>
                    <a:pt x="522" y="338"/>
                  </a:lnTo>
                  <a:lnTo>
                    <a:pt x="530" y="330"/>
                  </a:lnTo>
                  <a:lnTo>
                    <a:pt x="537" y="322"/>
                  </a:lnTo>
                  <a:lnTo>
                    <a:pt x="548" y="316"/>
                  </a:lnTo>
                  <a:lnTo>
                    <a:pt x="559" y="314"/>
                  </a:lnTo>
                  <a:lnTo>
                    <a:pt x="571" y="313"/>
                  </a:lnTo>
                  <a:lnTo>
                    <a:pt x="571" y="313"/>
                  </a:lnTo>
                  <a:close/>
                  <a:moveTo>
                    <a:pt x="1258" y="989"/>
                  </a:moveTo>
                  <a:lnTo>
                    <a:pt x="397" y="989"/>
                  </a:lnTo>
                  <a:lnTo>
                    <a:pt x="397" y="989"/>
                  </a:lnTo>
                  <a:lnTo>
                    <a:pt x="391" y="990"/>
                  </a:lnTo>
                  <a:lnTo>
                    <a:pt x="385" y="994"/>
                  </a:lnTo>
                  <a:lnTo>
                    <a:pt x="381" y="999"/>
                  </a:lnTo>
                  <a:lnTo>
                    <a:pt x="380" y="1007"/>
                  </a:lnTo>
                  <a:lnTo>
                    <a:pt x="380" y="1175"/>
                  </a:lnTo>
                  <a:lnTo>
                    <a:pt x="380" y="1175"/>
                  </a:lnTo>
                  <a:lnTo>
                    <a:pt x="381" y="1181"/>
                  </a:lnTo>
                  <a:lnTo>
                    <a:pt x="385" y="1187"/>
                  </a:lnTo>
                  <a:lnTo>
                    <a:pt x="391" y="1191"/>
                  </a:lnTo>
                  <a:lnTo>
                    <a:pt x="397" y="1192"/>
                  </a:lnTo>
                  <a:lnTo>
                    <a:pt x="1258" y="1192"/>
                  </a:lnTo>
                  <a:lnTo>
                    <a:pt x="1258" y="1192"/>
                  </a:lnTo>
                  <a:lnTo>
                    <a:pt x="1264" y="1191"/>
                  </a:lnTo>
                  <a:lnTo>
                    <a:pt x="1269" y="1187"/>
                  </a:lnTo>
                  <a:lnTo>
                    <a:pt x="1273" y="1181"/>
                  </a:lnTo>
                  <a:lnTo>
                    <a:pt x="1275" y="1175"/>
                  </a:lnTo>
                  <a:lnTo>
                    <a:pt x="1275" y="1007"/>
                  </a:lnTo>
                  <a:lnTo>
                    <a:pt x="1275" y="1007"/>
                  </a:lnTo>
                  <a:lnTo>
                    <a:pt x="1273" y="999"/>
                  </a:lnTo>
                  <a:lnTo>
                    <a:pt x="1269" y="994"/>
                  </a:lnTo>
                  <a:lnTo>
                    <a:pt x="1264" y="990"/>
                  </a:lnTo>
                  <a:lnTo>
                    <a:pt x="1258" y="989"/>
                  </a:lnTo>
                  <a:lnTo>
                    <a:pt x="1258" y="989"/>
                  </a:lnTo>
                  <a:close/>
                  <a:moveTo>
                    <a:pt x="494" y="976"/>
                  </a:moveTo>
                  <a:lnTo>
                    <a:pt x="1161" y="976"/>
                  </a:lnTo>
                  <a:lnTo>
                    <a:pt x="1161" y="976"/>
                  </a:lnTo>
                  <a:lnTo>
                    <a:pt x="1173" y="976"/>
                  </a:lnTo>
                  <a:lnTo>
                    <a:pt x="1185" y="972"/>
                  </a:lnTo>
                  <a:lnTo>
                    <a:pt x="1195" y="967"/>
                  </a:lnTo>
                  <a:lnTo>
                    <a:pt x="1205" y="959"/>
                  </a:lnTo>
                  <a:lnTo>
                    <a:pt x="1211" y="949"/>
                  </a:lnTo>
                  <a:lnTo>
                    <a:pt x="1217" y="939"/>
                  </a:lnTo>
                  <a:lnTo>
                    <a:pt x="1221" y="928"/>
                  </a:lnTo>
                  <a:lnTo>
                    <a:pt x="1222" y="916"/>
                  </a:lnTo>
                  <a:lnTo>
                    <a:pt x="1222" y="762"/>
                  </a:lnTo>
                  <a:lnTo>
                    <a:pt x="1222" y="762"/>
                  </a:lnTo>
                  <a:lnTo>
                    <a:pt x="1221" y="753"/>
                  </a:lnTo>
                  <a:lnTo>
                    <a:pt x="1219" y="744"/>
                  </a:lnTo>
                  <a:lnTo>
                    <a:pt x="1215" y="736"/>
                  </a:lnTo>
                  <a:lnTo>
                    <a:pt x="1211" y="728"/>
                  </a:lnTo>
                  <a:lnTo>
                    <a:pt x="443" y="728"/>
                  </a:lnTo>
                  <a:lnTo>
                    <a:pt x="443" y="728"/>
                  </a:lnTo>
                  <a:lnTo>
                    <a:pt x="439" y="736"/>
                  </a:lnTo>
                  <a:lnTo>
                    <a:pt x="436" y="744"/>
                  </a:lnTo>
                  <a:lnTo>
                    <a:pt x="434" y="753"/>
                  </a:lnTo>
                  <a:lnTo>
                    <a:pt x="433" y="762"/>
                  </a:lnTo>
                  <a:lnTo>
                    <a:pt x="433" y="916"/>
                  </a:lnTo>
                  <a:lnTo>
                    <a:pt x="433" y="916"/>
                  </a:lnTo>
                  <a:lnTo>
                    <a:pt x="434" y="928"/>
                  </a:lnTo>
                  <a:lnTo>
                    <a:pt x="438" y="939"/>
                  </a:lnTo>
                  <a:lnTo>
                    <a:pt x="443" y="949"/>
                  </a:lnTo>
                  <a:lnTo>
                    <a:pt x="450" y="959"/>
                  </a:lnTo>
                  <a:lnTo>
                    <a:pt x="459" y="967"/>
                  </a:lnTo>
                  <a:lnTo>
                    <a:pt x="470" y="972"/>
                  </a:lnTo>
                  <a:lnTo>
                    <a:pt x="482" y="976"/>
                  </a:lnTo>
                  <a:lnTo>
                    <a:pt x="494" y="976"/>
                  </a:lnTo>
                  <a:lnTo>
                    <a:pt x="494" y="976"/>
                  </a:lnTo>
                  <a:close/>
                  <a:moveTo>
                    <a:pt x="1117" y="845"/>
                  </a:moveTo>
                  <a:lnTo>
                    <a:pt x="1117" y="845"/>
                  </a:lnTo>
                  <a:lnTo>
                    <a:pt x="1121" y="847"/>
                  </a:lnTo>
                  <a:lnTo>
                    <a:pt x="1127" y="849"/>
                  </a:lnTo>
                  <a:lnTo>
                    <a:pt x="1129" y="853"/>
                  </a:lnTo>
                  <a:lnTo>
                    <a:pt x="1129" y="858"/>
                  </a:lnTo>
                  <a:lnTo>
                    <a:pt x="1129" y="858"/>
                  </a:lnTo>
                  <a:lnTo>
                    <a:pt x="1129" y="864"/>
                  </a:lnTo>
                  <a:lnTo>
                    <a:pt x="1127" y="868"/>
                  </a:lnTo>
                  <a:lnTo>
                    <a:pt x="1121" y="870"/>
                  </a:lnTo>
                  <a:lnTo>
                    <a:pt x="1117" y="872"/>
                  </a:lnTo>
                  <a:lnTo>
                    <a:pt x="1117" y="872"/>
                  </a:lnTo>
                  <a:lnTo>
                    <a:pt x="1112" y="870"/>
                  </a:lnTo>
                  <a:lnTo>
                    <a:pt x="1108" y="868"/>
                  </a:lnTo>
                  <a:lnTo>
                    <a:pt x="1104" y="864"/>
                  </a:lnTo>
                  <a:lnTo>
                    <a:pt x="1104" y="858"/>
                  </a:lnTo>
                  <a:lnTo>
                    <a:pt x="1104" y="858"/>
                  </a:lnTo>
                  <a:lnTo>
                    <a:pt x="1104" y="853"/>
                  </a:lnTo>
                  <a:lnTo>
                    <a:pt x="1108" y="849"/>
                  </a:lnTo>
                  <a:lnTo>
                    <a:pt x="1112" y="847"/>
                  </a:lnTo>
                  <a:lnTo>
                    <a:pt x="1117" y="845"/>
                  </a:lnTo>
                  <a:lnTo>
                    <a:pt x="1117" y="845"/>
                  </a:lnTo>
                  <a:close/>
                  <a:moveTo>
                    <a:pt x="1091" y="806"/>
                  </a:moveTo>
                  <a:lnTo>
                    <a:pt x="1091" y="806"/>
                  </a:lnTo>
                  <a:lnTo>
                    <a:pt x="1096" y="807"/>
                  </a:lnTo>
                  <a:lnTo>
                    <a:pt x="1100" y="810"/>
                  </a:lnTo>
                  <a:lnTo>
                    <a:pt x="1103" y="814"/>
                  </a:lnTo>
                  <a:lnTo>
                    <a:pt x="1104" y="819"/>
                  </a:lnTo>
                  <a:lnTo>
                    <a:pt x="1104" y="819"/>
                  </a:lnTo>
                  <a:lnTo>
                    <a:pt x="1103" y="824"/>
                  </a:lnTo>
                  <a:lnTo>
                    <a:pt x="1100" y="828"/>
                  </a:lnTo>
                  <a:lnTo>
                    <a:pt x="1096" y="831"/>
                  </a:lnTo>
                  <a:lnTo>
                    <a:pt x="1091" y="832"/>
                  </a:lnTo>
                  <a:lnTo>
                    <a:pt x="1091" y="832"/>
                  </a:lnTo>
                  <a:lnTo>
                    <a:pt x="1085" y="831"/>
                  </a:lnTo>
                  <a:lnTo>
                    <a:pt x="1082" y="828"/>
                  </a:lnTo>
                  <a:lnTo>
                    <a:pt x="1079" y="824"/>
                  </a:lnTo>
                  <a:lnTo>
                    <a:pt x="1078" y="819"/>
                  </a:lnTo>
                  <a:lnTo>
                    <a:pt x="1078" y="819"/>
                  </a:lnTo>
                  <a:lnTo>
                    <a:pt x="1079" y="814"/>
                  </a:lnTo>
                  <a:lnTo>
                    <a:pt x="1082" y="810"/>
                  </a:lnTo>
                  <a:lnTo>
                    <a:pt x="1085" y="807"/>
                  </a:lnTo>
                  <a:lnTo>
                    <a:pt x="1091" y="806"/>
                  </a:lnTo>
                  <a:lnTo>
                    <a:pt x="1091" y="806"/>
                  </a:lnTo>
                  <a:close/>
                  <a:moveTo>
                    <a:pt x="1064" y="845"/>
                  </a:moveTo>
                  <a:lnTo>
                    <a:pt x="1064" y="845"/>
                  </a:lnTo>
                  <a:lnTo>
                    <a:pt x="1070" y="847"/>
                  </a:lnTo>
                  <a:lnTo>
                    <a:pt x="1074" y="849"/>
                  </a:lnTo>
                  <a:lnTo>
                    <a:pt x="1076" y="853"/>
                  </a:lnTo>
                  <a:lnTo>
                    <a:pt x="1078" y="858"/>
                  </a:lnTo>
                  <a:lnTo>
                    <a:pt x="1078" y="858"/>
                  </a:lnTo>
                  <a:lnTo>
                    <a:pt x="1076" y="864"/>
                  </a:lnTo>
                  <a:lnTo>
                    <a:pt x="1074" y="868"/>
                  </a:lnTo>
                  <a:lnTo>
                    <a:pt x="1070" y="870"/>
                  </a:lnTo>
                  <a:lnTo>
                    <a:pt x="1064" y="872"/>
                  </a:lnTo>
                  <a:lnTo>
                    <a:pt x="1064" y="872"/>
                  </a:lnTo>
                  <a:lnTo>
                    <a:pt x="1059" y="870"/>
                  </a:lnTo>
                  <a:lnTo>
                    <a:pt x="1055" y="868"/>
                  </a:lnTo>
                  <a:lnTo>
                    <a:pt x="1052" y="864"/>
                  </a:lnTo>
                  <a:lnTo>
                    <a:pt x="1051" y="858"/>
                  </a:lnTo>
                  <a:lnTo>
                    <a:pt x="1051" y="858"/>
                  </a:lnTo>
                  <a:lnTo>
                    <a:pt x="1052" y="853"/>
                  </a:lnTo>
                  <a:lnTo>
                    <a:pt x="1055" y="849"/>
                  </a:lnTo>
                  <a:lnTo>
                    <a:pt x="1059" y="847"/>
                  </a:lnTo>
                  <a:lnTo>
                    <a:pt x="1064" y="845"/>
                  </a:lnTo>
                  <a:lnTo>
                    <a:pt x="1064" y="845"/>
                  </a:lnTo>
                  <a:close/>
                  <a:moveTo>
                    <a:pt x="1038" y="806"/>
                  </a:moveTo>
                  <a:lnTo>
                    <a:pt x="1038" y="806"/>
                  </a:lnTo>
                  <a:lnTo>
                    <a:pt x="1043" y="807"/>
                  </a:lnTo>
                  <a:lnTo>
                    <a:pt x="1047" y="810"/>
                  </a:lnTo>
                  <a:lnTo>
                    <a:pt x="1050" y="814"/>
                  </a:lnTo>
                  <a:lnTo>
                    <a:pt x="1051" y="819"/>
                  </a:lnTo>
                  <a:lnTo>
                    <a:pt x="1051" y="819"/>
                  </a:lnTo>
                  <a:lnTo>
                    <a:pt x="1050" y="824"/>
                  </a:lnTo>
                  <a:lnTo>
                    <a:pt x="1047" y="828"/>
                  </a:lnTo>
                  <a:lnTo>
                    <a:pt x="1043" y="831"/>
                  </a:lnTo>
                  <a:lnTo>
                    <a:pt x="1038" y="832"/>
                  </a:lnTo>
                  <a:lnTo>
                    <a:pt x="1038" y="832"/>
                  </a:lnTo>
                  <a:lnTo>
                    <a:pt x="1033" y="831"/>
                  </a:lnTo>
                  <a:lnTo>
                    <a:pt x="1029" y="828"/>
                  </a:lnTo>
                  <a:lnTo>
                    <a:pt x="1026" y="824"/>
                  </a:lnTo>
                  <a:lnTo>
                    <a:pt x="1025" y="819"/>
                  </a:lnTo>
                  <a:lnTo>
                    <a:pt x="1025" y="819"/>
                  </a:lnTo>
                  <a:lnTo>
                    <a:pt x="1026" y="814"/>
                  </a:lnTo>
                  <a:lnTo>
                    <a:pt x="1029" y="810"/>
                  </a:lnTo>
                  <a:lnTo>
                    <a:pt x="1033" y="807"/>
                  </a:lnTo>
                  <a:lnTo>
                    <a:pt x="1038" y="806"/>
                  </a:lnTo>
                  <a:lnTo>
                    <a:pt x="1038" y="806"/>
                  </a:lnTo>
                  <a:close/>
                  <a:moveTo>
                    <a:pt x="1011" y="845"/>
                  </a:moveTo>
                  <a:lnTo>
                    <a:pt x="1011" y="845"/>
                  </a:lnTo>
                  <a:lnTo>
                    <a:pt x="1017" y="847"/>
                  </a:lnTo>
                  <a:lnTo>
                    <a:pt x="1021" y="849"/>
                  </a:lnTo>
                  <a:lnTo>
                    <a:pt x="1023" y="853"/>
                  </a:lnTo>
                  <a:lnTo>
                    <a:pt x="1025" y="858"/>
                  </a:lnTo>
                  <a:lnTo>
                    <a:pt x="1025" y="858"/>
                  </a:lnTo>
                  <a:lnTo>
                    <a:pt x="1023" y="864"/>
                  </a:lnTo>
                  <a:lnTo>
                    <a:pt x="1021" y="868"/>
                  </a:lnTo>
                  <a:lnTo>
                    <a:pt x="1017" y="870"/>
                  </a:lnTo>
                  <a:lnTo>
                    <a:pt x="1011" y="872"/>
                  </a:lnTo>
                  <a:lnTo>
                    <a:pt x="1011" y="872"/>
                  </a:lnTo>
                  <a:lnTo>
                    <a:pt x="1006" y="870"/>
                  </a:lnTo>
                  <a:lnTo>
                    <a:pt x="1002" y="868"/>
                  </a:lnTo>
                  <a:lnTo>
                    <a:pt x="999" y="864"/>
                  </a:lnTo>
                  <a:lnTo>
                    <a:pt x="998" y="858"/>
                  </a:lnTo>
                  <a:lnTo>
                    <a:pt x="998" y="858"/>
                  </a:lnTo>
                  <a:lnTo>
                    <a:pt x="999" y="853"/>
                  </a:lnTo>
                  <a:lnTo>
                    <a:pt x="1002" y="849"/>
                  </a:lnTo>
                  <a:lnTo>
                    <a:pt x="1006" y="847"/>
                  </a:lnTo>
                  <a:lnTo>
                    <a:pt x="1011" y="845"/>
                  </a:lnTo>
                  <a:lnTo>
                    <a:pt x="1011" y="845"/>
                  </a:lnTo>
                  <a:close/>
                  <a:moveTo>
                    <a:pt x="985" y="806"/>
                  </a:moveTo>
                  <a:lnTo>
                    <a:pt x="985" y="806"/>
                  </a:lnTo>
                  <a:lnTo>
                    <a:pt x="990" y="807"/>
                  </a:lnTo>
                  <a:lnTo>
                    <a:pt x="994" y="810"/>
                  </a:lnTo>
                  <a:lnTo>
                    <a:pt x="997" y="814"/>
                  </a:lnTo>
                  <a:lnTo>
                    <a:pt x="998" y="819"/>
                  </a:lnTo>
                  <a:lnTo>
                    <a:pt x="998" y="819"/>
                  </a:lnTo>
                  <a:lnTo>
                    <a:pt x="997" y="824"/>
                  </a:lnTo>
                  <a:lnTo>
                    <a:pt x="994" y="828"/>
                  </a:lnTo>
                  <a:lnTo>
                    <a:pt x="990" y="831"/>
                  </a:lnTo>
                  <a:lnTo>
                    <a:pt x="985" y="832"/>
                  </a:lnTo>
                  <a:lnTo>
                    <a:pt x="985" y="832"/>
                  </a:lnTo>
                  <a:lnTo>
                    <a:pt x="980" y="831"/>
                  </a:lnTo>
                  <a:lnTo>
                    <a:pt x="976" y="828"/>
                  </a:lnTo>
                  <a:lnTo>
                    <a:pt x="973" y="824"/>
                  </a:lnTo>
                  <a:lnTo>
                    <a:pt x="972" y="819"/>
                  </a:lnTo>
                  <a:lnTo>
                    <a:pt x="972" y="819"/>
                  </a:lnTo>
                  <a:lnTo>
                    <a:pt x="973" y="814"/>
                  </a:lnTo>
                  <a:lnTo>
                    <a:pt x="976" y="810"/>
                  </a:lnTo>
                  <a:lnTo>
                    <a:pt x="980" y="807"/>
                  </a:lnTo>
                  <a:lnTo>
                    <a:pt x="985" y="806"/>
                  </a:lnTo>
                  <a:lnTo>
                    <a:pt x="985" y="806"/>
                  </a:lnTo>
                  <a:close/>
                  <a:moveTo>
                    <a:pt x="958" y="845"/>
                  </a:moveTo>
                  <a:lnTo>
                    <a:pt x="958" y="845"/>
                  </a:lnTo>
                  <a:lnTo>
                    <a:pt x="964" y="847"/>
                  </a:lnTo>
                  <a:lnTo>
                    <a:pt x="968" y="849"/>
                  </a:lnTo>
                  <a:lnTo>
                    <a:pt x="970" y="853"/>
                  </a:lnTo>
                  <a:lnTo>
                    <a:pt x="972" y="858"/>
                  </a:lnTo>
                  <a:lnTo>
                    <a:pt x="972" y="858"/>
                  </a:lnTo>
                  <a:lnTo>
                    <a:pt x="970" y="864"/>
                  </a:lnTo>
                  <a:lnTo>
                    <a:pt x="968" y="868"/>
                  </a:lnTo>
                  <a:lnTo>
                    <a:pt x="964" y="870"/>
                  </a:lnTo>
                  <a:lnTo>
                    <a:pt x="958" y="872"/>
                  </a:lnTo>
                  <a:lnTo>
                    <a:pt x="958" y="872"/>
                  </a:lnTo>
                  <a:lnTo>
                    <a:pt x="953" y="870"/>
                  </a:lnTo>
                  <a:lnTo>
                    <a:pt x="949" y="868"/>
                  </a:lnTo>
                  <a:lnTo>
                    <a:pt x="946" y="864"/>
                  </a:lnTo>
                  <a:lnTo>
                    <a:pt x="945" y="858"/>
                  </a:lnTo>
                  <a:lnTo>
                    <a:pt x="945" y="858"/>
                  </a:lnTo>
                  <a:lnTo>
                    <a:pt x="946" y="853"/>
                  </a:lnTo>
                  <a:lnTo>
                    <a:pt x="949" y="849"/>
                  </a:lnTo>
                  <a:lnTo>
                    <a:pt x="953" y="847"/>
                  </a:lnTo>
                  <a:lnTo>
                    <a:pt x="958" y="845"/>
                  </a:lnTo>
                  <a:lnTo>
                    <a:pt x="958" y="845"/>
                  </a:lnTo>
                  <a:close/>
                  <a:moveTo>
                    <a:pt x="932" y="806"/>
                  </a:moveTo>
                  <a:lnTo>
                    <a:pt x="932" y="806"/>
                  </a:lnTo>
                  <a:lnTo>
                    <a:pt x="937" y="807"/>
                  </a:lnTo>
                  <a:lnTo>
                    <a:pt x="941" y="810"/>
                  </a:lnTo>
                  <a:lnTo>
                    <a:pt x="945" y="814"/>
                  </a:lnTo>
                  <a:lnTo>
                    <a:pt x="945" y="819"/>
                  </a:lnTo>
                  <a:lnTo>
                    <a:pt x="945" y="819"/>
                  </a:lnTo>
                  <a:lnTo>
                    <a:pt x="945" y="824"/>
                  </a:lnTo>
                  <a:lnTo>
                    <a:pt x="941" y="828"/>
                  </a:lnTo>
                  <a:lnTo>
                    <a:pt x="937" y="831"/>
                  </a:lnTo>
                  <a:lnTo>
                    <a:pt x="932" y="832"/>
                  </a:lnTo>
                  <a:lnTo>
                    <a:pt x="932" y="832"/>
                  </a:lnTo>
                  <a:lnTo>
                    <a:pt x="928" y="831"/>
                  </a:lnTo>
                  <a:lnTo>
                    <a:pt x="923" y="828"/>
                  </a:lnTo>
                  <a:lnTo>
                    <a:pt x="920" y="824"/>
                  </a:lnTo>
                  <a:lnTo>
                    <a:pt x="920" y="819"/>
                  </a:lnTo>
                  <a:lnTo>
                    <a:pt x="920" y="819"/>
                  </a:lnTo>
                  <a:lnTo>
                    <a:pt x="920" y="814"/>
                  </a:lnTo>
                  <a:lnTo>
                    <a:pt x="923" y="810"/>
                  </a:lnTo>
                  <a:lnTo>
                    <a:pt x="928" y="807"/>
                  </a:lnTo>
                  <a:lnTo>
                    <a:pt x="932" y="806"/>
                  </a:lnTo>
                  <a:lnTo>
                    <a:pt x="932" y="806"/>
                  </a:lnTo>
                  <a:close/>
                  <a:moveTo>
                    <a:pt x="907" y="845"/>
                  </a:moveTo>
                  <a:lnTo>
                    <a:pt x="907" y="845"/>
                  </a:lnTo>
                  <a:lnTo>
                    <a:pt x="911" y="847"/>
                  </a:lnTo>
                  <a:lnTo>
                    <a:pt x="916" y="849"/>
                  </a:lnTo>
                  <a:lnTo>
                    <a:pt x="919" y="853"/>
                  </a:lnTo>
                  <a:lnTo>
                    <a:pt x="920" y="858"/>
                  </a:lnTo>
                  <a:lnTo>
                    <a:pt x="920" y="858"/>
                  </a:lnTo>
                  <a:lnTo>
                    <a:pt x="919" y="864"/>
                  </a:lnTo>
                  <a:lnTo>
                    <a:pt x="916" y="868"/>
                  </a:lnTo>
                  <a:lnTo>
                    <a:pt x="911" y="870"/>
                  </a:lnTo>
                  <a:lnTo>
                    <a:pt x="907" y="872"/>
                  </a:lnTo>
                  <a:lnTo>
                    <a:pt x="907" y="872"/>
                  </a:lnTo>
                  <a:lnTo>
                    <a:pt x="901" y="870"/>
                  </a:lnTo>
                  <a:lnTo>
                    <a:pt x="898" y="868"/>
                  </a:lnTo>
                  <a:lnTo>
                    <a:pt x="894" y="864"/>
                  </a:lnTo>
                  <a:lnTo>
                    <a:pt x="894" y="858"/>
                  </a:lnTo>
                  <a:lnTo>
                    <a:pt x="894" y="858"/>
                  </a:lnTo>
                  <a:lnTo>
                    <a:pt x="894" y="853"/>
                  </a:lnTo>
                  <a:lnTo>
                    <a:pt x="898" y="849"/>
                  </a:lnTo>
                  <a:lnTo>
                    <a:pt x="901" y="847"/>
                  </a:lnTo>
                  <a:lnTo>
                    <a:pt x="907" y="845"/>
                  </a:lnTo>
                  <a:lnTo>
                    <a:pt x="907" y="845"/>
                  </a:lnTo>
                  <a:close/>
                  <a:moveTo>
                    <a:pt x="880" y="806"/>
                  </a:moveTo>
                  <a:lnTo>
                    <a:pt x="880" y="806"/>
                  </a:lnTo>
                  <a:lnTo>
                    <a:pt x="886" y="807"/>
                  </a:lnTo>
                  <a:lnTo>
                    <a:pt x="890" y="810"/>
                  </a:lnTo>
                  <a:lnTo>
                    <a:pt x="892" y="814"/>
                  </a:lnTo>
                  <a:lnTo>
                    <a:pt x="894" y="819"/>
                  </a:lnTo>
                  <a:lnTo>
                    <a:pt x="894" y="819"/>
                  </a:lnTo>
                  <a:lnTo>
                    <a:pt x="892" y="824"/>
                  </a:lnTo>
                  <a:lnTo>
                    <a:pt x="890" y="828"/>
                  </a:lnTo>
                  <a:lnTo>
                    <a:pt x="886" y="831"/>
                  </a:lnTo>
                  <a:lnTo>
                    <a:pt x="880" y="832"/>
                  </a:lnTo>
                  <a:lnTo>
                    <a:pt x="880" y="832"/>
                  </a:lnTo>
                  <a:lnTo>
                    <a:pt x="875" y="831"/>
                  </a:lnTo>
                  <a:lnTo>
                    <a:pt x="871" y="828"/>
                  </a:lnTo>
                  <a:lnTo>
                    <a:pt x="868" y="824"/>
                  </a:lnTo>
                  <a:lnTo>
                    <a:pt x="867" y="819"/>
                  </a:lnTo>
                  <a:lnTo>
                    <a:pt x="867" y="819"/>
                  </a:lnTo>
                  <a:lnTo>
                    <a:pt x="868" y="814"/>
                  </a:lnTo>
                  <a:lnTo>
                    <a:pt x="871" y="810"/>
                  </a:lnTo>
                  <a:lnTo>
                    <a:pt x="875" y="807"/>
                  </a:lnTo>
                  <a:lnTo>
                    <a:pt x="880" y="806"/>
                  </a:lnTo>
                  <a:lnTo>
                    <a:pt x="880" y="806"/>
                  </a:lnTo>
                  <a:close/>
                  <a:moveTo>
                    <a:pt x="571" y="779"/>
                  </a:moveTo>
                  <a:lnTo>
                    <a:pt x="571" y="779"/>
                  </a:lnTo>
                  <a:lnTo>
                    <a:pt x="582" y="781"/>
                  </a:lnTo>
                  <a:lnTo>
                    <a:pt x="594" y="785"/>
                  </a:lnTo>
                  <a:lnTo>
                    <a:pt x="604" y="790"/>
                  </a:lnTo>
                  <a:lnTo>
                    <a:pt x="613" y="798"/>
                  </a:lnTo>
                  <a:lnTo>
                    <a:pt x="620" y="806"/>
                  </a:lnTo>
                  <a:lnTo>
                    <a:pt x="625" y="816"/>
                  </a:lnTo>
                  <a:lnTo>
                    <a:pt x="629" y="827"/>
                  </a:lnTo>
                  <a:lnTo>
                    <a:pt x="630" y="839"/>
                  </a:lnTo>
                  <a:lnTo>
                    <a:pt x="630" y="839"/>
                  </a:lnTo>
                  <a:lnTo>
                    <a:pt x="629" y="850"/>
                  </a:lnTo>
                  <a:lnTo>
                    <a:pt x="625" y="862"/>
                  </a:lnTo>
                  <a:lnTo>
                    <a:pt x="620" y="872"/>
                  </a:lnTo>
                  <a:lnTo>
                    <a:pt x="613" y="881"/>
                  </a:lnTo>
                  <a:lnTo>
                    <a:pt x="604" y="887"/>
                  </a:lnTo>
                  <a:lnTo>
                    <a:pt x="594" y="893"/>
                  </a:lnTo>
                  <a:lnTo>
                    <a:pt x="582" y="897"/>
                  </a:lnTo>
                  <a:lnTo>
                    <a:pt x="571" y="898"/>
                  </a:lnTo>
                  <a:lnTo>
                    <a:pt x="571" y="898"/>
                  </a:lnTo>
                  <a:lnTo>
                    <a:pt x="559" y="897"/>
                  </a:lnTo>
                  <a:lnTo>
                    <a:pt x="548" y="893"/>
                  </a:lnTo>
                  <a:lnTo>
                    <a:pt x="537" y="887"/>
                  </a:lnTo>
                  <a:lnTo>
                    <a:pt x="530" y="881"/>
                  </a:lnTo>
                  <a:lnTo>
                    <a:pt x="522" y="872"/>
                  </a:lnTo>
                  <a:lnTo>
                    <a:pt x="516" y="862"/>
                  </a:lnTo>
                  <a:lnTo>
                    <a:pt x="514" y="850"/>
                  </a:lnTo>
                  <a:lnTo>
                    <a:pt x="512" y="839"/>
                  </a:lnTo>
                  <a:lnTo>
                    <a:pt x="512" y="839"/>
                  </a:lnTo>
                  <a:lnTo>
                    <a:pt x="514" y="827"/>
                  </a:lnTo>
                  <a:lnTo>
                    <a:pt x="516" y="816"/>
                  </a:lnTo>
                  <a:lnTo>
                    <a:pt x="522" y="806"/>
                  </a:lnTo>
                  <a:lnTo>
                    <a:pt x="530" y="798"/>
                  </a:lnTo>
                  <a:lnTo>
                    <a:pt x="537" y="790"/>
                  </a:lnTo>
                  <a:lnTo>
                    <a:pt x="548" y="785"/>
                  </a:lnTo>
                  <a:lnTo>
                    <a:pt x="559" y="781"/>
                  </a:lnTo>
                  <a:lnTo>
                    <a:pt x="571" y="779"/>
                  </a:lnTo>
                  <a:lnTo>
                    <a:pt x="571" y="779"/>
                  </a:lnTo>
                  <a:close/>
                  <a:moveTo>
                    <a:pt x="1211" y="717"/>
                  </a:moveTo>
                  <a:lnTo>
                    <a:pt x="1211" y="717"/>
                  </a:lnTo>
                  <a:lnTo>
                    <a:pt x="1215" y="709"/>
                  </a:lnTo>
                  <a:lnTo>
                    <a:pt x="1219" y="701"/>
                  </a:lnTo>
                  <a:lnTo>
                    <a:pt x="1221" y="692"/>
                  </a:lnTo>
                  <a:lnTo>
                    <a:pt x="1222" y="683"/>
                  </a:lnTo>
                  <a:lnTo>
                    <a:pt x="1222" y="529"/>
                  </a:lnTo>
                  <a:lnTo>
                    <a:pt x="1222" y="529"/>
                  </a:lnTo>
                  <a:lnTo>
                    <a:pt x="1221" y="520"/>
                  </a:lnTo>
                  <a:lnTo>
                    <a:pt x="1219" y="510"/>
                  </a:lnTo>
                  <a:lnTo>
                    <a:pt x="1215" y="502"/>
                  </a:lnTo>
                  <a:lnTo>
                    <a:pt x="1211" y="494"/>
                  </a:lnTo>
                  <a:lnTo>
                    <a:pt x="443" y="494"/>
                  </a:lnTo>
                  <a:lnTo>
                    <a:pt x="443" y="494"/>
                  </a:lnTo>
                  <a:lnTo>
                    <a:pt x="439" y="502"/>
                  </a:lnTo>
                  <a:lnTo>
                    <a:pt x="436" y="510"/>
                  </a:lnTo>
                  <a:lnTo>
                    <a:pt x="434" y="520"/>
                  </a:lnTo>
                  <a:lnTo>
                    <a:pt x="433" y="529"/>
                  </a:lnTo>
                  <a:lnTo>
                    <a:pt x="433" y="683"/>
                  </a:lnTo>
                  <a:lnTo>
                    <a:pt x="433" y="683"/>
                  </a:lnTo>
                  <a:lnTo>
                    <a:pt x="434" y="692"/>
                  </a:lnTo>
                  <a:lnTo>
                    <a:pt x="436" y="701"/>
                  </a:lnTo>
                  <a:lnTo>
                    <a:pt x="439" y="709"/>
                  </a:lnTo>
                  <a:lnTo>
                    <a:pt x="443" y="717"/>
                  </a:lnTo>
                  <a:lnTo>
                    <a:pt x="1211" y="717"/>
                  </a:lnTo>
                  <a:close/>
                  <a:moveTo>
                    <a:pt x="1117" y="613"/>
                  </a:moveTo>
                  <a:lnTo>
                    <a:pt x="1117" y="613"/>
                  </a:lnTo>
                  <a:lnTo>
                    <a:pt x="1121" y="613"/>
                  </a:lnTo>
                  <a:lnTo>
                    <a:pt x="1127" y="616"/>
                  </a:lnTo>
                  <a:lnTo>
                    <a:pt x="1129" y="621"/>
                  </a:lnTo>
                  <a:lnTo>
                    <a:pt x="1129" y="625"/>
                  </a:lnTo>
                  <a:lnTo>
                    <a:pt x="1129" y="625"/>
                  </a:lnTo>
                  <a:lnTo>
                    <a:pt x="1129" y="630"/>
                  </a:lnTo>
                  <a:lnTo>
                    <a:pt x="1127" y="636"/>
                  </a:lnTo>
                  <a:lnTo>
                    <a:pt x="1121" y="638"/>
                  </a:lnTo>
                  <a:lnTo>
                    <a:pt x="1117" y="638"/>
                  </a:lnTo>
                  <a:lnTo>
                    <a:pt x="1117" y="638"/>
                  </a:lnTo>
                  <a:lnTo>
                    <a:pt x="1112" y="638"/>
                  </a:lnTo>
                  <a:lnTo>
                    <a:pt x="1108" y="636"/>
                  </a:lnTo>
                  <a:lnTo>
                    <a:pt x="1104" y="630"/>
                  </a:lnTo>
                  <a:lnTo>
                    <a:pt x="1104" y="625"/>
                  </a:lnTo>
                  <a:lnTo>
                    <a:pt x="1104" y="625"/>
                  </a:lnTo>
                  <a:lnTo>
                    <a:pt x="1104" y="621"/>
                  </a:lnTo>
                  <a:lnTo>
                    <a:pt x="1108" y="616"/>
                  </a:lnTo>
                  <a:lnTo>
                    <a:pt x="1112" y="613"/>
                  </a:lnTo>
                  <a:lnTo>
                    <a:pt x="1117" y="613"/>
                  </a:lnTo>
                  <a:lnTo>
                    <a:pt x="1117" y="613"/>
                  </a:lnTo>
                  <a:close/>
                  <a:moveTo>
                    <a:pt x="1091" y="574"/>
                  </a:moveTo>
                  <a:lnTo>
                    <a:pt x="1091" y="574"/>
                  </a:lnTo>
                  <a:lnTo>
                    <a:pt x="1096" y="575"/>
                  </a:lnTo>
                  <a:lnTo>
                    <a:pt x="1100" y="578"/>
                  </a:lnTo>
                  <a:lnTo>
                    <a:pt x="1103" y="581"/>
                  </a:lnTo>
                  <a:lnTo>
                    <a:pt x="1104" y="587"/>
                  </a:lnTo>
                  <a:lnTo>
                    <a:pt x="1104" y="587"/>
                  </a:lnTo>
                  <a:lnTo>
                    <a:pt x="1103" y="592"/>
                  </a:lnTo>
                  <a:lnTo>
                    <a:pt x="1100" y="596"/>
                  </a:lnTo>
                  <a:lnTo>
                    <a:pt x="1096" y="599"/>
                  </a:lnTo>
                  <a:lnTo>
                    <a:pt x="1091" y="600"/>
                  </a:lnTo>
                  <a:lnTo>
                    <a:pt x="1091" y="600"/>
                  </a:lnTo>
                  <a:lnTo>
                    <a:pt x="1085" y="599"/>
                  </a:lnTo>
                  <a:lnTo>
                    <a:pt x="1082" y="596"/>
                  </a:lnTo>
                  <a:lnTo>
                    <a:pt x="1079" y="592"/>
                  </a:lnTo>
                  <a:lnTo>
                    <a:pt x="1078" y="587"/>
                  </a:lnTo>
                  <a:lnTo>
                    <a:pt x="1078" y="587"/>
                  </a:lnTo>
                  <a:lnTo>
                    <a:pt x="1079" y="581"/>
                  </a:lnTo>
                  <a:lnTo>
                    <a:pt x="1082" y="578"/>
                  </a:lnTo>
                  <a:lnTo>
                    <a:pt x="1085" y="575"/>
                  </a:lnTo>
                  <a:lnTo>
                    <a:pt x="1091" y="574"/>
                  </a:lnTo>
                  <a:lnTo>
                    <a:pt x="1091" y="574"/>
                  </a:lnTo>
                  <a:close/>
                  <a:moveTo>
                    <a:pt x="1064" y="613"/>
                  </a:moveTo>
                  <a:lnTo>
                    <a:pt x="1064" y="613"/>
                  </a:lnTo>
                  <a:lnTo>
                    <a:pt x="1070" y="613"/>
                  </a:lnTo>
                  <a:lnTo>
                    <a:pt x="1074" y="616"/>
                  </a:lnTo>
                  <a:lnTo>
                    <a:pt x="1076" y="621"/>
                  </a:lnTo>
                  <a:lnTo>
                    <a:pt x="1078" y="625"/>
                  </a:lnTo>
                  <a:lnTo>
                    <a:pt x="1078" y="625"/>
                  </a:lnTo>
                  <a:lnTo>
                    <a:pt x="1076" y="630"/>
                  </a:lnTo>
                  <a:lnTo>
                    <a:pt x="1074" y="636"/>
                  </a:lnTo>
                  <a:lnTo>
                    <a:pt x="1070" y="638"/>
                  </a:lnTo>
                  <a:lnTo>
                    <a:pt x="1064" y="638"/>
                  </a:lnTo>
                  <a:lnTo>
                    <a:pt x="1064" y="638"/>
                  </a:lnTo>
                  <a:lnTo>
                    <a:pt x="1059" y="638"/>
                  </a:lnTo>
                  <a:lnTo>
                    <a:pt x="1055" y="636"/>
                  </a:lnTo>
                  <a:lnTo>
                    <a:pt x="1052" y="630"/>
                  </a:lnTo>
                  <a:lnTo>
                    <a:pt x="1051" y="625"/>
                  </a:lnTo>
                  <a:lnTo>
                    <a:pt x="1051" y="625"/>
                  </a:lnTo>
                  <a:lnTo>
                    <a:pt x="1052" y="621"/>
                  </a:lnTo>
                  <a:lnTo>
                    <a:pt x="1055" y="616"/>
                  </a:lnTo>
                  <a:lnTo>
                    <a:pt x="1059" y="613"/>
                  </a:lnTo>
                  <a:lnTo>
                    <a:pt x="1064" y="613"/>
                  </a:lnTo>
                  <a:lnTo>
                    <a:pt x="1064" y="613"/>
                  </a:lnTo>
                  <a:close/>
                  <a:moveTo>
                    <a:pt x="1038" y="574"/>
                  </a:moveTo>
                  <a:lnTo>
                    <a:pt x="1038" y="574"/>
                  </a:lnTo>
                  <a:lnTo>
                    <a:pt x="1043" y="575"/>
                  </a:lnTo>
                  <a:lnTo>
                    <a:pt x="1047" y="578"/>
                  </a:lnTo>
                  <a:lnTo>
                    <a:pt x="1050" y="581"/>
                  </a:lnTo>
                  <a:lnTo>
                    <a:pt x="1051" y="587"/>
                  </a:lnTo>
                  <a:lnTo>
                    <a:pt x="1051" y="587"/>
                  </a:lnTo>
                  <a:lnTo>
                    <a:pt x="1050" y="592"/>
                  </a:lnTo>
                  <a:lnTo>
                    <a:pt x="1047" y="596"/>
                  </a:lnTo>
                  <a:lnTo>
                    <a:pt x="1043" y="599"/>
                  </a:lnTo>
                  <a:lnTo>
                    <a:pt x="1038" y="600"/>
                  </a:lnTo>
                  <a:lnTo>
                    <a:pt x="1038" y="600"/>
                  </a:lnTo>
                  <a:lnTo>
                    <a:pt x="1033" y="599"/>
                  </a:lnTo>
                  <a:lnTo>
                    <a:pt x="1029" y="596"/>
                  </a:lnTo>
                  <a:lnTo>
                    <a:pt x="1026" y="592"/>
                  </a:lnTo>
                  <a:lnTo>
                    <a:pt x="1025" y="587"/>
                  </a:lnTo>
                  <a:lnTo>
                    <a:pt x="1025" y="587"/>
                  </a:lnTo>
                  <a:lnTo>
                    <a:pt x="1026" y="581"/>
                  </a:lnTo>
                  <a:lnTo>
                    <a:pt x="1029" y="578"/>
                  </a:lnTo>
                  <a:lnTo>
                    <a:pt x="1033" y="575"/>
                  </a:lnTo>
                  <a:lnTo>
                    <a:pt x="1038" y="574"/>
                  </a:lnTo>
                  <a:lnTo>
                    <a:pt x="1038" y="574"/>
                  </a:lnTo>
                  <a:close/>
                  <a:moveTo>
                    <a:pt x="1011" y="613"/>
                  </a:moveTo>
                  <a:lnTo>
                    <a:pt x="1011" y="613"/>
                  </a:lnTo>
                  <a:lnTo>
                    <a:pt x="1017" y="613"/>
                  </a:lnTo>
                  <a:lnTo>
                    <a:pt x="1021" y="616"/>
                  </a:lnTo>
                  <a:lnTo>
                    <a:pt x="1023" y="621"/>
                  </a:lnTo>
                  <a:lnTo>
                    <a:pt x="1025" y="625"/>
                  </a:lnTo>
                  <a:lnTo>
                    <a:pt x="1025" y="625"/>
                  </a:lnTo>
                  <a:lnTo>
                    <a:pt x="1023" y="630"/>
                  </a:lnTo>
                  <a:lnTo>
                    <a:pt x="1021" y="636"/>
                  </a:lnTo>
                  <a:lnTo>
                    <a:pt x="1017" y="638"/>
                  </a:lnTo>
                  <a:lnTo>
                    <a:pt x="1011" y="638"/>
                  </a:lnTo>
                  <a:lnTo>
                    <a:pt x="1011" y="638"/>
                  </a:lnTo>
                  <a:lnTo>
                    <a:pt x="1006" y="638"/>
                  </a:lnTo>
                  <a:lnTo>
                    <a:pt x="1002" y="636"/>
                  </a:lnTo>
                  <a:lnTo>
                    <a:pt x="999" y="630"/>
                  </a:lnTo>
                  <a:lnTo>
                    <a:pt x="998" y="625"/>
                  </a:lnTo>
                  <a:lnTo>
                    <a:pt x="998" y="625"/>
                  </a:lnTo>
                  <a:lnTo>
                    <a:pt x="999" y="621"/>
                  </a:lnTo>
                  <a:lnTo>
                    <a:pt x="1002" y="616"/>
                  </a:lnTo>
                  <a:lnTo>
                    <a:pt x="1006" y="613"/>
                  </a:lnTo>
                  <a:lnTo>
                    <a:pt x="1011" y="613"/>
                  </a:lnTo>
                  <a:lnTo>
                    <a:pt x="1011" y="613"/>
                  </a:lnTo>
                  <a:close/>
                  <a:moveTo>
                    <a:pt x="985" y="574"/>
                  </a:moveTo>
                  <a:lnTo>
                    <a:pt x="985" y="574"/>
                  </a:lnTo>
                  <a:lnTo>
                    <a:pt x="990" y="575"/>
                  </a:lnTo>
                  <a:lnTo>
                    <a:pt x="994" y="578"/>
                  </a:lnTo>
                  <a:lnTo>
                    <a:pt x="997" y="581"/>
                  </a:lnTo>
                  <a:lnTo>
                    <a:pt x="998" y="587"/>
                  </a:lnTo>
                  <a:lnTo>
                    <a:pt x="998" y="587"/>
                  </a:lnTo>
                  <a:lnTo>
                    <a:pt x="997" y="592"/>
                  </a:lnTo>
                  <a:lnTo>
                    <a:pt x="994" y="596"/>
                  </a:lnTo>
                  <a:lnTo>
                    <a:pt x="990" y="599"/>
                  </a:lnTo>
                  <a:lnTo>
                    <a:pt x="985" y="600"/>
                  </a:lnTo>
                  <a:lnTo>
                    <a:pt x="985" y="600"/>
                  </a:lnTo>
                  <a:lnTo>
                    <a:pt x="980" y="599"/>
                  </a:lnTo>
                  <a:lnTo>
                    <a:pt x="976" y="596"/>
                  </a:lnTo>
                  <a:lnTo>
                    <a:pt x="973" y="592"/>
                  </a:lnTo>
                  <a:lnTo>
                    <a:pt x="972" y="587"/>
                  </a:lnTo>
                  <a:lnTo>
                    <a:pt x="972" y="587"/>
                  </a:lnTo>
                  <a:lnTo>
                    <a:pt x="973" y="581"/>
                  </a:lnTo>
                  <a:lnTo>
                    <a:pt x="976" y="578"/>
                  </a:lnTo>
                  <a:lnTo>
                    <a:pt x="980" y="575"/>
                  </a:lnTo>
                  <a:lnTo>
                    <a:pt x="985" y="574"/>
                  </a:lnTo>
                  <a:lnTo>
                    <a:pt x="985" y="574"/>
                  </a:lnTo>
                  <a:close/>
                  <a:moveTo>
                    <a:pt x="958" y="613"/>
                  </a:moveTo>
                  <a:lnTo>
                    <a:pt x="958" y="613"/>
                  </a:lnTo>
                  <a:lnTo>
                    <a:pt x="964" y="613"/>
                  </a:lnTo>
                  <a:lnTo>
                    <a:pt x="968" y="616"/>
                  </a:lnTo>
                  <a:lnTo>
                    <a:pt x="970" y="621"/>
                  </a:lnTo>
                  <a:lnTo>
                    <a:pt x="972" y="625"/>
                  </a:lnTo>
                  <a:lnTo>
                    <a:pt x="972" y="625"/>
                  </a:lnTo>
                  <a:lnTo>
                    <a:pt x="970" y="630"/>
                  </a:lnTo>
                  <a:lnTo>
                    <a:pt x="968" y="636"/>
                  </a:lnTo>
                  <a:lnTo>
                    <a:pt x="964" y="638"/>
                  </a:lnTo>
                  <a:lnTo>
                    <a:pt x="958" y="638"/>
                  </a:lnTo>
                  <a:lnTo>
                    <a:pt x="958" y="638"/>
                  </a:lnTo>
                  <a:lnTo>
                    <a:pt x="953" y="638"/>
                  </a:lnTo>
                  <a:lnTo>
                    <a:pt x="949" y="636"/>
                  </a:lnTo>
                  <a:lnTo>
                    <a:pt x="946" y="630"/>
                  </a:lnTo>
                  <a:lnTo>
                    <a:pt x="945" y="625"/>
                  </a:lnTo>
                  <a:lnTo>
                    <a:pt x="945" y="625"/>
                  </a:lnTo>
                  <a:lnTo>
                    <a:pt x="946" y="621"/>
                  </a:lnTo>
                  <a:lnTo>
                    <a:pt x="949" y="616"/>
                  </a:lnTo>
                  <a:lnTo>
                    <a:pt x="953" y="613"/>
                  </a:lnTo>
                  <a:lnTo>
                    <a:pt x="958" y="613"/>
                  </a:lnTo>
                  <a:lnTo>
                    <a:pt x="958" y="613"/>
                  </a:lnTo>
                  <a:close/>
                  <a:moveTo>
                    <a:pt x="932" y="574"/>
                  </a:moveTo>
                  <a:lnTo>
                    <a:pt x="932" y="574"/>
                  </a:lnTo>
                  <a:lnTo>
                    <a:pt x="937" y="575"/>
                  </a:lnTo>
                  <a:lnTo>
                    <a:pt x="941" y="578"/>
                  </a:lnTo>
                  <a:lnTo>
                    <a:pt x="945" y="581"/>
                  </a:lnTo>
                  <a:lnTo>
                    <a:pt x="945" y="587"/>
                  </a:lnTo>
                  <a:lnTo>
                    <a:pt x="945" y="587"/>
                  </a:lnTo>
                  <a:lnTo>
                    <a:pt x="945" y="592"/>
                  </a:lnTo>
                  <a:lnTo>
                    <a:pt x="941" y="596"/>
                  </a:lnTo>
                  <a:lnTo>
                    <a:pt x="937" y="599"/>
                  </a:lnTo>
                  <a:lnTo>
                    <a:pt x="932" y="600"/>
                  </a:lnTo>
                  <a:lnTo>
                    <a:pt x="932" y="600"/>
                  </a:lnTo>
                  <a:lnTo>
                    <a:pt x="928" y="599"/>
                  </a:lnTo>
                  <a:lnTo>
                    <a:pt x="923" y="596"/>
                  </a:lnTo>
                  <a:lnTo>
                    <a:pt x="920" y="592"/>
                  </a:lnTo>
                  <a:lnTo>
                    <a:pt x="920" y="587"/>
                  </a:lnTo>
                  <a:lnTo>
                    <a:pt x="920" y="587"/>
                  </a:lnTo>
                  <a:lnTo>
                    <a:pt x="920" y="581"/>
                  </a:lnTo>
                  <a:lnTo>
                    <a:pt x="923" y="578"/>
                  </a:lnTo>
                  <a:lnTo>
                    <a:pt x="928" y="575"/>
                  </a:lnTo>
                  <a:lnTo>
                    <a:pt x="932" y="574"/>
                  </a:lnTo>
                  <a:lnTo>
                    <a:pt x="932" y="574"/>
                  </a:lnTo>
                  <a:close/>
                  <a:moveTo>
                    <a:pt x="907" y="613"/>
                  </a:moveTo>
                  <a:lnTo>
                    <a:pt x="907" y="613"/>
                  </a:lnTo>
                  <a:lnTo>
                    <a:pt x="911" y="613"/>
                  </a:lnTo>
                  <a:lnTo>
                    <a:pt x="916" y="616"/>
                  </a:lnTo>
                  <a:lnTo>
                    <a:pt x="919" y="621"/>
                  </a:lnTo>
                  <a:lnTo>
                    <a:pt x="920" y="625"/>
                  </a:lnTo>
                  <a:lnTo>
                    <a:pt x="920" y="625"/>
                  </a:lnTo>
                  <a:lnTo>
                    <a:pt x="919" y="630"/>
                  </a:lnTo>
                  <a:lnTo>
                    <a:pt x="916" y="636"/>
                  </a:lnTo>
                  <a:lnTo>
                    <a:pt x="911" y="638"/>
                  </a:lnTo>
                  <a:lnTo>
                    <a:pt x="907" y="638"/>
                  </a:lnTo>
                  <a:lnTo>
                    <a:pt x="907" y="638"/>
                  </a:lnTo>
                  <a:lnTo>
                    <a:pt x="901" y="638"/>
                  </a:lnTo>
                  <a:lnTo>
                    <a:pt x="898" y="636"/>
                  </a:lnTo>
                  <a:lnTo>
                    <a:pt x="894" y="630"/>
                  </a:lnTo>
                  <a:lnTo>
                    <a:pt x="894" y="625"/>
                  </a:lnTo>
                  <a:lnTo>
                    <a:pt x="894" y="625"/>
                  </a:lnTo>
                  <a:lnTo>
                    <a:pt x="894" y="621"/>
                  </a:lnTo>
                  <a:lnTo>
                    <a:pt x="898" y="616"/>
                  </a:lnTo>
                  <a:lnTo>
                    <a:pt x="901" y="613"/>
                  </a:lnTo>
                  <a:lnTo>
                    <a:pt x="907" y="613"/>
                  </a:lnTo>
                  <a:lnTo>
                    <a:pt x="907" y="613"/>
                  </a:lnTo>
                  <a:close/>
                  <a:moveTo>
                    <a:pt x="880" y="574"/>
                  </a:moveTo>
                  <a:lnTo>
                    <a:pt x="880" y="574"/>
                  </a:lnTo>
                  <a:lnTo>
                    <a:pt x="886" y="575"/>
                  </a:lnTo>
                  <a:lnTo>
                    <a:pt x="890" y="578"/>
                  </a:lnTo>
                  <a:lnTo>
                    <a:pt x="892" y="581"/>
                  </a:lnTo>
                  <a:lnTo>
                    <a:pt x="894" y="587"/>
                  </a:lnTo>
                  <a:lnTo>
                    <a:pt x="894" y="587"/>
                  </a:lnTo>
                  <a:lnTo>
                    <a:pt x="892" y="592"/>
                  </a:lnTo>
                  <a:lnTo>
                    <a:pt x="890" y="596"/>
                  </a:lnTo>
                  <a:lnTo>
                    <a:pt x="886" y="599"/>
                  </a:lnTo>
                  <a:lnTo>
                    <a:pt x="880" y="600"/>
                  </a:lnTo>
                  <a:lnTo>
                    <a:pt x="880" y="600"/>
                  </a:lnTo>
                  <a:lnTo>
                    <a:pt x="875" y="599"/>
                  </a:lnTo>
                  <a:lnTo>
                    <a:pt x="871" y="596"/>
                  </a:lnTo>
                  <a:lnTo>
                    <a:pt x="868" y="592"/>
                  </a:lnTo>
                  <a:lnTo>
                    <a:pt x="867" y="587"/>
                  </a:lnTo>
                  <a:lnTo>
                    <a:pt x="867" y="587"/>
                  </a:lnTo>
                  <a:lnTo>
                    <a:pt x="868" y="581"/>
                  </a:lnTo>
                  <a:lnTo>
                    <a:pt x="871" y="578"/>
                  </a:lnTo>
                  <a:lnTo>
                    <a:pt x="875" y="575"/>
                  </a:lnTo>
                  <a:lnTo>
                    <a:pt x="880" y="574"/>
                  </a:lnTo>
                  <a:lnTo>
                    <a:pt x="880" y="574"/>
                  </a:lnTo>
                  <a:close/>
                  <a:moveTo>
                    <a:pt x="571" y="547"/>
                  </a:moveTo>
                  <a:lnTo>
                    <a:pt x="571" y="547"/>
                  </a:lnTo>
                  <a:lnTo>
                    <a:pt x="582" y="549"/>
                  </a:lnTo>
                  <a:lnTo>
                    <a:pt x="594" y="551"/>
                  </a:lnTo>
                  <a:lnTo>
                    <a:pt x="604" y="558"/>
                  </a:lnTo>
                  <a:lnTo>
                    <a:pt x="613" y="564"/>
                  </a:lnTo>
                  <a:lnTo>
                    <a:pt x="620" y="574"/>
                  </a:lnTo>
                  <a:lnTo>
                    <a:pt x="625" y="583"/>
                  </a:lnTo>
                  <a:lnTo>
                    <a:pt x="629" y="595"/>
                  </a:lnTo>
                  <a:lnTo>
                    <a:pt x="630" y="607"/>
                  </a:lnTo>
                  <a:lnTo>
                    <a:pt x="630" y="607"/>
                  </a:lnTo>
                  <a:lnTo>
                    <a:pt x="629" y="618"/>
                  </a:lnTo>
                  <a:lnTo>
                    <a:pt x="625" y="629"/>
                  </a:lnTo>
                  <a:lnTo>
                    <a:pt x="620" y="640"/>
                  </a:lnTo>
                  <a:lnTo>
                    <a:pt x="613" y="647"/>
                  </a:lnTo>
                  <a:lnTo>
                    <a:pt x="604" y="655"/>
                  </a:lnTo>
                  <a:lnTo>
                    <a:pt x="594" y="661"/>
                  </a:lnTo>
                  <a:lnTo>
                    <a:pt x="582" y="663"/>
                  </a:lnTo>
                  <a:lnTo>
                    <a:pt x="571" y="665"/>
                  </a:lnTo>
                  <a:lnTo>
                    <a:pt x="571" y="665"/>
                  </a:lnTo>
                  <a:lnTo>
                    <a:pt x="559" y="663"/>
                  </a:lnTo>
                  <a:lnTo>
                    <a:pt x="548" y="661"/>
                  </a:lnTo>
                  <a:lnTo>
                    <a:pt x="537" y="655"/>
                  </a:lnTo>
                  <a:lnTo>
                    <a:pt x="530" y="647"/>
                  </a:lnTo>
                  <a:lnTo>
                    <a:pt x="522" y="640"/>
                  </a:lnTo>
                  <a:lnTo>
                    <a:pt x="516" y="629"/>
                  </a:lnTo>
                  <a:lnTo>
                    <a:pt x="514" y="618"/>
                  </a:lnTo>
                  <a:lnTo>
                    <a:pt x="512" y="607"/>
                  </a:lnTo>
                  <a:lnTo>
                    <a:pt x="512" y="607"/>
                  </a:lnTo>
                  <a:lnTo>
                    <a:pt x="514" y="595"/>
                  </a:lnTo>
                  <a:lnTo>
                    <a:pt x="516" y="583"/>
                  </a:lnTo>
                  <a:lnTo>
                    <a:pt x="522" y="574"/>
                  </a:lnTo>
                  <a:lnTo>
                    <a:pt x="530" y="564"/>
                  </a:lnTo>
                  <a:lnTo>
                    <a:pt x="537" y="558"/>
                  </a:lnTo>
                  <a:lnTo>
                    <a:pt x="548" y="551"/>
                  </a:lnTo>
                  <a:lnTo>
                    <a:pt x="559" y="549"/>
                  </a:lnTo>
                  <a:lnTo>
                    <a:pt x="571" y="547"/>
                  </a:lnTo>
                  <a:lnTo>
                    <a:pt x="571" y="547"/>
                  </a:lnTo>
                  <a:close/>
                  <a:moveTo>
                    <a:pt x="1211" y="249"/>
                  </a:moveTo>
                  <a:lnTo>
                    <a:pt x="1211" y="249"/>
                  </a:lnTo>
                  <a:lnTo>
                    <a:pt x="1215" y="241"/>
                  </a:lnTo>
                  <a:lnTo>
                    <a:pt x="1219" y="233"/>
                  </a:lnTo>
                  <a:lnTo>
                    <a:pt x="1221" y="224"/>
                  </a:lnTo>
                  <a:lnTo>
                    <a:pt x="1222" y="215"/>
                  </a:lnTo>
                  <a:lnTo>
                    <a:pt x="1222" y="61"/>
                  </a:lnTo>
                  <a:lnTo>
                    <a:pt x="1222" y="61"/>
                  </a:lnTo>
                  <a:lnTo>
                    <a:pt x="1221" y="49"/>
                  </a:lnTo>
                  <a:lnTo>
                    <a:pt x="1217" y="37"/>
                  </a:lnTo>
                  <a:lnTo>
                    <a:pt x="1211" y="28"/>
                  </a:lnTo>
                  <a:lnTo>
                    <a:pt x="1205" y="18"/>
                  </a:lnTo>
                  <a:lnTo>
                    <a:pt x="1195" y="11"/>
                  </a:lnTo>
                  <a:lnTo>
                    <a:pt x="1185" y="5"/>
                  </a:lnTo>
                  <a:lnTo>
                    <a:pt x="1173" y="1"/>
                  </a:lnTo>
                  <a:lnTo>
                    <a:pt x="1161" y="0"/>
                  </a:lnTo>
                  <a:lnTo>
                    <a:pt x="494" y="0"/>
                  </a:lnTo>
                  <a:lnTo>
                    <a:pt x="494" y="0"/>
                  </a:lnTo>
                  <a:lnTo>
                    <a:pt x="482" y="1"/>
                  </a:lnTo>
                  <a:lnTo>
                    <a:pt x="470" y="5"/>
                  </a:lnTo>
                  <a:lnTo>
                    <a:pt x="459" y="11"/>
                  </a:lnTo>
                  <a:lnTo>
                    <a:pt x="450" y="18"/>
                  </a:lnTo>
                  <a:lnTo>
                    <a:pt x="443" y="28"/>
                  </a:lnTo>
                  <a:lnTo>
                    <a:pt x="438" y="37"/>
                  </a:lnTo>
                  <a:lnTo>
                    <a:pt x="434" y="49"/>
                  </a:lnTo>
                  <a:lnTo>
                    <a:pt x="433" y="61"/>
                  </a:lnTo>
                  <a:lnTo>
                    <a:pt x="433" y="215"/>
                  </a:lnTo>
                  <a:lnTo>
                    <a:pt x="433" y="215"/>
                  </a:lnTo>
                  <a:lnTo>
                    <a:pt x="434" y="224"/>
                  </a:lnTo>
                  <a:lnTo>
                    <a:pt x="436" y="233"/>
                  </a:lnTo>
                  <a:lnTo>
                    <a:pt x="439" y="241"/>
                  </a:lnTo>
                  <a:lnTo>
                    <a:pt x="443" y="249"/>
                  </a:lnTo>
                  <a:lnTo>
                    <a:pt x="1211" y="249"/>
                  </a:lnTo>
                  <a:close/>
                  <a:moveTo>
                    <a:pt x="1117" y="145"/>
                  </a:moveTo>
                  <a:lnTo>
                    <a:pt x="1117" y="145"/>
                  </a:lnTo>
                  <a:lnTo>
                    <a:pt x="1121" y="145"/>
                  </a:lnTo>
                  <a:lnTo>
                    <a:pt x="1127" y="149"/>
                  </a:lnTo>
                  <a:lnTo>
                    <a:pt x="1129" y="153"/>
                  </a:lnTo>
                  <a:lnTo>
                    <a:pt x="1129" y="158"/>
                  </a:lnTo>
                  <a:lnTo>
                    <a:pt x="1129" y="158"/>
                  </a:lnTo>
                  <a:lnTo>
                    <a:pt x="1129" y="164"/>
                  </a:lnTo>
                  <a:lnTo>
                    <a:pt x="1127" y="167"/>
                  </a:lnTo>
                  <a:lnTo>
                    <a:pt x="1121" y="170"/>
                  </a:lnTo>
                  <a:lnTo>
                    <a:pt x="1117" y="171"/>
                  </a:lnTo>
                  <a:lnTo>
                    <a:pt x="1117" y="171"/>
                  </a:lnTo>
                  <a:lnTo>
                    <a:pt x="1112" y="170"/>
                  </a:lnTo>
                  <a:lnTo>
                    <a:pt x="1108" y="167"/>
                  </a:lnTo>
                  <a:lnTo>
                    <a:pt x="1104" y="164"/>
                  </a:lnTo>
                  <a:lnTo>
                    <a:pt x="1104" y="158"/>
                  </a:lnTo>
                  <a:lnTo>
                    <a:pt x="1104" y="158"/>
                  </a:lnTo>
                  <a:lnTo>
                    <a:pt x="1104" y="153"/>
                  </a:lnTo>
                  <a:lnTo>
                    <a:pt x="1108" y="149"/>
                  </a:lnTo>
                  <a:lnTo>
                    <a:pt x="1112" y="145"/>
                  </a:lnTo>
                  <a:lnTo>
                    <a:pt x="1117" y="145"/>
                  </a:lnTo>
                  <a:lnTo>
                    <a:pt x="1117" y="145"/>
                  </a:lnTo>
                  <a:close/>
                  <a:moveTo>
                    <a:pt x="1091" y="105"/>
                  </a:moveTo>
                  <a:lnTo>
                    <a:pt x="1091" y="105"/>
                  </a:lnTo>
                  <a:lnTo>
                    <a:pt x="1096" y="107"/>
                  </a:lnTo>
                  <a:lnTo>
                    <a:pt x="1100" y="109"/>
                  </a:lnTo>
                  <a:lnTo>
                    <a:pt x="1103" y="113"/>
                  </a:lnTo>
                  <a:lnTo>
                    <a:pt x="1104" y="119"/>
                  </a:lnTo>
                  <a:lnTo>
                    <a:pt x="1104" y="119"/>
                  </a:lnTo>
                  <a:lnTo>
                    <a:pt x="1103" y="124"/>
                  </a:lnTo>
                  <a:lnTo>
                    <a:pt x="1100" y="128"/>
                  </a:lnTo>
                  <a:lnTo>
                    <a:pt x="1096" y="131"/>
                  </a:lnTo>
                  <a:lnTo>
                    <a:pt x="1091" y="132"/>
                  </a:lnTo>
                  <a:lnTo>
                    <a:pt x="1091" y="132"/>
                  </a:lnTo>
                  <a:lnTo>
                    <a:pt x="1085" y="131"/>
                  </a:lnTo>
                  <a:lnTo>
                    <a:pt x="1082" y="128"/>
                  </a:lnTo>
                  <a:lnTo>
                    <a:pt x="1079" y="124"/>
                  </a:lnTo>
                  <a:lnTo>
                    <a:pt x="1078" y="119"/>
                  </a:lnTo>
                  <a:lnTo>
                    <a:pt x="1078" y="119"/>
                  </a:lnTo>
                  <a:lnTo>
                    <a:pt x="1079" y="113"/>
                  </a:lnTo>
                  <a:lnTo>
                    <a:pt x="1082" y="109"/>
                  </a:lnTo>
                  <a:lnTo>
                    <a:pt x="1085" y="107"/>
                  </a:lnTo>
                  <a:lnTo>
                    <a:pt x="1091" y="105"/>
                  </a:lnTo>
                  <a:lnTo>
                    <a:pt x="1091" y="105"/>
                  </a:lnTo>
                  <a:close/>
                  <a:moveTo>
                    <a:pt x="1064" y="145"/>
                  </a:moveTo>
                  <a:lnTo>
                    <a:pt x="1064" y="145"/>
                  </a:lnTo>
                  <a:lnTo>
                    <a:pt x="1070" y="145"/>
                  </a:lnTo>
                  <a:lnTo>
                    <a:pt x="1074" y="149"/>
                  </a:lnTo>
                  <a:lnTo>
                    <a:pt x="1076" y="153"/>
                  </a:lnTo>
                  <a:lnTo>
                    <a:pt x="1078" y="158"/>
                  </a:lnTo>
                  <a:lnTo>
                    <a:pt x="1078" y="158"/>
                  </a:lnTo>
                  <a:lnTo>
                    <a:pt x="1076" y="164"/>
                  </a:lnTo>
                  <a:lnTo>
                    <a:pt x="1074" y="167"/>
                  </a:lnTo>
                  <a:lnTo>
                    <a:pt x="1070" y="170"/>
                  </a:lnTo>
                  <a:lnTo>
                    <a:pt x="1064" y="171"/>
                  </a:lnTo>
                  <a:lnTo>
                    <a:pt x="1064" y="171"/>
                  </a:lnTo>
                  <a:lnTo>
                    <a:pt x="1059" y="170"/>
                  </a:lnTo>
                  <a:lnTo>
                    <a:pt x="1055" y="167"/>
                  </a:lnTo>
                  <a:lnTo>
                    <a:pt x="1052" y="164"/>
                  </a:lnTo>
                  <a:lnTo>
                    <a:pt x="1051" y="158"/>
                  </a:lnTo>
                  <a:lnTo>
                    <a:pt x="1051" y="158"/>
                  </a:lnTo>
                  <a:lnTo>
                    <a:pt x="1052" y="153"/>
                  </a:lnTo>
                  <a:lnTo>
                    <a:pt x="1055" y="149"/>
                  </a:lnTo>
                  <a:lnTo>
                    <a:pt x="1059" y="145"/>
                  </a:lnTo>
                  <a:lnTo>
                    <a:pt x="1064" y="145"/>
                  </a:lnTo>
                  <a:lnTo>
                    <a:pt x="1064" y="145"/>
                  </a:lnTo>
                  <a:close/>
                  <a:moveTo>
                    <a:pt x="1038" y="105"/>
                  </a:moveTo>
                  <a:lnTo>
                    <a:pt x="1038" y="105"/>
                  </a:lnTo>
                  <a:lnTo>
                    <a:pt x="1043" y="107"/>
                  </a:lnTo>
                  <a:lnTo>
                    <a:pt x="1047" y="109"/>
                  </a:lnTo>
                  <a:lnTo>
                    <a:pt x="1050" y="113"/>
                  </a:lnTo>
                  <a:lnTo>
                    <a:pt x="1051" y="119"/>
                  </a:lnTo>
                  <a:lnTo>
                    <a:pt x="1051" y="119"/>
                  </a:lnTo>
                  <a:lnTo>
                    <a:pt x="1050" y="124"/>
                  </a:lnTo>
                  <a:lnTo>
                    <a:pt x="1047" y="128"/>
                  </a:lnTo>
                  <a:lnTo>
                    <a:pt x="1043" y="131"/>
                  </a:lnTo>
                  <a:lnTo>
                    <a:pt x="1038" y="132"/>
                  </a:lnTo>
                  <a:lnTo>
                    <a:pt x="1038" y="132"/>
                  </a:lnTo>
                  <a:lnTo>
                    <a:pt x="1033" y="131"/>
                  </a:lnTo>
                  <a:lnTo>
                    <a:pt x="1029" y="128"/>
                  </a:lnTo>
                  <a:lnTo>
                    <a:pt x="1026" y="124"/>
                  </a:lnTo>
                  <a:lnTo>
                    <a:pt x="1025" y="119"/>
                  </a:lnTo>
                  <a:lnTo>
                    <a:pt x="1025" y="119"/>
                  </a:lnTo>
                  <a:lnTo>
                    <a:pt x="1026" y="113"/>
                  </a:lnTo>
                  <a:lnTo>
                    <a:pt x="1029" y="109"/>
                  </a:lnTo>
                  <a:lnTo>
                    <a:pt x="1033" y="107"/>
                  </a:lnTo>
                  <a:lnTo>
                    <a:pt x="1038" y="105"/>
                  </a:lnTo>
                  <a:lnTo>
                    <a:pt x="1038" y="105"/>
                  </a:lnTo>
                  <a:close/>
                  <a:moveTo>
                    <a:pt x="1011" y="145"/>
                  </a:moveTo>
                  <a:lnTo>
                    <a:pt x="1011" y="145"/>
                  </a:lnTo>
                  <a:lnTo>
                    <a:pt x="1017" y="145"/>
                  </a:lnTo>
                  <a:lnTo>
                    <a:pt x="1021" y="149"/>
                  </a:lnTo>
                  <a:lnTo>
                    <a:pt x="1023" y="153"/>
                  </a:lnTo>
                  <a:lnTo>
                    <a:pt x="1025" y="158"/>
                  </a:lnTo>
                  <a:lnTo>
                    <a:pt x="1025" y="158"/>
                  </a:lnTo>
                  <a:lnTo>
                    <a:pt x="1023" y="164"/>
                  </a:lnTo>
                  <a:lnTo>
                    <a:pt x="1021" y="167"/>
                  </a:lnTo>
                  <a:lnTo>
                    <a:pt x="1017" y="170"/>
                  </a:lnTo>
                  <a:lnTo>
                    <a:pt x="1011" y="171"/>
                  </a:lnTo>
                  <a:lnTo>
                    <a:pt x="1011" y="171"/>
                  </a:lnTo>
                  <a:lnTo>
                    <a:pt x="1006" y="170"/>
                  </a:lnTo>
                  <a:lnTo>
                    <a:pt x="1002" y="167"/>
                  </a:lnTo>
                  <a:lnTo>
                    <a:pt x="999" y="164"/>
                  </a:lnTo>
                  <a:lnTo>
                    <a:pt x="998" y="158"/>
                  </a:lnTo>
                  <a:lnTo>
                    <a:pt x="998" y="158"/>
                  </a:lnTo>
                  <a:lnTo>
                    <a:pt x="999" y="153"/>
                  </a:lnTo>
                  <a:lnTo>
                    <a:pt x="1002" y="149"/>
                  </a:lnTo>
                  <a:lnTo>
                    <a:pt x="1006" y="145"/>
                  </a:lnTo>
                  <a:lnTo>
                    <a:pt x="1011" y="145"/>
                  </a:lnTo>
                  <a:lnTo>
                    <a:pt x="1011" y="145"/>
                  </a:lnTo>
                  <a:close/>
                  <a:moveTo>
                    <a:pt x="985" y="105"/>
                  </a:moveTo>
                  <a:lnTo>
                    <a:pt x="985" y="105"/>
                  </a:lnTo>
                  <a:lnTo>
                    <a:pt x="990" y="107"/>
                  </a:lnTo>
                  <a:lnTo>
                    <a:pt x="994" y="109"/>
                  </a:lnTo>
                  <a:lnTo>
                    <a:pt x="997" y="113"/>
                  </a:lnTo>
                  <a:lnTo>
                    <a:pt x="998" y="119"/>
                  </a:lnTo>
                  <a:lnTo>
                    <a:pt x="998" y="119"/>
                  </a:lnTo>
                  <a:lnTo>
                    <a:pt x="997" y="124"/>
                  </a:lnTo>
                  <a:lnTo>
                    <a:pt x="994" y="128"/>
                  </a:lnTo>
                  <a:lnTo>
                    <a:pt x="990" y="131"/>
                  </a:lnTo>
                  <a:lnTo>
                    <a:pt x="985" y="132"/>
                  </a:lnTo>
                  <a:lnTo>
                    <a:pt x="985" y="132"/>
                  </a:lnTo>
                  <a:lnTo>
                    <a:pt x="980" y="131"/>
                  </a:lnTo>
                  <a:lnTo>
                    <a:pt x="976" y="128"/>
                  </a:lnTo>
                  <a:lnTo>
                    <a:pt x="973" y="124"/>
                  </a:lnTo>
                  <a:lnTo>
                    <a:pt x="972" y="119"/>
                  </a:lnTo>
                  <a:lnTo>
                    <a:pt x="972" y="119"/>
                  </a:lnTo>
                  <a:lnTo>
                    <a:pt x="973" y="113"/>
                  </a:lnTo>
                  <a:lnTo>
                    <a:pt x="976" y="109"/>
                  </a:lnTo>
                  <a:lnTo>
                    <a:pt x="980" y="107"/>
                  </a:lnTo>
                  <a:lnTo>
                    <a:pt x="985" y="105"/>
                  </a:lnTo>
                  <a:lnTo>
                    <a:pt x="985" y="105"/>
                  </a:lnTo>
                  <a:close/>
                  <a:moveTo>
                    <a:pt x="958" y="145"/>
                  </a:moveTo>
                  <a:lnTo>
                    <a:pt x="958" y="145"/>
                  </a:lnTo>
                  <a:lnTo>
                    <a:pt x="964" y="145"/>
                  </a:lnTo>
                  <a:lnTo>
                    <a:pt x="968" y="149"/>
                  </a:lnTo>
                  <a:lnTo>
                    <a:pt x="970" y="153"/>
                  </a:lnTo>
                  <a:lnTo>
                    <a:pt x="972" y="158"/>
                  </a:lnTo>
                  <a:lnTo>
                    <a:pt x="972" y="158"/>
                  </a:lnTo>
                  <a:lnTo>
                    <a:pt x="970" y="164"/>
                  </a:lnTo>
                  <a:lnTo>
                    <a:pt x="968" y="167"/>
                  </a:lnTo>
                  <a:lnTo>
                    <a:pt x="964" y="170"/>
                  </a:lnTo>
                  <a:lnTo>
                    <a:pt x="958" y="171"/>
                  </a:lnTo>
                  <a:lnTo>
                    <a:pt x="958" y="171"/>
                  </a:lnTo>
                  <a:lnTo>
                    <a:pt x="953" y="170"/>
                  </a:lnTo>
                  <a:lnTo>
                    <a:pt x="949" y="167"/>
                  </a:lnTo>
                  <a:lnTo>
                    <a:pt x="946" y="164"/>
                  </a:lnTo>
                  <a:lnTo>
                    <a:pt x="945" y="158"/>
                  </a:lnTo>
                  <a:lnTo>
                    <a:pt x="945" y="158"/>
                  </a:lnTo>
                  <a:lnTo>
                    <a:pt x="946" y="153"/>
                  </a:lnTo>
                  <a:lnTo>
                    <a:pt x="949" y="149"/>
                  </a:lnTo>
                  <a:lnTo>
                    <a:pt x="953" y="145"/>
                  </a:lnTo>
                  <a:lnTo>
                    <a:pt x="958" y="145"/>
                  </a:lnTo>
                  <a:lnTo>
                    <a:pt x="958" y="145"/>
                  </a:lnTo>
                  <a:close/>
                  <a:moveTo>
                    <a:pt x="932" y="105"/>
                  </a:moveTo>
                  <a:lnTo>
                    <a:pt x="932" y="105"/>
                  </a:lnTo>
                  <a:lnTo>
                    <a:pt x="937" y="107"/>
                  </a:lnTo>
                  <a:lnTo>
                    <a:pt x="941" y="109"/>
                  </a:lnTo>
                  <a:lnTo>
                    <a:pt x="945" y="113"/>
                  </a:lnTo>
                  <a:lnTo>
                    <a:pt x="945" y="119"/>
                  </a:lnTo>
                  <a:lnTo>
                    <a:pt x="945" y="119"/>
                  </a:lnTo>
                  <a:lnTo>
                    <a:pt x="945" y="124"/>
                  </a:lnTo>
                  <a:lnTo>
                    <a:pt x="941" y="128"/>
                  </a:lnTo>
                  <a:lnTo>
                    <a:pt x="937" y="131"/>
                  </a:lnTo>
                  <a:lnTo>
                    <a:pt x="932" y="132"/>
                  </a:lnTo>
                  <a:lnTo>
                    <a:pt x="932" y="132"/>
                  </a:lnTo>
                  <a:lnTo>
                    <a:pt x="928" y="131"/>
                  </a:lnTo>
                  <a:lnTo>
                    <a:pt x="923" y="128"/>
                  </a:lnTo>
                  <a:lnTo>
                    <a:pt x="920" y="124"/>
                  </a:lnTo>
                  <a:lnTo>
                    <a:pt x="920" y="119"/>
                  </a:lnTo>
                  <a:lnTo>
                    <a:pt x="920" y="119"/>
                  </a:lnTo>
                  <a:lnTo>
                    <a:pt x="920" y="113"/>
                  </a:lnTo>
                  <a:lnTo>
                    <a:pt x="923" y="109"/>
                  </a:lnTo>
                  <a:lnTo>
                    <a:pt x="928" y="107"/>
                  </a:lnTo>
                  <a:lnTo>
                    <a:pt x="932" y="105"/>
                  </a:lnTo>
                  <a:lnTo>
                    <a:pt x="932" y="105"/>
                  </a:lnTo>
                  <a:close/>
                  <a:moveTo>
                    <a:pt x="907" y="145"/>
                  </a:moveTo>
                  <a:lnTo>
                    <a:pt x="907" y="145"/>
                  </a:lnTo>
                  <a:lnTo>
                    <a:pt x="911" y="145"/>
                  </a:lnTo>
                  <a:lnTo>
                    <a:pt x="916" y="149"/>
                  </a:lnTo>
                  <a:lnTo>
                    <a:pt x="919" y="153"/>
                  </a:lnTo>
                  <a:lnTo>
                    <a:pt x="920" y="158"/>
                  </a:lnTo>
                  <a:lnTo>
                    <a:pt x="920" y="158"/>
                  </a:lnTo>
                  <a:lnTo>
                    <a:pt x="919" y="164"/>
                  </a:lnTo>
                  <a:lnTo>
                    <a:pt x="916" y="167"/>
                  </a:lnTo>
                  <a:lnTo>
                    <a:pt x="911" y="170"/>
                  </a:lnTo>
                  <a:lnTo>
                    <a:pt x="907" y="171"/>
                  </a:lnTo>
                  <a:lnTo>
                    <a:pt x="907" y="171"/>
                  </a:lnTo>
                  <a:lnTo>
                    <a:pt x="901" y="170"/>
                  </a:lnTo>
                  <a:lnTo>
                    <a:pt x="898" y="167"/>
                  </a:lnTo>
                  <a:lnTo>
                    <a:pt x="894" y="164"/>
                  </a:lnTo>
                  <a:lnTo>
                    <a:pt x="894" y="158"/>
                  </a:lnTo>
                  <a:lnTo>
                    <a:pt x="894" y="158"/>
                  </a:lnTo>
                  <a:lnTo>
                    <a:pt x="894" y="153"/>
                  </a:lnTo>
                  <a:lnTo>
                    <a:pt x="898" y="149"/>
                  </a:lnTo>
                  <a:lnTo>
                    <a:pt x="901" y="145"/>
                  </a:lnTo>
                  <a:lnTo>
                    <a:pt x="907" y="145"/>
                  </a:lnTo>
                  <a:lnTo>
                    <a:pt x="907" y="145"/>
                  </a:lnTo>
                  <a:close/>
                  <a:moveTo>
                    <a:pt x="880" y="105"/>
                  </a:moveTo>
                  <a:lnTo>
                    <a:pt x="880" y="105"/>
                  </a:lnTo>
                  <a:lnTo>
                    <a:pt x="886" y="107"/>
                  </a:lnTo>
                  <a:lnTo>
                    <a:pt x="890" y="109"/>
                  </a:lnTo>
                  <a:lnTo>
                    <a:pt x="892" y="113"/>
                  </a:lnTo>
                  <a:lnTo>
                    <a:pt x="894" y="119"/>
                  </a:lnTo>
                  <a:lnTo>
                    <a:pt x="894" y="119"/>
                  </a:lnTo>
                  <a:lnTo>
                    <a:pt x="892" y="124"/>
                  </a:lnTo>
                  <a:lnTo>
                    <a:pt x="890" y="128"/>
                  </a:lnTo>
                  <a:lnTo>
                    <a:pt x="886" y="131"/>
                  </a:lnTo>
                  <a:lnTo>
                    <a:pt x="880" y="132"/>
                  </a:lnTo>
                  <a:lnTo>
                    <a:pt x="880" y="132"/>
                  </a:lnTo>
                  <a:lnTo>
                    <a:pt x="875" y="131"/>
                  </a:lnTo>
                  <a:lnTo>
                    <a:pt x="871" y="128"/>
                  </a:lnTo>
                  <a:lnTo>
                    <a:pt x="868" y="124"/>
                  </a:lnTo>
                  <a:lnTo>
                    <a:pt x="867" y="119"/>
                  </a:lnTo>
                  <a:lnTo>
                    <a:pt x="867" y="119"/>
                  </a:lnTo>
                  <a:lnTo>
                    <a:pt x="868" y="113"/>
                  </a:lnTo>
                  <a:lnTo>
                    <a:pt x="871" y="109"/>
                  </a:lnTo>
                  <a:lnTo>
                    <a:pt x="875" y="107"/>
                  </a:lnTo>
                  <a:lnTo>
                    <a:pt x="880" y="105"/>
                  </a:lnTo>
                  <a:lnTo>
                    <a:pt x="880" y="105"/>
                  </a:lnTo>
                  <a:close/>
                  <a:moveTo>
                    <a:pt x="571" y="79"/>
                  </a:moveTo>
                  <a:lnTo>
                    <a:pt x="571" y="79"/>
                  </a:lnTo>
                  <a:lnTo>
                    <a:pt x="582" y="80"/>
                  </a:lnTo>
                  <a:lnTo>
                    <a:pt x="594" y="84"/>
                  </a:lnTo>
                  <a:lnTo>
                    <a:pt x="604" y="90"/>
                  </a:lnTo>
                  <a:lnTo>
                    <a:pt x="613" y="96"/>
                  </a:lnTo>
                  <a:lnTo>
                    <a:pt x="620" y="105"/>
                  </a:lnTo>
                  <a:lnTo>
                    <a:pt x="625" y="115"/>
                  </a:lnTo>
                  <a:lnTo>
                    <a:pt x="629" y="127"/>
                  </a:lnTo>
                  <a:lnTo>
                    <a:pt x="630" y="138"/>
                  </a:lnTo>
                  <a:lnTo>
                    <a:pt x="630" y="138"/>
                  </a:lnTo>
                  <a:lnTo>
                    <a:pt x="629" y="150"/>
                  </a:lnTo>
                  <a:lnTo>
                    <a:pt x="625" y="161"/>
                  </a:lnTo>
                  <a:lnTo>
                    <a:pt x="620" y="171"/>
                  </a:lnTo>
                  <a:lnTo>
                    <a:pt x="613" y="179"/>
                  </a:lnTo>
                  <a:lnTo>
                    <a:pt x="604" y="187"/>
                  </a:lnTo>
                  <a:lnTo>
                    <a:pt x="594" y="193"/>
                  </a:lnTo>
                  <a:lnTo>
                    <a:pt x="582" y="196"/>
                  </a:lnTo>
                  <a:lnTo>
                    <a:pt x="571" y="196"/>
                  </a:lnTo>
                  <a:lnTo>
                    <a:pt x="571" y="196"/>
                  </a:lnTo>
                  <a:lnTo>
                    <a:pt x="559" y="196"/>
                  </a:lnTo>
                  <a:lnTo>
                    <a:pt x="548" y="193"/>
                  </a:lnTo>
                  <a:lnTo>
                    <a:pt x="537" y="187"/>
                  </a:lnTo>
                  <a:lnTo>
                    <a:pt x="530" y="179"/>
                  </a:lnTo>
                  <a:lnTo>
                    <a:pt x="522" y="171"/>
                  </a:lnTo>
                  <a:lnTo>
                    <a:pt x="516" y="161"/>
                  </a:lnTo>
                  <a:lnTo>
                    <a:pt x="514" y="150"/>
                  </a:lnTo>
                  <a:lnTo>
                    <a:pt x="512" y="138"/>
                  </a:lnTo>
                  <a:lnTo>
                    <a:pt x="512" y="138"/>
                  </a:lnTo>
                  <a:lnTo>
                    <a:pt x="514" y="127"/>
                  </a:lnTo>
                  <a:lnTo>
                    <a:pt x="516" y="115"/>
                  </a:lnTo>
                  <a:lnTo>
                    <a:pt x="522" y="105"/>
                  </a:lnTo>
                  <a:lnTo>
                    <a:pt x="530" y="96"/>
                  </a:lnTo>
                  <a:lnTo>
                    <a:pt x="537" y="90"/>
                  </a:lnTo>
                  <a:lnTo>
                    <a:pt x="548" y="84"/>
                  </a:lnTo>
                  <a:lnTo>
                    <a:pt x="559" y="80"/>
                  </a:lnTo>
                  <a:lnTo>
                    <a:pt x="571" y="79"/>
                  </a:lnTo>
                  <a:lnTo>
                    <a:pt x="571" y="79"/>
                  </a:lnTo>
                  <a:close/>
                  <a:moveTo>
                    <a:pt x="1615" y="520"/>
                  </a:moveTo>
                  <a:lnTo>
                    <a:pt x="1615" y="520"/>
                  </a:lnTo>
                  <a:lnTo>
                    <a:pt x="1619" y="514"/>
                  </a:lnTo>
                  <a:lnTo>
                    <a:pt x="1622" y="509"/>
                  </a:lnTo>
                  <a:lnTo>
                    <a:pt x="1623" y="502"/>
                  </a:lnTo>
                  <a:lnTo>
                    <a:pt x="1623" y="496"/>
                  </a:lnTo>
                  <a:lnTo>
                    <a:pt x="1623" y="388"/>
                  </a:lnTo>
                  <a:lnTo>
                    <a:pt x="1623" y="388"/>
                  </a:lnTo>
                  <a:lnTo>
                    <a:pt x="1623" y="381"/>
                  </a:lnTo>
                  <a:lnTo>
                    <a:pt x="1622" y="374"/>
                  </a:lnTo>
                  <a:lnTo>
                    <a:pt x="1619" y="369"/>
                  </a:lnTo>
                  <a:lnTo>
                    <a:pt x="1615" y="364"/>
                  </a:lnTo>
                  <a:lnTo>
                    <a:pt x="1275" y="364"/>
                  </a:lnTo>
                  <a:lnTo>
                    <a:pt x="1275" y="448"/>
                  </a:lnTo>
                  <a:lnTo>
                    <a:pt x="1275" y="448"/>
                  </a:lnTo>
                  <a:lnTo>
                    <a:pt x="1275" y="459"/>
                  </a:lnTo>
                  <a:lnTo>
                    <a:pt x="1273" y="468"/>
                  </a:lnTo>
                  <a:lnTo>
                    <a:pt x="1271" y="479"/>
                  </a:lnTo>
                  <a:lnTo>
                    <a:pt x="1267" y="488"/>
                  </a:lnTo>
                  <a:lnTo>
                    <a:pt x="1267" y="488"/>
                  </a:lnTo>
                  <a:lnTo>
                    <a:pt x="1272" y="504"/>
                  </a:lnTo>
                  <a:lnTo>
                    <a:pt x="1275" y="520"/>
                  </a:lnTo>
                  <a:lnTo>
                    <a:pt x="1615" y="520"/>
                  </a:lnTo>
                  <a:close/>
                  <a:moveTo>
                    <a:pt x="1549" y="446"/>
                  </a:moveTo>
                  <a:lnTo>
                    <a:pt x="1549" y="446"/>
                  </a:lnTo>
                  <a:lnTo>
                    <a:pt x="1553" y="447"/>
                  </a:lnTo>
                  <a:lnTo>
                    <a:pt x="1555" y="448"/>
                  </a:lnTo>
                  <a:lnTo>
                    <a:pt x="1558" y="452"/>
                  </a:lnTo>
                  <a:lnTo>
                    <a:pt x="1558" y="455"/>
                  </a:lnTo>
                  <a:lnTo>
                    <a:pt x="1558" y="455"/>
                  </a:lnTo>
                  <a:lnTo>
                    <a:pt x="1558" y="459"/>
                  </a:lnTo>
                  <a:lnTo>
                    <a:pt x="1555" y="462"/>
                  </a:lnTo>
                  <a:lnTo>
                    <a:pt x="1553" y="464"/>
                  </a:lnTo>
                  <a:lnTo>
                    <a:pt x="1549" y="464"/>
                  </a:lnTo>
                  <a:lnTo>
                    <a:pt x="1549" y="464"/>
                  </a:lnTo>
                  <a:lnTo>
                    <a:pt x="1546" y="464"/>
                  </a:lnTo>
                  <a:lnTo>
                    <a:pt x="1542" y="462"/>
                  </a:lnTo>
                  <a:lnTo>
                    <a:pt x="1541" y="459"/>
                  </a:lnTo>
                  <a:lnTo>
                    <a:pt x="1540" y="455"/>
                  </a:lnTo>
                  <a:lnTo>
                    <a:pt x="1540" y="455"/>
                  </a:lnTo>
                  <a:lnTo>
                    <a:pt x="1541" y="452"/>
                  </a:lnTo>
                  <a:lnTo>
                    <a:pt x="1542" y="448"/>
                  </a:lnTo>
                  <a:lnTo>
                    <a:pt x="1546" y="447"/>
                  </a:lnTo>
                  <a:lnTo>
                    <a:pt x="1549" y="446"/>
                  </a:lnTo>
                  <a:lnTo>
                    <a:pt x="1549" y="446"/>
                  </a:lnTo>
                  <a:close/>
                  <a:moveTo>
                    <a:pt x="1530" y="418"/>
                  </a:moveTo>
                  <a:lnTo>
                    <a:pt x="1530" y="418"/>
                  </a:lnTo>
                  <a:lnTo>
                    <a:pt x="1534" y="419"/>
                  </a:lnTo>
                  <a:lnTo>
                    <a:pt x="1537" y="421"/>
                  </a:lnTo>
                  <a:lnTo>
                    <a:pt x="1540" y="425"/>
                  </a:lnTo>
                  <a:lnTo>
                    <a:pt x="1540" y="427"/>
                  </a:lnTo>
                  <a:lnTo>
                    <a:pt x="1540" y="427"/>
                  </a:lnTo>
                  <a:lnTo>
                    <a:pt x="1540" y="431"/>
                  </a:lnTo>
                  <a:lnTo>
                    <a:pt x="1537" y="434"/>
                  </a:lnTo>
                  <a:lnTo>
                    <a:pt x="1534" y="436"/>
                  </a:lnTo>
                  <a:lnTo>
                    <a:pt x="1530" y="436"/>
                  </a:lnTo>
                  <a:lnTo>
                    <a:pt x="1530" y="436"/>
                  </a:lnTo>
                  <a:lnTo>
                    <a:pt x="1528" y="436"/>
                  </a:lnTo>
                  <a:lnTo>
                    <a:pt x="1524" y="434"/>
                  </a:lnTo>
                  <a:lnTo>
                    <a:pt x="1522" y="431"/>
                  </a:lnTo>
                  <a:lnTo>
                    <a:pt x="1521" y="427"/>
                  </a:lnTo>
                  <a:lnTo>
                    <a:pt x="1521" y="427"/>
                  </a:lnTo>
                  <a:lnTo>
                    <a:pt x="1522" y="425"/>
                  </a:lnTo>
                  <a:lnTo>
                    <a:pt x="1524" y="421"/>
                  </a:lnTo>
                  <a:lnTo>
                    <a:pt x="1528" y="419"/>
                  </a:lnTo>
                  <a:lnTo>
                    <a:pt x="1530" y="418"/>
                  </a:lnTo>
                  <a:lnTo>
                    <a:pt x="1530" y="418"/>
                  </a:lnTo>
                  <a:close/>
                  <a:moveTo>
                    <a:pt x="1512" y="446"/>
                  </a:moveTo>
                  <a:lnTo>
                    <a:pt x="1512" y="446"/>
                  </a:lnTo>
                  <a:lnTo>
                    <a:pt x="1516" y="447"/>
                  </a:lnTo>
                  <a:lnTo>
                    <a:pt x="1518" y="448"/>
                  </a:lnTo>
                  <a:lnTo>
                    <a:pt x="1521" y="452"/>
                  </a:lnTo>
                  <a:lnTo>
                    <a:pt x="1521" y="455"/>
                  </a:lnTo>
                  <a:lnTo>
                    <a:pt x="1521" y="455"/>
                  </a:lnTo>
                  <a:lnTo>
                    <a:pt x="1521" y="459"/>
                  </a:lnTo>
                  <a:lnTo>
                    <a:pt x="1518" y="462"/>
                  </a:lnTo>
                  <a:lnTo>
                    <a:pt x="1516" y="464"/>
                  </a:lnTo>
                  <a:lnTo>
                    <a:pt x="1512" y="464"/>
                  </a:lnTo>
                  <a:lnTo>
                    <a:pt x="1512" y="464"/>
                  </a:lnTo>
                  <a:lnTo>
                    <a:pt x="1509" y="464"/>
                  </a:lnTo>
                  <a:lnTo>
                    <a:pt x="1505" y="462"/>
                  </a:lnTo>
                  <a:lnTo>
                    <a:pt x="1504" y="459"/>
                  </a:lnTo>
                  <a:lnTo>
                    <a:pt x="1502" y="455"/>
                  </a:lnTo>
                  <a:lnTo>
                    <a:pt x="1502" y="455"/>
                  </a:lnTo>
                  <a:lnTo>
                    <a:pt x="1504" y="452"/>
                  </a:lnTo>
                  <a:lnTo>
                    <a:pt x="1505" y="448"/>
                  </a:lnTo>
                  <a:lnTo>
                    <a:pt x="1509" y="447"/>
                  </a:lnTo>
                  <a:lnTo>
                    <a:pt x="1512" y="446"/>
                  </a:lnTo>
                  <a:lnTo>
                    <a:pt x="1512" y="446"/>
                  </a:lnTo>
                  <a:close/>
                  <a:moveTo>
                    <a:pt x="1493" y="418"/>
                  </a:moveTo>
                  <a:lnTo>
                    <a:pt x="1493" y="418"/>
                  </a:lnTo>
                  <a:lnTo>
                    <a:pt x="1497" y="419"/>
                  </a:lnTo>
                  <a:lnTo>
                    <a:pt x="1500" y="421"/>
                  </a:lnTo>
                  <a:lnTo>
                    <a:pt x="1502" y="425"/>
                  </a:lnTo>
                  <a:lnTo>
                    <a:pt x="1502" y="427"/>
                  </a:lnTo>
                  <a:lnTo>
                    <a:pt x="1502" y="427"/>
                  </a:lnTo>
                  <a:lnTo>
                    <a:pt x="1502" y="431"/>
                  </a:lnTo>
                  <a:lnTo>
                    <a:pt x="1500" y="434"/>
                  </a:lnTo>
                  <a:lnTo>
                    <a:pt x="1497" y="436"/>
                  </a:lnTo>
                  <a:lnTo>
                    <a:pt x="1493" y="436"/>
                  </a:lnTo>
                  <a:lnTo>
                    <a:pt x="1493" y="436"/>
                  </a:lnTo>
                  <a:lnTo>
                    <a:pt x="1491" y="436"/>
                  </a:lnTo>
                  <a:lnTo>
                    <a:pt x="1487" y="434"/>
                  </a:lnTo>
                  <a:lnTo>
                    <a:pt x="1485" y="431"/>
                  </a:lnTo>
                  <a:lnTo>
                    <a:pt x="1484" y="427"/>
                  </a:lnTo>
                  <a:lnTo>
                    <a:pt x="1484" y="427"/>
                  </a:lnTo>
                  <a:lnTo>
                    <a:pt x="1485" y="425"/>
                  </a:lnTo>
                  <a:lnTo>
                    <a:pt x="1487" y="421"/>
                  </a:lnTo>
                  <a:lnTo>
                    <a:pt x="1491" y="419"/>
                  </a:lnTo>
                  <a:lnTo>
                    <a:pt x="1493" y="418"/>
                  </a:lnTo>
                  <a:lnTo>
                    <a:pt x="1493" y="418"/>
                  </a:lnTo>
                  <a:close/>
                  <a:moveTo>
                    <a:pt x="1475" y="446"/>
                  </a:moveTo>
                  <a:lnTo>
                    <a:pt x="1475" y="446"/>
                  </a:lnTo>
                  <a:lnTo>
                    <a:pt x="1479" y="447"/>
                  </a:lnTo>
                  <a:lnTo>
                    <a:pt x="1481" y="448"/>
                  </a:lnTo>
                  <a:lnTo>
                    <a:pt x="1484" y="452"/>
                  </a:lnTo>
                  <a:lnTo>
                    <a:pt x="1484" y="455"/>
                  </a:lnTo>
                  <a:lnTo>
                    <a:pt x="1484" y="455"/>
                  </a:lnTo>
                  <a:lnTo>
                    <a:pt x="1484" y="459"/>
                  </a:lnTo>
                  <a:lnTo>
                    <a:pt x="1481" y="462"/>
                  </a:lnTo>
                  <a:lnTo>
                    <a:pt x="1479" y="464"/>
                  </a:lnTo>
                  <a:lnTo>
                    <a:pt x="1475" y="464"/>
                  </a:lnTo>
                  <a:lnTo>
                    <a:pt x="1475" y="464"/>
                  </a:lnTo>
                  <a:lnTo>
                    <a:pt x="1472" y="464"/>
                  </a:lnTo>
                  <a:lnTo>
                    <a:pt x="1468" y="462"/>
                  </a:lnTo>
                  <a:lnTo>
                    <a:pt x="1467" y="459"/>
                  </a:lnTo>
                  <a:lnTo>
                    <a:pt x="1465" y="455"/>
                  </a:lnTo>
                  <a:lnTo>
                    <a:pt x="1465" y="455"/>
                  </a:lnTo>
                  <a:lnTo>
                    <a:pt x="1467" y="452"/>
                  </a:lnTo>
                  <a:lnTo>
                    <a:pt x="1468" y="448"/>
                  </a:lnTo>
                  <a:lnTo>
                    <a:pt x="1472" y="447"/>
                  </a:lnTo>
                  <a:lnTo>
                    <a:pt x="1475" y="446"/>
                  </a:lnTo>
                  <a:lnTo>
                    <a:pt x="1475" y="446"/>
                  </a:lnTo>
                  <a:close/>
                  <a:moveTo>
                    <a:pt x="1456" y="418"/>
                  </a:moveTo>
                  <a:lnTo>
                    <a:pt x="1456" y="418"/>
                  </a:lnTo>
                  <a:lnTo>
                    <a:pt x="1460" y="419"/>
                  </a:lnTo>
                  <a:lnTo>
                    <a:pt x="1463" y="421"/>
                  </a:lnTo>
                  <a:lnTo>
                    <a:pt x="1465" y="425"/>
                  </a:lnTo>
                  <a:lnTo>
                    <a:pt x="1465" y="427"/>
                  </a:lnTo>
                  <a:lnTo>
                    <a:pt x="1465" y="427"/>
                  </a:lnTo>
                  <a:lnTo>
                    <a:pt x="1465" y="431"/>
                  </a:lnTo>
                  <a:lnTo>
                    <a:pt x="1463" y="434"/>
                  </a:lnTo>
                  <a:lnTo>
                    <a:pt x="1460" y="436"/>
                  </a:lnTo>
                  <a:lnTo>
                    <a:pt x="1456" y="436"/>
                  </a:lnTo>
                  <a:lnTo>
                    <a:pt x="1456" y="436"/>
                  </a:lnTo>
                  <a:lnTo>
                    <a:pt x="1453" y="436"/>
                  </a:lnTo>
                  <a:lnTo>
                    <a:pt x="1450" y="434"/>
                  </a:lnTo>
                  <a:lnTo>
                    <a:pt x="1448" y="431"/>
                  </a:lnTo>
                  <a:lnTo>
                    <a:pt x="1447" y="427"/>
                  </a:lnTo>
                  <a:lnTo>
                    <a:pt x="1447" y="427"/>
                  </a:lnTo>
                  <a:lnTo>
                    <a:pt x="1448" y="425"/>
                  </a:lnTo>
                  <a:lnTo>
                    <a:pt x="1450" y="421"/>
                  </a:lnTo>
                  <a:lnTo>
                    <a:pt x="1453" y="419"/>
                  </a:lnTo>
                  <a:lnTo>
                    <a:pt x="1456" y="418"/>
                  </a:lnTo>
                  <a:lnTo>
                    <a:pt x="1456" y="418"/>
                  </a:lnTo>
                  <a:close/>
                  <a:moveTo>
                    <a:pt x="1438" y="446"/>
                  </a:moveTo>
                  <a:lnTo>
                    <a:pt x="1438" y="446"/>
                  </a:lnTo>
                  <a:lnTo>
                    <a:pt x="1442" y="447"/>
                  </a:lnTo>
                  <a:lnTo>
                    <a:pt x="1444" y="448"/>
                  </a:lnTo>
                  <a:lnTo>
                    <a:pt x="1447" y="452"/>
                  </a:lnTo>
                  <a:lnTo>
                    <a:pt x="1447" y="455"/>
                  </a:lnTo>
                  <a:lnTo>
                    <a:pt x="1447" y="455"/>
                  </a:lnTo>
                  <a:lnTo>
                    <a:pt x="1447" y="459"/>
                  </a:lnTo>
                  <a:lnTo>
                    <a:pt x="1444" y="462"/>
                  </a:lnTo>
                  <a:lnTo>
                    <a:pt x="1442" y="464"/>
                  </a:lnTo>
                  <a:lnTo>
                    <a:pt x="1438" y="464"/>
                  </a:lnTo>
                  <a:lnTo>
                    <a:pt x="1438" y="464"/>
                  </a:lnTo>
                  <a:lnTo>
                    <a:pt x="1435" y="464"/>
                  </a:lnTo>
                  <a:lnTo>
                    <a:pt x="1431" y="462"/>
                  </a:lnTo>
                  <a:lnTo>
                    <a:pt x="1430" y="459"/>
                  </a:lnTo>
                  <a:lnTo>
                    <a:pt x="1428" y="455"/>
                  </a:lnTo>
                  <a:lnTo>
                    <a:pt x="1428" y="455"/>
                  </a:lnTo>
                  <a:lnTo>
                    <a:pt x="1430" y="452"/>
                  </a:lnTo>
                  <a:lnTo>
                    <a:pt x="1431" y="448"/>
                  </a:lnTo>
                  <a:lnTo>
                    <a:pt x="1435" y="447"/>
                  </a:lnTo>
                  <a:lnTo>
                    <a:pt x="1438" y="446"/>
                  </a:lnTo>
                  <a:lnTo>
                    <a:pt x="1438" y="446"/>
                  </a:lnTo>
                  <a:close/>
                  <a:moveTo>
                    <a:pt x="1419" y="418"/>
                  </a:moveTo>
                  <a:lnTo>
                    <a:pt x="1419" y="418"/>
                  </a:lnTo>
                  <a:lnTo>
                    <a:pt x="1423" y="419"/>
                  </a:lnTo>
                  <a:lnTo>
                    <a:pt x="1426" y="421"/>
                  </a:lnTo>
                  <a:lnTo>
                    <a:pt x="1428" y="425"/>
                  </a:lnTo>
                  <a:lnTo>
                    <a:pt x="1428" y="427"/>
                  </a:lnTo>
                  <a:lnTo>
                    <a:pt x="1428" y="427"/>
                  </a:lnTo>
                  <a:lnTo>
                    <a:pt x="1428" y="431"/>
                  </a:lnTo>
                  <a:lnTo>
                    <a:pt x="1426" y="434"/>
                  </a:lnTo>
                  <a:lnTo>
                    <a:pt x="1423" y="436"/>
                  </a:lnTo>
                  <a:lnTo>
                    <a:pt x="1419" y="436"/>
                  </a:lnTo>
                  <a:lnTo>
                    <a:pt x="1419" y="436"/>
                  </a:lnTo>
                  <a:lnTo>
                    <a:pt x="1416" y="436"/>
                  </a:lnTo>
                  <a:lnTo>
                    <a:pt x="1412" y="434"/>
                  </a:lnTo>
                  <a:lnTo>
                    <a:pt x="1411" y="431"/>
                  </a:lnTo>
                  <a:lnTo>
                    <a:pt x="1410" y="427"/>
                  </a:lnTo>
                  <a:lnTo>
                    <a:pt x="1410" y="427"/>
                  </a:lnTo>
                  <a:lnTo>
                    <a:pt x="1411" y="425"/>
                  </a:lnTo>
                  <a:lnTo>
                    <a:pt x="1412" y="421"/>
                  </a:lnTo>
                  <a:lnTo>
                    <a:pt x="1416" y="419"/>
                  </a:lnTo>
                  <a:lnTo>
                    <a:pt x="1419" y="418"/>
                  </a:lnTo>
                  <a:lnTo>
                    <a:pt x="1419" y="418"/>
                  </a:lnTo>
                  <a:close/>
                  <a:moveTo>
                    <a:pt x="1401" y="446"/>
                  </a:moveTo>
                  <a:lnTo>
                    <a:pt x="1401" y="446"/>
                  </a:lnTo>
                  <a:lnTo>
                    <a:pt x="1405" y="447"/>
                  </a:lnTo>
                  <a:lnTo>
                    <a:pt x="1407" y="448"/>
                  </a:lnTo>
                  <a:lnTo>
                    <a:pt x="1410" y="452"/>
                  </a:lnTo>
                  <a:lnTo>
                    <a:pt x="1410" y="455"/>
                  </a:lnTo>
                  <a:lnTo>
                    <a:pt x="1410" y="455"/>
                  </a:lnTo>
                  <a:lnTo>
                    <a:pt x="1410" y="459"/>
                  </a:lnTo>
                  <a:lnTo>
                    <a:pt x="1407" y="462"/>
                  </a:lnTo>
                  <a:lnTo>
                    <a:pt x="1405" y="464"/>
                  </a:lnTo>
                  <a:lnTo>
                    <a:pt x="1401" y="464"/>
                  </a:lnTo>
                  <a:lnTo>
                    <a:pt x="1401" y="464"/>
                  </a:lnTo>
                  <a:lnTo>
                    <a:pt x="1398" y="464"/>
                  </a:lnTo>
                  <a:lnTo>
                    <a:pt x="1394" y="462"/>
                  </a:lnTo>
                  <a:lnTo>
                    <a:pt x="1393" y="459"/>
                  </a:lnTo>
                  <a:lnTo>
                    <a:pt x="1391" y="455"/>
                  </a:lnTo>
                  <a:lnTo>
                    <a:pt x="1391" y="455"/>
                  </a:lnTo>
                  <a:lnTo>
                    <a:pt x="1393" y="452"/>
                  </a:lnTo>
                  <a:lnTo>
                    <a:pt x="1394" y="448"/>
                  </a:lnTo>
                  <a:lnTo>
                    <a:pt x="1398" y="447"/>
                  </a:lnTo>
                  <a:lnTo>
                    <a:pt x="1401" y="446"/>
                  </a:lnTo>
                  <a:lnTo>
                    <a:pt x="1401" y="446"/>
                  </a:lnTo>
                  <a:close/>
                  <a:moveTo>
                    <a:pt x="1382" y="418"/>
                  </a:moveTo>
                  <a:lnTo>
                    <a:pt x="1382" y="418"/>
                  </a:lnTo>
                  <a:lnTo>
                    <a:pt x="1386" y="419"/>
                  </a:lnTo>
                  <a:lnTo>
                    <a:pt x="1389" y="421"/>
                  </a:lnTo>
                  <a:lnTo>
                    <a:pt x="1391" y="425"/>
                  </a:lnTo>
                  <a:lnTo>
                    <a:pt x="1391" y="427"/>
                  </a:lnTo>
                  <a:lnTo>
                    <a:pt x="1391" y="427"/>
                  </a:lnTo>
                  <a:lnTo>
                    <a:pt x="1391" y="431"/>
                  </a:lnTo>
                  <a:lnTo>
                    <a:pt x="1389" y="434"/>
                  </a:lnTo>
                  <a:lnTo>
                    <a:pt x="1386" y="436"/>
                  </a:lnTo>
                  <a:lnTo>
                    <a:pt x="1382" y="436"/>
                  </a:lnTo>
                  <a:lnTo>
                    <a:pt x="1382" y="436"/>
                  </a:lnTo>
                  <a:lnTo>
                    <a:pt x="1379" y="436"/>
                  </a:lnTo>
                  <a:lnTo>
                    <a:pt x="1375" y="434"/>
                  </a:lnTo>
                  <a:lnTo>
                    <a:pt x="1374" y="431"/>
                  </a:lnTo>
                  <a:lnTo>
                    <a:pt x="1373" y="427"/>
                  </a:lnTo>
                  <a:lnTo>
                    <a:pt x="1373" y="427"/>
                  </a:lnTo>
                  <a:lnTo>
                    <a:pt x="1374" y="425"/>
                  </a:lnTo>
                  <a:lnTo>
                    <a:pt x="1375" y="421"/>
                  </a:lnTo>
                  <a:lnTo>
                    <a:pt x="1379" y="419"/>
                  </a:lnTo>
                  <a:lnTo>
                    <a:pt x="1382" y="418"/>
                  </a:lnTo>
                  <a:lnTo>
                    <a:pt x="1382" y="418"/>
                  </a:lnTo>
                  <a:close/>
                  <a:moveTo>
                    <a:pt x="1648" y="877"/>
                  </a:moveTo>
                  <a:lnTo>
                    <a:pt x="1275" y="877"/>
                  </a:lnTo>
                  <a:lnTo>
                    <a:pt x="1275" y="916"/>
                  </a:lnTo>
                  <a:lnTo>
                    <a:pt x="1275" y="916"/>
                  </a:lnTo>
                  <a:lnTo>
                    <a:pt x="1275" y="927"/>
                  </a:lnTo>
                  <a:lnTo>
                    <a:pt x="1272" y="938"/>
                  </a:lnTo>
                  <a:lnTo>
                    <a:pt x="1272" y="938"/>
                  </a:lnTo>
                  <a:lnTo>
                    <a:pt x="1284" y="941"/>
                  </a:lnTo>
                  <a:lnTo>
                    <a:pt x="1295" y="947"/>
                  </a:lnTo>
                  <a:lnTo>
                    <a:pt x="1304" y="953"/>
                  </a:lnTo>
                  <a:lnTo>
                    <a:pt x="1312" y="963"/>
                  </a:lnTo>
                  <a:lnTo>
                    <a:pt x="1318" y="972"/>
                  </a:lnTo>
                  <a:lnTo>
                    <a:pt x="1324" y="982"/>
                  </a:lnTo>
                  <a:lnTo>
                    <a:pt x="1326" y="994"/>
                  </a:lnTo>
                  <a:lnTo>
                    <a:pt x="1328" y="1007"/>
                  </a:lnTo>
                  <a:lnTo>
                    <a:pt x="1328" y="1019"/>
                  </a:lnTo>
                  <a:lnTo>
                    <a:pt x="1648" y="1019"/>
                  </a:lnTo>
                  <a:lnTo>
                    <a:pt x="1648" y="1019"/>
                  </a:lnTo>
                  <a:lnTo>
                    <a:pt x="1653" y="1019"/>
                  </a:lnTo>
                  <a:lnTo>
                    <a:pt x="1657" y="1017"/>
                  </a:lnTo>
                  <a:lnTo>
                    <a:pt x="1660" y="1011"/>
                  </a:lnTo>
                  <a:lnTo>
                    <a:pt x="1660" y="1007"/>
                  </a:lnTo>
                  <a:lnTo>
                    <a:pt x="1660" y="889"/>
                  </a:lnTo>
                  <a:lnTo>
                    <a:pt x="1660" y="889"/>
                  </a:lnTo>
                  <a:lnTo>
                    <a:pt x="1660" y="885"/>
                  </a:lnTo>
                  <a:lnTo>
                    <a:pt x="1657" y="881"/>
                  </a:lnTo>
                  <a:lnTo>
                    <a:pt x="1653" y="877"/>
                  </a:lnTo>
                  <a:lnTo>
                    <a:pt x="1648" y="877"/>
                  </a:lnTo>
                  <a:lnTo>
                    <a:pt x="1648" y="877"/>
                  </a:lnTo>
                  <a:close/>
                  <a:moveTo>
                    <a:pt x="1275" y="356"/>
                  </a:moveTo>
                  <a:lnTo>
                    <a:pt x="1615" y="356"/>
                  </a:lnTo>
                  <a:lnTo>
                    <a:pt x="1615" y="356"/>
                  </a:lnTo>
                  <a:lnTo>
                    <a:pt x="1619" y="351"/>
                  </a:lnTo>
                  <a:lnTo>
                    <a:pt x="1622" y="345"/>
                  </a:lnTo>
                  <a:lnTo>
                    <a:pt x="1623" y="339"/>
                  </a:lnTo>
                  <a:lnTo>
                    <a:pt x="1623" y="332"/>
                  </a:lnTo>
                  <a:lnTo>
                    <a:pt x="1623" y="223"/>
                  </a:lnTo>
                  <a:lnTo>
                    <a:pt x="1623" y="223"/>
                  </a:lnTo>
                  <a:lnTo>
                    <a:pt x="1623" y="215"/>
                  </a:lnTo>
                  <a:lnTo>
                    <a:pt x="1620" y="207"/>
                  </a:lnTo>
                  <a:lnTo>
                    <a:pt x="1616" y="199"/>
                  </a:lnTo>
                  <a:lnTo>
                    <a:pt x="1611" y="194"/>
                  </a:lnTo>
                  <a:lnTo>
                    <a:pt x="1604" y="189"/>
                  </a:lnTo>
                  <a:lnTo>
                    <a:pt x="1598" y="185"/>
                  </a:lnTo>
                  <a:lnTo>
                    <a:pt x="1589" y="182"/>
                  </a:lnTo>
                  <a:lnTo>
                    <a:pt x="1581" y="181"/>
                  </a:lnTo>
                  <a:lnTo>
                    <a:pt x="1275" y="181"/>
                  </a:lnTo>
                  <a:lnTo>
                    <a:pt x="1275" y="215"/>
                  </a:lnTo>
                  <a:lnTo>
                    <a:pt x="1275" y="215"/>
                  </a:lnTo>
                  <a:lnTo>
                    <a:pt x="1275" y="225"/>
                  </a:lnTo>
                  <a:lnTo>
                    <a:pt x="1273" y="235"/>
                  </a:lnTo>
                  <a:lnTo>
                    <a:pt x="1271" y="245"/>
                  </a:lnTo>
                  <a:lnTo>
                    <a:pt x="1268" y="254"/>
                  </a:lnTo>
                  <a:lnTo>
                    <a:pt x="1268" y="254"/>
                  </a:lnTo>
                  <a:lnTo>
                    <a:pt x="1271" y="264"/>
                  </a:lnTo>
                  <a:lnTo>
                    <a:pt x="1273" y="274"/>
                  </a:lnTo>
                  <a:lnTo>
                    <a:pt x="1275" y="283"/>
                  </a:lnTo>
                  <a:lnTo>
                    <a:pt x="1275" y="294"/>
                  </a:lnTo>
                  <a:lnTo>
                    <a:pt x="1275" y="356"/>
                  </a:lnTo>
                  <a:close/>
                  <a:moveTo>
                    <a:pt x="1549" y="282"/>
                  </a:moveTo>
                  <a:lnTo>
                    <a:pt x="1549" y="282"/>
                  </a:lnTo>
                  <a:lnTo>
                    <a:pt x="1553" y="283"/>
                  </a:lnTo>
                  <a:lnTo>
                    <a:pt x="1555" y="285"/>
                  </a:lnTo>
                  <a:lnTo>
                    <a:pt x="1558" y="287"/>
                  </a:lnTo>
                  <a:lnTo>
                    <a:pt x="1558" y="291"/>
                  </a:lnTo>
                  <a:lnTo>
                    <a:pt x="1558" y="291"/>
                  </a:lnTo>
                  <a:lnTo>
                    <a:pt x="1558" y="295"/>
                  </a:lnTo>
                  <a:lnTo>
                    <a:pt x="1555" y="298"/>
                  </a:lnTo>
                  <a:lnTo>
                    <a:pt x="1553" y="301"/>
                  </a:lnTo>
                  <a:lnTo>
                    <a:pt x="1549" y="301"/>
                  </a:lnTo>
                  <a:lnTo>
                    <a:pt x="1549" y="301"/>
                  </a:lnTo>
                  <a:lnTo>
                    <a:pt x="1546" y="301"/>
                  </a:lnTo>
                  <a:lnTo>
                    <a:pt x="1542" y="298"/>
                  </a:lnTo>
                  <a:lnTo>
                    <a:pt x="1541" y="295"/>
                  </a:lnTo>
                  <a:lnTo>
                    <a:pt x="1540" y="291"/>
                  </a:lnTo>
                  <a:lnTo>
                    <a:pt x="1540" y="291"/>
                  </a:lnTo>
                  <a:lnTo>
                    <a:pt x="1541" y="287"/>
                  </a:lnTo>
                  <a:lnTo>
                    <a:pt x="1542" y="285"/>
                  </a:lnTo>
                  <a:lnTo>
                    <a:pt x="1546" y="283"/>
                  </a:lnTo>
                  <a:lnTo>
                    <a:pt x="1549" y="282"/>
                  </a:lnTo>
                  <a:lnTo>
                    <a:pt x="1549" y="282"/>
                  </a:lnTo>
                  <a:close/>
                  <a:moveTo>
                    <a:pt x="1530" y="254"/>
                  </a:moveTo>
                  <a:lnTo>
                    <a:pt x="1530" y="254"/>
                  </a:lnTo>
                  <a:lnTo>
                    <a:pt x="1534" y="256"/>
                  </a:lnTo>
                  <a:lnTo>
                    <a:pt x="1537" y="257"/>
                  </a:lnTo>
                  <a:lnTo>
                    <a:pt x="1540" y="260"/>
                  </a:lnTo>
                  <a:lnTo>
                    <a:pt x="1540" y="264"/>
                  </a:lnTo>
                  <a:lnTo>
                    <a:pt x="1540" y="264"/>
                  </a:lnTo>
                  <a:lnTo>
                    <a:pt x="1540" y="268"/>
                  </a:lnTo>
                  <a:lnTo>
                    <a:pt x="1537" y="270"/>
                  </a:lnTo>
                  <a:lnTo>
                    <a:pt x="1534" y="273"/>
                  </a:lnTo>
                  <a:lnTo>
                    <a:pt x="1530" y="273"/>
                  </a:lnTo>
                  <a:lnTo>
                    <a:pt x="1530" y="273"/>
                  </a:lnTo>
                  <a:lnTo>
                    <a:pt x="1528" y="273"/>
                  </a:lnTo>
                  <a:lnTo>
                    <a:pt x="1524" y="270"/>
                  </a:lnTo>
                  <a:lnTo>
                    <a:pt x="1522" y="268"/>
                  </a:lnTo>
                  <a:lnTo>
                    <a:pt x="1521" y="264"/>
                  </a:lnTo>
                  <a:lnTo>
                    <a:pt x="1521" y="264"/>
                  </a:lnTo>
                  <a:lnTo>
                    <a:pt x="1522" y="260"/>
                  </a:lnTo>
                  <a:lnTo>
                    <a:pt x="1524" y="257"/>
                  </a:lnTo>
                  <a:lnTo>
                    <a:pt x="1528" y="256"/>
                  </a:lnTo>
                  <a:lnTo>
                    <a:pt x="1530" y="254"/>
                  </a:lnTo>
                  <a:lnTo>
                    <a:pt x="1530" y="254"/>
                  </a:lnTo>
                  <a:close/>
                  <a:moveTo>
                    <a:pt x="1512" y="282"/>
                  </a:moveTo>
                  <a:lnTo>
                    <a:pt x="1512" y="282"/>
                  </a:lnTo>
                  <a:lnTo>
                    <a:pt x="1516" y="283"/>
                  </a:lnTo>
                  <a:lnTo>
                    <a:pt x="1518" y="285"/>
                  </a:lnTo>
                  <a:lnTo>
                    <a:pt x="1521" y="287"/>
                  </a:lnTo>
                  <a:lnTo>
                    <a:pt x="1521" y="291"/>
                  </a:lnTo>
                  <a:lnTo>
                    <a:pt x="1521" y="291"/>
                  </a:lnTo>
                  <a:lnTo>
                    <a:pt x="1521" y="295"/>
                  </a:lnTo>
                  <a:lnTo>
                    <a:pt x="1518" y="298"/>
                  </a:lnTo>
                  <a:lnTo>
                    <a:pt x="1516" y="301"/>
                  </a:lnTo>
                  <a:lnTo>
                    <a:pt x="1512" y="301"/>
                  </a:lnTo>
                  <a:lnTo>
                    <a:pt x="1512" y="301"/>
                  </a:lnTo>
                  <a:lnTo>
                    <a:pt x="1509" y="301"/>
                  </a:lnTo>
                  <a:lnTo>
                    <a:pt x="1505" y="298"/>
                  </a:lnTo>
                  <a:lnTo>
                    <a:pt x="1504" y="295"/>
                  </a:lnTo>
                  <a:lnTo>
                    <a:pt x="1502" y="291"/>
                  </a:lnTo>
                  <a:lnTo>
                    <a:pt x="1502" y="291"/>
                  </a:lnTo>
                  <a:lnTo>
                    <a:pt x="1504" y="287"/>
                  </a:lnTo>
                  <a:lnTo>
                    <a:pt x="1505" y="285"/>
                  </a:lnTo>
                  <a:lnTo>
                    <a:pt x="1509" y="283"/>
                  </a:lnTo>
                  <a:lnTo>
                    <a:pt x="1512" y="282"/>
                  </a:lnTo>
                  <a:lnTo>
                    <a:pt x="1512" y="282"/>
                  </a:lnTo>
                  <a:close/>
                  <a:moveTo>
                    <a:pt x="1493" y="254"/>
                  </a:moveTo>
                  <a:lnTo>
                    <a:pt x="1493" y="254"/>
                  </a:lnTo>
                  <a:lnTo>
                    <a:pt x="1497" y="256"/>
                  </a:lnTo>
                  <a:lnTo>
                    <a:pt x="1500" y="257"/>
                  </a:lnTo>
                  <a:lnTo>
                    <a:pt x="1502" y="260"/>
                  </a:lnTo>
                  <a:lnTo>
                    <a:pt x="1502" y="264"/>
                  </a:lnTo>
                  <a:lnTo>
                    <a:pt x="1502" y="264"/>
                  </a:lnTo>
                  <a:lnTo>
                    <a:pt x="1502" y="268"/>
                  </a:lnTo>
                  <a:lnTo>
                    <a:pt x="1500" y="270"/>
                  </a:lnTo>
                  <a:lnTo>
                    <a:pt x="1497" y="273"/>
                  </a:lnTo>
                  <a:lnTo>
                    <a:pt x="1493" y="273"/>
                  </a:lnTo>
                  <a:lnTo>
                    <a:pt x="1493" y="273"/>
                  </a:lnTo>
                  <a:lnTo>
                    <a:pt x="1491" y="273"/>
                  </a:lnTo>
                  <a:lnTo>
                    <a:pt x="1487" y="270"/>
                  </a:lnTo>
                  <a:lnTo>
                    <a:pt x="1485" y="268"/>
                  </a:lnTo>
                  <a:lnTo>
                    <a:pt x="1484" y="264"/>
                  </a:lnTo>
                  <a:lnTo>
                    <a:pt x="1484" y="264"/>
                  </a:lnTo>
                  <a:lnTo>
                    <a:pt x="1485" y="260"/>
                  </a:lnTo>
                  <a:lnTo>
                    <a:pt x="1487" y="257"/>
                  </a:lnTo>
                  <a:lnTo>
                    <a:pt x="1491" y="256"/>
                  </a:lnTo>
                  <a:lnTo>
                    <a:pt x="1493" y="254"/>
                  </a:lnTo>
                  <a:lnTo>
                    <a:pt x="1493" y="254"/>
                  </a:lnTo>
                  <a:close/>
                  <a:moveTo>
                    <a:pt x="1475" y="282"/>
                  </a:moveTo>
                  <a:lnTo>
                    <a:pt x="1475" y="282"/>
                  </a:lnTo>
                  <a:lnTo>
                    <a:pt x="1479" y="283"/>
                  </a:lnTo>
                  <a:lnTo>
                    <a:pt x="1481" y="285"/>
                  </a:lnTo>
                  <a:lnTo>
                    <a:pt x="1484" y="287"/>
                  </a:lnTo>
                  <a:lnTo>
                    <a:pt x="1484" y="291"/>
                  </a:lnTo>
                  <a:lnTo>
                    <a:pt x="1484" y="291"/>
                  </a:lnTo>
                  <a:lnTo>
                    <a:pt x="1484" y="295"/>
                  </a:lnTo>
                  <a:lnTo>
                    <a:pt x="1481" y="298"/>
                  </a:lnTo>
                  <a:lnTo>
                    <a:pt x="1479" y="301"/>
                  </a:lnTo>
                  <a:lnTo>
                    <a:pt x="1475" y="301"/>
                  </a:lnTo>
                  <a:lnTo>
                    <a:pt x="1475" y="301"/>
                  </a:lnTo>
                  <a:lnTo>
                    <a:pt x="1472" y="301"/>
                  </a:lnTo>
                  <a:lnTo>
                    <a:pt x="1468" y="298"/>
                  </a:lnTo>
                  <a:lnTo>
                    <a:pt x="1467" y="295"/>
                  </a:lnTo>
                  <a:lnTo>
                    <a:pt x="1465" y="291"/>
                  </a:lnTo>
                  <a:lnTo>
                    <a:pt x="1465" y="291"/>
                  </a:lnTo>
                  <a:lnTo>
                    <a:pt x="1467" y="287"/>
                  </a:lnTo>
                  <a:lnTo>
                    <a:pt x="1468" y="285"/>
                  </a:lnTo>
                  <a:lnTo>
                    <a:pt x="1472" y="283"/>
                  </a:lnTo>
                  <a:lnTo>
                    <a:pt x="1475" y="282"/>
                  </a:lnTo>
                  <a:lnTo>
                    <a:pt x="1475" y="282"/>
                  </a:lnTo>
                  <a:close/>
                  <a:moveTo>
                    <a:pt x="1456" y="254"/>
                  </a:moveTo>
                  <a:lnTo>
                    <a:pt x="1456" y="254"/>
                  </a:lnTo>
                  <a:lnTo>
                    <a:pt x="1460" y="256"/>
                  </a:lnTo>
                  <a:lnTo>
                    <a:pt x="1463" y="257"/>
                  </a:lnTo>
                  <a:lnTo>
                    <a:pt x="1465" y="260"/>
                  </a:lnTo>
                  <a:lnTo>
                    <a:pt x="1465" y="264"/>
                  </a:lnTo>
                  <a:lnTo>
                    <a:pt x="1465" y="264"/>
                  </a:lnTo>
                  <a:lnTo>
                    <a:pt x="1465" y="268"/>
                  </a:lnTo>
                  <a:lnTo>
                    <a:pt x="1463" y="270"/>
                  </a:lnTo>
                  <a:lnTo>
                    <a:pt x="1460" y="273"/>
                  </a:lnTo>
                  <a:lnTo>
                    <a:pt x="1456" y="273"/>
                  </a:lnTo>
                  <a:lnTo>
                    <a:pt x="1456" y="273"/>
                  </a:lnTo>
                  <a:lnTo>
                    <a:pt x="1453" y="273"/>
                  </a:lnTo>
                  <a:lnTo>
                    <a:pt x="1450" y="270"/>
                  </a:lnTo>
                  <a:lnTo>
                    <a:pt x="1448" y="268"/>
                  </a:lnTo>
                  <a:lnTo>
                    <a:pt x="1447" y="264"/>
                  </a:lnTo>
                  <a:lnTo>
                    <a:pt x="1447" y="264"/>
                  </a:lnTo>
                  <a:lnTo>
                    <a:pt x="1448" y="260"/>
                  </a:lnTo>
                  <a:lnTo>
                    <a:pt x="1450" y="257"/>
                  </a:lnTo>
                  <a:lnTo>
                    <a:pt x="1453" y="256"/>
                  </a:lnTo>
                  <a:lnTo>
                    <a:pt x="1456" y="254"/>
                  </a:lnTo>
                  <a:lnTo>
                    <a:pt x="1456" y="254"/>
                  </a:lnTo>
                  <a:close/>
                  <a:moveTo>
                    <a:pt x="1438" y="282"/>
                  </a:moveTo>
                  <a:lnTo>
                    <a:pt x="1438" y="282"/>
                  </a:lnTo>
                  <a:lnTo>
                    <a:pt x="1442" y="283"/>
                  </a:lnTo>
                  <a:lnTo>
                    <a:pt x="1444" y="285"/>
                  </a:lnTo>
                  <a:lnTo>
                    <a:pt x="1447" y="287"/>
                  </a:lnTo>
                  <a:lnTo>
                    <a:pt x="1447" y="291"/>
                  </a:lnTo>
                  <a:lnTo>
                    <a:pt x="1447" y="291"/>
                  </a:lnTo>
                  <a:lnTo>
                    <a:pt x="1447" y="295"/>
                  </a:lnTo>
                  <a:lnTo>
                    <a:pt x="1444" y="298"/>
                  </a:lnTo>
                  <a:lnTo>
                    <a:pt x="1442" y="301"/>
                  </a:lnTo>
                  <a:lnTo>
                    <a:pt x="1438" y="301"/>
                  </a:lnTo>
                  <a:lnTo>
                    <a:pt x="1438" y="301"/>
                  </a:lnTo>
                  <a:lnTo>
                    <a:pt x="1435" y="301"/>
                  </a:lnTo>
                  <a:lnTo>
                    <a:pt x="1431" y="298"/>
                  </a:lnTo>
                  <a:lnTo>
                    <a:pt x="1430" y="295"/>
                  </a:lnTo>
                  <a:lnTo>
                    <a:pt x="1428" y="291"/>
                  </a:lnTo>
                  <a:lnTo>
                    <a:pt x="1428" y="291"/>
                  </a:lnTo>
                  <a:lnTo>
                    <a:pt x="1430" y="287"/>
                  </a:lnTo>
                  <a:lnTo>
                    <a:pt x="1431" y="285"/>
                  </a:lnTo>
                  <a:lnTo>
                    <a:pt x="1435" y="283"/>
                  </a:lnTo>
                  <a:lnTo>
                    <a:pt x="1438" y="282"/>
                  </a:lnTo>
                  <a:lnTo>
                    <a:pt x="1438" y="282"/>
                  </a:lnTo>
                  <a:close/>
                  <a:moveTo>
                    <a:pt x="1419" y="254"/>
                  </a:moveTo>
                  <a:lnTo>
                    <a:pt x="1419" y="254"/>
                  </a:lnTo>
                  <a:lnTo>
                    <a:pt x="1423" y="256"/>
                  </a:lnTo>
                  <a:lnTo>
                    <a:pt x="1426" y="257"/>
                  </a:lnTo>
                  <a:lnTo>
                    <a:pt x="1428" y="260"/>
                  </a:lnTo>
                  <a:lnTo>
                    <a:pt x="1428" y="264"/>
                  </a:lnTo>
                  <a:lnTo>
                    <a:pt x="1428" y="264"/>
                  </a:lnTo>
                  <a:lnTo>
                    <a:pt x="1428" y="268"/>
                  </a:lnTo>
                  <a:lnTo>
                    <a:pt x="1426" y="270"/>
                  </a:lnTo>
                  <a:lnTo>
                    <a:pt x="1423" y="273"/>
                  </a:lnTo>
                  <a:lnTo>
                    <a:pt x="1419" y="273"/>
                  </a:lnTo>
                  <a:lnTo>
                    <a:pt x="1419" y="273"/>
                  </a:lnTo>
                  <a:lnTo>
                    <a:pt x="1416" y="273"/>
                  </a:lnTo>
                  <a:lnTo>
                    <a:pt x="1412" y="270"/>
                  </a:lnTo>
                  <a:lnTo>
                    <a:pt x="1411" y="268"/>
                  </a:lnTo>
                  <a:lnTo>
                    <a:pt x="1410" y="264"/>
                  </a:lnTo>
                  <a:lnTo>
                    <a:pt x="1410" y="264"/>
                  </a:lnTo>
                  <a:lnTo>
                    <a:pt x="1411" y="260"/>
                  </a:lnTo>
                  <a:lnTo>
                    <a:pt x="1412" y="257"/>
                  </a:lnTo>
                  <a:lnTo>
                    <a:pt x="1416" y="256"/>
                  </a:lnTo>
                  <a:lnTo>
                    <a:pt x="1419" y="254"/>
                  </a:lnTo>
                  <a:lnTo>
                    <a:pt x="1419" y="254"/>
                  </a:lnTo>
                  <a:close/>
                  <a:moveTo>
                    <a:pt x="1401" y="282"/>
                  </a:moveTo>
                  <a:lnTo>
                    <a:pt x="1401" y="282"/>
                  </a:lnTo>
                  <a:lnTo>
                    <a:pt x="1405" y="283"/>
                  </a:lnTo>
                  <a:lnTo>
                    <a:pt x="1407" y="285"/>
                  </a:lnTo>
                  <a:lnTo>
                    <a:pt x="1410" y="287"/>
                  </a:lnTo>
                  <a:lnTo>
                    <a:pt x="1410" y="291"/>
                  </a:lnTo>
                  <a:lnTo>
                    <a:pt x="1410" y="291"/>
                  </a:lnTo>
                  <a:lnTo>
                    <a:pt x="1410" y="295"/>
                  </a:lnTo>
                  <a:lnTo>
                    <a:pt x="1407" y="298"/>
                  </a:lnTo>
                  <a:lnTo>
                    <a:pt x="1405" y="301"/>
                  </a:lnTo>
                  <a:lnTo>
                    <a:pt x="1401" y="301"/>
                  </a:lnTo>
                  <a:lnTo>
                    <a:pt x="1401" y="301"/>
                  </a:lnTo>
                  <a:lnTo>
                    <a:pt x="1398" y="301"/>
                  </a:lnTo>
                  <a:lnTo>
                    <a:pt x="1394" y="298"/>
                  </a:lnTo>
                  <a:lnTo>
                    <a:pt x="1393" y="295"/>
                  </a:lnTo>
                  <a:lnTo>
                    <a:pt x="1391" y="291"/>
                  </a:lnTo>
                  <a:lnTo>
                    <a:pt x="1391" y="291"/>
                  </a:lnTo>
                  <a:lnTo>
                    <a:pt x="1393" y="287"/>
                  </a:lnTo>
                  <a:lnTo>
                    <a:pt x="1394" y="285"/>
                  </a:lnTo>
                  <a:lnTo>
                    <a:pt x="1398" y="283"/>
                  </a:lnTo>
                  <a:lnTo>
                    <a:pt x="1401" y="282"/>
                  </a:lnTo>
                  <a:lnTo>
                    <a:pt x="1401" y="282"/>
                  </a:lnTo>
                  <a:close/>
                  <a:moveTo>
                    <a:pt x="1382" y="254"/>
                  </a:moveTo>
                  <a:lnTo>
                    <a:pt x="1382" y="254"/>
                  </a:lnTo>
                  <a:lnTo>
                    <a:pt x="1386" y="256"/>
                  </a:lnTo>
                  <a:lnTo>
                    <a:pt x="1389" y="257"/>
                  </a:lnTo>
                  <a:lnTo>
                    <a:pt x="1391" y="260"/>
                  </a:lnTo>
                  <a:lnTo>
                    <a:pt x="1391" y="264"/>
                  </a:lnTo>
                  <a:lnTo>
                    <a:pt x="1391" y="264"/>
                  </a:lnTo>
                  <a:lnTo>
                    <a:pt x="1391" y="268"/>
                  </a:lnTo>
                  <a:lnTo>
                    <a:pt x="1389" y="270"/>
                  </a:lnTo>
                  <a:lnTo>
                    <a:pt x="1386" y="273"/>
                  </a:lnTo>
                  <a:lnTo>
                    <a:pt x="1382" y="273"/>
                  </a:lnTo>
                  <a:lnTo>
                    <a:pt x="1382" y="273"/>
                  </a:lnTo>
                  <a:lnTo>
                    <a:pt x="1379" y="273"/>
                  </a:lnTo>
                  <a:lnTo>
                    <a:pt x="1375" y="270"/>
                  </a:lnTo>
                  <a:lnTo>
                    <a:pt x="1374" y="268"/>
                  </a:lnTo>
                  <a:lnTo>
                    <a:pt x="1373" y="264"/>
                  </a:lnTo>
                  <a:lnTo>
                    <a:pt x="1373" y="264"/>
                  </a:lnTo>
                  <a:lnTo>
                    <a:pt x="1374" y="260"/>
                  </a:lnTo>
                  <a:lnTo>
                    <a:pt x="1375" y="257"/>
                  </a:lnTo>
                  <a:lnTo>
                    <a:pt x="1379" y="256"/>
                  </a:lnTo>
                  <a:lnTo>
                    <a:pt x="1382" y="254"/>
                  </a:lnTo>
                  <a:lnTo>
                    <a:pt x="1382" y="254"/>
                  </a:lnTo>
                  <a:close/>
                  <a:moveTo>
                    <a:pt x="1623" y="552"/>
                  </a:moveTo>
                  <a:lnTo>
                    <a:pt x="1623" y="552"/>
                  </a:lnTo>
                  <a:lnTo>
                    <a:pt x="1623" y="546"/>
                  </a:lnTo>
                  <a:lnTo>
                    <a:pt x="1622" y="539"/>
                  </a:lnTo>
                  <a:lnTo>
                    <a:pt x="1619" y="534"/>
                  </a:lnTo>
                  <a:lnTo>
                    <a:pt x="1615" y="529"/>
                  </a:lnTo>
                  <a:lnTo>
                    <a:pt x="1275" y="529"/>
                  </a:lnTo>
                  <a:lnTo>
                    <a:pt x="1275" y="529"/>
                  </a:lnTo>
                  <a:lnTo>
                    <a:pt x="1275" y="529"/>
                  </a:lnTo>
                  <a:lnTo>
                    <a:pt x="1275" y="683"/>
                  </a:lnTo>
                  <a:lnTo>
                    <a:pt x="1275" y="683"/>
                  </a:lnTo>
                  <a:lnTo>
                    <a:pt x="1275" y="686"/>
                  </a:lnTo>
                  <a:lnTo>
                    <a:pt x="1615" y="686"/>
                  </a:lnTo>
                  <a:lnTo>
                    <a:pt x="1615" y="686"/>
                  </a:lnTo>
                  <a:lnTo>
                    <a:pt x="1619" y="680"/>
                  </a:lnTo>
                  <a:lnTo>
                    <a:pt x="1622" y="674"/>
                  </a:lnTo>
                  <a:lnTo>
                    <a:pt x="1623" y="669"/>
                  </a:lnTo>
                  <a:lnTo>
                    <a:pt x="1623" y="662"/>
                  </a:lnTo>
                  <a:lnTo>
                    <a:pt x="1623" y="552"/>
                  </a:lnTo>
                  <a:close/>
                  <a:moveTo>
                    <a:pt x="1382" y="603"/>
                  </a:moveTo>
                  <a:lnTo>
                    <a:pt x="1382" y="603"/>
                  </a:lnTo>
                  <a:lnTo>
                    <a:pt x="1379" y="601"/>
                  </a:lnTo>
                  <a:lnTo>
                    <a:pt x="1375" y="600"/>
                  </a:lnTo>
                  <a:lnTo>
                    <a:pt x="1374" y="597"/>
                  </a:lnTo>
                  <a:lnTo>
                    <a:pt x="1373" y="593"/>
                  </a:lnTo>
                  <a:lnTo>
                    <a:pt x="1373" y="593"/>
                  </a:lnTo>
                  <a:lnTo>
                    <a:pt x="1374" y="589"/>
                  </a:lnTo>
                  <a:lnTo>
                    <a:pt x="1375" y="587"/>
                  </a:lnTo>
                  <a:lnTo>
                    <a:pt x="1379" y="584"/>
                  </a:lnTo>
                  <a:lnTo>
                    <a:pt x="1382" y="584"/>
                  </a:lnTo>
                  <a:lnTo>
                    <a:pt x="1382" y="584"/>
                  </a:lnTo>
                  <a:lnTo>
                    <a:pt x="1386" y="584"/>
                  </a:lnTo>
                  <a:lnTo>
                    <a:pt x="1389" y="587"/>
                  </a:lnTo>
                  <a:lnTo>
                    <a:pt x="1391" y="589"/>
                  </a:lnTo>
                  <a:lnTo>
                    <a:pt x="1391" y="593"/>
                  </a:lnTo>
                  <a:lnTo>
                    <a:pt x="1391" y="593"/>
                  </a:lnTo>
                  <a:lnTo>
                    <a:pt x="1391" y="597"/>
                  </a:lnTo>
                  <a:lnTo>
                    <a:pt x="1389" y="600"/>
                  </a:lnTo>
                  <a:lnTo>
                    <a:pt x="1386" y="601"/>
                  </a:lnTo>
                  <a:lnTo>
                    <a:pt x="1382" y="603"/>
                  </a:lnTo>
                  <a:lnTo>
                    <a:pt x="1382" y="603"/>
                  </a:lnTo>
                  <a:close/>
                  <a:moveTo>
                    <a:pt x="1401" y="630"/>
                  </a:moveTo>
                  <a:lnTo>
                    <a:pt x="1401" y="630"/>
                  </a:lnTo>
                  <a:lnTo>
                    <a:pt x="1398" y="629"/>
                  </a:lnTo>
                  <a:lnTo>
                    <a:pt x="1394" y="628"/>
                  </a:lnTo>
                  <a:lnTo>
                    <a:pt x="1393" y="625"/>
                  </a:lnTo>
                  <a:lnTo>
                    <a:pt x="1391" y="621"/>
                  </a:lnTo>
                  <a:lnTo>
                    <a:pt x="1391" y="621"/>
                  </a:lnTo>
                  <a:lnTo>
                    <a:pt x="1393" y="617"/>
                  </a:lnTo>
                  <a:lnTo>
                    <a:pt x="1394" y="614"/>
                  </a:lnTo>
                  <a:lnTo>
                    <a:pt x="1398" y="612"/>
                  </a:lnTo>
                  <a:lnTo>
                    <a:pt x="1401" y="612"/>
                  </a:lnTo>
                  <a:lnTo>
                    <a:pt x="1401" y="612"/>
                  </a:lnTo>
                  <a:lnTo>
                    <a:pt x="1405" y="612"/>
                  </a:lnTo>
                  <a:lnTo>
                    <a:pt x="1407" y="614"/>
                  </a:lnTo>
                  <a:lnTo>
                    <a:pt x="1410" y="617"/>
                  </a:lnTo>
                  <a:lnTo>
                    <a:pt x="1410" y="621"/>
                  </a:lnTo>
                  <a:lnTo>
                    <a:pt x="1410" y="621"/>
                  </a:lnTo>
                  <a:lnTo>
                    <a:pt x="1410" y="625"/>
                  </a:lnTo>
                  <a:lnTo>
                    <a:pt x="1407" y="628"/>
                  </a:lnTo>
                  <a:lnTo>
                    <a:pt x="1405" y="629"/>
                  </a:lnTo>
                  <a:lnTo>
                    <a:pt x="1401" y="630"/>
                  </a:lnTo>
                  <a:lnTo>
                    <a:pt x="1401" y="630"/>
                  </a:lnTo>
                  <a:close/>
                  <a:moveTo>
                    <a:pt x="1419" y="603"/>
                  </a:moveTo>
                  <a:lnTo>
                    <a:pt x="1419" y="603"/>
                  </a:lnTo>
                  <a:lnTo>
                    <a:pt x="1416" y="601"/>
                  </a:lnTo>
                  <a:lnTo>
                    <a:pt x="1412" y="600"/>
                  </a:lnTo>
                  <a:lnTo>
                    <a:pt x="1411" y="597"/>
                  </a:lnTo>
                  <a:lnTo>
                    <a:pt x="1410" y="593"/>
                  </a:lnTo>
                  <a:lnTo>
                    <a:pt x="1410" y="593"/>
                  </a:lnTo>
                  <a:lnTo>
                    <a:pt x="1411" y="589"/>
                  </a:lnTo>
                  <a:lnTo>
                    <a:pt x="1412" y="587"/>
                  </a:lnTo>
                  <a:lnTo>
                    <a:pt x="1416" y="584"/>
                  </a:lnTo>
                  <a:lnTo>
                    <a:pt x="1419" y="584"/>
                  </a:lnTo>
                  <a:lnTo>
                    <a:pt x="1419" y="584"/>
                  </a:lnTo>
                  <a:lnTo>
                    <a:pt x="1423" y="584"/>
                  </a:lnTo>
                  <a:lnTo>
                    <a:pt x="1426" y="587"/>
                  </a:lnTo>
                  <a:lnTo>
                    <a:pt x="1428" y="589"/>
                  </a:lnTo>
                  <a:lnTo>
                    <a:pt x="1428" y="593"/>
                  </a:lnTo>
                  <a:lnTo>
                    <a:pt x="1428" y="593"/>
                  </a:lnTo>
                  <a:lnTo>
                    <a:pt x="1428" y="597"/>
                  </a:lnTo>
                  <a:lnTo>
                    <a:pt x="1426" y="600"/>
                  </a:lnTo>
                  <a:lnTo>
                    <a:pt x="1423" y="601"/>
                  </a:lnTo>
                  <a:lnTo>
                    <a:pt x="1419" y="603"/>
                  </a:lnTo>
                  <a:lnTo>
                    <a:pt x="1419" y="603"/>
                  </a:lnTo>
                  <a:close/>
                  <a:moveTo>
                    <a:pt x="1438" y="630"/>
                  </a:moveTo>
                  <a:lnTo>
                    <a:pt x="1438" y="630"/>
                  </a:lnTo>
                  <a:lnTo>
                    <a:pt x="1435" y="629"/>
                  </a:lnTo>
                  <a:lnTo>
                    <a:pt x="1431" y="628"/>
                  </a:lnTo>
                  <a:lnTo>
                    <a:pt x="1430" y="625"/>
                  </a:lnTo>
                  <a:lnTo>
                    <a:pt x="1428" y="621"/>
                  </a:lnTo>
                  <a:lnTo>
                    <a:pt x="1428" y="621"/>
                  </a:lnTo>
                  <a:lnTo>
                    <a:pt x="1430" y="617"/>
                  </a:lnTo>
                  <a:lnTo>
                    <a:pt x="1431" y="614"/>
                  </a:lnTo>
                  <a:lnTo>
                    <a:pt x="1435" y="612"/>
                  </a:lnTo>
                  <a:lnTo>
                    <a:pt x="1438" y="612"/>
                  </a:lnTo>
                  <a:lnTo>
                    <a:pt x="1438" y="612"/>
                  </a:lnTo>
                  <a:lnTo>
                    <a:pt x="1442" y="612"/>
                  </a:lnTo>
                  <a:lnTo>
                    <a:pt x="1444" y="614"/>
                  </a:lnTo>
                  <a:lnTo>
                    <a:pt x="1447" y="617"/>
                  </a:lnTo>
                  <a:lnTo>
                    <a:pt x="1447" y="621"/>
                  </a:lnTo>
                  <a:lnTo>
                    <a:pt x="1447" y="621"/>
                  </a:lnTo>
                  <a:lnTo>
                    <a:pt x="1447" y="625"/>
                  </a:lnTo>
                  <a:lnTo>
                    <a:pt x="1444" y="628"/>
                  </a:lnTo>
                  <a:lnTo>
                    <a:pt x="1442" y="629"/>
                  </a:lnTo>
                  <a:lnTo>
                    <a:pt x="1438" y="630"/>
                  </a:lnTo>
                  <a:lnTo>
                    <a:pt x="1438" y="630"/>
                  </a:lnTo>
                  <a:close/>
                  <a:moveTo>
                    <a:pt x="1456" y="603"/>
                  </a:moveTo>
                  <a:lnTo>
                    <a:pt x="1456" y="603"/>
                  </a:lnTo>
                  <a:lnTo>
                    <a:pt x="1453" y="601"/>
                  </a:lnTo>
                  <a:lnTo>
                    <a:pt x="1450" y="600"/>
                  </a:lnTo>
                  <a:lnTo>
                    <a:pt x="1448" y="597"/>
                  </a:lnTo>
                  <a:lnTo>
                    <a:pt x="1447" y="593"/>
                  </a:lnTo>
                  <a:lnTo>
                    <a:pt x="1447" y="593"/>
                  </a:lnTo>
                  <a:lnTo>
                    <a:pt x="1448" y="589"/>
                  </a:lnTo>
                  <a:lnTo>
                    <a:pt x="1450" y="587"/>
                  </a:lnTo>
                  <a:lnTo>
                    <a:pt x="1453" y="584"/>
                  </a:lnTo>
                  <a:lnTo>
                    <a:pt x="1456" y="584"/>
                  </a:lnTo>
                  <a:lnTo>
                    <a:pt x="1456" y="584"/>
                  </a:lnTo>
                  <a:lnTo>
                    <a:pt x="1460" y="584"/>
                  </a:lnTo>
                  <a:lnTo>
                    <a:pt x="1463" y="587"/>
                  </a:lnTo>
                  <a:lnTo>
                    <a:pt x="1465" y="589"/>
                  </a:lnTo>
                  <a:lnTo>
                    <a:pt x="1465" y="593"/>
                  </a:lnTo>
                  <a:lnTo>
                    <a:pt x="1465" y="593"/>
                  </a:lnTo>
                  <a:lnTo>
                    <a:pt x="1465" y="597"/>
                  </a:lnTo>
                  <a:lnTo>
                    <a:pt x="1463" y="600"/>
                  </a:lnTo>
                  <a:lnTo>
                    <a:pt x="1460" y="601"/>
                  </a:lnTo>
                  <a:lnTo>
                    <a:pt x="1456" y="603"/>
                  </a:lnTo>
                  <a:lnTo>
                    <a:pt x="1456" y="603"/>
                  </a:lnTo>
                  <a:close/>
                  <a:moveTo>
                    <a:pt x="1475" y="630"/>
                  </a:moveTo>
                  <a:lnTo>
                    <a:pt x="1475" y="630"/>
                  </a:lnTo>
                  <a:lnTo>
                    <a:pt x="1472" y="629"/>
                  </a:lnTo>
                  <a:lnTo>
                    <a:pt x="1468" y="628"/>
                  </a:lnTo>
                  <a:lnTo>
                    <a:pt x="1467" y="625"/>
                  </a:lnTo>
                  <a:lnTo>
                    <a:pt x="1465" y="621"/>
                  </a:lnTo>
                  <a:lnTo>
                    <a:pt x="1465" y="621"/>
                  </a:lnTo>
                  <a:lnTo>
                    <a:pt x="1467" y="617"/>
                  </a:lnTo>
                  <a:lnTo>
                    <a:pt x="1468" y="614"/>
                  </a:lnTo>
                  <a:lnTo>
                    <a:pt x="1472" y="612"/>
                  </a:lnTo>
                  <a:lnTo>
                    <a:pt x="1475" y="612"/>
                  </a:lnTo>
                  <a:lnTo>
                    <a:pt x="1475" y="612"/>
                  </a:lnTo>
                  <a:lnTo>
                    <a:pt x="1479" y="612"/>
                  </a:lnTo>
                  <a:lnTo>
                    <a:pt x="1481" y="614"/>
                  </a:lnTo>
                  <a:lnTo>
                    <a:pt x="1484" y="617"/>
                  </a:lnTo>
                  <a:lnTo>
                    <a:pt x="1484" y="621"/>
                  </a:lnTo>
                  <a:lnTo>
                    <a:pt x="1484" y="621"/>
                  </a:lnTo>
                  <a:lnTo>
                    <a:pt x="1484" y="625"/>
                  </a:lnTo>
                  <a:lnTo>
                    <a:pt x="1481" y="628"/>
                  </a:lnTo>
                  <a:lnTo>
                    <a:pt x="1479" y="629"/>
                  </a:lnTo>
                  <a:lnTo>
                    <a:pt x="1475" y="630"/>
                  </a:lnTo>
                  <a:lnTo>
                    <a:pt x="1475" y="630"/>
                  </a:lnTo>
                  <a:close/>
                  <a:moveTo>
                    <a:pt x="1493" y="603"/>
                  </a:moveTo>
                  <a:lnTo>
                    <a:pt x="1493" y="603"/>
                  </a:lnTo>
                  <a:lnTo>
                    <a:pt x="1491" y="601"/>
                  </a:lnTo>
                  <a:lnTo>
                    <a:pt x="1487" y="600"/>
                  </a:lnTo>
                  <a:lnTo>
                    <a:pt x="1485" y="597"/>
                  </a:lnTo>
                  <a:lnTo>
                    <a:pt x="1484" y="593"/>
                  </a:lnTo>
                  <a:lnTo>
                    <a:pt x="1484" y="593"/>
                  </a:lnTo>
                  <a:lnTo>
                    <a:pt x="1485" y="589"/>
                  </a:lnTo>
                  <a:lnTo>
                    <a:pt x="1487" y="587"/>
                  </a:lnTo>
                  <a:lnTo>
                    <a:pt x="1491" y="584"/>
                  </a:lnTo>
                  <a:lnTo>
                    <a:pt x="1493" y="584"/>
                  </a:lnTo>
                  <a:lnTo>
                    <a:pt x="1493" y="584"/>
                  </a:lnTo>
                  <a:lnTo>
                    <a:pt x="1497" y="584"/>
                  </a:lnTo>
                  <a:lnTo>
                    <a:pt x="1500" y="587"/>
                  </a:lnTo>
                  <a:lnTo>
                    <a:pt x="1502" y="589"/>
                  </a:lnTo>
                  <a:lnTo>
                    <a:pt x="1502" y="593"/>
                  </a:lnTo>
                  <a:lnTo>
                    <a:pt x="1502" y="593"/>
                  </a:lnTo>
                  <a:lnTo>
                    <a:pt x="1502" y="597"/>
                  </a:lnTo>
                  <a:lnTo>
                    <a:pt x="1500" y="600"/>
                  </a:lnTo>
                  <a:lnTo>
                    <a:pt x="1497" y="601"/>
                  </a:lnTo>
                  <a:lnTo>
                    <a:pt x="1493" y="603"/>
                  </a:lnTo>
                  <a:lnTo>
                    <a:pt x="1493" y="603"/>
                  </a:lnTo>
                  <a:close/>
                  <a:moveTo>
                    <a:pt x="1512" y="630"/>
                  </a:moveTo>
                  <a:lnTo>
                    <a:pt x="1512" y="630"/>
                  </a:lnTo>
                  <a:lnTo>
                    <a:pt x="1509" y="629"/>
                  </a:lnTo>
                  <a:lnTo>
                    <a:pt x="1505" y="628"/>
                  </a:lnTo>
                  <a:lnTo>
                    <a:pt x="1504" y="625"/>
                  </a:lnTo>
                  <a:lnTo>
                    <a:pt x="1502" y="621"/>
                  </a:lnTo>
                  <a:lnTo>
                    <a:pt x="1502" y="621"/>
                  </a:lnTo>
                  <a:lnTo>
                    <a:pt x="1504" y="617"/>
                  </a:lnTo>
                  <a:lnTo>
                    <a:pt x="1505" y="614"/>
                  </a:lnTo>
                  <a:lnTo>
                    <a:pt x="1509" y="612"/>
                  </a:lnTo>
                  <a:lnTo>
                    <a:pt x="1512" y="612"/>
                  </a:lnTo>
                  <a:lnTo>
                    <a:pt x="1512" y="612"/>
                  </a:lnTo>
                  <a:lnTo>
                    <a:pt x="1516" y="612"/>
                  </a:lnTo>
                  <a:lnTo>
                    <a:pt x="1518" y="614"/>
                  </a:lnTo>
                  <a:lnTo>
                    <a:pt x="1521" y="617"/>
                  </a:lnTo>
                  <a:lnTo>
                    <a:pt x="1521" y="621"/>
                  </a:lnTo>
                  <a:lnTo>
                    <a:pt x="1521" y="621"/>
                  </a:lnTo>
                  <a:lnTo>
                    <a:pt x="1521" y="625"/>
                  </a:lnTo>
                  <a:lnTo>
                    <a:pt x="1518" y="628"/>
                  </a:lnTo>
                  <a:lnTo>
                    <a:pt x="1516" y="629"/>
                  </a:lnTo>
                  <a:lnTo>
                    <a:pt x="1512" y="630"/>
                  </a:lnTo>
                  <a:lnTo>
                    <a:pt x="1512" y="630"/>
                  </a:lnTo>
                  <a:close/>
                  <a:moveTo>
                    <a:pt x="1530" y="603"/>
                  </a:moveTo>
                  <a:lnTo>
                    <a:pt x="1530" y="603"/>
                  </a:lnTo>
                  <a:lnTo>
                    <a:pt x="1528" y="601"/>
                  </a:lnTo>
                  <a:lnTo>
                    <a:pt x="1524" y="600"/>
                  </a:lnTo>
                  <a:lnTo>
                    <a:pt x="1522" y="597"/>
                  </a:lnTo>
                  <a:lnTo>
                    <a:pt x="1521" y="593"/>
                  </a:lnTo>
                  <a:lnTo>
                    <a:pt x="1521" y="593"/>
                  </a:lnTo>
                  <a:lnTo>
                    <a:pt x="1522" y="589"/>
                  </a:lnTo>
                  <a:lnTo>
                    <a:pt x="1524" y="587"/>
                  </a:lnTo>
                  <a:lnTo>
                    <a:pt x="1528" y="584"/>
                  </a:lnTo>
                  <a:lnTo>
                    <a:pt x="1530" y="584"/>
                  </a:lnTo>
                  <a:lnTo>
                    <a:pt x="1530" y="584"/>
                  </a:lnTo>
                  <a:lnTo>
                    <a:pt x="1534" y="584"/>
                  </a:lnTo>
                  <a:lnTo>
                    <a:pt x="1537" y="587"/>
                  </a:lnTo>
                  <a:lnTo>
                    <a:pt x="1540" y="589"/>
                  </a:lnTo>
                  <a:lnTo>
                    <a:pt x="1540" y="593"/>
                  </a:lnTo>
                  <a:lnTo>
                    <a:pt x="1540" y="593"/>
                  </a:lnTo>
                  <a:lnTo>
                    <a:pt x="1540" y="597"/>
                  </a:lnTo>
                  <a:lnTo>
                    <a:pt x="1537" y="600"/>
                  </a:lnTo>
                  <a:lnTo>
                    <a:pt x="1534" y="601"/>
                  </a:lnTo>
                  <a:lnTo>
                    <a:pt x="1530" y="603"/>
                  </a:lnTo>
                  <a:lnTo>
                    <a:pt x="1530" y="603"/>
                  </a:lnTo>
                  <a:close/>
                  <a:moveTo>
                    <a:pt x="1549" y="630"/>
                  </a:moveTo>
                  <a:lnTo>
                    <a:pt x="1549" y="630"/>
                  </a:lnTo>
                  <a:lnTo>
                    <a:pt x="1546" y="629"/>
                  </a:lnTo>
                  <a:lnTo>
                    <a:pt x="1542" y="628"/>
                  </a:lnTo>
                  <a:lnTo>
                    <a:pt x="1541" y="625"/>
                  </a:lnTo>
                  <a:lnTo>
                    <a:pt x="1540" y="621"/>
                  </a:lnTo>
                  <a:lnTo>
                    <a:pt x="1540" y="621"/>
                  </a:lnTo>
                  <a:lnTo>
                    <a:pt x="1541" y="617"/>
                  </a:lnTo>
                  <a:lnTo>
                    <a:pt x="1542" y="614"/>
                  </a:lnTo>
                  <a:lnTo>
                    <a:pt x="1546" y="612"/>
                  </a:lnTo>
                  <a:lnTo>
                    <a:pt x="1549" y="612"/>
                  </a:lnTo>
                  <a:lnTo>
                    <a:pt x="1549" y="612"/>
                  </a:lnTo>
                  <a:lnTo>
                    <a:pt x="1553" y="612"/>
                  </a:lnTo>
                  <a:lnTo>
                    <a:pt x="1555" y="614"/>
                  </a:lnTo>
                  <a:lnTo>
                    <a:pt x="1558" y="617"/>
                  </a:lnTo>
                  <a:lnTo>
                    <a:pt x="1558" y="621"/>
                  </a:lnTo>
                  <a:lnTo>
                    <a:pt x="1558" y="621"/>
                  </a:lnTo>
                  <a:lnTo>
                    <a:pt x="1558" y="625"/>
                  </a:lnTo>
                  <a:lnTo>
                    <a:pt x="1555" y="628"/>
                  </a:lnTo>
                  <a:lnTo>
                    <a:pt x="1553" y="629"/>
                  </a:lnTo>
                  <a:lnTo>
                    <a:pt x="1549" y="630"/>
                  </a:lnTo>
                  <a:lnTo>
                    <a:pt x="1549" y="630"/>
                  </a:lnTo>
                  <a:close/>
                  <a:moveTo>
                    <a:pt x="1581" y="868"/>
                  </a:moveTo>
                  <a:lnTo>
                    <a:pt x="1581" y="868"/>
                  </a:lnTo>
                  <a:lnTo>
                    <a:pt x="1589" y="866"/>
                  </a:lnTo>
                  <a:lnTo>
                    <a:pt x="1598" y="865"/>
                  </a:lnTo>
                  <a:lnTo>
                    <a:pt x="1604" y="861"/>
                  </a:lnTo>
                  <a:lnTo>
                    <a:pt x="1611" y="856"/>
                  </a:lnTo>
                  <a:lnTo>
                    <a:pt x="1616" y="849"/>
                  </a:lnTo>
                  <a:lnTo>
                    <a:pt x="1620" y="841"/>
                  </a:lnTo>
                  <a:lnTo>
                    <a:pt x="1623" y="833"/>
                  </a:lnTo>
                  <a:lnTo>
                    <a:pt x="1623" y="825"/>
                  </a:lnTo>
                  <a:lnTo>
                    <a:pt x="1623" y="716"/>
                  </a:lnTo>
                  <a:lnTo>
                    <a:pt x="1623" y="716"/>
                  </a:lnTo>
                  <a:lnTo>
                    <a:pt x="1623" y="711"/>
                  </a:lnTo>
                  <a:lnTo>
                    <a:pt x="1622" y="704"/>
                  </a:lnTo>
                  <a:lnTo>
                    <a:pt x="1619" y="698"/>
                  </a:lnTo>
                  <a:lnTo>
                    <a:pt x="1615" y="692"/>
                  </a:lnTo>
                  <a:lnTo>
                    <a:pt x="1275" y="692"/>
                  </a:lnTo>
                  <a:lnTo>
                    <a:pt x="1275" y="692"/>
                  </a:lnTo>
                  <a:lnTo>
                    <a:pt x="1272" y="708"/>
                  </a:lnTo>
                  <a:lnTo>
                    <a:pt x="1268" y="723"/>
                  </a:lnTo>
                  <a:lnTo>
                    <a:pt x="1268" y="723"/>
                  </a:lnTo>
                  <a:lnTo>
                    <a:pt x="1271" y="732"/>
                  </a:lnTo>
                  <a:lnTo>
                    <a:pt x="1273" y="741"/>
                  </a:lnTo>
                  <a:lnTo>
                    <a:pt x="1275" y="752"/>
                  </a:lnTo>
                  <a:lnTo>
                    <a:pt x="1275" y="762"/>
                  </a:lnTo>
                  <a:lnTo>
                    <a:pt x="1275" y="868"/>
                  </a:lnTo>
                  <a:lnTo>
                    <a:pt x="1581" y="868"/>
                  </a:lnTo>
                  <a:close/>
                  <a:moveTo>
                    <a:pt x="1549" y="775"/>
                  </a:moveTo>
                  <a:lnTo>
                    <a:pt x="1549" y="775"/>
                  </a:lnTo>
                  <a:lnTo>
                    <a:pt x="1553" y="777"/>
                  </a:lnTo>
                  <a:lnTo>
                    <a:pt x="1555" y="778"/>
                  </a:lnTo>
                  <a:lnTo>
                    <a:pt x="1558" y="781"/>
                  </a:lnTo>
                  <a:lnTo>
                    <a:pt x="1558" y="785"/>
                  </a:lnTo>
                  <a:lnTo>
                    <a:pt x="1558" y="785"/>
                  </a:lnTo>
                  <a:lnTo>
                    <a:pt x="1558" y="789"/>
                  </a:lnTo>
                  <a:lnTo>
                    <a:pt x="1555" y="791"/>
                  </a:lnTo>
                  <a:lnTo>
                    <a:pt x="1553" y="794"/>
                  </a:lnTo>
                  <a:lnTo>
                    <a:pt x="1549" y="794"/>
                  </a:lnTo>
                  <a:lnTo>
                    <a:pt x="1549" y="794"/>
                  </a:lnTo>
                  <a:lnTo>
                    <a:pt x="1546" y="794"/>
                  </a:lnTo>
                  <a:lnTo>
                    <a:pt x="1542" y="791"/>
                  </a:lnTo>
                  <a:lnTo>
                    <a:pt x="1541" y="789"/>
                  </a:lnTo>
                  <a:lnTo>
                    <a:pt x="1540" y="785"/>
                  </a:lnTo>
                  <a:lnTo>
                    <a:pt x="1540" y="785"/>
                  </a:lnTo>
                  <a:lnTo>
                    <a:pt x="1541" y="781"/>
                  </a:lnTo>
                  <a:lnTo>
                    <a:pt x="1542" y="778"/>
                  </a:lnTo>
                  <a:lnTo>
                    <a:pt x="1546" y="777"/>
                  </a:lnTo>
                  <a:lnTo>
                    <a:pt x="1549" y="775"/>
                  </a:lnTo>
                  <a:lnTo>
                    <a:pt x="1549" y="775"/>
                  </a:lnTo>
                  <a:close/>
                  <a:moveTo>
                    <a:pt x="1530" y="748"/>
                  </a:moveTo>
                  <a:lnTo>
                    <a:pt x="1530" y="748"/>
                  </a:lnTo>
                  <a:lnTo>
                    <a:pt x="1534" y="749"/>
                  </a:lnTo>
                  <a:lnTo>
                    <a:pt x="1537" y="750"/>
                  </a:lnTo>
                  <a:lnTo>
                    <a:pt x="1540" y="753"/>
                  </a:lnTo>
                  <a:lnTo>
                    <a:pt x="1540" y="757"/>
                  </a:lnTo>
                  <a:lnTo>
                    <a:pt x="1540" y="757"/>
                  </a:lnTo>
                  <a:lnTo>
                    <a:pt x="1540" y="761"/>
                  </a:lnTo>
                  <a:lnTo>
                    <a:pt x="1537" y="763"/>
                  </a:lnTo>
                  <a:lnTo>
                    <a:pt x="1534" y="766"/>
                  </a:lnTo>
                  <a:lnTo>
                    <a:pt x="1530" y="766"/>
                  </a:lnTo>
                  <a:lnTo>
                    <a:pt x="1530" y="766"/>
                  </a:lnTo>
                  <a:lnTo>
                    <a:pt x="1528" y="766"/>
                  </a:lnTo>
                  <a:lnTo>
                    <a:pt x="1524" y="763"/>
                  </a:lnTo>
                  <a:lnTo>
                    <a:pt x="1522" y="761"/>
                  </a:lnTo>
                  <a:lnTo>
                    <a:pt x="1521" y="757"/>
                  </a:lnTo>
                  <a:lnTo>
                    <a:pt x="1521" y="757"/>
                  </a:lnTo>
                  <a:lnTo>
                    <a:pt x="1522" y="753"/>
                  </a:lnTo>
                  <a:lnTo>
                    <a:pt x="1524" y="750"/>
                  </a:lnTo>
                  <a:lnTo>
                    <a:pt x="1528" y="749"/>
                  </a:lnTo>
                  <a:lnTo>
                    <a:pt x="1530" y="748"/>
                  </a:lnTo>
                  <a:lnTo>
                    <a:pt x="1530" y="748"/>
                  </a:lnTo>
                  <a:close/>
                  <a:moveTo>
                    <a:pt x="1512" y="775"/>
                  </a:moveTo>
                  <a:lnTo>
                    <a:pt x="1512" y="775"/>
                  </a:lnTo>
                  <a:lnTo>
                    <a:pt x="1516" y="777"/>
                  </a:lnTo>
                  <a:lnTo>
                    <a:pt x="1518" y="778"/>
                  </a:lnTo>
                  <a:lnTo>
                    <a:pt x="1521" y="781"/>
                  </a:lnTo>
                  <a:lnTo>
                    <a:pt x="1521" y="785"/>
                  </a:lnTo>
                  <a:lnTo>
                    <a:pt x="1521" y="785"/>
                  </a:lnTo>
                  <a:lnTo>
                    <a:pt x="1521" y="789"/>
                  </a:lnTo>
                  <a:lnTo>
                    <a:pt x="1518" y="791"/>
                  </a:lnTo>
                  <a:lnTo>
                    <a:pt x="1516" y="794"/>
                  </a:lnTo>
                  <a:lnTo>
                    <a:pt x="1512" y="794"/>
                  </a:lnTo>
                  <a:lnTo>
                    <a:pt x="1512" y="794"/>
                  </a:lnTo>
                  <a:lnTo>
                    <a:pt x="1509" y="794"/>
                  </a:lnTo>
                  <a:lnTo>
                    <a:pt x="1505" y="791"/>
                  </a:lnTo>
                  <a:lnTo>
                    <a:pt x="1504" y="789"/>
                  </a:lnTo>
                  <a:lnTo>
                    <a:pt x="1502" y="785"/>
                  </a:lnTo>
                  <a:lnTo>
                    <a:pt x="1502" y="785"/>
                  </a:lnTo>
                  <a:lnTo>
                    <a:pt x="1504" y="781"/>
                  </a:lnTo>
                  <a:lnTo>
                    <a:pt x="1505" y="778"/>
                  </a:lnTo>
                  <a:lnTo>
                    <a:pt x="1509" y="777"/>
                  </a:lnTo>
                  <a:lnTo>
                    <a:pt x="1512" y="775"/>
                  </a:lnTo>
                  <a:lnTo>
                    <a:pt x="1512" y="775"/>
                  </a:lnTo>
                  <a:close/>
                  <a:moveTo>
                    <a:pt x="1493" y="748"/>
                  </a:moveTo>
                  <a:lnTo>
                    <a:pt x="1493" y="748"/>
                  </a:lnTo>
                  <a:lnTo>
                    <a:pt x="1497" y="749"/>
                  </a:lnTo>
                  <a:lnTo>
                    <a:pt x="1500" y="750"/>
                  </a:lnTo>
                  <a:lnTo>
                    <a:pt x="1502" y="753"/>
                  </a:lnTo>
                  <a:lnTo>
                    <a:pt x="1502" y="757"/>
                  </a:lnTo>
                  <a:lnTo>
                    <a:pt x="1502" y="757"/>
                  </a:lnTo>
                  <a:lnTo>
                    <a:pt x="1502" y="761"/>
                  </a:lnTo>
                  <a:lnTo>
                    <a:pt x="1500" y="763"/>
                  </a:lnTo>
                  <a:lnTo>
                    <a:pt x="1497" y="766"/>
                  </a:lnTo>
                  <a:lnTo>
                    <a:pt x="1493" y="766"/>
                  </a:lnTo>
                  <a:lnTo>
                    <a:pt x="1493" y="766"/>
                  </a:lnTo>
                  <a:lnTo>
                    <a:pt x="1491" y="766"/>
                  </a:lnTo>
                  <a:lnTo>
                    <a:pt x="1487" y="763"/>
                  </a:lnTo>
                  <a:lnTo>
                    <a:pt x="1485" y="761"/>
                  </a:lnTo>
                  <a:lnTo>
                    <a:pt x="1484" y="757"/>
                  </a:lnTo>
                  <a:lnTo>
                    <a:pt x="1484" y="757"/>
                  </a:lnTo>
                  <a:lnTo>
                    <a:pt x="1485" y="753"/>
                  </a:lnTo>
                  <a:lnTo>
                    <a:pt x="1487" y="750"/>
                  </a:lnTo>
                  <a:lnTo>
                    <a:pt x="1491" y="749"/>
                  </a:lnTo>
                  <a:lnTo>
                    <a:pt x="1493" y="748"/>
                  </a:lnTo>
                  <a:lnTo>
                    <a:pt x="1493" y="748"/>
                  </a:lnTo>
                  <a:close/>
                  <a:moveTo>
                    <a:pt x="1475" y="775"/>
                  </a:moveTo>
                  <a:lnTo>
                    <a:pt x="1475" y="775"/>
                  </a:lnTo>
                  <a:lnTo>
                    <a:pt x="1479" y="777"/>
                  </a:lnTo>
                  <a:lnTo>
                    <a:pt x="1481" y="778"/>
                  </a:lnTo>
                  <a:lnTo>
                    <a:pt x="1484" y="781"/>
                  </a:lnTo>
                  <a:lnTo>
                    <a:pt x="1484" y="785"/>
                  </a:lnTo>
                  <a:lnTo>
                    <a:pt x="1484" y="785"/>
                  </a:lnTo>
                  <a:lnTo>
                    <a:pt x="1484" y="789"/>
                  </a:lnTo>
                  <a:lnTo>
                    <a:pt x="1481" y="791"/>
                  </a:lnTo>
                  <a:lnTo>
                    <a:pt x="1479" y="794"/>
                  </a:lnTo>
                  <a:lnTo>
                    <a:pt x="1475" y="794"/>
                  </a:lnTo>
                  <a:lnTo>
                    <a:pt x="1475" y="794"/>
                  </a:lnTo>
                  <a:lnTo>
                    <a:pt x="1472" y="794"/>
                  </a:lnTo>
                  <a:lnTo>
                    <a:pt x="1468" y="791"/>
                  </a:lnTo>
                  <a:lnTo>
                    <a:pt x="1467" y="789"/>
                  </a:lnTo>
                  <a:lnTo>
                    <a:pt x="1465" y="785"/>
                  </a:lnTo>
                  <a:lnTo>
                    <a:pt x="1465" y="785"/>
                  </a:lnTo>
                  <a:lnTo>
                    <a:pt x="1467" y="781"/>
                  </a:lnTo>
                  <a:lnTo>
                    <a:pt x="1468" y="778"/>
                  </a:lnTo>
                  <a:lnTo>
                    <a:pt x="1472" y="777"/>
                  </a:lnTo>
                  <a:lnTo>
                    <a:pt x="1475" y="775"/>
                  </a:lnTo>
                  <a:lnTo>
                    <a:pt x="1475" y="775"/>
                  </a:lnTo>
                  <a:close/>
                  <a:moveTo>
                    <a:pt x="1456" y="748"/>
                  </a:moveTo>
                  <a:lnTo>
                    <a:pt x="1456" y="748"/>
                  </a:lnTo>
                  <a:lnTo>
                    <a:pt x="1460" y="749"/>
                  </a:lnTo>
                  <a:lnTo>
                    <a:pt x="1463" y="750"/>
                  </a:lnTo>
                  <a:lnTo>
                    <a:pt x="1465" y="753"/>
                  </a:lnTo>
                  <a:lnTo>
                    <a:pt x="1465" y="757"/>
                  </a:lnTo>
                  <a:lnTo>
                    <a:pt x="1465" y="757"/>
                  </a:lnTo>
                  <a:lnTo>
                    <a:pt x="1465" y="761"/>
                  </a:lnTo>
                  <a:lnTo>
                    <a:pt x="1463" y="763"/>
                  </a:lnTo>
                  <a:lnTo>
                    <a:pt x="1460" y="766"/>
                  </a:lnTo>
                  <a:lnTo>
                    <a:pt x="1456" y="766"/>
                  </a:lnTo>
                  <a:lnTo>
                    <a:pt x="1456" y="766"/>
                  </a:lnTo>
                  <a:lnTo>
                    <a:pt x="1453" y="766"/>
                  </a:lnTo>
                  <a:lnTo>
                    <a:pt x="1450" y="763"/>
                  </a:lnTo>
                  <a:lnTo>
                    <a:pt x="1448" y="761"/>
                  </a:lnTo>
                  <a:lnTo>
                    <a:pt x="1447" y="757"/>
                  </a:lnTo>
                  <a:lnTo>
                    <a:pt x="1447" y="757"/>
                  </a:lnTo>
                  <a:lnTo>
                    <a:pt x="1448" y="753"/>
                  </a:lnTo>
                  <a:lnTo>
                    <a:pt x="1450" y="750"/>
                  </a:lnTo>
                  <a:lnTo>
                    <a:pt x="1453" y="749"/>
                  </a:lnTo>
                  <a:lnTo>
                    <a:pt x="1456" y="748"/>
                  </a:lnTo>
                  <a:lnTo>
                    <a:pt x="1456" y="748"/>
                  </a:lnTo>
                  <a:close/>
                  <a:moveTo>
                    <a:pt x="1438" y="775"/>
                  </a:moveTo>
                  <a:lnTo>
                    <a:pt x="1438" y="775"/>
                  </a:lnTo>
                  <a:lnTo>
                    <a:pt x="1442" y="777"/>
                  </a:lnTo>
                  <a:lnTo>
                    <a:pt x="1444" y="778"/>
                  </a:lnTo>
                  <a:lnTo>
                    <a:pt x="1447" y="781"/>
                  </a:lnTo>
                  <a:lnTo>
                    <a:pt x="1447" y="785"/>
                  </a:lnTo>
                  <a:lnTo>
                    <a:pt x="1447" y="785"/>
                  </a:lnTo>
                  <a:lnTo>
                    <a:pt x="1447" y="789"/>
                  </a:lnTo>
                  <a:lnTo>
                    <a:pt x="1444" y="791"/>
                  </a:lnTo>
                  <a:lnTo>
                    <a:pt x="1442" y="794"/>
                  </a:lnTo>
                  <a:lnTo>
                    <a:pt x="1438" y="794"/>
                  </a:lnTo>
                  <a:lnTo>
                    <a:pt x="1438" y="794"/>
                  </a:lnTo>
                  <a:lnTo>
                    <a:pt x="1435" y="794"/>
                  </a:lnTo>
                  <a:lnTo>
                    <a:pt x="1431" y="791"/>
                  </a:lnTo>
                  <a:lnTo>
                    <a:pt x="1430" y="789"/>
                  </a:lnTo>
                  <a:lnTo>
                    <a:pt x="1428" y="785"/>
                  </a:lnTo>
                  <a:lnTo>
                    <a:pt x="1428" y="785"/>
                  </a:lnTo>
                  <a:lnTo>
                    <a:pt x="1430" y="781"/>
                  </a:lnTo>
                  <a:lnTo>
                    <a:pt x="1431" y="778"/>
                  </a:lnTo>
                  <a:lnTo>
                    <a:pt x="1435" y="777"/>
                  </a:lnTo>
                  <a:lnTo>
                    <a:pt x="1438" y="775"/>
                  </a:lnTo>
                  <a:lnTo>
                    <a:pt x="1438" y="775"/>
                  </a:lnTo>
                  <a:close/>
                  <a:moveTo>
                    <a:pt x="1419" y="748"/>
                  </a:moveTo>
                  <a:lnTo>
                    <a:pt x="1419" y="748"/>
                  </a:lnTo>
                  <a:lnTo>
                    <a:pt x="1423" y="749"/>
                  </a:lnTo>
                  <a:lnTo>
                    <a:pt x="1426" y="750"/>
                  </a:lnTo>
                  <a:lnTo>
                    <a:pt x="1428" y="753"/>
                  </a:lnTo>
                  <a:lnTo>
                    <a:pt x="1428" y="757"/>
                  </a:lnTo>
                  <a:lnTo>
                    <a:pt x="1428" y="757"/>
                  </a:lnTo>
                  <a:lnTo>
                    <a:pt x="1428" y="761"/>
                  </a:lnTo>
                  <a:lnTo>
                    <a:pt x="1426" y="763"/>
                  </a:lnTo>
                  <a:lnTo>
                    <a:pt x="1423" y="766"/>
                  </a:lnTo>
                  <a:lnTo>
                    <a:pt x="1419" y="766"/>
                  </a:lnTo>
                  <a:lnTo>
                    <a:pt x="1419" y="766"/>
                  </a:lnTo>
                  <a:lnTo>
                    <a:pt x="1416" y="766"/>
                  </a:lnTo>
                  <a:lnTo>
                    <a:pt x="1412" y="763"/>
                  </a:lnTo>
                  <a:lnTo>
                    <a:pt x="1411" y="761"/>
                  </a:lnTo>
                  <a:lnTo>
                    <a:pt x="1410" y="757"/>
                  </a:lnTo>
                  <a:lnTo>
                    <a:pt x="1410" y="757"/>
                  </a:lnTo>
                  <a:lnTo>
                    <a:pt x="1411" y="753"/>
                  </a:lnTo>
                  <a:lnTo>
                    <a:pt x="1412" y="750"/>
                  </a:lnTo>
                  <a:lnTo>
                    <a:pt x="1416" y="749"/>
                  </a:lnTo>
                  <a:lnTo>
                    <a:pt x="1419" y="748"/>
                  </a:lnTo>
                  <a:lnTo>
                    <a:pt x="1419" y="748"/>
                  </a:lnTo>
                  <a:close/>
                  <a:moveTo>
                    <a:pt x="1401" y="775"/>
                  </a:moveTo>
                  <a:lnTo>
                    <a:pt x="1401" y="775"/>
                  </a:lnTo>
                  <a:lnTo>
                    <a:pt x="1405" y="777"/>
                  </a:lnTo>
                  <a:lnTo>
                    <a:pt x="1407" y="778"/>
                  </a:lnTo>
                  <a:lnTo>
                    <a:pt x="1410" y="781"/>
                  </a:lnTo>
                  <a:lnTo>
                    <a:pt x="1410" y="785"/>
                  </a:lnTo>
                  <a:lnTo>
                    <a:pt x="1410" y="785"/>
                  </a:lnTo>
                  <a:lnTo>
                    <a:pt x="1410" y="789"/>
                  </a:lnTo>
                  <a:lnTo>
                    <a:pt x="1407" y="791"/>
                  </a:lnTo>
                  <a:lnTo>
                    <a:pt x="1405" y="794"/>
                  </a:lnTo>
                  <a:lnTo>
                    <a:pt x="1401" y="794"/>
                  </a:lnTo>
                  <a:lnTo>
                    <a:pt x="1401" y="794"/>
                  </a:lnTo>
                  <a:lnTo>
                    <a:pt x="1398" y="794"/>
                  </a:lnTo>
                  <a:lnTo>
                    <a:pt x="1394" y="791"/>
                  </a:lnTo>
                  <a:lnTo>
                    <a:pt x="1393" y="789"/>
                  </a:lnTo>
                  <a:lnTo>
                    <a:pt x="1391" y="785"/>
                  </a:lnTo>
                  <a:lnTo>
                    <a:pt x="1391" y="785"/>
                  </a:lnTo>
                  <a:lnTo>
                    <a:pt x="1393" y="781"/>
                  </a:lnTo>
                  <a:lnTo>
                    <a:pt x="1394" y="778"/>
                  </a:lnTo>
                  <a:lnTo>
                    <a:pt x="1398" y="777"/>
                  </a:lnTo>
                  <a:lnTo>
                    <a:pt x="1401" y="775"/>
                  </a:lnTo>
                  <a:lnTo>
                    <a:pt x="1401" y="775"/>
                  </a:lnTo>
                  <a:close/>
                  <a:moveTo>
                    <a:pt x="1382" y="748"/>
                  </a:moveTo>
                  <a:lnTo>
                    <a:pt x="1382" y="748"/>
                  </a:lnTo>
                  <a:lnTo>
                    <a:pt x="1386" y="749"/>
                  </a:lnTo>
                  <a:lnTo>
                    <a:pt x="1389" y="750"/>
                  </a:lnTo>
                  <a:lnTo>
                    <a:pt x="1391" y="753"/>
                  </a:lnTo>
                  <a:lnTo>
                    <a:pt x="1391" y="757"/>
                  </a:lnTo>
                  <a:lnTo>
                    <a:pt x="1391" y="757"/>
                  </a:lnTo>
                  <a:lnTo>
                    <a:pt x="1391" y="761"/>
                  </a:lnTo>
                  <a:lnTo>
                    <a:pt x="1389" y="763"/>
                  </a:lnTo>
                  <a:lnTo>
                    <a:pt x="1386" y="766"/>
                  </a:lnTo>
                  <a:lnTo>
                    <a:pt x="1382" y="766"/>
                  </a:lnTo>
                  <a:lnTo>
                    <a:pt x="1382" y="766"/>
                  </a:lnTo>
                  <a:lnTo>
                    <a:pt x="1379" y="766"/>
                  </a:lnTo>
                  <a:lnTo>
                    <a:pt x="1375" y="763"/>
                  </a:lnTo>
                  <a:lnTo>
                    <a:pt x="1374" y="761"/>
                  </a:lnTo>
                  <a:lnTo>
                    <a:pt x="1373" y="757"/>
                  </a:lnTo>
                  <a:lnTo>
                    <a:pt x="1373" y="757"/>
                  </a:lnTo>
                  <a:lnTo>
                    <a:pt x="1374" y="753"/>
                  </a:lnTo>
                  <a:lnTo>
                    <a:pt x="1375" y="750"/>
                  </a:lnTo>
                  <a:lnTo>
                    <a:pt x="1379" y="749"/>
                  </a:lnTo>
                  <a:lnTo>
                    <a:pt x="1382" y="748"/>
                  </a:lnTo>
                  <a:lnTo>
                    <a:pt x="1382" y="748"/>
                  </a:lnTo>
                  <a:close/>
                  <a:moveTo>
                    <a:pt x="385" y="916"/>
                  </a:moveTo>
                  <a:lnTo>
                    <a:pt x="385" y="877"/>
                  </a:lnTo>
                  <a:lnTo>
                    <a:pt x="12" y="877"/>
                  </a:lnTo>
                  <a:lnTo>
                    <a:pt x="12" y="877"/>
                  </a:lnTo>
                  <a:lnTo>
                    <a:pt x="8" y="877"/>
                  </a:lnTo>
                  <a:lnTo>
                    <a:pt x="4" y="881"/>
                  </a:lnTo>
                  <a:lnTo>
                    <a:pt x="1" y="885"/>
                  </a:lnTo>
                  <a:lnTo>
                    <a:pt x="0" y="889"/>
                  </a:lnTo>
                  <a:lnTo>
                    <a:pt x="0" y="1007"/>
                  </a:lnTo>
                  <a:lnTo>
                    <a:pt x="0" y="1007"/>
                  </a:lnTo>
                  <a:lnTo>
                    <a:pt x="1" y="1011"/>
                  </a:lnTo>
                  <a:lnTo>
                    <a:pt x="4" y="1017"/>
                  </a:lnTo>
                  <a:lnTo>
                    <a:pt x="8" y="1019"/>
                  </a:lnTo>
                  <a:lnTo>
                    <a:pt x="12" y="1019"/>
                  </a:lnTo>
                  <a:lnTo>
                    <a:pt x="332" y="1019"/>
                  </a:lnTo>
                  <a:lnTo>
                    <a:pt x="332" y="1007"/>
                  </a:lnTo>
                  <a:lnTo>
                    <a:pt x="332" y="1007"/>
                  </a:lnTo>
                  <a:lnTo>
                    <a:pt x="334" y="994"/>
                  </a:lnTo>
                  <a:lnTo>
                    <a:pt x="338" y="982"/>
                  </a:lnTo>
                  <a:lnTo>
                    <a:pt x="342" y="972"/>
                  </a:lnTo>
                  <a:lnTo>
                    <a:pt x="348" y="963"/>
                  </a:lnTo>
                  <a:lnTo>
                    <a:pt x="356" y="953"/>
                  </a:lnTo>
                  <a:lnTo>
                    <a:pt x="365" y="947"/>
                  </a:lnTo>
                  <a:lnTo>
                    <a:pt x="376" y="941"/>
                  </a:lnTo>
                  <a:lnTo>
                    <a:pt x="388" y="938"/>
                  </a:lnTo>
                  <a:lnTo>
                    <a:pt x="388" y="938"/>
                  </a:lnTo>
                  <a:lnTo>
                    <a:pt x="387" y="927"/>
                  </a:lnTo>
                  <a:lnTo>
                    <a:pt x="385" y="916"/>
                  </a:lnTo>
                  <a:lnTo>
                    <a:pt x="385" y="916"/>
                  </a:lnTo>
                  <a:close/>
                  <a:moveTo>
                    <a:pt x="387" y="520"/>
                  </a:moveTo>
                  <a:lnTo>
                    <a:pt x="387" y="520"/>
                  </a:lnTo>
                  <a:lnTo>
                    <a:pt x="389" y="504"/>
                  </a:lnTo>
                  <a:lnTo>
                    <a:pt x="393" y="488"/>
                  </a:lnTo>
                  <a:lnTo>
                    <a:pt x="393" y="488"/>
                  </a:lnTo>
                  <a:lnTo>
                    <a:pt x="391" y="479"/>
                  </a:lnTo>
                  <a:lnTo>
                    <a:pt x="388" y="468"/>
                  </a:lnTo>
                  <a:lnTo>
                    <a:pt x="387" y="459"/>
                  </a:lnTo>
                  <a:lnTo>
                    <a:pt x="385" y="448"/>
                  </a:lnTo>
                  <a:lnTo>
                    <a:pt x="385" y="364"/>
                  </a:lnTo>
                  <a:lnTo>
                    <a:pt x="45" y="364"/>
                  </a:lnTo>
                  <a:lnTo>
                    <a:pt x="45" y="364"/>
                  </a:lnTo>
                  <a:lnTo>
                    <a:pt x="42" y="369"/>
                  </a:lnTo>
                  <a:lnTo>
                    <a:pt x="40" y="374"/>
                  </a:lnTo>
                  <a:lnTo>
                    <a:pt x="38" y="381"/>
                  </a:lnTo>
                  <a:lnTo>
                    <a:pt x="37" y="388"/>
                  </a:lnTo>
                  <a:lnTo>
                    <a:pt x="37" y="496"/>
                  </a:lnTo>
                  <a:lnTo>
                    <a:pt x="37" y="496"/>
                  </a:lnTo>
                  <a:lnTo>
                    <a:pt x="38" y="502"/>
                  </a:lnTo>
                  <a:lnTo>
                    <a:pt x="40" y="509"/>
                  </a:lnTo>
                  <a:lnTo>
                    <a:pt x="42" y="514"/>
                  </a:lnTo>
                  <a:lnTo>
                    <a:pt x="45" y="520"/>
                  </a:lnTo>
                  <a:lnTo>
                    <a:pt x="387" y="520"/>
                  </a:lnTo>
                  <a:close/>
                  <a:moveTo>
                    <a:pt x="278" y="418"/>
                  </a:moveTo>
                  <a:lnTo>
                    <a:pt x="278" y="418"/>
                  </a:lnTo>
                  <a:lnTo>
                    <a:pt x="282" y="419"/>
                  </a:lnTo>
                  <a:lnTo>
                    <a:pt x="285" y="421"/>
                  </a:lnTo>
                  <a:lnTo>
                    <a:pt x="286" y="425"/>
                  </a:lnTo>
                  <a:lnTo>
                    <a:pt x="287" y="427"/>
                  </a:lnTo>
                  <a:lnTo>
                    <a:pt x="287" y="427"/>
                  </a:lnTo>
                  <a:lnTo>
                    <a:pt x="286" y="431"/>
                  </a:lnTo>
                  <a:lnTo>
                    <a:pt x="285" y="434"/>
                  </a:lnTo>
                  <a:lnTo>
                    <a:pt x="282" y="436"/>
                  </a:lnTo>
                  <a:lnTo>
                    <a:pt x="278" y="436"/>
                  </a:lnTo>
                  <a:lnTo>
                    <a:pt x="278" y="436"/>
                  </a:lnTo>
                  <a:lnTo>
                    <a:pt x="274" y="436"/>
                  </a:lnTo>
                  <a:lnTo>
                    <a:pt x="271" y="434"/>
                  </a:lnTo>
                  <a:lnTo>
                    <a:pt x="269" y="431"/>
                  </a:lnTo>
                  <a:lnTo>
                    <a:pt x="269" y="427"/>
                  </a:lnTo>
                  <a:lnTo>
                    <a:pt x="269" y="427"/>
                  </a:lnTo>
                  <a:lnTo>
                    <a:pt x="269" y="425"/>
                  </a:lnTo>
                  <a:lnTo>
                    <a:pt x="271" y="421"/>
                  </a:lnTo>
                  <a:lnTo>
                    <a:pt x="274" y="419"/>
                  </a:lnTo>
                  <a:lnTo>
                    <a:pt x="278" y="418"/>
                  </a:lnTo>
                  <a:lnTo>
                    <a:pt x="278" y="418"/>
                  </a:lnTo>
                  <a:close/>
                  <a:moveTo>
                    <a:pt x="259" y="446"/>
                  </a:moveTo>
                  <a:lnTo>
                    <a:pt x="259" y="446"/>
                  </a:lnTo>
                  <a:lnTo>
                    <a:pt x="263" y="447"/>
                  </a:lnTo>
                  <a:lnTo>
                    <a:pt x="266" y="448"/>
                  </a:lnTo>
                  <a:lnTo>
                    <a:pt x="267" y="452"/>
                  </a:lnTo>
                  <a:lnTo>
                    <a:pt x="269" y="455"/>
                  </a:lnTo>
                  <a:lnTo>
                    <a:pt x="269" y="455"/>
                  </a:lnTo>
                  <a:lnTo>
                    <a:pt x="267" y="459"/>
                  </a:lnTo>
                  <a:lnTo>
                    <a:pt x="266" y="462"/>
                  </a:lnTo>
                  <a:lnTo>
                    <a:pt x="263" y="464"/>
                  </a:lnTo>
                  <a:lnTo>
                    <a:pt x="259" y="464"/>
                  </a:lnTo>
                  <a:lnTo>
                    <a:pt x="259" y="464"/>
                  </a:lnTo>
                  <a:lnTo>
                    <a:pt x="255" y="464"/>
                  </a:lnTo>
                  <a:lnTo>
                    <a:pt x="253" y="462"/>
                  </a:lnTo>
                  <a:lnTo>
                    <a:pt x="250" y="459"/>
                  </a:lnTo>
                  <a:lnTo>
                    <a:pt x="250" y="455"/>
                  </a:lnTo>
                  <a:lnTo>
                    <a:pt x="250" y="455"/>
                  </a:lnTo>
                  <a:lnTo>
                    <a:pt x="250" y="452"/>
                  </a:lnTo>
                  <a:lnTo>
                    <a:pt x="253" y="448"/>
                  </a:lnTo>
                  <a:lnTo>
                    <a:pt x="255" y="447"/>
                  </a:lnTo>
                  <a:lnTo>
                    <a:pt x="259" y="446"/>
                  </a:lnTo>
                  <a:lnTo>
                    <a:pt x="259" y="446"/>
                  </a:lnTo>
                  <a:close/>
                  <a:moveTo>
                    <a:pt x="241" y="418"/>
                  </a:moveTo>
                  <a:lnTo>
                    <a:pt x="241" y="418"/>
                  </a:lnTo>
                  <a:lnTo>
                    <a:pt x="245" y="419"/>
                  </a:lnTo>
                  <a:lnTo>
                    <a:pt x="248" y="421"/>
                  </a:lnTo>
                  <a:lnTo>
                    <a:pt x="249" y="425"/>
                  </a:lnTo>
                  <a:lnTo>
                    <a:pt x="250" y="427"/>
                  </a:lnTo>
                  <a:lnTo>
                    <a:pt x="250" y="427"/>
                  </a:lnTo>
                  <a:lnTo>
                    <a:pt x="249" y="431"/>
                  </a:lnTo>
                  <a:lnTo>
                    <a:pt x="248" y="434"/>
                  </a:lnTo>
                  <a:lnTo>
                    <a:pt x="245" y="436"/>
                  </a:lnTo>
                  <a:lnTo>
                    <a:pt x="241" y="436"/>
                  </a:lnTo>
                  <a:lnTo>
                    <a:pt x="241" y="436"/>
                  </a:lnTo>
                  <a:lnTo>
                    <a:pt x="237" y="436"/>
                  </a:lnTo>
                  <a:lnTo>
                    <a:pt x="234" y="434"/>
                  </a:lnTo>
                  <a:lnTo>
                    <a:pt x="233" y="431"/>
                  </a:lnTo>
                  <a:lnTo>
                    <a:pt x="232" y="427"/>
                  </a:lnTo>
                  <a:lnTo>
                    <a:pt x="232" y="427"/>
                  </a:lnTo>
                  <a:lnTo>
                    <a:pt x="233" y="425"/>
                  </a:lnTo>
                  <a:lnTo>
                    <a:pt x="234" y="421"/>
                  </a:lnTo>
                  <a:lnTo>
                    <a:pt x="237" y="419"/>
                  </a:lnTo>
                  <a:lnTo>
                    <a:pt x="241" y="418"/>
                  </a:lnTo>
                  <a:lnTo>
                    <a:pt x="241" y="418"/>
                  </a:lnTo>
                  <a:close/>
                  <a:moveTo>
                    <a:pt x="222" y="446"/>
                  </a:moveTo>
                  <a:lnTo>
                    <a:pt x="222" y="446"/>
                  </a:lnTo>
                  <a:lnTo>
                    <a:pt x="226" y="447"/>
                  </a:lnTo>
                  <a:lnTo>
                    <a:pt x="229" y="448"/>
                  </a:lnTo>
                  <a:lnTo>
                    <a:pt x="230" y="452"/>
                  </a:lnTo>
                  <a:lnTo>
                    <a:pt x="232" y="455"/>
                  </a:lnTo>
                  <a:lnTo>
                    <a:pt x="232" y="455"/>
                  </a:lnTo>
                  <a:lnTo>
                    <a:pt x="230" y="459"/>
                  </a:lnTo>
                  <a:lnTo>
                    <a:pt x="229" y="462"/>
                  </a:lnTo>
                  <a:lnTo>
                    <a:pt x="226" y="464"/>
                  </a:lnTo>
                  <a:lnTo>
                    <a:pt x="222" y="464"/>
                  </a:lnTo>
                  <a:lnTo>
                    <a:pt x="222" y="464"/>
                  </a:lnTo>
                  <a:lnTo>
                    <a:pt x="218" y="464"/>
                  </a:lnTo>
                  <a:lnTo>
                    <a:pt x="216" y="462"/>
                  </a:lnTo>
                  <a:lnTo>
                    <a:pt x="214" y="459"/>
                  </a:lnTo>
                  <a:lnTo>
                    <a:pt x="213" y="455"/>
                  </a:lnTo>
                  <a:lnTo>
                    <a:pt x="213" y="455"/>
                  </a:lnTo>
                  <a:lnTo>
                    <a:pt x="214" y="452"/>
                  </a:lnTo>
                  <a:lnTo>
                    <a:pt x="216" y="448"/>
                  </a:lnTo>
                  <a:lnTo>
                    <a:pt x="218" y="447"/>
                  </a:lnTo>
                  <a:lnTo>
                    <a:pt x="222" y="446"/>
                  </a:lnTo>
                  <a:lnTo>
                    <a:pt x="222" y="446"/>
                  </a:lnTo>
                  <a:close/>
                  <a:moveTo>
                    <a:pt x="204" y="418"/>
                  </a:moveTo>
                  <a:lnTo>
                    <a:pt x="204" y="418"/>
                  </a:lnTo>
                  <a:lnTo>
                    <a:pt x="208" y="419"/>
                  </a:lnTo>
                  <a:lnTo>
                    <a:pt x="210" y="421"/>
                  </a:lnTo>
                  <a:lnTo>
                    <a:pt x="212" y="425"/>
                  </a:lnTo>
                  <a:lnTo>
                    <a:pt x="213" y="427"/>
                  </a:lnTo>
                  <a:lnTo>
                    <a:pt x="213" y="427"/>
                  </a:lnTo>
                  <a:lnTo>
                    <a:pt x="212" y="431"/>
                  </a:lnTo>
                  <a:lnTo>
                    <a:pt x="210" y="434"/>
                  </a:lnTo>
                  <a:lnTo>
                    <a:pt x="208" y="436"/>
                  </a:lnTo>
                  <a:lnTo>
                    <a:pt x="204" y="436"/>
                  </a:lnTo>
                  <a:lnTo>
                    <a:pt x="204" y="436"/>
                  </a:lnTo>
                  <a:lnTo>
                    <a:pt x="200" y="436"/>
                  </a:lnTo>
                  <a:lnTo>
                    <a:pt x="197" y="434"/>
                  </a:lnTo>
                  <a:lnTo>
                    <a:pt x="196" y="431"/>
                  </a:lnTo>
                  <a:lnTo>
                    <a:pt x="195" y="427"/>
                  </a:lnTo>
                  <a:lnTo>
                    <a:pt x="195" y="427"/>
                  </a:lnTo>
                  <a:lnTo>
                    <a:pt x="196" y="425"/>
                  </a:lnTo>
                  <a:lnTo>
                    <a:pt x="197" y="421"/>
                  </a:lnTo>
                  <a:lnTo>
                    <a:pt x="200" y="419"/>
                  </a:lnTo>
                  <a:lnTo>
                    <a:pt x="204" y="418"/>
                  </a:lnTo>
                  <a:lnTo>
                    <a:pt x="204" y="418"/>
                  </a:lnTo>
                  <a:close/>
                  <a:moveTo>
                    <a:pt x="185" y="446"/>
                  </a:moveTo>
                  <a:lnTo>
                    <a:pt x="185" y="446"/>
                  </a:lnTo>
                  <a:lnTo>
                    <a:pt x="189" y="447"/>
                  </a:lnTo>
                  <a:lnTo>
                    <a:pt x="192" y="448"/>
                  </a:lnTo>
                  <a:lnTo>
                    <a:pt x="193" y="452"/>
                  </a:lnTo>
                  <a:lnTo>
                    <a:pt x="195" y="455"/>
                  </a:lnTo>
                  <a:lnTo>
                    <a:pt x="195" y="455"/>
                  </a:lnTo>
                  <a:lnTo>
                    <a:pt x="193" y="459"/>
                  </a:lnTo>
                  <a:lnTo>
                    <a:pt x="192" y="462"/>
                  </a:lnTo>
                  <a:lnTo>
                    <a:pt x="189" y="464"/>
                  </a:lnTo>
                  <a:lnTo>
                    <a:pt x="185" y="464"/>
                  </a:lnTo>
                  <a:lnTo>
                    <a:pt x="185" y="464"/>
                  </a:lnTo>
                  <a:lnTo>
                    <a:pt x="181" y="464"/>
                  </a:lnTo>
                  <a:lnTo>
                    <a:pt x="179" y="462"/>
                  </a:lnTo>
                  <a:lnTo>
                    <a:pt x="177" y="459"/>
                  </a:lnTo>
                  <a:lnTo>
                    <a:pt x="176" y="455"/>
                  </a:lnTo>
                  <a:lnTo>
                    <a:pt x="176" y="455"/>
                  </a:lnTo>
                  <a:lnTo>
                    <a:pt x="177" y="452"/>
                  </a:lnTo>
                  <a:lnTo>
                    <a:pt x="179" y="448"/>
                  </a:lnTo>
                  <a:lnTo>
                    <a:pt x="181" y="447"/>
                  </a:lnTo>
                  <a:lnTo>
                    <a:pt x="185" y="446"/>
                  </a:lnTo>
                  <a:lnTo>
                    <a:pt x="185" y="446"/>
                  </a:lnTo>
                  <a:close/>
                  <a:moveTo>
                    <a:pt x="167" y="418"/>
                  </a:moveTo>
                  <a:lnTo>
                    <a:pt x="167" y="418"/>
                  </a:lnTo>
                  <a:lnTo>
                    <a:pt x="171" y="419"/>
                  </a:lnTo>
                  <a:lnTo>
                    <a:pt x="173" y="421"/>
                  </a:lnTo>
                  <a:lnTo>
                    <a:pt x="175" y="425"/>
                  </a:lnTo>
                  <a:lnTo>
                    <a:pt x="176" y="427"/>
                  </a:lnTo>
                  <a:lnTo>
                    <a:pt x="176" y="427"/>
                  </a:lnTo>
                  <a:lnTo>
                    <a:pt x="175" y="431"/>
                  </a:lnTo>
                  <a:lnTo>
                    <a:pt x="173" y="434"/>
                  </a:lnTo>
                  <a:lnTo>
                    <a:pt x="171" y="436"/>
                  </a:lnTo>
                  <a:lnTo>
                    <a:pt x="167" y="436"/>
                  </a:lnTo>
                  <a:lnTo>
                    <a:pt x="167" y="436"/>
                  </a:lnTo>
                  <a:lnTo>
                    <a:pt x="163" y="436"/>
                  </a:lnTo>
                  <a:lnTo>
                    <a:pt x="160" y="434"/>
                  </a:lnTo>
                  <a:lnTo>
                    <a:pt x="159" y="431"/>
                  </a:lnTo>
                  <a:lnTo>
                    <a:pt x="158" y="427"/>
                  </a:lnTo>
                  <a:lnTo>
                    <a:pt x="158" y="427"/>
                  </a:lnTo>
                  <a:lnTo>
                    <a:pt x="159" y="425"/>
                  </a:lnTo>
                  <a:lnTo>
                    <a:pt x="160" y="421"/>
                  </a:lnTo>
                  <a:lnTo>
                    <a:pt x="163" y="419"/>
                  </a:lnTo>
                  <a:lnTo>
                    <a:pt x="167" y="418"/>
                  </a:lnTo>
                  <a:lnTo>
                    <a:pt x="167" y="418"/>
                  </a:lnTo>
                  <a:close/>
                  <a:moveTo>
                    <a:pt x="148" y="446"/>
                  </a:moveTo>
                  <a:lnTo>
                    <a:pt x="148" y="446"/>
                  </a:lnTo>
                  <a:lnTo>
                    <a:pt x="152" y="447"/>
                  </a:lnTo>
                  <a:lnTo>
                    <a:pt x="155" y="448"/>
                  </a:lnTo>
                  <a:lnTo>
                    <a:pt x="156" y="452"/>
                  </a:lnTo>
                  <a:lnTo>
                    <a:pt x="158" y="455"/>
                  </a:lnTo>
                  <a:lnTo>
                    <a:pt x="158" y="455"/>
                  </a:lnTo>
                  <a:lnTo>
                    <a:pt x="156" y="459"/>
                  </a:lnTo>
                  <a:lnTo>
                    <a:pt x="155" y="462"/>
                  </a:lnTo>
                  <a:lnTo>
                    <a:pt x="152" y="464"/>
                  </a:lnTo>
                  <a:lnTo>
                    <a:pt x="148" y="464"/>
                  </a:lnTo>
                  <a:lnTo>
                    <a:pt x="148" y="464"/>
                  </a:lnTo>
                  <a:lnTo>
                    <a:pt x="144" y="464"/>
                  </a:lnTo>
                  <a:lnTo>
                    <a:pt x="142" y="462"/>
                  </a:lnTo>
                  <a:lnTo>
                    <a:pt x="140" y="459"/>
                  </a:lnTo>
                  <a:lnTo>
                    <a:pt x="139" y="455"/>
                  </a:lnTo>
                  <a:lnTo>
                    <a:pt x="139" y="455"/>
                  </a:lnTo>
                  <a:lnTo>
                    <a:pt x="140" y="452"/>
                  </a:lnTo>
                  <a:lnTo>
                    <a:pt x="142" y="448"/>
                  </a:lnTo>
                  <a:lnTo>
                    <a:pt x="144" y="447"/>
                  </a:lnTo>
                  <a:lnTo>
                    <a:pt x="148" y="446"/>
                  </a:lnTo>
                  <a:lnTo>
                    <a:pt x="148" y="446"/>
                  </a:lnTo>
                  <a:close/>
                  <a:moveTo>
                    <a:pt x="130" y="418"/>
                  </a:moveTo>
                  <a:lnTo>
                    <a:pt x="130" y="418"/>
                  </a:lnTo>
                  <a:lnTo>
                    <a:pt x="134" y="419"/>
                  </a:lnTo>
                  <a:lnTo>
                    <a:pt x="136" y="421"/>
                  </a:lnTo>
                  <a:lnTo>
                    <a:pt x="138" y="425"/>
                  </a:lnTo>
                  <a:lnTo>
                    <a:pt x="139" y="427"/>
                  </a:lnTo>
                  <a:lnTo>
                    <a:pt x="139" y="427"/>
                  </a:lnTo>
                  <a:lnTo>
                    <a:pt x="138" y="431"/>
                  </a:lnTo>
                  <a:lnTo>
                    <a:pt x="136" y="434"/>
                  </a:lnTo>
                  <a:lnTo>
                    <a:pt x="134" y="436"/>
                  </a:lnTo>
                  <a:lnTo>
                    <a:pt x="130" y="436"/>
                  </a:lnTo>
                  <a:lnTo>
                    <a:pt x="130" y="436"/>
                  </a:lnTo>
                  <a:lnTo>
                    <a:pt x="126" y="436"/>
                  </a:lnTo>
                  <a:lnTo>
                    <a:pt x="123" y="434"/>
                  </a:lnTo>
                  <a:lnTo>
                    <a:pt x="122" y="431"/>
                  </a:lnTo>
                  <a:lnTo>
                    <a:pt x="120" y="427"/>
                  </a:lnTo>
                  <a:lnTo>
                    <a:pt x="120" y="427"/>
                  </a:lnTo>
                  <a:lnTo>
                    <a:pt x="122" y="425"/>
                  </a:lnTo>
                  <a:lnTo>
                    <a:pt x="123" y="421"/>
                  </a:lnTo>
                  <a:lnTo>
                    <a:pt x="126" y="419"/>
                  </a:lnTo>
                  <a:lnTo>
                    <a:pt x="130" y="418"/>
                  </a:lnTo>
                  <a:lnTo>
                    <a:pt x="130" y="418"/>
                  </a:lnTo>
                  <a:close/>
                  <a:moveTo>
                    <a:pt x="111" y="446"/>
                  </a:moveTo>
                  <a:lnTo>
                    <a:pt x="111" y="446"/>
                  </a:lnTo>
                  <a:lnTo>
                    <a:pt x="115" y="447"/>
                  </a:lnTo>
                  <a:lnTo>
                    <a:pt x="118" y="448"/>
                  </a:lnTo>
                  <a:lnTo>
                    <a:pt x="119" y="452"/>
                  </a:lnTo>
                  <a:lnTo>
                    <a:pt x="120" y="455"/>
                  </a:lnTo>
                  <a:lnTo>
                    <a:pt x="120" y="455"/>
                  </a:lnTo>
                  <a:lnTo>
                    <a:pt x="119" y="459"/>
                  </a:lnTo>
                  <a:lnTo>
                    <a:pt x="118" y="462"/>
                  </a:lnTo>
                  <a:lnTo>
                    <a:pt x="115" y="464"/>
                  </a:lnTo>
                  <a:lnTo>
                    <a:pt x="111" y="464"/>
                  </a:lnTo>
                  <a:lnTo>
                    <a:pt x="111" y="464"/>
                  </a:lnTo>
                  <a:lnTo>
                    <a:pt x="107" y="464"/>
                  </a:lnTo>
                  <a:lnTo>
                    <a:pt x="105" y="462"/>
                  </a:lnTo>
                  <a:lnTo>
                    <a:pt x="103" y="459"/>
                  </a:lnTo>
                  <a:lnTo>
                    <a:pt x="102" y="455"/>
                  </a:lnTo>
                  <a:lnTo>
                    <a:pt x="102" y="455"/>
                  </a:lnTo>
                  <a:lnTo>
                    <a:pt x="103" y="452"/>
                  </a:lnTo>
                  <a:lnTo>
                    <a:pt x="105" y="448"/>
                  </a:lnTo>
                  <a:lnTo>
                    <a:pt x="107" y="447"/>
                  </a:lnTo>
                  <a:lnTo>
                    <a:pt x="111" y="446"/>
                  </a:lnTo>
                  <a:lnTo>
                    <a:pt x="111" y="446"/>
                  </a:lnTo>
                  <a:close/>
                  <a:moveTo>
                    <a:pt x="385" y="686"/>
                  </a:moveTo>
                  <a:lnTo>
                    <a:pt x="385" y="686"/>
                  </a:lnTo>
                  <a:lnTo>
                    <a:pt x="385" y="683"/>
                  </a:lnTo>
                  <a:lnTo>
                    <a:pt x="385" y="529"/>
                  </a:lnTo>
                  <a:lnTo>
                    <a:pt x="385" y="529"/>
                  </a:lnTo>
                  <a:lnTo>
                    <a:pt x="385" y="529"/>
                  </a:lnTo>
                  <a:lnTo>
                    <a:pt x="45" y="529"/>
                  </a:lnTo>
                  <a:lnTo>
                    <a:pt x="45" y="529"/>
                  </a:lnTo>
                  <a:lnTo>
                    <a:pt x="42" y="534"/>
                  </a:lnTo>
                  <a:lnTo>
                    <a:pt x="40" y="539"/>
                  </a:lnTo>
                  <a:lnTo>
                    <a:pt x="38" y="546"/>
                  </a:lnTo>
                  <a:lnTo>
                    <a:pt x="37" y="552"/>
                  </a:lnTo>
                  <a:lnTo>
                    <a:pt x="37" y="662"/>
                  </a:lnTo>
                  <a:lnTo>
                    <a:pt x="37" y="662"/>
                  </a:lnTo>
                  <a:lnTo>
                    <a:pt x="38" y="669"/>
                  </a:lnTo>
                  <a:lnTo>
                    <a:pt x="40" y="674"/>
                  </a:lnTo>
                  <a:lnTo>
                    <a:pt x="42" y="680"/>
                  </a:lnTo>
                  <a:lnTo>
                    <a:pt x="45" y="686"/>
                  </a:lnTo>
                  <a:lnTo>
                    <a:pt x="385" y="686"/>
                  </a:lnTo>
                  <a:close/>
                  <a:moveTo>
                    <a:pt x="278" y="584"/>
                  </a:moveTo>
                  <a:lnTo>
                    <a:pt x="278" y="584"/>
                  </a:lnTo>
                  <a:lnTo>
                    <a:pt x="282" y="584"/>
                  </a:lnTo>
                  <a:lnTo>
                    <a:pt x="285" y="587"/>
                  </a:lnTo>
                  <a:lnTo>
                    <a:pt x="286" y="589"/>
                  </a:lnTo>
                  <a:lnTo>
                    <a:pt x="287" y="593"/>
                  </a:lnTo>
                  <a:lnTo>
                    <a:pt x="287" y="593"/>
                  </a:lnTo>
                  <a:lnTo>
                    <a:pt x="286" y="597"/>
                  </a:lnTo>
                  <a:lnTo>
                    <a:pt x="285" y="600"/>
                  </a:lnTo>
                  <a:lnTo>
                    <a:pt x="282" y="601"/>
                  </a:lnTo>
                  <a:lnTo>
                    <a:pt x="278" y="603"/>
                  </a:lnTo>
                  <a:lnTo>
                    <a:pt x="278" y="603"/>
                  </a:lnTo>
                  <a:lnTo>
                    <a:pt x="274" y="601"/>
                  </a:lnTo>
                  <a:lnTo>
                    <a:pt x="271" y="600"/>
                  </a:lnTo>
                  <a:lnTo>
                    <a:pt x="269" y="597"/>
                  </a:lnTo>
                  <a:lnTo>
                    <a:pt x="269" y="593"/>
                  </a:lnTo>
                  <a:lnTo>
                    <a:pt x="269" y="593"/>
                  </a:lnTo>
                  <a:lnTo>
                    <a:pt x="269" y="589"/>
                  </a:lnTo>
                  <a:lnTo>
                    <a:pt x="271" y="587"/>
                  </a:lnTo>
                  <a:lnTo>
                    <a:pt x="274" y="584"/>
                  </a:lnTo>
                  <a:lnTo>
                    <a:pt x="278" y="584"/>
                  </a:lnTo>
                  <a:lnTo>
                    <a:pt x="278" y="584"/>
                  </a:lnTo>
                  <a:close/>
                  <a:moveTo>
                    <a:pt x="259" y="612"/>
                  </a:moveTo>
                  <a:lnTo>
                    <a:pt x="259" y="612"/>
                  </a:lnTo>
                  <a:lnTo>
                    <a:pt x="263" y="612"/>
                  </a:lnTo>
                  <a:lnTo>
                    <a:pt x="266" y="614"/>
                  </a:lnTo>
                  <a:lnTo>
                    <a:pt x="267" y="617"/>
                  </a:lnTo>
                  <a:lnTo>
                    <a:pt x="269" y="621"/>
                  </a:lnTo>
                  <a:lnTo>
                    <a:pt x="269" y="621"/>
                  </a:lnTo>
                  <a:lnTo>
                    <a:pt x="267" y="625"/>
                  </a:lnTo>
                  <a:lnTo>
                    <a:pt x="266" y="628"/>
                  </a:lnTo>
                  <a:lnTo>
                    <a:pt x="263" y="629"/>
                  </a:lnTo>
                  <a:lnTo>
                    <a:pt x="259" y="630"/>
                  </a:lnTo>
                  <a:lnTo>
                    <a:pt x="259" y="630"/>
                  </a:lnTo>
                  <a:lnTo>
                    <a:pt x="255" y="629"/>
                  </a:lnTo>
                  <a:lnTo>
                    <a:pt x="253" y="628"/>
                  </a:lnTo>
                  <a:lnTo>
                    <a:pt x="250" y="625"/>
                  </a:lnTo>
                  <a:lnTo>
                    <a:pt x="250" y="621"/>
                  </a:lnTo>
                  <a:lnTo>
                    <a:pt x="250" y="621"/>
                  </a:lnTo>
                  <a:lnTo>
                    <a:pt x="250" y="617"/>
                  </a:lnTo>
                  <a:lnTo>
                    <a:pt x="253" y="614"/>
                  </a:lnTo>
                  <a:lnTo>
                    <a:pt x="255" y="612"/>
                  </a:lnTo>
                  <a:lnTo>
                    <a:pt x="259" y="612"/>
                  </a:lnTo>
                  <a:lnTo>
                    <a:pt x="259" y="612"/>
                  </a:lnTo>
                  <a:close/>
                  <a:moveTo>
                    <a:pt x="241" y="584"/>
                  </a:moveTo>
                  <a:lnTo>
                    <a:pt x="241" y="584"/>
                  </a:lnTo>
                  <a:lnTo>
                    <a:pt x="245" y="584"/>
                  </a:lnTo>
                  <a:lnTo>
                    <a:pt x="248" y="587"/>
                  </a:lnTo>
                  <a:lnTo>
                    <a:pt x="249" y="589"/>
                  </a:lnTo>
                  <a:lnTo>
                    <a:pt x="250" y="593"/>
                  </a:lnTo>
                  <a:lnTo>
                    <a:pt x="250" y="593"/>
                  </a:lnTo>
                  <a:lnTo>
                    <a:pt x="249" y="597"/>
                  </a:lnTo>
                  <a:lnTo>
                    <a:pt x="248" y="600"/>
                  </a:lnTo>
                  <a:lnTo>
                    <a:pt x="245" y="601"/>
                  </a:lnTo>
                  <a:lnTo>
                    <a:pt x="241" y="603"/>
                  </a:lnTo>
                  <a:lnTo>
                    <a:pt x="241" y="603"/>
                  </a:lnTo>
                  <a:lnTo>
                    <a:pt x="237" y="601"/>
                  </a:lnTo>
                  <a:lnTo>
                    <a:pt x="234" y="600"/>
                  </a:lnTo>
                  <a:lnTo>
                    <a:pt x="233" y="597"/>
                  </a:lnTo>
                  <a:lnTo>
                    <a:pt x="232" y="593"/>
                  </a:lnTo>
                  <a:lnTo>
                    <a:pt x="232" y="593"/>
                  </a:lnTo>
                  <a:lnTo>
                    <a:pt x="233" y="589"/>
                  </a:lnTo>
                  <a:lnTo>
                    <a:pt x="234" y="587"/>
                  </a:lnTo>
                  <a:lnTo>
                    <a:pt x="237" y="584"/>
                  </a:lnTo>
                  <a:lnTo>
                    <a:pt x="241" y="584"/>
                  </a:lnTo>
                  <a:lnTo>
                    <a:pt x="241" y="584"/>
                  </a:lnTo>
                  <a:close/>
                  <a:moveTo>
                    <a:pt x="222" y="612"/>
                  </a:moveTo>
                  <a:lnTo>
                    <a:pt x="222" y="612"/>
                  </a:lnTo>
                  <a:lnTo>
                    <a:pt x="226" y="612"/>
                  </a:lnTo>
                  <a:lnTo>
                    <a:pt x="229" y="614"/>
                  </a:lnTo>
                  <a:lnTo>
                    <a:pt x="230" y="617"/>
                  </a:lnTo>
                  <a:lnTo>
                    <a:pt x="232" y="621"/>
                  </a:lnTo>
                  <a:lnTo>
                    <a:pt x="232" y="621"/>
                  </a:lnTo>
                  <a:lnTo>
                    <a:pt x="230" y="625"/>
                  </a:lnTo>
                  <a:lnTo>
                    <a:pt x="229" y="628"/>
                  </a:lnTo>
                  <a:lnTo>
                    <a:pt x="226" y="629"/>
                  </a:lnTo>
                  <a:lnTo>
                    <a:pt x="222" y="630"/>
                  </a:lnTo>
                  <a:lnTo>
                    <a:pt x="222" y="630"/>
                  </a:lnTo>
                  <a:lnTo>
                    <a:pt x="218" y="629"/>
                  </a:lnTo>
                  <a:lnTo>
                    <a:pt x="216" y="628"/>
                  </a:lnTo>
                  <a:lnTo>
                    <a:pt x="214" y="625"/>
                  </a:lnTo>
                  <a:lnTo>
                    <a:pt x="213" y="621"/>
                  </a:lnTo>
                  <a:lnTo>
                    <a:pt x="213" y="621"/>
                  </a:lnTo>
                  <a:lnTo>
                    <a:pt x="214" y="617"/>
                  </a:lnTo>
                  <a:lnTo>
                    <a:pt x="216" y="614"/>
                  </a:lnTo>
                  <a:lnTo>
                    <a:pt x="218" y="612"/>
                  </a:lnTo>
                  <a:lnTo>
                    <a:pt x="222" y="612"/>
                  </a:lnTo>
                  <a:lnTo>
                    <a:pt x="222" y="612"/>
                  </a:lnTo>
                  <a:close/>
                  <a:moveTo>
                    <a:pt x="204" y="584"/>
                  </a:moveTo>
                  <a:lnTo>
                    <a:pt x="204" y="584"/>
                  </a:lnTo>
                  <a:lnTo>
                    <a:pt x="208" y="584"/>
                  </a:lnTo>
                  <a:lnTo>
                    <a:pt x="210" y="587"/>
                  </a:lnTo>
                  <a:lnTo>
                    <a:pt x="212" y="589"/>
                  </a:lnTo>
                  <a:lnTo>
                    <a:pt x="213" y="593"/>
                  </a:lnTo>
                  <a:lnTo>
                    <a:pt x="213" y="593"/>
                  </a:lnTo>
                  <a:lnTo>
                    <a:pt x="212" y="597"/>
                  </a:lnTo>
                  <a:lnTo>
                    <a:pt x="210" y="600"/>
                  </a:lnTo>
                  <a:lnTo>
                    <a:pt x="208" y="601"/>
                  </a:lnTo>
                  <a:lnTo>
                    <a:pt x="204" y="603"/>
                  </a:lnTo>
                  <a:lnTo>
                    <a:pt x="204" y="603"/>
                  </a:lnTo>
                  <a:lnTo>
                    <a:pt x="200" y="601"/>
                  </a:lnTo>
                  <a:lnTo>
                    <a:pt x="197" y="600"/>
                  </a:lnTo>
                  <a:lnTo>
                    <a:pt x="196" y="597"/>
                  </a:lnTo>
                  <a:lnTo>
                    <a:pt x="195" y="593"/>
                  </a:lnTo>
                  <a:lnTo>
                    <a:pt x="195" y="593"/>
                  </a:lnTo>
                  <a:lnTo>
                    <a:pt x="196" y="589"/>
                  </a:lnTo>
                  <a:lnTo>
                    <a:pt x="197" y="587"/>
                  </a:lnTo>
                  <a:lnTo>
                    <a:pt x="200" y="584"/>
                  </a:lnTo>
                  <a:lnTo>
                    <a:pt x="204" y="584"/>
                  </a:lnTo>
                  <a:lnTo>
                    <a:pt x="204" y="584"/>
                  </a:lnTo>
                  <a:close/>
                  <a:moveTo>
                    <a:pt x="185" y="612"/>
                  </a:moveTo>
                  <a:lnTo>
                    <a:pt x="185" y="612"/>
                  </a:lnTo>
                  <a:lnTo>
                    <a:pt x="189" y="612"/>
                  </a:lnTo>
                  <a:lnTo>
                    <a:pt x="192" y="614"/>
                  </a:lnTo>
                  <a:lnTo>
                    <a:pt x="193" y="617"/>
                  </a:lnTo>
                  <a:lnTo>
                    <a:pt x="195" y="621"/>
                  </a:lnTo>
                  <a:lnTo>
                    <a:pt x="195" y="621"/>
                  </a:lnTo>
                  <a:lnTo>
                    <a:pt x="193" y="625"/>
                  </a:lnTo>
                  <a:lnTo>
                    <a:pt x="192" y="628"/>
                  </a:lnTo>
                  <a:lnTo>
                    <a:pt x="189" y="629"/>
                  </a:lnTo>
                  <a:lnTo>
                    <a:pt x="185" y="630"/>
                  </a:lnTo>
                  <a:lnTo>
                    <a:pt x="185" y="630"/>
                  </a:lnTo>
                  <a:lnTo>
                    <a:pt x="181" y="629"/>
                  </a:lnTo>
                  <a:lnTo>
                    <a:pt x="179" y="628"/>
                  </a:lnTo>
                  <a:lnTo>
                    <a:pt x="177" y="625"/>
                  </a:lnTo>
                  <a:lnTo>
                    <a:pt x="176" y="621"/>
                  </a:lnTo>
                  <a:lnTo>
                    <a:pt x="176" y="621"/>
                  </a:lnTo>
                  <a:lnTo>
                    <a:pt x="177" y="617"/>
                  </a:lnTo>
                  <a:lnTo>
                    <a:pt x="179" y="614"/>
                  </a:lnTo>
                  <a:lnTo>
                    <a:pt x="181" y="612"/>
                  </a:lnTo>
                  <a:lnTo>
                    <a:pt x="185" y="612"/>
                  </a:lnTo>
                  <a:lnTo>
                    <a:pt x="185" y="612"/>
                  </a:lnTo>
                  <a:close/>
                  <a:moveTo>
                    <a:pt x="167" y="584"/>
                  </a:moveTo>
                  <a:lnTo>
                    <a:pt x="167" y="584"/>
                  </a:lnTo>
                  <a:lnTo>
                    <a:pt x="171" y="584"/>
                  </a:lnTo>
                  <a:lnTo>
                    <a:pt x="173" y="587"/>
                  </a:lnTo>
                  <a:lnTo>
                    <a:pt x="175" y="589"/>
                  </a:lnTo>
                  <a:lnTo>
                    <a:pt x="176" y="593"/>
                  </a:lnTo>
                  <a:lnTo>
                    <a:pt x="176" y="593"/>
                  </a:lnTo>
                  <a:lnTo>
                    <a:pt x="175" y="597"/>
                  </a:lnTo>
                  <a:lnTo>
                    <a:pt x="173" y="600"/>
                  </a:lnTo>
                  <a:lnTo>
                    <a:pt x="171" y="601"/>
                  </a:lnTo>
                  <a:lnTo>
                    <a:pt x="167" y="603"/>
                  </a:lnTo>
                  <a:lnTo>
                    <a:pt x="167" y="603"/>
                  </a:lnTo>
                  <a:lnTo>
                    <a:pt x="163" y="601"/>
                  </a:lnTo>
                  <a:lnTo>
                    <a:pt x="160" y="600"/>
                  </a:lnTo>
                  <a:lnTo>
                    <a:pt x="159" y="597"/>
                  </a:lnTo>
                  <a:lnTo>
                    <a:pt x="158" y="593"/>
                  </a:lnTo>
                  <a:lnTo>
                    <a:pt x="158" y="593"/>
                  </a:lnTo>
                  <a:lnTo>
                    <a:pt x="159" y="589"/>
                  </a:lnTo>
                  <a:lnTo>
                    <a:pt x="160" y="587"/>
                  </a:lnTo>
                  <a:lnTo>
                    <a:pt x="163" y="584"/>
                  </a:lnTo>
                  <a:lnTo>
                    <a:pt x="167" y="584"/>
                  </a:lnTo>
                  <a:lnTo>
                    <a:pt x="167" y="584"/>
                  </a:lnTo>
                  <a:close/>
                  <a:moveTo>
                    <a:pt x="148" y="612"/>
                  </a:moveTo>
                  <a:lnTo>
                    <a:pt x="148" y="612"/>
                  </a:lnTo>
                  <a:lnTo>
                    <a:pt x="152" y="612"/>
                  </a:lnTo>
                  <a:lnTo>
                    <a:pt x="155" y="614"/>
                  </a:lnTo>
                  <a:lnTo>
                    <a:pt x="156" y="617"/>
                  </a:lnTo>
                  <a:lnTo>
                    <a:pt x="158" y="621"/>
                  </a:lnTo>
                  <a:lnTo>
                    <a:pt x="158" y="621"/>
                  </a:lnTo>
                  <a:lnTo>
                    <a:pt x="156" y="625"/>
                  </a:lnTo>
                  <a:lnTo>
                    <a:pt x="155" y="628"/>
                  </a:lnTo>
                  <a:lnTo>
                    <a:pt x="152" y="629"/>
                  </a:lnTo>
                  <a:lnTo>
                    <a:pt x="148" y="630"/>
                  </a:lnTo>
                  <a:lnTo>
                    <a:pt x="148" y="630"/>
                  </a:lnTo>
                  <a:lnTo>
                    <a:pt x="144" y="629"/>
                  </a:lnTo>
                  <a:lnTo>
                    <a:pt x="142" y="628"/>
                  </a:lnTo>
                  <a:lnTo>
                    <a:pt x="140" y="625"/>
                  </a:lnTo>
                  <a:lnTo>
                    <a:pt x="139" y="621"/>
                  </a:lnTo>
                  <a:lnTo>
                    <a:pt x="139" y="621"/>
                  </a:lnTo>
                  <a:lnTo>
                    <a:pt x="140" y="617"/>
                  </a:lnTo>
                  <a:lnTo>
                    <a:pt x="142" y="614"/>
                  </a:lnTo>
                  <a:lnTo>
                    <a:pt x="144" y="612"/>
                  </a:lnTo>
                  <a:lnTo>
                    <a:pt x="148" y="612"/>
                  </a:lnTo>
                  <a:lnTo>
                    <a:pt x="148" y="612"/>
                  </a:lnTo>
                  <a:close/>
                  <a:moveTo>
                    <a:pt x="130" y="584"/>
                  </a:moveTo>
                  <a:lnTo>
                    <a:pt x="130" y="584"/>
                  </a:lnTo>
                  <a:lnTo>
                    <a:pt x="134" y="584"/>
                  </a:lnTo>
                  <a:lnTo>
                    <a:pt x="136" y="587"/>
                  </a:lnTo>
                  <a:lnTo>
                    <a:pt x="138" y="589"/>
                  </a:lnTo>
                  <a:lnTo>
                    <a:pt x="139" y="593"/>
                  </a:lnTo>
                  <a:lnTo>
                    <a:pt x="139" y="593"/>
                  </a:lnTo>
                  <a:lnTo>
                    <a:pt x="138" y="597"/>
                  </a:lnTo>
                  <a:lnTo>
                    <a:pt x="136" y="600"/>
                  </a:lnTo>
                  <a:lnTo>
                    <a:pt x="134" y="601"/>
                  </a:lnTo>
                  <a:lnTo>
                    <a:pt x="130" y="603"/>
                  </a:lnTo>
                  <a:lnTo>
                    <a:pt x="130" y="603"/>
                  </a:lnTo>
                  <a:lnTo>
                    <a:pt x="126" y="601"/>
                  </a:lnTo>
                  <a:lnTo>
                    <a:pt x="123" y="600"/>
                  </a:lnTo>
                  <a:lnTo>
                    <a:pt x="122" y="597"/>
                  </a:lnTo>
                  <a:lnTo>
                    <a:pt x="120" y="593"/>
                  </a:lnTo>
                  <a:lnTo>
                    <a:pt x="120" y="593"/>
                  </a:lnTo>
                  <a:lnTo>
                    <a:pt x="122" y="589"/>
                  </a:lnTo>
                  <a:lnTo>
                    <a:pt x="123" y="587"/>
                  </a:lnTo>
                  <a:lnTo>
                    <a:pt x="126" y="584"/>
                  </a:lnTo>
                  <a:lnTo>
                    <a:pt x="130" y="584"/>
                  </a:lnTo>
                  <a:lnTo>
                    <a:pt x="130" y="584"/>
                  </a:lnTo>
                  <a:close/>
                  <a:moveTo>
                    <a:pt x="111" y="612"/>
                  </a:moveTo>
                  <a:lnTo>
                    <a:pt x="111" y="612"/>
                  </a:lnTo>
                  <a:lnTo>
                    <a:pt x="115" y="612"/>
                  </a:lnTo>
                  <a:lnTo>
                    <a:pt x="118" y="614"/>
                  </a:lnTo>
                  <a:lnTo>
                    <a:pt x="119" y="617"/>
                  </a:lnTo>
                  <a:lnTo>
                    <a:pt x="120" y="621"/>
                  </a:lnTo>
                  <a:lnTo>
                    <a:pt x="120" y="621"/>
                  </a:lnTo>
                  <a:lnTo>
                    <a:pt x="119" y="625"/>
                  </a:lnTo>
                  <a:lnTo>
                    <a:pt x="118" y="628"/>
                  </a:lnTo>
                  <a:lnTo>
                    <a:pt x="115" y="629"/>
                  </a:lnTo>
                  <a:lnTo>
                    <a:pt x="111" y="630"/>
                  </a:lnTo>
                  <a:lnTo>
                    <a:pt x="111" y="630"/>
                  </a:lnTo>
                  <a:lnTo>
                    <a:pt x="107" y="629"/>
                  </a:lnTo>
                  <a:lnTo>
                    <a:pt x="105" y="628"/>
                  </a:lnTo>
                  <a:lnTo>
                    <a:pt x="103" y="625"/>
                  </a:lnTo>
                  <a:lnTo>
                    <a:pt x="102" y="621"/>
                  </a:lnTo>
                  <a:lnTo>
                    <a:pt x="102" y="621"/>
                  </a:lnTo>
                  <a:lnTo>
                    <a:pt x="103" y="617"/>
                  </a:lnTo>
                  <a:lnTo>
                    <a:pt x="105" y="614"/>
                  </a:lnTo>
                  <a:lnTo>
                    <a:pt x="107" y="612"/>
                  </a:lnTo>
                  <a:lnTo>
                    <a:pt x="111" y="612"/>
                  </a:lnTo>
                  <a:lnTo>
                    <a:pt x="111" y="612"/>
                  </a:lnTo>
                  <a:close/>
                  <a:moveTo>
                    <a:pt x="385" y="356"/>
                  </a:moveTo>
                  <a:lnTo>
                    <a:pt x="385" y="294"/>
                  </a:lnTo>
                  <a:lnTo>
                    <a:pt x="385" y="294"/>
                  </a:lnTo>
                  <a:lnTo>
                    <a:pt x="387" y="283"/>
                  </a:lnTo>
                  <a:lnTo>
                    <a:pt x="388" y="274"/>
                  </a:lnTo>
                  <a:lnTo>
                    <a:pt x="389" y="264"/>
                  </a:lnTo>
                  <a:lnTo>
                    <a:pt x="393" y="254"/>
                  </a:lnTo>
                  <a:lnTo>
                    <a:pt x="393" y="254"/>
                  </a:lnTo>
                  <a:lnTo>
                    <a:pt x="389" y="245"/>
                  </a:lnTo>
                  <a:lnTo>
                    <a:pt x="388" y="235"/>
                  </a:lnTo>
                  <a:lnTo>
                    <a:pt x="387" y="225"/>
                  </a:lnTo>
                  <a:lnTo>
                    <a:pt x="385" y="215"/>
                  </a:lnTo>
                  <a:lnTo>
                    <a:pt x="385" y="181"/>
                  </a:lnTo>
                  <a:lnTo>
                    <a:pt x="79" y="181"/>
                  </a:lnTo>
                  <a:lnTo>
                    <a:pt x="79" y="181"/>
                  </a:lnTo>
                  <a:lnTo>
                    <a:pt x="71" y="182"/>
                  </a:lnTo>
                  <a:lnTo>
                    <a:pt x="64" y="185"/>
                  </a:lnTo>
                  <a:lnTo>
                    <a:pt x="56" y="189"/>
                  </a:lnTo>
                  <a:lnTo>
                    <a:pt x="50" y="194"/>
                  </a:lnTo>
                  <a:lnTo>
                    <a:pt x="45" y="199"/>
                  </a:lnTo>
                  <a:lnTo>
                    <a:pt x="41" y="207"/>
                  </a:lnTo>
                  <a:lnTo>
                    <a:pt x="38" y="215"/>
                  </a:lnTo>
                  <a:lnTo>
                    <a:pt x="37" y="223"/>
                  </a:lnTo>
                  <a:lnTo>
                    <a:pt x="37" y="332"/>
                  </a:lnTo>
                  <a:lnTo>
                    <a:pt x="37" y="332"/>
                  </a:lnTo>
                  <a:lnTo>
                    <a:pt x="38" y="339"/>
                  </a:lnTo>
                  <a:lnTo>
                    <a:pt x="40" y="345"/>
                  </a:lnTo>
                  <a:lnTo>
                    <a:pt x="42" y="351"/>
                  </a:lnTo>
                  <a:lnTo>
                    <a:pt x="45" y="356"/>
                  </a:lnTo>
                  <a:lnTo>
                    <a:pt x="385" y="356"/>
                  </a:lnTo>
                  <a:close/>
                  <a:moveTo>
                    <a:pt x="278" y="254"/>
                  </a:moveTo>
                  <a:lnTo>
                    <a:pt x="278" y="254"/>
                  </a:lnTo>
                  <a:lnTo>
                    <a:pt x="282" y="256"/>
                  </a:lnTo>
                  <a:lnTo>
                    <a:pt x="285" y="257"/>
                  </a:lnTo>
                  <a:lnTo>
                    <a:pt x="286" y="260"/>
                  </a:lnTo>
                  <a:lnTo>
                    <a:pt x="287" y="264"/>
                  </a:lnTo>
                  <a:lnTo>
                    <a:pt x="287" y="264"/>
                  </a:lnTo>
                  <a:lnTo>
                    <a:pt x="286" y="268"/>
                  </a:lnTo>
                  <a:lnTo>
                    <a:pt x="285" y="270"/>
                  </a:lnTo>
                  <a:lnTo>
                    <a:pt x="282" y="273"/>
                  </a:lnTo>
                  <a:lnTo>
                    <a:pt x="278" y="273"/>
                  </a:lnTo>
                  <a:lnTo>
                    <a:pt x="278" y="273"/>
                  </a:lnTo>
                  <a:lnTo>
                    <a:pt x="274" y="273"/>
                  </a:lnTo>
                  <a:lnTo>
                    <a:pt x="271" y="270"/>
                  </a:lnTo>
                  <a:lnTo>
                    <a:pt x="269" y="268"/>
                  </a:lnTo>
                  <a:lnTo>
                    <a:pt x="269" y="264"/>
                  </a:lnTo>
                  <a:lnTo>
                    <a:pt x="269" y="264"/>
                  </a:lnTo>
                  <a:lnTo>
                    <a:pt x="269" y="260"/>
                  </a:lnTo>
                  <a:lnTo>
                    <a:pt x="271" y="257"/>
                  </a:lnTo>
                  <a:lnTo>
                    <a:pt x="274" y="256"/>
                  </a:lnTo>
                  <a:lnTo>
                    <a:pt x="278" y="254"/>
                  </a:lnTo>
                  <a:lnTo>
                    <a:pt x="278" y="254"/>
                  </a:lnTo>
                  <a:close/>
                  <a:moveTo>
                    <a:pt x="259" y="282"/>
                  </a:moveTo>
                  <a:lnTo>
                    <a:pt x="259" y="282"/>
                  </a:lnTo>
                  <a:lnTo>
                    <a:pt x="263" y="283"/>
                  </a:lnTo>
                  <a:lnTo>
                    <a:pt x="266" y="285"/>
                  </a:lnTo>
                  <a:lnTo>
                    <a:pt x="267" y="287"/>
                  </a:lnTo>
                  <a:lnTo>
                    <a:pt x="269" y="291"/>
                  </a:lnTo>
                  <a:lnTo>
                    <a:pt x="269" y="291"/>
                  </a:lnTo>
                  <a:lnTo>
                    <a:pt x="267" y="295"/>
                  </a:lnTo>
                  <a:lnTo>
                    <a:pt x="266" y="298"/>
                  </a:lnTo>
                  <a:lnTo>
                    <a:pt x="263" y="301"/>
                  </a:lnTo>
                  <a:lnTo>
                    <a:pt x="259" y="301"/>
                  </a:lnTo>
                  <a:lnTo>
                    <a:pt x="259" y="301"/>
                  </a:lnTo>
                  <a:lnTo>
                    <a:pt x="255" y="301"/>
                  </a:lnTo>
                  <a:lnTo>
                    <a:pt x="253" y="298"/>
                  </a:lnTo>
                  <a:lnTo>
                    <a:pt x="250" y="295"/>
                  </a:lnTo>
                  <a:lnTo>
                    <a:pt x="250" y="291"/>
                  </a:lnTo>
                  <a:lnTo>
                    <a:pt x="250" y="291"/>
                  </a:lnTo>
                  <a:lnTo>
                    <a:pt x="250" y="287"/>
                  </a:lnTo>
                  <a:lnTo>
                    <a:pt x="253" y="285"/>
                  </a:lnTo>
                  <a:lnTo>
                    <a:pt x="255" y="283"/>
                  </a:lnTo>
                  <a:lnTo>
                    <a:pt x="259" y="282"/>
                  </a:lnTo>
                  <a:lnTo>
                    <a:pt x="259" y="282"/>
                  </a:lnTo>
                  <a:close/>
                  <a:moveTo>
                    <a:pt x="241" y="254"/>
                  </a:moveTo>
                  <a:lnTo>
                    <a:pt x="241" y="254"/>
                  </a:lnTo>
                  <a:lnTo>
                    <a:pt x="245" y="256"/>
                  </a:lnTo>
                  <a:lnTo>
                    <a:pt x="248" y="257"/>
                  </a:lnTo>
                  <a:lnTo>
                    <a:pt x="249" y="260"/>
                  </a:lnTo>
                  <a:lnTo>
                    <a:pt x="250" y="264"/>
                  </a:lnTo>
                  <a:lnTo>
                    <a:pt x="250" y="264"/>
                  </a:lnTo>
                  <a:lnTo>
                    <a:pt x="249" y="268"/>
                  </a:lnTo>
                  <a:lnTo>
                    <a:pt x="248" y="270"/>
                  </a:lnTo>
                  <a:lnTo>
                    <a:pt x="245" y="273"/>
                  </a:lnTo>
                  <a:lnTo>
                    <a:pt x="241" y="273"/>
                  </a:lnTo>
                  <a:lnTo>
                    <a:pt x="241" y="273"/>
                  </a:lnTo>
                  <a:lnTo>
                    <a:pt x="237" y="273"/>
                  </a:lnTo>
                  <a:lnTo>
                    <a:pt x="234" y="270"/>
                  </a:lnTo>
                  <a:lnTo>
                    <a:pt x="233" y="268"/>
                  </a:lnTo>
                  <a:lnTo>
                    <a:pt x="232" y="264"/>
                  </a:lnTo>
                  <a:lnTo>
                    <a:pt x="232" y="264"/>
                  </a:lnTo>
                  <a:lnTo>
                    <a:pt x="233" y="260"/>
                  </a:lnTo>
                  <a:lnTo>
                    <a:pt x="234" y="257"/>
                  </a:lnTo>
                  <a:lnTo>
                    <a:pt x="237" y="256"/>
                  </a:lnTo>
                  <a:lnTo>
                    <a:pt x="241" y="254"/>
                  </a:lnTo>
                  <a:lnTo>
                    <a:pt x="241" y="254"/>
                  </a:lnTo>
                  <a:close/>
                  <a:moveTo>
                    <a:pt x="222" y="282"/>
                  </a:moveTo>
                  <a:lnTo>
                    <a:pt x="222" y="282"/>
                  </a:lnTo>
                  <a:lnTo>
                    <a:pt x="226" y="283"/>
                  </a:lnTo>
                  <a:lnTo>
                    <a:pt x="229" y="285"/>
                  </a:lnTo>
                  <a:lnTo>
                    <a:pt x="230" y="287"/>
                  </a:lnTo>
                  <a:lnTo>
                    <a:pt x="232" y="291"/>
                  </a:lnTo>
                  <a:lnTo>
                    <a:pt x="232" y="291"/>
                  </a:lnTo>
                  <a:lnTo>
                    <a:pt x="230" y="295"/>
                  </a:lnTo>
                  <a:lnTo>
                    <a:pt x="229" y="298"/>
                  </a:lnTo>
                  <a:lnTo>
                    <a:pt x="226" y="301"/>
                  </a:lnTo>
                  <a:lnTo>
                    <a:pt x="222" y="301"/>
                  </a:lnTo>
                  <a:lnTo>
                    <a:pt x="222" y="301"/>
                  </a:lnTo>
                  <a:lnTo>
                    <a:pt x="218" y="301"/>
                  </a:lnTo>
                  <a:lnTo>
                    <a:pt x="216" y="298"/>
                  </a:lnTo>
                  <a:lnTo>
                    <a:pt x="214" y="295"/>
                  </a:lnTo>
                  <a:lnTo>
                    <a:pt x="213" y="291"/>
                  </a:lnTo>
                  <a:lnTo>
                    <a:pt x="213" y="291"/>
                  </a:lnTo>
                  <a:lnTo>
                    <a:pt x="214" y="287"/>
                  </a:lnTo>
                  <a:lnTo>
                    <a:pt x="216" y="285"/>
                  </a:lnTo>
                  <a:lnTo>
                    <a:pt x="218" y="283"/>
                  </a:lnTo>
                  <a:lnTo>
                    <a:pt x="222" y="282"/>
                  </a:lnTo>
                  <a:lnTo>
                    <a:pt x="222" y="282"/>
                  </a:lnTo>
                  <a:close/>
                  <a:moveTo>
                    <a:pt x="204" y="254"/>
                  </a:moveTo>
                  <a:lnTo>
                    <a:pt x="204" y="254"/>
                  </a:lnTo>
                  <a:lnTo>
                    <a:pt x="208" y="256"/>
                  </a:lnTo>
                  <a:lnTo>
                    <a:pt x="210" y="257"/>
                  </a:lnTo>
                  <a:lnTo>
                    <a:pt x="212" y="260"/>
                  </a:lnTo>
                  <a:lnTo>
                    <a:pt x="213" y="264"/>
                  </a:lnTo>
                  <a:lnTo>
                    <a:pt x="213" y="264"/>
                  </a:lnTo>
                  <a:lnTo>
                    <a:pt x="212" y="268"/>
                  </a:lnTo>
                  <a:lnTo>
                    <a:pt x="210" y="270"/>
                  </a:lnTo>
                  <a:lnTo>
                    <a:pt x="208" y="273"/>
                  </a:lnTo>
                  <a:lnTo>
                    <a:pt x="204" y="273"/>
                  </a:lnTo>
                  <a:lnTo>
                    <a:pt x="204" y="273"/>
                  </a:lnTo>
                  <a:lnTo>
                    <a:pt x="200" y="273"/>
                  </a:lnTo>
                  <a:lnTo>
                    <a:pt x="197" y="270"/>
                  </a:lnTo>
                  <a:lnTo>
                    <a:pt x="196" y="268"/>
                  </a:lnTo>
                  <a:lnTo>
                    <a:pt x="195" y="264"/>
                  </a:lnTo>
                  <a:lnTo>
                    <a:pt x="195" y="264"/>
                  </a:lnTo>
                  <a:lnTo>
                    <a:pt x="196" y="260"/>
                  </a:lnTo>
                  <a:lnTo>
                    <a:pt x="197" y="257"/>
                  </a:lnTo>
                  <a:lnTo>
                    <a:pt x="200" y="256"/>
                  </a:lnTo>
                  <a:lnTo>
                    <a:pt x="204" y="254"/>
                  </a:lnTo>
                  <a:lnTo>
                    <a:pt x="204" y="254"/>
                  </a:lnTo>
                  <a:close/>
                  <a:moveTo>
                    <a:pt x="185" y="282"/>
                  </a:moveTo>
                  <a:lnTo>
                    <a:pt x="185" y="282"/>
                  </a:lnTo>
                  <a:lnTo>
                    <a:pt x="189" y="283"/>
                  </a:lnTo>
                  <a:lnTo>
                    <a:pt x="192" y="285"/>
                  </a:lnTo>
                  <a:lnTo>
                    <a:pt x="193" y="287"/>
                  </a:lnTo>
                  <a:lnTo>
                    <a:pt x="195" y="291"/>
                  </a:lnTo>
                  <a:lnTo>
                    <a:pt x="195" y="291"/>
                  </a:lnTo>
                  <a:lnTo>
                    <a:pt x="193" y="295"/>
                  </a:lnTo>
                  <a:lnTo>
                    <a:pt x="192" y="298"/>
                  </a:lnTo>
                  <a:lnTo>
                    <a:pt x="189" y="301"/>
                  </a:lnTo>
                  <a:lnTo>
                    <a:pt x="185" y="301"/>
                  </a:lnTo>
                  <a:lnTo>
                    <a:pt x="185" y="301"/>
                  </a:lnTo>
                  <a:lnTo>
                    <a:pt x="181" y="301"/>
                  </a:lnTo>
                  <a:lnTo>
                    <a:pt x="179" y="298"/>
                  </a:lnTo>
                  <a:lnTo>
                    <a:pt x="177" y="295"/>
                  </a:lnTo>
                  <a:lnTo>
                    <a:pt x="176" y="291"/>
                  </a:lnTo>
                  <a:lnTo>
                    <a:pt x="176" y="291"/>
                  </a:lnTo>
                  <a:lnTo>
                    <a:pt x="177" y="287"/>
                  </a:lnTo>
                  <a:lnTo>
                    <a:pt x="179" y="285"/>
                  </a:lnTo>
                  <a:lnTo>
                    <a:pt x="181" y="283"/>
                  </a:lnTo>
                  <a:lnTo>
                    <a:pt x="185" y="282"/>
                  </a:lnTo>
                  <a:lnTo>
                    <a:pt x="185" y="282"/>
                  </a:lnTo>
                  <a:close/>
                  <a:moveTo>
                    <a:pt x="167" y="254"/>
                  </a:moveTo>
                  <a:lnTo>
                    <a:pt x="167" y="254"/>
                  </a:lnTo>
                  <a:lnTo>
                    <a:pt x="171" y="256"/>
                  </a:lnTo>
                  <a:lnTo>
                    <a:pt x="173" y="257"/>
                  </a:lnTo>
                  <a:lnTo>
                    <a:pt x="175" y="260"/>
                  </a:lnTo>
                  <a:lnTo>
                    <a:pt x="176" y="264"/>
                  </a:lnTo>
                  <a:lnTo>
                    <a:pt x="176" y="264"/>
                  </a:lnTo>
                  <a:lnTo>
                    <a:pt x="175" y="268"/>
                  </a:lnTo>
                  <a:lnTo>
                    <a:pt x="173" y="270"/>
                  </a:lnTo>
                  <a:lnTo>
                    <a:pt x="171" y="273"/>
                  </a:lnTo>
                  <a:lnTo>
                    <a:pt x="167" y="273"/>
                  </a:lnTo>
                  <a:lnTo>
                    <a:pt x="167" y="273"/>
                  </a:lnTo>
                  <a:lnTo>
                    <a:pt x="163" y="273"/>
                  </a:lnTo>
                  <a:lnTo>
                    <a:pt x="160" y="270"/>
                  </a:lnTo>
                  <a:lnTo>
                    <a:pt x="159" y="268"/>
                  </a:lnTo>
                  <a:lnTo>
                    <a:pt x="158" y="264"/>
                  </a:lnTo>
                  <a:lnTo>
                    <a:pt x="158" y="264"/>
                  </a:lnTo>
                  <a:lnTo>
                    <a:pt x="159" y="260"/>
                  </a:lnTo>
                  <a:lnTo>
                    <a:pt x="160" y="257"/>
                  </a:lnTo>
                  <a:lnTo>
                    <a:pt x="163" y="256"/>
                  </a:lnTo>
                  <a:lnTo>
                    <a:pt x="167" y="254"/>
                  </a:lnTo>
                  <a:lnTo>
                    <a:pt x="167" y="254"/>
                  </a:lnTo>
                  <a:close/>
                  <a:moveTo>
                    <a:pt x="148" y="282"/>
                  </a:moveTo>
                  <a:lnTo>
                    <a:pt x="148" y="282"/>
                  </a:lnTo>
                  <a:lnTo>
                    <a:pt x="152" y="283"/>
                  </a:lnTo>
                  <a:lnTo>
                    <a:pt x="155" y="285"/>
                  </a:lnTo>
                  <a:lnTo>
                    <a:pt x="156" y="287"/>
                  </a:lnTo>
                  <a:lnTo>
                    <a:pt x="158" y="291"/>
                  </a:lnTo>
                  <a:lnTo>
                    <a:pt x="158" y="291"/>
                  </a:lnTo>
                  <a:lnTo>
                    <a:pt x="156" y="295"/>
                  </a:lnTo>
                  <a:lnTo>
                    <a:pt x="155" y="298"/>
                  </a:lnTo>
                  <a:lnTo>
                    <a:pt x="152" y="301"/>
                  </a:lnTo>
                  <a:lnTo>
                    <a:pt x="148" y="301"/>
                  </a:lnTo>
                  <a:lnTo>
                    <a:pt x="148" y="301"/>
                  </a:lnTo>
                  <a:lnTo>
                    <a:pt x="144" y="301"/>
                  </a:lnTo>
                  <a:lnTo>
                    <a:pt x="142" y="298"/>
                  </a:lnTo>
                  <a:lnTo>
                    <a:pt x="140" y="295"/>
                  </a:lnTo>
                  <a:lnTo>
                    <a:pt x="139" y="291"/>
                  </a:lnTo>
                  <a:lnTo>
                    <a:pt x="139" y="291"/>
                  </a:lnTo>
                  <a:lnTo>
                    <a:pt x="140" y="287"/>
                  </a:lnTo>
                  <a:lnTo>
                    <a:pt x="142" y="285"/>
                  </a:lnTo>
                  <a:lnTo>
                    <a:pt x="144" y="283"/>
                  </a:lnTo>
                  <a:lnTo>
                    <a:pt x="148" y="282"/>
                  </a:lnTo>
                  <a:lnTo>
                    <a:pt x="148" y="282"/>
                  </a:lnTo>
                  <a:close/>
                  <a:moveTo>
                    <a:pt x="130" y="254"/>
                  </a:moveTo>
                  <a:lnTo>
                    <a:pt x="130" y="254"/>
                  </a:lnTo>
                  <a:lnTo>
                    <a:pt x="134" y="256"/>
                  </a:lnTo>
                  <a:lnTo>
                    <a:pt x="136" y="257"/>
                  </a:lnTo>
                  <a:lnTo>
                    <a:pt x="138" y="260"/>
                  </a:lnTo>
                  <a:lnTo>
                    <a:pt x="139" y="264"/>
                  </a:lnTo>
                  <a:lnTo>
                    <a:pt x="139" y="264"/>
                  </a:lnTo>
                  <a:lnTo>
                    <a:pt x="138" y="268"/>
                  </a:lnTo>
                  <a:lnTo>
                    <a:pt x="136" y="270"/>
                  </a:lnTo>
                  <a:lnTo>
                    <a:pt x="134" y="273"/>
                  </a:lnTo>
                  <a:lnTo>
                    <a:pt x="130" y="273"/>
                  </a:lnTo>
                  <a:lnTo>
                    <a:pt x="130" y="273"/>
                  </a:lnTo>
                  <a:lnTo>
                    <a:pt x="126" y="273"/>
                  </a:lnTo>
                  <a:lnTo>
                    <a:pt x="123" y="270"/>
                  </a:lnTo>
                  <a:lnTo>
                    <a:pt x="122" y="268"/>
                  </a:lnTo>
                  <a:lnTo>
                    <a:pt x="120" y="264"/>
                  </a:lnTo>
                  <a:lnTo>
                    <a:pt x="120" y="264"/>
                  </a:lnTo>
                  <a:lnTo>
                    <a:pt x="122" y="260"/>
                  </a:lnTo>
                  <a:lnTo>
                    <a:pt x="123" y="257"/>
                  </a:lnTo>
                  <a:lnTo>
                    <a:pt x="126" y="256"/>
                  </a:lnTo>
                  <a:lnTo>
                    <a:pt x="130" y="254"/>
                  </a:lnTo>
                  <a:lnTo>
                    <a:pt x="130" y="254"/>
                  </a:lnTo>
                  <a:close/>
                  <a:moveTo>
                    <a:pt x="111" y="282"/>
                  </a:moveTo>
                  <a:lnTo>
                    <a:pt x="111" y="282"/>
                  </a:lnTo>
                  <a:lnTo>
                    <a:pt x="115" y="283"/>
                  </a:lnTo>
                  <a:lnTo>
                    <a:pt x="118" y="285"/>
                  </a:lnTo>
                  <a:lnTo>
                    <a:pt x="119" y="287"/>
                  </a:lnTo>
                  <a:lnTo>
                    <a:pt x="120" y="291"/>
                  </a:lnTo>
                  <a:lnTo>
                    <a:pt x="120" y="291"/>
                  </a:lnTo>
                  <a:lnTo>
                    <a:pt x="119" y="295"/>
                  </a:lnTo>
                  <a:lnTo>
                    <a:pt x="118" y="298"/>
                  </a:lnTo>
                  <a:lnTo>
                    <a:pt x="115" y="301"/>
                  </a:lnTo>
                  <a:lnTo>
                    <a:pt x="111" y="301"/>
                  </a:lnTo>
                  <a:lnTo>
                    <a:pt x="111" y="301"/>
                  </a:lnTo>
                  <a:lnTo>
                    <a:pt x="107" y="301"/>
                  </a:lnTo>
                  <a:lnTo>
                    <a:pt x="105" y="298"/>
                  </a:lnTo>
                  <a:lnTo>
                    <a:pt x="103" y="295"/>
                  </a:lnTo>
                  <a:lnTo>
                    <a:pt x="102" y="291"/>
                  </a:lnTo>
                  <a:lnTo>
                    <a:pt x="102" y="291"/>
                  </a:lnTo>
                  <a:lnTo>
                    <a:pt x="103" y="287"/>
                  </a:lnTo>
                  <a:lnTo>
                    <a:pt x="105" y="285"/>
                  </a:lnTo>
                  <a:lnTo>
                    <a:pt x="107" y="283"/>
                  </a:lnTo>
                  <a:lnTo>
                    <a:pt x="111" y="282"/>
                  </a:lnTo>
                  <a:lnTo>
                    <a:pt x="111" y="282"/>
                  </a:lnTo>
                  <a:close/>
                  <a:moveTo>
                    <a:pt x="79" y="868"/>
                  </a:moveTo>
                  <a:lnTo>
                    <a:pt x="385" y="868"/>
                  </a:lnTo>
                  <a:lnTo>
                    <a:pt x="385" y="762"/>
                  </a:lnTo>
                  <a:lnTo>
                    <a:pt x="385" y="762"/>
                  </a:lnTo>
                  <a:lnTo>
                    <a:pt x="387" y="752"/>
                  </a:lnTo>
                  <a:lnTo>
                    <a:pt x="388" y="741"/>
                  </a:lnTo>
                  <a:lnTo>
                    <a:pt x="389" y="732"/>
                  </a:lnTo>
                  <a:lnTo>
                    <a:pt x="393" y="723"/>
                  </a:lnTo>
                  <a:lnTo>
                    <a:pt x="393" y="723"/>
                  </a:lnTo>
                  <a:lnTo>
                    <a:pt x="388" y="708"/>
                  </a:lnTo>
                  <a:lnTo>
                    <a:pt x="387" y="692"/>
                  </a:lnTo>
                  <a:lnTo>
                    <a:pt x="45" y="692"/>
                  </a:lnTo>
                  <a:lnTo>
                    <a:pt x="45" y="692"/>
                  </a:lnTo>
                  <a:lnTo>
                    <a:pt x="42" y="698"/>
                  </a:lnTo>
                  <a:lnTo>
                    <a:pt x="40" y="704"/>
                  </a:lnTo>
                  <a:lnTo>
                    <a:pt x="38" y="711"/>
                  </a:lnTo>
                  <a:lnTo>
                    <a:pt x="37" y="716"/>
                  </a:lnTo>
                  <a:lnTo>
                    <a:pt x="37" y="825"/>
                  </a:lnTo>
                  <a:lnTo>
                    <a:pt x="37" y="825"/>
                  </a:lnTo>
                  <a:lnTo>
                    <a:pt x="38" y="833"/>
                  </a:lnTo>
                  <a:lnTo>
                    <a:pt x="41" y="841"/>
                  </a:lnTo>
                  <a:lnTo>
                    <a:pt x="45" y="849"/>
                  </a:lnTo>
                  <a:lnTo>
                    <a:pt x="50" y="856"/>
                  </a:lnTo>
                  <a:lnTo>
                    <a:pt x="56" y="861"/>
                  </a:lnTo>
                  <a:lnTo>
                    <a:pt x="64" y="865"/>
                  </a:lnTo>
                  <a:lnTo>
                    <a:pt x="71" y="866"/>
                  </a:lnTo>
                  <a:lnTo>
                    <a:pt x="79" y="868"/>
                  </a:lnTo>
                  <a:lnTo>
                    <a:pt x="79" y="868"/>
                  </a:lnTo>
                  <a:close/>
                  <a:moveTo>
                    <a:pt x="278" y="748"/>
                  </a:moveTo>
                  <a:lnTo>
                    <a:pt x="278" y="748"/>
                  </a:lnTo>
                  <a:lnTo>
                    <a:pt x="282" y="749"/>
                  </a:lnTo>
                  <a:lnTo>
                    <a:pt x="285" y="750"/>
                  </a:lnTo>
                  <a:lnTo>
                    <a:pt x="286" y="753"/>
                  </a:lnTo>
                  <a:lnTo>
                    <a:pt x="287" y="757"/>
                  </a:lnTo>
                  <a:lnTo>
                    <a:pt x="287" y="757"/>
                  </a:lnTo>
                  <a:lnTo>
                    <a:pt x="286" y="761"/>
                  </a:lnTo>
                  <a:lnTo>
                    <a:pt x="285" y="763"/>
                  </a:lnTo>
                  <a:lnTo>
                    <a:pt x="282" y="766"/>
                  </a:lnTo>
                  <a:lnTo>
                    <a:pt x="278" y="766"/>
                  </a:lnTo>
                  <a:lnTo>
                    <a:pt x="278" y="766"/>
                  </a:lnTo>
                  <a:lnTo>
                    <a:pt x="274" y="766"/>
                  </a:lnTo>
                  <a:lnTo>
                    <a:pt x="271" y="763"/>
                  </a:lnTo>
                  <a:lnTo>
                    <a:pt x="269" y="761"/>
                  </a:lnTo>
                  <a:lnTo>
                    <a:pt x="269" y="757"/>
                  </a:lnTo>
                  <a:lnTo>
                    <a:pt x="269" y="757"/>
                  </a:lnTo>
                  <a:lnTo>
                    <a:pt x="269" y="753"/>
                  </a:lnTo>
                  <a:lnTo>
                    <a:pt x="271" y="750"/>
                  </a:lnTo>
                  <a:lnTo>
                    <a:pt x="274" y="749"/>
                  </a:lnTo>
                  <a:lnTo>
                    <a:pt x="278" y="748"/>
                  </a:lnTo>
                  <a:lnTo>
                    <a:pt x="278" y="748"/>
                  </a:lnTo>
                  <a:close/>
                  <a:moveTo>
                    <a:pt x="259" y="775"/>
                  </a:moveTo>
                  <a:lnTo>
                    <a:pt x="259" y="775"/>
                  </a:lnTo>
                  <a:lnTo>
                    <a:pt x="263" y="777"/>
                  </a:lnTo>
                  <a:lnTo>
                    <a:pt x="266" y="778"/>
                  </a:lnTo>
                  <a:lnTo>
                    <a:pt x="267" y="781"/>
                  </a:lnTo>
                  <a:lnTo>
                    <a:pt x="269" y="785"/>
                  </a:lnTo>
                  <a:lnTo>
                    <a:pt x="269" y="785"/>
                  </a:lnTo>
                  <a:lnTo>
                    <a:pt x="267" y="789"/>
                  </a:lnTo>
                  <a:lnTo>
                    <a:pt x="266" y="791"/>
                  </a:lnTo>
                  <a:lnTo>
                    <a:pt x="263" y="794"/>
                  </a:lnTo>
                  <a:lnTo>
                    <a:pt x="259" y="794"/>
                  </a:lnTo>
                  <a:lnTo>
                    <a:pt x="259" y="794"/>
                  </a:lnTo>
                  <a:lnTo>
                    <a:pt x="255" y="794"/>
                  </a:lnTo>
                  <a:lnTo>
                    <a:pt x="253" y="791"/>
                  </a:lnTo>
                  <a:lnTo>
                    <a:pt x="250" y="789"/>
                  </a:lnTo>
                  <a:lnTo>
                    <a:pt x="250" y="785"/>
                  </a:lnTo>
                  <a:lnTo>
                    <a:pt x="250" y="785"/>
                  </a:lnTo>
                  <a:lnTo>
                    <a:pt x="250" y="781"/>
                  </a:lnTo>
                  <a:lnTo>
                    <a:pt x="253" y="778"/>
                  </a:lnTo>
                  <a:lnTo>
                    <a:pt x="255" y="777"/>
                  </a:lnTo>
                  <a:lnTo>
                    <a:pt x="259" y="775"/>
                  </a:lnTo>
                  <a:lnTo>
                    <a:pt x="259" y="775"/>
                  </a:lnTo>
                  <a:close/>
                  <a:moveTo>
                    <a:pt x="241" y="748"/>
                  </a:moveTo>
                  <a:lnTo>
                    <a:pt x="241" y="748"/>
                  </a:lnTo>
                  <a:lnTo>
                    <a:pt x="245" y="749"/>
                  </a:lnTo>
                  <a:lnTo>
                    <a:pt x="248" y="750"/>
                  </a:lnTo>
                  <a:lnTo>
                    <a:pt x="249" y="753"/>
                  </a:lnTo>
                  <a:lnTo>
                    <a:pt x="250" y="757"/>
                  </a:lnTo>
                  <a:lnTo>
                    <a:pt x="250" y="757"/>
                  </a:lnTo>
                  <a:lnTo>
                    <a:pt x="249" y="761"/>
                  </a:lnTo>
                  <a:lnTo>
                    <a:pt x="248" y="763"/>
                  </a:lnTo>
                  <a:lnTo>
                    <a:pt x="245" y="766"/>
                  </a:lnTo>
                  <a:lnTo>
                    <a:pt x="241" y="766"/>
                  </a:lnTo>
                  <a:lnTo>
                    <a:pt x="241" y="766"/>
                  </a:lnTo>
                  <a:lnTo>
                    <a:pt x="237" y="766"/>
                  </a:lnTo>
                  <a:lnTo>
                    <a:pt x="234" y="763"/>
                  </a:lnTo>
                  <a:lnTo>
                    <a:pt x="233" y="761"/>
                  </a:lnTo>
                  <a:lnTo>
                    <a:pt x="232" y="757"/>
                  </a:lnTo>
                  <a:lnTo>
                    <a:pt x="232" y="757"/>
                  </a:lnTo>
                  <a:lnTo>
                    <a:pt x="233" y="753"/>
                  </a:lnTo>
                  <a:lnTo>
                    <a:pt x="234" y="750"/>
                  </a:lnTo>
                  <a:lnTo>
                    <a:pt x="237" y="749"/>
                  </a:lnTo>
                  <a:lnTo>
                    <a:pt x="241" y="748"/>
                  </a:lnTo>
                  <a:lnTo>
                    <a:pt x="241" y="748"/>
                  </a:lnTo>
                  <a:close/>
                  <a:moveTo>
                    <a:pt x="222" y="775"/>
                  </a:moveTo>
                  <a:lnTo>
                    <a:pt x="222" y="775"/>
                  </a:lnTo>
                  <a:lnTo>
                    <a:pt x="226" y="777"/>
                  </a:lnTo>
                  <a:lnTo>
                    <a:pt x="229" y="778"/>
                  </a:lnTo>
                  <a:lnTo>
                    <a:pt x="230" y="781"/>
                  </a:lnTo>
                  <a:lnTo>
                    <a:pt x="232" y="785"/>
                  </a:lnTo>
                  <a:lnTo>
                    <a:pt x="232" y="785"/>
                  </a:lnTo>
                  <a:lnTo>
                    <a:pt x="230" y="789"/>
                  </a:lnTo>
                  <a:lnTo>
                    <a:pt x="229" y="791"/>
                  </a:lnTo>
                  <a:lnTo>
                    <a:pt x="226" y="794"/>
                  </a:lnTo>
                  <a:lnTo>
                    <a:pt x="222" y="794"/>
                  </a:lnTo>
                  <a:lnTo>
                    <a:pt x="222" y="794"/>
                  </a:lnTo>
                  <a:lnTo>
                    <a:pt x="218" y="794"/>
                  </a:lnTo>
                  <a:lnTo>
                    <a:pt x="216" y="791"/>
                  </a:lnTo>
                  <a:lnTo>
                    <a:pt x="214" y="789"/>
                  </a:lnTo>
                  <a:lnTo>
                    <a:pt x="213" y="785"/>
                  </a:lnTo>
                  <a:lnTo>
                    <a:pt x="213" y="785"/>
                  </a:lnTo>
                  <a:lnTo>
                    <a:pt x="214" y="781"/>
                  </a:lnTo>
                  <a:lnTo>
                    <a:pt x="216" y="778"/>
                  </a:lnTo>
                  <a:lnTo>
                    <a:pt x="218" y="777"/>
                  </a:lnTo>
                  <a:lnTo>
                    <a:pt x="222" y="775"/>
                  </a:lnTo>
                  <a:lnTo>
                    <a:pt x="222" y="775"/>
                  </a:lnTo>
                  <a:close/>
                  <a:moveTo>
                    <a:pt x="204" y="748"/>
                  </a:moveTo>
                  <a:lnTo>
                    <a:pt x="204" y="748"/>
                  </a:lnTo>
                  <a:lnTo>
                    <a:pt x="208" y="749"/>
                  </a:lnTo>
                  <a:lnTo>
                    <a:pt x="210" y="750"/>
                  </a:lnTo>
                  <a:lnTo>
                    <a:pt x="212" y="753"/>
                  </a:lnTo>
                  <a:lnTo>
                    <a:pt x="213" y="757"/>
                  </a:lnTo>
                  <a:lnTo>
                    <a:pt x="213" y="757"/>
                  </a:lnTo>
                  <a:lnTo>
                    <a:pt x="212" y="761"/>
                  </a:lnTo>
                  <a:lnTo>
                    <a:pt x="210" y="763"/>
                  </a:lnTo>
                  <a:lnTo>
                    <a:pt x="208" y="766"/>
                  </a:lnTo>
                  <a:lnTo>
                    <a:pt x="204" y="766"/>
                  </a:lnTo>
                  <a:lnTo>
                    <a:pt x="204" y="766"/>
                  </a:lnTo>
                  <a:lnTo>
                    <a:pt x="200" y="766"/>
                  </a:lnTo>
                  <a:lnTo>
                    <a:pt x="197" y="763"/>
                  </a:lnTo>
                  <a:lnTo>
                    <a:pt x="196" y="761"/>
                  </a:lnTo>
                  <a:lnTo>
                    <a:pt x="195" y="757"/>
                  </a:lnTo>
                  <a:lnTo>
                    <a:pt x="195" y="757"/>
                  </a:lnTo>
                  <a:lnTo>
                    <a:pt x="196" y="753"/>
                  </a:lnTo>
                  <a:lnTo>
                    <a:pt x="197" y="750"/>
                  </a:lnTo>
                  <a:lnTo>
                    <a:pt x="200" y="749"/>
                  </a:lnTo>
                  <a:lnTo>
                    <a:pt x="204" y="748"/>
                  </a:lnTo>
                  <a:lnTo>
                    <a:pt x="204" y="748"/>
                  </a:lnTo>
                  <a:close/>
                  <a:moveTo>
                    <a:pt x="185" y="775"/>
                  </a:moveTo>
                  <a:lnTo>
                    <a:pt x="185" y="775"/>
                  </a:lnTo>
                  <a:lnTo>
                    <a:pt x="189" y="777"/>
                  </a:lnTo>
                  <a:lnTo>
                    <a:pt x="192" y="778"/>
                  </a:lnTo>
                  <a:lnTo>
                    <a:pt x="193" y="781"/>
                  </a:lnTo>
                  <a:lnTo>
                    <a:pt x="195" y="785"/>
                  </a:lnTo>
                  <a:lnTo>
                    <a:pt x="195" y="785"/>
                  </a:lnTo>
                  <a:lnTo>
                    <a:pt x="193" y="789"/>
                  </a:lnTo>
                  <a:lnTo>
                    <a:pt x="192" y="791"/>
                  </a:lnTo>
                  <a:lnTo>
                    <a:pt x="189" y="794"/>
                  </a:lnTo>
                  <a:lnTo>
                    <a:pt x="185" y="794"/>
                  </a:lnTo>
                  <a:lnTo>
                    <a:pt x="185" y="794"/>
                  </a:lnTo>
                  <a:lnTo>
                    <a:pt x="181" y="794"/>
                  </a:lnTo>
                  <a:lnTo>
                    <a:pt x="179" y="791"/>
                  </a:lnTo>
                  <a:lnTo>
                    <a:pt x="177" y="789"/>
                  </a:lnTo>
                  <a:lnTo>
                    <a:pt x="176" y="785"/>
                  </a:lnTo>
                  <a:lnTo>
                    <a:pt x="176" y="785"/>
                  </a:lnTo>
                  <a:lnTo>
                    <a:pt x="177" y="781"/>
                  </a:lnTo>
                  <a:lnTo>
                    <a:pt x="179" y="778"/>
                  </a:lnTo>
                  <a:lnTo>
                    <a:pt x="181" y="777"/>
                  </a:lnTo>
                  <a:lnTo>
                    <a:pt x="185" y="775"/>
                  </a:lnTo>
                  <a:lnTo>
                    <a:pt x="185" y="775"/>
                  </a:lnTo>
                  <a:close/>
                  <a:moveTo>
                    <a:pt x="167" y="748"/>
                  </a:moveTo>
                  <a:lnTo>
                    <a:pt x="167" y="748"/>
                  </a:lnTo>
                  <a:lnTo>
                    <a:pt x="171" y="749"/>
                  </a:lnTo>
                  <a:lnTo>
                    <a:pt x="173" y="750"/>
                  </a:lnTo>
                  <a:lnTo>
                    <a:pt x="175" y="753"/>
                  </a:lnTo>
                  <a:lnTo>
                    <a:pt x="176" y="757"/>
                  </a:lnTo>
                  <a:lnTo>
                    <a:pt x="176" y="757"/>
                  </a:lnTo>
                  <a:lnTo>
                    <a:pt x="175" y="761"/>
                  </a:lnTo>
                  <a:lnTo>
                    <a:pt x="173" y="763"/>
                  </a:lnTo>
                  <a:lnTo>
                    <a:pt x="171" y="766"/>
                  </a:lnTo>
                  <a:lnTo>
                    <a:pt x="167" y="766"/>
                  </a:lnTo>
                  <a:lnTo>
                    <a:pt x="167" y="766"/>
                  </a:lnTo>
                  <a:lnTo>
                    <a:pt x="163" y="766"/>
                  </a:lnTo>
                  <a:lnTo>
                    <a:pt x="160" y="763"/>
                  </a:lnTo>
                  <a:lnTo>
                    <a:pt x="159" y="761"/>
                  </a:lnTo>
                  <a:lnTo>
                    <a:pt x="158" y="757"/>
                  </a:lnTo>
                  <a:lnTo>
                    <a:pt x="158" y="757"/>
                  </a:lnTo>
                  <a:lnTo>
                    <a:pt x="159" y="753"/>
                  </a:lnTo>
                  <a:lnTo>
                    <a:pt x="160" y="750"/>
                  </a:lnTo>
                  <a:lnTo>
                    <a:pt x="163" y="749"/>
                  </a:lnTo>
                  <a:lnTo>
                    <a:pt x="167" y="748"/>
                  </a:lnTo>
                  <a:lnTo>
                    <a:pt x="167" y="748"/>
                  </a:lnTo>
                  <a:close/>
                  <a:moveTo>
                    <a:pt x="148" y="775"/>
                  </a:moveTo>
                  <a:lnTo>
                    <a:pt x="148" y="775"/>
                  </a:lnTo>
                  <a:lnTo>
                    <a:pt x="152" y="777"/>
                  </a:lnTo>
                  <a:lnTo>
                    <a:pt x="155" y="778"/>
                  </a:lnTo>
                  <a:lnTo>
                    <a:pt x="156" y="781"/>
                  </a:lnTo>
                  <a:lnTo>
                    <a:pt x="158" y="785"/>
                  </a:lnTo>
                  <a:lnTo>
                    <a:pt x="158" y="785"/>
                  </a:lnTo>
                  <a:lnTo>
                    <a:pt x="156" y="789"/>
                  </a:lnTo>
                  <a:lnTo>
                    <a:pt x="155" y="791"/>
                  </a:lnTo>
                  <a:lnTo>
                    <a:pt x="152" y="794"/>
                  </a:lnTo>
                  <a:lnTo>
                    <a:pt x="148" y="794"/>
                  </a:lnTo>
                  <a:lnTo>
                    <a:pt x="148" y="794"/>
                  </a:lnTo>
                  <a:lnTo>
                    <a:pt x="144" y="794"/>
                  </a:lnTo>
                  <a:lnTo>
                    <a:pt x="142" y="791"/>
                  </a:lnTo>
                  <a:lnTo>
                    <a:pt x="140" y="789"/>
                  </a:lnTo>
                  <a:lnTo>
                    <a:pt x="139" y="785"/>
                  </a:lnTo>
                  <a:lnTo>
                    <a:pt x="139" y="785"/>
                  </a:lnTo>
                  <a:lnTo>
                    <a:pt x="140" y="781"/>
                  </a:lnTo>
                  <a:lnTo>
                    <a:pt x="142" y="778"/>
                  </a:lnTo>
                  <a:lnTo>
                    <a:pt x="144" y="777"/>
                  </a:lnTo>
                  <a:lnTo>
                    <a:pt x="148" y="775"/>
                  </a:lnTo>
                  <a:lnTo>
                    <a:pt x="148" y="775"/>
                  </a:lnTo>
                  <a:close/>
                  <a:moveTo>
                    <a:pt x="130" y="748"/>
                  </a:moveTo>
                  <a:lnTo>
                    <a:pt x="130" y="748"/>
                  </a:lnTo>
                  <a:lnTo>
                    <a:pt x="134" y="749"/>
                  </a:lnTo>
                  <a:lnTo>
                    <a:pt x="136" y="750"/>
                  </a:lnTo>
                  <a:lnTo>
                    <a:pt x="138" y="753"/>
                  </a:lnTo>
                  <a:lnTo>
                    <a:pt x="139" y="757"/>
                  </a:lnTo>
                  <a:lnTo>
                    <a:pt x="139" y="757"/>
                  </a:lnTo>
                  <a:lnTo>
                    <a:pt x="138" y="761"/>
                  </a:lnTo>
                  <a:lnTo>
                    <a:pt x="136" y="763"/>
                  </a:lnTo>
                  <a:lnTo>
                    <a:pt x="134" y="766"/>
                  </a:lnTo>
                  <a:lnTo>
                    <a:pt x="130" y="766"/>
                  </a:lnTo>
                  <a:lnTo>
                    <a:pt x="130" y="766"/>
                  </a:lnTo>
                  <a:lnTo>
                    <a:pt x="126" y="766"/>
                  </a:lnTo>
                  <a:lnTo>
                    <a:pt x="123" y="763"/>
                  </a:lnTo>
                  <a:lnTo>
                    <a:pt x="122" y="761"/>
                  </a:lnTo>
                  <a:lnTo>
                    <a:pt x="120" y="757"/>
                  </a:lnTo>
                  <a:lnTo>
                    <a:pt x="120" y="757"/>
                  </a:lnTo>
                  <a:lnTo>
                    <a:pt x="122" y="753"/>
                  </a:lnTo>
                  <a:lnTo>
                    <a:pt x="123" y="750"/>
                  </a:lnTo>
                  <a:lnTo>
                    <a:pt x="126" y="749"/>
                  </a:lnTo>
                  <a:lnTo>
                    <a:pt x="130" y="748"/>
                  </a:lnTo>
                  <a:lnTo>
                    <a:pt x="130" y="748"/>
                  </a:lnTo>
                  <a:close/>
                  <a:moveTo>
                    <a:pt x="111" y="775"/>
                  </a:moveTo>
                  <a:lnTo>
                    <a:pt x="111" y="775"/>
                  </a:lnTo>
                  <a:lnTo>
                    <a:pt x="115" y="777"/>
                  </a:lnTo>
                  <a:lnTo>
                    <a:pt x="118" y="778"/>
                  </a:lnTo>
                  <a:lnTo>
                    <a:pt x="119" y="781"/>
                  </a:lnTo>
                  <a:lnTo>
                    <a:pt x="120" y="785"/>
                  </a:lnTo>
                  <a:lnTo>
                    <a:pt x="120" y="785"/>
                  </a:lnTo>
                  <a:lnTo>
                    <a:pt x="119" y="789"/>
                  </a:lnTo>
                  <a:lnTo>
                    <a:pt x="118" y="791"/>
                  </a:lnTo>
                  <a:lnTo>
                    <a:pt x="115" y="794"/>
                  </a:lnTo>
                  <a:lnTo>
                    <a:pt x="111" y="794"/>
                  </a:lnTo>
                  <a:lnTo>
                    <a:pt x="111" y="794"/>
                  </a:lnTo>
                  <a:lnTo>
                    <a:pt x="107" y="794"/>
                  </a:lnTo>
                  <a:lnTo>
                    <a:pt x="105" y="791"/>
                  </a:lnTo>
                  <a:lnTo>
                    <a:pt x="103" y="789"/>
                  </a:lnTo>
                  <a:lnTo>
                    <a:pt x="102" y="785"/>
                  </a:lnTo>
                  <a:lnTo>
                    <a:pt x="102" y="785"/>
                  </a:lnTo>
                  <a:lnTo>
                    <a:pt x="103" y="781"/>
                  </a:lnTo>
                  <a:lnTo>
                    <a:pt x="105" y="778"/>
                  </a:lnTo>
                  <a:lnTo>
                    <a:pt x="107" y="777"/>
                  </a:lnTo>
                  <a:lnTo>
                    <a:pt x="111" y="775"/>
                  </a:lnTo>
                  <a:lnTo>
                    <a:pt x="111" y="77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75000"/>
                  </a:schemeClr>
                </a:solidFill>
                <a:latin typeface="+mj-lt"/>
              </a:endParaRPr>
            </a:p>
          </p:txBody>
        </p:sp>
      </p:grpSp>
      <p:grpSp>
        <p:nvGrpSpPr>
          <p:cNvPr id="81" name="Group 80"/>
          <p:cNvGrpSpPr/>
          <p:nvPr/>
        </p:nvGrpSpPr>
        <p:grpSpPr>
          <a:xfrm>
            <a:off x="7054433" y="2555438"/>
            <a:ext cx="1098967" cy="841500"/>
            <a:chOff x="7054433" y="2555438"/>
            <a:chExt cx="1098967" cy="841500"/>
          </a:xfrm>
        </p:grpSpPr>
        <p:pic>
          <p:nvPicPr>
            <p:cNvPr id="65538" name="Picture 2" descr="Y:\Production\Cisco Projects\C97 Presentation (PPT-PDF)\C97-738530-00\Supporting Files\device5.png"/>
            <p:cNvPicPr>
              <a:picLocks noChangeAspect="1" noChangeArrowheads="1"/>
            </p:cNvPicPr>
            <p:nvPr/>
          </p:nvPicPr>
          <p:blipFill>
            <a:blip r:embed="rId5" cstate="print"/>
            <a:srcRect/>
            <a:stretch>
              <a:fillRect/>
            </a:stretch>
          </p:blipFill>
          <p:spPr bwMode="auto">
            <a:xfrm>
              <a:off x="7054433" y="2555438"/>
              <a:ext cx="339349" cy="295890"/>
            </a:xfrm>
            <a:prstGeom prst="rect">
              <a:avLst/>
            </a:prstGeom>
            <a:noFill/>
          </p:spPr>
        </p:pic>
        <p:cxnSp>
          <p:nvCxnSpPr>
            <p:cNvPr id="184" name="Straight Connector 183"/>
            <p:cNvCxnSpPr>
              <a:stCxn id="173" idx="0"/>
            </p:cNvCxnSpPr>
            <p:nvPr/>
          </p:nvCxnSpPr>
          <p:spPr>
            <a:xfrm flipH="1" flipV="1">
              <a:off x="7219892" y="2845502"/>
              <a:ext cx="0" cy="55143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a:off x="7388478" y="2698453"/>
              <a:ext cx="76492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4497987" y="3263458"/>
            <a:ext cx="633507" cy="555148"/>
            <a:chOff x="4497987" y="3263458"/>
            <a:chExt cx="633507" cy="555148"/>
          </a:xfrm>
        </p:grpSpPr>
        <p:sp>
          <p:nvSpPr>
            <p:cNvPr id="24" name="TextBox 23"/>
            <p:cNvSpPr txBox="1"/>
            <p:nvPr/>
          </p:nvSpPr>
          <p:spPr>
            <a:xfrm>
              <a:off x="4497987" y="3599315"/>
              <a:ext cx="633507" cy="219291"/>
            </a:xfrm>
            <a:prstGeom prst="rect">
              <a:avLst/>
            </a:prstGeom>
            <a:noFill/>
          </p:spPr>
          <p:txBody>
            <a:bodyPr wrap="none" rtlCol="0" anchor="ctr">
              <a:spAutoFit/>
            </a:bodyPr>
            <a:lstStyle/>
            <a:p>
              <a:r>
                <a:rPr lang="en-US" sz="800" dirty="0" err="1">
                  <a:solidFill>
                    <a:schemeClr val="tx1">
                      <a:lumMod val="75000"/>
                    </a:schemeClr>
                  </a:solidFill>
                  <a:latin typeface="+mj-lt"/>
                </a:rPr>
                <a:t>Fronthaul</a:t>
              </a:r>
              <a:endParaRPr lang="en-US" sz="800" dirty="0">
                <a:solidFill>
                  <a:schemeClr val="tx1">
                    <a:lumMod val="75000"/>
                  </a:schemeClr>
                </a:solidFill>
                <a:latin typeface="+mj-lt"/>
              </a:endParaRPr>
            </a:p>
          </p:txBody>
        </p:sp>
        <p:pic>
          <p:nvPicPr>
            <p:cNvPr id="163" name="Picture 48" descr="Y:\Training\Cisco Templates\2010_Updated Templates\New Cisco Brand\Device Icons\DiagramIcons_PNG\Device_router_3057_RGB.png"/>
            <p:cNvPicPr>
              <a:picLocks noChangeAspect="1" noChangeArrowheads="1"/>
            </p:cNvPicPr>
            <p:nvPr/>
          </p:nvPicPr>
          <p:blipFill>
            <a:blip r:embed="rId4" cstate="print"/>
            <a:srcRect/>
            <a:stretch>
              <a:fillRect/>
            </a:stretch>
          </p:blipFill>
          <p:spPr bwMode="auto">
            <a:xfrm>
              <a:off x="4596452" y="3396938"/>
              <a:ext cx="335608" cy="188143"/>
            </a:xfrm>
            <a:prstGeom prst="rect">
              <a:avLst/>
            </a:prstGeom>
            <a:noFill/>
          </p:spPr>
        </p:pic>
        <p:sp>
          <p:nvSpPr>
            <p:cNvPr id="62" name="Oval 61"/>
            <p:cNvSpPr/>
            <p:nvPr/>
          </p:nvSpPr>
          <p:spPr>
            <a:xfrm>
              <a:off x="4822101" y="3263458"/>
              <a:ext cx="164592" cy="164592"/>
            </a:xfrm>
            <a:prstGeom prst="ellipse">
              <a:avLst/>
            </a:prstGeom>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500" b="1" dirty="0">
                  <a:solidFill>
                    <a:schemeClr val="tx1">
                      <a:lumMod val="75000"/>
                    </a:schemeClr>
                  </a:solidFill>
                  <a:latin typeface="+mj-lt"/>
                </a:rPr>
                <a:t>SR</a:t>
              </a:r>
            </a:p>
          </p:txBody>
        </p:sp>
      </p:grpSp>
      <p:sp>
        <p:nvSpPr>
          <p:cNvPr id="63" name="Oval 62"/>
          <p:cNvSpPr/>
          <p:nvPr/>
        </p:nvSpPr>
        <p:spPr>
          <a:xfrm>
            <a:off x="7267390" y="3263458"/>
            <a:ext cx="164592" cy="164592"/>
          </a:xfrm>
          <a:prstGeom prst="ellipse">
            <a:avLst/>
          </a:prstGeom>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500" b="1" dirty="0">
                <a:solidFill>
                  <a:schemeClr val="tx1">
                    <a:lumMod val="75000"/>
                  </a:schemeClr>
                </a:solidFill>
                <a:latin typeface="+mj-lt"/>
              </a:rPr>
              <a:t>SR</a:t>
            </a:r>
          </a:p>
        </p:txBody>
      </p:sp>
      <p:sp>
        <p:nvSpPr>
          <p:cNvPr id="64" name="Oval 63"/>
          <p:cNvSpPr/>
          <p:nvPr/>
        </p:nvSpPr>
        <p:spPr>
          <a:xfrm>
            <a:off x="6364064" y="3263458"/>
            <a:ext cx="164592" cy="164592"/>
          </a:xfrm>
          <a:prstGeom prst="ellipse">
            <a:avLst/>
          </a:prstGeom>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500" b="1" dirty="0">
                <a:solidFill>
                  <a:schemeClr val="tx1">
                    <a:lumMod val="75000"/>
                  </a:schemeClr>
                </a:solidFill>
                <a:latin typeface="+mj-lt"/>
              </a:rPr>
              <a:t>SR</a:t>
            </a:r>
          </a:p>
        </p:txBody>
      </p:sp>
      <p:grpSp>
        <p:nvGrpSpPr>
          <p:cNvPr id="6" name="Group 203"/>
          <p:cNvGrpSpPr/>
          <p:nvPr/>
        </p:nvGrpSpPr>
        <p:grpSpPr>
          <a:xfrm>
            <a:off x="5379458" y="1071162"/>
            <a:ext cx="2009020" cy="1021628"/>
            <a:chOff x="3198590" y="1018318"/>
            <a:chExt cx="2009020" cy="1021628"/>
          </a:xfrm>
        </p:grpSpPr>
        <p:pic>
          <p:nvPicPr>
            <p:cNvPr id="200" name="Picture 3" descr="Y:\Training\Cisco Templates\2010_Updated Templates\New Cisco Brand\Kubrik Icons\256 Pixel Size\Cloud.png"/>
            <p:cNvPicPr>
              <a:picLocks noChangeAspect="1" noChangeArrowheads="1"/>
            </p:cNvPicPr>
            <p:nvPr/>
          </p:nvPicPr>
          <p:blipFill>
            <a:blip r:embed="rId6" cstate="print"/>
            <a:srcRect/>
            <a:stretch>
              <a:fillRect/>
            </a:stretch>
          </p:blipFill>
          <p:spPr bwMode="auto">
            <a:xfrm>
              <a:off x="3198590" y="1018318"/>
              <a:ext cx="1695113" cy="1021628"/>
            </a:xfrm>
            <a:prstGeom prst="rect">
              <a:avLst/>
            </a:prstGeom>
            <a:noFill/>
          </p:spPr>
        </p:pic>
        <p:sp>
          <p:nvSpPr>
            <p:cNvPr id="201" name="Freeform 19"/>
            <p:cNvSpPr>
              <a:spLocks noEditPoints="1"/>
            </p:cNvSpPr>
            <p:nvPr/>
          </p:nvSpPr>
          <p:spPr bwMode="auto">
            <a:xfrm>
              <a:off x="3865883" y="1335551"/>
              <a:ext cx="428948" cy="308015"/>
            </a:xfrm>
            <a:custGeom>
              <a:avLst/>
              <a:gdLst/>
              <a:ahLst/>
              <a:cxnLst>
                <a:cxn ang="0">
                  <a:pos x="1096" y="339"/>
                </a:cxn>
                <a:cxn ang="0">
                  <a:pos x="1047" y="360"/>
                </a:cxn>
                <a:cxn ang="0">
                  <a:pos x="973" y="356"/>
                </a:cxn>
                <a:cxn ang="0">
                  <a:pos x="932" y="339"/>
                </a:cxn>
                <a:cxn ang="0">
                  <a:pos x="604" y="322"/>
                </a:cxn>
                <a:cxn ang="0">
                  <a:pos x="1269" y="1187"/>
                </a:cxn>
                <a:cxn ang="0">
                  <a:pos x="1129" y="858"/>
                </a:cxn>
                <a:cxn ang="0">
                  <a:pos x="1059" y="870"/>
                </a:cxn>
                <a:cxn ang="0">
                  <a:pos x="1002" y="849"/>
                </a:cxn>
                <a:cxn ang="0">
                  <a:pos x="937" y="807"/>
                </a:cxn>
                <a:cxn ang="0">
                  <a:pos x="890" y="828"/>
                </a:cxn>
                <a:cxn ang="0">
                  <a:pos x="571" y="779"/>
                </a:cxn>
                <a:cxn ang="0">
                  <a:pos x="1091" y="574"/>
                </a:cxn>
                <a:cxn ang="0">
                  <a:pos x="1050" y="592"/>
                </a:cxn>
                <a:cxn ang="0">
                  <a:pos x="976" y="596"/>
                </a:cxn>
                <a:cxn ang="0">
                  <a:pos x="928" y="575"/>
                </a:cxn>
                <a:cxn ang="0">
                  <a:pos x="594" y="551"/>
                </a:cxn>
                <a:cxn ang="0">
                  <a:pos x="1161" y="0"/>
                </a:cxn>
                <a:cxn ang="0">
                  <a:pos x="1091" y="132"/>
                </a:cxn>
                <a:cxn ang="0">
                  <a:pos x="1025" y="119"/>
                </a:cxn>
                <a:cxn ang="0">
                  <a:pos x="958" y="145"/>
                </a:cxn>
                <a:cxn ang="0">
                  <a:pos x="920" y="158"/>
                </a:cxn>
                <a:cxn ang="0">
                  <a:pos x="625" y="161"/>
                </a:cxn>
                <a:cxn ang="0">
                  <a:pos x="1549" y="446"/>
                </a:cxn>
                <a:cxn ang="0">
                  <a:pos x="1521" y="459"/>
                </a:cxn>
                <a:cxn ang="0">
                  <a:pos x="1468" y="462"/>
                </a:cxn>
                <a:cxn ang="0">
                  <a:pos x="1435" y="447"/>
                </a:cxn>
                <a:cxn ang="0">
                  <a:pos x="1389" y="421"/>
                </a:cxn>
                <a:cxn ang="0">
                  <a:pos x="1615" y="356"/>
                </a:cxn>
                <a:cxn ang="0">
                  <a:pos x="1530" y="254"/>
                </a:cxn>
                <a:cxn ang="0">
                  <a:pos x="1502" y="264"/>
                </a:cxn>
                <a:cxn ang="0">
                  <a:pos x="1453" y="273"/>
                </a:cxn>
                <a:cxn ang="0">
                  <a:pos x="1412" y="257"/>
                </a:cxn>
                <a:cxn ang="0">
                  <a:pos x="1623" y="546"/>
                </a:cxn>
                <a:cxn ang="0">
                  <a:pos x="1401" y="612"/>
                </a:cxn>
                <a:cxn ang="0">
                  <a:pos x="1447" y="625"/>
                </a:cxn>
                <a:cxn ang="0">
                  <a:pos x="1493" y="603"/>
                </a:cxn>
                <a:cxn ang="0">
                  <a:pos x="1522" y="589"/>
                </a:cxn>
                <a:cxn ang="0">
                  <a:pos x="1622" y="704"/>
                </a:cxn>
                <a:cxn ang="0">
                  <a:pos x="1522" y="761"/>
                </a:cxn>
                <a:cxn ang="0">
                  <a:pos x="1493" y="748"/>
                </a:cxn>
                <a:cxn ang="0">
                  <a:pos x="1447" y="781"/>
                </a:cxn>
                <a:cxn ang="0">
                  <a:pos x="1401" y="794"/>
                </a:cxn>
                <a:cxn ang="0">
                  <a:pos x="332" y="1007"/>
                </a:cxn>
                <a:cxn ang="0">
                  <a:pos x="269" y="431"/>
                </a:cxn>
                <a:cxn ang="0">
                  <a:pos x="241" y="418"/>
                </a:cxn>
                <a:cxn ang="0">
                  <a:pos x="193" y="452"/>
                </a:cxn>
                <a:cxn ang="0">
                  <a:pos x="148" y="464"/>
                </a:cxn>
                <a:cxn ang="0">
                  <a:pos x="102" y="455"/>
                </a:cxn>
                <a:cxn ang="0">
                  <a:pos x="266" y="614"/>
                </a:cxn>
                <a:cxn ang="0">
                  <a:pos x="226" y="629"/>
                </a:cxn>
                <a:cxn ang="0">
                  <a:pos x="176" y="621"/>
                </a:cxn>
                <a:cxn ang="0">
                  <a:pos x="148" y="612"/>
                </a:cxn>
                <a:cxn ang="0">
                  <a:pos x="389" y="264"/>
                </a:cxn>
                <a:cxn ang="0">
                  <a:pos x="266" y="285"/>
                </a:cxn>
                <a:cxn ang="0">
                  <a:pos x="226" y="301"/>
                </a:cxn>
                <a:cxn ang="0">
                  <a:pos x="176" y="291"/>
                </a:cxn>
                <a:cxn ang="0">
                  <a:pos x="148" y="282"/>
                </a:cxn>
                <a:cxn ang="0">
                  <a:pos x="388" y="741"/>
                </a:cxn>
                <a:cxn ang="0">
                  <a:pos x="269" y="785"/>
                </a:cxn>
                <a:cxn ang="0">
                  <a:pos x="222" y="794"/>
                </a:cxn>
                <a:cxn ang="0">
                  <a:pos x="177" y="781"/>
                </a:cxn>
                <a:cxn ang="0">
                  <a:pos x="130" y="748"/>
                </a:cxn>
              </a:cxnLst>
              <a:rect l="0" t="0" r="r" b="b"/>
              <a:pathLst>
                <a:path w="1660" h="1192">
                  <a:moveTo>
                    <a:pt x="1211" y="483"/>
                  </a:moveTo>
                  <a:lnTo>
                    <a:pt x="1211" y="483"/>
                  </a:lnTo>
                  <a:lnTo>
                    <a:pt x="1215" y="475"/>
                  </a:lnTo>
                  <a:lnTo>
                    <a:pt x="1219" y="467"/>
                  </a:lnTo>
                  <a:lnTo>
                    <a:pt x="1221" y="458"/>
                  </a:lnTo>
                  <a:lnTo>
                    <a:pt x="1222" y="448"/>
                  </a:lnTo>
                  <a:lnTo>
                    <a:pt x="1222" y="294"/>
                  </a:lnTo>
                  <a:lnTo>
                    <a:pt x="1222" y="294"/>
                  </a:lnTo>
                  <a:lnTo>
                    <a:pt x="1221" y="285"/>
                  </a:lnTo>
                  <a:lnTo>
                    <a:pt x="1219" y="276"/>
                  </a:lnTo>
                  <a:lnTo>
                    <a:pt x="1215" y="268"/>
                  </a:lnTo>
                  <a:lnTo>
                    <a:pt x="1211" y="260"/>
                  </a:lnTo>
                  <a:lnTo>
                    <a:pt x="443" y="260"/>
                  </a:lnTo>
                  <a:lnTo>
                    <a:pt x="443" y="260"/>
                  </a:lnTo>
                  <a:lnTo>
                    <a:pt x="439" y="268"/>
                  </a:lnTo>
                  <a:lnTo>
                    <a:pt x="436" y="276"/>
                  </a:lnTo>
                  <a:lnTo>
                    <a:pt x="434" y="285"/>
                  </a:lnTo>
                  <a:lnTo>
                    <a:pt x="433" y="294"/>
                  </a:lnTo>
                  <a:lnTo>
                    <a:pt x="433" y="448"/>
                  </a:lnTo>
                  <a:lnTo>
                    <a:pt x="433" y="448"/>
                  </a:lnTo>
                  <a:lnTo>
                    <a:pt x="434" y="458"/>
                  </a:lnTo>
                  <a:lnTo>
                    <a:pt x="436" y="467"/>
                  </a:lnTo>
                  <a:lnTo>
                    <a:pt x="439" y="475"/>
                  </a:lnTo>
                  <a:lnTo>
                    <a:pt x="443" y="483"/>
                  </a:lnTo>
                  <a:lnTo>
                    <a:pt x="1211" y="483"/>
                  </a:lnTo>
                  <a:close/>
                  <a:moveTo>
                    <a:pt x="1117" y="377"/>
                  </a:moveTo>
                  <a:lnTo>
                    <a:pt x="1117" y="377"/>
                  </a:lnTo>
                  <a:lnTo>
                    <a:pt x="1121" y="378"/>
                  </a:lnTo>
                  <a:lnTo>
                    <a:pt x="1127" y="381"/>
                  </a:lnTo>
                  <a:lnTo>
                    <a:pt x="1129" y="385"/>
                  </a:lnTo>
                  <a:lnTo>
                    <a:pt x="1129" y="390"/>
                  </a:lnTo>
                  <a:lnTo>
                    <a:pt x="1129" y="390"/>
                  </a:lnTo>
                  <a:lnTo>
                    <a:pt x="1129" y="396"/>
                  </a:lnTo>
                  <a:lnTo>
                    <a:pt x="1127" y="400"/>
                  </a:lnTo>
                  <a:lnTo>
                    <a:pt x="1121" y="402"/>
                  </a:lnTo>
                  <a:lnTo>
                    <a:pt x="1117" y="403"/>
                  </a:lnTo>
                  <a:lnTo>
                    <a:pt x="1117" y="403"/>
                  </a:lnTo>
                  <a:lnTo>
                    <a:pt x="1112" y="402"/>
                  </a:lnTo>
                  <a:lnTo>
                    <a:pt x="1108" y="400"/>
                  </a:lnTo>
                  <a:lnTo>
                    <a:pt x="1104" y="396"/>
                  </a:lnTo>
                  <a:lnTo>
                    <a:pt x="1104" y="390"/>
                  </a:lnTo>
                  <a:lnTo>
                    <a:pt x="1104" y="390"/>
                  </a:lnTo>
                  <a:lnTo>
                    <a:pt x="1104" y="385"/>
                  </a:lnTo>
                  <a:lnTo>
                    <a:pt x="1108" y="381"/>
                  </a:lnTo>
                  <a:lnTo>
                    <a:pt x="1112" y="378"/>
                  </a:lnTo>
                  <a:lnTo>
                    <a:pt x="1117" y="377"/>
                  </a:lnTo>
                  <a:lnTo>
                    <a:pt x="1117" y="377"/>
                  </a:lnTo>
                  <a:close/>
                  <a:moveTo>
                    <a:pt x="1091" y="339"/>
                  </a:moveTo>
                  <a:lnTo>
                    <a:pt x="1091" y="339"/>
                  </a:lnTo>
                  <a:lnTo>
                    <a:pt x="1096" y="339"/>
                  </a:lnTo>
                  <a:lnTo>
                    <a:pt x="1100" y="342"/>
                  </a:lnTo>
                  <a:lnTo>
                    <a:pt x="1103" y="347"/>
                  </a:lnTo>
                  <a:lnTo>
                    <a:pt x="1104" y="351"/>
                  </a:lnTo>
                  <a:lnTo>
                    <a:pt x="1104" y="351"/>
                  </a:lnTo>
                  <a:lnTo>
                    <a:pt x="1103" y="356"/>
                  </a:lnTo>
                  <a:lnTo>
                    <a:pt x="1100" y="360"/>
                  </a:lnTo>
                  <a:lnTo>
                    <a:pt x="1096" y="364"/>
                  </a:lnTo>
                  <a:lnTo>
                    <a:pt x="1091" y="364"/>
                  </a:lnTo>
                  <a:lnTo>
                    <a:pt x="1091" y="364"/>
                  </a:lnTo>
                  <a:lnTo>
                    <a:pt x="1085" y="364"/>
                  </a:lnTo>
                  <a:lnTo>
                    <a:pt x="1082" y="360"/>
                  </a:lnTo>
                  <a:lnTo>
                    <a:pt x="1079" y="356"/>
                  </a:lnTo>
                  <a:lnTo>
                    <a:pt x="1078" y="351"/>
                  </a:lnTo>
                  <a:lnTo>
                    <a:pt x="1078" y="351"/>
                  </a:lnTo>
                  <a:lnTo>
                    <a:pt x="1079" y="347"/>
                  </a:lnTo>
                  <a:lnTo>
                    <a:pt x="1082" y="342"/>
                  </a:lnTo>
                  <a:lnTo>
                    <a:pt x="1085" y="339"/>
                  </a:lnTo>
                  <a:lnTo>
                    <a:pt x="1091" y="339"/>
                  </a:lnTo>
                  <a:lnTo>
                    <a:pt x="1091" y="339"/>
                  </a:lnTo>
                  <a:close/>
                  <a:moveTo>
                    <a:pt x="1064" y="377"/>
                  </a:moveTo>
                  <a:lnTo>
                    <a:pt x="1064" y="377"/>
                  </a:lnTo>
                  <a:lnTo>
                    <a:pt x="1070" y="378"/>
                  </a:lnTo>
                  <a:lnTo>
                    <a:pt x="1074" y="381"/>
                  </a:lnTo>
                  <a:lnTo>
                    <a:pt x="1076" y="385"/>
                  </a:lnTo>
                  <a:lnTo>
                    <a:pt x="1078" y="390"/>
                  </a:lnTo>
                  <a:lnTo>
                    <a:pt x="1078" y="390"/>
                  </a:lnTo>
                  <a:lnTo>
                    <a:pt x="1076" y="396"/>
                  </a:lnTo>
                  <a:lnTo>
                    <a:pt x="1074" y="400"/>
                  </a:lnTo>
                  <a:lnTo>
                    <a:pt x="1070" y="402"/>
                  </a:lnTo>
                  <a:lnTo>
                    <a:pt x="1064" y="403"/>
                  </a:lnTo>
                  <a:lnTo>
                    <a:pt x="1064" y="403"/>
                  </a:lnTo>
                  <a:lnTo>
                    <a:pt x="1059" y="402"/>
                  </a:lnTo>
                  <a:lnTo>
                    <a:pt x="1055" y="400"/>
                  </a:lnTo>
                  <a:lnTo>
                    <a:pt x="1052" y="396"/>
                  </a:lnTo>
                  <a:lnTo>
                    <a:pt x="1051" y="390"/>
                  </a:lnTo>
                  <a:lnTo>
                    <a:pt x="1051" y="390"/>
                  </a:lnTo>
                  <a:lnTo>
                    <a:pt x="1052" y="385"/>
                  </a:lnTo>
                  <a:lnTo>
                    <a:pt x="1055" y="381"/>
                  </a:lnTo>
                  <a:lnTo>
                    <a:pt x="1059" y="378"/>
                  </a:lnTo>
                  <a:lnTo>
                    <a:pt x="1064" y="377"/>
                  </a:lnTo>
                  <a:lnTo>
                    <a:pt x="1064" y="377"/>
                  </a:lnTo>
                  <a:close/>
                  <a:moveTo>
                    <a:pt x="1038" y="339"/>
                  </a:moveTo>
                  <a:lnTo>
                    <a:pt x="1038" y="339"/>
                  </a:lnTo>
                  <a:lnTo>
                    <a:pt x="1043" y="339"/>
                  </a:lnTo>
                  <a:lnTo>
                    <a:pt x="1047" y="342"/>
                  </a:lnTo>
                  <a:lnTo>
                    <a:pt x="1050" y="347"/>
                  </a:lnTo>
                  <a:lnTo>
                    <a:pt x="1051" y="351"/>
                  </a:lnTo>
                  <a:lnTo>
                    <a:pt x="1051" y="351"/>
                  </a:lnTo>
                  <a:lnTo>
                    <a:pt x="1050" y="356"/>
                  </a:lnTo>
                  <a:lnTo>
                    <a:pt x="1047" y="360"/>
                  </a:lnTo>
                  <a:lnTo>
                    <a:pt x="1043" y="364"/>
                  </a:lnTo>
                  <a:lnTo>
                    <a:pt x="1038" y="364"/>
                  </a:lnTo>
                  <a:lnTo>
                    <a:pt x="1038" y="364"/>
                  </a:lnTo>
                  <a:lnTo>
                    <a:pt x="1033" y="364"/>
                  </a:lnTo>
                  <a:lnTo>
                    <a:pt x="1029" y="360"/>
                  </a:lnTo>
                  <a:lnTo>
                    <a:pt x="1026" y="356"/>
                  </a:lnTo>
                  <a:lnTo>
                    <a:pt x="1025" y="351"/>
                  </a:lnTo>
                  <a:lnTo>
                    <a:pt x="1025" y="351"/>
                  </a:lnTo>
                  <a:lnTo>
                    <a:pt x="1026" y="347"/>
                  </a:lnTo>
                  <a:lnTo>
                    <a:pt x="1029" y="342"/>
                  </a:lnTo>
                  <a:lnTo>
                    <a:pt x="1033" y="339"/>
                  </a:lnTo>
                  <a:lnTo>
                    <a:pt x="1038" y="339"/>
                  </a:lnTo>
                  <a:lnTo>
                    <a:pt x="1038" y="339"/>
                  </a:lnTo>
                  <a:close/>
                  <a:moveTo>
                    <a:pt x="1011" y="377"/>
                  </a:moveTo>
                  <a:lnTo>
                    <a:pt x="1011" y="377"/>
                  </a:lnTo>
                  <a:lnTo>
                    <a:pt x="1017" y="378"/>
                  </a:lnTo>
                  <a:lnTo>
                    <a:pt x="1021" y="381"/>
                  </a:lnTo>
                  <a:lnTo>
                    <a:pt x="1023" y="385"/>
                  </a:lnTo>
                  <a:lnTo>
                    <a:pt x="1025" y="390"/>
                  </a:lnTo>
                  <a:lnTo>
                    <a:pt x="1025" y="390"/>
                  </a:lnTo>
                  <a:lnTo>
                    <a:pt x="1023" y="396"/>
                  </a:lnTo>
                  <a:lnTo>
                    <a:pt x="1021" y="400"/>
                  </a:lnTo>
                  <a:lnTo>
                    <a:pt x="1017" y="402"/>
                  </a:lnTo>
                  <a:lnTo>
                    <a:pt x="1011" y="403"/>
                  </a:lnTo>
                  <a:lnTo>
                    <a:pt x="1011" y="403"/>
                  </a:lnTo>
                  <a:lnTo>
                    <a:pt x="1006" y="402"/>
                  </a:lnTo>
                  <a:lnTo>
                    <a:pt x="1002" y="400"/>
                  </a:lnTo>
                  <a:lnTo>
                    <a:pt x="999" y="396"/>
                  </a:lnTo>
                  <a:lnTo>
                    <a:pt x="998" y="390"/>
                  </a:lnTo>
                  <a:lnTo>
                    <a:pt x="998" y="390"/>
                  </a:lnTo>
                  <a:lnTo>
                    <a:pt x="999" y="385"/>
                  </a:lnTo>
                  <a:lnTo>
                    <a:pt x="1002" y="381"/>
                  </a:lnTo>
                  <a:lnTo>
                    <a:pt x="1006" y="378"/>
                  </a:lnTo>
                  <a:lnTo>
                    <a:pt x="1011" y="377"/>
                  </a:lnTo>
                  <a:lnTo>
                    <a:pt x="1011" y="377"/>
                  </a:lnTo>
                  <a:close/>
                  <a:moveTo>
                    <a:pt x="985" y="339"/>
                  </a:moveTo>
                  <a:lnTo>
                    <a:pt x="985" y="339"/>
                  </a:lnTo>
                  <a:lnTo>
                    <a:pt x="990" y="339"/>
                  </a:lnTo>
                  <a:lnTo>
                    <a:pt x="994" y="342"/>
                  </a:lnTo>
                  <a:lnTo>
                    <a:pt x="997" y="347"/>
                  </a:lnTo>
                  <a:lnTo>
                    <a:pt x="998" y="351"/>
                  </a:lnTo>
                  <a:lnTo>
                    <a:pt x="998" y="351"/>
                  </a:lnTo>
                  <a:lnTo>
                    <a:pt x="997" y="356"/>
                  </a:lnTo>
                  <a:lnTo>
                    <a:pt x="994" y="360"/>
                  </a:lnTo>
                  <a:lnTo>
                    <a:pt x="990" y="364"/>
                  </a:lnTo>
                  <a:lnTo>
                    <a:pt x="985" y="364"/>
                  </a:lnTo>
                  <a:lnTo>
                    <a:pt x="985" y="364"/>
                  </a:lnTo>
                  <a:lnTo>
                    <a:pt x="980" y="364"/>
                  </a:lnTo>
                  <a:lnTo>
                    <a:pt x="976" y="360"/>
                  </a:lnTo>
                  <a:lnTo>
                    <a:pt x="973" y="356"/>
                  </a:lnTo>
                  <a:lnTo>
                    <a:pt x="972" y="351"/>
                  </a:lnTo>
                  <a:lnTo>
                    <a:pt x="972" y="351"/>
                  </a:lnTo>
                  <a:lnTo>
                    <a:pt x="973" y="347"/>
                  </a:lnTo>
                  <a:lnTo>
                    <a:pt x="976" y="342"/>
                  </a:lnTo>
                  <a:lnTo>
                    <a:pt x="980" y="339"/>
                  </a:lnTo>
                  <a:lnTo>
                    <a:pt x="985" y="339"/>
                  </a:lnTo>
                  <a:lnTo>
                    <a:pt x="985" y="339"/>
                  </a:lnTo>
                  <a:close/>
                  <a:moveTo>
                    <a:pt x="958" y="377"/>
                  </a:moveTo>
                  <a:lnTo>
                    <a:pt x="958" y="377"/>
                  </a:lnTo>
                  <a:lnTo>
                    <a:pt x="964" y="378"/>
                  </a:lnTo>
                  <a:lnTo>
                    <a:pt x="968" y="381"/>
                  </a:lnTo>
                  <a:lnTo>
                    <a:pt x="970" y="385"/>
                  </a:lnTo>
                  <a:lnTo>
                    <a:pt x="972" y="390"/>
                  </a:lnTo>
                  <a:lnTo>
                    <a:pt x="972" y="390"/>
                  </a:lnTo>
                  <a:lnTo>
                    <a:pt x="970" y="396"/>
                  </a:lnTo>
                  <a:lnTo>
                    <a:pt x="968" y="400"/>
                  </a:lnTo>
                  <a:lnTo>
                    <a:pt x="964" y="402"/>
                  </a:lnTo>
                  <a:lnTo>
                    <a:pt x="958" y="403"/>
                  </a:lnTo>
                  <a:lnTo>
                    <a:pt x="958" y="403"/>
                  </a:lnTo>
                  <a:lnTo>
                    <a:pt x="953" y="402"/>
                  </a:lnTo>
                  <a:lnTo>
                    <a:pt x="949" y="400"/>
                  </a:lnTo>
                  <a:lnTo>
                    <a:pt x="946" y="396"/>
                  </a:lnTo>
                  <a:lnTo>
                    <a:pt x="945" y="390"/>
                  </a:lnTo>
                  <a:lnTo>
                    <a:pt x="945" y="390"/>
                  </a:lnTo>
                  <a:lnTo>
                    <a:pt x="946" y="385"/>
                  </a:lnTo>
                  <a:lnTo>
                    <a:pt x="949" y="381"/>
                  </a:lnTo>
                  <a:lnTo>
                    <a:pt x="953" y="378"/>
                  </a:lnTo>
                  <a:lnTo>
                    <a:pt x="958" y="377"/>
                  </a:lnTo>
                  <a:lnTo>
                    <a:pt x="958" y="377"/>
                  </a:lnTo>
                  <a:close/>
                  <a:moveTo>
                    <a:pt x="932" y="339"/>
                  </a:moveTo>
                  <a:lnTo>
                    <a:pt x="932" y="339"/>
                  </a:lnTo>
                  <a:lnTo>
                    <a:pt x="937" y="339"/>
                  </a:lnTo>
                  <a:lnTo>
                    <a:pt x="941" y="342"/>
                  </a:lnTo>
                  <a:lnTo>
                    <a:pt x="945" y="347"/>
                  </a:lnTo>
                  <a:lnTo>
                    <a:pt x="945" y="351"/>
                  </a:lnTo>
                  <a:lnTo>
                    <a:pt x="945" y="351"/>
                  </a:lnTo>
                  <a:lnTo>
                    <a:pt x="945" y="356"/>
                  </a:lnTo>
                  <a:lnTo>
                    <a:pt x="941" y="360"/>
                  </a:lnTo>
                  <a:lnTo>
                    <a:pt x="937" y="364"/>
                  </a:lnTo>
                  <a:lnTo>
                    <a:pt x="932" y="364"/>
                  </a:lnTo>
                  <a:lnTo>
                    <a:pt x="932" y="364"/>
                  </a:lnTo>
                  <a:lnTo>
                    <a:pt x="928" y="364"/>
                  </a:lnTo>
                  <a:lnTo>
                    <a:pt x="923" y="360"/>
                  </a:lnTo>
                  <a:lnTo>
                    <a:pt x="920" y="356"/>
                  </a:lnTo>
                  <a:lnTo>
                    <a:pt x="920" y="351"/>
                  </a:lnTo>
                  <a:lnTo>
                    <a:pt x="920" y="351"/>
                  </a:lnTo>
                  <a:lnTo>
                    <a:pt x="920" y="347"/>
                  </a:lnTo>
                  <a:lnTo>
                    <a:pt x="923" y="342"/>
                  </a:lnTo>
                  <a:lnTo>
                    <a:pt x="928" y="339"/>
                  </a:lnTo>
                  <a:lnTo>
                    <a:pt x="932" y="339"/>
                  </a:lnTo>
                  <a:lnTo>
                    <a:pt x="932" y="339"/>
                  </a:lnTo>
                  <a:close/>
                  <a:moveTo>
                    <a:pt x="907" y="377"/>
                  </a:moveTo>
                  <a:lnTo>
                    <a:pt x="907" y="377"/>
                  </a:lnTo>
                  <a:lnTo>
                    <a:pt x="911" y="378"/>
                  </a:lnTo>
                  <a:lnTo>
                    <a:pt x="916" y="381"/>
                  </a:lnTo>
                  <a:lnTo>
                    <a:pt x="919" y="385"/>
                  </a:lnTo>
                  <a:lnTo>
                    <a:pt x="920" y="390"/>
                  </a:lnTo>
                  <a:lnTo>
                    <a:pt x="920" y="390"/>
                  </a:lnTo>
                  <a:lnTo>
                    <a:pt x="919" y="396"/>
                  </a:lnTo>
                  <a:lnTo>
                    <a:pt x="916" y="400"/>
                  </a:lnTo>
                  <a:lnTo>
                    <a:pt x="911" y="402"/>
                  </a:lnTo>
                  <a:lnTo>
                    <a:pt x="907" y="403"/>
                  </a:lnTo>
                  <a:lnTo>
                    <a:pt x="907" y="403"/>
                  </a:lnTo>
                  <a:lnTo>
                    <a:pt x="901" y="402"/>
                  </a:lnTo>
                  <a:lnTo>
                    <a:pt x="898" y="400"/>
                  </a:lnTo>
                  <a:lnTo>
                    <a:pt x="894" y="396"/>
                  </a:lnTo>
                  <a:lnTo>
                    <a:pt x="894" y="390"/>
                  </a:lnTo>
                  <a:lnTo>
                    <a:pt x="894" y="390"/>
                  </a:lnTo>
                  <a:lnTo>
                    <a:pt x="894" y="385"/>
                  </a:lnTo>
                  <a:lnTo>
                    <a:pt x="898" y="381"/>
                  </a:lnTo>
                  <a:lnTo>
                    <a:pt x="901" y="378"/>
                  </a:lnTo>
                  <a:lnTo>
                    <a:pt x="907" y="377"/>
                  </a:lnTo>
                  <a:lnTo>
                    <a:pt x="907" y="377"/>
                  </a:lnTo>
                  <a:close/>
                  <a:moveTo>
                    <a:pt x="880" y="339"/>
                  </a:moveTo>
                  <a:lnTo>
                    <a:pt x="880" y="339"/>
                  </a:lnTo>
                  <a:lnTo>
                    <a:pt x="886" y="339"/>
                  </a:lnTo>
                  <a:lnTo>
                    <a:pt x="890" y="342"/>
                  </a:lnTo>
                  <a:lnTo>
                    <a:pt x="892" y="347"/>
                  </a:lnTo>
                  <a:lnTo>
                    <a:pt x="894" y="351"/>
                  </a:lnTo>
                  <a:lnTo>
                    <a:pt x="894" y="351"/>
                  </a:lnTo>
                  <a:lnTo>
                    <a:pt x="892" y="356"/>
                  </a:lnTo>
                  <a:lnTo>
                    <a:pt x="890" y="360"/>
                  </a:lnTo>
                  <a:lnTo>
                    <a:pt x="886" y="364"/>
                  </a:lnTo>
                  <a:lnTo>
                    <a:pt x="880" y="364"/>
                  </a:lnTo>
                  <a:lnTo>
                    <a:pt x="880" y="364"/>
                  </a:lnTo>
                  <a:lnTo>
                    <a:pt x="875" y="364"/>
                  </a:lnTo>
                  <a:lnTo>
                    <a:pt x="871" y="360"/>
                  </a:lnTo>
                  <a:lnTo>
                    <a:pt x="868" y="356"/>
                  </a:lnTo>
                  <a:lnTo>
                    <a:pt x="867" y="351"/>
                  </a:lnTo>
                  <a:lnTo>
                    <a:pt x="867" y="351"/>
                  </a:lnTo>
                  <a:lnTo>
                    <a:pt x="868" y="347"/>
                  </a:lnTo>
                  <a:lnTo>
                    <a:pt x="871" y="342"/>
                  </a:lnTo>
                  <a:lnTo>
                    <a:pt x="875" y="339"/>
                  </a:lnTo>
                  <a:lnTo>
                    <a:pt x="880" y="339"/>
                  </a:lnTo>
                  <a:lnTo>
                    <a:pt x="880" y="339"/>
                  </a:lnTo>
                  <a:close/>
                  <a:moveTo>
                    <a:pt x="571" y="313"/>
                  </a:moveTo>
                  <a:lnTo>
                    <a:pt x="571" y="313"/>
                  </a:lnTo>
                  <a:lnTo>
                    <a:pt x="582" y="314"/>
                  </a:lnTo>
                  <a:lnTo>
                    <a:pt x="594" y="316"/>
                  </a:lnTo>
                  <a:lnTo>
                    <a:pt x="604" y="322"/>
                  </a:lnTo>
                  <a:lnTo>
                    <a:pt x="613" y="330"/>
                  </a:lnTo>
                  <a:lnTo>
                    <a:pt x="620" y="338"/>
                  </a:lnTo>
                  <a:lnTo>
                    <a:pt x="625" y="348"/>
                  </a:lnTo>
                  <a:lnTo>
                    <a:pt x="629" y="359"/>
                  </a:lnTo>
                  <a:lnTo>
                    <a:pt x="630" y="371"/>
                  </a:lnTo>
                  <a:lnTo>
                    <a:pt x="630" y="371"/>
                  </a:lnTo>
                  <a:lnTo>
                    <a:pt x="629" y="382"/>
                  </a:lnTo>
                  <a:lnTo>
                    <a:pt x="625" y="394"/>
                  </a:lnTo>
                  <a:lnTo>
                    <a:pt x="620" y="403"/>
                  </a:lnTo>
                  <a:lnTo>
                    <a:pt x="613" y="413"/>
                  </a:lnTo>
                  <a:lnTo>
                    <a:pt x="604" y="419"/>
                  </a:lnTo>
                  <a:lnTo>
                    <a:pt x="594" y="425"/>
                  </a:lnTo>
                  <a:lnTo>
                    <a:pt x="582" y="429"/>
                  </a:lnTo>
                  <a:lnTo>
                    <a:pt x="571" y="430"/>
                  </a:lnTo>
                  <a:lnTo>
                    <a:pt x="571" y="430"/>
                  </a:lnTo>
                  <a:lnTo>
                    <a:pt x="559" y="429"/>
                  </a:lnTo>
                  <a:lnTo>
                    <a:pt x="548" y="425"/>
                  </a:lnTo>
                  <a:lnTo>
                    <a:pt x="537" y="419"/>
                  </a:lnTo>
                  <a:lnTo>
                    <a:pt x="530" y="413"/>
                  </a:lnTo>
                  <a:lnTo>
                    <a:pt x="522" y="403"/>
                  </a:lnTo>
                  <a:lnTo>
                    <a:pt x="516" y="394"/>
                  </a:lnTo>
                  <a:lnTo>
                    <a:pt x="514" y="382"/>
                  </a:lnTo>
                  <a:lnTo>
                    <a:pt x="512" y="371"/>
                  </a:lnTo>
                  <a:lnTo>
                    <a:pt x="512" y="371"/>
                  </a:lnTo>
                  <a:lnTo>
                    <a:pt x="514" y="359"/>
                  </a:lnTo>
                  <a:lnTo>
                    <a:pt x="516" y="348"/>
                  </a:lnTo>
                  <a:lnTo>
                    <a:pt x="522" y="338"/>
                  </a:lnTo>
                  <a:lnTo>
                    <a:pt x="530" y="330"/>
                  </a:lnTo>
                  <a:lnTo>
                    <a:pt x="537" y="322"/>
                  </a:lnTo>
                  <a:lnTo>
                    <a:pt x="548" y="316"/>
                  </a:lnTo>
                  <a:lnTo>
                    <a:pt x="559" y="314"/>
                  </a:lnTo>
                  <a:lnTo>
                    <a:pt x="571" y="313"/>
                  </a:lnTo>
                  <a:lnTo>
                    <a:pt x="571" y="313"/>
                  </a:lnTo>
                  <a:close/>
                  <a:moveTo>
                    <a:pt x="1258" y="989"/>
                  </a:moveTo>
                  <a:lnTo>
                    <a:pt x="397" y="989"/>
                  </a:lnTo>
                  <a:lnTo>
                    <a:pt x="397" y="989"/>
                  </a:lnTo>
                  <a:lnTo>
                    <a:pt x="391" y="990"/>
                  </a:lnTo>
                  <a:lnTo>
                    <a:pt x="385" y="994"/>
                  </a:lnTo>
                  <a:lnTo>
                    <a:pt x="381" y="999"/>
                  </a:lnTo>
                  <a:lnTo>
                    <a:pt x="380" y="1007"/>
                  </a:lnTo>
                  <a:lnTo>
                    <a:pt x="380" y="1175"/>
                  </a:lnTo>
                  <a:lnTo>
                    <a:pt x="380" y="1175"/>
                  </a:lnTo>
                  <a:lnTo>
                    <a:pt x="381" y="1181"/>
                  </a:lnTo>
                  <a:lnTo>
                    <a:pt x="385" y="1187"/>
                  </a:lnTo>
                  <a:lnTo>
                    <a:pt x="391" y="1191"/>
                  </a:lnTo>
                  <a:lnTo>
                    <a:pt x="397" y="1192"/>
                  </a:lnTo>
                  <a:lnTo>
                    <a:pt x="1258" y="1192"/>
                  </a:lnTo>
                  <a:lnTo>
                    <a:pt x="1258" y="1192"/>
                  </a:lnTo>
                  <a:lnTo>
                    <a:pt x="1264" y="1191"/>
                  </a:lnTo>
                  <a:lnTo>
                    <a:pt x="1269" y="1187"/>
                  </a:lnTo>
                  <a:lnTo>
                    <a:pt x="1273" y="1181"/>
                  </a:lnTo>
                  <a:lnTo>
                    <a:pt x="1275" y="1175"/>
                  </a:lnTo>
                  <a:lnTo>
                    <a:pt x="1275" y="1007"/>
                  </a:lnTo>
                  <a:lnTo>
                    <a:pt x="1275" y="1007"/>
                  </a:lnTo>
                  <a:lnTo>
                    <a:pt x="1273" y="999"/>
                  </a:lnTo>
                  <a:lnTo>
                    <a:pt x="1269" y="994"/>
                  </a:lnTo>
                  <a:lnTo>
                    <a:pt x="1264" y="990"/>
                  </a:lnTo>
                  <a:lnTo>
                    <a:pt x="1258" y="989"/>
                  </a:lnTo>
                  <a:lnTo>
                    <a:pt x="1258" y="989"/>
                  </a:lnTo>
                  <a:close/>
                  <a:moveTo>
                    <a:pt x="494" y="976"/>
                  </a:moveTo>
                  <a:lnTo>
                    <a:pt x="1161" y="976"/>
                  </a:lnTo>
                  <a:lnTo>
                    <a:pt x="1161" y="976"/>
                  </a:lnTo>
                  <a:lnTo>
                    <a:pt x="1173" y="976"/>
                  </a:lnTo>
                  <a:lnTo>
                    <a:pt x="1185" y="972"/>
                  </a:lnTo>
                  <a:lnTo>
                    <a:pt x="1195" y="967"/>
                  </a:lnTo>
                  <a:lnTo>
                    <a:pt x="1205" y="959"/>
                  </a:lnTo>
                  <a:lnTo>
                    <a:pt x="1211" y="949"/>
                  </a:lnTo>
                  <a:lnTo>
                    <a:pt x="1217" y="939"/>
                  </a:lnTo>
                  <a:lnTo>
                    <a:pt x="1221" y="928"/>
                  </a:lnTo>
                  <a:lnTo>
                    <a:pt x="1222" y="916"/>
                  </a:lnTo>
                  <a:lnTo>
                    <a:pt x="1222" y="762"/>
                  </a:lnTo>
                  <a:lnTo>
                    <a:pt x="1222" y="762"/>
                  </a:lnTo>
                  <a:lnTo>
                    <a:pt x="1221" y="753"/>
                  </a:lnTo>
                  <a:lnTo>
                    <a:pt x="1219" y="744"/>
                  </a:lnTo>
                  <a:lnTo>
                    <a:pt x="1215" y="736"/>
                  </a:lnTo>
                  <a:lnTo>
                    <a:pt x="1211" y="728"/>
                  </a:lnTo>
                  <a:lnTo>
                    <a:pt x="443" y="728"/>
                  </a:lnTo>
                  <a:lnTo>
                    <a:pt x="443" y="728"/>
                  </a:lnTo>
                  <a:lnTo>
                    <a:pt x="439" y="736"/>
                  </a:lnTo>
                  <a:lnTo>
                    <a:pt x="436" y="744"/>
                  </a:lnTo>
                  <a:lnTo>
                    <a:pt x="434" y="753"/>
                  </a:lnTo>
                  <a:lnTo>
                    <a:pt x="433" y="762"/>
                  </a:lnTo>
                  <a:lnTo>
                    <a:pt x="433" y="916"/>
                  </a:lnTo>
                  <a:lnTo>
                    <a:pt x="433" y="916"/>
                  </a:lnTo>
                  <a:lnTo>
                    <a:pt x="434" y="928"/>
                  </a:lnTo>
                  <a:lnTo>
                    <a:pt x="438" y="939"/>
                  </a:lnTo>
                  <a:lnTo>
                    <a:pt x="443" y="949"/>
                  </a:lnTo>
                  <a:lnTo>
                    <a:pt x="450" y="959"/>
                  </a:lnTo>
                  <a:lnTo>
                    <a:pt x="459" y="967"/>
                  </a:lnTo>
                  <a:lnTo>
                    <a:pt x="470" y="972"/>
                  </a:lnTo>
                  <a:lnTo>
                    <a:pt x="482" y="976"/>
                  </a:lnTo>
                  <a:lnTo>
                    <a:pt x="494" y="976"/>
                  </a:lnTo>
                  <a:lnTo>
                    <a:pt x="494" y="976"/>
                  </a:lnTo>
                  <a:close/>
                  <a:moveTo>
                    <a:pt x="1117" y="845"/>
                  </a:moveTo>
                  <a:lnTo>
                    <a:pt x="1117" y="845"/>
                  </a:lnTo>
                  <a:lnTo>
                    <a:pt x="1121" y="847"/>
                  </a:lnTo>
                  <a:lnTo>
                    <a:pt x="1127" y="849"/>
                  </a:lnTo>
                  <a:lnTo>
                    <a:pt x="1129" y="853"/>
                  </a:lnTo>
                  <a:lnTo>
                    <a:pt x="1129" y="858"/>
                  </a:lnTo>
                  <a:lnTo>
                    <a:pt x="1129" y="858"/>
                  </a:lnTo>
                  <a:lnTo>
                    <a:pt x="1129" y="864"/>
                  </a:lnTo>
                  <a:lnTo>
                    <a:pt x="1127" y="868"/>
                  </a:lnTo>
                  <a:lnTo>
                    <a:pt x="1121" y="870"/>
                  </a:lnTo>
                  <a:lnTo>
                    <a:pt x="1117" y="872"/>
                  </a:lnTo>
                  <a:lnTo>
                    <a:pt x="1117" y="872"/>
                  </a:lnTo>
                  <a:lnTo>
                    <a:pt x="1112" y="870"/>
                  </a:lnTo>
                  <a:lnTo>
                    <a:pt x="1108" y="868"/>
                  </a:lnTo>
                  <a:lnTo>
                    <a:pt x="1104" y="864"/>
                  </a:lnTo>
                  <a:lnTo>
                    <a:pt x="1104" y="858"/>
                  </a:lnTo>
                  <a:lnTo>
                    <a:pt x="1104" y="858"/>
                  </a:lnTo>
                  <a:lnTo>
                    <a:pt x="1104" y="853"/>
                  </a:lnTo>
                  <a:lnTo>
                    <a:pt x="1108" y="849"/>
                  </a:lnTo>
                  <a:lnTo>
                    <a:pt x="1112" y="847"/>
                  </a:lnTo>
                  <a:lnTo>
                    <a:pt x="1117" y="845"/>
                  </a:lnTo>
                  <a:lnTo>
                    <a:pt x="1117" y="845"/>
                  </a:lnTo>
                  <a:close/>
                  <a:moveTo>
                    <a:pt x="1091" y="806"/>
                  </a:moveTo>
                  <a:lnTo>
                    <a:pt x="1091" y="806"/>
                  </a:lnTo>
                  <a:lnTo>
                    <a:pt x="1096" y="807"/>
                  </a:lnTo>
                  <a:lnTo>
                    <a:pt x="1100" y="810"/>
                  </a:lnTo>
                  <a:lnTo>
                    <a:pt x="1103" y="814"/>
                  </a:lnTo>
                  <a:lnTo>
                    <a:pt x="1104" y="819"/>
                  </a:lnTo>
                  <a:lnTo>
                    <a:pt x="1104" y="819"/>
                  </a:lnTo>
                  <a:lnTo>
                    <a:pt x="1103" y="824"/>
                  </a:lnTo>
                  <a:lnTo>
                    <a:pt x="1100" y="828"/>
                  </a:lnTo>
                  <a:lnTo>
                    <a:pt x="1096" y="831"/>
                  </a:lnTo>
                  <a:lnTo>
                    <a:pt x="1091" y="832"/>
                  </a:lnTo>
                  <a:lnTo>
                    <a:pt x="1091" y="832"/>
                  </a:lnTo>
                  <a:lnTo>
                    <a:pt x="1085" y="831"/>
                  </a:lnTo>
                  <a:lnTo>
                    <a:pt x="1082" y="828"/>
                  </a:lnTo>
                  <a:lnTo>
                    <a:pt x="1079" y="824"/>
                  </a:lnTo>
                  <a:lnTo>
                    <a:pt x="1078" y="819"/>
                  </a:lnTo>
                  <a:lnTo>
                    <a:pt x="1078" y="819"/>
                  </a:lnTo>
                  <a:lnTo>
                    <a:pt x="1079" y="814"/>
                  </a:lnTo>
                  <a:lnTo>
                    <a:pt x="1082" y="810"/>
                  </a:lnTo>
                  <a:lnTo>
                    <a:pt x="1085" y="807"/>
                  </a:lnTo>
                  <a:lnTo>
                    <a:pt x="1091" y="806"/>
                  </a:lnTo>
                  <a:lnTo>
                    <a:pt x="1091" y="806"/>
                  </a:lnTo>
                  <a:close/>
                  <a:moveTo>
                    <a:pt x="1064" y="845"/>
                  </a:moveTo>
                  <a:lnTo>
                    <a:pt x="1064" y="845"/>
                  </a:lnTo>
                  <a:lnTo>
                    <a:pt x="1070" y="847"/>
                  </a:lnTo>
                  <a:lnTo>
                    <a:pt x="1074" y="849"/>
                  </a:lnTo>
                  <a:lnTo>
                    <a:pt x="1076" y="853"/>
                  </a:lnTo>
                  <a:lnTo>
                    <a:pt x="1078" y="858"/>
                  </a:lnTo>
                  <a:lnTo>
                    <a:pt x="1078" y="858"/>
                  </a:lnTo>
                  <a:lnTo>
                    <a:pt x="1076" y="864"/>
                  </a:lnTo>
                  <a:lnTo>
                    <a:pt x="1074" y="868"/>
                  </a:lnTo>
                  <a:lnTo>
                    <a:pt x="1070" y="870"/>
                  </a:lnTo>
                  <a:lnTo>
                    <a:pt x="1064" y="872"/>
                  </a:lnTo>
                  <a:lnTo>
                    <a:pt x="1064" y="872"/>
                  </a:lnTo>
                  <a:lnTo>
                    <a:pt x="1059" y="870"/>
                  </a:lnTo>
                  <a:lnTo>
                    <a:pt x="1055" y="868"/>
                  </a:lnTo>
                  <a:lnTo>
                    <a:pt x="1052" y="864"/>
                  </a:lnTo>
                  <a:lnTo>
                    <a:pt x="1051" y="858"/>
                  </a:lnTo>
                  <a:lnTo>
                    <a:pt x="1051" y="858"/>
                  </a:lnTo>
                  <a:lnTo>
                    <a:pt x="1052" y="853"/>
                  </a:lnTo>
                  <a:lnTo>
                    <a:pt x="1055" y="849"/>
                  </a:lnTo>
                  <a:lnTo>
                    <a:pt x="1059" y="847"/>
                  </a:lnTo>
                  <a:lnTo>
                    <a:pt x="1064" y="845"/>
                  </a:lnTo>
                  <a:lnTo>
                    <a:pt x="1064" y="845"/>
                  </a:lnTo>
                  <a:close/>
                  <a:moveTo>
                    <a:pt x="1038" y="806"/>
                  </a:moveTo>
                  <a:lnTo>
                    <a:pt x="1038" y="806"/>
                  </a:lnTo>
                  <a:lnTo>
                    <a:pt x="1043" y="807"/>
                  </a:lnTo>
                  <a:lnTo>
                    <a:pt x="1047" y="810"/>
                  </a:lnTo>
                  <a:lnTo>
                    <a:pt x="1050" y="814"/>
                  </a:lnTo>
                  <a:lnTo>
                    <a:pt x="1051" y="819"/>
                  </a:lnTo>
                  <a:lnTo>
                    <a:pt x="1051" y="819"/>
                  </a:lnTo>
                  <a:lnTo>
                    <a:pt x="1050" y="824"/>
                  </a:lnTo>
                  <a:lnTo>
                    <a:pt x="1047" y="828"/>
                  </a:lnTo>
                  <a:lnTo>
                    <a:pt x="1043" y="831"/>
                  </a:lnTo>
                  <a:lnTo>
                    <a:pt x="1038" y="832"/>
                  </a:lnTo>
                  <a:lnTo>
                    <a:pt x="1038" y="832"/>
                  </a:lnTo>
                  <a:lnTo>
                    <a:pt x="1033" y="831"/>
                  </a:lnTo>
                  <a:lnTo>
                    <a:pt x="1029" y="828"/>
                  </a:lnTo>
                  <a:lnTo>
                    <a:pt x="1026" y="824"/>
                  </a:lnTo>
                  <a:lnTo>
                    <a:pt x="1025" y="819"/>
                  </a:lnTo>
                  <a:lnTo>
                    <a:pt x="1025" y="819"/>
                  </a:lnTo>
                  <a:lnTo>
                    <a:pt x="1026" y="814"/>
                  </a:lnTo>
                  <a:lnTo>
                    <a:pt x="1029" y="810"/>
                  </a:lnTo>
                  <a:lnTo>
                    <a:pt x="1033" y="807"/>
                  </a:lnTo>
                  <a:lnTo>
                    <a:pt x="1038" y="806"/>
                  </a:lnTo>
                  <a:lnTo>
                    <a:pt x="1038" y="806"/>
                  </a:lnTo>
                  <a:close/>
                  <a:moveTo>
                    <a:pt x="1011" y="845"/>
                  </a:moveTo>
                  <a:lnTo>
                    <a:pt x="1011" y="845"/>
                  </a:lnTo>
                  <a:lnTo>
                    <a:pt x="1017" y="847"/>
                  </a:lnTo>
                  <a:lnTo>
                    <a:pt x="1021" y="849"/>
                  </a:lnTo>
                  <a:lnTo>
                    <a:pt x="1023" y="853"/>
                  </a:lnTo>
                  <a:lnTo>
                    <a:pt x="1025" y="858"/>
                  </a:lnTo>
                  <a:lnTo>
                    <a:pt x="1025" y="858"/>
                  </a:lnTo>
                  <a:lnTo>
                    <a:pt x="1023" y="864"/>
                  </a:lnTo>
                  <a:lnTo>
                    <a:pt x="1021" y="868"/>
                  </a:lnTo>
                  <a:lnTo>
                    <a:pt x="1017" y="870"/>
                  </a:lnTo>
                  <a:lnTo>
                    <a:pt x="1011" y="872"/>
                  </a:lnTo>
                  <a:lnTo>
                    <a:pt x="1011" y="872"/>
                  </a:lnTo>
                  <a:lnTo>
                    <a:pt x="1006" y="870"/>
                  </a:lnTo>
                  <a:lnTo>
                    <a:pt x="1002" y="868"/>
                  </a:lnTo>
                  <a:lnTo>
                    <a:pt x="999" y="864"/>
                  </a:lnTo>
                  <a:lnTo>
                    <a:pt x="998" y="858"/>
                  </a:lnTo>
                  <a:lnTo>
                    <a:pt x="998" y="858"/>
                  </a:lnTo>
                  <a:lnTo>
                    <a:pt x="999" y="853"/>
                  </a:lnTo>
                  <a:lnTo>
                    <a:pt x="1002" y="849"/>
                  </a:lnTo>
                  <a:lnTo>
                    <a:pt x="1006" y="847"/>
                  </a:lnTo>
                  <a:lnTo>
                    <a:pt x="1011" y="845"/>
                  </a:lnTo>
                  <a:lnTo>
                    <a:pt x="1011" y="845"/>
                  </a:lnTo>
                  <a:close/>
                  <a:moveTo>
                    <a:pt x="985" y="806"/>
                  </a:moveTo>
                  <a:lnTo>
                    <a:pt x="985" y="806"/>
                  </a:lnTo>
                  <a:lnTo>
                    <a:pt x="990" y="807"/>
                  </a:lnTo>
                  <a:lnTo>
                    <a:pt x="994" y="810"/>
                  </a:lnTo>
                  <a:lnTo>
                    <a:pt x="997" y="814"/>
                  </a:lnTo>
                  <a:lnTo>
                    <a:pt x="998" y="819"/>
                  </a:lnTo>
                  <a:lnTo>
                    <a:pt x="998" y="819"/>
                  </a:lnTo>
                  <a:lnTo>
                    <a:pt x="997" y="824"/>
                  </a:lnTo>
                  <a:lnTo>
                    <a:pt x="994" y="828"/>
                  </a:lnTo>
                  <a:lnTo>
                    <a:pt x="990" y="831"/>
                  </a:lnTo>
                  <a:lnTo>
                    <a:pt x="985" y="832"/>
                  </a:lnTo>
                  <a:lnTo>
                    <a:pt x="985" y="832"/>
                  </a:lnTo>
                  <a:lnTo>
                    <a:pt x="980" y="831"/>
                  </a:lnTo>
                  <a:lnTo>
                    <a:pt x="976" y="828"/>
                  </a:lnTo>
                  <a:lnTo>
                    <a:pt x="973" y="824"/>
                  </a:lnTo>
                  <a:lnTo>
                    <a:pt x="972" y="819"/>
                  </a:lnTo>
                  <a:lnTo>
                    <a:pt x="972" y="819"/>
                  </a:lnTo>
                  <a:lnTo>
                    <a:pt x="973" y="814"/>
                  </a:lnTo>
                  <a:lnTo>
                    <a:pt x="976" y="810"/>
                  </a:lnTo>
                  <a:lnTo>
                    <a:pt x="980" y="807"/>
                  </a:lnTo>
                  <a:lnTo>
                    <a:pt x="985" y="806"/>
                  </a:lnTo>
                  <a:lnTo>
                    <a:pt x="985" y="806"/>
                  </a:lnTo>
                  <a:close/>
                  <a:moveTo>
                    <a:pt x="958" y="845"/>
                  </a:moveTo>
                  <a:lnTo>
                    <a:pt x="958" y="845"/>
                  </a:lnTo>
                  <a:lnTo>
                    <a:pt x="964" y="847"/>
                  </a:lnTo>
                  <a:lnTo>
                    <a:pt x="968" y="849"/>
                  </a:lnTo>
                  <a:lnTo>
                    <a:pt x="970" y="853"/>
                  </a:lnTo>
                  <a:lnTo>
                    <a:pt x="972" y="858"/>
                  </a:lnTo>
                  <a:lnTo>
                    <a:pt x="972" y="858"/>
                  </a:lnTo>
                  <a:lnTo>
                    <a:pt x="970" y="864"/>
                  </a:lnTo>
                  <a:lnTo>
                    <a:pt x="968" y="868"/>
                  </a:lnTo>
                  <a:lnTo>
                    <a:pt x="964" y="870"/>
                  </a:lnTo>
                  <a:lnTo>
                    <a:pt x="958" y="872"/>
                  </a:lnTo>
                  <a:lnTo>
                    <a:pt x="958" y="872"/>
                  </a:lnTo>
                  <a:lnTo>
                    <a:pt x="953" y="870"/>
                  </a:lnTo>
                  <a:lnTo>
                    <a:pt x="949" y="868"/>
                  </a:lnTo>
                  <a:lnTo>
                    <a:pt x="946" y="864"/>
                  </a:lnTo>
                  <a:lnTo>
                    <a:pt x="945" y="858"/>
                  </a:lnTo>
                  <a:lnTo>
                    <a:pt x="945" y="858"/>
                  </a:lnTo>
                  <a:lnTo>
                    <a:pt x="946" y="853"/>
                  </a:lnTo>
                  <a:lnTo>
                    <a:pt x="949" y="849"/>
                  </a:lnTo>
                  <a:lnTo>
                    <a:pt x="953" y="847"/>
                  </a:lnTo>
                  <a:lnTo>
                    <a:pt x="958" y="845"/>
                  </a:lnTo>
                  <a:lnTo>
                    <a:pt x="958" y="845"/>
                  </a:lnTo>
                  <a:close/>
                  <a:moveTo>
                    <a:pt x="932" y="806"/>
                  </a:moveTo>
                  <a:lnTo>
                    <a:pt x="932" y="806"/>
                  </a:lnTo>
                  <a:lnTo>
                    <a:pt x="937" y="807"/>
                  </a:lnTo>
                  <a:lnTo>
                    <a:pt x="941" y="810"/>
                  </a:lnTo>
                  <a:lnTo>
                    <a:pt x="945" y="814"/>
                  </a:lnTo>
                  <a:lnTo>
                    <a:pt x="945" y="819"/>
                  </a:lnTo>
                  <a:lnTo>
                    <a:pt x="945" y="819"/>
                  </a:lnTo>
                  <a:lnTo>
                    <a:pt x="945" y="824"/>
                  </a:lnTo>
                  <a:lnTo>
                    <a:pt x="941" y="828"/>
                  </a:lnTo>
                  <a:lnTo>
                    <a:pt x="937" y="831"/>
                  </a:lnTo>
                  <a:lnTo>
                    <a:pt x="932" y="832"/>
                  </a:lnTo>
                  <a:lnTo>
                    <a:pt x="932" y="832"/>
                  </a:lnTo>
                  <a:lnTo>
                    <a:pt x="928" y="831"/>
                  </a:lnTo>
                  <a:lnTo>
                    <a:pt x="923" y="828"/>
                  </a:lnTo>
                  <a:lnTo>
                    <a:pt x="920" y="824"/>
                  </a:lnTo>
                  <a:lnTo>
                    <a:pt x="920" y="819"/>
                  </a:lnTo>
                  <a:lnTo>
                    <a:pt x="920" y="819"/>
                  </a:lnTo>
                  <a:lnTo>
                    <a:pt x="920" y="814"/>
                  </a:lnTo>
                  <a:lnTo>
                    <a:pt x="923" y="810"/>
                  </a:lnTo>
                  <a:lnTo>
                    <a:pt x="928" y="807"/>
                  </a:lnTo>
                  <a:lnTo>
                    <a:pt x="932" y="806"/>
                  </a:lnTo>
                  <a:lnTo>
                    <a:pt x="932" y="806"/>
                  </a:lnTo>
                  <a:close/>
                  <a:moveTo>
                    <a:pt x="907" y="845"/>
                  </a:moveTo>
                  <a:lnTo>
                    <a:pt x="907" y="845"/>
                  </a:lnTo>
                  <a:lnTo>
                    <a:pt x="911" y="847"/>
                  </a:lnTo>
                  <a:lnTo>
                    <a:pt x="916" y="849"/>
                  </a:lnTo>
                  <a:lnTo>
                    <a:pt x="919" y="853"/>
                  </a:lnTo>
                  <a:lnTo>
                    <a:pt x="920" y="858"/>
                  </a:lnTo>
                  <a:lnTo>
                    <a:pt x="920" y="858"/>
                  </a:lnTo>
                  <a:lnTo>
                    <a:pt x="919" y="864"/>
                  </a:lnTo>
                  <a:lnTo>
                    <a:pt x="916" y="868"/>
                  </a:lnTo>
                  <a:lnTo>
                    <a:pt x="911" y="870"/>
                  </a:lnTo>
                  <a:lnTo>
                    <a:pt x="907" y="872"/>
                  </a:lnTo>
                  <a:lnTo>
                    <a:pt x="907" y="872"/>
                  </a:lnTo>
                  <a:lnTo>
                    <a:pt x="901" y="870"/>
                  </a:lnTo>
                  <a:lnTo>
                    <a:pt x="898" y="868"/>
                  </a:lnTo>
                  <a:lnTo>
                    <a:pt x="894" y="864"/>
                  </a:lnTo>
                  <a:lnTo>
                    <a:pt x="894" y="858"/>
                  </a:lnTo>
                  <a:lnTo>
                    <a:pt x="894" y="858"/>
                  </a:lnTo>
                  <a:lnTo>
                    <a:pt x="894" y="853"/>
                  </a:lnTo>
                  <a:lnTo>
                    <a:pt x="898" y="849"/>
                  </a:lnTo>
                  <a:lnTo>
                    <a:pt x="901" y="847"/>
                  </a:lnTo>
                  <a:lnTo>
                    <a:pt x="907" y="845"/>
                  </a:lnTo>
                  <a:lnTo>
                    <a:pt x="907" y="845"/>
                  </a:lnTo>
                  <a:close/>
                  <a:moveTo>
                    <a:pt x="880" y="806"/>
                  </a:moveTo>
                  <a:lnTo>
                    <a:pt x="880" y="806"/>
                  </a:lnTo>
                  <a:lnTo>
                    <a:pt x="886" y="807"/>
                  </a:lnTo>
                  <a:lnTo>
                    <a:pt x="890" y="810"/>
                  </a:lnTo>
                  <a:lnTo>
                    <a:pt x="892" y="814"/>
                  </a:lnTo>
                  <a:lnTo>
                    <a:pt x="894" y="819"/>
                  </a:lnTo>
                  <a:lnTo>
                    <a:pt x="894" y="819"/>
                  </a:lnTo>
                  <a:lnTo>
                    <a:pt x="892" y="824"/>
                  </a:lnTo>
                  <a:lnTo>
                    <a:pt x="890" y="828"/>
                  </a:lnTo>
                  <a:lnTo>
                    <a:pt x="886" y="831"/>
                  </a:lnTo>
                  <a:lnTo>
                    <a:pt x="880" y="832"/>
                  </a:lnTo>
                  <a:lnTo>
                    <a:pt x="880" y="832"/>
                  </a:lnTo>
                  <a:lnTo>
                    <a:pt x="875" y="831"/>
                  </a:lnTo>
                  <a:lnTo>
                    <a:pt x="871" y="828"/>
                  </a:lnTo>
                  <a:lnTo>
                    <a:pt x="868" y="824"/>
                  </a:lnTo>
                  <a:lnTo>
                    <a:pt x="867" y="819"/>
                  </a:lnTo>
                  <a:lnTo>
                    <a:pt x="867" y="819"/>
                  </a:lnTo>
                  <a:lnTo>
                    <a:pt x="868" y="814"/>
                  </a:lnTo>
                  <a:lnTo>
                    <a:pt x="871" y="810"/>
                  </a:lnTo>
                  <a:lnTo>
                    <a:pt x="875" y="807"/>
                  </a:lnTo>
                  <a:lnTo>
                    <a:pt x="880" y="806"/>
                  </a:lnTo>
                  <a:lnTo>
                    <a:pt x="880" y="806"/>
                  </a:lnTo>
                  <a:close/>
                  <a:moveTo>
                    <a:pt x="571" y="779"/>
                  </a:moveTo>
                  <a:lnTo>
                    <a:pt x="571" y="779"/>
                  </a:lnTo>
                  <a:lnTo>
                    <a:pt x="582" y="781"/>
                  </a:lnTo>
                  <a:lnTo>
                    <a:pt x="594" y="785"/>
                  </a:lnTo>
                  <a:lnTo>
                    <a:pt x="604" y="790"/>
                  </a:lnTo>
                  <a:lnTo>
                    <a:pt x="613" y="798"/>
                  </a:lnTo>
                  <a:lnTo>
                    <a:pt x="620" y="806"/>
                  </a:lnTo>
                  <a:lnTo>
                    <a:pt x="625" y="816"/>
                  </a:lnTo>
                  <a:lnTo>
                    <a:pt x="629" y="827"/>
                  </a:lnTo>
                  <a:lnTo>
                    <a:pt x="630" y="839"/>
                  </a:lnTo>
                  <a:lnTo>
                    <a:pt x="630" y="839"/>
                  </a:lnTo>
                  <a:lnTo>
                    <a:pt x="629" y="850"/>
                  </a:lnTo>
                  <a:lnTo>
                    <a:pt x="625" y="862"/>
                  </a:lnTo>
                  <a:lnTo>
                    <a:pt x="620" y="872"/>
                  </a:lnTo>
                  <a:lnTo>
                    <a:pt x="613" y="881"/>
                  </a:lnTo>
                  <a:lnTo>
                    <a:pt x="604" y="887"/>
                  </a:lnTo>
                  <a:lnTo>
                    <a:pt x="594" y="893"/>
                  </a:lnTo>
                  <a:lnTo>
                    <a:pt x="582" y="897"/>
                  </a:lnTo>
                  <a:lnTo>
                    <a:pt x="571" y="898"/>
                  </a:lnTo>
                  <a:lnTo>
                    <a:pt x="571" y="898"/>
                  </a:lnTo>
                  <a:lnTo>
                    <a:pt x="559" y="897"/>
                  </a:lnTo>
                  <a:lnTo>
                    <a:pt x="548" y="893"/>
                  </a:lnTo>
                  <a:lnTo>
                    <a:pt x="537" y="887"/>
                  </a:lnTo>
                  <a:lnTo>
                    <a:pt x="530" y="881"/>
                  </a:lnTo>
                  <a:lnTo>
                    <a:pt x="522" y="872"/>
                  </a:lnTo>
                  <a:lnTo>
                    <a:pt x="516" y="862"/>
                  </a:lnTo>
                  <a:lnTo>
                    <a:pt x="514" y="850"/>
                  </a:lnTo>
                  <a:lnTo>
                    <a:pt x="512" y="839"/>
                  </a:lnTo>
                  <a:lnTo>
                    <a:pt x="512" y="839"/>
                  </a:lnTo>
                  <a:lnTo>
                    <a:pt x="514" y="827"/>
                  </a:lnTo>
                  <a:lnTo>
                    <a:pt x="516" y="816"/>
                  </a:lnTo>
                  <a:lnTo>
                    <a:pt x="522" y="806"/>
                  </a:lnTo>
                  <a:lnTo>
                    <a:pt x="530" y="798"/>
                  </a:lnTo>
                  <a:lnTo>
                    <a:pt x="537" y="790"/>
                  </a:lnTo>
                  <a:lnTo>
                    <a:pt x="548" y="785"/>
                  </a:lnTo>
                  <a:lnTo>
                    <a:pt x="559" y="781"/>
                  </a:lnTo>
                  <a:lnTo>
                    <a:pt x="571" y="779"/>
                  </a:lnTo>
                  <a:lnTo>
                    <a:pt x="571" y="779"/>
                  </a:lnTo>
                  <a:close/>
                  <a:moveTo>
                    <a:pt x="1211" y="717"/>
                  </a:moveTo>
                  <a:lnTo>
                    <a:pt x="1211" y="717"/>
                  </a:lnTo>
                  <a:lnTo>
                    <a:pt x="1215" y="709"/>
                  </a:lnTo>
                  <a:lnTo>
                    <a:pt x="1219" y="701"/>
                  </a:lnTo>
                  <a:lnTo>
                    <a:pt x="1221" y="692"/>
                  </a:lnTo>
                  <a:lnTo>
                    <a:pt x="1222" y="683"/>
                  </a:lnTo>
                  <a:lnTo>
                    <a:pt x="1222" y="529"/>
                  </a:lnTo>
                  <a:lnTo>
                    <a:pt x="1222" y="529"/>
                  </a:lnTo>
                  <a:lnTo>
                    <a:pt x="1221" y="520"/>
                  </a:lnTo>
                  <a:lnTo>
                    <a:pt x="1219" y="510"/>
                  </a:lnTo>
                  <a:lnTo>
                    <a:pt x="1215" y="502"/>
                  </a:lnTo>
                  <a:lnTo>
                    <a:pt x="1211" y="494"/>
                  </a:lnTo>
                  <a:lnTo>
                    <a:pt x="443" y="494"/>
                  </a:lnTo>
                  <a:lnTo>
                    <a:pt x="443" y="494"/>
                  </a:lnTo>
                  <a:lnTo>
                    <a:pt x="439" y="502"/>
                  </a:lnTo>
                  <a:lnTo>
                    <a:pt x="436" y="510"/>
                  </a:lnTo>
                  <a:lnTo>
                    <a:pt x="434" y="520"/>
                  </a:lnTo>
                  <a:lnTo>
                    <a:pt x="433" y="529"/>
                  </a:lnTo>
                  <a:lnTo>
                    <a:pt x="433" y="683"/>
                  </a:lnTo>
                  <a:lnTo>
                    <a:pt x="433" y="683"/>
                  </a:lnTo>
                  <a:lnTo>
                    <a:pt x="434" y="692"/>
                  </a:lnTo>
                  <a:lnTo>
                    <a:pt x="436" y="701"/>
                  </a:lnTo>
                  <a:lnTo>
                    <a:pt x="439" y="709"/>
                  </a:lnTo>
                  <a:lnTo>
                    <a:pt x="443" y="717"/>
                  </a:lnTo>
                  <a:lnTo>
                    <a:pt x="1211" y="717"/>
                  </a:lnTo>
                  <a:close/>
                  <a:moveTo>
                    <a:pt x="1117" y="613"/>
                  </a:moveTo>
                  <a:lnTo>
                    <a:pt x="1117" y="613"/>
                  </a:lnTo>
                  <a:lnTo>
                    <a:pt x="1121" y="613"/>
                  </a:lnTo>
                  <a:lnTo>
                    <a:pt x="1127" y="616"/>
                  </a:lnTo>
                  <a:lnTo>
                    <a:pt x="1129" y="621"/>
                  </a:lnTo>
                  <a:lnTo>
                    <a:pt x="1129" y="625"/>
                  </a:lnTo>
                  <a:lnTo>
                    <a:pt x="1129" y="625"/>
                  </a:lnTo>
                  <a:lnTo>
                    <a:pt x="1129" y="630"/>
                  </a:lnTo>
                  <a:lnTo>
                    <a:pt x="1127" y="636"/>
                  </a:lnTo>
                  <a:lnTo>
                    <a:pt x="1121" y="638"/>
                  </a:lnTo>
                  <a:lnTo>
                    <a:pt x="1117" y="638"/>
                  </a:lnTo>
                  <a:lnTo>
                    <a:pt x="1117" y="638"/>
                  </a:lnTo>
                  <a:lnTo>
                    <a:pt x="1112" y="638"/>
                  </a:lnTo>
                  <a:lnTo>
                    <a:pt x="1108" y="636"/>
                  </a:lnTo>
                  <a:lnTo>
                    <a:pt x="1104" y="630"/>
                  </a:lnTo>
                  <a:lnTo>
                    <a:pt x="1104" y="625"/>
                  </a:lnTo>
                  <a:lnTo>
                    <a:pt x="1104" y="625"/>
                  </a:lnTo>
                  <a:lnTo>
                    <a:pt x="1104" y="621"/>
                  </a:lnTo>
                  <a:lnTo>
                    <a:pt x="1108" y="616"/>
                  </a:lnTo>
                  <a:lnTo>
                    <a:pt x="1112" y="613"/>
                  </a:lnTo>
                  <a:lnTo>
                    <a:pt x="1117" y="613"/>
                  </a:lnTo>
                  <a:lnTo>
                    <a:pt x="1117" y="613"/>
                  </a:lnTo>
                  <a:close/>
                  <a:moveTo>
                    <a:pt x="1091" y="574"/>
                  </a:moveTo>
                  <a:lnTo>
                    <a:pt x="1091" y="574"/>
                  </a:lnTo>
                  <a:lnTo>
                    <a:pt x="1096" y="575"/>
                  </a:lnTo>
                  <a:lnTo>
                    <a:pt x="1100" y="578"/>
                  </a:lnTo>
                  <a:lnTo>
                    <a:pt x="1103" y="581"/>
                  </a:lnTo>
                  <a:lnTo>
                    <a:pt x="1104" y="587"/>
                  </a:lnTo>
                  <a:lnTo>
                    <a:pt x="1104" y="587"/>
                  </a:lnTo>
                  <a:lnTo>
                    <a:pt x="1103" y="592"/>
                  </a:lnTo>
                  <a:lnTo>
                    <a:pt x="1100" y="596"/>
                  </a:lnTo>
                  <a:lnTo>
                    <a:pt x="1096" y="599"/>
                  </a:lnTo>
                  <a:lnTo>
                    <a:pt x="1091" y="600"/>
                  </a:lnTo>
                  <a:lnTo>
                    <a:pt x="1091" y="600"/>
                  </a:lnTo>
                  <a:lnTo>
                    <a:pt x="1085" y="599"/>
                  </a:lnTo>
                  <a:lnTo>
                    <a:pt x="1082" y="596"/>
                  </a:lnTo>
                  <a:lnTo>
                    <a:pt x="1079" y="592"/>
                  </a:lnTo>
                  <a:lnTo>
                    <a:pt x="1078" y="587"/>
                  </a:lnTo>
                  <a:lnTo>
                    <a:pt x="1078" y="587"/>
                  </a:lnTo>
                  <a:lnTo>
                    <a:pt x="1079" y="581"/>
                  </a:lnTo>
                  <a:lnTo>
                    <a:pt x="1082" y="578"/>
                  </a:lnTo>
                  <a:lnTo>
                    <a:pt x="1085" y="575"/>
                  </a:lnTo>
                  <a:lnTo>
                    <a:pt x="1091" y="574"/>
                  </a:lnTo>
                  <a:lnTo>
                    <a:pt x="1091" y="574"/>
                  </a:lnTo>
                  <a:close/>
                  <a:moveTo>
                    <a:pt x="1064" y="613"/>
                  </a:moveTo>
                  <a:lnTo>
                    <a:pt x="1064" y="613"/>
                  </a:lnTo>
                  <a:lnTo>
                    <a:pt x="1070" y="613"/>
                  </a:lnTo>
                  <a:lnTo>
                    <a:pt x="1074" y="616"/>
                  </a:lnTo>
                  <a:lnTo>
                    <a:pt x="1076" y="621"/>
                  </a:lnTo>
                  <a:lnTo>
                    <a:pt x="1078" y="625"/>
                  </a:lnTo>
                  <a:lnTo>
                    <a:pt x="1078" y="625"/>
                  </a:lnTo>
                  <a:lnTo>
                    <a:pt x="1076" y="630"/>
                  </a:lnTo>
                  <a:lnTo>
                    <a:pt x="1074" y="636"/>
                  </a:lnTo>
                  <a:lnTo>
                    <a:pt x="1070" y="638"/>
                  </a:lnTo>
                  <a:lnTo>
                    <a:pt x="1064" y="638"/>
                  </a:lnTo>
                  <a:lnTo>
                    <a:pt x="1064" y="638"/>
                  </a:lnTo>
                  <a:lnTo>
                    <a:pt x="1059" y="638"/>
                  </a:lnTo>
                  <a:lnTo>
                    <a:pt x="1055" y="636"/>
                  </a:lnTo>
                  <a:lnTo>
                    <a:pt x="1052" y="630"/>
                  </a:lnTo>
                  <a:lnTo>
                    <a:pt x="1051" y="625"/>
                  </a:lnTo>
                  <a:lnTo>
                    <a:pt x="1051" y="625"/>
                  </a:lnTo>
                  <a:lnTo>
                    <a:pt x="1052" y="621"/>
                  </a:lnTo>
                  <a:lnTo>
                    <a:pt x="1055" y="616"/>
                  </a:lnTo>
                  <a:lnTo>
                    <a:pt x="1059" y="613"/>
                  </a:lnTo>
                  <a:lnTo>
                    <a:pt x="1064" y="613"/>
                  </a:lnTo>
                  <a:lnTo>
                    <a:pt x="1064" y="613"/>
                  </a:lnTo>
                  <a:close/>
                  <a:moveTo>
                    <a:pt x="1038" y="574"/>
                  </a:moveTo>
                  <a:lnTo>
                    <a:pt x="1038" y="574"/>
                  </a:lnTo>
                  <a:lnTo>
                    <a:pt x="1043" y="575"/>
                  </a:lnTo>
                  <a:lnTo>
                    <a:pt x="1047" y="578"/>
                  </a:lnTo>
                  <a:lnTo>
                    <a:pt x="1050" y="581"/>
                  </a:lnTo>
                  <a:lnTo>
                    <a:pt x="1051" y="587"/>
                  </a:lnTo>
                  <a:lnTo>
                    <a:pt x="1051" y="587"/>
                  </a:lnTo>
                  <a:lnTo>
                    <a:pt x="1050" y="592"/>
                  </a:lnTo>
                  <a:lnTo>
                    <a:pt x="1047" y="596"/>
                  </a:lnTo>
                  <a:lnTo>
                    <a:pt x="1043" y="599"/>
                  </a:lnTo>
                  <a:lnTo>
                    <a:pt x="1038" y="600"/>
                  </a:lnTo>
                  <a:lnTo>
                    <a:pt x="1038" y="600"/>
                  </a:lnTo>
                  <a:lnTo>
                    <a:pt x="1033" y="599"/>
                  </a:lnTo>
                  <a:lnTo>
                    <a:pt x="1029" y="596"/>
                  </a:lnTo>
                  <a:lnTo>
                    <a:pt x="1026" y="592"/>
                  </a:lnTo>
                  <a:lnTo>
                    <a:pt x="1025" y="587"/>
                  </a:lnTo>
                  <a:lnTo>
                    <a:pt x="1025" y="587"/>
                  </a:lnTo>
                  <a:lnTo>
                    <a:pt x="1026" y="581"/>
                  </a:lnTo>
                  <a:lnTo>
                    <a:pt x="1029" y="578"/>
                  </a:lnTo>
                  <a:lnTo>
                    <a:pt x="1033" y="575"/>
                  </a:lnTo>
                  <a:lnTo>
                    <a:pt x="1038" y="574"/>
                  </a:lnTo>
                  <a:lnTo>
                    <a:pt x="1038" y="574"/>
                  </a:lnTo>
                  <a:close/>
                  <a:moveTo>
                    <a:pt x="1011" y="613"/>
                  </a:moveTo>
                  <a:lnTo>
                    <a:pt x="1011" y="613"/>
                  </a:lnTo>
                  <a:lnTo>
                    <a:pt x="1017" y="613"/>
                  </a:lnTo>
                  <a:lnTo>
                    <a:pt x="1021" y="616"/>
                  </a:lnTo>
                  <a:lnTo>
                    <a:pt x="1023" y="621"/>
                  </a:lnTo>
                  <a:lnTo>
                    <a:pt x="1025" y="625"/>
                  </a:lnTo>
                  <a:lnTo>
                    <a:pt x="1025" y="625"/>
                  </a:lnTo>
                  <a:lnTo>
                    <a:pt x="1023" y="630"/>
                  </a:lnTo>
                  <a:lnTo>
                    <a:pt x="1021" y="636"/>
                  </a:lnTo>
                  <a:lnTo>
                    <a:pt x="1017" y="638"/>
                  </a:lnTo>
                  <a:lnTo>
                    <a:pt x="1011" y="638"/>
                  </a:lnTo>
                  <a:lnTo>
                    <a:pt x="1011" y="638"/>
                  </a:lnTo>
                  <a:lnTo>
                    <a:pt x="1006" y="638"/>
                  </a:lnTo>
                  <a:lnTo>
                    <a:pt x="1002" y="636"/>
                  </a:lnTo>
                  <a:lnTo>
                    <a:pt x="999" y="630"/>
                  </a:lnTo>
                  <a:lnTo>
                    <a:pt x="998" y="625"/>
                  </a:lnTo>
                  <a:lnTo>
                    <a:pt x="998" y="625"/>
                  </a:lnTo>
                  <a:lnTo>
                    <a:pt x="999" y="621"/>
                  </a:lnTo>
                  <a:lnTo>
                    <a:pt x="1002" y="616"/>
                  </a:lnTo>
                  <a:lnTo>
                    <a:pt x="1006" y="613"/>
                  </a:lnTo>
                  <a:lnTo>
                    <a:pt x="1011" y="613"/>
                  </a:lnTo>
                  <a:lnTo>
                    <a:pt x="1011" y="613"/>
                  </a:lnTo>
                  <a:close/>
                  <a:moveTo>
                    <a:pt x="985" y="574"/>
                  </a:moveTo>
                  <a:lnTo>
                    <a:pt x="985" y="574"/>
                  </a:lnTo>
                  <a:lnTo>
                    <a:pt x="990" y="575"/>
                  </a:lnTo>
                  <a:lnTo>
                    <a:pt x="994" y="578"/>
                  </a:lnTo>
                  <a:lnTo>
                    <a:pt x="997" y="581"/>
                  </a:lnTo>
                  <a:lnTo>
                    <a:pt x="998" y="587"/>
                  </a:lnTo>
                  <a:lnTo>
                    <a:pt x="998" y="587"/>
                  </a:lnTo>
                  <a:lnTo>
                    <a:pt x="997" y="592"/>
                  </a:lnTo>
                  <a:lnTo>
                    <a:pt x="994" y="596"/>
                  </a:lnTo>
                  <a:lnTo>
                    <a:pt x="990" y="599"/>
                  </a:lnTo>
                  <a:lnTo>
                    <a:pt x="985" y="600"/>
                  </a:lnTo>
                  <a:lnTo>
                    <a:pt x="985" y="600"/>
                  </a:lnTo>
                  <a:lnTo>
                    <a:pt x="980" y="599"/>
                  </a:lnTo>
                  <a:lnTo>
                    <a:pt x="976" y="596"/>
                  </a:lnTo>
                  <a:lnTo>
                    <a:pt x="973" y="592"/>
                  </a:lnTo>
                  <a:lnTo>
                    <a:pt x="972" y="587"/>
                  </a:lnTo>
                  <a:lnTo>
                    <a:pt x="972" y="587"/>
                  </a:lnTo>
                  <a:lnTo>
                    <a:pt x="973" y="581"/>
                  </a:lnTo>
                  <a:lnTo>
                    <a:pt x="976" y="578"/>
                  </a:lnTo>
                  <a:lnTo>
                    <a:pt x="980" y="575"/>
                  </a:lnTo>
                  <a:lnTo>
                    <a:pt x="985" y="574"/>
                  </a:lnTo>
                  <a:lnTo>
                    <a:pt x="985" y="574"/>
                  </a:lnTo>
                  <a:close/>
                  <a:moveTo>
                    <a:pt x="958" y="613"/>
                  </a:moveTo>
                  <a:lnTo>
                    <a:pt x="958" y="613"/>
                  </a:lnTo>
                  <a:lnTo>
                    <a:pt x="964" y="613"/>
                  </a:lnTo>
                  <a:lnTo>
                    <a:pt x="968" y="616"/>
                  </a:lnTo>
                  <a:lnTo>
                    <a:pt x="970" y="621"/>
                  </a:lnTo>
                  <a:lnTo>
                    <a:pt x="972" y="625"/>
                  </a:lnTo>
                  <a:lnTo>
                    <a:pt x="972" y="625"/>
                  </a:lnTo>
                  <a:lnTo>
                    <a:pt x="970" y="630"/>
                  </a:lnTo>
                  <a:lnTo>
                    <a:pt x="968" y="636"/>
                  </a:lnTo>
                  <a:lnTo>
                    <a:pt x="964" y="638"/>
                  </a:lnTo>
                  <a:lnTo>
                    <a:pt x="958" y="638"/>
                  </a:lnTo>
                  <a:lnTo>
                    <a:pt x="958" y="638"/>
                  </a:lnTo>
                  <a:lnTo>
                    <a:pt x="953" y="638"/>
                  </a:lnTo>
                  <a:lnTo>
                    <a:pt x="949" y="636"/>
                  </a:lnTo>
                  <a:lnTo>
                    <a:pt x="946" y="630"/>
                  </a:lnTo>
                  <a:lnTo>
                    <a:pt x="945" y="625"/>
                  </a:lnTo>
                  <a:lnTo>
                    <a:pt x="945" y="625"/>
                  </a:lnTo>
                  <a:lnTo>
                    <a:pt x="946" y="621"/>
                  </a:lnTo>
                  <a:lnTo>
                    <a:pt x="949" y="616"/>
                  </a:lnTo>
                  <a:lnTo>
                    <a:pt x="953" y="613"/>
                  </a:lnTo>
                  <a:lnTo>
                    <a:pt x="958" y="613"/>
                  </a:lnTo>
                  <a:lnTo>
                    <a:pt x="958" y="613"/>
                  </a:lnTo>
                  <a:close/>
                  <a:moveTo>
                    <a:pt x="932" y="574"/>
                  </a:moveTo>
                  <a:lnTo>
                    <a:pt x="932" y="574"/>
                  </a:lnTo>
                  <a:lnTo>
                    <a:pt x="937" y="575"/>
                  </a:lnTo>
                  <a:lnTo>
                    <a:pt x="941" y="578"/>
                  </a:lnTo>
                  <a:lnTo>
                    <a:pt x="945" y="581"/>
                  </a:lnTo>
                  <a:lnTo>
                    <a:pt x="945" y="587"/>
                  </a:lnTo>
                  <a:lnTo>
                    <a:pt x="945" y="587"/>
                  </a:lnTo>
                  <a:lnTo>
                    <a:pt x="945" y="592"/>
                  </a:lnTo>
                  <a:lnTo>
                    <a:pt x="941" y="596"/>
                  </a:lnTo>
                  <a:lnTo>
                    <a:pt x="937" y="599"/>
                  </a:lnTo>
                  <a:lnTo>
                    <a:pt x="932" y="600"/>
                  </a:lnTo>
                  <a:lnTo>
                    <a:pt x="932" y="600"/>
                  </a:lnTo>
                  <a:lnTo>
                    <a:pt x="928" y="599"/>
                  </a:lnTo>
                  <a:lnTo>
                    <a:pt x="923" y="596"/>
                  </a:lnTo>
                  <a:lnTo>
                    <a:pt x="920" y="592"/>
                  </a:lnTo>
                  <a:lnTo>
                    <a:pt x="920" y="587"/>
                  </a:lnTo>
                  <a:lnTo>
                    <a:pt x="920" y="587"/>
                  </a:lnTo>
                  <a:lnTo>
                    <a:pt x="920" y="581"/>
                  </a:lnTo>
                  <a:lnTo>
                    <a:pt x="923" y="578"/>
                  </a:lnTo>
                  <a:lnTo>
                    <a:pt x="928" y="575"/>
                  </a:lnTo>
                  <a:lnTo>
                    <a:pt x="932" y="574"/>
                  </a:lnTo>
                  <a:lnTo>
                    <a:pt x="932" y="574"/>
                  </a:lnTo>
                  <a:close/>
                  <a:moveTo>
                    <a:pt x="907" y="613"/>
                  </a:moveTo>
                  <a:lnTo>
                    <a:pt x="907" y="613"/>
                  </a:lnTo>
                  <a:lnTo>
                    <a:pt x="911" y="613"/>
                  </a:lnTo>
                  <a:lnTo>
                    <a:pt x="916" y="616"/>
                  </a:lnTo>
                  <a:lnTo>
                    <a:pt x="919" y="621"/>
                  </a:lnTo>
                  <a:lnTo>
                    <a:pt x="920" y="625"/>
                  </a:lnTo>
                  <a:lnTo>
                    <a:pt x="920" y="625"/>
                  </a:lnTo>
                  <a:lnTo>
                    <a:pt x="919" y="630"/>
                  </a:lnTo>
                  <a:lnTo>
                    <a:pt x="916" y="636"/>
                  </a:lnTo>
                  <a:lnTo>
                    <a:pt x="911" y="638"/>
                  </a:lnTo>
                  <a:lnTo>
                    <a:pt x="907" y="638"/>
                  </a:lnTo>
                  <a:lnTo>
                    <a:pt x="907" y="638"/>
                  </a:lnTo>
                  <a:lnTo>
                    <a:pt x="901" y="638"/>
                  </a:lnTo>
                  <a:lnTo>
                    <a:pt x="898" y="636"/>
                  </a:lnTo>
                  <a:lnTo>
                    <a:pt x="894" y="630"/>
                  </a:lnTo>
                  <a:lnTo>
                    <a:pt x="894" y="625"/>
                  </a:lnTo>
                  <a:lnTo>
                    <a:pt x="894" y="625"/>
                  </a:lnTo>
                  <a:lnTo>
                    <a:pt x="894" y="621"/>
                  </a:lnTo>
                  <a:lnTo>
                    <a:pt x="898" y="616"/>
                  </a:lnTo>
                  <a:lnTo>
                    <a:pt x="901" y="613"/>
                  </a:lnTo>
                  <a:lnTo>
                    <a:pt x="907" y="613"/>
                  </a:lnTo>
                  <a:lnTo>
                    <a:pt x="907" y="613"/>
                  </a:lnTo>
                  <a:close/>
                  <a:moveTo>
                    <a:pt x="880" y="574"/>
                  </a:moveTo>
                  <a:lnTo>
                    <a:pt x="880" y="574"/>
                  </a:lnTo>
                  <a:lnTo>
                    <a:pt x="886" y="575"/>
                  </a:lnTo>
                  <a:lnTo>
                    <a:pt x="890" y="578"/>
                  </a:lnTo>
                  <a:lnTo>
                    <a:pt x="892" y="581"/>
                  </a:lnTo>
                  <a:lnTo>
                    <a:pt x="894" y="587"/>
                  </a:lnTo>
                  <a:lnTo>
                    <a:pt x="894" y="587"/>
                  </a:lnTo>
                  <a:lnTo>
                    <a:pt x="892" y="592"/>
                  </a:lnTo>
                  <a:lnTo>
                    <a:pt x="890" y="596"/>
                  </a:lnTo>
                  <a:lnTo>
                    <a:pt x="886" y="599"/>
                  </a:lnTo>
                  <a:lnTo>
                    <a:pt x="880" y="600"/>
                  </a:lnTo>
                  <a:lnTo>
                    <a:pt x="880" y="600"/>
                  </a:lnTo>
                  <a:lnTo>
                    <a:pt x="875" y="599"/>
                  </a:lnTo>
                  <a:lnTo>
                    <a:pt x="871" y="596"/>
                  </a:lnTo>
                  <a:lnTo>
                    <a:pt x="868" y="592"/>
                  </a:lnTo>
                  <a:lnTo>
                    <a:pt x="867" y="587"/>
                  </a:lnTo>
                  <a:lnTo>
                    <a:pt x="867" y="587"/>
                  </a:lnTo>
                  <a:lnTo>
                    <a:pt x="868" y="581"/>
                  </a:lnTo>
                  <a:lnTo>
                    <a:pt x="871" y="578"/>
                  </a:lnTo>
                  <a:lnTo>
                    <a:pt x="875" y="575"/>
                  </a:lnTo>
                  <a:lnTo>
                    <a:pt x="880" y="574"/>
                  </a:lnTo>
                  <a:lnTo>
                    <a:pt x="880" y="574"/>
                  </a:lnTo>
                  <a:close/>
                  <a:moveTo>
                    <a:pt x="571" y="547"/>
                  </a:moveTo>
                  <a:lnTo>
                    <a:pt x="571" y="547"/>
                  </a:lnTo>
                  <a:lnTo>
                    <a:pt x="582" y="549"/>
                  </a:lnTo>
                  <a:lnTo>
                    <a:pt x="594" y="551"/>
                  </a:lnTo>
                  <a:lnTo>
                    <a:pt x="604" y="558"/>
                  </a:lnTo>
                  <a:lnTo>
                    <a:pt x="613" y="564"/>
                  </a:lnTo>
                  <a:lnTo>
                    <a:pt x="620" y="574"/>
                  </a:lnTo>
                  <a:lnTo>
                    <a:pt x="625" y="583"/>
                  </a:lnTo>
                  <a:lnTo>
                    <a:pt x="629" y="595"/>
                  </a:lnTo>
                  <a:lnTo>
                    <a:pt x="630" y="607"/>
                  </a:lnTo>
                  <a:lnTo>
                    <a:pt x="630" y="607"/>
                  </a:lnTo>
                  <a:lnTo>
                    <a:pt x="629" y="618"/>
                  </a:lnTo>
                  <a:lnTo>
                    <a:pt x="625" y="629"/>
                  </a:lnTo>
                  <a:lnTo>
                    <a:pt x="620" y="640"/>
                  </a:lnTo>
                  <a:lnTo>
                    <a:pt x="613" y="647"/>
                  </a:lnTo>
                  <a:lnTo>
                    <a:pt x="604" y="655"/>
                  </a:lnTo>
                  <a:lnTo>
                    <a:pt x="594" y="661"/>
                  </a:lnTo>
                  <a:lnTo>
                    <a:pt x="582" y="663"/>
                  </a:lnTo>
                  <a:lnTo>
                    <a:pt x="571" y="665"/>
                  </a:lnTo>
                  <a:lnTo>
                    <a:pt x="571" y="665"/>
                  </a:lnTo>
                  <a:lnTo>
                    <a:pt x="559" y="663"/>
                  </a:lnTo>
                  <a:lnTo>
                    <a:pt x="548" y="661"/>
                  </a:lnTo>
                  <a:lnTo>
                    <a:pt x="537" y="655"/>
                  </a:lnTo>
                  <a:lnTo>
                    <a:pt x="530" y="647"/>
                  </a:lnTo>
                  <a:lnTo>
                    <a:pt x="522" y="640"/>
                  </a:lnTo>
                  <a:lnTo>
                    <a:pt x="516" y="629"/>
                  </a:lnTo>
                  <a:lnTo>
                    <a:pt x="514" y="618"/>
                  </a:lnTo>
                  <a:lnTo>
                    <a:pt x="512" y="607"/>
                  </a:lnTo>
                  <a:lnTo>
                    <a:pt x="512" y="607"/>
                  </a:lnTo>
                  <a:lnTo>
                    <a:pt x="514" y="595"/>
                  </a:lnTo>
                  <a:lnTo>
                    <a:pt x="516" y="583"/>
                  </a:lnTo>
                  <a:lnTo>
                    <a:pt x="522" y="574"/>
                  </a:lnTo>
                  <a:lnTo>
                    <a:pt x="530" y="564"/>
                  </a:lnTo>
                  <a:lnTo>
                    <a:pt x="537" y="558"/>
                  </a:lnTo>
                  <a:lnTo>
                    <a:pt x="548" y="551"/>
                  </a:lnTo>
                  <a:lnTo>
                    <a:pt x="559" y="549"/>
                  </a:lnTo>
                  <a:lnTo>
                    <a:pt x="571" y="547"/>
                  </a:lnTo>
                  <a:lnTo>
                    <a:pt x="571" y="547"/>
                  </a:lnTo>
                  <a:close/>
                  <a:moveTo>
                    <a:pt x="1211" y="249"/>
                  </a:moveTo>
                  <a:lnTo>
                    <a:pt x="1211" y="249"/>
                  </a:lnTo>
                  <a:lnTo>
                    <a:pt x="1215" y="241"/>
                  </a:lnTo>
                  <a:lnTo>
                    <a:pt x="1219" y="233"/>
                  </a:lnTo>
                  <a:lnTo>
                    <a:pt x="1221" y="224"/>
                  </a:lnTo>
                  <a:lnTo>
                    <a:pt x="1222" y="215"/>
                  </a:lnTo>
                  <a:lnTo>
                    <a:pt x="1222" y="61"/>
                  </a:lnTo>
                  <a:lnTo>
                    <a:pt x="1222" y="61"/>
                  </a:lnTo>
                  <a:lnTo>
                    <a:pt x="1221" y="49"/>
                  </a:lnTo>
                  <a:lnTo>
                    <a:pt x="1217" y="37"/>
                  </a:lnTo>
                  <a:lnTo>
                    <a:pt x="1211" y="28"/>
                  </a:lnTo>
                  <a:lnTo>
                    <a:pt x="1205" y="18"/>
                  </a:lnTo>
                  <a:lnTo>
                    <a:pt x="1195" y="11"/>
                  </a:lnTo>
                  <a:lnTo>
                    <a:pt x="1185" y="5"/>
                  </a:lnTo>
                  <a:lnTo>
                    <a:pt x="1173" y="1"/>
                  </a:lnTo>
                  <a:lnTo>
                    <a:pt x="1161" y="0"/>
                  </a:lnTo>
                  <a:lnTo>
                    <a:pt x="494" y="0"/>
                  </a:lnTo>
                  <a:lnTo>
                    <a:pt x="494" y="0"/>
                  </a:lnTo>
                  <a:lnTo>
                    <a:pt x="482" y="1"/>
                  </a:lnTo>
                  <a:lnTo>
                    <a:pt x="470" y="5"/>
                  </a:lnTo>
                  <a:lnTo>
                    <a:pt x="459" y="11"/>
                  </a:lnTo>
                  <a:lnTo>
                    <a:pt x="450" y="18"/>
                  </a:lnTo>
                  <a:lnTo>
                    <a:pt x="443" y="28"/>
                  </a:lnTo>
                  <a:lnTo>
                    <a:pt x="438" y="37"/>
                  </a:lnTo>
                  <a:lnTo>
                    <a:pt x="434" y="49"/>
                  </a:lnTo>
                  <a:lnTo>
                    <a:pt x="433" y="61"/>
                  </a:lnTo>
                  <a:lnTo>
                    <a:pt x="433" y="215"/>
                  </a:lnTo>
                  <a:lnTo>
                    <a:pt x="433" y="215"/>
                  </a:lnTo>
                  <a:lnTo>
                    <a:pt x="434" y="224"/>
                  </a:lnTo>
                  <a:lnTo>
                    <a:pt x="436" y="233"/>
                  </a:lnTo>
                  <a:lnTo>
                    <a:pt x="439" y="241"/>
                  </a:lnTo>
                  <a:lnTo>
                    <a:pt x="443" y="249"/>
                  </a:lnTo>
                  <a:lnTo>
                    <a:pt x="1211" y="249"/>
                  </a:lnTo>
                  <a:close/>
                  <a:moveTo>
                    <a:pt x="1117" y="145"/>
                  </a:moveTo>
                  <a:lnTo>
                    <a:pt x="1117" y="145"/>
                  </a:lnTo>
                  <a:lnTo>
                    <a:pt x="1121" y="145"/>
                  </a:lnTo>
                  <a:lnTo>
                    <a:pt x="1127" y="149"/>
                  </a:lnTo>
                  <a:lnTo>
                    <a:pt x="1129" y="153"/>
                  </a:lnTo>
                  <a:lnTo>
                    <a:pt x="1129" y="158"/>
                  </a:lnTo>
                  <a:lnTo>
                    <a:pt x="1129" y="158"/>
                  </a:lnTo>
                  <a:lnTo>
                    <a:pt x="1129" y="164"/>
                  </a:lnTo>
                  <a:lnTo>
                    <a:pt x="1127" y="167"/>
                  </a:lnTo>
                  <a:lnTo>
                    <a:pt x="1121" y="170"/>
                  </a:lnTo>
                  <a:lnTo>
                    <a:pt x="1117" y="171"/>
                  </a:lnTo>
                  <a:lnTo>
                    <a:pt x="1117" y="171"/>
                  </a:lnTo>
                  <a:lnTo>
                    <a:pt x="1112" y="170"/>
                  </a:lnTo>
                  <a:lnTo>
                    <a:pt x="1108" y="167"/>
                  </a:lnTo>
                  <a:lnTo>
                    <a:pt x="1104" y="164"/>
                  </a:lnTo>
                  <a:lnTo>
                    <a:pt x="1104" y="158"/>
                  </a:lnTo>
                  <a:lnTo>
                    <a:pt x="1104" y="158"/>
                  </a:lnTo>
                  <a:lnTo>
                    <a:pt x="1104" y="153"/>
                  </a:lnTo>
                  <a:lnTo>
                    <a:pt x="1108" y="149"/>
                  </a:lnTo>
                  <a:lnTo>
                    <a:pt x="1112" y="145"/>
                  </a:lnTo>
                  <a:lnTo>
                    <a:pt x="1117" y="145"/>
                  </a:lnTo>
                  <a:lnTo>
                    <a:pt x="1117" y="145"/>
                  </a:lnTo>
                  <a:close/>
                  <a:moveTo>
                    <a:pt x="1091" y="105"/>
                  </a:moveTo>
                  <a:lnTo>
                    <a:pt x="1091" y="105"/>
                  </a:lnTo>
                  <a:lnTo>
                    <a:pt x="1096" y="107"/>
                  </a:lnTo>
                  <a:lnTo>
                    <a:pt x="1100" y="109"/>
                  </a:lnTo>
                  <a:lnTo>
                    <a:pt x="1103" y="113"/>
                  </a:lnTo>
                  <a:lnTo>
                    <a:pt x="1104" y="119"/>
                  </a:lnTo>
                  <a:lnTo>
                    <a:pt x="1104" y="119"/>
                  </a:lnTo>
                  <a:lnTo>
                    <a:pt x="1103" y="124"/>
                  </a:lnTo>
                  <a:lnTo>
                    <a:pt x="1100" y="128"/>
                  </a:lnTo>
                  <a:lnTo>
                    <a:pt x="1096" y="131"/>
                  </a:lnTo>
                  <a:lnTo>
                    <a:pt x="1091" y="132"/>
                  </a:lnTo>
                  <a:lnTo>
                    <a:pt x="1091" y="132"/>
                  </a:lnTo>
                  <a:lnTo>
                    <a:pt x="1085" y="131"/>
                  </a:lnTo>
                  <a:lnTo>
                    <a:pt x="1082" y="128"/>
                  </a:lnTo>
                  <a:lnTo>
                    <a:pt x="1079" y="124"/>
                  </a:lnTo>
                  <a:lnTo>
                    <a:pt x="1078" y="119"/>
                  </a:lnTo>
                  <a:lnTo>
                    <a:pt x="1078" y="119"/>
                  </a:lnTo>
                  <a:lnTo>
                    <a:pt x="1079" y="113"/>
                  </a:lnTo>
                  <a:lnTo>
                    <a:pt x="1082" y="109"/>
                  </a:lnTo>
                  <a:lnTo>
                    <a:pt x="1085" y="107"/>
                  </a:lnTo>
                  <a:lnTo>
                    <a:pt x="1091" y="105"/>
                  </a:lnTo>
                  <a:lnTo>
                    <a:pt x="1091" y="105"/>
                  </a:lnTo>
                  <a:close/>
                  <a:moveTo>
                    <a:pt x="1064" y="145"/>
                  </a:moveTo>
                  <a:lnTo>
                    <a:pt x="1064" y="145"/>
                  </a:lnTo>
                  <a:lnTo>
                    <a:pt x="1070" y="145"/>
                  </a:lnTo>
                  <a:lnTo>
                    <a:pt x="1074" y="149"/>
                  </a:lnTo>
                  <a:lnTo>
                    <a:pt x="1076" y="153"/>
                  </a:lnTo>
                  <a:lnTo>
                    <a:pt x="1078" y="158"/>
                  </a:lnTo>
                  <a:lnTo>
                    <a:pt x="1078" y="158"/>
                  </a:lnTo>
                  <a:lnTo>
                    <a:pt x="1076" y="164"/>
                  </a:lnTo>
                  <a:lnTo>
                    <a:pt x="1074" y="167"/>
                  </a:lnTo>
                  <a:lnTo>
                    <a:pt x="1070" y="170"/>
                  </a:lnTo>
                  <a:lnTo>
                    <a:pt x="1064" y="171"/>
                  </a:lnTo>
                  <a:lnTo>
                    <a:pt x="1064" y="171"/>
                  </a:lnTo>
                  <a:lnTo>
                    <a:pt x="1059" y="170"/>
                  </a:lnTo>
                  <a:lnTo>
                    <a:pt x="1055" y="167"/>
                  </a:lnTo>
                  <a:lnTo>
                    <a:pt x="1052" y="164"/>
                  </a:lnTo>
                  <a:lnTo>
                    <a:pt x="1051" y="158"/>
                  </a:lnTo>
                  <a:lnTo>
                    <a:pt x="1051" y="158"/>
                  </a:lnTo>
                  <a:lnTo>
                    <a:pt x="1052" y="153"/>
                  </a:lnTo>
                  <a:lnTo>
                    <a:pt x="1055" y="149"/>
                  </a:lnTo>
                  <a:lnTo>
                    <a:pt x="1059" y="145"/>
                  </a:lnTo>
                  <a:lnTo>
                    <a:pt x="1064" y="145"/>
                  </a:lnTo>
                  <a:lnTo>
                    <a:pt x="1064" y="145"/>
                  </a:lnTo>
                  <a:close/>
                  <a:moveTo>
                    <a:pt x="1038" y="105"/>
                  </a:moveTo>
                  <a:lnTo>
                    <a:pt x="1038" y="105"/>
                  </a:lnTo>
                  <a:lnTo>
                    <a:pt x="1043" y="107"/>
                  </a:lnTo>
                  <a:lnTo>
                    <a:pt x="1047" y="109"/>
                  </a:lnTo>
                  <a:lnTo>
                    <a:pt x="1050" y="113"/>
                  </a:lnTo>
                  <a:lnTo>
                    <a:pt x="1051" y="119"/>
                  </a:lnTo>
                  <a:lnTo>
                    <a:pt x="1051" y="119"/>
                  </a:lnTo>
                  <a:lnTo>
                    <a:pt x="1050" y="124"/>
                  </a:lnTo>
                  <a:lnTo>
                    <a:pt x="1047" y="128"/>
                  </a:lnTo>
                  <a:lnTo>
                    <a:pt x="1043" y="131"/>
                  </a:lnTo>
                  <a:lnTo>
                    <a:pt x="1038" y="132"/>
                  </a:lnTo>
                  <a:lnTo>
                    <a:pt x="1038" y="132"/>
                  </a:lnTo>
                  <a:lnTo>
                    <a:pt x="1033" y="131"/>
                  </a:lnTo>
                  <a:lnTo>
                    <a:pt x="1029" y="128"/>
                  </a:lnTo>
                  <a:lnTo>
                    <a:pt x="1026" y="124"/>
                  </a:lnTo>
                  <a:lnTo>
                    <a:pt x="1025" y="119"/>
                  </a:lnTo>
                  <a:lnTo>
                    <a:pt x="1025" y="119"/>
                  </a:lnTo>
                  <a:lnTo>
                    <a:pt x="1026" y="113"/>
                  </a:lnTo>
                  <a:lnTo>
                    <a:pt x="1029" y="109"/>
                  </a:lnTo>
                  <a:lnTo>
                    <a:pt x="1033" y="107"/>
                  </a:lnTo>
                  <a:lnTo>
                    <a:pt x="1038" y="105"/>
                  </a:lnTo>
                  <a:lnTo>
                    <a:pt x="1038" y="105"/>
                  </a:lnTo>
                  <a:close/>
                  <a:moveTo>
                    <a:pt x="1011" y="145"/>
                  </a:moveTo>
                  <a:lnTo>
                    <a:pt x="1011" y="145"/>
                  </a:lnTo>
                  <a:lnTo>
                    <a:pt x="1017" y="145"/>
                  </a:lnTo>
                  <a:lnTo>
                    <a:pt x="1021" y="149"/>
                  </a:lnTo>
                  <a:lnTo>
                    <a:pt x="1023" y="153"/>
                  </a:lnTo>
                  <a:lnTo>
                    <a:pt x="1025" y="158"/>
                  </a:lnTo>
                  <a:lnTo>
                    <a:pt x="1025" y="158"/>
                  </a:lnTo>
                  <a:lnTo>
                    <a:pt x="1023" y="164"/>
                  </a:lnTo>
                  <a:lnTo>
                    <a:pt x="1021" y="167"/>
                  </a:lnTo>
                  <a:lnTo>
                    <a:pt x="1017" y="170"/>
                  </a:lnTo>
                  <a:lnTo>
                    <a:pt x="1011" y="171"/>
                  </a:lnTo>
                  <a:lnTo>
                    <a:pt x="1011" y="171"/>
                  </a:lnTo>
                  <a:lnTo>
                    <a:pt x="1006" y="170"/>
                  </a:lnTo>
                  <a:lnTo>
                    <a:pt x="1002" y="167"/>
                  </a:lnTo>
                  <a:lnTo>
                    <a:pt x="999" y="164"/>
                  </a:lnTo>
                  <a:lnTo>
                    <a:pt x="998" y="158"/>
                  </a:lnTo>
                  <a:lnTo>
                    <a:pt x="998" y="158"/>
                  </a:lnTo>
                  <a:lnTo>
                    <a:pt x="999" y="153"/>
                  </a:lnTo>
                  <a:lnTo>
                    <a:pt x="1002" y="149"/>
                  </a:lnTo>
                  <a:lnTo>
                    <a:pt x="1006" y="145"/>
                  </a:lnTo>
                  <a:lnTo>
                    <a:pt x="1011" y="145"/>
                  </a:lnTo>
                  <a:lnTo>
                    <a:pt x="1011" y="145"/>
                  </a:lnTo>
                  <a:close/>
                  <a:moveTo>
                    <a:pt x="985" y="105"/>
                  </a:moveTo>
                  <a:lnTo>
                    <a:pt x="985" y="105"/>
                  </a:lnTo>
                  <a:lnTo>
                    <a:pt x="990" y="107"/>
                  </a:lnTo>
                  <a:lnTo>
                    <a:pt x="994" y="109"/>
                  </a:lnTo>
                  <a:lnTo>
                    <a:pt x="997" y="113"/>
                  </a:lnTo>
                  <a:lnTo>
                    <a:pt x="998" y="119"/>
                  </a:lnTo>
                  <a:lnTo>
                    <a:pt x="998" y="119"/>
                  </a:lnTo>
                  <a:lnTo>
                    <a:pt x="997" y="124"/>
                  </a:lnTo>
                  <a:lnTo>
                    <a:pt x="994" y="128"/>
                  </a:lnTo>
                  <a:lnTo>
                    <a:pt x="990" y="131"/>
                  </a:lnTo>
                  <a:lnTo>
                    <a:pt x="985" y="132"/>
                  </a:lnTo>
                  <a:lnTo>
                    <a:pt x="985" y="132"/>
                  </a:lnTo>
                  <a:lnTo>
                    <a:pt x="980" y="131"/>
                  </a:lnTo>
                  <a:lnTo>
                    <a:pt x="976" y="128"/>
                  </a:lnTo>
                  <a:lnTo>
                    <a:pt x="973" y="124"/>
                  </a:lnTo>
                  <a:lnTo>
                    <a:pt x="972" y="119"/>
                  </a:lnTo>
                  <a:lnTo>
                    <a:pt x="972" y="119"/>
                  </a:lnTo>
                  <a:lnTo>
                    <a:pt x="973" y="113"/>
                  </a:lnTo>
                  <a:lnTo>
                    <a:pt x="976" y="109"/>
                  </a:lnTo>
                  <a:lnTo>
                    <a:pt x="980" y="107"/>
                  </a:lnTo>
                  <a:lnTo>
                    <a:pt x="985" y="105"/>
                  </a:lnTo>
                  <a:lnTo>
                    <a:pt x="985" y="105"/>
                  </a:lnTo>
                  <a:close/>
                  <a:moveTo>
                    <a:pt x="958" y="145"/>
                  </a:moveTo>
                  <a:lnTo>
                    <a:pt x="958" y="145"/>
                  </a:lnTo>
                  <a:lnTo>
                    <a:pt x="964" y="145"/>
                  </a:lnTo>
                  <a:lnTo>
                    <a:pt x="968" y="149"/>
                  </a:lnTo>
                  <a:lnTo>
                    <a:pt x="970" y="153"/>
                  </a:lnTo>
                  <a:lnTo>
                    <a:pt x="972" y="158"/>
                  </a:lnTo>
                  <a:lnTo>
                    <a:pt x="972" y="158"/>
                  </a:lnTo>
                  <a:lnTo>
                    <a:pt x="970" y="164"/>
                  </a:lnTo>
                  <a:lnTo>
                    <a:pt x="968" y="167"/>
                  </a:lnTo>
                  <a:lnTo>
                    <a:pt x="964" y="170"/>
                  </a:lnTo>
                  <a:lnTo>
                    <a:pt x="958" y="171"/>
                  </a:lnTo>
                  <a:lnTo>
                    <a:pt x="958" y="171"/>
                  </a:lnTo>
                  <a:lnTo>
                    <a:pt x="953" y="170"/>
                  </a:lnTo>
                  <a:lnTo>
                    <a:pt x="949" y="167"/>
                  </a:lnTo>
                  <a:lnTo>
                    <a:pt x="946" y="164"/>
                  </a:lnTo>
                  <a:lnTo>
                    <a:pt x="945" y="158"/>
                  </a:lnTo>
                  <a:lnTo>
                    <a:pt x="945" y="158"/>
                  </a:lnTo>
                  <a:lnTo>
                    <a:pt x="946" y="153"/>
                  </a:lnTo>
                  <a:lnTo>
                    <a:pt x="949" y="149"/>
                  </a:lnTo>
                  <a:lnTo>
                    <a:pt x="953" y="145"/>
                  </a:lnTo>
                  <a:lnTo>
                    <a:pt x="958" y="145"/>
                  </a:lnTo>
                  <a:lnTo>
                    <a:pt x="958" y="145"/>
                  </a:lnTo>
                  <a:close/>
                  <a:moveTo>
                    <a:pt x="932" y="105"/>
                  </a:moveTo>
                  <a:lnTo>
                    <a:pt x="932" y="105"/>
                  </a:lnTo>
                  <a:lnTo>
                    <a:pt x="937" y="107"/>
                  </a:lnTo>
                  <a:lnTo>
                    <a:pt x="941" y="109"/>
                  </a:lnTo>
                  <a:lnTo>
                    <a:pt x="945" y="113"/>
                  </a:lnTo>
                  <a:lnTo>
                    <a:pt x="945" y="119"/>
                  </a:lnTo>
                  <a:lnTo>
                    <a:pt x="945" y="119"/>
                  </a:lnTo>
                  <a:lnTo>
                    <a:pt x="945" y="124"/>
                  </a:lnTo>
                  <a:lnTo>
                    <a:pt x="941" y="128"/>
                  </a:lnTo>
                  <a:lnTo>
                    <a:pt x="937" y="131"/>
                  </a:lnTo>
                  <a:lnTo>
                    <a:pt x="932" y="132"/>
                  </a:lnTo>
                  <a:lnTo>
                    <a:pt x="932" y="132"/>
                  </a:lnTo>
                  <a:lnTo>
                    <a:pt x="928" y="131"/>
                  </a:lnTo>
                  <a:lnTo>
                    <a:pt x="923" y="128"/>
                  </a:lnTo>
                  <a:lnTo>
                    <a:pt x="920" y="124"/>
                  </a:lnTo>
                  <a:lnTo>
                    <a:pt x="920" y="119"/>
                  </a:lnTo>
                  <a:lnTo>
                    <a:pt x="920" y="119"/>
                  </a:lnTo>
                  <a:lnTo>
                    <a:pt x="920" y="113"/>
                  </a:lnTo>
                  <a:lnTo>
                    <a:pt x="923" y="109"/>
                  </a:lnTo>
                  <a:lnTo>
                    <a:pt x="928" y="107"/>
                  </a:lnTo>
                  <a:lnTo>
                    <a:pt x="932" y="105"/>
                  </a:lnTo>
                  <a:lnTo>
                    <a:pt x="932" y="105"/>
                  </a:lnTo>
                  <a:close/>
                  <a:moveTo>
                    <a:pt x="907" y="145"/>
                  </a:moveTo>
                  <a:lnTo>
                    <a:pt x="907" y="145"/>
                  </a:lnTo>
                  <a:lnTo>
                    <a:pt x="911" y="145"/>
                  </a:lnTo>
                  <a:lnTo>
                    <a:pt x="916" y="149"/>
                  </a:lnTo>
                  <a:lnTo>
                    <a:pt x="919" y="153"/>
                  </a:lnTo>
                  <a:lnTo>
                    <a:pt x="920" y="158"/>
                  </a:lnTo>
                  <a:lnTo>
                    <a:pt x="920" y="158"/>
                  </a:lnTo>
                  <a:lnTo>
                    <a:pt x="919" y="164"/>
                  </a:lnTo>
                  <a:lnTo>
                    <a:pt x="916" y="167"/>
                  </a:lnTo>
                  <a:lnTo>
                    <a:pt x="911" y="170"/>
                  </a:lnTo>
                  <a:lnTo>
                    <a:pt x="907" y="171"/>
                  </a:lnTo>
                  <a:lnTo>
                    <a:pt x="907" y="171"/>
                  </a:lnTo>
                  <a:lnTo>
                    <a:pt x="901" y="170"/>
                  </a:lnTo>
                  <a:lnTo>
                    <a:pt x="898" y="167"/>
                  </a:lnTo>
                  <a:lnTo>
                    <a:pt x="894" y="164"/>
                  </a:lnTo>
                  <a:lnTo>
                    <a:pt x="894" y="158"/>
                  </a:lnTo>
                  <a:lnTo>
                    <a:pt x="894" y="158"/>
                  </a:lnTo>
                  <a:lnTo>
                    <a:pt x="894" y="153"/>
                  </a:lnTo>
                  <a:lnTo>
                    <a:pt x="898" y="149"/>
                  </a:lnTo>
                  <a:lnTo>
                    <a:pt x="901" y="145"/>
                  </a:lnTo>
                  <a:lnTo>
                    <a:pt x="907" y="145"/>
                  </a:lnTo>
                  <a:lnTo>
                    <a:pt x="907" y="145"/>
                  </a:lnTo>
                  <a:close/>
                  <a:moveTo>
                    <a:pt x="880" y="105"/>
                  </a:moveTo>
                  <a:lnTo>
                    <a:pt x="880" y="105"/>
                  </a:lnTo>
                  <a:lnTo>
                    <a:pt x="886" y="107"/>
                  </a:lnTo>
                  <a:lnTo>
                    <a:pt x="890" y="109"/>
                  </a:lnTo>
                  <a:lnTo>
                    <a:pt x="892" y="113"/>
                  </a:lnTo>
                  <a:lnTo>
                    <a:pt x="894" y="119"/>
                  </a:lnTo>
                  <a:lnTo>
                    <a:pt x="894" y="119"/>
                  </a:lnTo>
                  <a:lnTo>
                    <a:pt x="892" y="124"/>
                  </a:lnTo>
                  <a:lnTo>
                    <a:pt x="890" y="128"/>
                  </a:lnTo>
                  <a:lnTo>
                    <a:pt x="886" y="131"/>
                  </a:lnTo>
                  <a:lnTo>
                    <a:pt x="880" y="132"/>
                  </a:lnTo>
                  <a:lnTo>
                    <a:pt x="880" y="132"/>
                  </a:lnTo>
                  <a:lnTo>
                    <a:pt x="875" y="131"/>
                  </a:lnTo>
                  <a:lnTo>
                    <a:pt x="871" y="128"/>
                  </a:lnTo>
                  <a:lnTo>
                    <a:pt x="868" y="124"/>
                  </a:lnTo>
                  <a:lnTo>
                    <a:pt x="867" y="119"/>
                  </a:lnTo>
                  <a:lnTo>
                    <a:pt x="867" y="119"/>
                  </a:lnTo>
                  <a:lnTo>
                    <a:pt x="868" y="113"/>
                  </a:lnTo>
                  <a:lnTo>
                    <a:pt x="871" y="109"/>
                  </a:lnTo>
                  <a:lnTo>
                    <a:pt x="875" y="107"/>
                  </a:lnTo>
                  <a:lnTo>
                    <a:pt x="880" y="105"/>
                  </a:lnTo>
                  <a:lnTo>
                    <a:pt x="880" y="105"/>
                  </a:lnTo>
                  <a:close/>
                  <a:moveTo>
                    <a:pt x="571" y="79"/>
                  </a:moveTo>
                  <a:lnTo>
                    <a:pt x="571" y="79"/>
                  </a:lnTo>
                  <a:lnTo>
                    <a:pt x="582" y="80"/>
                  </a:lnTo>
                  <a:lnTo>
                    <a:pt x="594" y="84"/>
                  </a:lnTo>
                  <a:lnTo>
                    <a:pt x="604" y="90"/>
                  </a:lnTo>
                  <a:lnTo>
                    <a:pt x="613" y="96"/>
                  </a:lnTo>
                  <a:lnTo>
                    <a:pt x="620" y="105"/>
                  </a:lnTo>
                  <a:lnTo>
                    <a:pt x="625" y="115"/>
                  </a:lnTo>
                  <a:lnTo>
                    <a:pt x="629" y="127"/>
                  </a:lnTo>
                  <a:lnTo>
                    <a:pt x="630" y="138"/>
                  </a:lnTo>
                  <a:lnTo>
                    <a:pt x="630" y="138"/>
                  </a:lnTo>
                  <a:lnTo>
                    <a:pt x="629" y="150"/>
                  </a:lnTo>
                  <a:lnTo>
                    <a:pt x="625" y="161"/>
                  </a:lnTo>
                  <a:lnTo>
                    <a:pt x="620" y="171"/>
                  </a:lnTo>
                  <a:lnTo>
                    <a:pt x="613" y="179"/>
                  </a:lnTo>
                  <a:lnTo>
                    <a:pt x="604" y="187"/>
                  </a:lnTo>
                  <a:lnTo>
                    <a:pt x="594" y="193"/>
                  </a:lnTo>
                  <a:lnTo>
                    <a:pt x="582" y="196"/>
                  </a:lnTo>
                  <a:lnTo>
                    <a:pt x="571" y="196"/>
                  </a:lnTo>
                  <a:lnTo>
                    <a:pt x="571" y="196"/>
                  </a:lnTo>
                  <a:lnTo>
                    <a:pt x="559" y="196"/>
                  </a:lnTo>
                  <a:lnTo>
                    <a:pt x="548" y="193"/>
                  </a:lnTo>
                  <a:lnTo>
                    <a:pt x="537" y="187"/>
                  </a:lnTo>
                  <a:lnTo>
                    <a:pt x="530" y="179"/>
                  </a:lnTo>
                  <a:lnTo>
                    <a:pt x="522" y="171"/>
                  </a:lnTo>
                  <a:lnTo>
                    <a:pt x="516" y="161"/>
                  </a:lnTo>
                  <a:lnTo>
                    <a:pt x="514" y="150"/>
                  </a:lnTo>
                  <a:lnTo>
                    <a:pt x="512" y="138"/>
                  </a:lnTo>
                  <a:lnTo>
                    <a:pt x="512" y="138"/>
                  </a:lnTo>
                  <a:lnTo>
                    <a:pt x="514" y="127"/>
                  </a:lnTo>
                  <a:lnTo>
                    <a:pt x="516" y="115"/>
                  </a:lnTo>
                  <a:lnTo>
                    <a:pt x="522" y="105"/>
                  </a:lnTo>
                  <a:lnTo>
                    <a:pt x="530" y="96"/>
                  </a:lnTo>
                  <a:lnTo>
                    <a:pt x="537" y="90"/>
                  </a:lnTo>
                  <a:lnTo>
                    <a:pt x="548" y="84"/>
                  </a:lnTo>
                  <a:lnTo>
                    <a:pt x="559" y="80"/>
                  </a:lnTo>
                  <a:lnTo>
                    <a:pt x="571" y="79"/>
                  </a:lnTo>
                  <a:lnTo>
                    <a:pt x="571" y="79"/>
                  </a:lnTo>
                  <a:close/>
                  <a:moveTo>
                    <a:pt x="1615" y="520"/>
                  </a:moveTo>
                  <a:lnTo>
                    <a:pt x="1615" y="520"/>
                  </a:lnTo>
                  <a:lnTo>
                    <a:pt x="1619" y="514"/>
                  </a:lnTo>
                  <a:lnTo>
                    <a:pt x="1622" y="509"/>
                  </a:lnTo>
                  <a:lnTo>
                    <a:pt x="1623" y="502"/>
                  </a:lnTo>
                  <a:lnTo>
                    <a:pt x="1623" y="496"/>
                  </a:lnTo>
                  <a:lnTo>
                    <a:pt x="1623" y="388"/>
                  </a:lnTo>
                  <a:lnTo>
                    <a:pt x="1623" y="388"/>
                  </a:lnTo>
                  <a:lnTo>
                    <a:pt x="1623" y="381"/>
                  </a:lnTo>
                  <a:lnTo>
                    <a:pt x="1622" y="374"/>
                  </a:lnTo>
                  <a:lnTo>
                    <a:pt x="1619" y="369"/>
                  </a:lnTo>
                  <a:lnTo>
                    <a:pt x="1615" y="364"/>
                  </a:lnTo>
                  <a:lnTo>
                    <a:pt x="1275" y="364"/>
                  </a:lnTo>
                  <a:lnTo>
                    <a:pt x="1275" y="448"/>
                  </a:lnTo>
                  <a:lnTo>
                    <a:pt x="1275" y="448"/>
                  </a:lnTo>
                  <a:lnTo>
                    <a:pt x="1275" y="459"/>
                  </a:lnTo>
                  <a:lnTo>
                    <a:pt x="1273" y="468"/>
                  </a:lnTo>
                  <a:lnTo>
                    <a:pt x="1271" y="479"/>
                  </a:lnTo>
                  <a:lnTo>
                    <a:pt x="1267" y="488"/>
                  </a:lnTo>
                  <a:lnTo>
                    <a:pt x="1267" y="488"/>
                  </a:lnTo>
                  <a:lnTo>
                    <a:pt x="1272" y="504"/>
                  </a:lnTo>
                  <a:lnTo>
                    <a:pt x="1275" y="520"/>
                  </a:lnTo>
                  <a:lnTo>
                    <a:pt x="1615" y="520"/>
                  </a:lnTo>
                  <a:close/>
                  <a:moveTo>
                    <a:pt x="1549" y="446"/>
                  </a:moveTo>
                  <a:lnTo>
                    <a:pt x="1549" y="446"/>
                  </a:lnTo>
                  <a:lnTo>
                    <a:pt x="1553" y="447"/>
                  </a:lnTo>
                  <a:lnTo>
                    <a:pt x="1555" y="448"/>
                  </a:lnTo>
                  <a:lnTo>
                    <a:pt x="1558" y="452"/>
                  </a:lnTo>
                  <a:lnTo>
                    <a:pt x="1558" y="455"/>
                  </a:lnTo>
                  <a:lnTo>
                    <a:pt x="1558" y="455"/>
                  </a:lnTo>
                  <a:lnTo>
                    <a:pt x="1558" y="459"/>
                  </a:lnTo>
                  <a:lnTo>
                    <a:pt x="1555" y="462"/>
                  </a:lnTo>
                  <a:lnTo>
                    <a:pt x="1553" y="464"/>
                  </a:lnTo>
                  <a:lnTo>
                    <a:pt x="1549" y="464"/>
                  </a:lnTo>
                  <a:lnTo>
                    <a:pt x="1549" y="464"/>
                  </a:lnTo>
                  <a:lnTo>
                    <a:pt x="1546" y="464"/>
                  </a:lnTo>
                  <a:lnTo>
                    <a:pt x="1542" y="462"/>
                  </a:lnTo>
                  <a:lnTo>
                    <a:pt x="1541" y="459"/>
                  </a:lnTo>
                  <a:lnTo>
                    <a:pt x="1540" y="455"/>
                  </a:lnTo>
                  <a:lnTo>
                    <a:pt x="1540" y="455"/>
                  </a:lnTo>
                  <a:lnTo>
                    <a:pt x="1541" y="452"/>
                  </a:lnTo>
                  <a:lnTo>
                    <a:pt x="1542" y="448"/>
                  </a:lnTo>
                  <a:lnTo>
                    <a:pt x="1546" y="447"/>
                  </a:lnTo>
                  <a:lnTo>
                    <a:pt x="1549" y="446"/>
                  </a:lnTo>
                  <a:lnTo>
                    <a:pt x="1549" y="446"/>
                  </a:lnTo>
                  <a:close/>
                  <a:moveTo>
                    <a:pt x="1530" y="418"/>
                  </a:moveTo>
                  <a:lnTo>
                    <a:pt x="1530" y="418"/>
                  </a:lnTo>
                  <a:lnTo>
                    <a:pt x="1534" y="419"/>
                  </a:lnTo>
                  <a:lnTo>
                    <a:pt x="1537" y="421"/>
                  </a:lnTo>
                  <a:lnTo>
                    <a:pt x="1540" y="425"/>
                  </a:lnTo>
                  <a:lnTo>
                    <a:pt x="1540" y="427"/>
                  </a:lnTo>
                  <a:lnTo>
                    <a:pt x="1540" y="427"/>
                  </a:lnTo>
                  <a:lnTo>
                    <a:pt x="1540" y="431"/>
                  </a:lnTo>
                  <a:lnTo>
                    <a:pt x="1537" y="434"/>
                  </a:lnTo>
                  <a:lnTo>
                    <a:pt x="1534" y="436"/>
                  </a:lnTo>
                  <a:lnTo>
                    <a:pt x="1530" y="436"/>
                  </a:lnTo>
                  <a:lnTo>
                    <a:pt x="1530" y="436"/>
                  </a:lnTo>
                  <a:lnTo>
                    <a:pt x="1528" y="436"/>
                  </a:lnTo>
                  <a:lnTo>
                    <a:pt x="1524" y="434"/>
                  </a:lnTo>
                  <a:lnTo>
                    <a:pt x="1522" y="431"/>
                  </a:lnTo>
                  <a:lnTo>
                    <a:pt x="1521" y="427"/>
                  </a:lnTo>
                  <a:lnTo>
                    <a:pt x="1521" y="427"/>
                  </a:lnTo>
                  <a:lnTo>
                    <a:pt x="1522" y="425"/>
                  </a:lnTo>
                  <a:lnTo>
                    <a:pt x="1524" y="421"/>
                  </a:lnTo>
                  <a:lnTo>
                    <a:pt x="1528" y="419"/>
                  </a:lnTo>
                  <a:lnTo>
                    <a:pt x="1530" y="418"/>
                  </a:lnTo>
                  <a:lnTo>
                    <a:pt x="1530" y="418"/>
                  </a:lnTo>
                  <a:close/>
                  <a:moveTo>
                    <a:pt x="1512" y="446"/>
                  </a:moveTo>
                  <a:lnTo>
                    <a:pt x="1512" y="446"/>
                  </a:lnTo>
                  <a:lnTo>
                    <a:pt x="1516" y="447"/>
                  </a:lnTo>
                  <a:lnTo>
                    <a:pt x="1518" y="448"/>
                  </a:lnTo>
                  <a:lnTo>
                    <a:pt x="1521" y="452"/>
                  </a:lnTo>
                  <a:lnTo>
                    <a:pt x="1521" y="455"/>
                  </a:lnTo>
                  <a:lnTo>
                    <a:pt x="1521" y="455"/>
                  </a:lnTo>
                  <a:lnTo>
                    <a:pt x="1521" y="459"/>
                  </a:lnTo>
                  <a:lnTo>
                    <a:pt x="1518" y="462"/>
                  </a:lnTo>
                  <a:lnTo>
                    <a:pt x="1516" y="464"/>
                  </a:lnTo>
                  <a:lnTo>
                    <a:pt x="1512" y="464"/>
                  </a:lnTo>
                  <a:lnTo>
                    <a:pt x="1512" y="464"/>
                  </a:lnTo>
                  <a:lnTo>
                    <a:pt x="1509" y="464"/>
                  </a:lnTo>
                  <a:lnTo>
                    <a:pt x="1505" y="462"/>
                  </a:lnTo>
                  <a:lnTo>
                    <a:pt x="1504" y="459"/>
                  </a:lnTo>
                  <a:lnTo>
                    <a:pt x="1502" y="455"/>
                  </a:lnTo>
                  <a:lnTo>
                    <a:pt x="1502" y="455"/>
                  </a:lnTo>
                  <a:lnTo>
                    <a:pt x="1504" y="452"/>
                  </a:lnTo>
                  <a:lnTo>
                    <a:pt x="1505" y="448"/>
                  </a:lnTo>
                  <a:lnTo>
                    <a:pt x="1509" y="447"/>
                  </a:lnTo>
                  <a:lnTo>
                    <a:pt x="1512" y="446"/>
                  </a:lnTo>
                  <a:lnTo>
                    <a:pt x="1512" y="446"/>
                  </a:lnTo>
                  <a:close/>
                  <a:moveTo>
                    <a:pt x="1493" y="418"/>
                  </a:moveTo>
                  <a:lnTo>
                    <a:pt x="1493" y="418"/>
                  </a:lnTo>
                  <a:lnTo>
                    <a:pt x="1497" y="419"/>
                  </a:lnTo>
                  <a:lnTo>
                    <a:pt x="1500" y="421"/>
                  </a:lnTo>
                  <a:lnTo>
                    <a:pt x="1502" y="425"/>
                  </a:lnTo>
                  <a:lnTo>
                    <a:pt x="1502" y="427"/>
                  </a:lnTo>
                  <a:lnTo>
                    <a:pt x="1502" y="427"/>
                  </a:lnTo>
                  <a:lnTo>
                    <a:pt x="1502" y="431"/>
                  </a:lnTo>
                  <a:lnTo>
                    <a:pt x="1500" y="434"/>
                  </a:lnTo>
                  <a:lnTo>
                    <a:pt x="1497" y="436"/>
                  </a:lnTo>
                  <a:lnTo>
                    <a:pt x="1493" y="436"/>
                  </a:lnTo>
                  <a:lnTo>
                    <a:pt x="1493" y="436"/>
                  </a:lnTo>
                  <a:lnTo>
                    <a:pt x="1491" y="436"/>
                  </a:lnTo>
                  <a:lnTo>
                    <a:pt x="1487" y="434"/>
                  </a:lnTo>
                  <a:lnTo>
                    <a:pt x="1485" y="431"/>
                  </a:lnTo>
                  <a:lnTo>
                    <a:pt x="1484" y="427"/>
                  </a:lnTo>
                  <a:lnTo>
                    <a:pt x="1484" y="427"/>
                  </a:lnTo>
                  <a:lnTo>
                    <a:pt x="1485" y="425"/>
                  </a:lnTo>
                  <a:lnTo>
                    <a:pt x="1487" y="421"/>
                  </a:lnTo>
                  <a:lnTo>
                    <a:pt x="1491" y="419"/>
                  </a:lnTo>
                  <a:lnTo>
                    <a:pt x="1493" y="418"/>
                  </a:lnTo>
                  <a:lnTo>
                    <a:pt x="1493" y="418"/>
                  </a:lnTo>
                  <a:close/>
                  <a:moveTo>
                    <a:pt x="1475" y="446"/>
                  </a:moveTo>
                  <a:lnTo>
                    <a:pt x="1475" y="446"/>
                  </a:lnTo>
                  <a:lnTo>
                    <a:pt x="1479" y="447"/>
                  </a:lnTo>
                  <a:lnTo>
                    <a:pt x="1481" y="448"/>
                  </a:lnTo>
                  <a:lnTo>
                    <a:pt x="1484" y="452"/>
                  </a:lnTo>
                  <a:lnTo>
                    <a:pt x="1484" y="455"/>
                  </a:lnTo>
                  <a:lnTo>
                    <a:pt x="1484" y="455"/>
                  </a:lnTo>
                  <a:lnTo>
                    <a:pt x="1484" y="459"/>
                  </a:lnTo>
                  <a:lnTo>
                    <a:pt x="1481" y="462"/>
                  </a:lnTo>
                  <a:lnTo>
                    <a:pt x="1479" y="464"/>
                  </a:lnTo>
                  <a:lnTo>
                    <a:pt x="1475" y="464"/>
                  </a:lnTo>
                  <a:lnTo>
                    <a:pt x="1475" y="464"/>
                  </a:lnTo>
                  <a:lnTo>
                    <a:pt x="1472" y="464"/>
                  </a:lnTo>
                  <a:lnTo>
                    <a:pt x="1468" y="462"/>
                  </a:lnTo>
                  <a:lnTo>
                    <a:pt x="1467" y="459"/>
                  </a:lnTo>
                  <a:lnTo>
                    <a:pt x="1465" y="455"/>
                  </a:lnTo>
                  <a:lnTo>
                    <a:pt x="1465" y="455"/>
                  </a:lnTo>
                  <a:lnTo>
                    <a:pt x="1467" y="452"/>
                  </a:lnTo>
                  <a:lnTo>
                    <a:pt x="1468" y="448"/>
                  </a:lnTo>
                  <a:lnTo>
                    <a:pt x="1472" y="447"/>
                  </a:lnTo>
                  <a:lnTo>
                    <a:pt x="1475" y="446"/>
                  </a:lnTo>
                  <a:lnTo>
                    <a:pt x="1475" y="446"/>
                  </a:lnTo>
                  <a:close/>
                  <a:moveTo>
                    <a:pt x="1456" y="418"/>
                  </a:moveTo>
                  <a:lnTo>
                    <a:pt x="1456" y="418"/>
                  </a:lnTo>
                  <a:lnTo>
                    <a:pt x="1460" y="419"/>
                  </a:lnTo>
                  <a:lnTo>
                    <a:pt x="1463" y="421"/>
                  </a:lnTo>
                  <a:lnTo>
                    <a:pt x="1465" y="425"/>
                  </a:lnTo>
                  <a:lnTo>
                    <a:pt x="1465" y="427"/>
                  </a:lnTo>
                  <a:lnTo>
                    <a:pt x="1465" y="427"/>
                  </a:lnTo>
                  <a:lnTo>
                    <a:pt x="1465" y="431"/>
                  </a:lnTo>
                  <a:lnTo>
                    <a:pt x="1463" y="434"/>
                  </a:lnTo>
                  <a:lnTo>
                    <a:pt x="1460" y="436"/>
                  </a:lnTo>
                  <a:lnTo>
                    <a:pt x="1456" y="436"/>
                  </a:lnTo>
                  <a:lnTo>
                    <a:pt x="1456" y="436"/>
                  </a:lnTo>
                  <a:lnTo>
                    <a:pt x="1453" y="436"/>
                  </a:lnTo>
                  <a:lnTo>
                    <a:pt x="1450" y="434"/>
                  </a:lnTo>
                  <a:lnTo>
                    <a:pt x="1448" y="431"/>
                  </a:lnTo>
                  <a:lnTo>
                    <a:pt x="1447" y="427"/>
                  </a:lnTo>
                  <a:lnTo>
                    <a:pt x="1447" y="427"/>
                  </a:lnTo>
                  <a:lnTo>
                    <a:pt x="1448" y="425"/>
                  </a:lnTo>
                  <a:lnTo>
                    <a:pt x="1450" y="421"/>
                  </a:lnTo>
                  <a:lnTo>
                    <a:pt x="1453" y="419"/>
                  </a:lnTo>
                  <a:lnTo>
                    <a:pt x="1456" y="418"/>
                  </a:lnTo>
                  <a:lnTo>
                    <a:pt x="1456" y="418"/>
                  </a:lnTo>
                  <a:close/>
                  <a:moveTo>
                    <a:pt x="1438" y="446"/>
                  </a:moveTo>
                  <a:lnTo>
                    <a:pt x="1438" y="446"/>
                  </a:lnTo>
                  <a:lnTo>
                    <a:pt x="1442" y="447"/>
                  </a:lnTo>
                  <a:lnTo>
                    <a:pt x="1444" y="448"/>
                  </a:lnTo>
                  <a:lnTo>
                    <a:pt x="1447" y="452"/>
                  </a:lnTo>
                  <a:lnTo>
                    <a:pt x="1447" y="455"/>
                  </a:lnTo>
                  <a:lnTo>
                    <a:pt x="1447" y="455"/>
                  </a:lnTo>
                  <a:lnTo>
                    <a:pt x="1447" y="459"/>
                  </a:lnTo>
                  <a:lnTo>
                    <a:pt x="1444" y="462"/>
                  </a:lnTo>
                  <a:lnTo>
                    <a:pt x="1442" y="464"/>
                  </a:lnTo>
                  <a:lnTo>
                    <a:pt x="1438" y="464"/>
                  </a:lnTo>
                  <a:lnTo>
                    <a:pt x="1438" y="464"/>
                  </a:lnTo>
                  <a:lnTo>
                    <a:pt x="1435" y="464"/>
                  </a:lnTo>
                  <a:lnTo>
                    <a:pt x="1431" y="462"/>
                  </a:lnTo>
                  <a:lnTo>
                    <a:pt x="1430" y="459"/>
                  </a:lnTo>
                  <a:lnTo>
                    <a:pt x="1428" y="455"/>
                  </a:lnTo>
                  <a:lnTo>
                    <a:pt x="1428" y="455"/>
                  </a:lnTo>
                  <a:lnTo>
                    <a:pt x="1430" y="452"/>
                  </a:lnTo>
                  <a:lnTo>
                    <a:pt x="1431" y="448"/>
                  </a:lnTo>
                  <a:lnTo>
                    <a:pt x="1435" y="447"/>
                  </a:lnTo>
                  <a:lnTo>
                    <a:pt x="1438" y="446"/>
                  </a:lnTo>
                  <a:lnTo>
                    <a:pt x="1438" y="446"/>
                  </a:lnTo>
                  <a:close/>
                  <a:moveTo>
                    <a:pt x="1419" y="418"/>
                  </a:moveTo>
                  <a:lnTo>
                    <a:pt x="1419" y="418"/>
                  </a:lnTo>
                  <a:lnTo>
                    <a:pt x="1423" y="419"/>
                  </a:lnTo>
                  <a:lnTo>
                    <a:pt x="1426" y="421"/>
                  </a:lnTo>
                  <a:lnTo>
                    <a:pt x="1428" y="425"/>
                  </a:lnTo>
                  <a:lnTo>
                    <a:pt x="1428" y="427"/>
                  </a:lnTo>
                  <a:lnTo>
                    <a:pt x="1428" y="427"/>
                  </a:lnTo>
                  <a:lnTo>
                    <a:pt x="1428" y="431"/>
                  </a:lnTo>
                  <a:lnTo>
                    <a:pt x="1426" y="434"/>
                  </a:lnTo>
                  <a:lnTo>
                    <a:pt x="1423" y="436"/>
                  </a:lnTo>
                  <a:lnTo>
                    <a:pt x="1419" y="436"/>
                  </a:lnTo>
                  <a:lnTo>
                    <a:pt x="1419" y="436"/>
                  </a:lnTo>
                  <a:lnTo>
                    <a:pt x="1416" y="436"/>
                  </a:lnTo>
                  <a:lnTo>
                    <a:pt x="1412" y="434"/>
                  </a:lnTo>
                  <a:lnTo>
                    <a:pt x="1411" y="431"/>
                  </a:lnTo>
                  <a:lnTo>
                    <a:pt x="1410" y="427"/>
                  </a:lnTo>
                  <a:lnTo>
                    <a:pt x="1410" y="427"/>
                  </a:lnTo>
                  <a:lnTo>
                    <a:pt x="1411" y="425"/>
                  </a:lnTo>
                  <a:lnTo>
                    <a:pt x="1412" y="421"/>
                  </a:lnTo>
                  <a:lnTo>
                    <a:pt x="1416" y="419"/>
                  </a:lnTo>
                  <a:lnTo>
                    <a:pt x="1419" y="418"/>
                  </a:lnTo>
                  <a:lnTo>
                    <a:pt x="1419" y="418"/>
                  </a:lnTo>
                  <a:close/>
                  <a:moveTo>
                    <a:pt x="1401" y="446"/>
                  </a:moveTo>
                  <a:lnTo>
                    <a:pt x="1401" y="446"/>
                  </a:lnTo>
                  <a:lnTo>
                    <a:pt x="1405" y="447"/>
                  </a:lnTo>
                  <a:lnTo>
                    <a:pt x="1407" y="448"/>
                  </a:lnTo>
                  <a:lnTo>
                    <a:pt x="1410" y="452"/>
                  </a:lnTo>
                  <a:lnTo>
                    <a:pt x="1410" y="455"/>
                  </a:lnTo>
                  <a:lnTo>
                    <a:pt x="1410" y="455"/>
                  </a:lnTo>
                  <a:lnTo>
                    <a:pt x="1410" y="459"/>
                  </a:lnTo>
                  <a:lnTo>
                    <a:pt x="1407" y="462"/>
                  </a:lnTo>
                  <a:lnTo>
                    <a:pt x="1405" y="464"/>
                  </a:lnTo>
                  <a:lnTo>
                    <a:pt x="1401" y="464"/>
                  </a:lnTo>
                  <a:lnTo>
                    <a:pt x="1401" y="464"/>
                  </a:lnTo>
                  <a:lnTo>
                    <a:pt x="1398" y="464"/>
                  </a:lnTo>
                  <a:lnTo>
                    <a:pt x="1394" y="462"/>
                  </a:lnTo>
                  <a:lnTo>
                    <a:pt x="1393" y="459"/>
                  </a:lnTo>
                  <a:lnTo>
                    <a:pt x="1391" y="455"/>
                  </a:lnTo>
                  <a:lnTo>
                    <a:pt x="1391" y="455"/>
                  </a:lnTo>
                  <a:lnTo>
                    <a:pt x="1393" y="452"/>
                  </a:lnTo>
                  <a:lnTo>
                    <a:pt x="1394" y="448"/>
                  </a:lnTo>
                  <a:lnTo>
                    <a:pt x="1398" y="447"/>
                  </a:lnTo>
                  <a:lnTo>
                    <a:pt x="1401" y="446"/>
                  </a:lnTo>
                  <a:lnTo>
                    <a:pt x="1401" y="446"/>
                  </a:lnTo>
                  <a:close/>
                  <a:moveTo>
                    <a:pt x="1382" y="418"/>
                  </a:moveTo>
                  <a:lnTo>
                    <a:pt x="1382" y="418"/>
                  </a:lnTo>
                  <a:lnTo>
                    <a:pt x="1386" y="419"/>
                  </a:lnTo>
                  <a:lnTo>
                    <a:pt x="1389" y="421"/>
                  </a:lnTo>
                  <a:lnTo>
                    <a:pt x="1391" y="425"/>
                  </a:lnTo>
                  <a:lnTo>
                    <a:pt x="1391" y="427"/>
                  </a:lnTo>
                  <a:lnTo>
                    <a:pt x="1391" y="427"/>
                  </a:lnTo>
                  <a:lnTo>
                    <a:pt x="1391" y="431"/>
                  </a:lnTo>
                  <a:lnTo>
                    <a:pt x="1389" y="434"/>
                  </a:lnTo>
                  <a:lnTo>
                    <a:pt x="1386" y="436"/>
                  </a:lnTo>
                  <a:lnTo>
                    <a:pt x="1382" y="436"/>
                  </a:lnTo>
                  <a:lnTo>
                    <a:pt x="1382" y="436"/>
                  </a:lnTo>
                  <a:lnTo>
                    <a:pt x="1379" y="436"/>
                  </a:lnTo>
                  <a:lnTo>
                    <a:pt x="1375" y="434"/>
                  </a:lnTo>
                  <a:lnTo>
                    <a:pt x="1374" y="431"/>
                  </a:lnTo>
                  <a:lnTo>
                    <a:pt x="1373" y="427"/>
                  </a:lnTo>
                  <a:lnTo>
                    <a:pt x="1373" y="427"/>
                  </a:lnTo>
                  <a:lnTo>
                    <a:pt x="1374" y="425"/>
                  </a:lnTo>
                  <a:lnTo>
                    <a:pt x="1375" y="421"/>
                  </a:lnTo>
                  <a:lnTo>
                    <a:pt x="1379" y="419"/>
                  </a:lnTo>
                  <a:lnTo>
                    <a:pt x="1382" y="418"/>
                  </a:lnTo>
                  <a:lnTo>
                    <a:pt x="1382" y="418"/>
                  </a:lnTo>
                  <a:close/>
                  <a:moveTo>
                    <a:pt x="1648" y="877"/>
                  </a:moveTo>
                  <a:lnTo>
                    <a:pt x="1275" y="877"/>
                  </a:lnTo>
                  <a:lnTo>
                    <a:pt x="1275" y="916"/>
                  </a:lnTo>
                  <a:lnTo>
                    <a:pt x="1275" y="916"/>
                  </a:lnTo>
                  <a:lnTo>
                    <a:pt x="1275" y="927"/>
                  </a:lnTo>
                  <a:lnTo>
                    <a:pt x="1272" y="938"/>
                  </a:lnTo>
                  <a:lnTo>
                    <a:pt x="1272" y="938"/>
                  </a:lnTo>
                  <a:lnTo>
                    <a:pt x="1284" y="941"/>
                  </a:lnTo>
                  <a:lnTo>
                    <a:pt x="1295" y="947"/>
                  </a:lnTo>
                  <a:lnTo>
                    <a:pt x="1304" y="953"/>
                  </a:lnTo>
                  <a:lnTo>
                    <a:pt x="1312" y="963"/>
                  </a:lnTo>
                  <a:lnTo>
                    <a:pt x="1318" y="972"/>
                  </a:lnTo>
                  <a:lnTo>
                    <a:pt x="1324" y="982"/>
                  </a:lnTo>
                  <a:lnTo>
                    <a:pt x="1326" y="994"/>
                  </a:lnTo>
                  <a:lnTo>
                    <a:pt x="1328" y="1007"/>
                  </a:lnTo>
                  <a:lnTo>
                    <a:pt x="1328" y="1019"/>
                  </a:lnTo>
                  <a:lnTo>
                    <a:pt x="1648" y="1019"/>
                  </a:lnTo>
                  <a:lnTo>
                    <a:pt x="1648" y="1019"/>
                  </a:lnTo>
                  <a:lnTo>
                    <a:pt x="1653" y="1019"/>
                  </a:lnTo>
                  <a:lnTo>
                    <a:pt x="1657" y="1017"/>
                  </a:lnTo>
                  <a:lnTo>
                    <a:pt x="1660" y="1011"/>
                  </a:lnTo>
                  <a:lnTo>
                    <a:pt x="1660" y="1007"/>
                  </a:lnTo>
                  <a:lnTo>
                    <a:pt x="1660" y="889"/>
                  </a:lnTo>
                  <a:lnTo>
                    <a:pt x="1660" y="889"/>
                  </a:lnTo>
                  <a:lnTo>
                    <a:pt x="1660" y="885"/>
                  </a:lnTo>
                  <a:lnTo>
                    <a:pt x="1657" y="881"/>
                  </a:lnTo>
                  <a:lnTo>
                    <a:pt x="1653" y="877"/>
                  </a:lnTo>
                  <a:lnTo>
                    <a:pt x="1648" y="877"/>
                  </a:lnTo>
                  <a:lnTo>
                    <a:pt x="1648" y="877"/>
                  </a:lnTo>
                  <a:close/>
                  <a:moveTo>
                    <a:pt x="1275" y="356"/>
                  </a:moveTo>
                  <a:lnTo>
                    <a:pt x="1615" y="356"/>
                  </a:lnTo>
                  <a:lnTo>
                    <a:pt x="1615" y="356"/>
                  </a:lnTo>
                  <a:lnTo>
                    <a:pt x="1619" y="351"/>
                  </a:lnTo>
                  <a:lnTo>
                    <a:pt x="1622" y="345"/>
                  </a:lnTo>
                  <a:lnTo>
                    <a:pt x="1623" y="339"/>
                  </a:lnTo>
                  <a:lnTo>
                    <a:pt x="1623" y="332"/>
                  </a:lnTo>
                  <a:lnTo>
                    <a:pt x="1623" y="223"/>
                  </a:lnTo>
                  <a:lnTo>
                    <a:pt x="1623" y="223"/>
                  </a:lnTo>
                  <a:lnTo>
                    <a:pt x="1623" y="215"/>
                  </a:lnTo>
                  <a:lnTo>
                    <a:pt x="1620" y="207"/>
                  </a:lnTo>
                  <a:lnTo>
                    <a:pt x="1616" y="199"/>
                  </a:lnTo>
                  <a:lnTo>
                    <a:pt x="1611" y="194"/>
                  </a:lnTo>
                  <a:lnTo>
                    <a:pt x="1604" y="189"/>
                  </a:lnTo>
                  <a:lnTo>
                    <a:pt x="1598" y="185"/>
                  </a:lnTo>
                  <a:lnTo>
                    <a:pt x="1589" y="182"/>
                  </a:lnTo>
                  <a:lnTo>
                    <a:pt x="1581" y="181"/>
                  </a:lnTo>
                  <a:lnTo>
                    <a:pt x="1275" y="181"/>
                  </a:lnTo>
                  <a:lnTo>
                    <a:pt x="1275" y="215"/>
                  </a:lnTo>
                  <a:lnTo>
                    <a:pt x="1275" y="215"/>
                  </a:lnTo>
                  <a:lnTo>
                    <a:pt x="1275" y="225"/>
                  </a:lnTo>
                  <a:lnTo>
                    <a:pt x="1273" y="235"/>
                  </a:lnTo>
                  <a:lnTo>
                    <a:pt x="1271" y="245"/>
                  </a:lnTo>
                  <a:lnTo>
                    <a:pt x="1268" y="254"/>
                  </a:lnTo>
                  <a:lnTo>
                    <a:pt x="1268" y="254"/>
                  </a:lnTo>
                  <a:lnTo>
                    <a:pt x="1271" y="264"/>
                  </a:lnTo>
                  <a:lnTo>
                    <a:pt x="1273" y="274"/>
                  </a:lnTo>
                  <a:lnTo>
                    <a:pt x="1275" y="283"/>
                  </a:lnTo>
                  <a:lnTo>
                    <a:pt x="1275" y="294"/>
                  </a:lnTo>
                  <a:lnTo>
                    <a:pt x="1275" y="356"/>
                  </a:lnTo>
                  <a:close/>
                  <a:moveTo>
                    <a:pt x="1549" y="282"/>
                  </a:moveTo>
                  <a:lnTo>
                    <a:pt x="1549" y="282"/>
                  </a:lnTo>
                  <a:lnTo>
                    <a:pt x="1553" y="283"/>
                  </a:lnTo>
                  <a:lnTo>
                    <a:pt x="1555" y="285"/>
                  </a:lnTo>
                  <a:lnTo>
                    <a:pt x="1558" y="287"/>
                  </a:lnTo>
                  <a:lnTo>
                    <a:pt x="1558" y="291"/>
                  </a:lnTo>
                  <a:lnTo>
                    <a:pt x="1558" y="291"/>
                  </a:lnTo>
                  <a:lnTo>
                    <a:pt x="1558" y="295"/>
                  </a:lnTo>
                  <a:lnTo>
                    <a:pt x="1555" y="298"/>
                  </a:lnTo>
                  <a:lnTo>
                    <a:pt x="1553" y="301"/>
                  </a:lnTo>
                  <a:lnTo>
                    <a:pt x="1549" y="301"/>
                  </a:lnTo>
                  <a:lnTo>
                    <a:pt x="1549" y="301"/>
                  </a:lnTo>
                  <a:lnTo>
                    <a:pt x="1546" y="301"/>
                  </a:lnTo>
                  <a:lnTo>
                    <a:pt x="1542" y="298"/>
                  </a:lnTo>
                  <a:lnTo>
                    <a:pt x="1541" y="295"/>
                  </a:lnTo>
                  <a:lnTo>
                    <a:pt x="1540" y="291"/>
                  </a:lnTo>
                  <a:lnTo>
                    <a:pt x="1540" y="291"/>
                  </a:lnTo>
                  <a:lnTo>
                    <a:pt x="1541" y="287"/>
                  </a:lnTo>
                  <a:lnTo>
                    <a:pt x="1542" y="285"/>
                  </a:lnTo>
                  <a:lnTo>
                    <a:pt x="1546" y="283"/>
                  </a:lnTo>
                  <a:lnTo>
                    <a:pt x="1549" y="282"/>
                  </a:lnTo>
                  <a:lnTo>
                    <a:pt x="1549" y="282"/>
                  </a:lnTo>
                  <a:close/>
                  <a:moveTo>
                    <a:pt x="1530" y="254"/>
                  </a:moveTo>
                  <a:lnTo>
                    <a:pt x="1530" y="254"/>
                  </a:lnTo>
                  <a:lnTo>
                    <a:pt x="1534" y="256"/>
                  </a:lnTo>
                  <a:lnTo>
                    <a:pt x="1537" y="257"/>
                  </a:lnTo>
                  <a:lnTo>
                    <a:pt x="1540" y="260"/>
                  </a:lnTo>
                  <a:lnTo>
                    <a:pt x="1540" y="264"/>
                  </a:lnTo>
                  <a:lnTo>
                    <a:pt x="1540" y="264"/>
                  </a:lnTo>
                  <a:lnTo>
                    <a:pt x="1540" y="268"/>
                  </a:lnTo>
                  <a:lnTo>
                    <a:pt x="1537" y="270"/>
                  </a:lnTo>
                  <a:lnTo>
                    <a:pt x="1534" y="273"/>
                  </a:lnTo>
                  <a:lnTo>
                    <a:pt x="1530" y="273"/>
                  </a:lnTo>
                  <a:lnTo>
                    <a:pt x="1530" y="273"/>
                  </a:lnTo>
                  <a:lnTo>
                    <a:pt x="1528" y="273"/>
                  </a:lnTo>
                  <a:lnTo>
                    <a:pt x="1524" y="270"/>
                  </a:lnTo>
                  <a:lnTo>
                    <a:pt x="1522" y="268"/>
                  </a:lnTo>
                  <a:lnTo>
                    <a:pt x="1521" y="264"/>
                  </a:lnTo>
                  <a:lnTo>
                    <a:pt x="1521" y="264"/>
                  </a:lnTo>
                  <a:lnTo>
                    <a:pt x="1522" y="260"/>
                  </a:lnTo>
                  <a:lnTo>
                    <a:pt x="1524" y="257"/>
                  </a:lnTo>
                  <a:lnTo>
                    <a:pt x="1528" y="256"/>
                  </a:lnTo>
                  <a:lnTo>
                    <a:pt x="1530" y="254"/>
                  </a:lnTo>
                  <a:lnTo>
                    <a:pt x="1530" y="254"/>
                  </a:lnTo>
                  <a:close/>
                  <a:moveTo>
                    <a:pt x="1512" y="282"/>
                  </a:moveTo>
                  <a:lnTo>
                    <a:pt x="1512" y="282"/>
                  </a:lnTo>
                  <a:lnTo>
                    <a:pt x="1516" y="283"/>
                  </a:lnTo>
                  <a:lnTo>
                    <a:pt x="1518" y="285"/>
                  </a:lnTo>
                  <a:lnTo>
                    <a:pt x="1521" y="287"/>
                  </a:lnTo>
                  <a:lnTo>
                    <a:pt x="1521" y="291"/>
                  </a:lnTo>
                  <a:lnTo>
                    <a:pt x="1521" y="291"/>
                  </a:lnTo>
                  <a:lnTo>
                    <a:pt x="1521" y="295"/>
                  </a:lnTo>
                  <a:lnTo>
                    <a:pt x="1518" y="298"/>
                  </a:lnTo>
                  <a:lnTo>
                    <a:pt x="1516" y="301"/>
                  </a:lnTo>
                  <a:lnTo>
                    <a:pt x="1512" y="301"/>
                  </a:lnTo>
                  <a:lnTo>
                    <a:pt x="1512" y="301"/>
                  </a:lnTo>
                  <a:lnTo>
                    <a:pt x="1509" y="301"/>
                  </a:lnTo>
                  <a:lnTo>
                    <a:pt x="1505" y="298"/>
                  </a:lnTo>
                  <a:lnTo>
                    <a:pt x="1504" y="295"/>
                  </a:lnTo>
                  <a:lnTo>
                    <a:pt x="1502" y="291"/>
                  </a:lnTo>
                  <a:lnTo>
                    <a:pt x="1502" y="291"/>
                  </a:lnTo>
                  <a:lnTo>
                    <a:pt x="1504" y="287"/>
                  </a:lnTo>
                  <a:lnTo>
                    <a:pt x="1505" y="285"/>
                  </a:lnTo>
                  <a:lnTo>
                    <a:pt x="1509" y="283"/>
                  </a:lnTo>
                  <a:lnTo>
                    <a:pt x="1512" y="282"/>
                  </a:lnTo>
                  <a:lnTo>
                    <a:pt x="1512" y="282"/>
                  </a:lnTo>
                  <a:close/>
                  <a:moveTo>
                    <a:pt x="1493" y="254"/>
                  </a:moveTo>
                  <a:lnTo>
                    <a:pt x="1493" y="254"/>
                  </a:lnTo>
                  <a:lnTo>
                    <a:pt x="1497" y="256"/>
                  </a:lnTo>
                  <a:lnTo>
                    <a:pt x="1500" y="257"/>
                  </a:lnTo>
                  <a:lnTo>
                    <a:pt x="1502" y="260"/>
                  </a:lnTo>
                  <a:lnTo>
                    <a:pt x="1502" y="264"/>
                  </a:lnTo>
                  <a:lnTo>
                    <a:pt x="1502" y="264"/>
                  </a:lnTo>
                  <a:lnTo>
                    <a:pt x="1502" y="268"/>
                  </a:lnTo>
                  <a:lnTo>
                    <a:pt x="1500" y="270"/>
                  </a:lnTo>
                  <a:lnTo>
                    <a:pt x="1497" y="273"/>
                  </a:lnTo>
                  <a:lnTo>
                    <a:pt x="1493" y="273"/>
                  </a:lnTo>
                  <a:lnTo>
                    <a:pt x="1493" y="273"/>
                  </a:lnTo>
                  <a:lnTo>
                    <a:pt x="1491" y="273"/>
                  </a:lnTo>
                  <a:lnTo>
                    <a:pt x="1487" y="270"/>
                  </a:lnTo>
                  <a:lnTo>
                    <a:pt x="1485" y="268"/>
                  </a:lnTo>
                  <a:lnTo>
                    <a:pt x="1484" y="264"/>
                  </a:lnTo>
                  <a:lnTo>
                    <a:pt x="1484" y="264"/>
                  </a:lnTo>
                  <a:lnTo>
                    <a:pt x="1485" y="260"/>
                  </a:lnTo>
                  <a:lnTo>
                    <a:pt x="1487" y="257"/>
                  </a:lnTo>
                  <a:lnTo>
                    <a:pt x="1491" y="256"/>
                  </a:lnTo>
                  <a:lnTo>
                    <a:pt x="1493" y="254"/>
                  </a:lnTo>
                  <a:lnTo>
                    <a:pt x="1493" y="254"/>
                  </a:lnTo>
                  <a:close/>
                  <a:moveTo>
                    <a:pt x="1475" y="282"/>
                  </a:moveTo>
                  <a:lnTo>
                    <a:pt x="1475" y="282"/>
                  </a:lnTo>
                  <a:lnTo>
                    <a:pt x="1479" y="283"/>
                  </a:lnTo>
                  <a:lnTo>
                    <a:pt x="1481" y="285"/>
                  </a:lnTo>
                  <a:lnTo>
                    <a:pt x="1484" y="287"/>
                  </a:lnTo>
                  <a:lnTo>
                    <a:pt x="1484" y="291"/>
                  </a:lnTo>
                  <a:lnTo>
                    <a:pt x="1484" y="291"/>
                  </a:lnTo>
                  <a:lnTo>
                    <a:pt x="1484" y="295"/>
                  </a:lnTo>
                  <a:lnTo>
                    <a:pt x="1481" y="298"/>
                  </a:lnTo>
                  <a:lnTo>
                    <a:pt x="1479" y="301"/>
                  </a:lnTo>
                  <a:lnTo>
                    <a:pt x="1475" y="301"/>
                  </a:lnTo>
                  <a:lnTo>
                    <a:pt x="1475" y="301"/>
                  </a:lnTo>
                  <a:lnTo>
                    <a:pt x="1472" y="301"/>
                  </a:lnTo>
                  <a:lnTo>
                    <a:pt x="1468" y="298"/>
                  </a:lnTo>
                  <a:lnTo>
                    <a:pt x="1467" y="295"/>
                  </a:lnTo>
                  <a:lnTo>
                    <a:pt x="1465" y="291"/>
                  </a:lnTo>
                  <a:lnTo>
                    <a:pt x="1465" y="291"/>
                  </a:lnTo>
                  <a:lnTo>
                    <a:pt x="1467" y="287"/>
                  </a:lnTo>
                  <a:lnTo>
                    <a:pt x="1468" y="285"/>
                  </a:lnTo>
                  <a:lnTo>
                    <a:pt x="1472" y="283"/>
                  </a:lnTo>
                  <a:lnTo>
                    <a:pt x="1475" y="282"/>
                  </a:lnTo>
                  <a:lnTo>
                    <a:pt x="1475" y="282"/>
                  </a:lnTo>
                  <a:close/>
                  <a:moveTo>
                    <a:pt x="1456" y="254"/>
                  </a:moveTo>
                  <a:lnTo>
                    <a:pt x="1456" y="254"/>
                  </a:lnTo>
                  <a:lnTo>
                    <a:pt x="1460" y="256"/>
                  </a:lnTo>
                  <a:lnTo>
                    <a:pt x="1463" y="257"/>
                  </a:lnTo>
                  <a:lnTo>
                    <a:pt x="1465" y="260"/>
                  </a:lnTo>
                  <a:lnTo>
                    <a:pt x="1465" y="264"/>
                  </a:lnTo>
                  <a:lnTo>
                    <a:pt x="1465" y="264"/>
                  </a:lnTo>
                  <a:lnTo>
                    <a:pt x="1465" y="268"/>
                  </a:lnTo>
                  <a:lnTo>
                    <a:pt x="1463" y="270"/>
                  </a:lnTo>
                  <a:lnTo>
                    <a:pt x="1460" y="273"/>
                  </a:lnTo>
                  <a:lnTo>
                    <a:pt x="1456" y="273"/>
                  </a:lnTo>
                  <a:lnTo>
                    <a:pt x="1456" y="273"/>
                  </a:lnTo>
                  <a:lnTo>
                    <a:pt x="1453" y="273"/>
                  </a:lnTo>
                  <a:lnTo>
                    <a:pt x="1450" y="270"/>
                  </a:lnTo>
                  <a:lnTo>
                    <a:pt x="1448" y="268"/>
                  </a:lnTo>
                  <a:lnTo>
                    <a:pt x="1447" y="264"/>
                  </a:lnTo>
                  <a:lnTo>
                    <a:pt x="1447" y="264"/>
                  </a:lnTo>
                  <a:lnTo>
                    <a:pt x="1448" y="260"/>
                  </a:lnTo>
                  <a:lnTo>
                    <a:pt x="1450" y="257"/>
                  </a:lnTo>
                  <a:lnTo>
                    <a:pt x="1453" y="256"/>
                  </a:lnTo>
                  <a:lnTo>
                    <a:pt x="1456" y="254"/>
                  </a:lnTo>
                  <a:lnTo>
                    <a:pt x="1456" y="254"/>
                  </a:lnTo>
                  <a:close/>
                  <a:moveTo>
                    <a:pt x="1438" y="282"/>
                  </a:moveTo>
                  <a:lnTo>
                    <a:pt x="1438" y="282"/>
                  </a:lnTo>
                  <a:lnTo>
                    <a:pt x="1442" y="283"/>
                  </a:lnTo>
                  <a:lnTo>
                    <a:pt x="1444" y="285"/>
                  </a:lnTo>
                  <a:lnTo>
                    <a:pt x="1447" y="287"/>
                  </a:lnTo>
                  <a:lnTo>
                    <a:pt x="1447" y="291"/>
                  </a:lnTo>
                  <a:lnTo>
                    <a:pt x="1447" y="291"/>
                  </a:lnTo>
                  <a:lnTo>
                    <a:pt x="1447" y="295"/>
                  </a:lnTo>
                  <a:lnTo>
                    <a:pt x="1444" y="298"/>
                  </a:lnTo>
                  <a:lnTo>
                    <a:pt x="1442" y="301"/>
                  </a:lnTo>
                  <a:lnTo>
                    <a:pt x="1438" y="301"/>
                  </a:lnTo>
                  <a:lnTo>
                    <a:pt x="1438" y="301"/>
                  </a:lnTo>
                  <a:lnTo>
                    <a:pt x="1435" y="301"/>
                  </a:lnTo>
                  <a:lnTo>
                    <a:pt x="1431" y="298"/>
                  </a:lnTo>
                  <a:lnTo>
                    <a:pt x="1430" y="295"/>
                  </a:lnTo>
                  <a:lnTo>
                    <a:pt x="1428" y="291"/>
                  </a:lnTo>
                  <a:lnTo>
                    <a:pt x="1428" y="291"/>
                  </a:lnTo>
                  <a:lnTo>
                    <a:pt x="1430" y="287"/>
                  </a:lnTo>
                  <a:lnTo>
                    <a:pt x="1431" y="285"/>
                  </a:lnTo>
                  <a:lnTo>
                    <a:pt x="1435" y="283"/>
                  </a:lnTo>
                  <a:lnTo>
                    <a:pt x="1438" y="282"/>
                  </a:lnTo>
                  <a:lnTo>
                    <a:pt x="1438" y="282"/>
                  </a:lnTo>
                  <a:close/>
                  <a:moveTo>
                    <a:pt x="1419" y="254"/>
                  </a:moveTo>
                  <a:lnTo>
                    <a:pt x="1419" y="254"/>
                  </a:lnTo>
                  <a:lnTo>
                    <a:pt x="1423" y="256"/>
                  </a:lnTo>
                  <a:lnTo>
                    <a:pt x="1426" y="257"/>
                  </a:lnTo>
                  <a:lnTo>
                    <a:pt x="1428" y="260"/>
                  </a:lnTo>
                  <a:lnTo>
                    <a:pt x="1428" y="264"/>
                  </a:lnTo>
                  <a:lnTo>
                    <a:pt x="1428" y="264"/>
                  </a:lnTo>
                  <a:lnTo>
                    <a:pt x="1428" y="268"/>
                  </a:lnTo>
                  <a:lnTo>
                    <a:pt x="1426" y="270"/>
                  </a:lnTo>
                  <a:lnTo>
                    <a:pt x="1423" y="273"/>
                  </a:lnTo>
                  <a:lnTo>
                    <a:pt x="1419" y="273"/>
                  </a:lnTo>
                  <a:lnTo>
                    <a:pt x="1419" y="273"/>
                  </a:lnTo>
                  <a:lnTo>
                    <a:pt x="1416" y="273"/>
                  </a:lnTo>
                  <a:lnTo>
                    <a:pt x="1412" y="270"/>
                  </a:lnTo>
                  <a:lnTo>
                    <a:pt x="1411" y="268"/>
                  </a:lnTo>
                  <a:lnTo>
                    <a:pt x="1410" y="264"/>
                  </a:lnTo>
                  <a:lnTo>
                    <a:pt x="1410" y="264"/>
                  </a:lnTo>
                  <a:lnTo>
                    <a:pt x="1411" y="260"/>
                  </a:lnTo>
                  <a:lnTo>
                    <a:pt x="1412" y="257"/>
                  </a:lnTo>
                  <a:lnTo>
                    <a:pt x="1416" y="256"/>
                  </a:lnTo>
                  <a:lnTo>
                    <a:pt x="1419" y="254"/>
                  </a:lnTo>
                  <a:lnTo>
                    <a:pt x="1419" y="254"/>
                  </a:lnTo>
                  <a:close/>
                  <a:moveTo>
                    <a:pt x="1401" y="282"/>
                  </a:moveTo>
                  <a:lnTo>
                    <a:pt x="1401" y="282"/>
                  </a:lnTo>
                  <a:lnTo>
                    <a:pt x="1405" y="283"/>
                  </a:lnTo>
                  <a:lnTo>
                    <a:pt x="1407" y="285"/>
                  </a:lnTo>
                  <a:lnTo>
                    <a:pt x="1410" y="287"/>
                  </a:lnTo>
                  <a:lnTo>
                    <a:pt x="1410" y="291"/>
                  </a:lnTo>
                  <a:lnTo>
                    <a:pt x="1410" y="291"/>
                  </a:lnTo>
                  <a:lnTo>
                    <a:pt x="1410" y="295"/>
                  </a:lnTo>
                  <a:lnTo>
                    <a:pt x="1407" y="298"/>
                  </a:lnTo>
                  <a:lnTo>
                    <a:pt x="1405" y="301"/>
                  </a:lnTo>
                  <a:lnTo>
                    <a:pt x="1401" y="301"/>
                  </a:lnTo>
                  <a:lnTo>
                    <a:pt x="1401" y="301"/>
                  </a:lnTo>
                  <a:lnTo>
                    <a:pt x="1398" y="301"/>
                  </a:lnTo>
                  <a:lnTo>
                    <a:pt x="1394" y="298"/>
                  </a:lnTo>
                  <a:lnTo>
                    <a:pt x="1393" y="295"/>
                  </a:lnTo>
                  <a:lnTo>
                    <a:pt x="1391" y="291"/>
                  </a:lnTo>
                  <a:lnTo>
                    <a:pt x="1391" y="291"/>
                  </a:lnTo>
                  <a:lnTo>
                    <a:pt x="1393" y="287"/>
                  </a:lnTo>
                  <a:lnTo>
                    <a:pt x="1394" y="285"/>
                  </a:lnTo>
                  <a:lnTo>
                    <a:pt x="1398" y="283"/>
                  </a:lnTo>
                  <a:lnTo>
                    <a:pt x="1401" y="282"/>
                  </a:lnTo>
                  <a:lnTo>
                    <a:pt x="1401" y="282"/>
                  </a:lnTo>
                  <a:close/>
                  <a:moveTo>
                    <a:pt x="1382" y="254"/>
                  </a:moveTo>
                  <a:lnTo>
                    <a:pt x="1382" y="254"/>
                  </a:lnTo>
                  <a:lnTo>
                    <a:pt x="1386" y="256"/>
                  </a:lnTo>
                  <a:lnTo>
                    <a:pt x="1389" y="257"/>
                  </a:lnTo>
                  <a:lnTo>
                    <a:pt x="1391" y="260"/>
                  </a:lnTo>
                  <a:lnTo>
                    <a:pt x="1391" y="264"/>
                  </a:lnTo>
                  <a:lnTo>
                    <a:pt x="1391" y="264"/>
                  </a:lnTo>
                  <a:lnTo>
                    <a:pt x="1391" y="268"/>
                  </a:lnTo>
                  <a:lnTo>
                    <a:pt x="1389" y="270"/>
                  </a:lnTo>
                  <a:lnTo>
                    <a:pt x="1386" y="273"/>
                  </a:lnTo>
                  <a:lnTo>
                    <a:pt x="1382" y="273"/>
                  </a:lnTo>
                  <a:lnTo>
                    <a:pt x="1382" y="273"/>
                  </a:lnTo>
                  <a:lnTo>
                    <a:pt x="1379" y="273"/>
                  </a:lnTo>
                  <a:lnTo>
                    <a:pt x="1375" y="270"/>
                  </a:lnTo>
                  <a:lnTo>
                    <a:pt x="1374" y="268"/>
                  </a:lnTo>
                  <a:lnTo>
                    <a:pt x="1373" y="264"/>
                  </a:lnTo>
                  <a:lnTo>
                    <a:pt x="1373" y="264"/>
                  </a:lnTo>
                  <a:lnTo>
                    <a:pt x="1374" y="260"/>
                  </a:lnTo>
                  <a:lnTo>
                    <a:pt x="1375" y="257"/>
                  </a:lnTo>
                  <a:lnTo>
                    <a:pt x="1379" y="256"/>
                  </a:lnTo>
                  <a:lnTo>
                    <a:pt x="1382" y="254"/>
                  </a:lnTo>
                  <a:lnTo>
                    <a:pt x="1382" y="254"/>
                  </a:lnTo>
                  <a:close/>
                  <a:moveTo>
                    <a:pt x="1623" y="552"/>
                  </a:moveTo>
                  <a:lnTo>
                    <a:pt x="1623" y="552"/>
                  </a:lnTo>
                  <a:lnTo>
                    <a:pt x="1623" y="546"/>
                  </a:lnTo>
                  <a:lnTo>
                    <a:pt x="1622" y="539"/>
                  </a:lnTo>
                  <a:lnTo>
                    <a:pt x="1619" y="534"/>
                  </a:lnTo>
                  <a:lnTo>
                    <a:pt x="1615" y="529"/>
                  </a:lnTo>
                  <a:lnTo>
                    <a:pt x="1275" y="529"/>
                  </a:lnTo>
                  <a:lnTo>
                    <a:pt x="1275" y="529"/>
                  </a:lnTo>
                  <a:lnTo>
                    <a:pt x="1275" y="529"/>
                  </a:lnTo>
                  <a:lnTo>
                    <a:pt x="1275" y="683"/>
                  </a:lnTo>
                  <a:lnTo>
                    <a:pt x="1275" y="683"/>
                  </a:lnTo>
                  <a:lnTo>
                    <a:pt x="1275" y="686"/>
                  </a:lnTo>
                  <a:lnTo>
                    <a:pt x="1615" y="686"/>
                  </a:lnTo>
                  <a:lnTo>
                    <a:pt x="1615" y="686"/>
                  </a:lnTo>
                  <a:lnTo>
                    <a:pt x="1619" y="680"/>
                  </a:lnTo>
                  <a:lnTo>
                    <a:pt x="1622" y="674"/>
                  </a:lnTo>
                  <a:lnTo>
                    <a:pt x="1623" y="669"/>
                  </a:lnTo>
                  <a:lnTo>
                    <a:pt x="1623" y="662"/>
                  </a:lnTo>
                  <a:lnTo>
                    <a:pt x="1623" y="552"/>
                  </a:lnTo>
                  <a:close/>
                  <a:moveTo>
                    <a:pt x="1382" y="603"/>
                  </a:moveTo>
                  <a:lnTo>
                    <a:pt x="1382" y="603"/>
                  </a:lnTo>
                  <a:lnTo>
                    <a:pt x="1379" y="601"/>
                  </a:lnTo>
                  <a:lnTo>
                    <a:pt x="1375" y="600"/>
                  </a:lnTo>
                  <a:lnTo>
                    <a:pt x="1374" y="597"/>
                  </a:lnTo>
                  <a:lnTo>
                    <a:pt x="1373" y="593"/>
                  </a:lnTo>
                  <a:lnTo>
                    <a:pt x="1373" y="593"/>
                  </a:lnTo>
                  <a:lnTo>
                    <a:pt x="1374" y="589"/>
                  </a:lnTo>
                  <a:lnTo>
                    <a:pt x="1375" y="587"/>
                  </a:lnTo>
                  <a:lnTo>
                    <a:pt x="1379" y="584"/>
                  </a:lnTo>
                  <a:lnTo>
                    <a:pt x="1382" y="584"/>
                  </a:lnTo>
                  <a:lnTo>
                    <a:pt x="1382" y="584"/>
                  </a:lnTo>
                  <a:lnTo>
                    <a:pt x="1386" y="584"/>
                  </a:lnTo>
                  <a:lnTo>
                    <a:pt x="1389" y="587"/>
                  </a:lnTo>
                  <a:lnTo>
                    <a:pt x="1391" y="589"/>
                  </a:lnTo>
                  <a:lnTo>
                    <a:pt x="1391" y="593"/>
                  </a:lnTo>
                  <a:lnTo>
                    <a:pt x="1391" y="593"/>
                  </a:lnTo>
                  <a:lnTo>
                    <a:pt x="1391" y="597"/>
                  </a:lnTo>
                  <a:lnTo>
                    <a:pt x="1389" y="600"/>
                  </a:lnTo>
                  <a:lnTo>
                    <a:pt x="1386" y="601"/>
                  </a:lnTo>
                  <a:lnTo>
                    <a:pt x="1382" y="603"/>
                  </a:lnTo>
                  <a:lnTo>
                    <a:pt x="1382" y="603"/>
                  </a:lnTo>
                  <a:close/>
                  <a:moveTo>
                    <a:pt x="1401" y="630"/>
                  </a:moveTo>
                  <a:lnTo>
                    <a:pt x="1401" y="630"/>
                  </a:lnTo>
                  <a:lnTo>
                    <a:pt x="1398" y="629"/>
                  </a:lnTo>
                  <a:lnTo>
                    <a:pt x="1394" y="628"/>
                  </a:lnTo>
                  <a:lnTo>
                    <a:pt x="1393" y="625"/>
                  </a:lnTo>
                  <a:lnTo>
                    <a:pt x="1391" y="621"/>
                  </a:lnTo>
                  <a:lnTo>
                    <a:pt x="1391" y="621"/>
                  </a:lnTo>
                  <a:lnTo>
                    <a:pt x="1393" y="617"/>
                  </a:lnTo>
                  <a:lnTo>
                    <a:pt x="1394" y="614"/>
                  </a:lnTo>
                  <a:lnTo>
                    <a:pt x="1398" y="612"/>
                  </a:lnTo>
                  <a:lnTo>
                    <a:pt x="1401" y="612"/>
                  </a:lnTo>
                  <a:lnTo>
                    <a:pt x="1401" y="612"/>
                  </a:lnTo>
                  <a:lnTo>
                    <a:pt x="1405" y="612"/>
                  </a:lnTo>
                  <a:lnTo>
                    <a:pt x="1407" y="614"/>
                  </a:lnTo>
                  <a:lnTo>
                    <a:pt x="1410" y="617"/>
                  </a:lnTo>
                  <a:lnTo>
                    <a:pt x="1410" y="621"/>
                  </a:lnTo>
                  <a:lnTo>
                    <a:pt x="1410" y="621"/>
                  </a:lnTo>
                  <a:lnTo>
                    <a:pt x="1410" y="625"/>
                  </a:lnTo>
                  <a:lnTo>
                    <a:pt x="1407" y="628"/>
                  </a:lnTo>
                  <a:lnTo>
                    <a:pt x="1405" y="629"/>
                  </a:lnTo>
                  <a:lnTo>
                    <a:pt x="1401" y="630"/>
                  </a:lnTo>
                  <a:lnTo>
                    <a:pt x="1401" y="630"/>
                  </a:lnTo>
                  <a:close/>
                  <a:moveTo>
                    <a:pt x="1419" y="603"/>
                  </a:moveTo>
                  <a:lnTo>
                    <a:pt x="1419" y="603"/>
                  </a:lnTo>
                  <a:lnTo>
                    <a:pt x="1416" y="601"/>
                  </a:lnTo>
                  <a:lnTo>
                    <a:pt x="1412" y="600"/>
                  </a:lnTo>
                  <a:lnTo>
                    <a:pt x="1411" y="597"/>
                  </a:lnTo>
                  <a:lnTo>
                    <a:pt x="1410" y="593"/>
                  </a:lnTo>
                  <a:lnTo>
                    <a:pt x="1410" y="593"/>
                  </a:lnTo>
                  <a:lnTo>
                    <a:pt x="1411" y="589"/>
                  </a:lnTo>
                  <a:lnTo>
                    <a:pt x="1412" y="587"/>
                  </a:lnTo>
                  <a:lnTo>
                    <a:pt x="1416" y="584"/>
                  </a:lnTo>
                  <a:lnTo>
                    <a:pt x="1419" y="584"/>
                  </a:lnTo>
                  <a:lnTo>
                    <a:pt x="1419" y="584"/>
                  </a:lnTo>
                  <a:lnTo>
                    <a:pt x="1423" y="584"/>
                  </a:lnTo>
                  <a:lnTo>
                    <a:pt x="1426" y="587"/>
                  </a:lnTo>
                  <a:lnTo>
                    <a:pt x="1428" y="589"/>
                  </a:lnTo>
                  <a:lnTo>
                    <a:pt x="1428" y="593"/>
                  </a:lnTo>
                  <a:lnTo>
                    <a:pt x="1428" y="593"/>
                  </a:lnTo>
                  <a:lnTo>
                    <a:pt x="1428" y="597"/>
                  </a:lnTo>
                  <a:lnTo>
                    <a:pt x="1426" y="600"/>
                  </a:lnTo>
                  <a:lnTo>
                    <a:pt x="1423" y="601"/>
                  </a:lnTo>
                  <a:lnTo>
                    <a:pt x="1419" y="603"/>
                  </a:lnTo>
                  <a:lnTo>
                    <a:pt x="1419" y="603"/>
                  </a:lnTo>
                  <a:close/>
                  <a:moveTo>
                    <a:pt x="1438" y="630"/>
                  </a:moveTo>
                  <a:lnTo>
                    <a:pt x="1438" y="630"/>
                  </a:lnTo>
                  <a:lnTo>
                    <a:pt x="1435" y="629"/>
                  </a:lnTo>
                  <a:lnTo>
                    <a:pt x="1431" y="628"/>
                  </a:lnTo>
                  <a:lnTo>
                    <a:pt x="1430" y="625"/>
                  </a:lnTo>
                  <a:lnTo>
                    <a:pt x="1428" y="621"/>
                  </a:lnTo>
                  <a:lnTo>
                    <a:pt x="1428" y="621"/>
                  </a:lnTo>
                  <a:lnTo>
                    <a:pt x="1430" y="617"/>
                  </a:lnTo>
                  <a:lnTo>
                    <a:pt x="1431" y="614"/>
                  </a:lnTo>
                  <a:lnTo>
                    <a:pt x="1435" y="612"/>
                  </a:lnTo>
                  <a:lnTo>
                    <a:pt x="1438" y="612"/>
                  </a:lnTo>
                  <a:lnTo>
                    <a:pt x="1438" y="612"/>
                  </a:lnTo>
                  <a:lnTo>
                    <a:pt x="1442" y="612"/>
                  </a:lnTo>
                  <a:lnTo>
                    <a:pt x="1444" y="614"/>
                  </a:lnTo>
                  <a:lnTo>
                    <a:pt x="1447" y="617"/>
                  </a:lnTo>
                  <a:lnTo>
                    <a:pt x="1447" y="621"/>
                  </a:lnTo>
                  <a:lnTo>
                    <a:pt x="1447" y="621"/>
                  </a:lnTo>
                  <a:lnTo>
                    <a:pt x="1447" y="625"/>
                  </a:lnTo>
                  <a:lnTo>
                    <a:pt x="1444" y="628"/>
                  </a:lnTo>
                  <a:lnTo>
                    <a:pt x="1442" y="629"/>
                  </a:lnTo>
                  <a:lnTo>
                    <a:pt x="1438" y="630"/>
                  </a:lnTo>
                  <a:lnTo>
                    <a:pt x="1438" y="630"/>
                  </a:lnTo>
                  <a:close/>
                  <a:moveTo>
                    <a:pt x="1456" y="603"/>
                  </a:moveTo>
                  <a:lnTo>
                    <a:pt x="1456" y="603"/>
                  </a:lnTo>
                  <a:lnTo>
                    <a:pt x="1453" y="601"/>
                  </a:lnTo>
                  <a:lnTo>
                    <a:pt x="1450" y="600"/>
                  </a:lnTo>
                  <a:lnTo>
                    <a:pt x="1448" y="597"/>
                  </a:lnTo>
                  <a:lnTo>
                    <a:pt x="1447" y="593"/>
                  </a:lnTo>
                  <a:lnTo>
                    <a:pt x="1447" y="593"/>
                  </a:lnTo>
                  <a:lnTo>
                    <a:pt x="1448" y="589"/>
                  </a:lnTo>
                  <a:lnTo>
                    <a:pt x="1450" y="587"/>
                  </a:lnTo>
                  <a:lnTo>
                    <a:pt x="1453" y="584"/>
                  </a:lnTo>
                  <a:lnTo>
                    <a:pt x="1456" y="584"/>
                  </a:lnTo>
                  <a:lnTo>
                    <a:pt x="1456" y="584"/>
                  </a:lnTo>
                  <a:lnTo>
                    <a:pt x="1460" y="584"/>
                  </a:lnTo>
                  <a:lnTo>
                    <a:pt x="1463" y="587"/>
                  </a:lnTo>
                  <a:lnTo>
                    <a:pt x="1465" y="589"/>
                  </a:lnTo>
                  <a:lnTo>
                    <a:pt x="1465" y="593"/>
                  </a:lnTo>
                  <a:lnTo>
                    <a:pt x="1465" y="593"/>
                  </a:lnTo>
                  <a:lnTo>
                    <a:pt x="1465" y="597"/>
                  </a:lnTo>
                  <a:lnTo>
                    <a:pt x="1463" y="600"/>
                  </a:lnTo>
                  <a:lnTo>
                    <a:pt x="1460" y="601"/>
                  </a:lnTo>
                  <a:lnTo>
                    <a:pt x="1456" y="603"/>
                  </a:lnTo>
                  <a:lnTo>
                    <a:pt x="1456" y="603"/>
                  </a:lnTo>
                  <a:close/>
                  <a:moveTo>
                    <a:pt x="1475" y="630"/>
                  </a:moveTo>
                  <a:lnTo>
                    <a:pt x="1475" y="630"/>
                  </a:lnTo>
                  <a:lnTo>
                    <a:pt x="1472" y="629"/>
                  </a:lnTo>
                  <a:lnTo>
                    <a:pt x="1468" y="628"/>
                  </a:lnTo>
                  <a:lnTo>
                    <a:pt x="1467" y="625"/>
                  </a:lnTo>
                  <a:lnTo>
                    <a:pt x="1465" y="621"/>
                  </a:lnTo>
                  <a:lnTo>
                    <a:pt x="1465" y="621"/>
                  </a:lnTo>
                  <a:lnTo>
                    <a:pt x="1467" y="617"/>
                  </a:lnTo>
                  <a:lnTo>
                    <a:pt x="1468" y="614"/>
                  </a:lnTo>
                  <a:lnTo>
                    <a:pt x="1472" y="612"/>
                  </a:lnTo>
                  <a:lnTo>
                    <a:pt x="1475" y="612"/>
                  </a:lnTo>
                  <a:lnTo>
                    <a:pt x="1475" y="612"/>
                  </a:lnTo>
                  <a:lnTo>
                    <a:pt x="1479" y="612"/>
                  </a:lnTo>
                  <a:lnTo>
                    <a:pt x="1481" y="614"/>
                  </a:lnTo>
                  <a:lnTo>
                    <a:pt x="1484" y="617"/>
                  </a:lnTo>
                  <a:lnTo>
                    <a:pt x="1484" y="621"/>
                  </a:lnTo>
                  <a:lnTo>
                    <a:pt x="1484" y="621"/>
                  </a:lnTo>
                  <a:lnTo>
                    <a:pt x="1484" y="625"/>
                  </a:lnTo>
                  <a:lnTo>
                    <a:pt x="1481" y="628"/>
                  </a:lnTo>
                  <a:lnTo>
                    <a:pt x="1479" y="629"/>
                  </a:lnTo>
                  <a:lnTo>
                    <a:pt x="1475" y="630"/>
                  </a:lnTo>
                  <a:lnTo>
                    <a:pt x="1475" y="630"/>
                  </a:lnTo>
                  <a:close/>
                  <a:moveTo>
                    <a:pt x="1493" y="603"/>
                  </a:moveTo>
                  <a:lnTo>
                    <a:pt x="1493" y="603"/>
                  </a:lnTo>
                  <a:lnTo>
                    <a:pt x="1491" y="601"/>
                  </a:lnTo>
                  <a:lnTo>
                    <a:pt x="1487" y="600"/>
                  </a:lnTo>
                  <a:lnTo>
                    <a:pt x="1485" y="597"/>
                  </a:lnTo>
                  <a:lnTo>
                    <a:pt x="1484" y="593"/>
                  </a:lnTo>
                  <a:lnTo>
                    <a:pt x="1484" y="593"/>
                  </a:lnTo>
                  <a:lnTo>
                    <a:pt x="1485" y="589"/>
                  </a:lnTo>
                  <a:lnTo>
                    <a:pt x="1487" y="587"/>
                  </a:lnTo>
                  <a:lnTo>
                    <a:pt x="1491" y="584"/>
                  </a:lnTo>
                  <a:lnTo>
                    <a:pt x="1493" y="584"/>
                  </a:lnTo>
                  <a:lnTo>
                    <a:pt x="1493" y="584"/>
                  </a:lnTo>
                  <a:lnTo>
                    <a:pt x="1497" y="584"/>
                  </a:lnTo>
                  <a:lnTo>
                    <a:pt x="1500" y="587"/>
                  </a:lnTo>
                  <a:lnTo>
                    <a:pt x="1502" y="589"/>
                  </a:lnTo>
                  <a:lnTo>
                    <a:pt x="1502" y="593"/>
                  </a:lnTo>
                  <a:lnTo>
                    <a:pt x="1502" y="593"/>
                  </a:lnTo>
                  <a:lnTo>
                    <a:pt x="1502" y="597"/>
                  </a:lnTo>
                  <a:lnTo>
                    <a:pt x="1500" y="600"/>
                  </a:lnTo>
                  <a:lnTo>
                    <a:pt x="1497" y="601"/>
                  </a:lnTo>
                  <a:lnTo>
                    <a:pt x="1493" y="603"/>
                  </a:lnTo>
                  <a:lnTo>
                    <a:pt x="1493" y="603"/>
                  </a:lnTo>
                  <a:close/>
                  <a:moveTo>
                    <a:pt x="1512" y="630"/>
                  </a:moveTo>
                  <a:lnTo>
                    <a:pt x="1512" y="630"/>
                  </a:lnTo>
                  <a:lnTo>
                    <a:pt x="1509" y="629"/>
                  </a:lnTo>
                  <a:lnTo>
                    <a:pt x="1505" y="628"/>
                  </a:lnTo>
                  <a:lnTo>
                    <a:pt x="1504" y="625"/>
                  </a:lnTo>
                  <a:lnTo>
                    <a:pt x="1502" y="621"/>
                  </a:lnTo>
                  <a:lnTo>
                    <a:pt x="1502" y="621"/>
                  </a:lnTo>
                  <a:lnTo>
                    <a:pt x="1504" y="617"/>
                  </a:lnTo>
                  <a:lnTo>
                    <a:pt x="1505" y="614"/>
                  </a:lnTo>
                  <a:lnTo>
                    <a:pt x="1509" y="612"/>
                  </a:lnTo>
                  <a:lnTo>
                    <a:pt x="1512" y="612"/>
                  </a:lnTo>
                  <a:lnTo>
                    <a:pt x="1512" y="612"/>
                  </a:lnTo>
                  <a:lnTo>
                    <a:pt x="1516" y="612"/>
                  </a:lnTo>
                  <a:lnTo>
                    <a:pt x="1518" y="614"/>
                  </a:lnTo>
                  <a:lnTo>
                    <a:pt x="1521" y="617"/>
                  </a:lnTo>
                  <a:lnTo>
                    <a:pt x="1521" y="621"/>
                  </a:lnTo>
                  <a:lnTo>
                    <a:pt x="1521" y="621"/>
                  </a:lnTo>
                  <a:lnTo>
                    <a:pt x="1521" y="625"/>
                  </a:lnTo>
                  <a:lnTo>
                    <a:pt x="1518" y="628"/>
                  </a:lnTo>
                  <a:lnTo>
                    <a:pt x="1516" y="629"/>
                  </a:lnTo>
                  <a:lnTo>
                    <a:pt x="1512" y="630"/>
                  </a:lnTo>
                  <a:lnTo>
                    <a:pt x="1512" y="630"/>
                  </a:lnTo>
                  <a:close/>
                  <a:moveTo>
                    <a:pt x="1530" y="603"/>
                  </a:moveTo>
                  <a:lnTo>
                    <a:pt x="1530" y="603"/>
                  </a:lnTo>
                  <a:lnTo>
                    <a:pt x="1528" y="601"/>
                  </a:lnTo>
                  <a:lnTo>
                    <a:pt x="1524" y="600"/>
                  </a:lnTo>
                  <a:lnTo>
                    <a:pt x="1522" y="597"/>
                  </a:lnTo>
                  <a:lnTo>
                    <a:pt x="1521" y="593"/>
                  </a:lnTo>
                  <a:lnTo>
                    <a:pt x="1521" y="593"/>
                  </a:lnTo>
                  <a:lnTo>
                    <a:pt x="1522" y="589"/>
                  </a:lnTo>
                  <a:lnTo>
                    <a:pt x="1524" y="587"/>
                  </a:lnTo>
                  <a:lnTo>
                    <a:pt x="1528" y="584"/>
                  </a:lnTo>
                  <a:lnTo>
                    <a:pt x="1530" y="584"/>
                  </a:lnTo>
                  <a:lnTo>
                    <a:pt x="1530" y="584"/>
                  </a:lnTo>
                  <a:lnTo>
                    <a:pt x="1534" y="584"/>
                  </a:lnTo>
                  <a:lnTo>
                    <a:pt x="1537" y="587"/>
                  </a:lnTo>
                  <a:lnTo>
                    <a:pt x="1540" y="589"/>
                  </a:lnTo>
                  <a:lnTo>
                    <a:pt x="1540" y="593"/>
                  </a:lnTo>
                  <a:lnTo>
                    <a:pt x="1540" y="593"/>
                  </a:lnTo>
                  <a:lnTo>
                    <a:pt x="1540" y="597"/>
                  </a:lnTo>
                  <a:lnTo>
                    <a:pt x="1537" y="600"/>
                  </a:lnTo>
                  <a:lnTo>
                    <a:pt x="1534" y="601"/>
                  </a:lnTo>
                  <a:lnTo>
                    <a:pt x="1530" y="603"/>
                  </a:lnTo>
                  <a:lnTo>
                    <a:pt x="1530" y="603"/>
                  </a:lnTo>
                  <a:close/>
                  <a:moveTo>
                    <a:pt x="1549" y="630"/>
                  </a:moveTo>
                  <a:lnTo>
                    <a:pt x="1549" y="630"/>
                  </a:lnTo>
                  <a:lnTo>
                    <a:pt x="1546" y="629"/>
                  </a:lnTo>
                  <a:lnTo>
                    <a:pt x="1542" y="628"/>
                  </a:lnTo>
                  <a:lnTo>
                    <a:pt x="1541" y="625"/>
                  </a:lnTo>
                  <a:lnTo>
                    <a:pt x="1540" y="621"/>
                  </a:lnTo>
                  <a:lnTo>
                    <a:pt x="1540" y="621"/>
                  </a:lnTo>
                  <a:lnTo>
                    <a:pt x="1541" y="617"/>
                  </a:lnTo>
                  <a:lnTo>
                    <a:pt x="1542" y="614"/>
                  </a:lnTo>
                  <a:lnTo>
                    <a:pt x="1546" y="612"/>
                  </a:lnTo>
                  <a:lnTo>
                    <a:pt x="1549" y="612"/>
                  </a:lnTo>
                  <a:lnTo>
                    <a:pt x="1549" y="612"/>
                  </a:lnTo>
                  <a:lnTo>
                    <a:pt x="1553" y="612"/>
                  </a:lnTo>
                  <a:lnTo>
                    <a:pt x="1555" y="614"/>
                  </a:lnTo>
                  <a:lnTo>
                    <a:pt x="1558" y="617"/>
                  </a:lnTo>
                  <a:lnTo>
                    <a:pt x="1558" y="621"/>
                  </a:lnTo>
                  <a:lnTo>
                    <a:pt x="1558" y="621"/>
                  </a:lnTo>
                  <a:lnTo>
                    <a:pt x="1558" y="625"/>
                  </a:lnTo>
                  <a:lnTo>
                    <a:pt x="1555" y="628"/>
                  </a:lnTo>
                  <a:lnTo>
                    <a:pt x="1553" y="629"/>
                  </a:lnTo>
                  <a:lnTo>
                    <a:pt x="1549" y="630"/>
                  </a:lnTo>
                  <a:lnTo>
                    <a:pt x="1549" y="630"/>
                  </a:lnTo>
                  <a:close/>
                  <a:moveTo>
                    <a:pt x="1581" y="868"/>
                  </a:moveTo>
                  <a:lnTo>
                    <a:pt x="1581" y="868"/>
                  </a:lnTo>
                  <a:lnTo>
                    <a:pt x="1589" y="866"/>
                  </a:lnTo>
                  <a:lnTo>
                    <a:pt x="1598" y="865"/>
                  </a:lnTo>
                  <a:lnTo>
                    <a:pt x="1604" y="861"/>
                  </a:lnTo>
                  <a:lnTo>
                    <a:pt x="1611" y="856"/>
                  </a:lnTo>
                  <a:lnTo>
                    <a:pt x="1616" y="849"/>
                  </a:lnTo>
                  <a:lnTo>
                    <a:pt x="1620" y="841"/>
                  </a:lnTo>
                  <a:lnTo>
                    <a:pt x="1623" y="833"/>
                  </a:lnTo>
                  <a:lnTo>
                    <a:pt x="1623" y="825"/>
                  </a:lnTo>
                  <a:lnTo>
                    <a:pt x="1623" y="716"/>
                  </a:lnTo>
                  <a:lnTo>
                    <a:pt x="1623" y="716"/>
                  </a:lnTo>
                  <a:lnTo>
                    <a:pt x="1623" y="711"/>
                  </a:lnTo>
                  <a:lnTo>
                    <a:pt x="1622" y="704"/>
                  </a:lnTo>
                  <a:lnTo>
                    <a:pt x="1619" y="698"/>
                  </a:lnTo>
                  <a:lnTo>
                    <a:pt x="1615" y="692"/>
                  </a:lnTo>
                  <a:lnTo>
                    <a:pt x="1275" y="692"/>
                  </a:lnTo>
                  <a:lnTo>
                    <a:pt x="1275" y="692"/>
                  </a:lnTo>
                  <a:lnTo>
                    <a:pt x="1272" y="708"/>
                  </a:lnTo>
                  <a:lnTo>
                    <a:pt x="1268" y="723"/>
                  </a:lnTo>
                  <a:lnTo>
                    <a:pt x="1268" y="723"/>
                  </a:lnTo>
                  <a:lnTo>
                    <a:pt x="1271" y="732"/>
                  </a:lnTo>
                  <a:lnTo>
                    <a:pt x="1273" y="741"/>
                  </a:lnTo>
                  <a:lnTo>
                    <a:pt x="1275" y="752"/>
                  </a:lnTo>
                  <a:lnTo>
                    <a:pt x="1275" y="762"/>
                  </a:lnTo>
                  <a:lnTo>
                    <a:pt x="1275" y="868"/>
                  </a:lnTo>
                  <a:lnTo>
                    <a:pt x="1581" y="868"/>
                  </a:lnTo>
                  <a:close/>
                  <a:moveTo>
                    <a:pt x="1549" y="775"/>
                  </a:moveTo>
                  <a:lnTo>
                    <a:pt x="1549" y="775"/>
                  </a:lnTo>
                  <a:lnTo>
                    <a:pt x="1553" y="777"/>
                  </a:lnTo>
                  <a:lnTo>
                    <a:pt x="1555" y="778"/>
                  </a:lnTo>
                  <a:lnTo>
                    <a:pt x="1558" y="781"/>
                  </a:lnTo>
                  <a:lnTo>
                    <a:pt x="1558" y="785"/>
                  </a:lnTo>
                  <a:lnTo>
                    <a:pt x="1558" y="785"/>
                  </a:lnTo>
                  <a:lnTo>
                    <a:pt x="1558" y="789"/>
                  </a:lnTo>
                  <a:lnTo>
                    <a:pt x="1555" y="791"/>
                  </a:lnTo>
                  <a:lnTo>
                    <a:pt x="1553" y="794"/>
                  </a:lnTo>
                  <a:lnTo>
                    <a:pt x="1549" y="794"/>
                  </a:lnTo>
                  <a:lnTo>
                    <a:pt x="1549" y="794"/>
                  </a:lnTo>
                  <a:lnTo>
                    <a:pt x="1546" y="794"/>
                  </a:lnTo>
                  <a:lnTo>
                    <a:pt x="1542" y="791"/>
                  </a:lnTo>
                  <a:lnTo>
                    <a:pt x="1541" y="789"/>
                  </a:lnTo>
                  <a:lnTo>
                    <a:pt x="1540" y="785"/>
                  </a:lnTo>
                  <a:lnTo>
                    <a:pt x="1540" y="785"/>
                  </a:lnTo>
                  <a:lnTo>
                    <a:pt x="1541" y="781"/>
                  </a:lnTo>
                  <a:lnTo>
                    <a:pt x="1542" y="778"/>
                  </a:lnTo>
                  <a:lnTo>
                    <a:pt x="1546" y="777"/>
                  </a:lnTo>
                  <a:lnTo>
                    <a:pt x="1549" y="775"/>
                  </a:lnTo>
                  <a:lnTo>
                    <a:pt x="1549" y="775"/>
                  </a:lnTo>
                  <a:close/>
                  <a:moveTo>
                    <a:pt x="1530" y="748"/>
                  </a:moveTo>
                  <a:lnTo>
                    <a:pt x="1530" y="748"/>
                  </a:lnTo>
                  <a:lnTo>
                    <a:pt x="1534" y="749"/>
                  </a:lnTo>
                  <a:lnTo>
                    <a:pt x="1537" y="750"/>
                  </a:lnTo>
                  <a:lnTo>
                    <a:pt x="1540" y="753"/>
                  </a:lnTo>
                  <a:lnTo>
                    <a:pt x="1540" y="757"/>
                  </a:lnTo>
                  <a:lnTo>
                    <a:pt x="1540" y="757"/>
                  </a:lnTo>
                  <a:lnTo>
                    <a:pt x="1540" y="761"/>
                  </a:lnTo>
                  <a:lnTo>
                    <a:pt x="1537" y="763"/>
                  </a:lnTo>
                  <a:lnTo>
                    <a:pt x="1534" y="766"/>
                  </a:lnTo>
                  <a:lnTo>
                    <a:pt x="1530" y="766"/>
                  </a:lnTo>
                  <a:lnTo>
                    <a:pt x="1530" y="766"/>
                  </a:lnTo>
                  <a:lnTo>
                    <a:pt x="1528" y="766"/>
                  </a:lnTo>
                  <a:lnTo>
                    <a:pt x="1524" y="763"/>
                  </a:lnTo>
                  <a:lnTo>
                    <a:pt x="1522" y="761"/>
                  </a:lnTo>
                  <a:lnTo>
                    <a:pt x="1521" y="757"/>
                  </a:lnTo>
                  <a:lnTo>
                    <a:pt x="1521" y="757"/>
                  </a:lnTo>
                  <a:lnTo>
                    <a:pt x="1522" y="753"/>
                  </a:lnTo>
                  <a:lnTo>
                    <a:pt x="1524" y="750"/>
                  </a:lnTo>
                  <a:lnTo>
                    <a:pt x="1528" y="749"/>
                  </a:lnTo>
                  <a:lnTo>
                    <a:pt x="1530" y="748"/>
                  </a:lnTo>
                  <a:lnTo>
                    <a:pt x="1530" y="748"/>
                  </a:lnTo>
                  <a:close/>
                  <a:moveTo>
                    <a:pt x="1512" y="775"/>
                  </a:moveTo>
                  <a:lnTo>
                    <a:pt x="1512" y="775"/>
                  </a:lnTo>
                  <a:lnTo>
                    <a:pt x="1516" y="777"/>
                  </a:lnTo>
                  <a:lnTo>
                    <a:pt x="1518" y="778"/>
                  </a:lnTo>
                  <a:lnTo>
                    <a:pt x="1521" y="781"/>
                  </a:lnTo>
                  <a:lnTo>
                    <a:pt x="1521" y="785"/>
                  </a:lnTo>
                  <a:lnTo>
                    <a:pt x="1521" y="785"/>
                  </a:lnTo>
                  <a:lnTo>
                    <a:pt x="1521" y="789"/>
                  </a:lnTo>
                  <a:lnTo>
                    <a:pt x="1518" y="791"/>
                  </a:lnTo>
                  <a:lnTo>
                    <a:pt x="1516" y="794"/>
                  </a:lnTo>
                  <a:lnTo>
                    <a:pt x="1512" y="794"/>
                  </a:lnTo>
                  <a:lnTo>
                    <a:pt x="1512" y="794"/>
                  </a:lnTo>
                  <a:lnTo>
                    <a:pt x="1509" y="794"/>
                  </a:lnTo>
                  <a:lnTo>
                    <a:pt x="1505" y="791"/>
                  </a:lnTo>
                  <a:lnTo>
                    <a:pt x="1504" y="789"/>
                  </a:lnTo>
                  <a:lnTo>
                    <a:pt x="1502" y="785"/>
                  </a:lnTo>
                  <a:lnTo>
                    <a:pt x="1502" y="785"/>
                  </a:lnTo>
                  <a:lnTo>
                    <a:pt x="1504" y="781"/>
                  </a:lnTo>
                  <a:lnTo>
                    <a:pt x="1505" y="778"/>
                  </a:lnTo>
                  <a:lnTo>
                    <a:pt x="1509" y="777"/>
                  </a:lnTo>
                  <a:lnTo>
                    <a:pt x="1512" y="775"/>
                  </a:lnTo>
                  <a:lnTo>
                    <a:pt x="1512" y="775"/>
                  </a:lnTo>
                  <a:close/>
                  <a:moveTo>
                    <a:pt x="1493" y="748"/>
                  </a:moveTo>
                  <a:lnTo>
                    <a:pt x="1493" y="748"/>
                  </a:lnTo>
                  <a:lnTo>
                    <a:pt x="1497" y="749"/>
                  </a:lnTo>
                  <a:lnTo>
                    <a:pt x="1500" y="750"/>
                  </a:lnTo>
                  <a:lnTo>
                    <a:pt x="1502" y="753"/>
                  </a:lnTo>
                  <a:lnTo>
                    <a:pt x="1502" y="757"/>
                  </a:lnTo>
                  <a:lnTo>
                    <a:pt x="1502" y="757"/>
                  </a:lnTo>
                  <a:lnTo>
                    <a:pt x="1502" y="761"/>
                  </a:lnTo>
                  <a:lnTo>
                    <a:pt x="1500" y="763"/>
                  </a:lnTo>
                  <a:lnTo>
                    <a:pt x="1497" y="766"/>
                  </a:lnTo>
                  <a:lnTo>
                    <a:pt x="1493" y="766"/>
                  </a:lnTo>
                  <a:lnTo>
                    <a:pt x="1493" y="766"/>
                  </a:lnTo>
                  <a:lnTo>
                    <a:pt x="1491" y="766"/>
                  </a:lnTo>
                  <a:lnTo>
                    <a:pt x="1487" y="763"/>
                  </a:lnTo>
                  <a:lnTo>
                    <a:pt x="1485" y="761"/>
                  </a:lnTo>
                  <a:lnTo>
                    <a:pt x="1484" y="757"/>
                  </a:lnTo>
                  <a:lnTo>
                    <a:pt x="1484" y="757"/>
                  </a:lnTo>
                  <a:lnTo>
                    <a:pt x="1485" y="753"/>
                  </a:lnTo>
                  <a:lnTo>
                    <a:pt x="1487" y="750"/>
                  </a:lnTo>
                  <a:lnTo>
                    <a:pt x="1491" y="749"/>
                  </a:lnTo>
                  <a:lnTo>
                    <a:pt x="1493" y="748"/>
                  </a:lnTo>
                  <a:lnTo>
                    <a:pt x="1493" y="748"/>
                  </a:lnTo>
                  <a:close/>
                  <a:moveTo>
                    <a:pt x="1475" y="775"/>
                  </a:moveTo>
                  <a:lnTo>
                    <a:pt x="1475" y="775"/>
                  </a:lnTo>
                  <a:lnTo>
                    <a:pt x="1479" y="777"/>
                  </a:lnTo>
                  <a:lnTo>
                    <a:pt x="1481" y="778"/>
                  </a:lnTo>
                  <a:lnTo>
                    <a:pt x="1484" y="781"/>
                  </a:lnTo>
                  <a:lnTo>
                    <a:pt x="1484" y="785"/>
                  </a:lnTo>
                  <a:lnTo>
                    <a:pt x="1484" y="785"/>
                  </a:lnTo>
                  <a:lnTo>
                    <a:pt x="1484" y="789"/>
                  </a:lnTo>
                  <a:lnTo>
                    <a:pt x="1481" y="791"/>
                  </a:lnTo>
                  <a:lnTo>
                    <a:pt x="1479" y="794"/>
                  </a:lnTo>
                  <a:lnTo>
                    <a:pt x="1475" y="794"/>
                  </a:lnTo>
                  <a:lnTo>
                    <a:pt x="1475" y="794"/>
                  </a:lnTo>
                  <a:lnTo>
                    <a:pt x="1472" y="794"/>
                  </a:lnTo>
                  <a:lnTo>
                    <a:pt x="1468" y="791"/>
                  </a:lnTo>
                  <a:lnTo>
                    <a:pt x="1467" y="789"/>
                  </a:lnTo>
                  <a:lnTo>
                    <a:pt x="1465" y="785"/>
                  </a:lnTo>
                  <a:lnTo>
                    <a:pt x="1465" y="785"/>
                  </a:lnTo>
                  <a:lnTo>
                    <a:pt x="1467" y="781"/>
                  </a:lnTo>
                  <a:lnTo>
                    <a:pt x="1468" y="778"/>
                  </a:lnTo>
                  <a:lnTo>
                    <a:pt x="1472" y="777"/>
                  </a:lnTo>
                  <a:lnTo>
                    <a:pt x="1475" y="775"/>
                  </a:lnTo>
                  <a:lnTo>
                    <a:pt x="1475" y="775"/>
                  </a:lnTo>
                  <a:close/>
                  <a:moveTo>
                    <a:pt x="1456" y="748"/>
                  </a:moveTo>
                  <a:lnTo>
                    <a:pt x="1456" y="748"/>
                  </a:lnTo>
                  <a:lnTo>
                    <a:pt x="1460" y="749"/>
                  </a:lnTo>
                  <a:lnTo>
                    <a:pt x="1463" y="750"/>
                  </a:lnTo>
                  <a:lnTo>
                    <a:pt x="1465" y="753"/>
                  </a:lnTo>
                  <a:lnTo>
                    <a:pt x="1465" y="757"/>
                  </a:lnTo>
                  <a:lnTo>
                    <a:pt x="1465" y="757"/>
                  </a:lnTo>
                  <a:lnTo>
                    <a:pt x="1465" y="761"/>
                  </a:lnTo>
                  <a:lnTo>
                    <a:pt x="1463" y="763"/>
                  </a:lnTo>
                  <a:lnTo>
                    <a:pt x="1460" y="766"/>
                  </a:lnTo>
                  <a:lnTo>
                    <a:pt x="1456" y="766"/>
                  </a:lnTo>
                  <a:lnTo>
                    <a:pt x="1456" y="766"/>
                  </a:lnTo>
                  <a:lnTo>
                    <a:pt x="1453" y="766"/>
                  </a:lnTo>
                  <a:lnTo>
                    <a:pt x="1450" y="763"/>
                  </a:lnTo>
                  <a:lnTo>
                    <a:pt x="1448" y="761"/>
                  </a:lnTo>
                  <a:lnTo>
                    <a:pt x="1447" y="757"/>
                  </a:lnTo>
                  <a:lnTo>
                    <a:pt x="1447" y="757"/>
                  </a:lnTo>
                  <a:lnTo>
                    <a:pt x="1448" y="753"/>
                  </a:lnTo>
                  <a:lnTo>
                    <a:pt x="1450" y="750"/>
                  </a:lnTo>
                  <a:lnTo>
                    <a:pt x="1453" y="749"/>
                  </a:lnTo>
                  <a:lnTo>
                    <a:pt x="1456" y="748"/>
                  </a:lnTo>
                  <a:lnTo>
                    <a:pt x="1456" y="748"/>
                  </a:lnTo>
                  <a:close/>
                  <a:moveTo>
                    <a:pt x="1438" y="775"/>
                  </a:moveTo>
                  <a:lnTo>
                    <a:pt x="1438" y="775"/>
                  </a:lnTo>
                  <a:lnTo>
                    <a:pt x="1442" y="777"/>
                  </a:lnTo>
                  <a:lnTo>
                    <a:pt x="1444" y="778"/>
                  </a:lnTo>
                  <a:lnTo>
                    <a:pt x="1447" y="781"/>
                  </a:lnTo>
                  <a:lnTo>
                    <a:pt x="1447" y="785"/>
                  </a:lnTo>
                  <a:lnTo>
                    <a:pt x="1447" y="785"/>
                  </a:lnTo>
                  <a:lnTo>
                    <a:pt x="1447" y="789"/>
                  </a:lnTo>
                  <a:lnTo>
                    <a:pt x="1444" y="791"/>
                  </a:lnTo>
                  <a:lnTo>
                    <a:pt x="1442" y="794"/>
                  </a:lnTo>
                  <a:lnTo>
                    <a:pt x="1438" y="794"/>
                  </a:lnTo>
                  <a:lnTo>
                    <a:pt x="1438" y="794"/>
                  </a:lnTo>
                  <a:lnTo>
                    <a:pt x="1435" y="794"/>
                  </a:lnTo>
                  <a:lnTo>
                    <a:pt x="1431" y="791"/>
                  </a:lnTo>
                  <a:lnTo>
                    <a:pt x="1430" y="789"/>
                  </a:lnTo>
                  <a:lnTo>
                    <a:pt x="1428" y="785"/>
                  </a:lnTo>
                  <a:lnTo>
                    <a:pt x="1428" y="785"/>
                  </a:lnTo>
                  <a:lnTo>
                    <a:pt x="1430" y="781"/>
                  </a:lnTo>
                  <a:lnTo>
                    <a:pt x="1431" y="778"/>
                  </a:lnTo>
                  <a:lnTo>
                    <a:pt x="1435" y="777"/>
                  </a:lnTo>
                  <a:lnTo>
                    <a:pt x="1438" y="775"/>
                  </a:lnTo>
                  <a:lnTo>
                    <a:pt x="1438" y="775"/>
                  </a:lnTo>
                  <a:close/>
                  <a:moveTo>
                    <a:pt x="1419" y="748"/>
                  </a:moveTo>
                  <a:lnTo>
                    <a:pt x="1419" y="748"/>
                  </a:lnTo>
                  <a:lnTo>
                    <a:pt x="1423" y="749"/>
                  </a:lnTo>
                  <a:lnTo>
                    <a:pt x="1426" y="750"/>
                  </a:lnTo>
                  <a:lnTo>
                    <a:pt x="1428" y="753"/>
                  </a:lnTo>
                  <a:lnTo>
                    <a:pt x="1428" y="757"/>
                  </a:lnTo>
                  <a:lnTo>
                    <a:pt x="1428" y="757"/>
                  </a:lnTo>
                  <a:lnTo>
                    <a:pt x="1428" y="761"/>
                  </a:lnTo>
                  <a:lnTo>
                    <a:pt x="1426" y="763"/>
                  </a:lnTo>
                  <a:lnTo>
                    <a:pt x="1423" y="766"/>
                  </a:lnTo>
                  <a:lnTo>
                    <a:pt x="1419" y="766"/>
                  </a:lnTo>
                  <a:lnTo>
                    <a:pt x="1419" y="766"/>
                  </a:lnTo>
                  <a:lnTo>
                    <a:pt x="1416" y="766"/>
                  </a:lnTo>
                  <a:lnTo>
                    <a:pt x="1412" y="763"/>
                  </a:lnTo>
                  <a:lnTo>
                    <a:pt x="1411" y="761"/>
                  </a:lnTo>
                  <a:lnTo>
                    <a:pt x="1410" y="757"/>
                  </a:lnTo>
                  <a:lnTo>
                    <a:pt x="1410" y="757"/>
                  </a:lnTo>
                  <a:lnTo>
                    <a:pt x="1411" y="753"/>
                  </a:lnTo>
                  <a:lnTo>
                    <a:pt x="1412" y="750"/>
                  </a:lnTo>
                  <a:lnTo>
                    <a:pt x="1416" y="749"/>
                  </a:lnTo>
                  <a:lnTo>
                    <a:pt x="1419" y="748"/>
                  </a:lnTo>
                  <a:lnTo>
                    <a:pt x="1419" y="748"/>
                  </a:lnTo>
                  <a:close/>
                  <a:moveTo>
                    <a:pt x="1401" y="775"/>
                  </a:moveTo>
                  <a:lnTo>
                    <a:pt x="1401" y="775"/>
                  </a:lnTo>
                  <a:lnTo>
                    <a:pt x="1405" y="777"/>
                  </a:lnTo>
                  <a:lnTo>
                    <a:pt x="1407" y="778"/>
                  </a:lnTo>
                  <a:lnTo>
                    <a:pt x="1410" y="781"/>
                  </a:lnTo>
                  <a:lnTo>
                    <a:pt x="1410" y="785"/>
                  </a:lnTo>
                  <a:lnTo>
                    <a:pt x="1410" y="785"/>
                  </a:lnTo>
                  <a:lnTo>
                    <a:pt x="1410" y="789"/>
                  </a:lnTo>
                  <a:lnTo>
                    <a:pt x="1407" y="791"/>
                  </a:lnTo>
                  <a:lnTo>
                    <a:pt x="1405" y="794"/>
                  </a:lnTo>
                  <a:lnTo>
                    <a:pt x="1401" y="794"/>
                  </a:lnTo>
                  <a:lnTo>
                    <a:pt x="1401" y="794"/>
                  </a:lnTo>
                  <a:lnTo>
                    <a:pt x="1398" y="794"/>
                  </a:lnTo>
                  <a:lnTo>
                    <a:pt x="1394" y="791"/>
                  </a:lnTo>
                  <a:lnTo>
                    <a:pt x="1393" y="789"/>
                  </a:lnTo>
                  <a:lnTo>
                    <a:pt x="1391" y="785"/>
                  </a:lnTo>
                  <a:lnTo>
                    <a:pt x="1391" y="785"/>
                  </a:lnTo>
                  <a:lnTo>
                    <a:pt x="1393" y="781"/>
                  </a:lnTo>
                  <a:lnTo>
                    <a:pt x="1394" y="778"/>
                  </a:lnTo>
                  <a:lnTo>
                    <a:pt x="1398" y="777"/>
                  </a:lnTo>
                  <a:lnTo>
                    <a:pt x="1401" y="775"/>
                  </a:lnTo>
                  <a:lnTo>
                    <a:pt x="1401" y="775"/>
                  </a:lnTo>
                  <a:close/>
                  <a:moveTo>
                    <a:pt x="1382" y="748"/>
                  </a:moveTo>
                  <a:lnTo>
                    <a:pt x="1382" y="748"/>
                  </a:lnTo>
                  <a:lnTo>
                    <a:pt x="1386" y="749"/>
                  </a:lnTo>
                  <a:lnTo>
                    <a:pt x="1389" y="750"/>
                  </a:lnTo>
                  <a:lnTo>
                    <a:pt x="1391" y="753"/>
                  </a:lnTo>
                  <a:lnTo>
                    <a:pt x="1391" y="757"/>
                  </a:lnTo>
                  <a:lnTo>
                    <a:pt x="1391" y="757"/>
                  </a:lnTo>
                  <a:lnTo>
                    <a:pt x="1391" y="761"/>
                  </a:lnTo>
                  <a:lnTo>
                    <a:pt x="1389" y="763"/>
                  </a:lnTo>
                  <a:lnTo>
                    <a:pt x="1386" y="766"/>
                  </a:lnTo>
                  <a:lnTo>
                    <a:pt x="1382" y="766"/>
                  </a:lnTo>
                  <a:lnTo>
                    <a:pt x="1382" y="766"/>
                  </a:lnTo>
                  <a:lnTo>
                    <a:pt x="1379" y="766"/>
                  </a:lnTo>
                  <a:lnTo>
                    <a:pt x="1375" y="763"/>
                  </a:lnTo>
                  <a:lnTo>
                    <a:pt x="1374" y="761"/>
                  </a:lnTo>
                  <a:lnTo>
                    <a:pt x="1373" y="757"/>
                  </a:lnTo>
                  <a:lnTo>
                    <a:pt x="1373" y="757"/>
                  </a:lnTo>
                  <a:lnTo>
                    <a:pt x="1374" y="753"/>
                  </a:lnTo>
                  <a:lnTo>
                    <a:pt x="1375" y="750"/>
                  </a:lnTo>
                  <a:lnTo>
                    <a:pt x="1379" y="749"/>
                  </a:lnTo>
                  <a:lnTo>
                    <a:pt x="1382" y="748"/>
                  </a:lnTo>
                  <a:lnTo>
                    <a:pt x="1382" y="748"/>
                  </a:lnTo>
                  <a:close/>
                  <a:moveTo>
                    <a:pt x="385" y="916"/>
                  </a:moveTo>
                  <a:lnTo>
                    <a:pt x="385" y="877"/>
                  </a:lnTo>
                  <a:lnTo>
                    <a:pt x="12" y="877"/>
                  </a:lnTo>
                  <a:lnTo>
                    <a:pt x="12" y="877"/>
                  </a:lnTo>
                  <a:lnTo>
                    <a:pt x="8" y="877"/>
                  </a:lnTo>
                  <a:lnTo>
                    <a:pt x="4" y="881"/>
                  </a:lnTo>
                  <a:lnTo>
                    <a:pt x="1" y="885"/>
                  </a:lnTo>
                  <a:lnTo>
                    <a:pt x="0" y="889"/>
                  </a:lnTo>
                  <a:lnTo>
                    <a:pt x="0" y="1007"/>
                  </a:lnTo>
                  <a:lnTo>
                    <a:pt x="0" y="1007"/>
                  </a:lnTo>
                  <a:lnTo>
                    <a:pt x="1" y="1011"/>
                  </a:lnTo>
                  <a:lnTo>
                    <a:pt x="4" y="1017"/>
                  </a:lnTo>
                  <a:lnTo>
                    <a:pt x="8" y="1019"/>
                  </a:lnTo>
                  <a:lnTo>
                    <a:pt x="12" y="1019"/>
                  </a:lnTo>
                  <a:lnTo>
                    <a:pt x="332" y="1019"/>
                  </a:lnTo>
                  <a:lnTo>
                    <a:pt x="332" y="1007"/>
                  </a:lnTo>
                  <a:lnTo>
                    <a:pt x="332" y="1007"/>
                  </a:lnTo>
                  <a:lnTo>
                    <a:pt x="334" y="994"/>
                  </a:lnTo>
                  <a:lnTo>
                    <a:pt x="338" y="982"/>
                  </a:lnTo>
                  <a:lnTo>
                    <a:pt x="342" y="972"/>
                  </a:lnTo>
                  <a:lnTo>
                    <a:pt x="348" y="963"/>
                  </a:lnTo>
                  <a:lnTo>
                    <a:pt x="356" y="953"/>
                  </a:lnTo>
                  <a:lnTo>
                    <a:pt x="365" y="947"/>
                  </a:lnTo>
                  <a:lnTo>
                    <a:pt x="376" y="941"/>
                  </a:lnTo>
                  <a:lnTo>
                    <a:pt x="388" y="938"/>
                  </a:lnTo>
                  <a:lnTo>
                    <a:pt x="388" y="938"/>
                  </a:lnTo>
                  <a:lnTo>
                    <a:pt x="387" y="927"/>
                  </a:lnTo>
                  <a:lnTo>
                    <a:pt x="385" y="916"/>
                  </a:lnTo>
                  <a:lnTo>
                    <a:pt x="385" y="916"/>
                  </a:lnTo>
                  <a:close/>
                  <a:moveTo>
                    <a:pt x="387" y="520"/>
                  </a:moveTo>
                  <a:lnTo>
                    <a:pt x="387" y="520"/>
                  </a:lnTo>
                  <a:lnTo>
                    <a:pt x="389" y="504"/>
                  </a:lnTo>
                  <a:lnTo>
                    <a:pt x="393" y="488"/>
                  </a:lnTo>
                  <a:lnTo>
                    <a:pt x="393" y="488"/>
                  </a:lnTo>
                  <a:lnTo>
                    <a:pt x="391" y="479"/>
                  </a:lnTo>
                  <a:lnTo>
                    <a:pt x="388" y="468"/>
                  </a:lnTo>
                  <a:lnTo>
                    <a:pt x="387" y="459"/>
                  </a:lnTo>
                  <a:lnTo>
                    <a:pt x="385" y="448"/>
                  </a:lnTo>
                  <a:lnTo>
                    <a:pt x="385" y="364"/>
                  </a:lnTo>
                  <a:lnTo>
                    <a:pt x="45" y="364"/>
                  </a:lnTo>
                  <a:lnTo>
                    <a:pt x="45" y="364"/>
                  </a:lnTo>
                  <a:lnTo>
                    <a:pt x="42" y="369"/>
                  </a:lnTo>
                  <a:lnTo>
                    <a:pt x="40" y="374"/>
                  </a:lnTo>
                  <a:lnTo>
                    <a:pt x="38" y="381"/>
                  </a:lnTo>
                  <a:lnTo>
                    <a:pt x="37" y="388"/>
                  </a:lnTo>
                  <a:lnTo>
                    <a:pt x="37" y="496"/>
                  </a:lnTo>
                  <a:lnTo>
                    <a:pt x="37" y="496"/>
                  </a:lnTo>
                  <a:lnTo>
                    <a:pt x="38" y="502"/>
                  </a:lnTo>
                  <a:lnTo>
                    <a:pt x="40" y="509"/>
                  </a:lnTo>
                  <a:lnTo>
                    <a:pt x="42" y="514"/>
                  </a:lnTo>
                  <a:lnTo>
                    <a:pt x="45" y="520"/>
                  </a:lnTo>
                  <a:lnTo>
                    <a:pt x="387" y="520"/>
                  </a:lnTo>
                  <a:close/>
                  <a:moveTo>
                    <a:pt x="278" y="418"/>
                  </a:moveTo>
                  <a:lnTo>
                    <a:pt x="278" y="418"/>
                  </a:lnTo>
                  <a:lnTo>
                    <a:pt x="282" y="419"/>
                  </a:lnTo>
                  <a:lnTo>
                    <a:pt x="285" y="421"/>
                  </a:lnTo>
                  <a:lnTo>
                    <a:pt x="286" y="425"/>
                  </a:lnTo>
                  <a:lnTo>
                    <a:pt x="287" y="427"/>
                  </a:lnTo>
                  <a:lnTo>
                    <a:pt x="287" y="427"/>
                  </a:lnTo>
                  <a:lnTo>
                    <a:pt x="286" y="431"/>
                  </a:lnTo>
                  <a:lnTo>
                    <a:pt x="285" y="434"/>
                  </a:lnTo>
                  <a:lnTo>
                    <a:pt x="282" y="436"/>
                  </a:lnTo>
                  <a:lnTo>
                    <a:pt x="278" y="436"/>
                  </a:lnTo>
                  <a:lnTo>
                    <a:pt x="278" y="436"/>
                  </a:lnTo>
                  <a:lnTo>
                    <a:pt x="274" y="436"/>
                  </a:lnTo>
                  <a:lnTo>
                    <a:pt x="271" y="434"/>
                  </a:lnTo>
                  <a:lnTo>
                    <a:pt x="269" y="431"/>
                  </a:lnTo>
                  <a:lnTo>
                    <a:pt x="269" y="427"/>
                  </a:lnTo>
                  <a:lnTo>
                    <a:pt x="269" y="427"/>
                  </a:lnTo>
                  <a:lnTo>
                    <a:pt x="269" y="425"/>
                  </a:lnTo>
                  <a:lnTo>
                    <a:pt x="271" y="421"/>
                  </a:lnTo>
                  <a:lnTo>
                    <a:pt x="274" y="419"/>
                  </a:lnTo>
                  <a:lnTo>
                    <a:pt x="278" y="418"/>
                  </a:lnTo>
                  <a:lnTo>
                    <a:pt x="278" y="418"/>
                  </a:lnTo>
                  <a:close/>
                  <a:moveTo>
                    <a:pt x="259" y="446"/>
                  </a:moveTo>
                  <a:lnTo>
                    <a:pt x="259" y="446"/>
                  </a:lnTo>
                  <a:lnTo>
                    <a:pt x="263" y="447"/>
                  </a:lnTo>
                  <a:lnTo>
                    <a:pt x="266" y="448"/>
                  </a:lnTo>
                  <a:lnTo>
                    <a:pt x="267" y="452"/>
                  </a:lnTo>
                  <a:lnTo>
                    <a:pt x="269" y="455"/>
                  </a:lnTo>
                  <a:lnTo>
                    <a:pt x="269" y="455"/>
                  </a:lnTo>
                  <a:lnTo>
                    <a:pt x="267" y="459"/>
                  </a:lnTo>
                  <a:lnTo>
                    <a:pt x="266" y="462"/>
                  </a:lnTo>
                  <a:lnTo>
                    <a:pt x="263" y="464"/>
                  </a:lnTo>
                  <a:lnTo>
                    <a:pt x="259" y="464"/>
                  </a:lnTo>
                  <a:lnTo>
                    <a:pt x="259" y="464"/>
                  </a:lnTo>
                  <a:lnTo>
                    <a:pt x="255" y="464"/>
                  </a:lnTo>
                  <a:lnTo>
                    <a:pt x="253" y="462"/>
                  </a:lnTo>
                  <a:lnTo>
                    <a:pt x="250" y="459"/>
                  </a:lnTo>
                  <a:lnTo>
                    <a:pt x="250" y="455"/>
                  </a:lnTo>
                  <a:lnTo>
                    <a:pt x="250" y="455"/>
                  </a:lnTo>
                  <a:lnTo>
                    <a:pt x="250" y="452"/>
                  </a:lnTo>
                  <a:lnTo>
                    <a:pt x="253" y="448"/>
                  </a:lnTo>
                  <a:lnTo>
                    <a:pt x="255" y="447"/>
                  </a:lnTo>
                  <a:lnTo>
                    <a:pt x="259" y="446"/>
                  </a:lnTo>
                  <a:lnTo>
                    <a:pt x="259" y="446"/>
                  </a:lnTo>
                  <a:close/>
                  <a:moveTo>
                    <a:pt x="241" y="418"/>
                  </a:moveTo>
                  <a:lnTo>
                    <a:pt x="241" y="418"/>
                  </a:lnTo>
                  <a:lnTo>
                    <a:pt x="245" y="419"/>
                  </a:lnTo>
                  <a:lnTo>
                    <a:pt x="248" y="421"/>
                  </a:lnTo>
                  <a:lnTo>
                    <a:pt x="249" y="425"/>
                  </a:lnTo>
                  <a:lnTo>
                    <a:pt x="250" y="427"/>
                  </a:lnTo>
                  <a:lnTo>
                    <a:pt x="250" y="427"/>
                  </a:lnTo>
                  <a:lnTo>
                    <a:pt x="249" y="431"/>
                  </a:lnTo>
                  <a:lnTo>
                    <a:pt x="248" y="434"/>
                  </a:lnTo>
                  <a:lnTo>
                    <a:pt x="245" y="436"/>
                  </a:lnTo>
                  <a:lnTo>
                    <a:pt x="241" y="436"/>
                  </a:lnTo>
                  <a:lnTo>
                    <a:pt x="241" y="436"/>
                  </a:lnTo>
                  <a:lnTo>
                    <a:pt x="237" y="436"/>
                  </a:lnTo>
                  <a:lnTo>
                    <a:pt x="234" y="434"/>
                  </a:lnTo>
                  <a:lnTo>
                    <a:pt x="233" y="431"/>
                  </a:lnTo>
                  <a:lnTo>
                    <a:pt x="232" y="427"/>
                  </a:lnTo>
                  <a:lnTo>
                    <a:pt x="232" y="427"/>
                  </a:lnTo>
                  <a:lnTo>
                    <a:pt x="233" y="425"/>
                  </a:lnTo>
                  <a:lnTo>
                    <a:pt x="234" y="421"/>
                  </a:lnTo>
                  <a:lnTo>
                    <a:pt x="237" y="419"/>
                  </a:lnTo>
                  <a:lnTo>
                    <a:pt x="241" y="418"/>
                  </a:lnTo>
                  <a:lnTo>
                    <a:pt x="241" y="418"/>
                  </a:lnTo>
                  <a:close/>
                  <a:moveTo>
                    <a:pt x="222" y="446"/>
                  </a:moveTo>
                  <a:lnTo>
                    <a:pt x="222" y="446"/>
                  </a:lnTo>
                  <a:lnTo>
                    <a:pt x="226" y="447"/>
                  </a:lnTo>
                  <a:lnTo>
                    <a:pt x="229" y="448"/>
                  </a:lnTo>
                  <a:lnTo>
                    <a:pt x="230" y="452"/>
                  </a:lnTo>
                  <a:lnTo>
                    <a:pt x="232" y="455"/>
                  </a:lnTo>
                  <a:lnTo>
                    <a:pt x="232" y="455"/>
                  </a:lnTo>
                  <a:lnTo>
                    <a:pt x="230" y="459"/>
                  </a:lnTo>
                  <a:lnTo>
                    <a:pt x="229" y="462"/>
                  </a:lnTo>
                  <a:lnTo>
                    <a:pt x="226" y="464"/>
                  </a:lnTo>
                  <a:lnTo>
                    <a:pt x="222" y="464"/>
                  </a:lnTo>
                  <a:lnTo>
                    <a:pt x="222" y="464"/>
                  </a:lnTo>
                  <a:lnTo>
                    <a:pt x="218" y="464"/>
                  </a:lnTo>
                  <a:lnTo>
                    <a:pt x="216" y="462"/>
                  </a:lnTo>
                  <a:lnTo>
                    <a:pt x="214" y="459"/>
                  </a:lnTo>
                  <a:lnTo>
                    <a:pt x="213" y="455"/>
                  </a:lnTo>
                  <a:lnTo>
                    <a:pt x="213" y="455"/>
                  </a:lnTo>
                  <a:lnTo>
                    <a:pt x="214" y="452"/>
                  </a:lnTo>
                  <a:lnTo>
                    <a:pt x="216" y="448"/>
                  </a:lnTo>
                  <a:lnTo>
                    <a:pt x="218" y="447"/>
                  </a:lnTo>
                  <a:lnTo>
                    <a:pt x="222" y="446"/>
                  </a:lnTo>
                  <a:lnTo>
                    <a:pt x="222" y="446"/>
                  </a:lnTo>
                  <a:close/>
                  <a:moveTo>
                    <a:pt x="204" y="418"/>
                  </a:moveTo>
                  <a:lnTo>
                    <a:pt x="204" y="418"/>
                  </a:lnTo>
                  <a:lnTo>
                    <a:pt x="208" y="419"/>
                  </a:lnTo>
                  <a:lnTo>
                    <a:pt x="210" y="421"/>
                  </a:lnTo>
                  <a:lnTo>
                    <a:pt x="212" y="425"/>
                  </a:lnTo>
                  <a:lnTo>
                    <a:pt x="213" y="427"/>
                  </a:lnTo>
                  <a:lnTo>
                    <a:pt x="213" y="427"/>
                  </a:lnTo>
                  <a:lnTo>
                    <a:pt x="212" y="431"/>
                  </a:lnTo>
                  <a:lnTo>
                    <a:pt x="210" y="434"/>
                  </a:lnTo>
                  <a:lnTo>
                    <a:pt x="208" y="436"/>
                  </a:lnTo>
                  <a:lnTo>
                    <a:pt x="204" y="436"/>
                  </a:lnTo>
                  <a:lnTo>
                    <a:pt x="204" y="436"/>
                  </a:lnTo>
                  <a:lnTo>
                    <a:pt x="200" y="436"/>
                  </a:lnTo>
                  <a:lnTo>
                    <a:pt x="197" y="434"/>
                  </a:lnTo>
                  <a:lnTo>
                    <a:pt x="196" y="431"/>
                  </a:lnTo>
                  <a:lnTo>
                    <a:pt x="195" y="427"/>
                  </a:lnTo>
                  <a:lnTo>
                    <a:pt x="195" y="427"/>
                  </a:lnTo>
                  <a:lnTo>
                    <a:pt x="196" y="425"/>
                  </a:lnTo>
                  <a:lnTo>
                    <a:pt x="197" y="421"/>
                  </a:lnTo>
                  <a:lnTo>
                    <a:pt x="200" y="419"/>
                  </a:lnTo>
                  <a:lnTo>
                    <a:pt x="204" y="418"/>
                  </a:lnTo>
                  <a:lnTo>
                    <a:pt x="204" y="418"/>
                  </a:lnTo>
                  <a:close/>
                  <a:moveTo>
                    <a:pt x="185" y="446"/>
                  </a:moveTo>
                  <a:lnTo>
                    <a:pt x="185" y="446"/>
                  </a:lnTo>
                  <a:lnTo>
                    <a:pt x="189" y="447"/>
                  </a:lnTo>
                  <a:lnTo>
                    <a:pt x="192" y="448"/>
                  </a:lnTo>
                  <a:lnTo>
                    <a:pt x="193" y="452"/>
                  </a:lnTo>
                  <a:lnTo>
                    <a:pt x="195" y="455"/>
                  </a:lnTo>
                  <a:lnTo>
                    <a:pt x="195" y="455"/>
                  </a:lnTo>
                  <a:lnTo>
                    <a:pt x="193" y="459"/>
                  </a:lnTo>
                  <a:lnTo>
                    <a:pt x="192" y="462"/>
                  </a:lnTo>
                  <a:lnTo>
                    <a:pt x="189" y="464"/>
                  </a:lnTo>
                  <a:lnTo>
                    <a:pt x="185" y="464"/>
                  </a:lnTo>
                  <a:lnTo>
                    <a:pt x="185" y="464"/>
                  </a:lnTo>
                  <a:lnTo>
                    <a:pt x="181" y="464"/>
                  </a:lnTo>
                  <a:lnTo>
                    <a:pt x="179" y="462"/>
                  </a:lnTo>
                  <a:lnTo>
                    <a:pt x="177" y="459"/>
                  </a:lnTo>
                  <a:lnTo>
                    <a:pt x="176" y="455"/>
                  </a:lnTo>
                  <a:lnTo>
                    <a:pt x="176" y="455"/>
                  </a:lnTo>
                  <a:lnTo>
                    <a:pt x="177" y="452"/>
                  </a:lnTo>
                  <a:lnTo>
                    <a:pt x="179" y="448"/>
                  </a:lnTo>
                  <a:lnTo>
                    <a:pt x="181" y="447"/>
                  </a:lnTo>
                  <a:lnTo>
                    <a:pt x="185" y="446"/>
                  </a:lnTo>
                  <a:lnTo>
                    <a:pt x="185" y="446"/>
                  </a:lnTo>
                  <a:close/>
                  <a:moveTo>
                    <a:pt x="167" y="418"/>
                  </a:moveTo>
                  <a:lnTo>
                    <a:pt x="167" y="418"/>
                  </a:lnTo>
                  <a:lnTo>
                    <a:pt x="171" y="419"/>
                  </a:lnTo>
                  <a:lnTo>
                    <a:pt x="173" y="421"/>
                  </a:lnTo>
                  <a:lnTo>
                    <a:pt x="175" y="425"/>
                  </a:lnTo>
                  <a:lnTo>
                    <a:pt x="176" y="427"/>
                  </a:lnTo>
                  <a:lnTo>
                    <a:pt x="176" y="427"/>
                  </a:lnTo>
                  <a:lnTo>
                    <a:pt x="175" y="431"/>
                  </a:lnTo>
                  <a:lnTo>
                    <a:pt x="173" y="434"/>
                  </a:lnTo>
                  <a:lnTo>
                    <a:pt x="171" y="436"/>
                  </a:lnTo>
                  <a:lnTo>
                    <a:pt x="167" y="436"/>
                  </a:lnTo>
                  <a:lnTo>
                    <a:pt x="167" y="436"/>
                  </a:lnTo>
                  <a:lnTo>
                    <a:pt x="163" y="436"/>
                  </a:lnTo>
                  <a:lnTo>
                    <a:pt x="160" y="434"/>
                  </a:lnTo>
                  <a:lnTo>
                    <a:pt x="159" y="431"/>
                  </a:lnTo>
                  <a:lnTo>
                    <a:pt x="158" y="427"/>
                  </a:lnTo>
                  <a:lnTo>
                    <a:pt x="158" y="427"/>
                  </a:lnTo>
                  <a:lnTo>
                    <a:pt x="159" y="425"/>
                  </a:lnTo>
                  <a:lnTo>
                    <a:pt x="160" y="421"/>
                  </a:lnTo>
                  <a:lnTo>
                    <a:pt x="163" y="419"/>
                  </a:lnTo>
                  <a:lnTo>
                    <a:pt x="167" y="418"/>
                  </a:lnTo>
                  <a:lnTo>
                    <a:pt x="167" y="418"/>
                  </a:lnTo>
                  <a:close/>
                  <a:moveTo>
                    <a:pt x="148" y="446"/>
                  </a:moveTo>
                  <a:lnTo>
                    <a:pt x="148" y="446"/>
                  </a:lnTo>
                  <a:lnTo>
                    <a:pt x="152" y="447"/>
                  </a:lnTo>
                  <a:lnTo>
                    <a:pt x="155" y="448"/>
                  </a:lnTo>
                  <a:lnTo>
                    <a:pt x="156" y="452"/>
                  </a:lnTo>
                  <a:lnTo>
                    <a:pt x="158" y="455"/>
                  </a:lnTo>
                  <a:lnTo>
                    <a:pt x="158" y="455"/>
                  </a:lnTo>
                  <a:lnTo>
                    <a:pt x="156" y="459"/>
                  </a:lnTo>
                  <a:lnTo>
                    <a:pt x="155" y="462"/>
                  </a:lnTo>
                  <a:lnTo>
                    <a:pt x="152" y="464"/>
                  </a:lnTo>
                  <a:lnTo>
                    <a:pt x="148" y="464"/>
                  </a:lnTo>
                  <a:lnTo>
                    <a:pt x="148" y="464"/>
                  </a:lnTo>
                  <a:lnTo>
                    <a:pt x="144" y="464"/>
                  </a:lnTo>
                  <a:lnTo>
                    <a:pt x="142" y="462"/>
                  </a:lnTo>
                  <a:lnTo>
                    <a:pt x="140" y="459"/>
                  </a:lnTo>
                  <a:lnTo>
                    <a:pt x="139" y="455"/>
                  </a:lnTo>
                  <a:lnTo>
                    <a:pt x="139" y="455"/>
                  </a:lnTo>
                  <a:lnTo>
                    <a:pt x="140" y="452"/>
                  </a:lnTo>
                  <a:lnTo>
                    <a:pt x="142" y="448"/>
                  </a:lnTo>
                  <a:lnTo>
                    <a:pt x="144" y="447"/>
                  </a:lnTo>
                  <a:lnTo>
                    <a:pt x="148" y="446"/>
                  </a:lnTo>
                  <a:lnTo>
                    <a:pt x="148" y="446"/>
                  </a:lnTo>
                  <a:close/>
                  <a:moveTo>
                    <a:pt x="130" y="418"/>
                  </a:moveTo>
                  <a:lnTo>
                    <a:pt x="130" y="418"/>
                  </a:lnTo>
                  <a:lnTo>
                    <a:pt x="134" y="419"/>
                  </a:lnTo>
                  <a:lnTo>
                    <a:pt x="136" y="421"/>
                  </a:lnTo>
                  <a:lnTo>
                    <a:pt x="138" y="425"/>
                  </a:lnTo>
                  <a:lnTo>
                    <a:pt x="139" y="427"/>
                  </a:lnTo>
                  <a:lnTo>
                    <a:pt x="139" y="427"/>
                  </a:lnTo>
                  <a:lnTo>
                    <a:pt x="138" y="431"/>
                  </a:lnTo>
                  <a:lnTo>
                    <a:pt x="136" y="434"/>
                  </a:lnTo>
                  <a:lnTo>
                    <a:pt x="134" y="436"/>
                  </a:lnTo>
                  <a:lnTo>
                    <a:pt x="130" y="436"/>
                  </a:lnTo>
                  <a:lnTo>
                    <a:pt x="130" y="436"/>
                  </a:lnTo>
                  <a:lnTo>
                    <a:pt x="126" y="436"/>
                  </a:lnTo>
                  <a:lnTo>
                    <a:pt x="123" y="434"/>
                  </a:lnTo>
                  <a:lnTo>
                    <a:pt x="122" y="431"/>
                  </a:lnTo>
                  <a:lnTo>
                    <a:pt x="120" y="427"/>
                  </a:lnTo>
                  <a:lnTo>
                    <a:pt x="120" y="427"/>
                  </a:lnTo>
                  <a:lnTo>
                    <a:pt x="122" y="425"/>
                  </a:lnTo>
                  <a:lnTo>
                    <a:pt x="123" y="421"/>
                  </a:lnTo>
                  <a:lnTo>
                    <a:pt x="126" y="419"/>
                  </a:lnTo>
                  <a:lnTo>
                    <a:pt x="130" y="418"/>
                  </a:lnTo>
                  <a:lnTo>
                    <a:pt x="130" y="418"/>
                  </a:lnTo>
                  <a:close/>
                  <a:moveTo>
                    <a:pt x="111" y="446"/>
                  </a:moveTo>
                  <a:lnTo>
                    <a:pt x="111" y="446"/>
                  </a:lnTo>
                  <a:lnTo>
                    <a:pt x="115" y="447"/>
                  </a:lnTo>
                  <a:lnTo>
                    <a:pt x="118" y="448"/>
                  </a:lnTo>
                  <a:lnTo>
                    <a:pt x="119" y="452"/>
                  </a:lnTo>
                  <a:lnTo>
                    <a:pt x="120" y="455"/>
                  </a:lnTo>
                  <a:lnTo>
                    <a:pt x="120" y="455"/>
                  </a:lnTo>
                  <a:lnTo>
                    <a:pt x="119" y="459"/>
                  </a:lnTo>
                  <a:lnTo>
                    <a:pt x="118" y="462"/>
                  </a:lnTo>
                  <a:lnTo>
                    <a:pt x="115" y="464"/>
                  </a:lnTo>
                  <a:lnTo>
                    <a:pt x="111" y="464"/>
                  </a:lnTo>
                  <a:lnTo>
                    <a:pt x="111" y="464"/>
                  </a:lnTo>
                  <a:lnTo>
                    <a:pt x="107" y="464"/>
                  </a:lnTo>
                  <a:lnTo>
                    <a:pt x="105" y="462"/>
                  </a:lnTo>
                  <a:lnTo>
                    <a:pt x="103" y="459"/>
                  </a:lnTo>
                  <a:lnTo>
                    <a:pt x="102" y="455"/>
                  </a:lnTo>
                  <a:lnTo>
                    <a:pt x="102" y="455"/>
                  </a:lnTo>
                  <a:lnTo>
                    <a:pt x="103" y="452"/>
                  </a:lnTo>
                  <a:lnTo>
                    <a:pt x="105" y="448"/>
                  </a:lnTo>
                  <a:lnTo>
                    <a:pt x="107" y="447"/>
                  </a:lnTo>
                  <a:lnTo>
                    <a:pt x="111" y="446"/>
                  </a:lnTo>
                  <a:lnTo>
                    <a:pt x="111" y="446"/>
                  </a:lnTo>
                  <a:close/>
                  <a:moveTo>
                    <a:pt x="385" y="686"/>
                  </a:moveTo>
                  <a:lnTo>
                    <a:pt x="385" y="686"/>
                  </a:lnTo>
                  <a:lnTo>
                    <a:pt x="385" y="683"/>
                  </a:lnTo>
                  <a:lnTo>
                    <a:pt x="385" y="529"/>
                  </a:lnTo>
                  <a:lnTo>
                    <a:pt x="385" y="529"/>
                  </a:lnTo>
                  <a:lnTo>
                    <a:pt x="385" y="529"/>
                  </a:lnTo>
                  <a:lnTo>
                    <a:pt x="45" y="529"/>
                  </a:lnTo>
                  <a:lnTo>
                    <a:pt x="45" y="529"/>
                  </a:lnTo>
                  <a:lnTo>
                    <a:pt x="42" y="534"/>
                  </a:lnTo>
                  <a:lnTo>
                    <a:pt x="40" y="539"/>
                  </a:lnTo>
                  <a:lnTo>
                    <a:pt x="38" y="546"/>
                  </a:lnTo>
                  <a:lnTo>
                    <a:pt x="37" y="552"/>
                  </a:lnTo>
                  <a:lnTo>
                    <a:pt x="37" y="662"/>
                  </a:lnTo>
                  <a:lnTo>
                    <a:pt x="37" y="662"/>
                  </a:lnTo>
                  <a:lnTo>
                    <a:pt x="38" y="669"/>
                  </a:lnTo>
                  <a:lnTo>
                    <a:pt x="40" y="674"/>
                  </a:lnTo>
                  <a:lnTo>
                    <a:pt x="42" y="680"/>
                  </a:lnTo>
                  <a:lnTo>
                    <a:pt x="45" y="686"/>
                  </a:lnTo>
                  <a:lnTo>
                    <a:pt x="385" y="686"/>
                  </a:lnTo>
                  <a:close/>
                  <a:moveTo>
                    <a:pt x="278" y="584"/>
                  </a:moveTo>
                  <a:lnTo>
                    <a:pt x="278" y="584"/>
                  </a:lnTo>
                  <a:lnTo>
                    <a:pt x="282" y="584"/>
                  </a:lnTo>
                  <a:lnTo>
                    <a:pt x="285" y="587"/>
                  </a:lnTo>
                  <a:lnTo>
                    <a:pt x="286" y="589"/>
                  </a:lnTo>
                  <a:lnTo>
                    <a:pt x="287" y="593"/>
                  </a:lnTo>
                  <a:lnTo>
                    <a:pt x="287" y="593"/>
                  </a:lnTo>
                  <a:lnTo>
                    <a:pt x="286" y="597"/>
                  </a:lnTo>
                  <a:lnTo>
                    <a:pt x="285" y="600"/>
                  </a:lnTo>
                  <a:lnTo>
                    <a:pt x="282" y="601"/>
                  </a:lnTo>
                  <a:lnTo>
                    <a:pt x="278" y="603"/>
                  </a:lnTo>
                  <a:lnTo>
                    <a:pt x="278" y="603"/>
                  </a:lnTo>
                  <a:lnTo>
                    <a:pt x="274" y="601"/>
                  </a:lnTo>
                  <a:lnTo>
                    <a:pt x="271" y="600"/>
                  </a:lnTo>
                  <a:lnTo>
                    <a:pt x="269" y="597"/>
                  </a:lnTo>
                  <a:lnTo>
                    <a:pt x="269" y="593"/>
                  </a:lnTo>
                  <a:lnTo>
                    <a:pt x="269" y="593"/>
                  </a:lnTo>
                  <a:lnTo>
                    <a:pt x="269" y="589"/>
                  </a:lnTo>
                  <a:lnTo>
                    <a:pt x="271" y="587"/>
                  </a:lnTo>
                  <a:lnTo>
                    <a:pt x="274" y="584"/>
                  </a:lnTo>
                  <a:lnTo>
                    <a:pt x="278" y="584"/>
                  </a:lnTo>
                  <a:lnTo>
                    <a:pt x="278" y="584"/>
                  </a:lnTo>
                  <a:close/>
                  <a:moveTo>
                    <a:pt x="259" y="612"/>
                  </a:moveTo>
                  <a:lnTo>
                    <a:pt x="259" y="612"/>
                  </a:lnTo>
                  <a:lnTo>
                    <a:pt x="263" y="612"/>
                  </a:lnTo>
                  <a:lnTo>
                    <a:pt x="266" y="614"/>
                  </a:lnTo>
                  <a:lnTo>
                    <a:pt x="267" y="617"/>
                  </a:lnTo>
                  <a:lnTo>
                    <a:pt x="269" y="621"/>
                  </a:lnTo>
                  <a:lnTo>
                    <a:pt x="269" y="621"/>
                  </a:lnTo>
                  <a:lnTo>
                    <a:pt x="267" y="625"/>
                  </a:lnTo>
                  <a:lnTo>
                    <a:pt x="266" y="628"/>
                  </a:lnTo>
                  <a:lnTo>
                    <a:pt x="263" y="629"/>
                  </a:lnTo>
                  <a:lnTo>
                    <a:pt x="259" y="630"/>
                  </a:lnTo>
                  <a:lnTo>
                    <a:pt x="259" y="630"/>
                  </a:lnTo>
                  <a:lnTo>
                    <a:pt x="255" y="629"/>
                  </a:lnTo>
                  <a:lnTo>
                    <a:pt x="253" y="628"/>
                  </a:lnTo>
                  <a:lnTo>
                    <a:pt x="250" y="625"/>
                  </a:lnTo>
                  <a:lnTo>
                    <a:pt x="250" y="621"/>
                  </a:lnTo>
                  <a:lnTo>
                    <a:pt x="250" y="621"/>
                  </a:lnTo>
                  <a:lnTo>
                    <a:pt x="250" y="617"/>
                  </a:lnTo>
                  <a:lnTo>
                    <a:pt x="253" y="614"/>
                  </a:lnTo>
                  <a:lnTo>
                    <a:pt x="255" y="612"/>
                  </a:lnTo>
                  <a:lnTo>
                    <a:pt x="259" y="612"/>
                  </a:lnTo>
                  <a:lnTo>
                    <a:pt x="259" y="612"/>
                  </a:lnTo>
                  <a:close/>
                  <a:moveTo>
                    <a:pt x="241" y="584"/>
                  </a:moveTo>
                  <a:lnTo>
                    <a:pt x="241" y="584"/>
                  </a:lnTo>
                  <a:lnTo>
                    <a:pt x="245" y="584"/>
                  </a:lnTo>
                  <a:lnTo>
                    <a:pt x="248" y="587"/>
                  </a:lnTo>
                  <a:lnTo>
                    <a:pt x="249" y="589"/>
                  </a:lnTo>
                  <a:lnTo>
                    <a:pt x="250" y="593"/>
                  </a:lnTo>
                  <a:lnTo>
                    <a:pt x="250" y="593"/>
                  </a:lnTo>
                  <a:lnTo>
                    <a:pt x="249" y="597"/>
                  </a:lnTo>
                  <a:lnTo>
                    <a:pt x="248" y="600"/>
                  </a:lnTo>
                  <a:lnTo>
                    <a:pt x="245" y="601"/>
                  </a:lnTo>
                  <a:lnTo>
                    <a:pt x="241" y="603"/>
                  </a:lnTo>
                  <a:lnTo>
                    <a:pt x="241" y="603"/>
                  </a:lnTo>
                  <a:lnTo>
                    <a:pt x="237" y="601"/>
                  </a:lnTo>
                  <a:lnTo>
                    <a:pt x="234" y="600"/>
                  </a:lnTo>
                  <a:lnTo>
                    <a:pt x="233" y="597"/>
                  </a:lnTo>
                  <a:lnTo>
                    <a:pt x="232" y="593"/>
                  </a:lnTo>
                  <a:lnTo>
                    <a:pt x="232" y="593"/>
                  </a:lnTo>
                  <a:lnTo>
                    <a:pt x="233" y="589"/>
                  </a:lnTo>
                  <a:lnTo>
                    <a:pt x="234" y="587"/>
                  </a:lnTo>
                  <a:lnTo>
                    <a:pt x="237" y="584"/>
                  </a:lnTo>
                  <a:lnTo>
                    <a:pt x="241" y="584"/>
                  </a:lnTo>
                  <a:lnTo>
                    <a:pt x="241" y="584"/>
                  </a:lnTo>
                  <a:close/>
                  <a:moveTo>
                    <a:pt x="222" y="612"/>
                  </a:moveTo>
                  <a:lnTo>
                    <a:pt x="222" y="612"/>
                  </a:lnTo>
                  <a:lnTo>
                    <a:pt x="226" y="612"/>
                  </a:lnTo>
                  <a:lnTo>
                    <a:pt x="229" y="614"/>
                  </a:lnTo>
                  <a:lnTo>
                    <a:pt x="230" y="617"/>
                  </a:lnTo>
                  <a:lnTo>
                    <a:pt x="232" y="621"/>
                  </a:lnTo>
                  <a:lnTo>
                    <a:pt x="232" y="621"/>
                  </a:lnTo>
                  <a:lnTo>
                    <a:pt x="230" y="625"/>
                  </a:lnTo>
                  <a:lnTo>
                    <a:pt x="229" y="628"/>
                  </a:lnTo>
                  <a:lnTo>
                    <a:pt x="226" y="629"/>
                  </a:lnTo>
                  <a:lnTo>
                    <a:pt x="222" y="630"/>
                  </a:lnTo>
                  <a:lnTo>
                    <a:pt x="222" y="630"/>
                  </a:lnTo>
                  <a:lnTo>
                    <a:pt x="218" y="629"/>
                  </a:lnTo>
                  <a:lnTo>
                    <a:pt x="216" y="628"/>
                  </a:lnTo>
                  <a:lnTo>
                    <a:pt x="214" y="625"/>
                  </a:lnTo>
                  <a:lnTo>
                    <a:pt x="213" y="621"/>
                  </a:lnTo>
                  <a:lnTo>
                    <a:pt x="213" y="621"/>
                  </a:lnTo>
                  <a:lnTo>
                    <a:pt x="214" y="617"/>
                  </a:lnTo>
                  <a:lnTo>
                    <a:pt x="216" y="614"/>
                  </a:lnTo>
                  <a:lnTo>
                    <a:pt x="218" y="612"/>
                  </a:lnTo>
                  <a:lnTo>
                    <a:pt x="222" y="612"/>
                  </a:lnTo>
                  <a:lnTo>
                    <a:pt x="222" y="612"/>
                  </a:lnTo>
                  <a:close/>
                  <a:moveTo>
                    <a:pt x="204" y="584"/>
                  </a:moveTo>
                  <a:lnTo>
                    <a:pt x="204" y="584"/>
                  </a:lnTo>
                  <a:lnTo>
                    <a:pt x="208" y="584"/>
                  </a:lnTo>
                  <a:lnTo>
                    <a:pt x="210" y="587"/>
                  </a:lnTo>
                  <a:lnTo>
                    <a:pt x="212" y="589"/>
                  </a:lnTo>
                  <a:lnTo>
                    <a:pt x="213" y="593"/>
                  </a:lnTo>
                  <a:lnTo>
                    <a:pt x="213" y="593"/>
                  </a:lnTo>
                  <a:lnTo>
                    <a:pt x="212" y="597"/>
                  </a:lnTo>
                  <a:lnTo>
                    <a:pt x="210" y="600"/>
                  </a:lnTo>
                  <a:lnTo>
                    <a:pt x="208" y="601"/>
                  </a:lnTo>
                  <a:lnTo>
                    <a:pt x="204" y="603"/>
                  </a:lnTo>
                  <a:lnTo>
                    <a:pt x="204" y="603"/>
                  </a:lnTo>
                  <a:lnTo>
                    <a:pt x="200" y="601"/>
                  </a:lnTo>
                  <a:lnTo>
                    <a:pt x="197" y="600"/>
                  </a:lnTo>
                  <a:lnTo>
                    <a:pt x="196" y="597"/>
                  </a:lnTo>
                  <a:lnTo>
                    <a:pt x="195" y="593"/>
                  </a:lnTo>
                  <a:lnTo>
                    <a:pt x="195" y="593"/>
                  </a:lnTo>
                  <a:lnTo>
                    <a:pt x="196" y="589"/>
                  </a:lnTo>
                  <a:lnTo>
                    <a:pt x="197" y="587"/>
                  </a:lnTo>
                  <a:lnTo>
                    <a:pt x="200" y="584"/>
                  </a:lnTo>
                  <a:lnTo>
                    <a:pt x="204" y="584"/>
                  </a:lnTo>
                  <a:lnTo>
                    <a:pt x="204" y="584"/>
                  </a:lnTo>
                  <a:close/>
                  <a:moveTo>
                    <a:pt x="185" y="612"/>
                  </a:moveTo>
                  <a:lnTo>
                    <a:pt x="185" y="612"/>
                  </a:lnTo>
                  <a:lnTo>
                    <a:pt x="189" y="612"/>
                  </a:lnTo>
                  <a:lnTo>
                    <a:pt x="192" y="614"/>
                  </a:lnTo>
                  <a:lnTo>
                    <a:pt x="193" y="617"/>
                  </a:lnTo>
                  <a:lnTo>
                    <a:pt x="195" y="621"/>
                  </a:lnTo>
                  <a:lnTo>
                    <a:pt x="195" y="621"/>
                  </a:lnTo>
                  <a:lnTo>
                    <a:pt x="193" y="625"/>
                  </a:lnTo>
                  <a:lnTo>
                    <a:pt x="192" y="628"/>
                  </a:lnTo>
                  <a:lnTo>
                    <a:pt x="189" y="629"/>
                  </a:lnTo>
                  <a:lnTo>
                    <a:pt x="185" y="630"/>
                  </a:lnTo>
                  <a:lnTo>
                    <a:pt x="185" y="630"/>
                  </a:lnTo>
                  <a:lnTo>
                    <a:pt x="181" y="629"/>
                  </a:lnTo>
                  <a:lnTo>
                    <a:pt x="179" y="628"/>
                  </a:lnTo>
                  <a:lnTo>
                    <a:pt x="177" y="625"/>
                  </a:lnTo>
                  <a:lnTo>
                    <a:pt x="176" y="621"/>
                  </a:lnTo>
                  <a:lnTo>
                    <a:pt x="176" y="621"/>
                  </a:lnTo>
                  <a:lnTo>
                    <a:pt x="177" y="617"/>
                  </a:lnTo>
                  <a:lnTo>
                    <a:pt x="179" y="614"/>
                  </a:lnTo>
                  <a:lnTo>
                    <a:pt x="181" y="612"/>
                  </a:lnTo>
                  <a:lnTo>
                    <a:pt x="185" y="612"/>
                  </a:lnTo>
                  <a:lnTo>
                    <a:pt x="185" y="612"/>
                  </a:lnTo>
                  <a:close/>
                  <a:moveTo>
                    <a:pt x="167" y="584"/>
                  </a:moveTo>
                  <a:lnTo>
                    <a:pt x="167" y="584"/>
                  </a:lnTo>
                  <a:lnTo>
                    <a:pt x="171" y="584"/>
                  </a:lnTo>
                  <a:lnTo>
                    <a:pt x="173" y="587"/>
                  </a:lnTo>
                  <a:lnTo>
                    <a:pt x="175" y="589"/>
                  </a:lnTo>
                  <a:lnTo>
                    <a:pt x="176" y="593"/>
                  </a:lnTo>
                  <a:lnTo>
                    <a:pt x="176" y="593"/>
                  </a:lnTo>
                  <a:lnTo>
                    <a:pt x="175" y="597"/>
                  </a:lnTo>
                  <a:lnTo>
                    <a:pt x="173" y="600"/>
                  </a:lnTo>
                  <a:lnTo>
                    <a:pt x="171" y="601"/>
                  </a:lnTo>
                  <a:lnTo>
                    <a:pt x="167" y="603"/>
                  </a:lnTo>
                  <a:lnTo>
                    <a:pt x="167" y="603"/>
                  </a:lnTo>
                  <a:lnTo>
                    <a:pt x="163" y="601"/>
                  </a:lnTo>
                  <a:lnTo>
                    <a:pt x="160" y="600"/>
                  </a:lnTo>
                  <a:lnTo>
                    <a:pt x="159" y="597"/>
                  </a:lnTo>
                  <a:lnTo>
                    <a:pt x="158" y="593"/>
                  </a:lnTo>
                  <a:lnTo>
                    <a:pt x="158" y="593"/>
                  </a:lnTo>
                  <a:lnTo>
                    <a:pt x="159" y="589"/>
                  </a:lnTo>
                  <a:lnTo>
                    <a:pt x="160" y="587"/>
                  </a:lnTo>
                  <a:lnTo>
                    <a:pt x="163" y="584"/>
                  </a:lnTo>
                  <a:lnTo>
                    <a:pt x="167" y="584"/>
                  </a:lnTo>
                  <a:lnTo>
                    <a:pt x="167" y="584"/>
                  </a:lnTo>
                  <a:close/>
                  <a:moveTo>
                    <a:pt x="148" y="612"/>
                  </a:moveTo>
                  <a:lnTo>
                    <a:pt x="148" y="612"/>
                  </a:lnTo>
                  <a:lnTo>
                    <a:pt x="152" y="612"/>
                  </a:lnTo>
                  <a:lnTo>
                    <a:pt x="155" y="614"/>
                  </a:lnTo>
                  <a:lnTo>
                    <a:pt x="156" y="617"/>
                  </a:lnTo>
                  <a:lnTo>
                    <a:pt x="158" y="621"/>
                  </a:lnTo>
                  <a:lnTo>
                    <a:pt x="158" y="621"/>
                  </a:lnTo>
                  <a:lnTo>
                    <a:pt x="156" y="625"/>
                  </a:lnTo>
                  <a:lnTo>
                    <a:pt x="155" y="628"/>
                  </a:lnTo>
                  <a:lnTo>
                    <a:pt x="152" y="629"/>
                  </a:lnTo>
                  <a:lnTo>
                    <a:pt x="148" y="630"/>
                  </a:lnTo>
                  <a:lnTo>
                    <a:pt x="148" y="630"/>
                  </a:lnTo>
                  <a:lnTo>
                    <a:pt x="144" y="629"/>
                  </a:lnTo>
                  <a:lnTo>
                    <a:pt x="142" y="628"/>
                  </a:lnTo>
                  <a:lnTo>
                    <a:pt x="140" y="625"/>
                  </a:lnTo>
                  <a:lnTo>
                    <a:pt x="139" y="621"/>
                  </a:lnTo>
                  <a:lnTo>
                    <a:pt x="139" y="621"/>
                  </a:lnTo>
                  <a:lnTo>
                    <a:pt x="140" y="617"/>
                  </a:lnTo>
                  <a:lnTo>
                    <a:pt x="142" y="614"/>
                  </a:lnTo>
                  <a:lnTo>
                    <a:pt x="144" y="612"/>
                  </a:lnTo>
                  <a:lnTo>
                    <a:pt x="148" y="612"/>
                  </a:lnTo>
                  <a:lnTo>
                    <a:pt x="148" y="612"/>
                  </a:lnTo>
                  <a:close/>
                  <a:moveTo>
                    <a:pt x="130" y="584"/>
                  </a:moveTo>
                  <a:lnTo>
                    <a:pt x="130" y="584"/>
                  </a:lnTo>
                  <a:lnTo>
                    <a:pt x="134" y="584"/>
                  </a:lnTo>
                  <a:lnTo>
                    <a:pt x="136" y="587"/>
                  </a:lnTo>
                  <a:lnTo>
                    <a:pt x="138" y="589"/>
                  </a:lnTo>
                  <a:lnTo>
                    <a:pt x="139" y="593"/>
                  </a:lnTo>
                  <a:lnTo>
                    <a:pt x="139" y="593"/>
                  </a:lnTo>
                  <a:lnTo>
                    <a:pt x="138" y="597"/>
                  </a:lnTo>
                  <a:lnTo>
                    <a:pt x="136" y="600"/>
                  </a:lnTo>
                  <a:lnTo>
                    <a:pt x="134" y="601"/>
                  </a:lnTo>
                  <a:lnTo>
                    <a:pt x="130" y="603"/>
                  </a:lnTo>
                  <a:lnTo>
                    <a:pt x="130" y="603"/>
                  </a:lnTo>
                  <a:lnTo>
                    <a:pt x="126" y="601"/>
                  </a:lnTo>
                  <a:lnTo>
                    <a:pt x="123" y="600"/>
                  </a:lnTo>
                  <a:lnTo>
                    <a:pt x="122" y="597"/>
                  </a:lnTo>
                  <a:lnTo>
                    <a:pt x="120" y="593"/>
                  </a:lnTo>
                  <a:lnTo>
                    <a:pt x="120" y="593"/>
                  </a:lnTo>
                  <a:lnTo>
                    <a:pt x="122" y="589"/>
                  </a:lnTo>
                  <a:lnTo>
                    <a:pt x="123" y="587"/>
                  </a:lnTo>
                  <a:lnTo>
                    <a:pt x="126" y="584"/>
                  </a:lnTo>
                  <a:lnTo>
                    <a:pt x="130" y="584"/>
                  </a:lnTo>
                  <a:lnTo>
                    <a:pt x="130" y="584"/>
                  </a:lnTo>
                  <a:close/>
                  <a:moveTo>
                    <a:pt x="111" y="612"/>
                  </a:moveTo>
                  <a:lnTo>
                    <a:pt x="111" y="612"/>
                  </a:lnTo>
                  <a:lnTo>
                    <a:pt x="115" y="612"/>
                  </a:lnTo>
                  <a:lnTo>
                    <a:pt x="118" y="614"/>
                  </a:lnTo>
                  <a:lnTo>
                    <a:pt x="119" y="617"/>
                  </a:lnTo>
                  <a:lnTo>
                    <a:pt x="120" y="621"/>
                  </a:lnTo>
                  <a:lnTo>
                    <a:pt x="120" y="621"/>
                  </a:lnTo>
                  <a:lnTo>
                    <a:pt x="119" y="625"/>
                  </a:lnTo>
                  <a:lnTo>
                    <a:pt x="118" y="628"/>
                  </a:lnTo>
                  <a:lnTo>
                    <a:pt x="115" y="629"/>
                  </a:lnTo>
                  <a:lnTo>
                    <a:pt x="111" y="630"/>
                  </a:lnTo>
                  <a:lnTo>
                    <a:pt x="111" y="630"/>
                  </a:lnTo>
                  <a:lnTo>
                    <a:pt x="107" y="629"/>
                  </a:lnTo>
                  <a:lnTo>
                    <a:pt x="105" y="628"/>
                  </a:lnTo>
                  <a:lnTo>
                    <a:pt x="103" y="625"/>
                  </a:lnTo>
                  <a:lnTo>
                    <a:pt x="102" y="621"/>
                  </a:lnTo>
                  <a:lnTo>
                    <a:pt x="102" y="621"/>
                  </a:lnTo>
                  <a:lnTo>
                    <a:pt x="103" y="617"/>
                  </a:lnTo>
                  <a:lnTo>
                    <a:pt x="105" y="614"/>
                  </a:lnTo>
                  <a:lnTo>
                    <a:pt x="107" y="612"/>
                  </a:lnTo>
                  <a:lnTo>
                    <a:pt x="111" y="612"/>
                  </a:lnTo>
                  <a:lnTo>
                    <a:pt x="111" y="612"/>
                  </a:lnTo>
                  <a:close/>
                  <a:moveTo>
                    <a:pt x="385" y="356"/>
                  </a:moveTo>
                  <a:lnTo>
                    <a:pt x="385" y="294"/>
                  </a:lnTo>
                  <a:lnTo>
                    <a:pt x="385" y="294"/>
                  </a:lnTo>
                  <a:lnTo>
                    <a:pt x="387" y="283"/>
                  </a:lnTo>
                  <a:lnTo>
                    <a:pt x="388" y="274"/>
                  </a:lnTo>
                  <a:lnTo>
                    <a:pt x="389" y="264"/>
                  </a:lnTo>
                  <a:lnTo>
                    <a:pt x="393" y="254"/>
                  </a:lnTo>
                  <a:lnTo>
                    <a:pt x="393" y="254"/>
                  </a:lnTo>
                  <a:lnTo>
                    <a:pt x="389" y="245"/>
                  </a:lnTo>
                  <a:lnTo>
                    <a:pt x="388" y="235"/>
                  </a:lnTo>
                  <a:lnTo>
                    <a:pt x="387" y="225"/>
                  </a:lnTo>
                  <a:lnTo>
                    <a:pt x="385" y="215"/>
                  </a:lnTo>
                  <a:lnTo>
                    <a:pt x="385" y="181"/>
                  </a:lnTo>
                  <a:lnTo>
                    <a:pt x="79" y="181"/>
                  </a:lnTo>
                  <a:lnTo>
                    <a:pt x="79" y="181"/>
                  </a:lnTo>
                  <a:lnTo>
                    <a:pt x="71" y="182"/>
                  </a:lnTo>
                  <a:lnTo>
                    <a:pt x="64" y="185"/>
                  </a:lnTo>
                  <a:lnTo>
                    <a:pt x="56" y="189"/>
                  </a:lnTo>
                  <a:lnTo>
                    <a:pt x="50" y="194"/>
                  </a:lnTo>
                  <a:lnTo>
                    <a:pt x="45" y="199"/>
                  </a:lnTo>
                  <a:lnTo>
                    <a:pt x="41" y="207"/>
                  </a:lnTo>
                  <a:lnTo>
                    <a:pt x="38" y="215"/>
                  </a:lnTo>
                  <a:lnTo>
                    <a:pt x="37" y="223"/>
                  </a:lnTo>
                  <a:lnTo>
                    <a:pt x="37" y="332"/>
                  </a:lnTo>
                  <a:lnTo>
                    <a:pt x="37" y="332"/>
                  </a:lnTo>
                  <a:lnTo>
                    <a:pt x="38" y="339"/>
                  </a:lnTo>
                  <a:lnTo>
                    <a:pt x="40" y="345"/>
                  </a:lnTo>
                  <a:lnTo>
                    <a:pt x="42" y="351"/>
                  </a:lnTo>
                  <a:lnTo>
                    <a:pt x="45" y="356"/>
                  </a:lnTo>
                  <a:lnTo>
                    <a:pt x="385" y="356"/>
                  </a:lnTo>
                  <a:close/>
                  <a:moveTo>
                    <a:pt x="278" y="254"/>
                  </a:moveTo>
                  <a:lnTo>
                    <a:pt x="278" y="254"/>
                  </a:lnTo>
                  <a:lnTo>
                    <a:pt x="282" y="256"/>
                  </a:lnTo>
                  <a:lnTo>
                    <a:pt x="285" y="257"/>
                  </a:lnTo>
                  <a:lnTo>
                    <a:pt x="286" y="260"/>
                  </a:lnTo>
                  <a:lnTo>
                    <a:pt x="287" y="264"/>
                  </a:lnTo>
                  <a:lnTo>
                    <a:pt x="287" y="264"/>
                  </a:lnTo>
                  <a:lnTo>
                    <a:pt x="286" y="268"/>
                  </a:lnTo>
                  <a:lnTo>
                    <a:pt x="285" y="270"/>
                  </a:lnTo>
                  <a:lnTo>
                    <a:pt x="282" y="273"/>
                  </a:lnTo>
                  <a:lnTo>
                    <a:pt x="278" y="273"/>
                  </a:lnTo>
                  <a:lnTo>
                    <a:pt x="278" y="273"/>
                  </a:lnTo>
                  <a:lnTo>
                    <a:pt x="274" y="273"/>
                  </a:lnTo>
                  <a:lnTo>
                    <a:pt x="271" y="270"/>
                  </a:lnTo>
                  <a:lnTo>
                    <a:pt x="269" y="268"/>
                  </a:lnTo>
                  <a:lnTo>
                    <a:pt x="269" y="264"/>
                  </a:lnTo>
                  <a:lnTo>
                    <a:pt x="269" y="264"/>
                  </a:lnTo>
                  <a:lnTo>
                    <a:pt x="269" y="260"/>
                  </a:lnTo>
                  <a:lnTo>
                    <a:pt x="271" y="257"/>
                  </a:lnTo>
                  <a:lnTo>
                    <a:pt x="274" y="256"/>
                  </a:lnTo>
                  <a:lnTo>
                    <a:pt x="278" y="254"/>
                  </a:lnTo>
                  <a:lnTo>
                    <a:pt x="278" y="254"/>
                  </a:lnTo>
                  <a:close/>
                  <a:moveTo>
                    <a:pt x="259" y="282"/>
                  </a:moveTo>
                  <a:lnTo>
                    <a:pt x="259" y="282"/>
                  </a:lnTo>
                  <a:lnTo>
                    <a:pt x="263" y="283"/>
                  </a:lnTo>
                  <a:lnTo>
                    <a:pt x="266" y="285"/>
                  </a:lnTo>
                  <a:lnTo>
                    <a:pt x="267" y="287"/>
                  </a:lnTo>
                  <a:lnTo>
                    <a:pt x="269" y="291"/>
                  </a:lnTo>
                  <a:lnTo>
                    <a:pt x="269" y="291"/>
                  </a:lnTo>
                  <a:lnTo>
                    <a:pt x="267" y="295"/>
                  </a:lnTo>
                  <a:lnTo>
                    <a:pt x="266" y="298"/>
                  </a:lnTo>
                  <a:lnTo>
                    <a:pt x="263" y="301"/>
                  </a:lnTo>
                  <a:lnTo>
                    <a:pt x="259" y="301"/>
                  </a:lnTo>
                  <a:lnTo>
                    <a:pt x="259" y="301"/>
                  </a:lnTo>
                  <a:lnTo>
                    <a:pt x="255" y="301"/>
                  </a:lnTo>
                  <a:lnTo>
                    <a:pt x="253" y="298"/>
                  </a:lnTo>
                  <a:lnTo>
                    <a:pt x="250" y="295"/>
                  </a:lnTo>
                  <a:lnTo>
                    <a:pt x="250" y="291"/>
                  </a:lnTo>
                  <a:lnTo>
                    <a:pt x="250" y="291"/>
                  </a:lnTo>
                  <a:lnTo>
                    <a:pt x="250" y="287"/>
                  </a:lnTo>
                  <a:lnTo>
                    <a:pt x="253" y="285"/>
                  </a:lnTo>
                  <a:lnTo>
                    <a:pt x="255" y="283"/>
                  </a:lnTo>
                  <a:lnTo>
                    <a:pt x="259" y="282"/>
                  </a:lnTo>
                  <a:lnTo>
                    <a:pt x="259" y="282"/>
                  </a:lnTo>
                  <a:close/>
                  <a:moveTo>
                    <a:pt x="241" y="254"/>
                  </a:moveTo>
                  <a:lnTo>
                    <a:pt x="241" y="254"/>
                  </a:lnTo>
                  <a:lnTo>
                    <a:pt x="245" y="256"/>
                  </a:lnTo>
                  <a:lnTo>
                    <a:pt x="248" y="257"/>
                  </a:lnTo>
                  <a:lnTo>
                    <a:pt x="249" y="260"/>
                  </a:lnTo>
                  <a:lnTo>
                    <a:pt x="250" y="264"/>
                  </a:lnTo>
                  <a:lnTo>
                    <a:pt x="250" y="264"/>
                  </a:lnTo>
                  <a:lnTo>
                    <a:pt x="249" y="268"/>
                  </a:lnTo>
                  <a:lnTo>
                    <a:pt x="248" y="270"/>
                  </a:lnTo>
                  <a:lnTo>
                    <a:pt x="245" y="273"/>
                  </a:lnTo>
                  <a:lnTo>
                    <a:pt x="241" y="273"/>
                  </a:lnTo>
                  <a:lnTo>
                    <a:pt x="241" y="273"/>
                  </a:lnTo>
                  <a:lnTo>
                    <a:pt x="237" y="273"/>
                  </a:lnTo>
                  <a:lnTo>
                    <a:pt x="234" y="270"/>
                  </a:lnTo>
                  <a:lnTo>
                    <a:pt x="233" y="268"/>
                  </a:lnTo>
                  <a:lnTo>
                    <a:pt x="232" y="264"/>
                  </a:lnTo>
                  <a:lnTo>
                    <a:pt x="232" y="264"/>
                  </a:lnTo>
                  <a:lnTo>
                    <a:pt x="233" y="260"/>
                  </a:lnTo>
                  <a:lnTo>
                    <a:pt x="234" y="257"/>
                  </a:lnTo>
                  <a:lnTo>
                    <a:pt x="237" y="256"/>
                  </a:lnTo>
                  <a:lnTo>
                    <a:pt x="241" y="254"/>
                  </a:lnTo>
                  <a:lnTo>
                    <a:pt x="241" y="254"/>
                  </a:lnTo>
                  <a:close/>
                  <a:moveTo>
                    <a:pt x="222" y="282"/>
                  </a:moveTo>
                  <a:lnTo>
                    <a:pt x="222" y="282"/>
                  </a:lnTo>
                  <a:lnTo>
                    <a:pt x="226" y="283"/>
                  </a:lnTo>
                  <a:lnTo>
                    <a:pt x="229" y="285"/>
                  </a:lnTo>
                  <a:lnTo>
                    <a:pt x="230" y="287"/>
                  </a:lnTo>
                  <a:lnTo>
                    <a:pt x="232" y="291"/>
                  </a:lnTo>
                  <a:lnTo>
                    <a:pt x="232" y="291"/>
                  </a:lnTo>
                  <a:lnTo>
                    <a:pt x="230" y="295"/>
                  </a:lnTo>
                  <a:lnTo>
                    <a:pt x="229" y="298"/>
                  </a:lnTo>
                  <a:lnTo>
                    <a:pt x="226" y="301"/>
                  </a:lnTo>
                  <a:lnTo>
                    <a:pt x="222" y="301"/>
                  </a:lnTo>
                  <a:lnTo>
                    <a:pt x="222" y="301"/>
                  </a:lnTo>
                  <a:lnTo>
                    <a:pt x="218" y="301"/>
                  </a:lnTo>
                  <a:lnTo>
                    <a:pt x="216" y="298"/>
                  </a:lnTo>
                  <a:lnTo>
                    <a:pt x="214" y="295"/>
                  </a:lnTo>
                  <a:lnTo>
                    <a:pt x="213" y="291"/>
                  </a:lnTo>
                  <a:lnTo>
                    <a:pt x="213" y="291"/>
                  </a:lnTo>
                  <a:lnTo>
                    <a:pt x="214" y="287"/>
                  </a:lnTo>
                  <a:lnTo>
                    <a:pt x="216" y="285"/>
                  </a:lnTo>
                  <a:lnTo>
                    <a:pt x="218" y="283"/>
                  </a:lnTo>
                  <a:lnTo>
                    <a:pt x="222" y="282"/>
                  </a:lnTo>
                  <a:lnTo>
                    <a:pt x="222" y="282"/>
                  </a:lnTo>
                  <a:close/>
                  <a:moveTo>
                    <a:pt x="204" y="254"/>
                  </a:moveTo>
                  <a:lnTo>
                    <a:pt x="204" y="254"/>
                  </a:lnTo>
                  <a:lnTo>
                    <a:pt x="208" y="256"/>
                  </a:lnTo>
                  <a:lnTo>
                    <a:pt x="210" y="257"/>
                  </a:lnTo>
                  <a:lnTo>
                    <a:pt x="212" y="260"/>
                  </a:lnTo>
                  <a:lnTo>
                    <a:pt x="213" y="264"/>
                  </a:lnTo>
                  <a:lnTo>
                    <a:pt x="213" y="264"/>
                  </a:lnTo>
                  <a:lnTo>
                    <a:pt x="212" y="268"/>
                  </a:lnTo>
                  <a:lnTo>
                    <a:pt x="210" y="270"/>
                  </a:lnTo>
                  <a:lnTo>
                    <a:pt x="208" y="273"/>
                  </a:lnTo>
                  <a:lnTo>
                    <a:pt x="204" y="273"/>
                  </a:lnTo>
                  <a:lnTo>
                    <a:pt x="204" y="273"/>
                  </a:lnTo>
                  <a:lnTo>
                    <a:pt x="200" y="273"/>
                  </a:lnTo>
                  <a:lnTo>
                    <a:pt x="197" y="270"/>
                  </a:lnTo>
                  <a:lnTo>
                    <a:pt x="196" y="268"/>
                  </a:lnTo>
                  <a:lnTo>
                    <a:pt x="195" y="264"/>
                  </a:lnTo>
                  <a:lnTo>
                    <a:pt x="195" y="264"/>
                  </a:lnTo>
                  <a:lnTo>
                    <a:pt x="196" y="260"/>
                  </a:lnTo>
                  <a:lnTo>
                    <a:pt x="197" y="257"/>
                  </a:lnTo>
                  <a:lnTo>
                    <a:pt x="200" y="256"/>
                  </a:lnTo>
                  <a:lnTo>
                    <a:pt x="204" y="254"/>
                  </a:lnTo>
                  <a:lnTo>
                    <a:pt x="204" y="254"/>
                  </a:lnTo>
                  <a:close/>
                  <a:moveTo>
                    <a:pt x="185" y="282"/>
                  </a:moveTo>
                  <a:lnTo>
                    <a:pt x="185" y="282"/>
                  </a:lnTo>
                  <a:lnTo>
                    <a:pt x="189" y="283"/>
                  </a:lnTo>
                  <a:lnTo>
                    <a:pt x="192" y="285"/>
                  </a:lnTo>
                  <a:lnTo>
                    <a:pt x="193" y="287"/>
                  </a:lnTo>
                  <a:lnTo>
                    <a:pt x="195" y="291"/>
                  </a:lnTo>
                  <a:lnTo>
                    <a:pt x="195" y="291"/>
                  </a:lnTo>
                  <a:lnTo>
                    <a:pt x="193" y="295"/>
                  </a:lnTo>
                  <a:lnTo>
                    <a:pt x="192" y="298"/>
                  </a:lnTo>
                  <a:lnTo>
                    <a:pt x="189" y="301"/>
                  </a:lnTo>
                  <a:lnTo>
                    <a:pt x="185" y="301"/>
                  </a:lnTo>
                  <a:lnTo>
                    <a:pt x="185" y="301"/>
                  </a:lnTo>
                  <a:lnTo>
                    <a:pt x="181" y="301"/>
                  </a:lnTo>
                  <a:lnTo>
                    <a:pt x="179" y="298"/>
                  </a:lnTo>
                  <a:lnTo>
                    <a:pt x="177" y="295"/>
                  </a:lnTo>
                  <a:lnTo>
                    <a:pt x="176" y="291"/>
                  </a:lnTo>
                  <a:lnTo>
                    <a:pt x="176" y="291"/>
                  </a:lnTo>
                  <a:lnTo>
                    <a:pt x="177" y="287"/>
                  </a:lnTo>
                  <a:lnTo>
                    <a:pt x="179" y="285"/>
                  </a:lnTo>
                  <a:lnTo>
                    <a:pt x="181" y="283"/>
                  </a:lnTo>
                  <a:lnTo>
                    <a:pt x="185" y="282"/>
                  </a:lnTo>
                  <a:lnTo>
                    <a:pt x="185" y="282"/>
                  </a:lnTo>
                  <a:close/>
                  <a:moveTo>
                    <a:pt x="167" y="254"/>
                  </a:moveTo>
                  <a:lnTo>
                    <a:pt x="167" y="254"/>
                  </a:lnTo>
                  <a:lnTo>
                    <a:pt x="171" y="256"/>
                  </a:lnTo>
                  <a:lnTo>
                    <a:pt x="173" y="257"/>
                  </a:lnTo>
                  <a:lnTo>
                    <a:pt x="175" y="260"/>
                  </a:lnTo>
                  <a:lnTo>
                    <a:pt x="176" y="264"/>
                  </a:lnTo>
                  <a:lnTo>
                    <a:pt x="176" y="264"/>
                  </a:lnTo>
                  <a:lnTo>
                    <a:pt x="175" y="268"/>
                  </a:lnTo>
                  <a:lnTo>
                    <a:pt x="173" y="270"/>
                  </a:lnTo>
                  <a:lnTo>
                    <a:pt x="171" y="273"/>
                  </a:lnTo>
                  <a:lnTo>
                    <a:pt x="167" y="273"/>
                  </a:lnTo>
                  <a:lnTo>
                    <a:pt x="167" y="273"/>
                  </a:lnTo>
                  <a:lnTo>
                    <a:pt x="163" y="273"/>
                  </a:lnTo>
                  <a:lnTo>
                    <a:pt x="160" y="270"/>
                  </a:lnTo>
                  <a:lnTo>
                    <a:pt x="159" y="268"/>
                  </a:lnTo>
                  <a:lnTo>
                    <a:pt x="158" y="264"/>
                  </a:lnTo>
                  <a:lnTo>
                    <a:pt x="158" y="264"/>
                  </a:lnTo>
                  <a:lnTo>
                    <a:pt x="159" y="260"/>
                  </a:lnTo>
                  <a:lnTo>
                    <a:pt x="160" y="257"/>
                  </a:lnTo>
                  <a:lnTo>
                    <a:pt x="163" y="256"/>
                  </a:lnTo>
                  <a:lnTo>
                    <a:pt x="167" y="254"/>
                  </a:lnTo>
                  <a:lnTo>
                    <a:pt x="167" y="254"/>
                  </a:lnTo>
                  <a:close/>
                  <a:moveTo>
                    <a:pt x="148" y="282"/>
                  </a:moveTo>
                  <a:lnTo>
                    <a:pt x="148" y="282"/>
                  </a:lnTo>
                  <a:lnTo>
                    <a:pt x="152" y="283"/>
                  </a:lnTo>
                  <a:lnTo>
                    <a:pt x="155" y="285"/>
                  </a:lnTo>
                  <a:lnTo>
                    <a:pt x="156" y="287"/>
                  </a:lnTo>
                  <a:lnTo>
                    <a:pt x="158" y="291"/>
                  </a:lnTo>
                  <a:lnTo>
                    <a:pt x="158" y="291"/>
                  </a:lnTo>
                  <a:lnTo>
                    <a:pt x="156" y="295"/>
                  </a:lnTo>
                  <a:lnTo>
                    <a:pt x="155" y="298"/>
                  </a:lnTo>
                  <a:lnTo>
                    <a:pt x="152" y="301"/>
                  </a:lnTo>
                  <a:lnTo>
                    <a:pt x="148" y="301"/>
                  </a:lnTo>
                  <a:lnTo>
                    <a:pt x="148" y="301"/>
                  </a:lnTo>
                  <a:lnTo>
                    <a:pt x="144" y="301"/>
                  </a:lnTo>
                  <a:lnTo>
                    <a:pt x="142" y="298"/>
                  </a:lnTo>
                  <a:lnTo>
                    <a:pt x="140" y="295"/>
                  </a:lnTo>
                  <a:lnTo>
                    <a:pt x="139" y="291"/>
                  </a:lnTo>
                  <a:lnTo>
                    <a:pt x="139" y="291"/>
                  </a:lnTo>
                  <a:lnTo>
                    <a:pt x="140" y="287"/>
                  </a:lnTo>
                  <a:lnTo>
                    <a:pt x="142" y="285"/>
                  </a:lnTo>
                  <a:lnTo>
                    <a:pt x="144" y="283"/>
                  </a:lnTo>
                  <a:lnTo>
                    <a:pt x="148" y="282"/>
                  </a:lnTo>
                  <a:lnTo>
                    <a:pt x="148" y="282"/>
                  </a:lnTo>
                  <a:close/>
                  <a:moveTo>
                    <a:pt x="130" y="254"/>
                  </a:moveTo>
                  <a:lnTo>
                    <a:pt x="130" y="254"/>
                  </a:lnTo>
                  <a:lnTo>
                    <a:pt x="134" y="256"/>
                  </a:lnTo>
                  <a:lnTo>
                    <a:pt x="136" y="257"/>
                  </a:lnTo>
                  <a:lnTo>
                    <a:pt x="138" y="260"/>
                  </a:lnTo>
                  <a:lnTo>
                    <a:pt x="139" y="264"/>
                  </a:lnTo>
                  <a:lnTo>
                    <a:pt x="139" y="264"/>
                  </a:lnTo>
                  <a:lnTo>
                    <a:pt x="138" y="268"/>
                  </a:lnTo>
                  <a:lnTo>
                    <a:pt x="136" y="270"/>
                  </a:lnTo>
                  <a:lnTo>
                    <a:pt x="134" y="273"/>
                  </a:lnTo>
                  <a:lnTo>
                    <a:pt x="130" y="273"/>
                  </a:lnTo>
                  <a:lnTo>
                    <a:pt x="130" y="273"/>
                  </a:lnTo>
                  <a:lnTo>
                    <a:pt x="126" y="273"/>
                  </a:lnTo>
                  <a:lnTo>
                    <a:pt x="123" y="270"/>
                  </a:lnTo>
                  <a:lnTo>
                    <a:pt x="122" y="268"/>
                  </a:lnTo>
                  <a:lnTo>
                    <a:pt x="120" y="264"/>
                  </a:lnTo>
                  <a:lnTo>
                    <a:pt x="120" y="264"/>
                  </a:lnTo>
                  <a:lnTo>
                    <a:pt x="122" y="260"/>
                  </a:lnTo>
                  <a:lnTo>
                    <a:pt x="123" y="257"/>
                  </a:lnTo>
                  <a:lnTo>
                    <a:pt x="126" y="256"/>
                  </a:lnTo>
                  <a:lnTo>
                    <a:pt x="130" y="254"/>
                  </a:lnTo>
                  <a:lnTo>
                    <a:pt x="130" y="254"/>
                  </a:lnTo>
                  <a:close/>
                  <a:moveTo>
                    <a:pt x="111" y="282"/>
                  </a:moveTo>
                  <a:lnTo>
                    <a:pt x="111" y="282"/>
                  </a:lnTo>
                  <a:lnTo>
                    <a:pt x="115" y="283"/>
                  </a:lnTo>
                  <a:lnTo>
                    <a:pt x="118" y="285"/>
                  </a:lnTo>
                  <a:lnTo>
                    <a:pt x="119" y="287"/>
                  </a:lnTo>
                  <a:lnTo>
                    <a:pt x="120" y="291"/>
                  </a:lnTo>
                  <a:lnTo>
                    <a:pt x="120" y="291"/>
                  </a:lnTo>
                  <a:lnTo>
                    <a:pt x="119" y="295"/>
                  </a:lnTo>
                  <a:lnTo>
                    <a:pt x="118" y="298"/>
                  </a:lnTo>
                  <a:lnTo>
                    <a:pt x="115" y="301"/>
                  </a:lnTo>
                  <a:lnTo>
                    <a:pt x="111" y="301"/>
                  </a:lnTo>
                  <a:lnTo>
                    <a:pt x="111" y="301"/>
                  </a:lnTo>
                  <a:lnTo>
                    <a:pt x="107" y="301"/>
                  </a:lnTo>
                  <a:lnTo>
                    <a:pt x="105" y="298"/>
                  </a:lnTo>
                  <a:lnTo>
                    <a:pt x="103" y="295"/>
                  </a:lnTo>
                  <a:lnTo>
                    <a:pt x="102" y="291"/>
                  </a:lnTo>
                  <a:lnTo>
                    <a:pt x="102" y="291"/>
                  </a:lnTo>
                  <a:lnTo>
                    <a:pt x="103" y="287"/>
                  </a:lnTo>
                  <a:lnTo>
                    <a:pt x="105" y="285"/>
                  </a:lnTo>
                  <a:lnTo>
                    <a:pt x="107" y="283"/>
                  </a:lnTo>
                  <a:lnTo>
                    <a:pt x="111" y="282"/>
                  </a:lnTo>
                  <a:lnTo>
                    <a:pt x="111" y="282"/>
                  </a:lnTo>
                  <a:close/>
                  <a:moveTo>
                    <a:pt x="79" y="868"/>
                  </a:moveTo>
                  <a:lnTo>
                    <a:pt x="385" y="868"/>
                  </a:lnTo>
                  <a:lnTo>
                    <a:pt x="385" y="762"/>
                  </a:lnTo>
                  <a:lnTo>
                    <a:pt x="385" y="762"/>
                  </a:lnTo>
                  <a:lnTo>
                    <a:pt x="387" y="752"/>
                  </a:lnTo>
                  <a:lnTo>
                    <a:pt x="388" y="741"/>
                  </a:lnTo>
                  <a:lnTo>
                    <a:pt x="389" y="732"/>
                  </a:lnTo>
                  <a:lnTo>
                    <a:pt x="393" y="723"/>
                  </a:lnTo>
                  <a:lnTo>
                    <a:pt x="393" y="723"/>
                  </a:lnTo>
                  <a:lnTo>
                    <a:pt x="388" y="708"/>
                  </a:lnTo>
                  <a:lnTo>
                    <a:pt x="387" y="692"/>
                  </a:lnTo>
                  <a:lnTo>
                    <a:pt x="45" y="692"/>
                  </a:lnTo>
                  <a:lnTo>
                    <a:pt x="45" y="692"/>
                  </a:lnTo>
                  <a:lnTo>
                    <a:pt x="42" y="698"/>
                  </a:lnTo>
                  <a:lnTo>
                    <a:pt x="40" y="704"/>
                  </a:lnTo>
                  <a:lnTo>
                    <a:pt x="38" y="711"/>
                  </a:lnTo>
                  <a:lnTo>
                    <a:pt x="37" y="716"/>
                  </a:lnTo>
                  <a:lnTo>
                    <a:pt x="37" y="825"/>
                  </a:lnTo>
                  <a:lnTo>
                    <a:pt x="37" y="825"/>
                  </a:lnTo>
                  <a:lnTo>
                    <a:pt x="38" y="833"/>
                  </a:lnTo>
                  <a:lnTo>
                    <a:pt x="41" y="841"/>
                  </a:lnTo>
                  <a:lnTo>
                    <a:pt x="45" y="849"/>
                  </a:lnTo>
                  <a:lnTo>
                    <a:pt x="50" y="856"/>
                  </a:lnTo>
                  <a:lnTo>
                    <a:pt x="56" y="861"/>
                  </a:lnTo>
                  <a:lnTo>
                    <a:pt x="64" y="865"/>
                  </a:lnTo>
                  <a:lnTo>
                    <a:pt x="71" y="866"/>
                  </a:lnTo>
                  <a:lnTo>
                    <a:pt x="79" y="868"/>
                  </a:lnTo>
                  <a:lnTo>
                    <a:pt x="79" y="868"/>
                  </a:lnTo>
                  <a:close/>
                  <a:moveTo>
                    <a:pt x="278" y="748"/>
                  </a:moveTo>
                  <a:lnTo>
                    <a:pt x="278" y="748"/>
                  </a:lnTo>
                  <a:lnTo>
                    <a:pt x="282" y="749"/>
                  </a:lnTo>
                  <a:lnTo>
                    <a:pt x="285" y="750"/>
                  </a:lnTo>
                  <a:lnTo>
                    <a:pt x="286" y="753"/>
                  </a:lnTo>
                  <a:lnTo>
                    <a:pt x="287" y="757"/>
                  </a:lnTo>
                  <a:lnTo>
                    <a:pt x="287" y="757"/>
                  </a:lnTo>
                  <a:lnTo>
                    <a:pt x="286" y="761"/>
                  </a:lnTo>
                  <a:lnTo>
                    <a:pt x="285" y="763"/>
                  </a:lnTo>
                  <a:lnTo>
                    <a:pt x="282" y="766"/>
                  </a:lnTo>
                  <a:lnTo>
                    <a:pt x="278" y="766"/>
                  </a:lnTo>
                  <a:lnTo>
                    <a:pt x="278" y="766"/>
                  </a:lnTo>
                  <a:lnTo>
                    <a:pt x="274" y="766"/>
                  </a:lnTo>
                  <a:lnTo>
                    <a:pt x="271" y="763"/>
                  </a:lnTo>
                  <a:lnTo>
                    <a:pt x="269" y="761"/>
                  </a:lnTo>
                  <a:lnTo>
                    <a:pt x="269" y="757"/>
                  </a:lnTo>
                  <a:lnTo>
                    <a:pt x="269" y="757"/>
                  </a:lnTo>
                  <a:lnTo>
                    <a:pt x="269" y="753"/>
                  </a:lnTo>
                  <a:lnTo>
                    <a:pt x="271" y="750"/>
                  </a:lnTo>
                  <a:lnTo>
                    <a:pt x="274" y="749"/>
                  </a:lnTo>
                  <a:lnTo>
                    <a:pt x="278" y="748"/>
                  </a:lnTo>
                  <a:lnTo>
                    <a:pt x="278" y="748"/>
                  </a:lnTo>
                  <a:close/>
                  <a:moveTo>
                    <a:pt x="259" y="775"/>
                  </a:moveTo>
                  <a:lnTo>
                    <a:pt x="259" y="775"/>
                  </a:lnTo>
                  <a:lnTo>
                    <a:pt x="263" y="777"/>
                  </a:lnTo>
                  <a:lnTo>
                    <a:pt x="266" y="778"/>
                  </a:lnTo>
                  <a:lnTo>
                    <a:pt x="267" y="781"/>
                  </a:lnTo>
                  <a:lnTo>
                    <a:pt x="269" y="785"/>
                  </a:lnTo>
                  <a:lnTo>
                    <a:pt x="269" y="785"/>
                  </a:lnTo>
                  <a:lnTo>
                    <a:pt x="267" y="789"/>
                  </a:lnTo>
                  <a:lnTo>
                    <a:pt x="266" y="791"/>
                  </a:lnTo>
                  <a:lnTo>
                    <a:pt x="263" y="794"/>
                  </a:lnTo>
                  <a:lnTo>
                    <a:pt x="259" y="794"/>
                  </a:lnTo>
                  <a:lnTo>
                    <a:pt x="259" y="794"/>
                  </a:lnTo>
                  <a:lnTo>
                    <a:pt x="255" y="794"/>
                  </a:lnTo>
                  <a:lnTo>
                    <a:pt x="253" y="791"/>
                  </a:lnTo>
                  <a:lnTo>
                    <a:pt x="250" y="789"/>
                  </a:lnTo>
                  <a:lnTo>
                    <a:pt x="250" y="785"/>
                  </a:lnTo>
                  <a:lnTo>
                    <a:pt x="250" y="785"/>
                  </a:lnTo>
                  <a:lnTo>
                    <a:pt x="250" y="781"/>
                  </a:lnTo>
                  <a:lnTo>
                    <a:pt x="253" y="778"/>
                  </a:lnTo>
                  <a:lnTo>
                    <a:pt x="255" y="777"/>
                  </a:lnTo>
                  <a:lnTo>
                    <a:pt x="259" y="775"/>
                  </a:lnTo>
                  <a:lnTo>
                    <a:pt x="259" y="775"/>
                  </a:lnTo>
                  <a:close/>
                  <a:moveTo>
                    <a:pt x="241" y="748"/>
                  </a:moveTo>
                  <a:lnTo>
                    <a:pt x="241" y="748"/>
                  </a:lnTo>
                  <a:lnTo>
                    <a:pt x="245" y="749"/>
                  </a:lnTo>
                  <a:lnTo>
                    <a:pt x="248" y="750"/>
                  </a:lnTo>
                  <a:lnTo>
                    <a:pt x="249" y="753"/>
                  </a:lnTo>
                  <a:lnTo>
                    <a:pt x="250" y="757"/>
                  </a:lnTo>
                  <a:lnTo>
                    <a:pt x="250" y="757"/>
                  </a:lnTo>
                  <a:lnTo>
                    <a:pt x="249" y="761"/>
                  </a:lnTo>
                  <a:lnTo>
                    <a:pt x="248" y="763"/>
                  </a:lnTo>
                  <a:lnTo>
                    <a:pt x="245" y="766"/>
                  </a:lnTo>
                  <a:lnTo>
                    <a:pt x="241" y="766"/>
                  </a:lnTo>
                  <a:lnTo>
                    <a:pt x="241" y="766"/>
                  </a:lnTo>
                  <a:lnTo>
                    <a:pt x="237" y="766"/>
                  </a:lnTo>
                  <a:lnTo>
                    <a:pt x="234" y="763"/>
                  </a:lnTo>
                  <a:lnTo>
                    <a:pt x="233" y="761"/>
                  </a:lnTo>
                  <a:lnTo>
                    <a:pt x="232" y="757"/>
                  </a:lnTo>
                  <a:lnTo>
                    <a:pt x="232" y="757"/>
                  </a:lnTo>
                  <a:lnTo>
                    <a:pt x="233" y="753"/>
                  </a:lnTo>
                  <a:lnTo>
                    <a:pt x="234" y="750"/>
                  </a:lnTo>
                  <a:lnTo>
                    <a:pt x="237" y="749"/>
                  </a:lnTo>
                  <a:lnTo>
                    <a:pt x="241" y="748"/>
                  </a:lnTo>
                  <a:lnTo>
                    <a:pt x="241" y="748"/>
                  </a:lnTo>
                  <a:close/>
                  <a:moveTo>
                    <a:pt x="222" y="775"/>
                  </a:moveTo>
                  <a:lnTo>
                    <a:pt x="222" y="775"/>
                  </a:lnTo>
                  <a:lnTo>
                    <a:pt x="226" y="777"/>
                  </a:lnTo>
                  <a:lnTo>
                    <a:pt x="229" y="778"/>
                  </a:lnTo>
                  <a:lnTo>
                    <a:pt x="230" y="781"/>
                  </a:lnTo>
                  <a:lnTo>
                    <a:pt x="232" y="785"/>
                  </a:lnTo>
                  <a:lnTo>
                    <a:pt x="232" y="785"/>
                  </a:lnTo>
                  <a:lnTo>
                    <a:pt x="230" y="789"/>
                  </a:lnTo>
                  <a:lnTo>
                    <a:pt x="229" y="791"/>
                  </a:lnTo>
                  <a:lnTo>
                    <a:pt x="226" y="794"/>
                  </a:lnTo>
                  <a:lnTo>
                    <a:pt x="222" y="794"/>
                  </a:lnTo>
                  <a:lnTo>
                    <a:pt x="222" y="794"/>
                  </a:lnTo>
                  <a:lnTo>
                    <a:pt x="218" y="794"/>
                  </a:lnTo>
                  <a:lnTo>
                    <a:pt x="216" y="791"/>
                  </a:lnTo>
                  <a:lnTo>
                    <a:pt x="214" y="789"/>
                  </a:lnTo>
                  <a:lnTo>
                    <a:pt x="213" y="785"/>
                  </a:lnTo>
                  <a:lnTo>
                    <a:pt x="213" y="785"/>
                  </a:lnTo>
                  <a:lnTo>
                    <a:pt x="214" y="781"/>
                  </a:lnTo>
                  <a:lnTo>
                    <a:pt x="216" y="778"/>
                  </a:lnTo>
                  <a:lnTo>
                    <a:pt x="218" y="777"/>
                  </a:lnTo>
                  <a:lnTo>
                    <a:pt x="222" y="775"/>
                  </a:lnTo>
                  <a:lnTo>
                    <a:pt x="222" y="775"/>
                  </a:lnTo>
                  <a:close/>
                  <a:moveTo>
                    <a:pt x="204" y="748"/>
                  </a:moveTo>
                  <a:lnTo>
                    <a:pt x="204" y="748"/>
                  </a:lnTo>
                  <a:lnTo>
                    <a:pt x="208" y="749"/>
                  </a:lnTo>
                  <a:lnTo>
                    <a:pt x="210" y="750"/>
                  </a:lnTo>
                  <a:lnTo>
                    <a:pt x="212" y="753"/>
                  </a:lnTo>
                  <a:lnTo>
                    <a:pt x="213" y="757"/>
                  </a:lnTo>
                  <a:lnTo>
                    <a:pt x="213" y="757"/>
                  </a:lnTo>
                  <a:lnTo>
                    <a:pt x="212" y="761"/>
                  </a:lnTo>
                  <a:lnTo>
                    <a:pt x="210" y="763"/>
                  </a:lnTo>
                  <a:lnTo>
                    <a:pt x="208" y="766"/>
                  </a:lnTo>
                  <a:lnTo>
                    <a:pt x="204" y="766"/>
                  </a:lnTo>
                  <a:lnTo>
                    <a:pt x="204" y="766"/>
                  </a:lnTo>
                  <a:lnTo>
                    <a:pt x="200" y="766"/>
                  </a:lnTo>
                  <a:lnTo>
                    <a:pt x="197" y="763"/>
                  </a:lnTo>
                  <a:lnTo>
                    <a:pt x="196" y="761"/>
                  </a:lnTo>
                  <a:lnTo>
                    <a:pt x="195" y="757"/>
                  </a:lnTo>
                  <a:lnTo>
                    <a:pt x="195" y="757"/>
                  </a:lnTo>
                  <a:lnTo>
                    <a:pt x="196" y="753"/>
                  </a:lnTo>
                  <a:lnTo>
                    <a:pt x="197" y="750"/>
                  </a:lnTo>
                  <a:lnTo>
                    <a:pt x="200" y="749"/>
                  </a:lnTo>
                  <a:lnTo>
                    <a:pt x="204" y="748"/>
                  </a:lnTo>
                  <a:lnTo>
                    <a:pt x="204" y="748"/>
                  </a:lnTo>
                  <a:close/>
                  <a:moveTo>
                    <a:pt x="185" y="775"/>
                  </a:moveTo>
                  <a:lnTo>
                    <a:pt x="185" y="775"/>
                  </a:lnTo>
                  <a:lnTo>
                    <a:pt x="189" y="777"/>
                  </a:lnTo>
                  <a:lnTo>
                    <a:pt x="192" y="778"/>
                  </a:lnTo>
                  <a:lnTo>
                    <a:pt x="193" y="781"/>
                  </a:lnTo>
                  <a:lnTo>
                    <a:pt x="195" y="785"/>
                  </a:lnTo>
                  <a:lnTo>
                    <a:pt x="195" y="785"/>
                  </a:lnTo>
                  <a:lnTo>
                    <a:pt x="193" y="789"/>
                  </a:lnTo>
                  <a:lnTo>
                    <a:pt x="192" y="791"/>
                  </a:lnTo>
                  <a:lnTo>
                    <a:pt x="189" y="794"/>
                  </a:lnTo>
                  <a:lnTo>
                    <a:pt x="185" y="794"/>
                  </a:lnTo>
                  <a:lnTo>
                    <a:pt x="185" y="794"/>
                  </a:lnTo>
                  <a:lnTo>
                    <a:pt x="181" y="794"/>
                  </a:lnTo>
                  <a:lnTo>
                    <a:pt x="179" y="791"/>
                  </a:lnTo>
                  <a:lnTo>
                    <a:pt x="177" y="789"/>
                  </a:lnTo>
                  <a:lnTo>
                    <a:pt x="176" y="785"/>
                  </a:lnTo>
                  <a:lnTo>
                    <a:pt x="176" y="785"/>
                  </a:lnTo>
                  <a:lnTo>
                    <a:pt x="177" y="781"/>
                  </a:lnTo>
                  <a:lnTo>
                    <a:pt x="179" y="778"/>
                  </a:lnTo>
                  <a:lnTo>
                    <a:pt x="181" y="777"/>
                  </a:lnTo>
                  <a:lnTo>
                    <a:pt x="185" y="775"/>
                  </a:lnTo>
                  <a:lnTo>
                    <a:pt x="185" y="775"/>
                  </a:lnTo>
                  <a:close/>
                  <a:moveTo>
                    <a:pt x="167" y="748"/>
                  </a:moveTo>
                  <a:lnTo>
                    <a:pt x="167" y="748"/>
                  </a:lnTo>
                  <a:lnTo>
                    <a:pt x="171" y="749"/>
                  </a:lnTo>
                  <a:lnTo>
                    <a:pt x="173" y="750"/>
                  </a:lnTo>
                  <a:lnTo>
                    <a:pt x="175" y="753"/>
                  </a:lnTo>
                  <a:lnTo>
                    <a:pt x="176" y="757"/>
                  </a:lnTo>
                  <a:lnTo>
                    <a:pt x="176" y="757"/>
                  </a:lnTo>
                  <a:lnTo>
                    <a:pt x="175" y="761"/>
                  </a:lnTo>
                  <a:lnTo>
                    <a:pt x="173" y="763"/>
                  </a:lnTo>
                  <a:lnTo>
                    <a:pt x="171" y="766"/>
                  </a:lnTo>
                  <a:lnTo>
                    <a:pt x="167" y="766"/>
                  </a:lnTo>
                  <a:lnTo>
                    <a:pt x="167" y="766"/>
                  </a:lnTo>
                  <a:lnTo>
                    <a:pt x="163" y="766"/>
                  </a:lnTo>
                  <a:lnTo>
                    <a:pt x="160" y="763"/>
                  </a:lnTo>
                  <a:lnTo>
                    <a:pt x="159" y="761"/>
                  </a:lnTo>
                  <a:lnTo>
                    <a:pt x="158" y="757"/>
                  </a:lnTo>
                  <a:lnTo>
                    <a:pt x="158" y="757"/>
                  </a:lnTo>
                  <a:lnTo>
                    <a:pt x="159" y="753"/>
                  </a:lnTo>
                  <a:lnTo>
                    <a:pt x="160" y="750"/>
                  </a:lnTo>
                  <a:lnTo>
                    <a:pt x="163" y="749"/>
                  </a:lnTo>
                  <a:lnTo>
                    <a:pt x="167" y="748"/>
                  </a:lnTo>
                  <a:lnTo>
                    <a:pt x="167" y="748"/>
                  </a:lnTo>
                  <a:close/>
                  <a:moveTo>
                    <a:pt x="148" y="775"/>
                  </a:moveTo>
                  <a:lnTo>
                    <a:pt x="148" y="775"/>
                  </a:lnTo>
                  <a:lnTo>
                    <a:pt x="152" y="777"/>
                  </a:lnTo>
                  <a:lnTo>
                    <a:pt x="155" y="778"/>
                  </a:lnTo>
                  <a:lnTo>
                    <a:pt x="156" y="781"/>
                  </a:lnTo>
                  <a:lnTo>
                    <a:pt x="158" y="785"/>
                  </a:lnTo>
                  <a:lnTo>
                    <a:pt x="158" y="785"/>
                  </a:lnTo>
                  <a:lnTo>
                    <a:pt x="156" y="789"/>
                  </a:lnTo>
                  <a:lnTo>
                    <a:pt x="155" y="791"/>
                  </a:lnTo>
                  <a:lnTo>
                    <a:pt x="152" y="794"/>
                  </a:lnTo>
                  <a:lnTo>
                    <a:pt x="148" y="794"/>
                  </a:lnTo>
                  <a:lnTo>
                    <a:pt x="148" y="794"/>
                  </a:lnTo>
                  <a:lnTo>
                    <a:pt x="144" y="794"/>
                  </a:lnTo>
                  <a:lnTo>
                    <a:pt x="142" y="791"/>
                  </a:lnTo>
                  <a:lnTo>
                    <a:pt x="140" y="789"/>
                  </a:lnTo>
                  <a:lnTo>
                    <a:pt x="139" y="785"/>
                  </a:lnTo>
                  <a:lnTo>
                    <a:pt x="139" y="785"/>
                  </a:lnTo>
                  <a:lnTo>
                    <a:pt x="140" y="781"/>
                  </a:lnTo>
                  <a:lnTo>
                    <a:pt x="142" y="778"/>
                  </a:lnTo>
                  <a:lnTo>
                    <a:pt x="144" y="777"/>
                  </a:lnTo>
                  <a:lnTo>
                    <a:pt x="148" y="775"/>
                  </a:lnTo>
                  <a:lnTo>
                    <a:pt x="148" y="775"/>
                  </a:lnTo>
                  <a:close/>
                  <a:moveTo>
                    <a:pt x="130" y="748"/>
                  </a:moveTo>
                  <a:lnTo>
                    <a:pt x="130" y="748"/>
                  </a:lnTo>
                  <a:lnTo>
                    <a:pt x="134" y="749"/>
                  </a:lnTo>
                  <a:lnTo>
                    <a:pt x="136" y="750"/>
                  </a:lnTo>
                  <a:lnTo>
                    <a:pt x="138" y="753"/>
                  </a:lnTo>
                  <a:lnTo>
                    <a:pt x="139" y="757"/>
                  </a:lnTo>
                  <a:lnTo>
                    <a:pt x="139" y="757"/>
                  </a:lnTo>
                  <a:lnTo>
                    <a:pt x="138" y="761"/>
                  </a:lnTo>
                  <a:lnTo>
                    <a:pt x="136" y="763"/>
                  </a:lnTo>
                  <a:lnTo>
                    <a:pt x="134" y="766"/>
                  </a:lnTo>
                  <a:lnTo>
                    <a:pt x="130" y="766"/>
                  </a:lnTo>
                  <a:lnTo>
                    <a:pt x="130" y="766"/>
                  </a:lnTo>
                  <a:lnTo>
                    <a:pt x="126" y="766"/>
                  </a:lnTo>
                  <a:lnTo>
                    <a:pt x="123" y="763"/>
                  </a:lnTo>
                  <a:lnTo>
                    <a:pt x="122" y="761"/>
                  </a:lnTo>
                  <a:lnTo>
                    <a:pt x="120" y="757"/>
                  </a:lnTo>
                  <a:lnTo>
                    <a:pt x="120" y="757"/>
                  </a:lnTo>
                  <a:lnTo>
                    <a:pt x="122" y="753"/>
                  </a:lnTo>
                  <a:lnTo>
                    <a:pt x="123" y="750"/>
                  </a:lnTo>
                  <a:lnTo>
                    <a:pt x="126" y="749"/>
                  </a:lnTo>
                  <a:lnTo>
                    <a:pt x="130" y="748"/>
                  </a:lnTo>
                  <a:lnTo>
                    <a:pt x="130" y="748"/>
                  </a:lnTo>
                  <a:close/>
                  <a:moveTo>
                    <a:pt x="111" y="775"/>
                  </a:moveTo>
                  <a:lnTo>
                    <a:pt x="111" y="775"/>
                  </a:lnTo>
                  <a:lnTo>
                    <a:pt x="115" y="777"/>
                  </a:lnTo>
                  <a:lnTo>
                    <a:pt x="118" y="778"/>
                  </a:lnTo>
                  <a:lnTo>
                    <a:pt x="119" y="781"/>
                  </a:lnTo>
                  <a:lnTo>
                    <a:pt x="120" y="785"/>
                  </a:lnTo>
                  <a:lnTo>
                    <a:pt x="120" y="785"/>
                  </a:lnTo>
                  <a:lnTo>
                    <a:pt x="119" y="789"/>
                  </a:lnTo>
                  <a:lnTo>
                    <a:pt x="118" y="791"/>
                  </a:lnTo>
                  <a:lnTo>
                    <a:pt x="115" y="794"/>
                  </a:lnTo>
                  <a:lnTo>
                    <a:pt x="111" y="794"/>
                  </a:lnTo>
                  <a:lnTo>
                    <a:pt x="111" y="794"/>
                  </a:lnTo>
                  <a:lnTo>
                    <a:pt x="107" y="794"/>
                  </a:lnTo>
                  <a:lnTo>
                    <a:pt x="105" y="791"/>
                  </a:lnTo>
                  <a:lnTo>
                    <a:pt x="103" y="789"/>
                  </a:lnTo>
                  <a:lnTo>
                    <a:pt x="102" y="785"/>
                  </a:lnTo>
                  <a:lnTo>
                    <a:pt x="102" y="785"/>
                  </a:lnTo>
                  <a:lnTo>
                    <a:pt x="103" y="781"/>
                  </a:lnTo>
                  <a:lnTo>
                    <a:pt x="105" y="778"/>
                  </a:lnTo>
                  <a:lnTo>
                    <a:pt x="107" y="777"/>
                  </a:lnTo>
                  <a:lnTo>
                    <a:pt x="111" y="775"/>
                  </a:lnTo>
                  <a:lnTo>
                    <a:pt x="111" y="77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75000"/>
                  </a:schemeClr>
                </a:solidFill>
                <a:latin typeface="+mj-lt"/>
              </a:endParaRPr>
            </a:p>
          </p:txBody>
        </p:sp>
        <p:sp>
          <p:nvSpPr>
            <p:cNvPr id="147" name="TextBox 146"/>
            <p:cNvSpPr txBox="1"/>
            <p:nvPr/>
          </p:nvSpPr>
          <p:spPr>
            <a:xfrm>
              <a:off x="3966607" y="1181993"/>
              <a:ext cx="222818" cy="123111"/>
            </a:xfrm>
            <a:prstGeom prst="rect">
              <a:avLst/>
            </a:prstGeom>
            <a:noFill/>
          </p:spPr>
          <p:txBody>
            <a:bodyPr wrap="none" lIns="0" tIns="0" rIns="0" bIns="0" rtlCol="0" anchor="ctr">
              <a:spAutoFit/>
            </a:bodyPr>
            <a:lstStyle>
              <a:defPPr>
                <a:defRPr lang="en-US"/>
              </a:defPPr>
              <a:lvl1pPr>
                <a:defRPr sz="1100">
                  <a:solidFill>
                    <a:srgbClr val="000000"/>
                  </a:solidFill>
                </a:defRPr>
              </a:lvl1pPr>
            </a:lstStyle>
            <a:p>
              <a:r>
                <a:rPr lang="en-US" sz="800" dirty="0">
                  <a:solidFill>
                    <a:schemeClr val="tx1">
                      <a:lumMod val="75000"/>
                    </a:schemeClr>
                  </a:solidFill>
                  <a:latin typeface="+mj-lt"/>
                </a:rPr>
                <a:t>NSO</a:t>
              </a:r>
            </a:p>
          </p:txBody>
        </p:sp>
        <p:pic>
          <p:nvPicPr>
            <p:cNvPr id="65540" name="Picture 4" descr="Y:\Training\Cisco Templates\2010_Updated Templates\New Cisco Brand\Kubrik Icons\256 Pixel Size\Device_laptop_3145_RGB.png"/>
            <p:cNvPicPr>
              <a:picLocks noChangeAspect="1" noChangeArrowheads="1"/>
            </p:cNvPicPr>
            <p:nvPr/>
          </p:nvPicPr>
          <p:blipFill>
            <a:blip r:embed="rId7" cstate="print"/>
            <a:srcRect/>
            <a:stretch>
              <a:fillRect/>
            </a:stretch>
          </p:blipFill>
          <p:spPr bwMode="auto">
            <a:xfrm>
              <a:off x="4183196" y="1491385"/>
              <a:ext cx="336918" cy="316409"/>
            </a:xfrm>
            <a:prstGeom prst="rect">
              <a:avLst/>
            </a:prstGeom>
            <a:noFill/>
          </p:spPr>
        </p:pic>
        <p:sp>
          <p:nvSpPr>
            <p:cNvPr id="149" name="TextBox 148"/>
            <p:cNvSpPr txBox="1"/>
            <p:nvPr/>
          </p:nvSpPr>
          <p:spPr>
            <a:xfrm>
              <a:off x="4494273" y="1516608"/>
              <a:ext cx="713337" cy="126958"/>
            </a:xfrm>
            <a:prstGeom prst="rect">
              <a:avLst/>
            </a:prstGeom>
            <a:noFill/>
          </p:spPr>
          <p:txBody>
            <a:bodyPr wrap="none" lIns="0" tIns="0" rIns="0" bIns="0" rtlCol="0" anchor="ctr">
              <a:spAutoFit/>
            </a:bodyPr>
            <a:lstStyle>
              <a:defPPr>
                <a:defRPr lang="en-US"/>
              </a:defPPr>
              <a:lvl1pPr>
                <a:defRPr sz="1100">
                  <a:solidFill>
                    <a:srgbClr val="000000"/>
                  </a:solidFill>
                </a:defRPr>
              </a:lvl1pPr>
            </a:lstStyle>
            <a:p>
              <a:r>
                <a:rPr lang="en-US" sz="800" dirty="0">
                  <a:solidFill>
                    <a:schemeClr val="tx1">
                      <a:lumMod val="75000"/>
                    </a:schemeClr>
                  </a:solidFill>
                  <a:latin typeface="+mj-lt"/>
                </a:rPr>
                <a:t>Ultra-Automate</a:t>
              </a:r>
            </a:p>
          </p:txBody>
        </p:sp>
        <p:sp>
          <p:nvSpPr>
            <p:cNvPr id="203" name="TextBox 202"/>
            <p:cNvSpPr txBox="1"/>
            <p:nvPr/>
          </p:nvSpPr>
          <p:spPr>
            <a:xfrm>
              <a:off x="3931377" y="1853505"/>
              <a:ext cx="240450" cy="126958"/>
            </a:xfrm>
            <a:prstGeom prst="rect">
              <a:avLst/>
            </a:prstGeom>
            <a:noFill/>
          </p:spPr>
          <p:txBody>
            <a:bodyPr wrap="none" lIns="0" tIns="0" rIns="0" bIns="0" rtlCol="0" anchor="ctr">
              <a:spAutoFit/>
            </a:bodyPr>
            <a:lstStyle>
              <a:defPPr>
                <a:defRPr lang="en-US"/>
              </a:defPPr>
              <a:lvl1pPr>
                <a:defRPr sz="1100">
                  <a:solidFill>
                    <a:srgbClr val="000000"/>
                  </a:solidFill>
                </a:defRPr>
              </a:lvl1pPr>
            </a:lstStyle>
            <a:p>
              <a:r>
                <a:rPr lang="en-US" sz="825" dirty="0">
                  <a:solidFill>
                    <a:schemeClr val="tx1">
                      <a:lumMod val="75000"/>
                    </a:schemeClr>
                  </a:solidFill>
                  <a:latin typeface="+mj-lt"/>
                </a:rPr>
                <a:t>WAE</a:t>
              </a:r>
            </a:p>
          </p:txBody>
        </p:sp>
        <p:sp>
          <p:nvSpPr>
            <p:cNvPr id="65" name="TextBox 64"/>
            <p:cNvSpPr txBox="1"/>
            <p:nvPr/>
          </p:nvSpPr>
          <p:spPr>
            <a:xfrm>
              <a:off x="3328010" y="1491385"/>
              <a:ext cx="471283" cy="300082"/>
            </a:xfrm>
            <a:prstGeom prst="rect">
              <a:avLst/>
            </a:prstGeom>
            <a:noFill/>
          </p:spPr>
          <p:txBody>
            <a:bodyPr wrap="none" lIns="0" tIns="0" rIns="0" rtlCol="0" anchor="ctr">
              <a:spAutoFit/>
            </a:bodyPr>
            <a:lstStyle/>
            <a:p>
              <a:pPr algn="r"/>
              <a:r>
                <a:rPr lang="en-US" sz="800" dirty="0">
                  <a:solidFill>
                    <a:schemeClr val="tx1">
                      <a:lumMod val="75000"/>
                    </a:schemeClr>
                  </a:solidFill>
                  <a:latin typeface="+mj-lt"/>
                </a:rPr>
                <a:t>Analytics/</a:t>
              </a:r>
            </a:p>
            <a:p>
              <a:pPr algn="r"/>
              <a:r>
                <a:rPr lang="en-US" sz="800" dirty="0">
                  <a:solidFill>
                    <a:schemeClr val="tx1">
                      <a:lumMod val="75000"/>
                    </a:schemeClr>
                  </a:solidFill>
                  <a:latin typeface="+mj-lt"/>
                </a:rPr>
                <a:t>Telemetry</a:t>
              </a:r>
            </a:p>
          </p:txBody>
        </p:sp>
      </p:grpSp>
      <p:grpSp>
        <p:nvGrpSpPr>
          <p:cNvPr id="7" name="Group 204"/>
          <p:cNvGrpSpPr/>
          <p:nvPr/>
        </p:nvGrpSpPr>
        <p:grpSpPr>
          <a:xfrm>
            <a:off x="7882366" y="1748484"/>
            <a:ext cx="817533" cy="492719"/>
            <a:chOff x="7357793" y="3679231"/>
            <a:chExt cx="1298575" cy="782638"/>
          </a:xfrm>
        </p:grpSpPr>
        <p:pic>
          <p:nvPicPr>
            <p:cNvPr id="206" name="Picture 3" descr="Y:\Training\Cisco Templates\2010_Updated Templates\New Cisco Brand\Kubrik Icons\256 Pixel Size\Cloud.png"/>
            <p:cNvPicPr>
              <a:picLocks noChangeAspect="1" noChangeArrowheads="1"/>
            </p:cNvPicPr>
            <p:nvPr/>
          </p:nvPicPr>
          <p:blipFill>
            <a:blip r:embed="rId3" cstate="print"/>
            <a:srcRect/>
            <a:stretch>
              <a:fillRect/>
            </a:stretch>
          </p:blipFill>
          <p:spPr bwMode="auto">
            <a:xfrm>
              <a:off x="7357793" y="3679231"/>
              <a:ext cx="1298575" cy="782638"/>
            </a:xfrm>
            <a:prstGeom prst="rect">
              <a:avLst/>
            </a:prstGeom>
            <a:noFill/>
          </p:spPr>
        </p:pic>
        <p:sp>
          <p:nvSpPr>
            <p:cNvPr id="207" name="Freeform 19"/>
            <p:cNvSpPr>
              <a:spLocks noEditPoints="1"/>
            </p:cNvSpPr>
            <p:nvPr/>
          </p:nvSpPr>
          <p:spPr bwMode="auto">
            <a:xfrm>
              <a:off x="7764360" y="3981389"/>
              <a:ext cx="499391" cy="358598"/>
            </a:xfrm>
            <a:custGeom>
              <a:avLst/>
              <a:gdLst/>
              <a:ahLst/>
              <a:cxnLst>
                <a:cxn ang="0">
                  <a:pos x="1096" y="339"/>
                </a:cxn>
                <a:cxn ang="0">
                  <a:pos x="1047" y="360"/>
                </a:cxn>
                <a:cxn ang="0">
                  <a:pos x="973" y="356"/>
                </a:cxn>
                <a:cxn ang="0">
                  <a:pos x="932" y="339"/>
                </a:cxn>
                <a:cxn ang="0">
                  <a:pos x="604" y="322"/>
                </a:cxn>
                <a:cxn ang="0">
                  <a:pos x="1269" y="1187"/>
                </a:cxn>
                <a:cxn ang="0">
                  <a:pos x="1129" y="858"/>
                </a:cxn>
                <a:cxn ang="0">
                  <a:pos x="1059" y="870"/>
                </a:cxn>
                <a:cxn ang="0">
                  <a:pos x="1002" y="849"/>
                </a:cxn>
                <a:cxn ang="0">
                  <a:pos x="937" y="807"/>
                </a:cxn>
                <a:cxn ang="0">
                  <a:pos x="890" y="828"/>
                </a:cxn>
                <a:cxn ang="0">
                  <a:pos x="571" y="779"/>
                </a:cxn>
                <a:cxn ang="0">
                  <a:pos x="1091" y="574"/>
                </a:cxn>
                <a:cxn ang="0">
                  <a:pos x="1050" y="592"/>
                </a:cxn>
                <a:cxn ang="0">
                  <a:pos x="976" y="596"/>
                </a:cxn>
                <a:cxn ang="0">
                  <a:pos x="928" y="575"/>
                </a:cxn>
                <a:cxn ang="0">
                  <a:pos x="594" y="551"/>
                </a:cxn>
                <a:cxn ang="0">
                  <a:pos x="1161" y="0"/>
                </a:cxn>
                <a:cxn ang="0">
                  <a:pos x="1091" y="132"/>
                </a:cxn>
                <a:cxn ang="0">
                  <a:pos x="1025" y="119"/>
                </a:cxn>
                <a:cxn ang="0">
                  <a:pos x="958" y="145"/>
                </a:cxn>
                <a:cxn ang="0">
                  <a:pos x="920" y="158"/>
                </a:cxn>
                <a:cxn ang="0">
                  <a:pos x="625" y="161"/>
                </a:cxn>
                <a:cxn ang="0">
                  <a:pos x="1549" y="446"/>
                </a:cxn>
                <a:cxn ang="0">
                  <a:pos x="1521" y="459"/>
                </a:cxn>
                <a:cxn ang="0">
                  <a:pos x="1468" y="462"/>
                </a:cxn>
                <a:cxn ang="0">
                  <a:pos x="1435" y="447"/>
                </a:cxn>
                <a:cxn ang="0">
                  <a:pos x="1389" y="421"/>
                </a:cxn>
                <a:cxn ang="0">
                  <a:pos x="1615" y="356"/>
                </a:cxn>
                <a:cxn ang="0">
                  <a:pos x="1530" y="254"/>
                </a:cxn>
                <a:cxn ang="0">
                  <a:pos x="1502" y="264"/>
                </a:cxn>
                <a:cxn ang="0">
                  <a:pos x="1453" y="273"/>
                </a:cxn>
                <a:cxn ang="0">
                  <a:pos x="1412" y="257"/>
                </a:cxn>
                <a:cxn ang="0">
                  <a:pos x="1623" y="546"/>
                </a:cxn>
                <a:cxn ang="0">
                  <a:pos x="1401" y="612"/>
                </a:cxn>
                <a:cxn ang="0">
                  <a:pos x="1447" y="625"/>
                </a:cxn>
                <a:cxn ang="0">
                  <a:pos x="1493" y="603"/>
                </a:cxn>
                <a:cxn ang="0">
                  <a:pos x="1522" y="589"/>
                </a:cxn>
                <a:cxn ang="0">
                  <a:pos x="1622" y="704"/>
                </a:cxn>
                <a:cxn ang="0">
                  <a:pos x="1522" y="761"/>
                </a:cxn>
                <a:cxn ang="0">
                  <a:pos x="1493" y="748"/>
                </a:cxn>
                <a:cxn ang="0">
                  <a:pos x="1447" y="781"/>
                </a:cxn>
                <a:cxn ang="0">
                  <a:pos x="1401" y="794"/>
                </a:cxn>
                <a:cxn ang="0">
                  <a:pos x="332" y="1007"/>
                </a:cxn>
                <a:cxn ang="0">
                  <a:pos x="269" y="431"/>
                </a:cxn>
                <a:cxn ang="0">
                  <a:pos x="241" y="418"/>
                </a:cxn>
                <a:cxn ang="0">
                  <a:pos x="193" y="452"/>
                </a:cxn>
                <a:cxn ang="0">
                  <a:pos x="148" y="464"/>
                </a:cxn>
                <a:cxn ang="0">
                  <a:pos x="102" y="455"/>
                </a:cxn>
                <a:cxn ang="0">
                  <a:pos x="266" y="614"/>
                </a:cxn>
                <a:cxn ang="0">
                  <a:pos x="226" y="629"/>
                </a:cxn>
                <a:cxn ang="0">
                  <a:pos x="176" y="621"/>
                </a:cxn>
                <a:cxn ang="0">
                  <a:pos x="148" y="612"/>
                </a:cxn>
                <a:cxn ang="0">
                  <a:pos x="389" y="264"/>
                </a:cxn>
                <a:cxn ang="0">
                  <a:pos x="266" y="285"/>
                </a:cxn>
                <a:cxn ang="0">
                  <a:pos x="226" y="301"/>
                </a:cxn>
                <a:cxn ang="0">
                  <a:pos x="176" y="291"/>
                </a:cxn>
                <a:cxn ang="0">
                  <a:pos x="148" y="282"/>
                </a:cxn>
                <a:cxn ang="0">
                  <a:pos x="388" y="741"/>
                </a:cxn>
                <a:cxn ang="0">
                  <a:pos x="269" y="785"/>
                </a:cxn>
                <a:cxn ang="0">
                  <a:pos x="222" y="794"/>
                </a:cxn>
                <a:cxn ang="0">
                  <a:pos x="177" y="781"/>
                </a:cxn>
                <a:cxn ang="0">
                  <a:pos x="130" y="748"/>
                </a:cxn>
              </a:cxnLst>
              <a:rect l="0" t="0" r="r" b="b"/>
              <a:pathLst>
                <a:path w="1660" h="1192">
                  <a:moveTo>
                    <a:pt x="1211" y="483"/>
                  </a:moveTo>
                  <a:lnTo>
                    <a:pt x="1211" y="483"/>
                  </a:lnTo>
                  <a:lnTo>
                    <a:pt x="1215" y="475"/>
                  </a:lnTo>
                  <a:lnTo>
                    <a:pt x="1219" y="467"/>
                  </a:lnTo>
                  <a:lnTo>
                    <a:pt x="1221" y="458"/>
                  </a:lnTo>
                  <a:lnTo>
                    <a:pt x="1222" y="448"/>
                  </a:lnTo>
                  <a:lnTo>
                    <a:pt x="1222" y="294"/>
                  </a:lnTo>
                  <a:lnTo>
                    <a:pt x="1222" y="294"/>
                  </a:lnTo>
                  <a:lnTo>
                    <a:pt x="1221" y="285"/>
                  </a:lnTo>
                  <a:lnTo>
                    <a:pt x="1219" y="276"/>
                  </a:lnTo>
                  <a:lnTo>
                    <a:pt x="1215" y="268"/>
                  </a:lnTo>
                  <a:lnTo>
                    <a:pt x="1211" y="260"/>
                  </a:lnTo>
                  <a:lnTo>
                    <a:pt x="443" y="260"/>
                  </a:lnTo>
                  <a:lnTo>
                    <a:pt x="443" y="260"/>
                  </a:lnTo>
                  <a:lnTo>
                    <a:pt x="439" y="268"/>
                  </a:lnTo>
                  <a:lnTo>
                    <a:pt x="436" y="276"/>
                  </a:lnTo>
                  <a:lnTo>
                    <a:pt x="434" y="285"/>
                  </a:lnTo>
                  <a:lnTo>
                    <a:pt x="433" y="294"/>
                  </a:lnTo>
                  <a:lnTo>
                    <a:pt x="433" y="448"/>
                  </a:lnTo>
                  <a:lnTo>
                    <a:pt x="433" y="448"/>
                  </a:lnTo>
                  <a:lnTo>
                    <a:pt x="434" y="458"/>
                  </a:lnTo>
                  <a:lnTo>
                    <a:pt x="436" y="467"/>
                  </a:lnTo>
                  <a:lnTo>
                    <a:pt x="439" y="475"/>
                  </a:lnTo>
                  <a:lnTo>
                    <a:pt x="443" y="483"/>
                  </a:lnTo>
                  <a:lnTo>
                    <a:pt x="1211" y="483"/>
                  </a:lnTo>
                  <a:close/>
                  <a:moveTo>
                    <a:pt x="1117" y="377"/>
                  </a:moveTo>
                  <a:lnTo>
                    <a:pt x="1117" y="377"/>
                  </a:lnTo>
                  <a:lnTo>
                    <a:pt x="1121" y="378"/>
                  </a:lnTo>
                  <a:lnTo>
                    <a:pt x="1127" y="381"/>
                  </a:lnTo>
                  <a:lnTo>
                    <a:pt x="1129" y="385"/>
                  </a:lnTo>
                  <a:lnTo>
                    <a:pt x="1129" y="390"/>
                  </a:lnTo>
                  <a:lnTo>
                    <a:pt x="1129" y="390"/>
                  </a:lnTo>
                  <a:lnTo>
                    <a:pt x="1129" y="396"/>
                  </a:lnTo>
                  <a:lnTo>
                    <a:pt x="1127" y="400"/>
                  </a:lnTo>
                  <a:lnTo>
                    <a:pt x="1121" y="402"/>
                  </a:lnTo>
                  <a:lnTo>
                    <a:pt x="1117" y="403"/>
                  </a:lnTo>
                  <a:lnTo>
                    <a:pt x="1117" y="403"/>
                  </a:lnTo>
                  <a:lnTo>
                    <a:pt x="1112" y="402"/>
                  </a:lnTo>
                  <a:lnTo>
                    <a:pt x="1108" y="400"/>
                  </a:lnTo>
                  <a:lnTo>
                    <a:pt x="1104" y="396"/>
                  </a:lnTo>
                  <a:lnTo>
                    <a:pt x="1104" y="390"/>
                  </a:lnTo>
                  <a:lnTo>
                    <a:pt x="1104" y="390"/>
                  </a:lnTo>
                  <a:lnTo>
                    <a:pt x="1104" y="385"/>
                  </a:lnTo>
                  <a:lnTo>
                    <a:pt x="1108" y="381"/>
                  </a:lnTo>
                  <a:lnTo>
                    <a:pt x="1112" y="378"/>
                  </a:lnTo>
                  <a:lnTo>
                    <a:pt x="1117" y="377"/>
                  </a:lnTo>
                  <a:lnTo>
                    <a:pt x="1117" y="377"/>
                  </a:lnTo>
                  <a:close/>
                  <a:moveTo>
                    <a:pt x="1091" y="339"/>
                  </a:moveTo>
                  <a:lnTo>
                    <a:pt x="1091" y="339"/>
                  </a:lnTo>
                  <a:lnTo>
                    <a:pt x="1096" y="339"/>
                  </a:lnTo>
                  <a:lnTo>
                    <a:pt x="1100" y="342"/>
                  </a:lnTo>
                  <a:lnTo>
                    <a:pt x="1103" y="347"/>
                  </a:lnTo>
                  <a:lnTo>
                    <a:pt x="1104" y="351"/>
                  </a:lnTo>
                  <a:lnTo>
                    <a:pt x="1104" y="351"/>
                  </a:lnTo>
                  <a:lnTo>
                    <a:pt x="1103" y="356"/>
                  </a:lnTo>
                  <a:lnTo>
                    <a:pt x="1100" y="360"/>
                  </a:lnTo>
                  <a:lnTo>
                    <a:pt x="1096" y="364"/>
                  </a:lnTo>
                  <a:lnTo>
                    <a:pt x="1091" y="364"/>
                  </a:lnTo>
                  <a:lnTo>
                    <a:pt x="1091" y="364"/>
                  </a:lnTo>
                  <a:lnTo>
                    <a:pt x="1085" y="364"/>
                  </a:lnTo>
                  <a:lnTo>
                    <a:pt x="1082" y="360"/>
                  </a:lnTo>
                  <a:lnTo>
                    <a:pt x="1079" y="356"/>
                  </a:lnTo>
                  <a:lnTo>
                    <a:pt x="1078" y="351"/>
                  </a:lnTo>
                  <a:lnTo>
                    <a:pt x="1078" y="351"/>
                  </a:lnTo>
                  <a:lnTo>
                    <a:pt x="1079" y="347"/>
                  </a:lnTo>
                  <a:lnTo>
                    <a:pt x="1082" y="342"/>
                  </a:lnTo>
                  <a:lnTo>
                    <a:pt x="1085" y="339"/>
                  </a:lnTo>
                  <a:lnTo>
                    <a:pt x="1091" y="339"/>
                  </a:lnTo>
                  <a:lnTo>
                    <a:pt x="1091" y="339"/>
                  </a:lnTo>
                  <a:close/>
                  <a:moveTo>
                    <a:pt x="1064" y="377"/>
                  </a:moveTo>
                  <a:lnTo>
                    <a:pt x="1064" y="377"/>
                  </a:lnTo>
                  <a:lnTo>
                    <a:pt x="1070" y="378"/>
                  </a:lnTo>
                  <a:lnTo>
                    <a:pt x="1074" y="381"/>
                  </a:lnTo>
                  <a:lnTo>
                    <a:pt x="1076" y="385"/>
                  </a:lnTo>
                  <a:lnTo>
                    <a:pt x="1078" y="390"/>
                  </a:lnTo>
                  <a:lnTo>
                    <a:pt x="1078" y="390"/>
                  </a:lnTo>
                  <a:lnTo>
                    <a:pt x="1076" y="396"/>
                  </a:lnTo>
                  <a:lnTo>
                    <a:pt x="1074" y="400"/>
                  </a:lnTo>
                  <a:lnTo>
                    <a:pt x="1070" y="402"/>
                  </a:lnTo>
                  <a:lnTo>
                    <a:pt x="1064" y="403"/>
                  </a:lnTo>
                  <a:lnTo>
                    <a:pt x="1064" y="403"/>
                  </a:lnTo>
                  <a:lnTo>
                    <a:pt x="1059" y="402"/>
                  </a:lnTo>
                  <a:lnTo>
                    <a:pt x="1055" y="400"/>
                  </a:lnTo>
                  <a:lnTo>
                    <a:pt x="1052" y="396"/>
                  </a:lnTo>
                  <a:lnTo>
                    <a:pt x="1051" y="390"/>
                  </a:lnTo>
                  <a:lnTo>
                    <a:pt x="1051" y="390"/>
                  </a:lnTo>
                  <a:lnTo>
                    <a:pt x="1052" y="385"/>
                  </a:lnTo>
                  <a:lnTo>
                    <a:pt x="1055" y="381"/>
                  </a:lnTo>
                  <a:lnTo>
                    <a:pt x="1059" y="378"/>
                  </a:lnTo>
                  <a:lnTo>
                    <a:pt x="1064" y="377"/>
                  </a:lnTo>
                  <a:lnTo>
                    <a:pt x="1064" y="377"/>
                  </a:lnTo>
                  <a:close/>
                  <a:moveTo>
                    <a:pt x="1038" y="339"/>
                  </a:moveTo>
                  <a:lnTo>
                    <a:pt x="1038" y="339"/>
                  </a:lnTo>
                  <a:lnTo>
                    <a:pt x="1043" y="339"/>
                  </a:lnTo>
                  <a:lnTo>
                    <a:pt x="1047" y="342"/>
                  </a:lnTo>
                  <a:lnTo>
                    <a:pt x="1050" y="347"/>
                  </a:lnTo>
                  <a:lnTo>
                    <a:pt x="1051" y="351"/>
                  </a:lnTo>
                  <a:lnTo>
                    <a:pt x="1051" y="351"/>
                  </a:lnTo>
                  <a:lnTo>
                    <a:pt x="1050" y="356"/>
                  </a:lnTo>
                  <a:lnTo>
                    <a:pt x="1047" y="360"/>
                  </a:lnTo>
                  <a:lnTo>
                    <a:pt x="1043" y="364"/>
                  </a:lnTo>
                  <a:lnTo>
                    <a:pt x="1038" y="364"/>
                  </a:lnTo>
                  <a:lnTo>
                    <a:pt x="1038" y="364"/>
                  </a:lnTo>
                  <a:lnTo>
                    <a:pt x="1033" y="364"/>
                  </a:lnTo>
                  <a:lnTo>
                    <a:pt x="1029" y="360"/>
                  </a:lnTo>
                  <a:lnTo>
                    <a:pt x="1026" y="356"/>
                  </a:lnTo>
                  <a:lnTo>
                    <a:pt x="1025" y="351"/>
                  </a:lnTo>
                  <a:lnTo>
                    <a:pt x="1025" y="351"/>
                  </a:lnTo>
                  <a:lnTo>
                    <a:pt x="1026" y="347"/>
                  </a:lnTo>
                  <a:lnTo>
                    <a:pt x="1029" y="342"/>
                  </a:lnTo>
                  <a:lnTo>
                    <a:pt x="1033" y="339"/>
                  </a:lnTo>
                  <a:lnTo>
                    <a:pt x="1038" y="339"/>
                  </a:lnTo>
                  <a:lnTo>
                    <a:pt x="1038" y="339"/>
                  </a:lnTo>
                  <a:close/>
                  <a:moveTo>
                    <a:pt x="1011" y="377"/>
                  </a:moveTo>
                  <a:lnTo>
                    <a:pt x="1011" y="377"/>
                  </a:lnTo>
                  <a:lnTo>
                    <a:pt x="1017" y="378"/>
                  </a:lnTo>
                  <a:lnTo>
                    <a:pt x="1021" y="381"/>
                  </a:lnTo>
                  <a:lnTo>
                    <a:pt x="1023" y="385"/>
                  </a:lnTo>
                  <a:lnTo>
                    <a:pt x="1025" y="390"/>
                  </a:lnTo>
                  <a:lnTo>
                    <a:pt x="1025" y="390"/>
                  </a:lnTo>
                  <a:lnTo>
                    <a:pt x="1023" y="396"/>
                  </a:lnTo>
                  <a:lnTo>
                    <a:pt x="1021" y="400"/>
                  </a:lnTo>
                  <a:lnTo>
                    <a:pt x="1017" y="402"/>
                  </a:lnTo>
                  <a:lnTo>
                    <a:pt x="1011" y="403"/>
                  </a:lnTo>
                  <a:lnTo>
                    <a:pt x="1011" y="403"/>
                  </a:lnTo>
                  <a:lnTo>
                    <a:pt x="1006" y="402"/>
                  </a:lnTo>
                  <a:lnTo>
                    <a:pt x="1002" y="400"/>
                  </a:lnTo>
                  <a:lnTo>
                    <a:pt x="999" y="396"/>
                  </a:lnTo>
                  <a:lnTo>
                    <a:pt x="998" y="390"/>
                  </a:lnTo>
                  <a:lnTo>
                    <a:pt x="998" y="390"/>
                  </a:lnTo>
                  <a:lnTo>
                    <a:pt x="999" y="385"/>
                  </a:lnTo>
                  <a:lnTo>
                    <a:pt x="1002" y="381"/>
                  </a:lnTo>
                  <a:lnTo>
                    <a:pt x="1006" y="378"/>
                  </a:lnTo>
                  <a:lnTo>
                    <a:pt x="1011" y="377"/>
                  </a:lnTo>
                  <a:lnTo>
                    <a:pt x="1011" y="377"/>
                  </a:lnTo>
                  <a:close/>
                  <a:moveTo>
                    <a:pt x="985" y="339"/>
                  </a:moveTo>
                  <a:lnTo>
                    <a:pt x="985" y="339"/>
                  </a:lnTo>
                  <a:lnTo>
                    <a:pt x="990" y="339"/>
                  </a:lnTo>
                  <a:lnTo>
                    <a:pt x="994" y="342"/>
                  </a:lnTo>
                  <a:lnTo>
                    <a:pt x="997" y="347"/>
                  </a:lnTo>
                  <a:lnTo>
                    <a:pt x="998" y="351"/>
                  </a:lnTo>
                  <a:lnTo>
                    <a:pt x="998" y="351"/>
                  </a:lnTo>
                  <a:lnTo>
                    <a:pt x="997" y="356"/>
                  </a:lnTo>
                  <a:lnTo>
                    <a:pt x="994" y="360"/>
                  </a:lnTo>
                  <a:lnTo>
                    <a:pt x="990" y="364"/>
                  </a:lnTo>
                  <a:lnTo>
                    <a:pt x="985" y="364"/>
                  </a:lnTo>
                  <a:lnTo>
                    <a:pt x="985" y="364"/>
                  </a:lnTo>
                  <a:lnTo>
                    <a:pt x="980" y="364"/>
                  </a:lnTo>
                  <a:lnTo>
                    <a:pt x="976" y="360"/>
                  </a:lnTo>
                  <a:lnTo>
                    <a:pt x="973" y="356"/>
                  </a:lnTo>
                  <a:lnTo>
                    <a:pt x="972" y="351"/>
                  </a:lnTo>
                  <a:lnTo>
                    <a:pt x="972" y="351"/>
                  </a:lnTo>
                  <a:lnTo>
                    <a:pt x="973" y="347"/>
                  </a:lnTo>
                  <a:lnTo>
                    <a:pt x="976" y="342"/>
                  </a:lnTo>
                  <a:lnTo>
                    <a:pt x="980" y="339"/>
                  </a:lnTo>
                  <a:lnTo>
                    <a:pt x="985" y="339"/>
                  </a:lnTo>
                  <a:lnTo>
                    <a:pt x="985" y="339"/>
                  </a:lnTo>
                  <a:close/>
                  <a:moveTo>
                    <a:pt x="958" y="377"/>
                  </a:moveTo>
                  <a:lnTo>
                    <a:pt x="958" y="377"/>
                  </a:lnTo>
                  <a:lnTo>
                    <a:pt x="964" y="378"/>
                  </a:lnTo>
                  <a:lnTo>
                    <a:pt x="968" y="381"/>
                  </a:lnTo>
                  <a:lnTo>
                    <a:pt x="970" y="385"/>
                  </a:lnTo>
                  <a:lnTo>
                    <a:pt x="972" y="390"/>
                  </a:lnTo>
                  <a:lnTo>
                    <a:pt x="972" y="390"/>
                  </a:lnTo>
                  <a:lnTo>
                    <a:pt x="970" y="396"/>
                  </a:lnTo>
                  <a:lnTo>
                    <a:pt x="968" y="400"/>
                  </a:lnTo>
                  <a:lnTo>
                    <a:pt x="964" y="402"/>
                  </a:lnTo>
                  <a:lnTo>
                    <a:pt x="958" y="403"/>
                  </a:lnTo>
                  <a:lnTo>
                    <a:pt x="958" y="403"/>
                  </a:lnTo>
                  <a:lnTo>
                    <a:pt x="953" y="402"/>
                  </a:lnTo>
                  <a:lnTo>
                    <a:pt x="949" y="400"/>
                  </a:lnTo>
                  <a:lnTo>
                    <a:pt x="946" y="396"/>
                  </a:lnTo>
                  <a:lnTo>
                    <a:pt x="945" y="390"/>
                  </a:lnTo>
                  <a:lnTo>
                    <a:pt x="945" y="390"/>
                  </a:lnTo>
                  <a:lnTo>
                    <a:pt x="946" y="385"/>
                  </a:lnTo>
                  <a:lnTo>
                    <a:pt x="949" y="381"/>
                  </a:lnTo>
                  <a:lnTo>
                    <a:pt x="953" y="378"/>
                  </a:lnTo>
                  <a:lnTo>
                    <a:pt x="958" y="377"/>
                  </a:lnTo>
                  <a:lnTo>
                    <a:pt x="958" y="377"/>
                  </a:lnTo>
                  <a:close/>
                  <a:moveTo>
                    <a:pt x="932" y="339"/>
                  </a:moveTo>
                  <a:lnTo>
                    <a:pt x="932" y="339"/>
                  </a:lnTo>
                  <a:lnTo>
                    <a:pt x="937" y="339"/>
                  </a:lnTo>
                  <a:lnTo>
                    <a:pt x="941" y="342"/>
                  </a:lnTo>
                  <a:lnTo>
                    <a:pt x="945" y="347"/>
                  </a:lnTo>
                  <a:lnTo>
                    <a:pt x="945" y="351"/>
                  </a:lnTo>
                  <a:lnTo>
                    <a:pt x="945" y="351"/>
                  </a:lnTo>
                  <a:lnTo>
                    <a:pt x="945" y="356"/>
                  </a:lnTo>
                  <a:lnTo>
                    <a:pt x="941" y="360"/>
                  </a:lnTo>
                  <a:lnTo>
                    <a:pt x="937" y="364"/>
                  </a:lnTo>
                  <a:lnTo>
                    <a:pt x="932" y="364"/>
                  </a:lnTo>
                  <a:lnTo>
                    <a:pt x="932" y="364"/>
                  </a:lnTo>
                  <a:lnTo>
                    <a:pt x="928" y="364"/>
                  </a:lnTo>
                  <a:lnTo>
                    <a:pt x="923" y="360"/>
                  </a:lnTo>
                  <a:lnTo>
                    <a:pt x="920" y="356"/>
                  </a:lnTo>
                  <a:lnTo>
                    <a:pt x="920" y="351"/>
                  </a:lnTo>
                  <a:lnTo>
                    <a:pt x="920" y="351"/>
                  </a:lnTo>
                  <a:lnTo>
                    <a:pt x="920" y="347"/>
                  </a:lnTo>
                  <a:lnTo>
                    <a:pt x="923" y="342"/>
                  </a:lnTo>
                  <a:lnTo>
                    <a:pt x="928" y="339"/>
                  </a:lnTo>
                  <a:lnTo>
                    <a:pt x="932" y="339"/>
                  </a:lnTo>
                  <a:lnTo>
                    <a:pt x="932" y="339"/>
                  </a:lnTo>
                  <a:close/>
                  <a:moveTo>
                    <a:pt x="907" y="377"/>
                  </a:moveTo>
                  <a:lnTo>
                    <a:pt x="907" y="377"/>
                  </a:lnTo>
                  <a:lnTo>
                    <a:pt x="911" y="378"/>
                  </a:lnTo>
                  <a:lnTo>
                    <a:pt x="916" y="381"/>
                  </a:lnTo>
                  <a:lnTo>
                    <a:pt x="919" y="385"/>
                  </a:lnTo>
                  <a:lnTo>
                    <a:pt x="920" y="390"/>
                  </a:lnTo>
                  <a:lnTo>
                    <a:pt x="920" y="390"/>
                  </a:lnTo>
                  <a:lnTo>
                    <a:pt x="919" y="396"/>
                  </a:lnTo>
                  <a:lnTo>
                    <a:pt x="916" y="400"/>
                  </a:lnTo>
                  <a:lnTo>
                    <a:pt x="911" y="402"/>
                  </a:lnTo>
                  <a:lnTo>
                    <a:pt x="907" y="403"/>
                  </a:lnTo>
                  <a:lnTo>
                    <a:pt x="907" y="403"/>
                  </a:lnTo>
                  <a:lnTo>
                    <a:pt x="901" y="402"/>
                  </a:lnTo>
                  <a:lnTo>
                    <a:pt x="898" y="400"/>
                  </a:lnTo>
                  <a:lnTo>
                    <a:pt x="894" y="396"/>
                  </a:lnTo>
                  <a:lnTo>
                    <a:pt x="894" y="390"/>
                  </a:lnTo>
                  <a:lnTo>
                    <a:pt x="894" y="390"/>
                  </a:lnTo>
                  <a:lnTo>
                    <a:pt x="894" y="385"/>
                  </a:lnTo>
                  <a:lnTo>
                    <a:pt x="898" y="381"/>
                  </a:lnTo>
                  <a:lnTo>
                    <a:pt x="901" y="378"/>
                  </a:lnTo>
                  <a:lnTo>
                    <a:pt x="907" y="377"/>
                  </a:lnTo>
                  <a:lnTo>
                    <a:pt x="907" y="377"/>
                  </a:lnTo>
                  <a:close/>
                  <a:moveTo>
                    <a:pt x="880" y="339"/>
                  </a:moveTo>
                  <a:lnTo>
                    <a:pt x="880" y="339"/>
                  </a:lnTo>
                  <a:lnTo>
                    <a:pt x="886" y="339"/>
                  </a:lnTo>
                  <a:lnTo>
                    <a:pt x="890" y="342"/>
                  </a:lnTo>
                  <a:lnTo>
                    <a:pt x="892" y="347"/>
                  </a:lnTo>
                  <a:lnTo>
                    <a:pt x="894" y="351"/>
                  </a:lnTo>
                  <a:lnTo>
                    <a:pt x="894" y="351"/>
                  </a:lnTo>
                  <a:lnTo>
                    <a:pt x="892" y="356"/>
                  </a:lnTo>
                  <a:lnTo>
                    <a:pt x="890" y="360"/>
                  </a:lnTo>
                  <a:lnTo>
                    <a:pt x="886" y="364"/>
                  </a:lnTo>
                  <a:lnTo>
                    <a:pt x="880" y="364"/>
                  </a:lnTo>
                  <a:lnTo>
                    <a:pt x="880" y="364"/>
                  </a:lnTo>
                  <a:lnTo>
                    <a:pt x="875" y="364"/>
                  </a:lnTo>
                  <a:lnTo>
                    <a:pt x="871" y="360"/>
                  </a:lnTo>
                  <a:lnTo>
                    <a:pt x="868" y="356"/>
                  </a:lnTo>
                  <a:lnTo>
                    <a:pt x="867" y="351"/>
                  </a:lnTo>
                  <a:lnTo>
                    <a:pt x="867" y="351"/>
                  </a:lnTo>
                  <a:lnTo>
                    <a:pt x="868" y="347"/>
                  </a:lnTo>
                  <a:lnTo>
                    <a:pt x="871" y="342"/>
                  </a:lnTo>
                  <a:lnTo>
                    <a:pt x="875" y="339"/>
                  </a:lnTo>
                  <a:lnTo>
                    <a:pt x="880" y="339"/>
                  </a:lnTo>
                  <a:lnTo>
                    <a:pt x="880" y="339"/>
                  </a:lnTo>
                  <a:close/>
                  <a:moveTo>
                    <a:pt x="571" y="313"/>
                  </a:moveTo>
                  <a:lnTo>
                    <a:pt x="571" y="313"/>
                  </a:lnTo>
                  <a:lnTo>
                    <a:pt x="582" y="314"/>
                  </a:lnTo>
                  <a:lnTo>
                    <a:pt x="594" y="316"/>
                  </a:lnTo>
                  <a:lnTo>
                    <a:pt x="604" y="322"/>
                  </a:lnTo>
                  <a:lnTo>
                    <a:pt x="613" y="330"/>
                  </a:lnTo>
                  <a:lnTo>
                    <a:pt x="620" y="338"/>
                  </a:lnTo>
                  <a:lnTo>
                    <a:pt x="625" y="348"/>
                  </a:lnTo>
                  <a:lnTo>
                    <a:pt x="629" y="359"/>
                  </a:lnTo>
                  <a:lnTo>
                    <a:pt x="630" y="371"/>
                  </a:lnTo>
                  <a:lnTo>
                    <a:pt x="630" y="371"/>
                  </a:lnTo>
                  <a:lnTo>
                    <a:pt x="629" y="382"/>
                  </a:lnTo>
                  <a:lnTo>
                    <a:pt x="625" y="394"/>
                  </a:lnTo>
                  <a:lnTo>
                    <a:pt x="620" y="403"/>
                  </a:lnTo>
                  <a:lnTo>
                    <a:pt x="613" y="413"/>
                  </a:lnTo>
                  <a:lnTo>
                    <a:pt x="604" y="419"/>
                  </a:lnTo>
                  <a:lnTo>
                    <a:pt x="594" y="425"/>
                  </a:lnTo>
                  <a:lnTo>
                    <a:pt x="582" y="429"/>
                  </a:lnTo>
                  <a:lnTo>
                    <a:pt x="571" y="430"/>
                  </a:lnTo>
                  <a:lnTo>
                    <a:pt x="571" y="430"/>
                  </a:lnTo>
                  <a:lnTo>
                    <a:pt x="559" y="429"/>
                  </a:lnTo>
                  <a:lnTo>
                    <a:pt x="548" y="425"/>
                  </a:lnTo>
                  <a:lnTo>
                    <a:pt x="537" y="419"/>
                  </a:lnTo>
                  <a:lnTo>
                    <a:pt x="530" y="413"/>
                  </a:lnTo>
                  <a:lnTo>
                    <a:pt x="522" y="403"/>
                  </a:lnTo>
                  <a:lnTo>
                    <a:pt x="516" y="394"/>
                  </a:lnTo>
                  <a:lnTo>
                    <a:pt x="514" y="382"/>
                  </a:lnTo>
                  <a:lnTo>
                    <a:pt x="512" y="371"/>
                  </a:lnTo>
                  <a:lnTo>
                    <a:pt x="512" y="371"/>
                  </a:lnTo>
                  <a:lnTo>
                    <a:pt x="514" y="359"/>
                  </a:lnTo>
                  <a:lnTo>
                    <a:pt x="516" y="348"/>
                  </a:lnTo>
                  <a:lnTo>
                    <a:pt x="522" y="338"/>
                  </a:lnTo>
                  <a:lnTo>
                    <a:pt x="530" y="330"/>
                  </a:lnTo>
                  <a:lnTo>
                    <a:pt x="537" y="322"/>
                  </a:lnTo>
                  <a:lnTo>
                    <a:pt x="548" y="316"/>
                  </a:lnTo>
                  <a:lnTo>
                    <a:pt x="559" y="314"/>
                  </a:lnTo>
                  <a:lnTo>
                    <a:pt x="571" y="313"/>
                  </a:lnTo>
                  <a:lnTo>
                    <a:pt x="571" y="313"/>
                  </a:lnTo>
                  <a:close/>
                  <a:moveTo>
                    <a:pt x="1258" y="989"/>
                  </a:moveTo>
                  <a:lnTo>
                    <a:pt x="397" y="989"/>
                  </a:lnTo>
                  <a:lnTo>
                    <a:pt x="397" y="989"/>
                  </a:lnTo>
                  <a:lnTo>
                    <a:pt x="391" y="990"/>
                  </a:lnTo>
                  <a:lnTo>
                    <a:pt x="385" y="994"/>
                  </a:lnTo>
                  <a:lnTo>
                    <a:pt x="381" y="999"/>
                  </a:lnTo>
                  <a:lnTo>
                    <a:pt x="380" y="1007"/>
                  </a:lnTo>
                  <a:lnTo>
                    <a:pt x="380" y="1175"/>
                  </a:lnTo>
                  <a:lnTo>
                    <a:pt x="380" y="1175"/>
                  </a:lnTo>
                  <a:lnTo>
                    <a:pt x="381" y="1181"/>
                  </a:lnTo>
                  <a:lnTo>
                    <a:pt x="385" y="1187"/>
                  </a:lnTo>
                  <a:lnTo>
                    <a:pt x="391" y="1191"/>
                  </a:lnTo>
                  <a:lnTo>
                    <a:pt x="397" y="1192"/>
                  </a:lnTo>
                  <a:lnTo>
                    <a:pt x="1258" y="1192"/>
                  </a:lnTo>
                  <a:lnTo>
                    <a:pt x="1258" y="1192"/>
                  </a:lnTo>
                  <a:lnTo>
                    <a:pt x="1264" y="1191"/>
                  </a:lnTo>
                  <a:lnTo>
                    <a:pt x="1269" y="1187"/>
                  </a:lnTo>
                  <a:lnTo>
                    <a:pt x="1273" y="1181"/>
                  </a:lnTo>
                  <a:lnTo>
                    <a:pt x="1275" y="1175"/>
                  </a:lnTo>
                  <a:lnTo>
                    <a:pt x="1275" y="1007"/>
                  </a:lnTo>
                  <a:lnTo>
                    <a:pt x="1275" y="1007"/>
                  </a:lnTo>
                  <a:lnTo>
                    <a:pt x="1273" y="999"/>
                  </a:lnTo>
                  <a:lnTo>
                    <a:pt x="1269" y="994"/>
                  </a:lnTo>
                  <a:lnTo>
                    <a:pt x="1264" y="990"/>
                  </a:lnTo>
                  <a:lnTo>
                    <a:pt x="1258" y="989"/>
                  </a:lnTo>
                  <a:lnTo>
                    <a:pt x="1258" y="989"/>
                  </a:lnTo>
                  <a:close/>
                  <a:moveTo>
                    <a:pt x="494" y="976"/>
                  </a:moveTo>
                  <a:lnTo>
                    <a:pt x="1161" y="976"/>
                  </a:lnTo>
                  <a:lnTo>
                    <a:pt x="1161" y="976"/>
                  </a:lnTo>
                  <a:lnTo>
                    <a:pt x="1173" y="976"/>
                  </a:lnTo>
                  <a:lnTo>
                    <a:pt x="1185" y="972"/>
                  </a:lnTo>
                  <a:lnTo>
                    <a:pt x="1195" y="967"/>
                  </a:lnTo>
                  <a:lnTo>
                    <a:pt x="1205" y="959"/>
                  </a:lnTo>
                  <a:lnTo>
                    <a:pt x="1211" y="949"/>
                  </a:lnTo>
                  <a:lnTo>
                    <a:pt x="1217" y="939"/>
                  </a:lnTo>
                  <a:lnTo>
                    <a:pt x="1221" y="928"/>
                  </a:lnTo>
                  <a:lnTo>
                    <a:pt x="1222" y="916"/>
                  </a:lnTo>
                  <a:lnTo>
                    <a:pt x="1222" y="762"/>
                  </a:lnTo>
                  <a:lnTo>
                    <a:pt x="1222" y="762"/>
                  </a:lnTo>
                  <a:lnTo>
                    <a:pt x="1221" y="753"/>
                  </a:lnTo>
                  <a:lnTo>
                    <a:pt x="1219" y="744"/>
                  </a:lnTo>
                  <a:lnTo>
                    <a:pt x="1215" y="736"/>
                  </a:lnTo>
                  <a:lnTo>
                    <a:pt x="1211" y="728"/>
                  </a:lnTo>
                  <a:lnTo>
                    <a:pt x="443" y="728"/>
                  </a:lnTo>
                  <a:lnTo>
                    <a:pt x="443" y="728"/>
                  </a:lnTo>
                  <a:lnTo>
                    <a:pt x="439" y="736"/>
                  </a:lnTo>
                  <a:lnTo>
                    <a:pt x="436" y="744"/>
                  </a:lnTo>
                  <a:lnTo>
                    <a:pt x="434" y="753"/>
                  </a:lnTo>
                  <a:lnTo>
                    <a:pt x="433" y="762"/>
                  </a:lnTo>
                  <a:lnTo>
                    <a:pt x="433" y="916"/>
                  </a:lnTo>
                  <a:lnTo>
                    <a:pt x="433" y="916"/>
                  </a:lnTo>
                  <a:lnTo>
                    <a:pt x="434" y="928"/>
                  </a:lnTo>
                  <a:lnTo>
                    <a:pt x="438" y="939"/>
                  </a:lnTo>
                  <a:lnTo>
                    <a:pt x="443" y="949"/>
                  </a:lnTo>
                  <a:lnTo>
                    <a:pt x="450" y="959"/>
                  </a:lnTo>
                  <a:lnTo>
                    <a:pt x="459" y="967"/>
                  </a:lnTo>
                  <a:lnTo>
                    <a:pt x="470" y="972"/>
                  </a:lnTo>
                  <a:lnTo>
                    <a:pt x="482" y="976"/>
                  </a:lnTo>
                  <a:lnTo>
                    <a:pt x="494" y="976"/>
                  </a:lnTo>
                  <a:lnTo>
                    <a:pt x="494" y="976"/>
                  </a:lnTo>
                  <a:close/>
                  <a:moveTo>
                    <a:pt x="1117" y="845"/>
                  </a:moveTo>
                  <a:lnTo>
                    <a:pt x="1117" y="845"/>
                  </a:lnTo>
                  <a:lnTo>
                    <a:pt x="1121" y="847"/>
                  </a:lnTo>
                  <a:lnTo>
                    <a:pt x="1127" y="849"/>
                  </a:lnTo>
                  <a:lnTo>
                    <a:pt x="1129" y="853"/>
                  </a:lnTo>
                  <a:lnTo>
                    <a:pt x="1129" y="858"/>
                  </a:lnTo>
                  <a:lnTo>
                    <a:pt x="1129" y="858"/>
                  </a:lnTo>
                  <a:lnTo>
                    <a:pt x="1129" y="864"/>
                  </a:lnTo>
                  <a:lnTo>
                    <a:pt x="1127" y="868"/>
                  </a:lnTo>
                  <a:lnTo>
                    <a:pt x="1121" y="870"/>
                  </a:lnTo>
                  <a:lnTo>
                    <a:pt x="1117" y="872"/>
                  </a:lnTo>
                  <a:lnTo>
                    <a:pt x="1117" y="872"/>
                  </a:lnTo>
                  <a:lnTo>
                    <a:pt x="1112" y="870"/>
                  </a:lnTo>
                  <a:lnTo>
                    <a:pt x="1108" y="868"/>
                  </a:lnTo>
                  <a:lnTo>
                    <a:pt x="1104" y="864"/>
                  </a:lnTo>
                  <a:lnTo>
                    <a:pt x="1104" y="858"/>
                  </a:lnTo>
                  <a:lnTo>
                    <a:pt x="1104" y="858"/>
                  </a:lnTo>
                  <a:lnTo>
                    <a:pt x="1104" y="853"/>
                  </a:lnTo>
                  <a:lnTo>
                    <a:pt x="1108" y="849"/>
                  </a:lnTo>
                  <a:lnTo>
                    <a:pt x="1112" y="847"/>
                  </a:lnTo>
                  <a:lnTo>
                    <a:pt x="1117" y="845"/>
                  </a:lnTo>
                  <a:lnTo>
                    <a:pt x="1117" y="845"/>
                  </a:lnTo>
                  <a:close/>
                  <a:moveTo>
                    <a:pt x="1091" y="806"/>
                  </a:moveTo>
                  <a:lnTo>
                    <a:pt x="1091" y="806"/>
                  </a:lnTo>
                  <a:lnTo>
                    <a:pt x="1096" y="807"/>
                  </a:lnTo>
                  <a:lnTo>
                    <a:pt x="1100" y="810"/>
                  </a:lnTo>
                  <a:lnTo>
                    <a:pt x="1103" y="814"/>
                  </a:lnTo>
                  <a:lnTo>
                    <a:pt x="1104" y="819"/>
                  </a:lnTo>
                  <a:lnTo>
                    <a:pt x="1104" y="819"/>
                  </a:lnTo>
                  <a:lnTo>
                    <a:pt x="1103" y="824"/>
                  </a:lnTo>
                  <a:lnTo>
                    <a:pt x="1100" y="828"/>
                  </a:lnTo>
                  <a:lnTo>
                    <a:pt x="1096" y="831"/>
                  </a:lnTo>
                  <a:lnTo>
                    <a:pt x="1091" y="832"/>
                  </a:lnTo>
                  <a:lnTo>
                    <a:pt x="1091" y="832"/>
                  </a:lnTo>
                  <a:lnTo>
                    <a:pt x="1085" y="831"/>
                  </a:lnTo>
                  <a:lnTo>
                    <a:pt x="1082" y="828"/>
                  </a:lnTo>
                  <a:lnTo>
                    <a:pt x="1079" y="824"/>
                  </a:lnTo>
                  <a:lnTo>
                    <a:pt x="1078" y="819"/>
                  </a:lnTo>
                  <a:lnTo>
                    <a:pt x="1078" y="819"/>
                  </a:lnTo>
                  <a:lnTo>
                    <a:pt x="1079" y="814"/>
                  </a:lnTo>
                  <a:lnTo>
                    <a:pt x="1082" y="810"/>
                  </a:lnTo>
                  <a:lnTo>
                    <a:pt x="1085" y="807"/>
                  </a:lnTo>
                  <a:lnTo>
                    <a:pt x="1091" y="806"/>
                  </a:lnTo>
                  <a:lnTo>
                    <a:pt x="1091" y="806"/>
                  </a:lnTo>
                  <a:close/>
                  <a:moveTo>
                    <a:pt x="1064" y="845"/>
                  </a:moveTo>
                  <a:lnTo>
                    <a:pt x="1064" y="845"/>
                  </a:lnTo>
                  <a:lnTo>
                    <a:pt x="1070" y="847"/>
                  </a:lnTo>
                  <a:lnTo>
                    <a:pt x="1074" y="849"/>
                  </a:lnTo>
                  <a:lnTo>
                    <a:pt x="1076" y="853"/>
                  </a:lnTo>
                  <a:lnTo>
                    <a:pt x="1078" y="858"/>
                  </a:lnTo>
                  <a:lnTo>
                    <a:pt x="1078" y="858"/>
                  </a:lnTo>
                  <a:lnTo>
                    <a:pt x="1076" y="864"/>
                  </a:lnTo>
                  <a:lnTo>
                    <a:pt x="1074" y="868"/>
                  </a:lnTo>
                  <a:lnTo>
                    <a:pt x="1070" y="870"/>
                  </a:lnTo>
                  <a:lnTo>
                    <a:pt x="1064" y="872"/>
                  </a:lnTo>
                  <a:lnTo>
                    <a:pt x="1064" y="872"/>
                  </a:lnTo>
                  <a:lnTo>
                    <a:pt x="1059" y="870"/>
                  </a:lnTo>
                  <a:lnTo>
                    <a:pt x="1055" y="868"/>
                  </a:lnTo>
                  <a:lnTo>
                    <a:pt x="1052" y="864"/>
                  </a:lnTo>
                  <a:lnTo>
                    <a:pt x="1051" y="858"/>
                  </a:lnTo>
                  <a:lnTo>
                    <a:pt x="1051" y="858"/>
                  </a:lnTo>
                  <a:lnTo>
                    <a:pt x="1052" y="853"/>
                  </a:lnTo>
                  <a:lnTo>
                    <a:pt x="1055" y="849"/>
                  </a:lnTo>
                  <a:lnTo>
                    <a:pt x="1059" y="847"/>
                  </a:lnTo>
                  <a:lnTo>
                    <a:pt x="1064" y="845"/>
                  </a:lnTo>
                  <a:lnTo>
                    <a:pt x="1064" y="845"/>
                  </a:lnTo>
                  <a:close/>
                  <a:moveTo>
                    <a:pt x="1038" y="806"/>
                  </a:moveTo>
                  <a:lnTo>
                    <a:pt x="1038" y="806"/>
                  </a:lnTo>
                  <a:lnTo>
                    <a:pt x="1043" y="807"/>
                  </a:lnTo>
                  <a:lnTo>
                    <a:pt x="1047" y="810"/>
                  </a:lnTo>
                  <a:lnTo>
                    <a:pt x="1050" y="814"/>
                  </a:lnTo>
                  <a:lnTo>
                    <a:pt x="1051" y="819"/>
                  </a:lnTo>
                  <a:lnTo>
                    <a:pt x="1051" y="819"/>
                  </a:lnTo>
                  <a:lnTo>
                    <a:pt x="1050" y="824"/>
                  </a:lnTo>
                  <a:lnTo>
                    <a:pt x="1047" y="828"/>
                  </a:lnTo>
                  <a:lnTo>
                    <a:pt x="1043" y="831"/>
                  </a:lnTo>
                  <a:lnTo>
                    <a:pt x="1038" y="832"/>
                  </a:lnTo>
                  <a:lnTo>
                    <a:pt x="1038" y="832"/>
                  </a:lnTo>
                  <a:lnTo>
                    <a:pt x="1033" y="831"/>
                  </a:lnTo>
                  <a:lnTo>
                    <a:pt x="1029" y="828"/>
                  </a:lnTo>
                  <a:lnTo>
                    <a:pt x="1026" y="824"/>
                  </a:lnTo>
                  <a:lnTo>
                    <a:pt x="1025" y="819"/>
                  </a:lnTo>
                  <a:lnTo>
                    <a:pt x="1025" y="819"/>
                  </a:lnTo>
                  <a:lnTo>
                    <a:pt x="1026" y="814"/>
                  </a:lnTo>
                  <a:lnTo>
                    <a:pt x="1029" y="810"/>
                  </a:lnTo>
                  <a:lnTo>
                    <a:pt x="1033" y="807"/>
                  </a:lnTo>
                  <a:lnTo>
                    <a:pt x="1038" y="806"/>
                  </a:lnTo>
                  <a:lnTo>
                    <a:pt x="1038" y="806"/>
                  </a:lnTo>
                  <a:close/>
                  <a:moveTo>
                    <a:pt x="1011" y="845"/>
                  </a:moveTo>
                  <a:lnTo>
                    <a:pt x="1011" y="845"/>
                  </a:lnTo>
                  <a:lnTo>
                    <a:pt x="1017" y="847"/>
                  </a:lnTo>
                  <a:lnTo>
                    <a:pt x="1021" y="849"/>
                  </a:lnTo>
                  <a:lnTo>
                    <a:pt x="1023" y="853"/>
                  </a:lnTo>
                  <a:lnTo>
                    <a:pt x="1025" y="858"/>
                  </a:lnTo>
                  <a:lnTo>
                    <a:pt x="1025" y="858"/>
                  </a:lnTo>
                  <a:lnTo>
                    <a:pt x="1023" y="864"/>
                  </a:lnTo>
                  <a:lnTo>
                    <a:pt x="1021" y="868"/>
                  </a:lnTo>
                  <a:lnTo>
                    <a:pt x="1017" y="870"/>
                  </a:lnTo>
                  <a:lnTo>
                    <a:pt x="1011" y="872"/>
                  </a:lnTo>
                  <a:lnTo>
                    <a:pt x="1011" y="872"/>
                  </a:lnTo>
                  <a:lnTo>
                    <a:pt x="1006" y="870"/>
                  </a:lnTo>
                  <a:lnTo>
                    <a:pt x="1002" y="868"/>
                  </a:lnTo>
                  <a:lnTo>
                    <a:pt x="999" y="864"/>
                  </a:lnTo>
                  <a:lnTo>
                    <a:pt x="998" y="858"/>
                  </a:lnTo>
                  <a:lnTo>
                    <a:pt x="998" y="858"/>
                  </a:lnTo>
                  <a:lnTo>
                    <a:pt x="999" y="853"/>
                  </a:lnTo>
                  <a:lnTo>
                    <a:pt x="1002" y="849"/>
                  </a:lnTo>
                  <a:lnTo>
                    <a:pt x="1006" y="847"/>
                  </a:lnTo>
                  <a:lnTo>
                    <a:pt x="1011" y="845"/>
                  </a:lnTo>
                  <a:lnTo>
                    <a:pt x="1011" y="845"/>
                  </a:lnTo>
                  <a:close/>
                  <a:moveTo>
                    <a:pt x="985" y="806"/>
                  </a:moveTo>
                  <a:lnTo>
                    <a:pt x="985" y="806"/>
                  </a:lnTo>
                  <a:lnTo>
                    <a:pt x="990" y="807"/>
                  </a:lnTo>
                  <a:lnTo>
                    <a:pt x="994" y="810"/>
                  </a:lnTo>
                  <a:lnTo>
                    <a:pt x="997" y="814"/>
                  </a:lnTo>
                  <a:lnTo>
                    <a:pt x="998" y="819"/>
                  </a:lnTo>
                  <a:lnTo>
                    <a:pt x="998" y="819"/>
                  </a:lnTo>
                  <a:lnTo>
                    <a:pt x="997" y="824"/>
                  </a:lnTo>
                  <a:lnTo>
                    <a:pt x="994" y="828"/>
                  </a:lnTo>
                  <a:lnTo>
                    <a:pt x="990" y="831"/>
                  </a:lnTo>
                  <a:lnTo>
                    <a:pt x="985" y="832"/>
                  </a:lnTo>
                  <a:lnTo>
                    <a:pt x="985" y="832"/>
                  </a:lnTo>
                  <a:lnTo>
                    <a:pt x="980" y="831"/>
                  </a:lnTo>
                  <a:lnTo>
                    <a:pt x="976" y="828"/>
                  </a:lnTo>
                  <a:lnTo>
                    <a:pt x="973" y="824"/>
                  </a:lnTo>
                  <a:lnTo>
                    <a:pt x="972" y="819"/>
                  </a:lnTo>
                  <a:lnTo>
                    <a:pt x="972" y="819"/>
                  </a:lnTo>
                  <a:lnTo>
                    <a:pt x="973" y="814"/>
                  </a:lnTo>
                  <a:lnTo>
                    <a:pt x="976" y="810"/>
                  </a:lnTo>
                  <a:lnTo>
                    <a:pt x="980" y="807"/>
                  </a:lnTo>
                  <a:lnTo>
                    <a:pt x="985" y="806"/>
                  </a:lnTo>
                  <a:lnTo>
                    <a:pt x="985" y="806"/>
                  </a:lnTo>
                  <a:close/>
                  <a:moveTo>
                    <a:pt x="958" y="845"/>
                  </a:moveTo>
                  <a:lnTo>
                    <a:pt x="958" y="845"/>
                  </a:lnTo>
                  <a:lnTo>
                    <a:pt x="964" y="847"/>
                  </a:lnTo>
                  <a:lnTo>
                    <a:pt x="968" y="849"/>
                  </a:lnTo>
                  <a:lnTo>
                    <a:pt x="970" y="853"/>
                  </a:lnTo>
                  <a:lnTo>
                    <a:pt x="972" y="858"/>
                  </a:lnTo>
                  <a:lnTo>
                    <a:pt x="972" y="858"/>
                  </a:lnTo>
                  <a:lnTo>
                    <a:pt x="970" y="864"/>
                  </a:lnTo>
                  <a:lnTo>
                    <a:pt x="968" y="868"/>
                  </a:lnTo>
                  <a:lnTo>
                    <a:pt x="964" y="870"/>
                  </a:lnTo>
                  <a:lnTo>
                    <a:pt x="958" y="872"/>
                  </a:lnTo>
                  <a:lnTo>
                    <a:pt x="958" y="872"/>
                  </a:lnTo>
                  <a:lnTo>
                    <a:pt x="953" y="870"/>
                  </a:lnTo>
                  <a:lnTo>
                    <a:pt x="949" y="868"/>
                  </a:lnTo>
                  <a:lnTo>
                    <a:pt x="946" y="864"/>
                  </a:lnTo>
                  <a:lnTo>
                    <a:pt x="945" y="858"/>
                  </a:lnTo>
                  <a:lnTo>
                    <a:pt x="945" y="858"/>
                  </a:lnTo>
                  <a:lnTo>
                    <a:pt x="946" y="853"/>
                  </a:lnTo>
                  <a:lnTo>
                    <a:pt x="949" y="849"/>
                  </a:lnTo>
                  <a:lnTo>
                    <a:pt x="953" y="847"/>
                  </a:lnTo>
                  <a:lnTo>
                    <a:pt x="958" y="845"/>
                  </a:lnTo>
                  <a:lnTo>
                    <a:pt x="958" y="845"/>
                  </a:lnTo>
                  <a:close/>
                  <a:moveTo>
                    <a:pt x="932" y="806"/>
                  </a:moveTo>
                  <a:lnTo>
                    <a:pt x="932" y="806"/>
                  </a:lnTo>
                  <a:lnTo>
                    <a:pt x="937" y="807"/>
                  </a:lnTo>
                  <a:lnTo>
                    <a:pt x="941" y="810"/>
                  </a:lnTo>
                  <a:lnTo>
                    <a:pt x="945" y="814"/>
                  </a:lnTo>
                  <a:lnTo>
                    <a:pt x="945" y="819"/>
                  </a:lnTo>
                  <a:lnTo>
                    <a:pt x="945" y="819"/>
                  </a:lnTo>
                  <a:lnTo>
                    <a:pt x="945" y="824"/>
                  </a:lnTo>
                  <a:lnTo>
                    <a:pt x="941" y="828"/>
                  </a:lnTo>
                  <a:lnTo>
                    <a:pt x="937" y="831"/>
                  </a:lnTo>
                  <a:lnTo>
                    <a:pt x="932" y="832"/>
                  </a:lnTo>
                  <a:lnTo>
                    <a:pt x="932" y="832"/>
                  </a:lnTo>
                  <a:lnTo>
                    <a:pt x="928" y="831"/>
                  </a:lnTo>
                  <a:lnTo>
                    <a:pt x="923" y="828"/>
                  </a:lnTo>
                  <a:lnTo>
                    <a:pt x="920" y="824"/>
                  </a:lnTo>
                  <a:lnTo>
                    <a:pt x="920" y="819"/>
                  </a:lnTo>
                  <a:lnTo>
                    <a:pt x="920" y="819"/>
                  </a:lnTo>
                  <a:lnTo>
                    <a:pt x="920" y="814"/>
                  </a:lnTo>
                  <a:lnTo>
                    <a:pt x="923" y="810"/>
                  </a:lnTo>
                  <a:lnTo>
                    <a:pt x="928" y="807"/>
                  </a:lnTo>
                  <a:lnTo>
                    <a:pt x="932" y="806"/>
                  </a:lnTo>
                  <a:lnTo>
                    <a:pt x="932" y="806"/>
                  </a:lnTo>
                  <a:close/>
                  <a:moveTo>
                    <a:pt x="907" y="845"/>
                  </a:moveTo>
                  <a:lnTo>
                    <a:pt x="907" y="845"/>
                  </a:lnTo>
                  <a:lnTo>
                    <a:pt x="911" y="847"/>
                  </a:lnTo>
                  <a:lnTo>
                    <a:pt x="916" y="849"/>
                  </a:lnTo>
                  <a:lnTo>
                    <a:pt x="919" y="853"/>
                  </a:lnTo>
                  <a:lnTo>
                    <a:pt x="920" y="858"/>
                  </a:lnTo>
                  <a:lnTo>
                    <a:pt x="920" y="858"/>
                  </a:lnTo>
                  <a:lnTo>
                    <a:pt x="919" y="864"/>
                  </a:lnTo>
                  <a:lnTo>
                    <a:pt x="916" y="868"/>
                  </a:lnTo>
                  <a:lnTo>
                    <a:pt x="911" y="870"/>
                  </a:lnTo>
                  <a:lnTo>
                    <a:pt x="907" y="872"/>
                  </a:lnTo>
                  <a:lnTo>
                    <a:pt x="907" y="872"/>
                  </a:lnTo>
                  <a:lnTo>
                    <a:pt x="901" y="870"/>
                  </a:lnTo>
                  <a:lnTo>
                    <a:pt x="898" y="868"/>
                  </a:lnTo>
                  <a:lnTo>
                    <a:pt x="894" y="864"/>
                  </a:lnTo>
                  <a:lnTo>
                    <a:pt x="894" y="858"/>
                  </a:lnTo>
                  <a:lnTo>
                    <a:pt x="894" y="858"/>
                  </a:lnTo>
                  <a:lnTo>
                    <a:pt x="894" y="853"/>
                  </a:lnTo>
                  <a:lnTo>
                    <a:pt x="898" y="849"/>
                  </a:lnTo>
                  <a:lnTo>
                    <a:pt x="901" y="847"/>
                  </a:lnTo>
                  <a:lnTo>
                    <a:pt x="907" y="845"/>
                  </a:lnTo>
                  <a:lnTo>
                    <a:pt x="907" y="845"/>
                  </a:lnTo>
                  <a:close/>
                  <a:moveTo>
                    <a:pt x="880" y="806"/>
                  </a:moveTo>
                  <a:lnTo>
                    <a:pt x="880" y="806"/>
                  </a:lnTo>
                  <a:lnTo>
                    <a:pt x="886" y="807"/>
                  </a:lnTo>
                  <a:lnTo>
                    <a:pt x="890" y="810"/>
                  </a:lnTo>
                  <a:lnTo>
                    <a:pt x="892" y="814"/>
                  </a:lnTo>
                  <a:lnTo>
                    <a:pt x="894" y="819"/>
                  </a:lnTo>
                  <a:lnTo>
                    <a:pt x="894" y="819"/>
                  </a:lnTo>
                  <a:lnTo>
                    <a:pt x="892" y="824"/>
                  </a:lnTo>
                  <a:lnTo>
                    <a:pt x="890" y="828"/>
                  </a:lnTo>
                  <a:lnTo>
                    <a:pt x="886" y="831"/>
                  </a:lnTo>
                  <a:lnTo>
                    <a:pt x="880" y="832"/>
                  </a:lnTo>
                  <a:lnTo>
                    <a:pt x="880" y="832"/>
                  </a:lnTo>
                  <a:lnTo>
                    <a:pt x="875" y="831"/>
                  </a:lnTo>
                  <a:lnTo>
                    <a:pt x="871" y="828"/>
                  </a:lnTo>
                  <a:lnTo>
                    <a:pt x="868" y="824"/>
                  </a:lnTo>
                  <a:lnTo>
                    <a:pt x="867" y="819"/>
                  </a:lnTo>
                  <a:lnTo>
                    <a:pt x="867" y="819"/>
                  </a:lnTo>
                  <a:lnTo>
                    <a:pt x="868" y="814"/>
                  </a:lnTo>
                  <a:lnTo>
                    <a:pt x="871" y="810"/>
                  </a:lnTo>
                  <a:lnTo>
                    <a:pt x="875" y="807"/>
                  </a:lnTo>
                  <a:lnTo>
                    <a:pt x="880" y="806"/>
                  </a:lnTo>
                  <a:lnTo>
                    <a:pt x="880" y="806"/>
                  </a:lnTo>
                  <a:close/>
                  <a:moveTo>
                    <a:pt x="571" y="779"/>
                  </a:moveTo>
                  <a:lnTo>
                    <a:pt x="571" y="779"/>
                  </a:lnTo>
                  <a:lnTo>
                    <a:pt x="582" y="781"/>
                  </a:lnTo>
                  <a:lnTo>
                    <a:pt x="594" y="785"/>
                  </a:lnTo>
                  <a:lnTo>
                    <a:pt x="604" y="790"/>
                  </a:lnTo>
                  <a:lnTo>
                    <a:pt x="613" y="798"/>
                  </a:lnTo>
                  <a:lnTo>
                    <a:pt x="620" y="806"/>
                  </a:lnTo>
                  <a:lnTo>
                    <a:pt x="625" y="816"/>
                  </a:lnTo>
                  <a:lnTo>
                    <a:pt x="629" y="827"/>
                  </a:lnTo>
                  <a:lnTo>
                    <a:pt x="630" y="839"/>
                  </a:lnTo>
                  <a:lnTo>
                    <a:pt x="630" y="839"/>
                  </a:lnTo>
                  <a:lnTo>
                    <a:pt x="629" y="850"/>
                  </a:lnTo>
                  <a:lnTo>
                    <a:pt x="625" y="862"/>
                  </a:lnTo>
                  <a:lnTo>
                    <a:pt x="620" y="872"/>
                  </a:lnTo>
                  <a:lnTo>
                    <a:pt x="613" y="881"/>
                  </a:lnTo>
                  <a:lnTo>
                    <a:pt x="604" y="887"/>
                  </a:lnTo>
                  <a:lnTo>
                    <a:pt x="594" y="893"/>
                  </a:lnTo>
                  <a:lnTo>
                    <a:pt x="582" y="897"/>
                  </a:lnTo>
                  <a:lnTo>
                    <a:pt x="571" y="898"/>
                  </a:lnTo>
                  <a:lnTo>
                    <a:pt x="571" y="898"/>
                  </a:lnTo>
                  <a:lnTo>
                    <a:pt x="559" y="897"/>
                  </a:lnTo>
                  <a:lnTo>
                    <a:pt x="548" y="893"/>
                  </a:lnTo>
                  <a:lnTo>
                    <a:pt x="537" y="887"/>
                  </a:lnTo>
                  <a:lnTo>
                    <a:pt x="530" y="881"/>
                  </a:lnTo>
                  <a:lnTo>
                    <a:pt x="522" y="872"/>
                  </a:lnTo>
                  <a:lnTo>
                    <a:pt x="516" y="862"/>
                  </a:lnTo>
                  <a:lnTo>
                    <a:pt x="514" y="850"/>
                  </a:lnTo>
                  <a:lnTo>
                    <a:pt x="512" y="839"/>
                  </a:lnTo>
                  <a:lnTo>
                    <a:pt x="512" y="839"/>
                  </a:lnTo>
                  <a:lnTo>
                    <a:pt x="514" y="827"/>
                  </a:lnTo>
                  <a:lnTo>
                    <a:pt x="516" y="816"/>
                  </a:lnTo>
                  <a:lnTo>
                    <a:pt x="522" y="806"/>
                  </a:lnTo>
                  <a:lnTo>
                    <a:pt x="530" y="798"/>
                  </a:lnTo>
                  <a:lnTo>
                    <a:pt x="537" y="790"/>
                  </a:lnTo>
                  <a:lnTo>
                    <a:pt x="548" y="785"/>
                  </a:lnTo>
                  <a:lnTo>
                    <a:pt x="559" y="781"/>
                  </a:lnTo>
                  <a:lnTo>
                    <a:pt x="571" y="779"/>
                  </a:lnTo>
                  <a:lnTo>
                    <a:pt x="571" y="779"/>
                  </a:lnTo>
                  <a:close/>
                  <a:moveTo>
                    <a:pt x="1211" y="717"/>
                  </a:moveTo>
                  <a:lnTo>
                    <a:pt x="1211" y="717"/>
                  </a:lnTo>
                  <a:lnTo>
                    <a:pt x="1215" y="709"/>
                  </a:lnTo>
                  <a:lnTo>
                    <a:pt x="1219" y="701"/>
                  </a:lnTo>
                  <a:lnTo>
                    <a:pt x="1221" y="692"/>
                  </a:lnTo>
                  <a:lnTo>
                    <a:pt x="1222" y="683"/>
                  </a:lnTo>
                  <a:lnTo>
                    <a:pt x="1222" y="529"/>
                  </a:lnTo>
                  <a:lnTo>
                    <a:pt x="1222" y="529"/>
                  </a:lnTo>
                  <a:lnTo>
                    <a:pt x="1221" y="520"/>
                  </a:lnTo>
                  <a:lnTo>
                    <a:pt x="1219" y="510"/>
                  </a:lnTo>
                  <a:lnTo>
                    <a:pt x="1215" y="502"/>
                  </a:lnTo>
                  <a:lnTo>
                    <a:pt x="1211" y="494"/>
                  </a:lnTo>
                  <a:lnTo>
                    <a:pt x="443" y="494"/>
                  </a:lnTo>
                  <a:lnTo>
                    <a:pt x="443" y="494"/>
                  </a:lnTo>
                  <a:lnTo>
                    <a:pt x="439" y="502"/>
                  </a:lnTo>
                  <a:lnTo>
                    <a:pt x="436" y="510"/>
                  </a:lnTo>
                  <a:lnTo>
                    <a:pt x="434" y="520"/>
                  </a:lnTo>
                  <a:lnTo>
                    <a:pt x="433" y="529"/>
                  </a:lnTo>
                  <a:lnTo>
                    <a:pt x="433" y="683"/>
                  </a:lnTo>
                  <a:lnTo>
                    <a:pt x="433" y="683"/>
                  </a:lnTo>
                  <a:lnTo>
                    <a:pt x="434" y="692"/>
                  </a:lnTo>
                  <a:lnTo>
                    <a:pt x="436" y="701"/>
                  </a:lnTo>
                  <a:lnTo>
                    <a:pt x="439" y="709"/>
                  </a:lnTo>
                  <a:lnTo>
                    <a:pt x="443" y="717"/>
                  </a:lnTo>
                  <a:lnTo>
                    <a:pt x="1211" y="717"/>
                  </a:lnTo>
                  <a:close/>
                  <a:moveTo>
                    <a:pt x="1117" y="613"/>
                  </a:moveTo>
                  <a:lnTo>
                    <a:pt x="1117" y="613"/>
                  </a:lnTo>
                  <a:lnTo>
                    <a:pt x="1121" y="613"/>
                  </a:lnTo>
                  <a:lnTo>
                    <a:pt x="1127" y="616"/>
                  </a:lnTo>
                  <a:lnTo>
                    <a:pt x="1129" y="621"/>
                  </a:lnTo>
                  <a:lnTo>
                    <a:pt x="1129" y="625"/>
                  </a:lnTo>
                  <a:lnTo>
                    <a:pt x="1129" y="625"/>
                  </a:lnTo>
                  <a:lnTo>
                    <a:pt x="1129" y="630"/>
                  </a:lnTo>
                  <a:lnTo>
                    <a:pt x="1127" y="636"/>
                  </a:lnTo>
                  <a:lnTo>
                    <a:pt x="1121" y="638"/>
                  </a:lnTo>
                  <a:lnTo>
                    <a:pt x="1117" y="638"/>
                  </a:lnTo>
                  <a:lnTo>
                    <a:pt x="1117" y="638"/>
                  </a:lnTo>
                  <a:lnTo>
                    <a:pt x="1112" y="638"/>
                  </a:lnTo>
                  <a:lnTo>
                    <a:pt x="1108" y="636"/>
                  </a:lnTo>
                  <a:lnTo>
                    <a:pt x="1104" y="630"/>
                  </a:lnTo>
                  <a:lnTo>
                    <a:pt x="1104" y="625"/>
                  </a:lnTo>
                  <a:lnTo>
                    <a:pt x="1104" y="625"/>
                  </a:lnTo>
                  <a:lnTo>
                    <a:pt x="1104" y="621"/>
                  </a:lnTo>
                  <a:lnTo>
                    <a:pt x="1108" y="616"/>
                  </a:lnTo>
                  <a:lnTo>
                    <a:pt x="1112" y="613"/>
                  </a:lnTo>
                  <a:lnTo>
                    <a:pt x="1117" y="613"/>
                  </a:lnTo>
                  <a:lnTo>
                    <a:pt x="1117" y="613"/>
                  </a:lnTo>
                  <a:close/>
                  <a:moveTo>
                    <a:pt x="1091" y="574"/>
                  </a:moveTo>
                  <a:lnTo>
                    <a:pt x="1091" y="574"/>
                  </a:lnTo>
                  <a:lnTo>
                    <a:pt x="1096" y="575"/>
                  </a:lnTo>
                  <a:lnTo>
                    <a:pt x="1100" y="578"/>
                  </a:lnTo>
                  <a:lnTo>
                    <a:pt x="1103" y="581"/>
                  </a:lnTo>
                  <a:lnTo>
                    <a:pt x="1104" y="587"/>
                  </a:lnTo>
                  <a:lnTo>
                    <a:pt x="1104" y="587"/>
                  </a:lnTo>
                  <a:lnTo>
                    <a:pt x="1103" y="592"/>
                  </a:lnTo>
                  <a:lnTo>
                    <a:pt x="1100" y="596"/>
                  </a:lnTo>
                  <a:lnTo>
                    <a:pt x="1096" y="599"/>
                  </a:lnTo>
                  <a:lnTo>
                    <a:pt x="1091" y="600"/>
                  </a:lnTo>
                  <a:lnTo>
                    <a:pt x="1091" y="600"/>
                  </a:lnTo>
                  <a:lnTo>
                    <a:pt x="1085" y="599"/>
                  </a:lnTo>
                  <a:lnTo>
                    <a:pt x="1082" y="596"/>
                  </a:lnTo>
                  <a:lnTo>
                    <a:pt x="1079" y="592"/>
                  </a:lnTo>
                  <a:lnTo>
                    <a:pt x="1078" y="587"/>
                  </a:lnTo>
                  <a:lnTo>
                    <a:pt x="1078" y="587"/>
                  </a:lnTo>
                  <a:lnTo>
                    <a:pt x="1079" y="581"/>
                  </a:lnTo>
                  <a:lnTo>
                    <a:pt x="1082" y="578"/>
                  </a:lnTo>
                  <a:lnTo>
                    <a:pt x="1085" y="575"/>
                  </a:lnTo>
                  <a:lnTo>
                    <a:pt x="1091" y="574"/>
                  </a:lnTo>
                  <a:lnTo>
                    <a:pt x="1091" y="574"/>
                  </a:lnTo>
                  <a:close/>
                  <a:moveTo>
                    <a:pt x="1064" y="613"/>
                  </a:moveTo>
                  <a:lnTo>
                    <a:pt x="1064" y="613"/>
                  </a:lnTo>
                  <a:lnTo>
                    <a:pt x="1070" y="613"/>
                  </a:lnTo>
                  <a:lnTo>
                    <a:pt x="1074" y="616"/>
                  </a:lnTo>
                  <a:lnTo>
                    <a:pt x="1076" y="621"/>
                  </a:lnTo>
                  <a:lnTo>
                    <a:pt x="1078" y="625"/>
                  </a:lnTo>
                  <a:lnTo>
                    <a:pt x="1078" y="625"/>
                  </a:lnTo>
                  <a:lnTo>
                    <a:pt x="1076" y="630"/>
                  </a:lnTo>
                  <a:lnTo>
                    <a:pt x="1074" y="636"/>
                  </a:lnTo>
                  <a:lnTo>
                    <a:pt x="1070" y="638"/>
                  </a:lnTo>
                  <a:lnTo>
                    <a:pt x="1064" y="638"/>
                  </a:lnTo>
                  <a:lnTo>
                    <a:pt x="1064" y="638"/>
                  </a:lnTo>
                  <a:lnTo>
                    <a:pt x="1059" y="638"/>
                  </a:lnTo>
                  <a:lnTo>
                    <a:pt x="1055" y="636"/>
                  </a:lnTo>
                  <a:lnTo>
                    <a:pt x="1052" y="630"/>
                  </a:lnTo>
                  <a:lnTo>
                    <a:pt x="1051" y="625"/>
                  </a:lnTo>
                  <a:lnTo>
                    <a:pt x="1051" y="625"/>
                  </a:lnTo>
                  <a:lnTo>
                    <a:pt x="1052" y="621"/>
                  </a:lnTo>
                  <a:lnTo>
                    <a:pt x="1055" y="616"/>
                  </a:lnTo>
                  <a:lnTo>
                    <a:pt x="1059" y="613"/>
                  </a:lnTo>
                  <a:lnTo>
                    <a:pt x="1064" y="613"/>
                  </a:lnTo>
                  <a:lnTo>
                    <a:pt x="1064" y="613"/>
                  </a:lnTo>
                  <a:close/>
                  <a:moveTo>
                    <a:pt x="1038" y="574"/>
                  </a:moveTo>
                  <a:lnTo>
                    <a:pt x="1038" y="574"/>
                  </a:lnTo>
                  <a:lnTo>
                    <a:pt x="1043" y="575"/>
                  </a:lnTo>
                  <a:lnTo>
                    <a:pt x="1047" y="578"/>
                  </a:lnTo>
                  <a:lnTo>
                    <a:pt x="1050" y="581"/>
                  </a:lnTo>
                  <a:lnTo>
                    <a:pt x="1051" y="587"/>
                  </a:lnTo>
                  <a:lnTo>
                    <a:pt x="1051" y="587"/>
                  </a:lnTo>
                  <a:lnTo>
                    <a:pt x="1050" y="592"/>
                  </a:lnTo>
                  <a:lnTo>
                    <a:pt x="1047" y="596"/>
                  </a:lnTo>
                  <a:lnTo>
                    <a:pt x="1043" y="599"/>
                  </a:lnTo>
                  <a:lnTo>
                    <a:pt x="1038" y="600"/>
                  </a:lnTo>
                  <a:lnTo>
                    <a:pt x="1038" y="600"/>
                  </a:lnTo>
                  <a:lnTo>
                    <a:pt x="1033" y="599"/>
                  </a:lnTo>
                  <a:lnTo>
                    <a:pt x="1029" y="596"/>
                  </a:lnTo>
                  <a:lnTo>
                    <a:pt x="1026" y="592"/>
                  </a:lnTo>
                  <a:lnTo>
                    <a:pt x="1025" y="587"/>
                  </a:lnTo>
                  <a:lnTo>
                    <a:pt x="1025" y="587"/>
                  </a:lnTo>
                  <a:lnTo>
                    <a:pt x="1026" y="581"/>
                  </a:lnTo>
                  <a:lnTo>
                    <a:pt x="1029" y="578"/>
                  </a:lnTo>
                  <a:lnTo>
                    <a:pt x="1033" y="575"/>
                  </a:lnTo>
                  <a:lnTo>
                    <a:pt x="1038" y="574"/>
                  </a:lnTo>
                  <a:lnTo>
                    <a:pt x="1038" y="574"/>
                  </a:lnTo>
                  <a:close/>
                  <a:moveTo>
                    <a:pt x="1011" y="613"/>
                  </a:moveTo>
                  <a:lnTo>
                    <a:pt x="1011" y="613"/>
                  </a:lnTo>
                  <a:lnTo>
                    <a:pt x="1017" y="613"/>
                  </a:lnTo>
                  <a:lnTo>
                    <a:pt x="1021" y="616"/>
                  </a:lnTo>
                  <a:lnTo>
                    <a:pt x="1023" y="621"/>
                  </a:lnTo>
                  <a:lnTo>
                    <a:pt x="1025" y="625"/>
                  </a:lnTo>
                  <a:lnTo>
                    <a:pt x="1025" y="625"/>
                  </a:lnTo>
                  <a:lnTo>
                    <a:pt x="1023" y="630"/>
                  </a:lnTo>
                  <a:lnTo>
                    <a:pt x="1021" y="636"/>
                  </a:lnTo>
                  <a:lnTo>
                    <a:pt x="1017" y="638"/>
                  </a:lnTo>
                  <a:lnTo>
                    <a:pt x="1011" y="638"/>
                  </a:lnTo>
                  <a:lnTo>
                    <a:pt x="1011" y="638"/>
                  </a:lnTo>
                  <a:lnTo>
                    <a:pt x="1006" y="638"/>
                  </a:lnTo>
                  <a:lnTo>
                    <a:pt x="1002" y="636"/>
                  </a:lnTo>
                  <a:lnTo>
                    <a:pt x="999" y="630"/>
                  </a:lnTo>
                  <a:lnTo>
                    <a:pt x="998" y="625"/>
                  </a:lnTo>
                  <a:lnTo>
                    <a:pt x="998" y="625"/>
                  </a:lnTo>
                  <a:lnTo>
                    <a:pt x="999" y="621"/>
                  </a:lnTo>
                  <a:lnTo>
                    <a:pt x="1002" y="616"/>
                  </a:lnTo>
                  <a:lnTo>
                    <a:pt x="1006" y="613"/>
                  </a:lnTo>
                  <a:lnTo>
                    <a:pt x="1011" y="613"/>
                  </a:lnTo>
                  <a:lnTo>
                    <a:pt x="1011" y="613"/>
                  </a:lnTo>
                  <a:close/>
                  <a:moveTo>
                    <a:pt x="985" y="574"/>
                  </a:moveTo>
                  <a:lnTo>
                    <a:pt x="985" y="574"/>
                  </a:lnTo>
                  <a:lnTo>
                    <a:pt x="990" y="575"/>
                  </a:lnTo>
                  <a:lnTo>
                    <a:pt x="994" y="578"/>
                  </a:lnTo>
                  <a:lnTo>
                    <a:pt x="997" y="581"/>
                  </a:lnTo>
                  <a:lnTo>
                    <a:pt x="998" y="587"/>
                  </a:lnTo>
                  <a:lnTo>
                    <a:pt x="998" y="587"/>
                  </a:lnTo>
                  <a:lnTo>
                    <a:pt x="997" y="592"/>
                  </a:lnTo>
                  <a:lnTo>
                    <a:pt x="994" y="596"/>
                  </a:lnTo>
                  <a:lnTo>
                    <a:pt x="990" y="599"/>
                  </a:lnTo>
                  <a:lnTo>
                    <a:pt x="985" y="600"/>
                  </a:lnTo>
                  <a:lnTo>
                    <a:pt x="985" y="600"/>
                  </a:lnTo>
                  <a:lnTo>
                    <a:pt x="980" y="599"/>
                  </a:lnTo>
                  <a:lnTo>
                    <a:pt x="976" y="596"/>
                  </a:lnTo>
                  <a:lnTo>
                    <a:pt x="973" y="592"/>
                  </a:lnTo>
                  <a:lnTo>
                    <a:pt x="972" y="587"/>
                  </a:lnTo>
                  <a:lnTo>
                    <a:pt x="972" y="587"/>
                  </a:lnTo>
                  <a:lnTo>
                    <a:pt x="973" y="581"/>
                  </a:lnTo>
                  <a:lnTo>
                    <a:pt x="976" y="578"/>
                  </a:lnTo>
                  <a:lnTo>
                    <a:pt x="980" y="575"/>
                  </a:lnTo>
                  <a:lnTo>
                    <a:pt x="985" y="574"/>
                  </a:lnTo>
                  <a:lnTo>
                    <a:pt x="985" y="574"/>
                  </a:lnTo>
                  <a:close/>
                  <a:moveTo>
                    <a:pt x="958" y="613"/>
                  </a:moveTo>
                  <a:lnTo>
                    <a:pt x="958" y="613"/>
                  </a:lnTo>
                  <a:lnTo>
                    <a:pt x="964" y="613"/>
                  </a:lnTo>
                  <a:lnTo>
                    <a:pt x="968" y="616"/>
                  </a:lnTo>
                  <a:lnTo>
                    <a:pt x="970" y="621"/>
                  </a:lnTo>
                  <a:lnTo>
                    <a:pt x="972" y="625"/>
                  </a:lnTo>
                  <a:lnTo>
                    <a:pt x="972" y="625"/>
                  </a:lnTo>
                  <a:lnTo>
                    <a:pt x="970" y="630"/>
                  </a:lnTo>
                  <a:lnTo>
                    <a:pt x="968" y="636"/>
                  </a:lnTo>
                  <a:lnTo>
                    <a:pt x="964" y="638"/>
                  </a:lnTo>
                  <a:lnTo>
                    <a:pt x="958" y="638"/>
                  </a:lnTo>
                  <a:lnTo>
                    <a:pt x="958" y="638"/>
                  </a:lnTo>
                  <a:lnTo>
                    <a:pt x="953" y="638"/>
                  </a:lnTo>
                  <a:lnTo>
                    <a:pt x="949" y="636"/>
                  </a:lnTo>
                  <a:lnTo>
                    <a:pt x="946" y="630"/>
                  </a:lnTo>
                  <a:lnTo>
                    <a:pt x="945" y="625"/>
                  </a:lnTo>
                  <a:lnTo>
                    <a:pt x="945" y="625"/>
                  </a:lnTo>
                  <a:lnTo>
                    <a:pt x="946" y="621"/>
                  </a:lnTo>
                  <a:lnTo>
                    <a:pt x="949" y="616"/>
                  </a:lnTo>
                  <a:lnTo>
                    <a:pt x="953" y="613"/>
                  </a:lnTo>
                  <a:lnTo>
                    <a:pt x="958" y="613"/>
                  </a:lnTo>
                  <a:lnTo>
                    <a:pt x="958" y="613"/>
                  </a:lnTo>
                  <a:close/>
                  <a:moveTo>
                    <a:pt x="932" y="574"/>
                  </a:moveTo>
                  <a:lnTo>
                    <a:pt x="932" y="574"/>
                  </a:lnTo>
                  <a:lnTo>
                    <a:pt x="937" y="575"/>
                  </a:lnTo>
                  <a:lnTo>
                    <a:pt x="941" y="578"/>
                  </a:lnTo>
                  <a:lnTo>
                    <a:pt x="945" y="581"/>
                  </a:lnTo>
                  <a:lnTo>
                    <a:pt x="945" y="587"/>
                  </a:lnTo>
                  <a:lnTo>
                    <a:pt x="945" y="587"/>
                  </a:lnTo>
                  <a:lnTo>
                    <a:pt x="945" y="592"/>
                  </a:lnTo>
                  <a:lnTo>
                    <a:pt x="941" y="596"/>
                  </a:lnTo>
                  <a:lnTo>
                    <a:pt x="937" y="599"/>
                  </a:lnTo>
                  <a:lnTo>
                    <a:pt x="932" y="600"/>
                  </a:lnTo>
                  <a:lnTo>
                    <a:pt x="932" y="600"/>
                  </a:lnTo>
                  <a:lnTo>
                    <a:pt x="928" y="599"/>
                  </a:lnTo>
                  <a:lnTo>
                    <a:pt x="923" y="596"/>
                  </a:lnTo>
                  <a:lnTo>
                    <a:pt x="920" y="592"/>
                  </a:lnTo>
                  <a:lnTo>
                    <a:pt x="920" y="587"/>
                  </a:lnTo>
                  <a:lnTo>
                    <a:pt x="920" y="587"/>
                  </a:lnTo>
                  <a:lnTo>
                    <a:pt x="920" y="581"/>
                  </a:lnTo>
                  <a:lnTo>
                    <a:pt x="923" y="578"/>
                  </a:lnTo>
                  <a:lnTo>
                    <a:pt x="928" y="575"/>
                  </a:lnTo>
                  <a:lnTo>
                    <a:pt x="932" y="574"/>
                  </a:lnTo>
                  <a:lnTo>
                    <a:pt x="932" y="574"/>
                  </a:lnTo>
                  <a:close/>
                  <a:moveTo>
                    <a:pt x="907" y="613"/>
                  </a:moveTo>
                  <a:lnTo>
                    <a:pt x="907" y="613"/>
                  </a:lnTo>
                  <a:lnTo>
                    <a:pt x="911" y="613"/>
                  </a:lnTo>
                  <a:lnTo>
                    <a:pt x="916" y="616"/>
                  </a:lnTo>
                  <a:lnTo>
                    <a:pt x="919" y="621"/>
                  </a:lnTo>
                  <a:lnTo>
                    <a:pt x="920" y="625"/>
                  </a:lnTo>
                  <a:lnTo>
                    <a:pt x="920" y="625"/>
                  </a:lnTo>
                  <a:lnTo>
                    <a:pt x="919" y="630"/>
                  </a:lnTo>
                  <a:lnTo>
                    <a:pt x="916" y="636"/>
                  </a:lnTo>
                  <a:lnTo>
                    <a:pt x="911" y="638"/>
                  </a:lnTo>
                  <a:lnTo>
                    <a:pt x="907" y="638"/>
                  </a:lnTo>
                  <a:lnTo>
                    <a:pt x="907" y="638"/>
                  </a:lnTo>
                  <a:lnTo>
                    <a:pt x="901" y="638"/>
                  </a:lnTo>
                  <a:lnTo>
                    <a:pt x="898" y="636"/>
                  </a:lnTo>
                  <a:lnTo>
                    <a:pt x="894" y="630"/>
                  </a:lnTo>
                  <a:lnTo>
                    <a:pt x="894" y="625"/>
                  </a:lnTo>
                  <a:lnTo>
                    <a:pt x="894" y="625"/>
                  </a:lnTo>
                  <a:lnTo>
                    <a:pt x="894" y="621"/>
                  </a:lnTo>
                  <a:lnTo>
                    <a:pt x="898" y="616"/>
                  </a:lnTo>
                  <a:lnTo>
                    <a:pt x="901" y="613"/>
                  </a:lnTo>
                  <a:lnTo>
                    <a:pt x="907" y="613"/>
                  </a:lnTo>
                  <a:lnTo>
                    <a:pt x="907" y="613"/>
                  </a:lnTo>
                  <a:close/>
                  <a:moveTo>
                    <a:pt x="880" y="574"/>
                  </a:moveTo>
                  <a:lnTo>
                    <a:pt x="880" y="574"/>
                  </a:lnTo>
                  <a:lnTo>
                    <a:pt x="886" y="575"/>
                  </a:lnTo>
                  <a:lnTo>
                    <a:pt x="890" y="578"/>
                  </a:lnTo>
                  <a:lnTo>
                    <a:pt x="892" y="581"/>
                  </a:lnTo>
                  <a:lnTo>
                    <a:pt x="894" y="587"/>
                  </a:lnTo>
                  <a:lnTo>
                    <a:pt x="894" y="587"/>
                  </a:lnTo>
                  <a:lnTo>
                    <a:pt x="892" y="592"/>
                  </a:lnTo>
                  <a:lnTo>
                    <a:pt x="890" y="596"/>
                  </a:lnTo>
                  <a:lnTo>
                    <a:pt x="886" y="599"/>
                  </a:lnTo>
                  <a:lnTo>
                    <a:pt x="880" y="600"/>
                  </a:lnTo>
                  <a:lnTo>
                    <a:pt x="880" y="600"/>
                  </a:lnTo>
                  <a:lnTo>
                    <a:pt x="875" y="599"/>
                  </a:lnTo>
                  <a:lnTo>
                    <a:pt x="871" y="596"/>
                  </a:lnTo>
                  <a:lnTo>
                    <a:pt x="868" y="592"/>
                  </a:lnTo>
                  <a:lnTo>
                    <a:pt x="867" y="587"/>
                  </a:lnTo>
                  <a:lnTo>
                    <a:pt x="867" y="587"/>
                  </a:lnTo>
                  <a:lnTo>
                    <a:pt x="868" y="581"/>
                  </a:lnTo>
                  <a:lnTo>
                    <a:pt x="871" y="578"/>
                  </a:lnTo>
                  <a:lnTo>
                    <a:pt x="875" y="575"/>
                  </a:lnTo>
                  <a:lnTo>
                    <a:pt x="880" y="574"/>
                  </a:lnTo>
                  <a:lnTo>
                    <a:pt x="880" y="574"/>
                  </a:lnTo>
                  <a:close/>
                  <a:moveTo>
                    <a:pt x="571" y="547"/>
                  </a:moveTo>
                  <a:lnTo>
                    <a:pt x="571" y="547"/>
                  </a:lnTo>
                  <a:lnTo>
                    <a:pt x="582" y="549"/>
                  </a:lnTo>
                  <a:lnTo>
                    <a:pt x="594" y="551"/>
                  </a:lnTo>
                  <a:lnTo>
                    <a:pt x="604" y="558"/>
                  </a:lnTo>
                  <a:lnTo>
                    <a:pt x="613" y="564"/>
                  </a:lnTo>
                  <a:lnTo>
                    <a:pt x="620" y="574"/>
                  </a:lnTo>
                  <a:lnTo>
                    <a:pt x="625" y="583"/>
                  </a:lnTo>
                  <a:lnTo>
                    <a:pt x="629" y="595"/>
                  </a:lnTo>
                  <a:lnTo>
                    <a:pt x="630" y="607"/>
                  </a:lnTo>
                  <a:lnTo>
                    <a:pt x="630" y="607"/>
                  </a:lnTo>
                  <a:lnTo>
                    <a:pt x="629" y="618"/>
                  </a:lnTo>
                  <a:lnTo>
                    <a:pt x="625" y="629"/>
                  </a:lnTo>
                  <a:lnTo>
                    <a:pt x="620" y="640"/>
                  </a:lnTo>
                  <a:lnTo>
                    <a:pt x="613" y="647"/>
                  </a:lnTo>
                  <a:lnTo>
                    <a:pt x="604" y="655"/>
                  </a:lnTo>
                  <a:lnTo>
                    <a:pt x="594" y="661"/>
                  </a:lnTo>
                  <a:lnTo>
                    <a:pt x="582" y="663"/>
                  </a:lnTo>
                  <a:lnTo>
                    <a:pt x="571" y="665"/>
                  </a:lnTo>
                  <a:lnTo>
                    <a:pt x="571" y="665"/>
                  </a:lnTo>
                  <a:lnTo>
                    <a:pt x="559" y="663"/>
                  </a:lnTo>
                  <a:lnTo>
                    <a:pt x="548" y="661"/>
                  </a:lnTo>
                  <a:lnTo>
                    <a:pt x="537" y="655"/>
                  </a:lnTo>
                  <a:lnTo>
                    <a:pt x="530" y="647"/>
                  </a:lnTo>
                  <a:lnTo>
                    <a:pt x="522" y="640"/>
                  </a:lnTo>
                  <a:lnTo>
                    <a:pt x="516" y="629"/>
                  </a:lnTo>
                  <a:lnTo>
                    <a:pt x="514" y="618"/>
                  </a:lnTo>
                  <a:lnTo>
                    <a:pt x="512" y="607"/>
                  </a:lnTo>
                  <a:lnTo>
                    <a:pt x="512" y="607"/>
                  </a:lnTo>
                  <a:lnTo>
                    <a:pt x="514" y="595"/>
                  </a:lnTo>
                  <a:lnTo>
                    <a:pt x="516" y="583"/>
                  </a:lnTo>
                  <a:lnTo>
                    <a:pt x="522" y="574"/>
                  </a:lnTo>
                  <a:lnTo>
                    <a:pt x="530" y="564"/>
                  </a:lnTo>
                  <a:lnTo>
                    <a:pt x="537" y="558"/>
                  </a:lnTo>
                  <a:lnTo>
                    <a:pt x="548" y="551"/>
                  </a:lnTo>
                  <a:lnTo>
                    <a:pt x="559" y="549"/>
                  </a:lnTo>
                  <a:lnTo>
                    <a:pt x="571" y="547"/>
                  </a:lnTo>
                  <a:lnTo>
                    <a:pt x="571" y="547"/>
                  </a:lnTo>
                  <a:close/>
                  <a:moveTo>
                    <a:pt x="1211" y="249"/>
                  </a:moveTo>
                  <a:lnTo>
                    <a:pt x="1211" y="249"/>
                  </a:lnTo>
                  <a:lnTo>
                    <a:pt x="1215" y="241"/>
                  </a:lnTo>
                  <a:lnTo>
                    <a:pt x="1219" y="233"/>
                  </a:lnTo>
                  <a:lnTo>
                    <a:pt x="1221" y="224"/>
                  </a:lnTo>
                  <a:lnTo>
                    <a:pt x="1222" y="215"/>
                  </a:lnTo>
                  <a:lnTo>
                    <a:pt x="1222" y="61"/>
                  </a:lnTo>
                  <a:lnTo>
                    <a:pt x="1222" y="61"/>
                  </a:lnTo>
                  <a:lnTo>
                    <a:pt x="1221" y="49"/>
                  </a:lnTo>
                  <a:lnTo>
                    <a:pt x="1217" y="37"/>
                  </a:lnTo>
                  <a:lnTo>
                    <a:pt x="1211" y="28"/>
                  </a:lnTo>
                  <a:lnTo>
                    <a:pt x="1205" y="18"/>
                  </a:lnTo>
                  <a:lnTo>
                    <a:pt x="1195" y="11"/>
                  </a:lnTo>
                  <a:lnTo>
                    <a:pt x="1185" y="5"/>
                  </a:lnTo>
                  <a:lnTo>
                    <a:pt x="1173" y="1"/>
                  </a:lnTo>
                  <a:lnTo>
                    <a:pt x="1161" y="0"/>
                  </a:lnTo>
                  <a:lnTo>
                    <a:pt x="494" y="0"/>
                  </a:lnTo>
                  <a:lnTo>
                    <a:pt x="494" y="0"/>
                  </a:lnTo>
                  <a:lnTo>
                    <a:pt x="482" y="1"/>
                  </a:lnTo>
                  <a:lnTo>
                    <a:pt x="470" y="5"/>
                  </a:lnTo>
                  <a:lnTo>
                    <a:pt x="459" y="11"/>
                  </a:lnTo>
                  <a:lnTo>
                    <a:pt x="450" y="18"/>
                  </a:lnTo>
                  <a:lnTo>
                    <a:pt x="443" y="28"/>
                  </a:lnTo>
                  <a:lnTo>
                    <a:pt x="438" y="37"/>
                  </a:lnTo>
                  <a:lnTo>
                    <a:pt x="434" y="49"/>
                  </a:lnTo>
                  <a:lnTo>
                    <a:pt x="433" y="61"/>
                  </a:lnTo>
                  <a:lnTo>
                    <a:pt x="433" y="215"/>
                  </a:lnTo>
                  <a:lnTo>
                    <a:pt x="433" y="215"/>
                  </a:lnTo>
                  <a:lnTo>
                    <a:pt x="434" y="224"/>
                  </a:lnTo>
                  <a:lnTo>
                    <a:pt x="436" y="233"/>
                  </a:lnTo>
                  <a:lnTo>
                    <a:pt x="439" y="241"/>
                  </a:lnTo>
                  <a:lnTo>
                    <a:pt x="443" y="249"/>
                  </a:lnTo>
                  <a:lnTo>
                    <a:pt x="1211" y="249"/>
                  </a:lnTo>
                  <a:close/>
                  <a:moveTo>
                    <a:pt x="1117" y="145"/>
                  </a:moveTo>
                  <a:lnTo>
                    <a:pt x="1117" y="145"/>
                  </a:lnTo>
                  <a:lnTo>
                    <a:pt x="1121" y="145"/>
                  </a:lnTo>
                  <a:lnTo>
                    <a:pt x="1127" y="149"/>
                  </a:lnTo>
                  <a:lnTo>
                    <a:pt x="1129" y="153"/>
                  </a:lnTo>
                  <a:lnTo>
                    <a:pt x="1129" y="158"/>
                  </a:lnTo>
                  <a:lnTo>
                    <a:pt x="1129" y="158"/>
                  </a:lnTo>
                  <a:lnTo>
                    <a:pt x="1129" y="164"/>
                  </a:lnTo>
                  <a:lnTo>
                    <a:pt x="1127" y="167"/>
                  </a:lnTo>
                  <a:lnTo>
                    <a:pt x="1121" y="170"/>
                  </a:lnTo>
                  <a:lnTo>
                    <a:pt x="1117" y="171"/>
                  </a:lnTo>
                  <a:lnTo>
                    <a:pt x="1117" y="171"/>
                  </a:lnTo>
                  <a:lnTo>
                    <a:pt x="1112" y="170"/>
                  </a:lnTo>
                  <a:lnTo>
                    <a:pt x="1108" y="167"/>
                  </a:lnTo>
                  <a:lnTo>
                    <a:pt x="1104" y="164"/>
                  </a:lnTo>
                  <a:lnTo>
                    <a:pt x="1104" y="158"/>
                  </a:lnTo>
                  <a:lnTo>
                    <a:pt x="1104" y="158"/>
                  </a:lnTo>
                  <a:lnTo>
                    <a:pt x="1104" y="153"/>
                  </a:lnTo>
                  <a:lnTo>
                    <a:pt x="1108" y="149"/>
                  </a:lnTo>
                  <a:lnTo>
                    <a:pt x="1112" y="145"/>
                  </a:lnTo>
                  <a:lnTo>
                    <a:pt x="1117" y="145"/>
                  </a:lnTo>
                  <a:lnTo>
                    <a:pt x="1117" y="145"/>
                  </a:lnTo>
                  <a:close/>
                  <a:moveTo>
                    <a:pt x="1091" y="105"/>
                  </a:moveTo>
                  <a:lnTo>
                    <a:pt x="1091" y="105"/>
                  </a:lnTo>
                  <a:lnTo>
                    <a:pt x="1096" y="107"/>
                  </a:lnTo>
                  <a:lnTo>
                    <a:pt x="1100" y="109"/>
                  </a:lnTo>
                  <a:lnTo>
                    <a:pt x="1103" y="113"/>
                  </a:lnTo>
                  <a:lnTo>
                    <a:pt x="1104" y="119"/>
                  </a:lnTo>
                  <a:lnTo>
                    <a:pt x="1104" y="119"/>
                  </a:lnTo>
                  <a:lnTo>
                    <a:pt x="1103" y="124"/>
                  </a:lnTo>
                  <a:lnTo>
                    <a:pt x="1100" y="128"/>
                  </a:lnTo>
                  <a:lnTo>
                    <a:pt x="1096" y="131"/>
                  </a:lnTo>
                  <a:lnTo>
                    <a:pt x="1091" y="132"/>
                  </a:lnTo>
                  <a:lnTo>
                    <a:pt x="1091" y="132"/>
                  </a:lnTo>
                  <a:lnTo>
                    <a:pt x="1085" y="131"/>
                  </a:lnTo>
                  <a:lnTo>
                    <a:pt x="1082" y="128"/>
                  </a:lnTo>
                  <a:lnTo>
                    <a:pt x="1079" y="124"/>
                  </a:lnTo>
                  <a:lnTo>
                    <a:pt x="1078" y="119"/>
                  </a:lnTo>
                  <a:lnTo>
                    <a:pt x="1078" y="119"/>
                  </a:lnTo>
                  <a:lnTo>
                    <a:pt x="1079" y="113"/>
                  </a:lnTo>
                  <a:lnTo>
                    <a:pt x="1082" y="109"/>
                  </a:lnTo>
                  <a:lnTo>
                    <a:pt x="1085" y="107"/>
                  </a:lnTo>
                  <a:lnTo>
                    <a:pt x="1091" y="105"/>
                  </a:lnTo>
                  <a:lnTo>
                    <a:pt x="1091" y="105"/>
                  </a:lnTo>
                  <a:close/>
                  <a:moveTo>
                    <a:pt x="1064" y="145"/>
                  </a:moveTo>
                  <a:lnTo>
                    <a:pt x="1064" y="145"/>
                  </a:lnTo>
                  <a:lnTo>
                    <a:pt x="1070" y="145"/>
                  </a:lnTo>
                  <a:lnTo>
                    <a:pt x="1074" y="149"/>
                  </a:lnTo>
                  <a:lnTo>
                    <a:pt x="1076" y="153"/>
                  </a:lnTo>
                  <a:lnTo>
                    <a:pt x="1078" y="158"/>
                  </a:lnTo>
                  <a:lnTo>
                    <a:pt x="1078" y="158"/>
                  </a:lnTo>
                  <a:lnTo>
                    <a:pt x="1076" y="164"/>
                  </a:lnTo>
                  <a:lnTo>
                    <a:pt x="1074" y="167"/>
                  </a:lnTo>
                  <a:lnTo>
                    <a:pt x="1070" y="170"/>
                  </a:lnTo>
                  <a:lnTo>
                    <a:pt x="1064" y="171"/>
                  </a:lnTo>
                  <a:lnTo>
                    <a:pt x="1064" y="171"/>
                  </a:lnTo>
                  <a:lnTo>
                    <a:pt x="1059" y="170"/>
                  </a:lnTo>
                  <a:lnTo>
                    <a:pt x="1055" y="167"/>
                  </a:lnTo>
                  <a:lnTo>
                    <a:pt x="1052" y="164"/>
                  </a:lnTo>
                  <a:lnTo>
                    <a:pt x="1051" y="158"/>
                  </a:lnTo>
                  <a:lnTo>
                    <a:pt x="1051" y="158"/>
                  </a:lnTo>
                  <a:lnTo>
                    <a:pt x="1052" y="153"/>
                  </a:lnTo>
                  <a:lnTo>
                    <a:pt x="1055" y="149"/>
                  </a:lnTo>
                  <a:lnTo>
                    <a:pt x="1059" y="145"/>
                  </a:lnTo>
                  <a:lnTo>
                    <a:pt x="1064" y="145"/>
                  </a:lnTo>
                  <a:lnTo>
                    <a:pt x="1064" y="145"/>
                  </a:lnTo>
                  <a:close/>
                  <a:moveTo>
                    <a:pt x="1038" y="105"/>
                  </a:moveTo>
                  <a:lnTo>
                    <a:pt x="1038" y="105"/>
                  </a:lnTo>
                  <a:lnTo>
                    <a:pt x="1043" y="107"/>
                  </a:lnTo>
                  <a:lnTo>
                    <a:pt x="1047" y="109"/>
                  </a:lnTo>
                  <a:lnTo>
                    <a:pt x="1050" y="113"/>
                  </a:lnTo>
                  <a:lnTo>
                    <a:pt x="1051" y="119"/>
                  </a:lnTo>
                  <a:lnTo>
                    <a:pt x="1051" y="119"/>
                  </a:lnTo>
                  <a:lnTo>
                    <a:pt x="1050" y="124"/>
                  </a:lnTo>
                  <a:lnTo>
                    <a:pt x="1047" y="128"/>
                  </a:lnTo>
                  <a:lnTo>
                    <a:pt x="1043" y="131"/>
                  </a:lnTo>
                  <a:lnTo>
                    <a:pt x="1038" y="132"/>
                  </a:lnTo>
                  <a:lnTo>
                    <a:pt x="1038" y="132"/>
                  </a:lnTo>
                  <a:lnTo>
                    <a:pt x="1033" y="131"/>
                  </a:lnTo>
                  <a:lnTo>
                    <a:pt x="1029" y="128"/>
                  </a:lnTo>
                  <a:lnTo>
                    <a:pt x="1026" y="124"/>
                  </a:lnTo>
                  <a:lnTo>
                    <a:pt x="1025" y="119"/>
                  </a:lnTo>
                  <a:lnTo>
                    <a:pt x="1025" y="119"/>
                  </a:lnTo>
                  <a:lnTo>
                    <a:pt x="1026" y="113"/>
                  </a:lnTo>
                  <a:lnTo>
                    <a:pt x="1029" y="109"/>
                  </a:lnTo>
                  <a:lnTo>
                    <a:pt x="1033" y="107"/>
                  </a:lnTo>
                  <a:lnTo>
                    <a:pt x="1038" y="105"/>
                  </a:lnTo>
                  <a:lnTo>
                    <a:pt x="1038" y="105"/>
                  </a:lnTo>
                  <a:close/>
                  <a:moveTo>
                    <a:pt x="1011" y="145"/>
                  </a:moveTo>
                  <a:lnTo>
                    <a:pt x="1011" y="145"/>
                  </a:lnTo>
                  <a:lnTo>
                    <a:pt x="1017" y="145"/>
                  </a:lnTo>
                  <a:lnTo>
                    <a:pt x="1021" y="149"/>
                  </a:lnTo>
                  <a:lnTo>
                    <a:pt x="1023" y="153"/>
                  </a:lnTo>
                  <a:lnTo>
                    <a:pt x="1025" y="158"/>
                  </a:lnTo>
                  <a:lnTo>
                    <a:pt x="1025" y="158"/>
                  </a:lnTo>
                  <a:lnTo>
                    <a:pt x="1023" y="164"/>
                  </a:lnTo>
                  <a:lnTo>
                    <a:pt x="1021" y="167"/>
                  </a:lnTo>
                  <a:lnTo>
                    <a:pt x="1017" y="170"/>
                  </a:lnTo>
                  <a:lnTo>
                    <a:pt x="1011" y="171"/>
                  </a:lnTo>
                  <a:lnTo>
                    <a:pt x="1011" y="171"/>
                  </a:lnTo>
                  <a:lnTo>
                    <a:pt x="1006" y="170"/>
                  </a:lnTo>
                  <a:lnTo>
                    <a:pt x="1002" y="167"/>
                  </a:lnTo>
                  <a:lnTo>
                    <a:pt x="999" y="164"/>
                  </a:lnTo>
                  <a:lnTo>
                    <a:pt x="998" y="158"/>
                  </a:lnTo>
                  <a:lnTo>
                    <a:pt x="998" y="158"/>
                  </a:lnTo>
                  <a:lnTo>
                    <a:pt x="999" y="153"/>
                  </a:lnTo>
                  <a:lnTo>
                    <a:pt x="1002" y="149"/>
                  </a:lnTo>
                  <a:lnTo>
                    <a:pt x="1006" y="145"/>
                  </a:lnTo>
                  <a:lnTo>
                    <a:pt x="1011" y="145"/>
                  </a:lnTo>
                  <a:lnTo>
                    <a:pt x="1011" y="145"/>
                  </a:lnTo>
                  <a:close/>
                  <a:moveTo>
                    <a:pt x="985" y="105"/>
                  </a:moveTo>
                  <a:lnTo>
                    <a:pt x="985" y="105"/>
                  </a:lnTo>
                  <a:lnTo>
                    <a:pt x="990" y="107"/>
                  </a:lnTo>
                  <a:lnTo>
                    <a:pt x="994" y="109"/>
                  </a:lnTo>
                  <a:lnTo>
                    <a:pt x="997" y="113"/>
                  </a:lnTo>
                  <a:lnTo>
                    <a:pt x="998" y="119"/>
                  </a:lnTo>
                  <a:lnTo>
                    <a:pt x="998" y="119"/>
                  </a:lnTo>
                  <a:lnTo>
                    <a:pt x="997" y="124"/>
                  </a:lnTo>
                  <a:lnTo>
                    <a:pt x="994" y="128"/>
                  </a:lnTo>
                  <a:lnTo>
                    <a:pt x="990" y="131"/>
                  </a:lnTo>
                  <a:lnTo>
                    <a:pt x="985" y="132"/>
                  </a:lnTo>
                  <a:lnTo>
                    <a:pt x="985" y="132"/>
                  </a:lnTo>
                  <a:lnTo>
                    <a:pt x="980" y="131"/>
                  </a:lnTo>
                  <a:lnTo>
                    <a:pt x="976" y="128"/>
                  </a:lnTo>
                  <a:lnTo>
                    <a:pt x="973" y="124"/>
                  </a:lnTo>
                  <a:lnTo>
                    <a:pt x="972" y="119"/>
                  </a:lnTo>
                  <a:lnTo>
                    <a:pt x="972" y="119"/>
                  </a:lnTo>
                  <a:lnTo>
                    <a:pt x="973" y="113"/>
                  </a:lnTo>
                  <a:lnTo>
                    <a:pt x="976" y="109"/>
                  </a:lnTo>
                  <a:lnTo>
                    <a:pt x="980" y="107"/>
                  </a:lnTo>
                  <a:lnTo>
                    <a:pt x="985" y="105"/>
                  </a:lnTo>
                  <a:lnTo>
                    <a:pt x="985" y="105"/>
                  </a:lnTo>
                  <a:close/>
                  <a:moveTo>
                    <a:pt x="958" y="145"/>
                  </a:moveTo>
                  <a:lnTo>
                    <a:pt x="958" y="145"/>
                  </a:lnTo>
                  <a:lnTo>
                    <a:pt x="964" y="145"/>
                  </a:lnTo>
                  <a:lnTo>
                    <a:pt x="968" y="149"/>
                  </a:lnTo>
                  <a:lnTo>
                    <a:pt x="970" y="153"/>
                  </a:lnTo>
                  <a:lnTo>
                    <a:pt x="972" y="158"/>
                  </a:lnTo>
                  <a:lnTo>
                    <a:pt x="972" y="158"/>
                  </a:lnTo>
                  <a:lnTo>
                    <a:pt x="970" y="164"/>
                  </a:lnTo>
                  <a:lnTo>
                    <a:pt x="968" y="167"/>
                  </a:lnTo>
                  <a:lnTo>
                    <a:pt x="964" y="170"/>
                  </a:lnTo>
                  <a:lnTo>
                    <a:pt x="958" y="171"/>
                  </a:lnTo>
                  <a:lnTo>
                    <a:pt x="958" y="171"/>
                  </a:lnTo>
                  <a:lnTo>
                    <a:pt x="953" y="170"/>
                  </a:lnTo>
                  <a:lnTo>
                    <a:pt x="949" y="167"/>
                  </a:lnTo>
                  <a:lnTo>
                    <a:pt x="946" y="164"/>
                  </a:lnTo>
                  <a:lnTo>
                    <a:pt x="945" y="158"/>
                  </a:lnTo>
                  <a:lnTo>
                    <a:pt x="945" y="158"/>
                  </a:lnTo>
                  <a:lnTo>
                    <a:pt x="946" y="153"/>
                  </a:lnTo>
                  <a:lnTo>
                    <a:pt x="949" y="149"/>
                  </a:lnTo>
                  <a:lnTo>
                    <a:pt x="953" y="145"/>
                  </a:lnTo>
                  <a:lnTo>
                    <a:pt x="958" y="145"/>
                  </a:lnTo>
                  <a:lnTo>
                    <a:pt x="958" y="145"/>
                  </a:lnTo>
                  <a:close/>
                  <a:moveTo>
                    <a:pt x="932" y="105"/>
                  </a:moveTo>
                  <a:lnTo>
                    <a:pt x="932" y="105"/>
                  </a:lnTo>
                  <a:lnTo>
                    <a:pt x="937" y="107"/>
                  </a:lnTo>
                  <a:lnTo>
                    <a:pt x="941" y="109"/>
                  </a:lnTo>
                  <a:lnTo>
                    <a:pt x="945" y="113"/>
                  </a:lnTo>
                  <a:lnTo>
                    <a:pt x="945" y="119"/>
                  </a:lnTo>
                  <a:lnTo>
                    <a:pt x="945" y="119"/>
                  </a:lnTo>
                  <a:lnTo>
                    <a:pt x="945" y="124"/>
                  </a:lnTo>
                  <a:lnTo>
                    <a:pt x="941" y="128"/>
                  </a:lnTo>
                  <a:lnTo>
                    <a:pt x="937" y="131"/>
                  </a:lnTo>
                  <a:lnTo>
                    <a:pt x="932" y="132"/>
                  </a:lnTo>
                  <a:lnTo>
                    <a:pt x="932" y="132"/>
                  </a:lnTo>
                  <a:lnTo>
                    <a:pt x="928" y="131"/>
                  </a:lnTo>
                  <a:lnTo>
                    <a:pt x="923" y="128"/>
                  </a:lnTo>
                  <a:lnTo>
                    <a:pt x="920" y="124"/>
                  </a:lnTo>
                  <a:lnTo>
                    <a:pt x="920" y="119"/>
                  </a:lnTo>
                  <a:lnTo>
                    <a:pt x="920" y="119"/>
                  </a:lnTo>
                  <a:lnTo>
                    <a:pt x="920" y="113"/>
                  </a:lnTo>
                  <a:lnTo>
                    <a:pt x="923" y="109"/>
                  </a:lnTo>
                  <a:lnTo>
                    <a:pt x="928" y="107"/>
                  </a:lnTo>
                  <a:lnTo>
                    <a:pt x="932" y="105"/>
                  </a:lnTo>
                  <a:lnTo>
                    <a:pt x="932" y="105"/>
                  </a:lnTo>
                  <a:close/>
                  <a:moveTo>
                    <a:pt x="907" y="145"/>
                  </a:moveTo>
                  <a:lnTo>
                    <a:pt x="907" y="145"/>
                  </a:lnTo>
                  <a:lnTo>
                    <a:pt x="911" y="145"/>
                  </a:lnTo>
                  <a:lnTo>
                    <a:pt x="916" y="149"/>
                  </a:lnTo>
                  <a:lnTo>
                    <a:pt x="919" y="153"/>
                  </a:lnTo>
                  <a:lnTo>
                    <a:pt x="920" y="158"/>
                  </a:lnTo>
                  <a:lnTo>
                    <a:pt x="920" y="158"/>
                  </a:lnTo>
                  <a:lnTo>
                    <a:pt x="919" y="164"/>
                  </a:lnTo>
                  <a:lnTo>
                    <a:pt x="916" y="167"/>
                  </a:lnTo>
                  <a:lnTo>
                    <a:pt x="911" y="170"/>
                  </a:lnTo>
                  <a:lnTo>
                    <a:pt x="907" y="171"/>
                  </a:lnTo>
                  <a:lnTo>
                    <a:pt x="907" y="171"/>
                  </a:lnTo>
                  <a:lnTo>
                    <a:pt x="901" y="170"/>
                  </a:lnTo>
                  <a:lnTo>
                    <a:pt x="898" y="167"/>
                  </a:lnTo>
                  <a:lnTo>
                    <a:pt x="894" y="164"/>
                  </a:lnTo>
                  <a:lnTo>
                    <a:pt x="894" y="158"/>
                  </a:lnTo>
                  <a:lnTo>
                    <a:pt x="894" y="158"/>
                  </a:lnTo>
                  <a:lnTo>
                    <a:pt x="894" y="153"/>
                  </a:lnTo>
                  <a:lnTo>
                    <a:pt x="898" y="149"/>
                  </a:lnTo>
                  <a:lnTo>
                    <a:pt x="901" y="145"/>
                  </a:lnTo>
                  <a:lnTo>
                    <a:pt x="907" y="145"/>
                  </a:lnTo>
                  <a:lnTo>
                    <a:pt x="907" y="145"/>
                  </a:lnTo>
                  <a:close/>
                  <a:moveTo>
                    <a:pt x="880" y="105"/>
                  </a:moveTo>
                  <a:lnTo>
                    <a:pt x="880" y="105"/>
                  </a:lnTo>
                  <a:lnTo>
                    <a:pt x="886" y="107"/>
                  </a:lnTo>
                  <a:lnTo>
                    <a:pt x="890" y="109"/>
                  </a:lnTo>
                  <a:lnTo>
                    <a:pt x="892" y="113"/>
                  </a:lnTo>
                  <a:lnTo>
                    <a:pt x="894" y="119"/>
                  </a:lnTo>
                  <a:lnTo>
                    <a:pt x="894" y="119"/>
                  </a:lnTo>
                  <a:lnTo>
                    <a:pt x="892" y="124"/>
                  </a:lnTo>
                  <a:lnTo>
                    <a:pt x="890" y="128"/>
                  </a:lnTo>
                  <a:lnTo>
                    <a:pt x="886" y="131"/>
                  </a:lnTo>
                  <a:lnTo>
                    <a:pt x="880" y="132"/>
                  </a:lnTo>
                  <a:lnTo>
                    <a:pt x="880" y="132"/>
                  </a:lnTo>
                  <a:lnTo>
                    <a:pt x="875" y="131"/>
                  </a:lnTo>
                  <a:lnTo>
                    <a:pt x="871" y="128"/>
                  </a:lnTo>
                  <a:lnTo>
                    <a:pt x="868" y="124"/>
                  </a:lnTo>
                  <a:lnTo>
                    <a:pt x="867" y="119"/>
                  </a:lnTo>
                  <a:lnTo>
                    <a:pt x="867" y="119"/>
                  </a:lnTo>
                  <a:lnTo>
                    <a:pt x="868" y="113"/>
                  </a:lnTo>
                  <a:lnTo>
                    <a:pt x="871" y="109"/>
                  </a:lnTo>
                  <a:lnTo>
                    <a:pt x="875" y="107"/>
                  </a:lnTo>
                  <a:lnTo>
                    <a:pt x="880" y="105"/>
                  </a:lnTo>
                  <a:lnTo>
                    <a:pt x="880" y="105"/>
                  </a:lnTo>
                  <a:close/>
                  <a:moveTo>
                    <a:pt x="571" y="79"/>
                  </a:moveTo>
                  <a:lnTo>
                    <a:pt x="571" y="79"/>
                  </a:lnTo>
                  <a:lnTo>
                    <a:pt x="582" y="80"/>
                  </a:lnTo>
                  <a:lnTo>
                    <a:pt x="594" y="84"/>
                  </a:lnTo>
                  <a:lnTo>
                    <a:pt x="604" y="90"/>
                  </a:lnTo>
                  <a:lnTo>
                    <a:pt x="613" y="96"/>
                  </a:lnTo>
                  <a:lnTo>
                    <a:pt x="620" y="105"/>
                  </a:lnTo>
                  <a:lnTo>
                    <a:pt x="625" y="115"/>
                  </a:lnTo>
                  <a:lnTo>
                    <a:pt x="629" y="127"/>
                  </a:lnTo>
                  <a:lnTo>
                    <a:pt x="630" y="138"/>
                  </a:lnTo>
                  <a:lnTo>
                    <a:pt x="630" y="138"/>
                  </a:lnTo>
                  <a:lnTo>
                    <a:pt x="629" y="150"/>
                  </a:lnTo>
                  <a:lnTo>
                    <a:pt x="625" y="161"/>
                  </a:lnTo>
                  <a:lnTo>
                    <a:pt x="620" y="171"/>
                  </a:lnTo>
                  <a:lnTo>
                    <a:pt x="613" y="179"/>
                  </a:lnTo>
                  <a:lnTo>
                    <a:pt x="604" y="187"/>
                  </a:lnTo>
                  <a:lnTo>
                    <a:pt x="594" y="193"/>
                  </a:lnTo>
                  <a:lnTo>
                    <a:pt x="582" y="196"/>
                  </a:lnTo>
                  <a:lnTo>
                    <a:pt x="571" y="196"/>
                  </a:lnTo>
                  <a:lnTo>
                    <a:pt x="571" y="196"/>
                  </a:lnTo>
                  <a:lnTo>
                    <a:pt x="559" y="196"/>
                  </a:lnTo>
                  <a:lnTo>
                    <a:pt x="548" y="193"/>
                  </a:lnTo>
                  <a:lnTo>
                    <a:pt x="537" y="187"/>
                  </a:lnTo>
                  <a:lnTo>
                    <a:pt x="530" y="179"/>
                  </a:lnTo>
                  <a:lnTo>
                    <a:pt x="522" y="171"/>
                  </a:lnTo>
                  <a:lnTo>
                    <a:pt x="516" y="161"/>
                  </a:lnTo>
                  <a:lnTo>
                    <a:pt x="514" y="150"/>
                  </a:lnTo>
                  <a:lnTo>
                    <a:pt x="512" y="138"/>
                  </a:lnTo>
                  <a:lnTo>
                    <a:pt x="512" y="138"/>
                  </a:lnTo>
                  <a:lnTo>
                    <a:pt x="514" y="127"/>
                  </a:lnTo>
                  <a:lnTo>
                    <a:pt x="516" y="115"/>
                  </a:lnTo>
                  <a:lnTo>
                    <a:pt x="522" y="105"/>
                  </a:lnTo>
                  <a:lnTo>
                    <a:pt x="530" y="96"/>
                  </a:lnTo>
                  <a:lnTo>
                    <a:pt x="537" y="90"/>
                  </a:lnTo>
                  <a:lnTo>
                    <a:pt x="548" y="84"/>
                  </a:lnTo>
                  <a:lnTo>
                    <a:pt x="559" y="80"/>
                  </a:lnTo>
                  <a:lnTo>
                    <a:pt x="571" y="79"/>
                  </a:lnTo>
                  <a:lnTo>
                    <a:pt x="571" y="79"/>
                  </a:lnTo>
                  <a:close/>
                  <a:moveTo>
                    <a:pt x="1615" y="520"/>
                  </a:moveTo>
                  <a:lnTo>
                    <a:pt x="1615" y="520"/>
                  </a:lnTo>
                  <a:lnTo>
                    <a:pt x="1619" y="514"/>
                  </a:lnTo>
                  <a:lnTo>
                    <a:pt x="1622" y="509"/>
                  </a:lnTo>
                  <a:lnTo>
                    <a:pt x="1623" y="502"/>
                  </a:lnTo>
                  <a:lnTo>
                    <a:pt x="1623" y="496"/>
                  </a:lnTo>
                  <a:lnTo>
                    <a:pt x="1623" y="388"/>
                  </a:lnTo>
                  <a:lnTo>
                    <a:pt x="1623" y="388"/>
                  </a:lnTo>
                  <a:lnTo>
                    <a:pt x="1623" y="381"/>
                  </a:lnTo>
                  <a:lnTo>
                    <a:pt x="1622" y="374"/>
                  </a:lnTo>
                  <a:lnTo>
                    <a:pt x="1619" y="369"/>
                  </a:lnTo>
                  <a:lnTo>
                    <a:pt x="1615" y="364"/>
                  </a:lnTo>
                  <a:lnTo>
                    <a:pt x="1275" y="364"/>
                  </a:lnTo>
                  <a:lnTo>
                    <a:pt x="1275" y="448"/>
                  </a:lnTo>
                  <a:lnTo>
                    <a:pt x="1275" y="448"/>
                  </a:lnTo>
                  <a:lnTo>
                    <a:pt x="1275" y="459"/>
                  </a:lnTo>
                  <a:lnTo>
                    <a:pt x="1273" y="468"/>
                  </a:lnTo>
                  <a:lnTo>
                    <a:pt x="1271" y="479"/>
                  </a:lnTo>
                  <a:lnTo>
                    <a:pt x="1267" y="488"/>
                  </a:lnTo>
                  <a:lnTo>
                    <a:pt x="1267" y="488"/>
                  </a:lnTo>
                  <a:lnTo>
                    <a:pt x="1272" y="504"/>
                  </a:lnTo>
                  <a:lnTo>
                    <a:pt x="1275" y="520"/>
                  </a:lnTo>
                  <a:lnTo>
                    <a:pt x="1615" y="520"/>
                  </a:lnTo>
                  <a:close/>
                  <a:moveTo>
                    <a:pt x="1549" y="446"/>
                  </a:moveTo>
                  <a:lnTo>
                    <a:pt x="1549" y="446"/>
                  </a:lnTo>
                  <a:lnTo>
                    <a:pt x="1553" y="447"/>
                  </a:lnTo>
                  <a:lnTo>
                    <a:pt x="1555" y="448"/>
                  </a:lnTo>
                  <a:lnTo>
                    <a:pt x="1558" y="452"/>
                  </a:lnTo>
                  <a:lnTo>
                    <a:pt x="1558" y="455"/>
                  </a:lnTo>
                  <a:lnTo>
                    <a:pt x="1558" y="455"/>
                  </a:lnTo>
                  <a:lnTo>
                    <a:pt x="1558" y="459"/>
                  </a:lnTo>
                  <a:lnTo>
                    <a:pt x="1555" y="462"/>
                  </a:lnTo>
                  <a:lnTo>
                    <a:pt x="1553" y="464"/>
                  </a:lnTo>
                  <a:lnTo>
                    <a:pt x="1549" y="464"/>
                  </a:lnTo>
                  <a:lnTo>
                    <a:pt x="1549" y="464"/>
                  </a:lnTo>
                  <a:lnTo>
                    <a:pt x="1546" y="464"/>
                  </a:lnTo>
                  <a:lnTo>
                    <a:pt x="1542" y="462"/>
                  </a:lnTo>
                  <a:lnTo>
                    <a:pt x="1541" y="459"/>
                  </a:lnTo>
                  <a:lnTo>
                    <a:pt x="1540" y="455"/>
                  </a:lnTo>
                  <a:lnTo>
                    <a:pt x="1540" y="455"/>
                  </a:lnTo>
                  <a:lnTo>
                    <a:pt x="1541" y="452"/>
                  </a:lnTo>
                  <a:lnTo>
                    <a:pt x="1542" y="448"/>
                  </a:lnTo>
                  <a:lnTo>
                    <a:pt x="1546" y="447"/>
                  </a:lnTo>
                  <a:lnTo>
                    <a:pt x="1549" y="446"/>
                  </a:lnTo>
                  <a:lnTo>
                    <a:pt x="1549" y="446"/>
                  </a:lnTo>
                  <a:close/>
                  <a:moveTo>
                    <a:pt x="1530" y="418"/>
                  </a:moveTo>
                  <a:lnTo>
                    <a:pt x="1530" y="418"/>
                  </a:lnTo>
                  <a:lnTo>
                    <a:pt x="1534" y="419"/>
                  </a:lnTo>
                  <a:lnTo>
                    <a:pt x="1537" y="421"/>
                  </a:lnTo>
                  <a:lnTo>
                    <a:pt x="1540" y="425"/>
                  </a:lnTo>
                  <a:lnTo>
                    <a:pt x="1540" y="427"/>
                  </a:lnTo>
                  <a:lnTo>
                    <a:pt x="1540" y="427"/>
                  </a:lnTo>
                  <a:lnTo>
                    <a:pt x="1540" y="431"/>
                  </a:lnTo>
                  <a:lnTo>
                    <a:pt x="1537" y="434"/>
                  </a:lnTo>
                  <a:lnTo>
                    <a:pt x="1534" y="436"/>
                  </a:lnTo>
                  <a:lnTo>
                    <a:pt x="1530" y="436"/>
                  </a:lnTo>
                  <a:lnTo>
                    <a:pt x="1530" y="436"/>
                  </a:lnTo>
                  <a:lnTo>
                    <a:pt x="1528" y="436"/>
                  </a:lnTo>
                  <a:lnTo>
                    <a:pt x="1524" y="434"/>
                  </a:lnTo>
                  <a:lnTo>
                    <a:pt x="1522" y="431"/>
                  </a:lnTo>
                  <a:lnTo>
                    <a:pt x="1521" y="427"/>
                  </a:lnTo>
                  <a:lnTo>
                    <a:pt x="1521" y="427"/>
                  </a:lnTo>
                  <a:lnTo>
                    <a:pt x="1522" y="425"/>
                  </a:lnTo>
                  <a:lnTo>
                    <a:pt x="1524" y="421"/>
                  </a:lnTo>
                  <a:lnTo>
                    <a:pt x="1528" y="419"/>
                  </a:lnTo>
                  <a:lnTo>
                    <a:pt x="1530" y="418"/>
                  </a:lnTo>
                  <a:lnTo>
                    <a:pt x="1530" y="418"/>
                  </a:lnTo>
                  <a:close/>
                  <a:moveTo>
                    <a:pt x="1512" y="446"/>
                  </a:moveTo>
                  <a:lnTo>
                    <a:pt x="1512" y="446"/>
                  </a:lnTo>
                  <a:lnTo>
                    <a:pt x="1516" y="447"/>
                  </a:lnTo>
                  <a:lnTo>
                    <a:pt x="1518" y="448"/>
                  </a:lnTo>
                  <a:lnTo>
                    <a:pt x="1521" y="452"/>
                  </a:lnTo>
                  <a:lnTo>
                    <a:pt x="1521" y="455"/>
                  </a:lnTo>
                  <a:lnTo>
                    <a:pt x="1521" y="455"/>
                  </a:lnTo>
                  <a:lnTo>
                    <a:pt x="1521" y="459"/>
                  </a:lnTo>
                  <a:lnTo>
                    <a:pt x="1518" y="462"/>
                  </a:lnTo>
                  <a:lnTo>
                    <a:pt x="1516" y="464"/>
                  </a:lnTo>
                  <a:lnTo>
                    <a:pt x="1512" y="464"/>
                  </a:lnTo>
                  <a:lnTo>
                    <a:pt x="1512" y="464"/>
                  </a:lnTo>
                  <a:lnTo>
                    <a:pt x="1509" y="464"/>
                  </a:lnTo>
                  <a:lnTo>
                    <a:pt x="1505" y="462"/>
                  </a:lnTo>
                  <a:lnTo>
                    <a:pt x="1504" y="459"/>
                  </a:lnTo>
                  <a:lnTo>
                    <a:pt x="1502" y="455"/>
                  </a:lnTo>
                  <a:lnTo>
                    <a:pt x="1502" y="455"/>
                  </a:lnTo>
                  <a:lnTo>
                    <a:pt x="1504" y="452"/>
                  </a:lnTo>
                  <a:lnTo>
                    <a:pt x="1505" y="448"/>
                  </a:lnTo>
                  <a:lnTo>
                    <a:pt x="1509" y="447"/>
                  </a:lnTo>
                  <a:lnTo>
                    <a:pt x="1512" y="446"/>
                  </a:lnTo>
                  <a:lnTo>
                    <a:pt x="1512" y="446"/>
                  </a:lnTo>
                  <a:close/>
                  <a:moveTo>
                    <a:pt x="1493" y="418"/>
                  </a:moveTo>
                  <a:lnTo>
                    <a:pt x="1493" y="418"/>
                  </a:lnTo>
                  <a:lnTo>
                    <a:pt x="1497" y="419"/>
                  </a:lnTo>
                  <a:lnTo>
                    <a:pt x="1500" y="421"/>
                  </a:lnTo>
                  <a:lnTo>
                    <a:pt x="1502" y="425"/>
                  </a:lnTo>
                  <a:lnTo>
                    <a:pt x="1502" y="427"/>
                  </a:lnTo>
                  <a:lnTo>
                    <a:pt x="1502" y="427"/>
                  </a:lnTo>
                  <a:lnTo>
                    <a:pt x="1502" y="431"/>
                  </a:lnTo>
                  <a:lnTo>
                    <a:pt x="1500" y="434"/>
                  </a:lnTo>
                  <a:lnTo>
                    <a:pt x="1497" y="436"/>
                  </a:lnTo>
                  <a:lnTo>
                    <a:pt x="1493" y="436"/>
                  </a:lnTo>
                  <a:lnTo>
                    <a:pt x="1493" y="436"/>
                  </a:lnTo>
                  <a:lnTo>
                    <a:pt x="1491" y="436"/>
                  </a:lnTo>
                  <a:lnTo>
                    <a:pt x="1487" y="434"/>
                  </a:lnTo>
                  <a:lnTo>
                    <a:pt x="1485" y="431"/>
                  </a:lnTo>
                  <a:lnTo>
                    <a:pt x="1484" y="427"/>
                  </a:lnTo>
                  <a:lnTo>
                    <a:pt x="1484" y="427"/>
                  </a:lnTo>
                  <a:lnTo>
                    <a:pt x="1485" y="425"/>
                  </a:lnTo>
                  <a:lnTo>
                    <a:pt x="1487" y="421"/>
                  </a:lnTo>
                  <a:lnTo>
                    <a:pt x="1491" y="419"/>
                  </a:lnTo>
                  <a:lnTo>
                    <a:pt x="1493" y="418"/>
                  </a:lnTo>
                  <a:lnTo>
                    <a:pt x="1493" y="418"/>
                  </a:lnTo>
                  <a:close/>
                  <a:moveTo>
                    <a:pt x="1475" y="446"/>
                  </a:moveTo>
                  <a:lnTo>
                    <a:pt x="1475" y="446"/>
                  </a:lnTo>
                  <a:lnTo>
                    <a:pt x="1479" y="447"/>
                  </a:lnTo>
                  <a:lnTo>
                    <a:pt x="1481" y="448"/>
                  </a:lnTo>
                  <a:lnTo>
                    <a:pt x="1484" y="452"/>
                  </a:lnTo>
                  <a:lnTo>
                    <a:pt x="1484" y="455"/>
                  </a:lnTo>
                  <a:lnTo>
                    <a:pt x="1484" y="455"/>
                  </a:lnTo>
                  <a:lnTo>
                    <a:pt x="1484" y="459"/>
                  </a:lnTo>
                  <a:lnTo>
                    <a:pt x="1481" y="462"/>
                  </a:lnTo>
                  <a:lnTo>
                    <a:pt x="1479" y="464"/>
                  </a:lnTo>
                  <a:lnTo>
                    <a:pt x="1475" y="464"/>
                  </a:lnTo>
                  <a:lnTo>
                    <a:pt x="1475" y="464"/>
                  </a:lnTo>
                  <a:lnTo>
                    <a:pt x="1472" y="464"/>
                  </a:lnTo>
                  <a:lnTo>
                    <a:pt x="1468" y="462"/>
                  </a:lnTo>
                  <a:lnTo>
                    <a:pt x="1467" y="459"/>
                  </a:lnTo>
                  <a:lnTo>
                    <a:pt x="1465" y="455"/>
                  </a:lnTo>
                  <a:lnTo>
                    <a:pt x="1465" y="455"/>
                  </a:lnTo>
                  <a:lnTo>
                    <a:pt x="1467" y="452"/>
                  </a:lnTo>
                  <a:lnTo>
                    <a:pt x="1468" y="448"/>
                  </a:lnTo>
                  <a:lnTo>
                    <a:pt x="1472" y="447"/>
                  </a:lnTo>
                  <a:lnTo>
                    <a:pt x="1475" y="446"/>
                  </a:lnTo>
                  <a:lnTo>
                    <a:pt x="1475" y="446"/>
                  </a:lnTo>
                  <a:close/>
                  <a:moveTo>
                    <a:pt x="1456" y="418"/>
                  </a:moveTo>
                  <a:lnTo>
                    <a:pt x="1456" y="418"/>
                  </a:lnTo>
                  <a:lnTo>
                    <a:pt x="1460" y="419"/>
                  </a:lnTo>
                  <a:lnTo>
                    <a:pt x="1463" y="421"/>
                  </a:lnTo>
                  <a:lnTo>
                    <a:pt x="1465" y="425"/>
                  </a:lnTo>
                  <a:lnTo>
                    <a:pt x="1465" y="427"/>
                  </a:lnTo>
                  <a:lnTo>
                    <a:pt x="1465" y="427"/>
                  </a:lnTo>
                  <a:lnTo>
                    <a:pt x="1465" y="431"/>
                  </a:lnTo>
                  <a:lnTo>
                    <a:pt x="1463" y="434"/>
                  </a:lnTo>
                  <a:lnTo>
                    <a:pt x="1460" y="436"/>
                  </a:lnTo>
                  <a:lnTo>
                    <a:pt x="1456" y="436"/>
                  </a:lnTo>
                  <a:lnTo>
                    <a:pt x="1456" y="436"/>
                  </a:lnTo>
                  <a:lnTo>
                    <a:pt x="1453" y="436"/>
                  </a:lnTo>
                  <a:lnTo>
                    <a:pt x="1450" y="434"/>
                  </a:lnTo>
                  <a:lnTo>
                    <a:pt x="1448" y="431"/>
                  </a:lnTo>
                  <a:lnTo>
                    <a:pt x="1447" y="427"/>
                  </a:lnTo>
                  <a:lnTo>
                    <a:pt x="1447" y="427"/>
                  </a:lnTo>
                  <a:lnTo>
                    <a:pt x="1448" y="425"/>
                  </a:lnTo>
                  <a:lnTo>
                    <a:pt x="1450" y="421"/>
                  </a:lnTo>
                  <a:lnTo>
                    <a:pt x="1453" y="419"/>
                  </a:lnTo>
                  <a:lnTo>
                    <a:pt x="1456" y="418"/>
                  </a:lnTo>
                  <a:lnTo>
                    <a:pt x="1456" y="418"/>
                  </a:lnTo>
                  <a:close/>
                  <a:moveTo>
                    <a:pt x="1438" y="446"/>
                  </a:moveTo>
                  <a:lnTo>
                    <a:pt x="1438" y="446"/>
                  </a:lnTo>
                  <a:lnTo>
                    <a:pt x="1442" y="447"/>
                  </a:lnTo>
                  <a:lnTo>
                    <a:pt x="1444" y="448"/>
                  </a:lnTo>
                  <a:lnTo>
                    <a:pt x="1447" y="452"/>
                  </a:lnTo>
                  <a:lnTo>
                    <a:pt x="1447" y="455"/>
                  </a:lnTo>
                  <a:lnTo>
                    <a:pt x="1447" y="455"/>
                  </a:lnTo>
                  <a:lnTo>
                    <a:pt x="1447" y="459"/>
                  </a:lnTo>
                  <a:lnTo>
                    <a:pt x="1444" y="462"/>
                  </a:lnTo>
                  <a:lnTo>
                    <a:pt x="1442" y="464"/>
                  </a:lnTo>
                  <a:lnTo>
                    <a:pt x="1438" y="464"/>
                  </a:lnTo>
                  <a:lnTo>
                    <a:pt x="1438" y="464"/>
                  </a:lnTo>
                  <a:lnTo>
                    <a:pt x="1435" y="464"/>
                  </a:lnTo>
                  <a:lnTo>
                    <a:pt x="1431" y="462"/>
                  </a:lnTo>
                  <a:lnTo>
                    <a:pt x="1430" y="459"/>
                  </a:lnTo>
                  <a:lnTo>
                    <a:pt x="1428" y="455"/>
                  </a:lnTo>
                  <a:lnTo>
                    <a:pt x="1428" y="455"/>
                  </a:lnTo>
                  <a:lnTo>
                    <a:pt x="1430" y="452"/>
                  </a:lnTo>
                  <a:lnTo>
                    <a:pt x="1431" y="448"/>
                  </a:lnTo>
                  <a:lnTo>
                    <a:pt x="1435" y="447"/>
                  </a:lnTo>
                  <a:lnTo>
                    <a:pt x="1438" y="446"/>
                  </a:lnTo>
                  <a:lnTo>
                    <a:pt x="1438" y="446"/>
                  </a:lnTo>
                  <a:close/>
                  <a:moveTo>
                    <a:pt x="1419" y="418"/>
                  </a:moveTo>
                  <a:lnTo>
                    <a:pt x="1419" y="418"/>
                  </a:lnTo>
                  <a:lnTo>
                    <a:pt x="1423" y="419"/>
                  </a:lnTo>
                  <a:lnTo>
                    <a:pt x="1426" y="421"/>
                  </a:lnTo>
                  <a:lnTo>
                    <a:pt x="1428" y="425"/>
                  </a:lnTo>
                  <a:lnTo>
                    <a:pt x="1428" y="427"/>
                  </a:lnTo>
                  <a:lnTo>
                    <a:pt x="1428" y="427"/>
                  </a:lnTo>
                  <a:lnTo>
                    <a:pt x="1428" y="431"/>
                  </a:lnTo>
                  <a:lnTo>
                    <a:pt x="1426" y="434"/>
                  </a:lnTo>
                  <a:lnTo>
                    <a:pt x="1423" y="436"/>
                  </a:lnTo>
                  <a:lnTo>
                    <a:pt x="1419" y="436"/>
                  </a:lnTo>
                  <a:lnTo>
                    <a:pt x="1419" y="436"/>
                  </a:lnTo>
                  <a:lnTo>
                    <a:pt x="1416" y="436"/>
                  </a:lnTo>
                  <a:lnTo>
                    <a:pt x="1412" y="434"/>
                  </a:lnTo>
                  <a:lnTo>
                    <a:pt x="1411" y="431"/>
                  </a:lnTo>
                  <a:lnTo>
                    <a:pt x="1410" y="427"/>
                  </a:lnTo>
                  <a:lnTo>
                    <a:pt x="1410" y="427"/>
                  </a:lnTo>
                  <a:lnTo>
                    <a:pt x="1411" y="425"/>
                  </a:lnTo>
                  <a:lnTo>
                    <a:pt x="1412" y="421"/>
                  </a:lnTo>
                  <a:lnTo>
                    <a:pt x="1416" y="419"/>
                  </a:lnTo>
                  <a:lnTo>
                    <a:pt x="1419" y="418"/>
                  </a:lnTo>
                  <a:lnTo>
                    <a:pt x="1419" y="418"/>
                  </a:lnTo>
                  <a:close/>
                  <a:moveTo>
                    <a:pt x="1401" y="446"/>
                  </a:moveTo>
                  <a:lnTo>
                    <a:pt x="1401" y="446"/>
                  </a:lnTo>
                  <a:lnTo>
                    <a:pt x="1405" y="447"/>
                  </a:lnTo>
                  <a:lnTo>
                    <a:pt x="1407" y="448"/>
                  </a:lnTo>
                  <a:lnTo>
                    <a:pt x="1410" y="452"/>
                  </a:lnTo>
                  <a:lnTo>
                    <a:pt x="1410" y="455"/>
                  </a:lnTo>
                  <a:lnTo>
                    <a:pt x="1410" y="455"/>
                  </a:lnTo>
                  <a:lnTo>
                    <a:pt x="1410" y="459"/>
                  </a:lnTo>
                  <a:lnTo>
                    <a:pt x="1407" y="462"/>
                  </a:lnTo>
                  <a:lnTo>
                    <a:pt x="1405" y="464"/>
                  </a:lnTo>
                  <a:lnTo>
                    <a:pt x="1401" y="464"/>
                  </a:lnTo>
                  <a:lnTo>
                    <a:pt x="1401" y="464"/>
                  </a:lnTo>
                  <a:lnTo>
                    <a:pt x="1398" y="464"/>
                  </a:lnTo>
                  <a:lnTo>
                    <a:pt x="1394" y="462"/>
                  </a:lnTo>
                  <a:lnTo>
                    <a:pt x="1393" y="459"/>
                  </a:lnTo>
                  <a:lnTo>
                    <a:pt x="1391" y="455"/>
                  </a:lnTo>
                  <a:lnTo>
                    <a:pt x="1391" y="455"/>
                  </a:lnTo>
                  <a:lnTo>
                    <a:pt x="1393" y="452"/>
                  </a:lnTo>
                  <a:lnTo>
                    <a:pt x="1394" y="448"/>
                  </a:lnTo>
                  <a:lnTo>
                    <a:pt x="1398" y="447"/>
                  </a:lnTo>
                  <a:lnTo>
                    <a:pt x="1401" y="446"/>
                  </a:lnTo>
                  <a:lnTo>
                    <a:pt x="1401" y="446"/>
                  </a:lnTo>
                  <a:close/>
                  <a:moveTo>
                    <a:pt x="1382" y="418"/>
                  </a:moveTo>
                  <a:lnTo>
                    <a:pt x="1382" y="418"/>
                  </a:lnTo>
                  <a:lnTo>
                    <a:pt x="1386" y="419"/>
                  </a:lnTo>
                  <a:lnTo>
                    <a:pt x="1389" y="421"/>
                  </a:lnTo>
                  <a:lnTo>
                    <a:pt x="1391" y="425"/>
                  </a:lnTo>
                  <a:lnTo>
                    <a:pt x="1391" y="427"/>
                  </a:lnTo>
                  <a:lnTo>
                    <a:pt x="1391" y="427"/>
                  </a:lnTo>
                  <a:lnTo>
                    <a:pt x="1391" y="431"/>
                  </a:lnTo>
                  <a:lnTo>
                    <a:pt x="1389" y="434"/>
                  </a:lnTo>
                  <a:lnTo>
                    <a:pt x="1386" y="436"/>
                  </a:lnTo>
                  <a:lnTo>
                    <a:pt x="1382" y="436"/>
                  </a:lnTo>
                  <a:lnTo>
                    <a:pt x="1382" y="436"/>
                  </a:lnTo>
                  <a:lnTo>
                    <a:pt x="1379" y="436"/>
                  </a:lnTo>
                  <a:lnTo>
                    <a:pt x="1375" y="434"/>
                  </a:lnTo>
                  <a:lnTo>
                    <a:pt x="1374" y="431"/>
                  </a:lnTo>
                  <a:lnTo>
                    <a:pt x="1373" y="427"/>
                  </a:lnTo>
                  <a:lnTo>
                    <a:pt x="1373" y="427"/>
                  </a:lnTo>
                  <a:lnTo>
                    <a:pt x="1374" y="425"/>
                  </a:lnTo>
                  <a:lnTo>
                    <a:pt x="1375" y="421"/>
                  </a:lnTo>
                  <a:lnTo>
                    <a:pt x="1379" y="419"/>
                  </a:lnTo>
                  <a:lnTo>
                    <a:pt x="1382" y="418"/>
                  </a:lnTo>
                  <a:lnTo>
                    <a:pt x="1382" y="418"/>
                  </a:lnTo>
                  <a:close/>
                  <a:moveTo>
                    <a:pt x="1648" y="877"/>
                  </a:moveTo>
                  <a:lnTo>
                    <a:pt x="1275" y="877"/>
                  </a:lnTo>
                  <a:lnTo>
                    <a:pt x="1275" y="916"/>
                  </a:lnTo>
                  <a:lnTo>
                    <a:pt x="1275" y="916"/>
                  </a:lnTo>
                  <a:lnTo>
                    <a:pt x="1275" y="927"/>
                  </a:lnTo>
                  <a:lnTo>
                    <a:pt x="1272" y="938"/>
                  </a:lnTo>
                  <a:lnTo>
                    <a:pt x="1272" y="938"/>
                  </a:lnTo>
                  <a:lnTo>
                    <a:pt x="1284" y="941"/>
                  </a:lnTo>
                  <a:lnTo>
                    <a:pt x="1295" y="947"/>
                  </a:lnTo>
                  <a:lnTo>
                    <a:pt x="1304" y="953"/>
                  </a:lnTo>
                  <a:lnTo>
                    <a:pt x="1312" y="963"/>
                  </a:lnTo>
                  <a:lnTo>
                    <a:pt x="1318" y="972"/>
                  </a:lnTo>
                  <a:lnTo>
                    <a:pt x="1324" y="982"/>
                  </a:lnTo>
                  <a:lnTo>
                    <a:pt x="1326" y="994"/>
                  </a:lnTo>
                  <a:lnTo>
                    <a:pt x="1328" y="1007"/>
                  </a:lnTo>
                  <a:lnTo>
                    <a:pt x="1328" y="1019"/>
                  </a:lnTo>
                  <a:lnTo>
                    <a:pt x="1648" y="1019"/>
                  </a:lnTo>
                  <a:lnTo>
                    <a:pt x="1648" y="1019"/>
                  </a:lnTo>
                  <a:lnTo>
                    <a:pt x="1653" y="1019"/>
                  </a:lnTo>
                  <a:lnTo>
                    <a:pt x="1657" y="1017"/>
                  </a:lnTo>
                  <a:lnTo>
                    <a:pt x="1660" y="1011"/>
                  </a:lnTo>
                  <a:lnTo>
                    <a:pt x="1660" y="1007"/>
                  </a:lnTo>
                  <a:lnTo>
                    <a:pt x="1660" y="889"/>
                  </a:lnTo>
                  <a:lnTo>
                    <a:pt x="1660" y="889"/>
                  </a:lnTo>
                  <a:lnTo>
                    <a:pt x="1660" y="885"/>
                  </a:lnTo>
                  <a:lnTo>
                    <a:pt x="1657" y="881"/>
                  </a:lnTo>
                  <a:lnTo>
                    <a:pt x="1653" y="877"/>
                  </a:lnTo>
                  <a:lnTo>
                    <a:pt x="1648" y="877"/>
                  </a:lnTo>
                  <a:lnTo>
                    <a:pt x="1648" y="877"/>
                  </a:lnTo>
                  <a:close/>
                  <a:moveTo>
                    <a:pt x="1275" y="356"/>
                  </a:moveTo>
                  <a:lnTo>
                    <a:pt x="1615" y="356"/>
                  </a:lnTo>
                  <a:lnTo>
                    <a:pt x="1615" y="356"/>
                  </a:lnTo>
                  <a:lnTo>
                    <a:pt x="1619" y="351"/>
                  </a:lnTo>
                  <a:lnTo>
                    <a:pt x="1622" y="345"/>
                  </a:lnTo>
                  <a:lnTo>
                    <a:pt x="1623" y="339"/>
                  </a:lnTo>
                  <a:lnTo>
                    <a:pt x="1623" y="332"/>
                  </a:lnTo>
                  <a:lnTo>
                    <a:pt x="1623" y="223"/>
                  </a:lnTo>
                  <a:lnTo>
                    <a:pt x="1623" y="223"/>
                  </a:lnTo>
                  <a:lnTo>
                    <a:pt x="1623" y="215"/>
                  </a:lnTo>
                  <a:lnTo>
                    <a:pt x="1620" y="207"/>
                  </a:lnTo>
                  <a:lnTo>
                    <a:pt x="1616" y="199"/>
                  </a:lnTo>
                  <a:lnTo>
                    <a:pt x="1611" y="194"/>
                  </a:lnTo>
                  <a:lnTo>
                    <a:pt x="1604" y="189"/>
                  </a:lnTo>
                  <a:lnTo>
                    <a:pt x="1598" y="185"/>
                  </a:lnTo>
                  <a:lnTo>
                    <a:pt x="1589" y="182"/>
                  </a:lnTo>
                  <a:lnTo>
                    <a:pt x="1581" y="181"/>
                  </a:lnTo>
                  <a:lnTo>
                    <a:pt x="1275" y="181"/>
                  </a:lnTo>
                  <a:lnTo>
                    <a:pt x="1275" y="215"/>
                  </a:lnTo>
                  <a:lnTo>
                    <a:pt x="1275" y="215"/>
                  </a:lnTo>
                  <a:lnTo>
                    <a:pt x="1275" y="225"/>
                  </a:lnTo>
                  <a:lnTo>
                    <a:pt x="1273" y="235"/>
                  </a:lnTo>
                  <a:lnTo>
                    <a:pt x="1271" y="245"/>
                  </a:lnTo>
                  <a:lnTo>
                    <a:pt x="1268" y="254"/>
                  </a:lnTo>
                  <a:lnTo>
                    <a:pt x="1268" y="254"/>
                  </a:lnTo>
                  <a:lnTo>
                    <a:pt x="1271" y="264"/>
                  </a:lnTo>
                  <a:lnTo>
                    <a:pt x="1273" y="274"/>
                  </a:lnTo>
                  <a:lnTo>
                    <a:pt x="1275" y="283"/>
                  </a:lnTo>
                  <a:lnTo>
                    <a:pt x="1275" y="294"/>
                  </a:lnTo>
                  <a:lnTo>
                    <a:pt x="1275" y="356"/>
                  </a:lnTo>
                  <a:close/>
                  <a:moveTo>
                    <a:pt x="1549" y="282"/>
                  </a:moveTo>
                  <a:lnTo>
                    <a:pt x="1549" y="282"/>
                  </a:lnTo>
                  <a:lnTo>
                    <a:pt x="1553" y="283"/>
                  </a:lnTo>
                  <a:lnTo>
                    <a:pt x="1555" y="285"/>
                  </a:lnTo>
                  <a:lnTo>
                    <a:pt x="1558" y="287"/>
                  </a:lnTo>
                  <a:lnTo>
                    <a:pt x="1558" y="291"/>
                  </a:lnTo>
                  <a:lnTo>
                    <a:pt x="1558" y="291"/>
                  </a:lnTo>
                  <a:lnTo>
                    <a:pt x="1558" y="295"/>
                  </a:lnTo>
                  <a:lnTo>
                    <a:pt x="1555" y="298"/>
                  </a:lnTo>
                  <a:lnTo>
                    <a:pt x="1553" y="301"/>
                  </a:lnTo>
                  <a:lnTo>
                    <a:pt x="1549" y="301"/>
                  </a:lnTo>
                  <a:lnTo>
                    <a:pt x="1549" y="301"/>
                  </a:lnTo>
                  <a:lnTo>
                    <a:pt x="1546" y="301"/>
                  </a:lnTo>
                  <a:lnTo>
                    <a:pt x="1542" y="298"/>
                  </a:lnTo>
                  <a:lnTo>
                    <a:pt x="1541" y="295"/>
                  </a:lnTo>
                  <a:lnTo>
                    <a:pt x="1540" y="291"/>
                  </a:lnTo>
                  <a:lnTo>
                    <a:pt x="1540" y="291"/>
                  </a:lnTo>
                  <a:lnTo>
                    <a:pt x="1541" y="287"/>
                  </a:lnTo>
                  <a:lnTo>
                    <a:pt x="1542" y="285"/>
                  </a:lnTo>
                  <a:lnTo>
                    <a:pt x="1546" y="283"/>
                  </a:lnTo>
                  <a:lnTo>
                    <a:pt x="1549" y="282"/>
                  </a:lnTo>
                  <a:lnTo>
                    <a:pt x="1549" y="282"/>
                  </a:lnTo>
                  <a:close/>
                  <a:moveTo>
                    <a:pt x="1530" y="254"/>
                  </a:moveTo>
                  <a:lnTo>
                    <a:pt x="1530" y="254"/>
                  </a:lnTo>
                  <a:lnTo>
                    <a:pt x="1534" y="256"/>
                  </a:lnTo>
                  <a:lnTo>
                    <a:pt x="1537" y="257"/>
                  </a:lnTo>
                  <a:lnTo>
                    <a:pt x="1540" y="260"/>
                  </a:lnTo>
                  <a:lnTo>
                    <a:pt x="1540" y="264"/>
                  </a:lnTo>
                  <a:lnTo>
                    <a:pt x="1540" y="264"/>
                  </a:lnTo>
                  <a:lnTo>
                    <a:pt x="1540" y="268"/>
                  </a:lnTo>
                  <a:lnTo>
                    <a:pt x="1537" y="270"/>
                  </a:lnTo>
                  <a:lnTo>
                    <a:pt x="1534" y="273"/>
                  </a:lnTo>
                  <a:lnTo>
                    <a:pt x="1530" y="273"/>
                  </a:lnTo>
                  <a:lnTo>
                    <a:pt x="1530" y="273"/>
                  </a:lnTo>
                  <a:lnTo>
                    <a:pt x="1528" y="273"/>
                  </a:lnTo>
                  <a:lnTo>
                    <a:pt x="1524" y="270"/>
                  </a:lnTo>
                  <a:lnTo>
                    <a:pt x="1522" y="268"/>
                  </a:lnTo>
                  <a:lnTo>
                    <a:pt x="1521" y="264"/>
                  </a:lnTo>
                  <a:lnTo>
                    <a:pt x="1521" y="264"/>
                  </a:lnTo>
                  <a:lnTo>
                    <a:pt x="1522" y="260"/>
                  </a:lnTo>
                  <a:lnTo>
                    <a:pt x="1524" y="257"/>
                  </a:lnTo>
                  <a:lnTo>
                    <a:pt x="1528" y="256"/>
                  </a:lnTo>
                  <a:lnTo>
                    <a:pt x="1530" y="254"/>
                  </a:lnTo>
                  <a:lnTo>
                    <a:pt x="1530" y="254"/>
                  </a:lnTo>
                  <a:close/>
                  <a:moveTo>
                    <a:pt x="1512" y="282"/>
                  </a:moveTo>
                  <a:lnTo>
                    <a:pt x="1512" y="282"/>
                  </a:lnTo>
                  <a:lnTo>
                    <a:pt x="1516" y="283"/>
                  </a:lnTo>
                  <a:lnTo>
                    <a:pt x="1518" y="285"/>
                  </a:lnTo>
                  <a:lnTo>
                    <a:pt x="1521" y="287"/>
                  </a:lnTo>
                  <a:lnTo>
                    <a:pt x="1521" y="291"/>
                  </a:lnTo>
                  <a:lnTo>
                    <a:pt x="1521" y="291"/>
                  </a:lnTo>
                  <a:lnTo>
                    <a:pt x="1521" y="295"/>
                  </a:lnTo>
                  <a:lnTo>
                    <a:pt x="1518" y="298"/>
                  </a:lnTo>
                  <a:lnTo>
                    <a:pt x="1516" y="301"/>
                  </a:lnTo>
                  <a:lnTo>
                    <a:pt x="1512" y="301"/>
                  </a:lnTo>
                  <a:lnTo>
                    <a:pt x="1512" y="301"/>
                  </a:lnTo>
                  <a:lnTo>
                    <a:pt x="1509" y="301"/>
                  </a:lnTo>
                  <a:lnTo>
                    <a:pt x="1505" y="298"/>
                  </a:lnTo>
                  <a:lnTo>
                    <a:pt x="1504" y="295"/>
                  </a:lnTo>
                  <a:lnTo>
                    <a:pt x="1502" y="291"/>
                  </a:lnTo>
                  <a:lnTo>
                    <a:pt x="1502" y="291"/>
                  </a:lnTo>
                  <a:lnTo>
                    <a:pt x="1504" y="287"/>
                  </a:lnTo>
                  <a:lnTo>
                    <a:pt x="1505" y="285"/>
                  </a:lnTo>
                  <a:lnTo>
                    <a:pt x="1509" y="283"/>
                  </a:lnTo>
                  <a:lnTo>
                    <a:pt x="1512" y="282"/>
                  </a:lnTo>
                  <a:lnTo>
                    <a:pt x="1512" y="282"/>
                  </a:lnTo>
                  <a:close/>
                  <a:moveTo>
                    <a:pt x="1493" y="254"/>
                  </a:moveTo>
                  <a:lnTo>
                    <a:pt x="1493" y="254"/>
                  </a:lnTo>
                  <a:lnTo>
                    <a:pt x="1497" y="256"/>
                  </a:lnTo>
                  <a:lnTo>
                    <a:pt x="1500" y="257"/>
                  </a:lnTo>
                  <a:lnTo>
                    <a:pt x="1502" y="260"/>
                  </a:lnTo>
                  <a:lnTo>
                    <a:pt x="1502" y="264"/>
                  </a:lnTo>
                  <a:lnTo>
                    <a:pt x="1502" y="264"/>
                  </a:lnTo>
                  <a:lnTo>
                    <a:pt x="1502" y="268"/>
                  </a:lnTo>
                  <a:lnTo>
                    <a:pt x="1500" y="270"/>
                  </a:lnTo>
                  <a:lnTo>
                    <a:pt x="1497" y="273"/>
                  </a:lnTo>
                  <a:lnTo>
                    <a:pt x="1493" y="273"/>
                  </a:lnTo>
                  <a:lnTo>
                    <a:pt x="1493" y="273"/>
                  </a:lnTo>
                  <a:lnTo>
                    <a:pt x="1491" y="273"/>
                  </a:lnTo>
                  <a:lnTo>
                    <a:pt x="1487" y="270"/>
                  </a:lnTo>
                  <a:lnTo>
                    <a:pt x="1485" y="268"/>
                  </a:lnTo>
                  <a:lnTo>
                    <a:pt x="1484" y="264"/>
                  </a:lnTo>
                  <a:lnTo>
                    <a:pt x="1484" y="264"/>
                  </a:lnTo>
                  <a:lnTo>
                    <a:pt x="1485" y="260"/>
                  </a:lnTo>
                  <a:lnTo>
                    <a:pt x="1487" y="257"/>
                  </a:lnTo>
                  <a:lnTo>
                    <a:pt x="1491" y="256"/>
                  </a:lnTo>
                  <a:lnTo>
                    <a:pt x="1493" y="254"/>
                  </a:lnTo>
                  <a:lnTo>
                    <a:pt x="1493" y="254"/>
                  </a:lnTo>
                  <a:close/>
                  <a:moveTo>
                    <a:pt x="1475" y="282"/>
                  </a:moveTo>
                  <a:lnTo>
                    <a:pt x="1475" y="282"/>
                  </a:lnTo>
                  <a:lnTo>
                    <a:pt x="1479" y="283"/>
                  </a:lnTo>
                  <a:lnTo>
                    <a:pt x="1481" y="285"/>
                  </a:lnTo>
                  <a:lnTo>
                    <a:pt x="1484" y="287"/>
                  </a:lnTo>
                  <a:lnTo>
                    <a:pt x="1484" y="291"/>
                  </a:lnTo>
                  <a:lnTo>
                    <a:pt x="1484" y="291"/>
                  </a:lnTo>
                  <a:lnTo>
                    <a:pt x="1484" y="295"/>
                  </a:lnTo>
                  <a:lnTo>
                    <a:pt x="1481" y="298"/>
                  </a:lnTo>
                  <a:lnTo>
                    <a:pt x="1479" y="301"/>
                  </a:lnTo>
                  <a:lnTo>
                    <a:pt x="1475" y="301"/>
                  </a:lnTo>
                  <a:lnTo>
                    <a:pt x="1475" y="301"/>
                  </a:lnTo>
                  <a:lnTo>
                    <a:pt x="1472" y="301"/>
                  </a:lnTo>
                  <a:lnTo>
                    <a:pt x="1468" y="298"/>
                  </a:lnTo>
                  <a:lnTo>
                    <a:pt x="1467" y="295"/>
                  </a:lnTo>
                  <a:lnTo>
                    <a:pt x="1465" y="291"/>
                  </a:lnTo>
                  <a:lnTo>
                    <a:pt x="1465" y="291"/>
                  </a:lnTo>
                  <a:lnTo>
                    <a:pt x="1467" y="287"/>
                  </a:lnTo>
                  <a:lnTo>
                    <a:pt x="1468" y="285"/>
                  </a:lnTo>
                  <a:lnTo>
                    <a:pt x="1472" y="283"/>
                  </a:lnTo>
                  <a:lnTo>
                    <a:pt x="1475" y="282"/>
                  </a:lnTo>
                  <a:lnTo>
                    <a:pt x="1475" y="282"/>
                  </a:lnTo>
                  <a:close/>
                  <a:moveTo>
                    <a:pt x="1456" y="254"/>
                  </a:moveTo>
                  <a:lnTo>
                    <a:pt x="1456" y="254"/>
                  </a:lnTo>
                  <a:lnTo>
                    <a:pt x="1460" y="256"/>
                  </a:lnTo>
                  <a:lnTo>
                    <a:pt x="1463" y="257"/>
                  </a:lnTo>
                  <a:lnTo>
                    <a:pt x="1465" y="260"/>
                  </a:lnTo>
                  <a:lnTo>
                    <a:pt x="1465" y="264"/>
                  </a:lnTo>
                  <a:lnTo>
                    <a:pt x="1465" y="264"/>
                  </a:lnTo>
                  <a:lnTo>
                    <a:pt x="1465" y="268"/>
                  </a:lnTo>
                  <a:lnTo>
                    <a:pt x="1463" y="270"/>
                  </a:lnTo>
                  <a:lnTo>
                    <a:pt x="1460" y="273"/>
                  </a:lnTo>
                  <a:lnTo>
                    <a:pt x="1456" y="273"/>
                  </a:lnTo>
                  <a:lnTo>
                    <a:pt x="1456" y="273"/>
                  </a:lnTo>
                  <a:lnTo>
                    <a:pt x="1453" y="273"/>
                  </a:lnTo>
                  <a:lnTo>
                    <a:pt x="1450" y="270"/>
                  </a:lnTo>
                  <a:lnTo>
                    <a:pt x="1448" y="268"/>
                  </a:lnTo>
                  <a:lnTo>
                    <a:pt x="1447" y="264"/>
                  </a:lnTo>
                  <a:lnTo>
                    <a:pt x="1447" y="264"/>
                  </a:lnTo>
                  <a:lnTo>
                    <a:pt x="1448" y="260"/>
                  </a:lnTo>
                  <a:lnTo>
                    <a:pt x="1450" y="257"/>
                  </a:lnTo>
                  <a:lnTo>
                    <a:pt x="1453" y="256"/>
                  </a:lnTo>
                  <a:lnTo>
                    <a:pt x="1456" y="254"/>
                  </a:lnTo>
                  <a:lnTo>
                    <a:pt x="1456" y="254"/>
                  </a:lnTo>
                  <a:close/>
                  <a:moveTo>
                    <a:pt x="1438" y="282"/>
                  </a:moveTo>
                  <a:lnTo>
                    <a:pt x="1438" y="282"/>
                  </a:lnTo>
                  <a:lnTo>
                    <a:pt x="1442" y="283"/>
                  </a:lnTo>
                  <a:lnTo>
                    <a:pt x="1444" y="285"/>
                  </a:lnTo>
                  <a:lnTo>
                    <a:pt x="1447" y="287"/>
                  </a:lnTo>
                  <a:lnTo>
                    <a:pt x="1447" y="291"/>
                  </a:lnTo>
                  <a:lnTo>
                    <a:pt x="1447" y="291"/>
                  </a:lnTo>
                  <a:lnTo>
                    <a:pt x="1447" y="295"/>
                  </a:lnTo>
                  <a:lnTo>
                    <a:pt x="1444" y="298"/>
                  </a:lnTo>
                  <a:lnTo>
                    <a:pt x="1442" y="301"/>
                  </a:lnTo>
                  <a:lnTo>
                    <a:pt x="1438" y="301"/>
                  </a:lnTo>
                  <a:lnTo>
                    <a:pt x="1438" y="301"/>
                  </a:lnTo>
                  <a:lnTo>
                    <a:pt x="1435" y="301"/>
                  </a:lnTo>
                  <a:lnTo>
                    <a:pt x="1431" y="298"/>
                  </a:lnTo>
                  <a:lnTo>
                    <a:pt x="1430" y="295"/>
                  </a:lnTo>
                  <a:lnTo>
                    <a:pt x="1428" y="291"/>
                  </a:lnTo>
                  <a:lnTo>
                    <a:pt x="1428" y="291"/>
                  </a:lnTo>
                  <a:lnTo>
                    <a:pt x="1430" y="287"/>
                  </a:lnTo>
                  <a:lnTo>
                    <a:pt x="1431" y="285"/>
                  </a:lnTo>
                  <a:lnTo>
                    <a:pt x="1435" y="283"/>
                  </a:lnTo>
                  <a:lnTo>
                    <a:pt x="1438" y="282"/>
                  </a:lnTo>
                  <a:lnTo>
                    <a:pt x="1438" y="282"/>
                  </a:lnTo>
                  <a:close/>
                  <a:moveTo>
                    <a:pt x="1419" y="254"/>
                  </a:moveTo>
                  <a:lnTo>
                    <a:pt x="1419" y="254"/>
                  </a:lnTo>
                  <a:lnTo>
                    <a:pt x="1423" y="256"/>
                  </a:lnTo>
                  <a:lnTo>
                    <a:pt x="1426" y="257"/>
                  </a:lnTo>
                  <a:lnTo>
                    <a:pt x="1428" y="260"/>
                  </a:lnTo>
                  <a:lnTo>
                    <a:pt x="1428" y="264"/>
                  </a:lnTo>
                  <a:lnTo>
                    <a:pt x="1428" y="264"/>
                  </a:lnTo>
                  <a:lnTo>
                    <a:pt x="1428" y="268"/>
                  </a:lnTo>
                  <a:lnTo>
                    <a:pt x="1426" y="270"/>
                  </a:lnTo>
                  <a:lnTo>
                    <a:pt x="1423" y="273"/>
                  </a:lnTo>
                  <a:lnTo>
                    <a:pt x="1419" y="273"/>
                  </a:lnTo>
                  <a:lnTo>
                    <a:pt x="1419" y="273"/>
                  </a:lnTo>
                  <a:lnTo>
                    <a:pt x="1416" y="273"/>
                  </a:lnTo>
                  <a:lnTo>
                    <a:pt x="1412" y="270"/>
                  </a:lnTo>
                  <a:lnTo>
                    <a:pt x="1411" y="268"/>
                  </a:lnTo>
                  <a:lnTo>
                    <a:pt x="1410" y="264"/>
                  </a:lnTo>
                  <a:lnTo>
                    <a:pt x="1410" y="264"/>
                  </a:lnTo>
                  <a:lnTo>
                    <a:pt x="1411" y="260"/>
                  </a:lnTo>
                  <a:lnTo>
                    <a:pt x="1412" y="257"/>
                  </a:lnTo>
                  <a:lnTo>
                    <a:pt x="1416" y="256"/>
                  </a:lnTo>
                  <a:lnTo>
                    <a:pt x="1419" y="254"/>
                  </a:lnTo>
                  <a:lnTo>
                    <a:pt x="1419" y="254"/>
                  </a:lnTo>
                  <a:close/>
                  <a:moveTo>
                    <a:pt x="1401" y="282"/>
                  </a:moveTo>
                  <a:lnTo>
                    <a:pt x="1401" y="282"/>
                  </a:lnTo>
                  <a:lnTo>
                    <a:pt x="1405" y="283"/>
                  </a:lnTo>
                  <a:lnTo>
                    <a:pt x="1407" y="285"/>
                  </a:lnTo>
                  <a:lnTo>
                    <a:pt x="1410" y="287"/>
                  </a:lnTo>
                  <a:lnTo>
                    <a:pt x="1410" y="291"/>
                  </a:lnTo>
                  <a:lnTo>
                    <a:pt x="1410" y="291"/>
                  </a:lnTo>
                  <a:lnTo>
                    <a:pt x="1410" y="295"/>
                  </a:lnTo>
                  <a:lnTo>
                    <a:pt x="1407" y="298"/>
                  </a:lnTo>
                  <a:lnTo>
                    <a:pt x="1405" y="301"/>
                  </a:lnTo>
                  <a:lnTo>
                    <a:pt x="1401" y="301"/>
                  </a:lnTo>
                  <a:lnTo>
                    <a:pt x="1401" y="301"/>
                  </a:lnTo>
                  <a:lnTo>
                    <a:pt x="1398" y="301"/>
                  </a:lnTo>
                  <a:lnTo>
                    <a:pt x="1394" y="298"/>
                  </a:lnTo>
                  <a:lnTo>
                    <a:pt x="1393" y="295"/>
                  </a:lnTo>
                  <a:lnTo>
                    <a:pt x="1391" y="291"/>
                  </a:lnTo>
                  <a:lnTo>
                    <a:pt x="1391" y="291"/>
                  </a:lnTo>
                  <a:lnTo>
                    <a:pt x="1393" y="287"/>
                  </a:lnTo>
                  <a:lnTo>
                    <a:pt x="1394" y="285"/>
                  </a:lnTo>
                  <a:lnTo>
                    <a:pt x="1398" y="283"/>
                  </a:lnTo>
                  <a:lnTo>
                    <a:pt x="1401" y="282"/>
                  </a:lnTo>
                  <a:lnTo>
                    <a:pt x="1401" y="282"/>
                  </a:lnTo>
                  <a:close/>
                  <a:moveTo>
                    <a:pt x="1382" y="254"/>
                  </a:moveTo>
                  <a:lnTo>
                    <a:pt x="1382" y="254"/>
                  </a:lnTo>
                  <a:lnTo>
                    <a:pt x="1386" y="256"/>
                  </a:lnTo>
                  <a:lnTo>
                    <a:pt x="1389" y="257"/>
                  </a:lnTo>
                  <a:lnTo>
                    <a:pt x="1391" y="260"/>
                  </a:lnTo>
                  <a:lnTo>
                    <a:pt x="1391" y="264"/>
                  </a:lnTo>
                  <a:lnTo>
                    <a:pt x="1391" y="264"/>
                  </a:lnTo>
                  <a:lnTo>
                    <a:pt x="1391" y="268"/>
                  </a:lnTo>
                  <a:lnTo>
                    <a:pt x="1389" y="270"/>
                  </a:lnTo>
                  <a:lnTo>
                    <a:pt x="1386" y="273"/>
                  </a:lnTo>
                  <a:lnTo>
                    <a:pt x="1382" y="273"/>
                  </a:lnTo>
                  <a:lnTo>
                    <a:pt x="1382" y="273"/>
                  </a:lnTo>
                  <a:lnTo>
                    <a:pt x="1379" y="273"/>
                  </a:lnTo>
                  <a:lnTo>
                    <a:pt x="1375" y="270"/>
                  </a:lnTo>
                  <a:lnTo>
                    <a:pt x="1374" y="268"/>
                  </a:lnTo>
                  <a:lnTo>
                    <a:pt x="1373" y="264"/>
                  </a:lnTo>
                  <a:lnTo>
                    <a:pt x="1373" y="264"/>
                  </a:lnTo>
                  <a:lnTo>
                    <a:pt x="1374" y="260"/>
                  </a:lnTo>
                  <a:lnTo>
                    <a:pt x="1375" y="257"/>
                  </a:lnTo>
                  <a:lnTo>
                    <a:pt x="1379" y="256"/>
                  </a:lnTo>
                  <a:lnTo>
                    <a:pt x="1382" y="254"/>
                  </a:lnTo>
                  <a:lnTo>
                    <a:pt x="1382" y="254"/>
                  </a:lnTo>
                  <a:close/>
                  <a:moveTo>
                    <a:pt x="1623" y="552"/>
                  </a:moveTo>
                  <a:lnTo>
                    <a:pt x="1623" y="552"/>
                  </a:lnTo>
                  <a:lnTo>
                    <a:pt x="1623" y="546"/>
                  </a:lnTo>
                  <a:lnTo>
                    <a:pt x="1622" y="539"/>
                  </a:lnTo>
                  <a:lnTo>
                    <a:pt x="1619" y="534"/>
                  </a:lnTo>
                  <a:lnTo>
                    <a:pt x="1615" y="529"/>
                  </a:lnTo>
                  <a:lnTo>
                    <a:pt x="1275" y="529"/>
                  </a:lnTo>
                  <a:lnTo>
                    <a:pt x="1275" y="529"/>
                  </a:lnTo>
                  <a:lnTo>
                    <a:pt x="1275" y="529"/>
                  </a:lnTo>
                  <a:lnTo>
                    <a:pt x="1275" y="683"/>
                  </a:lnTo>
                  <a:lnTo>
                    <a:pt x="1275" y="683"/>
                  </a:lnTo>
                  <a:lnTo>
                    <a:pt x="1275" y="686"/>
                  </a:lnTo>
                  <a:lnTo>
                    <a:pt x="1615" y="686"/>
                  </a:lnTo>
                  <a:lnTo>
                    <a:pt x="1615" y="686"/>
                  </a:lnTo>
                  <a:lnTo>
                    <a:pt x="1619" y="680"/>
                  </a:lnTo>
                  <a:lnTo>
                    <a:pt x="1622" y="674"/>
                  </a:lnTo>
                  <a:lnTo>
                    <a:pt x="1623" y="669"/>
                  </a:lnTo>
                  <a:lnTo>
                    <a:pt x="1623" y="662"/>
                  </a:lnTo>
                  <a:lnTo>
                    <a:pt x="1623" y="552"/>
                  </a:lnTo>
                  <a:close/>
                  <a:moveTo>
                    <a:pt x="1382" y="603"/>
                  </a:moveTo>
                  <a:lnTo>
                    <a:pt x="1382" y="603"/>
                  </a:lnTo>
                  <a:lnTo>
                    <a:pt x="1379" y="601"/>
                  </a:lnTo>
                  <a:lnTo>
                    <a:pt x="1375" y="600"/>
                  </a:lnTo>
                  <a:lnTo>
                    <a:pt x="1374" y="597"/>
                  </a:lnTo>
                  <a:lnTo>
                    <a:pt x="1373" y="593"/>
                  </a:lnTo>
                  <a:lnTo>
                    <a:pt x="1373" y="593"/>
                  </a:lnTo>
                  <a:lnTo>
                    <a:pt x="1374" y="589"/>
                  </a:lnTo>
                  <a:lnTo>
                    <a:pt x="1375" y="587"/>
                  </a:lnTo>
                  <a:lnTo>
                    <a:pt x="1379" y="584"/>
                  </a:lnTo>
                  <a:lnTo>
                    <a:pt x="1382" y="584"/>
                  </a:lnTo>
                  <a:lnTo>
                    <a:pt x="1382" y="584"/>
                  </a:lnTo>
                  <a:lnTo>
                    <a:pt x="1386" y="584"/>
                  </a:lnTo>
                  <a:lnTo>
                    <a:pt x="1389" y="587"/>
                  </a:lnTo>
                  <a:lnTo>
                    <a:pt x="1391" y="589"/>
                  </a:lnTo>
                  <a:lnTo>
                    <a:pt x="1391" y="593"/>
                  </a:lnTo>
                  <a:lnTo>
                    <a:pt x="1391" y="593"/>
                  </a:lnTo>
                  <a:lnTo>
                    <a:pt x="1391" y="597"/>
                  </a:lnTo>
                  <a:lnTo>
                    <a:pt x="1389" y="600"/>
                  </a:lnTo>
                  <a:lnTo>
                    <a:pt x="1386" y="601"/>
                  </a:lnTo>
                  <a:lnTo>
                    <a:pt x="1382" y="603"/>
                  </a:lnTo>
                  <a:lnTo>
                    <a:pt x="1382" y="603"/>
                  </a:lnTo>
                  <a:close/>
                  <a:moveTo>
                    <a:pt x="1401" y="630"/>
                  </a:moveTo>
                  <a:lnTo>
                    <a:pt x="1401" y="630"/>
                  </a:lnTo>
                  <a:lnTo>
                    <a:pt x="1398" y="629"/>
                  </a:lnTo>
                  <a:lnTo>
                    <a:pt x="1394" y="628"/>
                  </a:lnTo>
                  <a:lnTo>
                    <a:pt x="1393" y="625"/>
                  </a:lnTo>
                  <a:lnTo>
                    <a:pt x="1391" y="621"/>
                  </a:lnTo>
                  <a:lnTo>
                    <a:pt x="1391" y="621"/>
                  </a:lnTo>
                  <a:lnTo>
                    <a:pt x="1393" y="617"/>
                  </a:lnTo>
                  <a:lnTo>
                    <a:pt x="1394" y="614"/>
                  </a:lnTo>
                  <a:lnTo>
                    <a:pt x="1398" y="612"/>
                  </a:lnTo>
                  <a:lnTo>
                    <a:pt x="1401" y="612"/>
                  </a:lnTo>
                  <a:lnTo>
                    <a:pt x="1401" y="612"/>
                  </a:lnTo>
                  <a:lnTo>
                    <a:pt x="1405" y="612"/>
                  </a:lnTo>
                  <a:lnTo>
                    <a:pt x="1407" y="614"/>
                  </a:lnTo>
                  <a:lnTo>
                    <a:pt x="1410" y="617"/>
                  </a:lnTo>
                  <a:lnTo>
                    <a:pt x="1410" y="621"/>
                  </a:lnTo>
                  <a:lnTo>
                    <a:pt x="1410" y="621"/>
                  </a:lnTo>
                  <a:lnTo>
                    <a:pt x="1410" y="625"/>
                  </a:lnTo>
                  <a:lnTo>
                    <a:pt x="1407" y="628"/>
                  </a:lnTo>
                  <a:lnTo>
                    <a:pt x="1405" y="629"/>
                  </a:lnTo>
                  <a:lnTo>
                    <a:pt x="1401" y="630"/>
                  </a:lnTo>
                  <a:lnTo>
                    <a:pt x="1401" y="630"/>
                  </a:lnTo>
                  <a:close/>
                  <a:moveTo>
                    <a:pt x="1419" y="603"/>
                  </a:moveTo>
                  <a:lnTo>
                    <a:pt x="1419" y="603"/>
                  </a:lnTo>
                  <a:lnTo>
                    <a:pt x="1416" y="601"/>
                  </a:lnTo>
                  <a:lnTo>
                    <a:pt x="1412" y="600"/>
                  </a:lnTo>
                  <a:lnTo>
                    <a:pt x="1411" y="597"/>
                  </a:lnTo>
                  <a:lnTo>
                    <a:pt x="1410" y="593"/>
                  </a:lnTo>
                  <a:lnTo>
                    <a:pt x="1410" y="593"/>
                  </a:lnTo>
                  <a:lnTo>
                    <a:pt x="1411" y="589"/>
                  </a:lnTo>
                  <a:lnTo>
                    <a:pt x="1412" y="587"/>
                  </a:lnTo>
                  <a:lnTo>
                    <a:pt x="1416" y="584"/>
                  </a:lnTo>
                  <a:lnTo>
                    <a:pt x="1419" y="584"/>
                  </a:lnTo>
                  <a:lnTo>
                    <a:pt x="1419" y="584"/>
                  </a:lnTo>
                  <a:lnTo>
                    <a:pt x="1423" y="584"/>
                  </a:lnTo>
                  <a:lnTo>
                    <a:pt x="1426" y="587"/>
                  </a:lnTo>
                  <a:lnTo>
                    <a:pt x="1428" y="589"/>
                  </a:lnTo>
                  <a:lnTo>
                    <a:pt x="1428" y="593"/>
                  </a:lnTo>
                  <a:lnTo>
                    <a:pt x="1428" y="593"/>
                  </a:lnTo>
                  <a:lnTo>
                    <a:pt x="1428" y="597"/>
                  </a:lnTo>
                  <a:lnTo>
                    <a:pt x="1426" y="600"/>
                  </a:lnTo>
                  <a:lnTo>
                    <a:pt x="1423" y="601"/>
                  </a:lnTo>
                  <a:lnTo>
                    <a:pt x="1419" y="603"/>
                  </a:lnTo>
                  <a:lnTo>
                    <a:pt x="1419" y="603"/>
                  </a:lnTo>
                  <a:close/>
                  <a:moveTo>
                    <a:pt x="1438" y="630"/>
                  </a:moveTo>
                  <a:lnTo>
                    <a:pt x="1438" y="630"/>
                  </a:lnTo>
                  <a:lnTo>
                    <a:pt x="1435" y="629"/>
                  </a:lnTo>
                  <a:lnTo>
                    <a:pt x="1431" y="628"/>
                  </a:lnTo>
                  <a:lnTo>
                    <a:pt x="1430" y="625"/>
                  </a:lnTo>
                  <a:lnTo>
                    <a:pt x="1428" y="621"/>
                  </a:lnTo>
                  <a:lnTo>
                    <a:pt x="1428" y="621"/>
                  </a:lnTo>
                  <a:lnTo>
                    <a:pt x="1430" y="617"/>
                  </a:lnTo>
                  <a:lnTo>
                    <a:pt x="1431" y="614"/>
                  </a:lnTo>
                  <a:lnTo>
                    <a:pt x="1435" y="612"/>
                  </a:lnTo>
                  <a:lnTo>
                    <a:pt x="1438" y="612"/>
                  </a:lnTo>
                  <a:lnTo>
                    <a:pt x="1438" y="612"/>
                  </a:lnTo>
                  <a:lnTo>
                    <a:pt x="1442" y="612"/>
                  </a:lnTo>
                  <a:lnTo>
                    <a:pt x="1444" y="614"/>
                  </a:lnTo>
                  <a:lnTo>
                    <a:pt x="1447" y="617"/>
                  </a:lnTo>
                  <a:lnTo>
                    <a:pt x="1447" y="621"/>
                  </a:lnTo>
                  <a:lnTo>
                    <a:pt x="1447" y="621"/>
                  </a:lnTo>
                  <a:lnTo>
                    <a:pt x="1447" y="625"/>
                  </a:lnTo>
                  <a:lnTo>
                    <a:pt x="1444" y="628"/>
                  </a:lnTo>
                  <a:lnTo>
                    <a:pt x="1442" y="629"/>
                  </a:lnTo>
                  <a:lnTo>
                    <a:pt x="1438" y="630"/>
                  </a:lnTo>
                  <a:lnTo>
                    <a:pt x="1438" y="630"/>
                  </a:lnTo>
                  <a:close/>
                  <a:moveTo>
                    <a:pt x="1456" y="603"/>
                  </a:moveTo>
                  <a:lnTo>
                    <a:pt x="1456" y="603"/>
                  </a:lnTo>
                  <a:lnTo>
                    <a:pt x="1453" y="601"/>
                  </a:lnTo>
                  <a:lnTo>
                    <a:pt x="1450" y="600"/>
                  </a:lnTo>
                  <a:lnTo>
                    <a:pt x="1448" y="597"/>
                  </a:lnTo>
                  <a:lnTo>
                    <a:pt x="1447" y="593"/>
                  </a:lnTo>
                  <a:lnTo>
                    <a:pt x="1447" y="593"/>
                  </a:lnTo>
                  <a:lnTo>
                    <a:pt x="1448" y="589"/>
                  </a:lnTo>
                  <a:lnTo>
                    <a:pt x="1450" y="587"/>
                  </a:lnTo>
                  <a:lnTo>
                    <a:pt x="1453" y="584"/>
                  </a:lnTo>
                  <a:lnTo>
                    <a:pt x="1456" y="584"/>
                  </a:lnTo>
                  <a:lnTo>
                    <a:pt x="1456" y="584"/>
                  </a:lnTo>
                  <a:lnTo>
                    <a:pt x="1460" y="584"/>
                  </a:lnTo>
                  <a:lnTo>
                    <a:pt x="1463" y="587"/>
                  </a:lnTo>
                  <a:lnTo>
                    <a:pt x="1465" y="589"/>
                  </a:lnTo>
                  <a:lnTo>
                    <a:pt x="1465" y="593"/>
                  </a:lnTo>
                  <a:lnTo>
                    <a:pt x="1465" y="593"/>
                  </a:lnTo>
                  <a:lnTo>
                    <a:pt x="1465" y="597"/>
                  </a:lnTo>
                  <a:lnTo>
                    <a:pt x="1463" y="600"/>
                  </a:lnTo>
                  <a:lnTo>
                    <a:pt x="1460" y="601"/>
                  </a:lnTo>
                  <a:lnTo>
                    <a:pt x="1456" y="603"/>
                  </a:lnTo>
                  <a:lnTo>
                    <a:pt x="1456" y="603"/>
                  </a:lnTo>
                  <a:close/>
                  <a:moveTo>
                    <a:pt x="1475" y="630"/>
                  </a:moveTo>
                  <a:lnTo>
                    <a:pt x="1475" y="630"/>
                  </a:lnTo>
                  <a:lnTo>
                    <a:pt x="1472" y="629"/>
                  </a:lnTo>
                  <a:lnTo>
                    <a:pt x="1468" y="628"/>
                  </a:lnTo>
                  <a:lnTo>
                    <a:pt x="1467" y="625"/>
                  </a:lnTo>
                  <a:lnTo>
                    <a:pt x="1465" y="621"/>
                  </a:lnTo>
                  <a:lnTo>
                    <a:pt x="1465" y="621"/>
                  </a:lnTo>
                  <a:lnTo>
                    <a:pt x="1467" y="617"/>
                  </a:lnTo>
                  <a:lnTo>
                    <a:pt x="1468" y="614"/>
                  </a:lnTo>
                  <a:lnTo>
                    <a:pt x="1472" y="612"/>
                  </a:lnTo>
                  <a:lnTo>
                    <a:pt x="1475" y="612"/>
                  </a:lnTo>
                  <a:lnTo>
                    <a:pt x="1475" y="612"/>
                  </a:lnTo>
                  <a:lnTo>
                    <a:pt x="1479" y="612"/>
                  </a:lnTo>
                  <a:lnTo>
                    <a:pt x="1481" y="614"/>
                  </a:lnTo>
                  <a:lnTo>
                    <a:pt x="1484" y="617"/>
                  </a:lnTo>
                  <a:lnTo>
                    <a:pt x="1484" y="621"/>
                  </a:lnTo>
                  <a:lnTo>
                    <a:pt x="1484" y="621"/>
                  </a:lnTo>
                  <a:lnTo>
                    <a:pt x="1484" y="625"/>
                  </a:lnTo>
                  <a:lnTo>
                    <a:pt x="1481" y="628"/>
                  </a:lnTo>
                  <a:lnTo>
                    <a:pt x="1479" y="629"/>
                  </a:lnTo>
                  <a:lnTo>
                    <a:pt x="1475" y="630"/>
                  </a:lnTo>
                  <a:lnTo>
                    <a:pt x="1475" y="630"/>
                  </a:lnTo>
                  <a:close/>
                  <a:moveTo>
                    <a:pt x="1493" y="603"/>
                  </a:moveTo>
                  <a:lnTo>
                    <a:pt x="1493" y="603"/>
                  </a:lnTo>
                  <a:lnTo>
                    <a:pt x="1491" y="601"/>
                  </a:lnTo>
                  <a:lnTo>
                    <a:pt x="1487" y="600"/>
                  </a:lnTo>
                  <a:lnTo>
                    <a:pt x="1485" y="597"/>
                  </a:lnTo>
                  <a:lnTo>
                    <a:pt x="1484" y="593"/>
                  </a:lnTo>
                  <a:lnTo>
                    <a:pt x="1484" y="593"/>
                  </a:lnTo>
                  <a:lnTo>
                    <a:pt x="1485" y="589"/>
                  </a:lnTo>
                  <a:lnTo>
                    <a:pt x="1487" y="587"/>
                  </a:lnTo>
                  <a:lnTo>
                    <a:pt x="1491" y="584"/>
                  </a:lnTo>
                  <a:lnTo>
                    <a:pt x="1493" y="584"/>
                  </a:lnTo>
                  <a:lnTo>
                    <a:pt x="1493" y="584"/>
                  </a:lnTo>
                  <a:lnTo>
                    <a:pt x="1497" y="584"/>
                  </a:lnTo>
                  <a:lnTo>
                    <a:pt x="1500" y="587"/>
                  </a:lnTo>
                  <a:lnTo>
                    <a:pt x="1502" y="589"/>
                  </a:lnTo>
                  <a:lnTo>
                    <a:pt x="1502" y="593"/>
                  </a:lnTo>
                  <a:lnTo>
                    <a:pt x="1502" y="593"/>
                  </a:lnTo>
                  <a:lnTo>
                    <a:pt x="1502" y="597"/>
                  </a:lnTo>
                  <a:lnTo>
                    <a:pt x="1500" y="600"/>
                  </a:lnTo>
                  <a:lnTo>
                    <a:pt x="1497" y="601"/>
                  </a:lnTo>
                  <a:lnTo>
                    <a:pt x="1493" y="603"/>
                  </a:lnTo>
                  <a:lnTo>
                    <a:pt x="1493" y="603"/>
                  </a:lnTo>
                  <a:close/>
                  <a:moveTo>
                    <a:pt x="1512" y="630"/>
                  </a:moveTo>
                  <a:lnTo>
                    <a:pt x="1512" y="630"/>
                  </a:lnTo>
                  <a:lnTo>
                    <a:pt x="1509" y="629"/>
                  </a:lnTo>
                  <a:lnTo>
                    <a:pt x="1505" y="628"/>
                  </a:lnTo>
                  <a:lnTo>
                    <a:pt x="1504" y="625"/>
                  </a:lnTo>
                  <a:lnTo>
                    <a:pt x="1502" y="621"/>
                  </a:lnTo>
                  <a:lnTo>
                    <a:pt x="1502" y="621"/>
                  </a:lnTo>
                  <a:lnTo>
                    <a:pt x="1504" y="617"/>
                  </a:lnTo>
                  <a:lnTo>
                    <a:pt x="1505" y="614"/>
                  </a:lnTo>
                  <a:lnTo>
                    <a:pt x="1509" y="612"/>
                  </a:lnTo>
                  <a:lnTo>
                    <a:pt x="1512" y="612"/>
                  </a:lnTo>
                  <a:lnTo>
                    <a:pt x="1512" y="612"/>
                  </a:lnTo>
                  <a:lnTo>
                    <a:pt x="1516" y="612"/>
                  </a:lnTo>
                  <a:lnTo>
                    <a:pt x="1518" y="614"/>
                  </a:lnTo>
                  <a:lnTo>
                    <a:pt x="1521" y="617"/>
                  </a:lnTo>
                  <a:lnTo>
                    <a:pt x="1521" y="621"/>
                  </a:lnTo>
                  <a:lnTo>
                    <a:pt x="1521" y="621"/>
                  </a:lnTo>
                  <a:lnTo>
                    <a:pt x="1521" y="625"/>
                  </a:lnTo>
                  <a:lnTo>
                    <a:pt x="1518" y="628"/>
                  </a:lnTo>
                  <a:lnTo>
                    <a:pt x="1516" y="629"/>
                  </a:lnTo>
                  <a:lnTo>
                    <a:pt x="1512" y="630"/>
                  </a:lnTo>
                  <a:lnTo>
                    <a:pt x="1512" y="630"/>
                  </a:lnTo>
                  <a:close/>
                  <a:moveTo>
                    <a:pt x="1530" y="603"/>
                  </a:moveTo>
                  <a:lnTo>
                    <a:pt x="1530" y="603"/>
                  </a:lnTo>
                  <a:lnTo>
                    <a:pt x="1528" y="601"/>
                  </a:lnTo>
                  <a:lnTo>
                    <a:pt x="1524" y="600"/>
                  </a:lnTo>
                  <a:lnTo>
                    <a:pt x="1522" y="597"/>
                  </a:lnTo>
                  <a:lnTo>
                    <a:pt x="1521" y="593"/>
                  </a:lnTo>
                  <a:lnTo>
                    <a:pt x="1521" y="593"/>
                  </a:lnTo>
                  <a:lnTo>
                    <a:pt x="1522" y="589"/>
                  </a:lnTo>
                  <a:lnTo>
                    <a:pt x="1524" y="587"/>
                  </a:lnTo>
                  <a:lnTo>
                    <a:pt x="1528" y="584"/>
                  </a:lnTo>
                  <a:lnTo>
                    <a:pt x="1530" y="584"/>
                  </a:lnTo>
                  <a:lnTo>
                    <a:pt x="1530" y="584"/>
                  </a:lnTo>
                  <a:lnTo>
                    <a:pt x="1534" y="584"/>
                  </a:lnTo>
                  <a:lnTo>
                    <a:pt x="1537" y="587"/>
                  </a:lnTo>
                  <a:lnTo>
                    <a:pt x="1540" y="589"/>
                  </a:lnTo>
                  <a:lnTo>
                    <a:pt x="1540" y="593"/>
                  </a:lnTo>
                  <a:lnTo>
                    <a:pt x="1540" y="593"/>
                  </a:lnTo>
                  <a:lnTo>
                    <a:pt x="1540" y="597"/>
                  </a:lnTo>
                  <a:lnTo>
                    <a:pt x="1537" y="600"/>
                  </a:lnTo>
                  <a:lnTo>
                    <a:pt x="1534" y="601"/>
                  </a:lnTo>
                  <a:lnTo>
                    <a:pt x="1530" y="603"/>
                  </a:lnTo>
                  <a:lnTo>
                    <a:pt x="1530" y="603"/>
                  </a:lnTo>
                  <a:close/>
                  <a:moveTo>
                    <a:pt x="1549" y="630"/>
                  </a:moveTo>
                  <a:lnTo>
                    <a:pt x="1549" y="630"/>
                  </a:lnTo>
                  <a:lnTo>
                    <a:pt x="1546" y="629"/>
                  </a:lnTo>
                  <a:lnTo>
                    <a:pt x="1542" y="628"/>
                  </a:lnTo>
                  <a:lnTo>
                    <a:pt x="1541" y="625"/>
                  </a:lnTo>
                  <a:lnTo>
                    <a:pt x="1540" y="621"/>
                  </a:lnTo>
                  <a:lnTo>
                    <a:pt x="1540" y="621"/>
                  </a:lnTo>
                  <a:lnTo>
                    <a:pt x="1541" y="617"/>
                  </a:lnTo>
                  <a:lnTo>
                    <a:pt x="1542" y="614"/>
                  </a:lnTo>
                  <a:lnTo>
                    <a:pt x="1546" y="612"/>
                  </a:lnTo>
                  <a:lnTo>
                    <a:pt x="1549" y="612"/>
                  </a:lnTo>
                  <a:lnTo>
                    <a:pt x="1549" y="612"/>
                  </a:lnTo>
                  <a:lnTo>
                    <a:pt x="1553" y="612"/>
                  </a:lnTo>
                  <a:lnTo>
                    <a:pt x="1555" y="614"/>
                  </a:lnTo>
                  <a:lnTo>
                    <a:pt x="1558" y="617"/>
                  </a:lnTo>
                  <a:lnTo>
                    <a:pt x="1558" y="621"/>
                  </a:lnTo>
                  <a:lnTo>
                    <a:pt x="1558" y="621"/>
                  </a:lnTo>
                  <a:lnTo>
                    <a:pt x="1558" y="625"/>
                  </a:lnTo>
                  <a:lnTo>
                    <a:pt x="1555" y="628"/>
                  </a:lnTo>
                  <a:lnTo>
                    <a:pt x="1553" y="629"/>
                  </a:lnTo>
                  <a:lnTo>
                    <a:pt x="1549" y="630"/>
                  </a:lnTo>
                  <a:lnTo>
                    <a:pt x="1549" y="630"/>
                  </a:lnTo>
                  <a:close/>
                  <a:moveTo>
                    <a:pt x="1581" y="868"/>
                  </a:moveTo>
                  <a:lnTo>
                    <a:pt x="1581" y="868"/>
                  </a:lnTo>
                  <a:lnTo>
                    <a:pt x="1589" y="866"/>
                  </a:lnTo>
                  <a:lnTo>
                    <a:pt x="1598" y="865"/>
                  </a:lnTo>
                  <a:lnTo>
                    <a:pt x="1604" y="861"/>
                  </a:lnTo>
                  <a:lnTo>
                    <a:pt x="1611" y="856"/>
                  </a:lnTo>
                  <a:lnTo>
                    <a:pt x="1616" y="849"/>
                  </a:lnTo>
                  <a:lnTo>
                    <a:pt x="1620" y="841"/>
                  </a:lnTo>
                  <a:lnTo>
                    <a:pt x="1623" y="833"/>
                  </a:lnTo>
                  <a:lnTo>
                    <a:pt x="1623" y="825"/>
                  </a:lnTo>
                  <a:lnTo>
                    <a:pt x="1623" y="716"/>
                  </a:lnTo>
                  <a:lnTo>
                    <a:pt x="1623" y="716"/>
                  </a:lnTo>
                  <a:lnTo>
                    <a:pt x="1623" y="711"/>
                  </a:lnTo>
                  <a:lnTo>
                    <a:pt x="1622" y="704"/>
                  </a:lnTo>
                  <a:lnTo>
                    <a:pt x="1619" y="698"/>
                  </a:lnTo>
                  <a:lnTo>
                    <a:pt x="1615" y="692"/>
                  </a:lnTo>
                  <a:lnTo>
                    <a:pt x="1275" y="692"/>
                  </a:lnTo>
                  <a:lnTo>
                    <a:pt x="1275" y="692"/>
                  </a:lnTo>
                  <a:lnTo>
                    <a:pt x="1272" y="708"/>
                  </a:lnTo>
                  <a:lnTo>
                    <a:pt x="1268" y="723"/>
                  </a:lnTo>
                  <a:lnTo>
                    <a:pt x="1268" y="723"/>
                  </a:lnTo>
                  <a:lnTo>
                    <a:pt x="1271" y="732"/>
                  </a:lnTo>
                  <a:lnTo>
                    <a:pt x="1273" y="741"/>
                  </a:lnTo>
                  <a:lnTo>
                    <a:pt x="1275" y="752"/>
                  </a:lnTo>
                  <a:lnTo>
                    <a:pt x="1275" y="762"/>
                  </a:lnTo>
                  <a:lnTo>
                    <a:pt x="1275" y="868"/>
                  </a:lnTo>
                  <a:lnTo>
                    <a:pt x="1581" y="868"/>
                  </a:lnTo>
                  <a:close/>
                  <a:moveTo>
                    <a:pt x="1549" y="775"/>
                  </a:moveTo>
                  <a:lnTo>
                    <a:pt x="1549" y="775"/>
                  </a:lnTo>
                  <a:lnTo>
                    <a:pt x="1553" y="777"/>
                  </a:lnTo>
                  <a:lnTo>
                    <a:pt x="1555" y="778"/>
                  </a:lnTo>
                  <a:lnTo>
                    <a:pt x="1558" y="781"/>
                  </a:lnTo>
                  <a:lnTo>
                    <a:pt x="1558" y="785"/>
                  </a:lnTo>
                  <a:lnTo>
                    <a:pt x="1558" y="785"/>
                  </a:lnTo>
                  <a:lnTo>
                    <a:pt x="1558" y="789"/>
                  </a:lnTo>
                  <a:lnTo>
                    <a:pt x="1555" y="791"/>
                  </a:lnTo>
                  <a:lnTo>
                    <a:pt x="1553" y="794"/>
                  </a:lnTo>
                  <a:lnTo>
                    <a:pt x="1549" y="794"/>
                  </a:lnTo>
                  <a:lnTo>
                    <a:pt x="1549" y="794"/>
                  </a:lnTo>
                  <a:lnTo>
                    <a:pt x="1546" y="794"/>
                  </a:lnTo>
                  <a:lnTo>
                    <a:pt x="1542" y="791"/>
                  </a:lnTo>
                  <a:lnTo>
                    <a:pt x="1541" y="789"/>
                  </a:lnTo>
                  <a:lnTo>
                    <a:pt x="1540" y="785"/>
                  </a:lnTo>
                  <a:lnTo>
                    <a:pt x="1540" y="785"/>
                  </a:lnTo>
                  <a:lnTo>
                    <a:pt x="1541" y="781"/>
                  </a:lnTo>
                  <a:lnTo>
                    <a:pt x="1542" y="778"/>
                  </a:lnTo>
                  <a:lnTo>
                    <a:pt x="1546" y="777"/>
                  </a:lnTo>
                  <a:lnTo>
                    <a:pt x="1549" y="775"/>
                  </a:lnTo>
                  <a:lnTo>
                    <a:pt x="1549" y="775"/>
                  </a:lnTo>
                  <a:close/>
                  <a:moveTo>
                    <a:pt x="1530" y="748"/>
                  </a:moveTo>
                  <a:lnTo>
                    <a:pt x="1530" y="748"/>
                  </a:lnTo>
                  <a:lnTo>
                    <a:pt x="1534" y="749"/>
                  </a:lnTo>
                  <a:lnTo>
                    <a:pt x="1537" y="750"/>
                  </a:lnTo>
                  <a:lnTo>
                    <a:pt x="1540" y="753"/>
                  </a:lnTo>
                  <a:lnTo>
                    <a:pt x="1540" y="757"/>
                  </a:lnTo>
                  <a:lnTo>
                    <a:pt x="1540" y="757"/>
                  </a:lnTo>
                  <a:lnTo>
                    <a:pt x="1540" y="761"/>
                  </a:lnTo>
                  <a:lnTo>
                    <a:pt x="1537" y="763"/>
                  </a:lnTo>
                  <a:lnTo>
                    <a:pt x="1534" y="766"/>
                  </a:lnTo>
                  <a:lnTo>
                    <a:pt x="1530" y="766"/>
                  </a:lnTo>
                  <a:lnTo>
                    <a:pt x="1530" y="766"/>
                  </a:lnTo>
                  <a:lnTo>
                    <a:pt x="1528" y="766"/>
                  </a:lnTo>
                  <a:lnTo>
                    <a:pt x="1524" y="763"/>
                  </a:lnTo>
                  <a:lnTo>
                    <a:pt x="1522" y="761"/>
                  </a:lnTo>
                  <a:lnTo>
                    <a:pt x="1521" y="757"/>
                  </a:lnTo>
                  <a:lnTo>
                    <a:pt x="1521" y="757"/>
                  </a:lnTo>
                  <a:lnTo>
                    <a:pt x="1522" y="753"/>
                  </a:lnTo>
                  <a:lnTo>
                    <a:pt x="1524" y="750"/>
                  </a:lnTo>
                  <a:lnTo>
                    <a:pt x="1528" y="749"/>
                  </a:lnTo>
                  <a:lnTo>
                    <a:pt x="1530" y="748"/>
                  </a:lnTo>
                  <a:lnTo>
                    <a:pt x="1530" y="748"/>
                  </a:lnTo>
                  <a:close/>
                  <a:moveTo>
                    <a:pt x="1512" y="775"/>
                  </a:moveTo>
                  <a:lnTo>
                    <a:pt x="1512" y="775"/>
                  </a:lnTo>
                  <a:lnTo>
                    <a:pt x="1516" y="777"/>
                  </a:lnTo>
                  <a:lnTo>
                    <a:pt x="1518" y="778"/>
                  </a:lnTo>
                  <a:lnTo>
                    <a:pt x="1521" y="781"/>
                  </a:lnTo>
                  <a:lnTo>
                    <a:pt x="1521" y="785"/>
                  </a:lnTo>
                  <a:lnTo>
                    <a:pt x="1521" y="785"/>
                  </a:lnTo>
                  <a:lnTo>
                    <a:pt x="1521" y="789"/>
                  </a:lnTo>
                  <a:lnTo>
                    <a:pt x="1518" y="791"/>
                  </a:lnTo>
                  <a:lnTo>
                    <a:pt x="1516" y="794"/>
                  </a:lnTo>
                  <a:lnTo>
                    <a:pt x="1512" y="794"/>
                  </a:lnTo>
                  <a:lnTo>
                    <a:pt x="1512" y="794"/>
                  </a:lnTo>
                  <a:lnTo>
                    <a:pt x="1509" y="794"/>
                  </a:lnTo>
                  <a:lnTo>
                    <a:pt x="1505" y="791"/>
                  </a:lnTo>
                  <a:lnTo>
                    <a:pt x="1504" y="789"/>
                  </a:lnTo>
                  <a:lnTo>
                    <a:pt x="1502" y="785"/>
                  </a:lnTo>
                  <a:lnTo>
                    <a:pt x="1502" y="785"/>
                  </a:lnTo>
                  <a:lnTo>
                    <a:pt x="1504" y="781"/>
                  </a:lnTo>
                  <a:lnTo>
                    <a:pt x="1505" y="778"/>
                  </a:lnTo>
                  <a:lnTo>
                    <a:pt x="1509" y="777"/>
                  </a:lnTo>
                  <a:lnTo>
                    <a:pt x="1512" y="775"/>
                  </a:lnTo>
                  <a:lnTo>
                    <a:pt x="1512" y="775"/>
                  </a:lnTo>
                  <a:close/>
                  <a:moveTo>
                    <a:pt x="1493" y="748"/>
                  </a:moveTo>
                  <a:lnTo>
                    <a:pt x="1493" y="748"/>
                  </a:lnTo>
                  <a:lnTo>
                    <a:pt x="1497" y="749"/>
                  </a:lnTo>
                  <a:lnTo>
                    <a:pt x="1500" y="750"/>
                  </a:lnTo>
                  <a:lnTo>
                    <a:pt x="1502" y="753"/>
                  </a:lnTo>
                  <a:lnTo>
                    <a:pt x="1502" y="757"/>
                  </a:lnTo>
                  <a:lnTo>
                    <a:pt x="1502" y="757"/>
                  </a:lnTo>
                  <a:lnTo>
                    <a:pt x="1502" y="761"/>
                  </a:lnTo>
                  <a:lnTo>
                    <a:pt x="1500" y="763"/>
                  </a:lnTo>
                  <a:lnTo>
                    <a:pt x="1497" y="766"/>
                  </a:lnTo>
                  <a:lnTo>
                    <a:pt x="1493" y="766"/>
                  </a:lnTo>
                  <a:lnTo>
                    <a:pt x="1493" y="766"/>
                  </a:lnTo>
                  <a:lnTo>
                    <a:pt x="1491" y="766"/>
                  </a:lnTo>
                  <a:lnTo>
                    <a:pt x="1487" y="763"/>
                  </a:lnTo>
                  <a:lnTo>
                    <a:pt x="1485" y="761"/>
                  </a:lnTo>
                  <a:lnTo>
                    <a:pt x="1484" y="757"/>
                  </a:lnTo>
                  <a:lnTo>
                    <a:pt x="1484" y="757"/>
                  </a:lnTo>
                  <a:lnTo>
                    <a:pt x="1485" y="753"/>
                  </a:lnTo>
                  <a:lnTo>
                    <a:pt x="1487" y="750"/>
                  </a:lnTo>
                  <a:lnTo>
                    <a:pt x="1491" y="749"/>
                  </a:lnTo>
                  <a:lnTo>
                    <a:pt x="1493" y="748"/>
                  </a:lnTo>
                  <a:lnTo>
                    <a:pt x="1493" y="748"/>
                  </a:lnTo>
                  <a:close/>
                  <a:moveTo>
                    <a:pt x="1475" y="775"/>
                  </a:moveTo>
                  <a:lnTo>
                    <a:pt x="1475" y="775"/>
                  </a:lnTo>
                  <a:lnTo>
                    <a:pt x="1479" y="777"/>
                  </a:lnTo>
                  <a:lnTo>
                    <a:pt x="1481" y="778"/>
                  </a:lnTo>
                  <a:lnTo>
                    <a:pt x="1484" y="781"/>
                  </a:lnTo>
                  <a:lnTo>
                    <a:pt x="1484" y="785"/>
                  </a:lnTo>
                  <a:lnTo>
                    <a:pt x="1484" y="785"/>
                  </a:lnTo>
                  <a:lnTo>
                    <a:pt x="1484" y="789"/>
                  </a:lnTo>
                  <a:lnTo>
                    <a:pt x="1481" y="791"/>
                  </a:lnTo>
                  <a:lnTo>
                    <a:pt x="1479" y="794"/>
                  </a:lnTo>
                  <a:lnTo>
                    <a:pt x="1475" y="794"/>
                  </a:lnTo>
                  <a:lnTo>
                    <a:pt x="1475" y="794"/>
                  </a:lnTo>
                  <a:lnTo>
                    <a:pt x="1472" y="794"/>
                  </a:lnTo>
                  <a:lnTo>
                    <a:pt x="1468" y="791"/>
                  </a:lnTo>
                  <a:lnTo>
                    <a:pt x="1467" y="789"/>
                  </a:lnTo>
                  <a:lnTo>
                    <a:pt x="1465" y="785"/>
                  </a:lnTo>
                  <a:lnTo>
                    <a:pt x="1465" y="785"/>
                  </a:lnTo>
                  <a:lnTo>
                    <a:pt x="1467" y="781"/>
                  </a:lnTo>
                  <a:lnTo>
                    <a:pt x="1468" y="778"/>
                  </a:lnTo>
                  <a:lnTo>
                    <a:pt x="1472" y="777"/>
                  </a:lnTo>
                  <a:lnTo>
                    <a:pt x="1475" y="775"/>
                  </a:lnTo>
                  <a:lnTo>
                    <a:pt x="1475" y="775"/>
                  </a:lnTo>
                  <a:close/>
                  <a:moveTo>
                    <a:pt x="1456" y="748"/>
                  </a:moveTo>
                  <a:lnTo>
                    <a:pt x="1456" y="748"/>
                  </a:lnTo>
                  <a:lnTo>
                    <a:pt x="1460" y="749"/>
                  </a:lnTo>
                  <a:lnTo>
                    <a:pt x="1463" y="750"/>
                  </a:lnTo>
                  <a:lnTo>
                    <a:pt x="1465" y="753"/>
                  </a:lnTo>
                  <a:lnTo>
                    <a:pt x="1465" y="757"/>
                  </a:lnTo>
                  <a:lnTo>
                    <a:pt x="1465" y="757"/>
                  </a:lnTo>
                  <a:lnTo>
                    <a:pt x="1465" y="761"/>
                  </a:lnTo>
                  <a:lnTo>
                    <a:pt x="1463" y="763"/>
                  </a:lnTo>
                  <a:lnTo>
                    <a:pt x="1460" y="766"/>
                  </a:lnTo>
                  <a:lnTo>
                    <a:pt x="1456" y="766"/>
                  </a:lnTo>
                  <a:lnTo>
                    <a:pt x="1456" y="766"/>
                  </a:lnTo>
                  <a:lnTo>
                    <a:pt x="1453" y="766"/>
                  </a:lnTo>
                  <a:lnTo>
                    <a:pt x="1450" y="763"/>
                  </a:lnTo>
                  <a:lnTo>
                    <a:pt x="1448" y="761"/>
                  </a:lnTo>
                  <a:lnTo>
                    <a:pt x="1447" y="757"/>
                  </a:lnTo>
                  <a:lnTo>
                    <a:pt x="1447" y="757"/>
                  </a:lnTo>
                  <a:lnTo>
                    <a:pt x="1448" y="753"/>
                  </a:lnTo>
                  <a:lnTo>
                    <a:pt x="1450" y="750"/>
                  </a:lnTo>
                  <a:lnTo>
                    <a:pt x="1453" y="749"/>
                  </a:lnTo>
                  <a:lnTo>
                    <a:pt x="1456" y="748"/>
                  </a:lnTo>
                  <a:lnTo>
                    <a:pt x="1456" y="748"/>
                  </a:lnTo>
                  <a:close/>
                  <a:moveTo>
                    <a:pt x="1438" y="775"/>
                  </a:moveTo>
                  <a:lnTo>
                    <a:pt x="1438" y="775"/>
                  </a:lnTo>
                  <a:lnTo>
                    <a:pt x="1442" y="777"/>
                  </a:lnTo>
                  <a:lnTo>
                    <a:pt x="1444" y="778"/>
                  </a:lnTo>
                  <a:lnTo>
                    <a:pt x="1447" y="781"/>
                  </a:lnTo>
                  <a:lnTo>
                    <a:pt x="1447" y="785"/>
                  </a:lnTo>
                  <a:lnTo>
                    <a:pt x="1447" y="785"/>
                  </a:lnTo>
                  <a:lnTo>
                    <a:pt x="1447" y="789"/>
                  </a:lnTo>
                  <a:lnTo>
                    <a:pt x="1444" y="791"/>
                  </a:lnTo>
                  <a:lnTo>
                    <a:pt x="1442" y="794"/>
                  </a:lnTo>
                  <a:lnTo>
                    <a:pt x="1438" y="794"/>
                  </a:lnTo>
                  <a:lnTo>
                    <a:pt x="1438" y="794"/>
                  </a:lnTo>
                  <a:lnTo>
                    <a:pt x="1435" y="794"/>
                  </a:lnTo>
                  <a:lnTo>
                    <a:pt x="1431" y="791"/>
                  </a:lnTo>
                  <a:lnTo>
                    <a:pt x="1430" y="789"/>
                  </a:lnTo>
                  <a:lnTo>
                    <a:pt x="1428" y="785"/>
                  </a:lnTo>
                  <a:lnTo>
                    <a:pt x="1428" y="785"/>
                  </a:lnTo>
                  <a:lnTo>
                    <a:pt x="1430" y="781"/>
                  </a:lnTo>
                  <a:lnTo>
                    <a:pt x="1431" y="778"/>
                  </a:lnTo>
                  <a:lnTo>
                    <a:pt x="1435" y="777"/>
                  </a:lnTo>
                  <a:lnTo>
                    <a:pt x="1438" y="775"/>
                  </a:lnTo>
                  <a:lnTo>
                    <a:pt x="1438" y="775"/>
                  </a:lnTo>
                  <a:close/>
                  <a:moveTo>
                    <a:pt x="1419" y="748"/>
                  </a:moveTo>
                  <a:lnTo>
                    <a:pt x="1419" y="748"/>
                  </a:lnTo>
                  <a:lnTo>
                    <a:pt x="1423" y="749"/>
                  </a:lnTo>
                  <a:lnTo>
                    <a:pt x="1426" y="750"/>
                  </a:lnTo>
                  <a:lnTo>
                    <a:pt x="1428" y="753"/>
                  </a:lnTo>
                  <a:lnTo>
                    <a:pt x="1428" y="757"/>
                  </a:lnTo>
                  <a:lnTo>
                    <a:pt x="1428" y="757"/>
                  </a:lnTo>
                  <a:lnTo>
                    <a:pt x="1428" y="761"/>
                  </a:lnTo>
                  <a:lnTo>
                    <a:pt x="1426" y="763"/>
                  </a:lnTo>
                  <a:lnTo>
                    <a:pt x="1423" y="766"/>
                  </a:lnTo>
                  <a:lnTo>
                    <a:pt x="1419" y="766"/>
                  </a:lnTo>
                  <a:lnTo>
                    <a:pt x="1419" y="766"/>
                  </a:lnTo>
                  <a:lnTo>
                    <a:pt x="1416" y="766"/>
                  </a:lnTo>
                  <a:lnTo>
                    <a:pt x="1412" y="763"/>
                  </a:lnTo>
                  <a:lnTo>
                    <a:pt x="1411" y="761"/>
                  </a:lnTo>
                  <a:lnTo>
                    <a:pt x="1410" y="757"/>
                  </a:lnTo>
                  <a:lnTo>
                    <a:pt x="1410" y="757"/>
                  </a:lnTo>
                  <a:lnTo>
                    <a:pt x="1411" y="753"/>
                  </a:lnTo>
                  <a:lnTo>
                    <a:pt x="1412" y="750"/>
                  </a:lnTo>
                  <a:lnTo>
                    <a:pt x="1416" y="749"/>
                  </a:lnTo>
                  <a:lnTo>
                    <a:pt x="1419" y="748"/>
                  </a:lnTo>
                  <a:lnTo>
                    <a:pt x="1419" y="748"/>
                  </a:lnTo>
                  <a:close/>
                  <a:moveTo>
                    <a:pt x="1401" y="775"/>
                  </a:moveTo>
                  <a:lnTo>
                    <a:pt x="1401" y="775"/>
                  </a:lnTo>
                  <a:lnTo>
                    <a:pt x="1405" y="777"/>
                  </a:lnTo>
                  <a:lnTo>
                    <a:pt x="1407" y="778"/>
                  </a:lnTo>
                  <a:lnTo>
                    <a:pt x="1410" y="781"/>
                  </a:lnTo>
                  <a:lnTo>
                    <a:pt x="1410" y="785"/>
                  </a:lnTo>
                  <a:lnTo>
                    <a:pt x="1410" y="785"/>
                  </a:lnTo>
                  <a:lnTo>
                    <a:pt x="1410" y="789"/>
                  </a:lnTo>
                  <a:lnTo>
                    <a:pt x="1407" y="791"/>
                  </a:lnTo>
                  <a:lnTo>
                    <a:pt x="1405" y="794"/>
                  </a:lnTo>
                  <a:lnTo>
                    <a:pt x="1401" y="794"/>
                  </a:lnTo>
                  <a:lnTo>
                    <a:pt x="1401" y="794"/>
                  </a:lnTo>
                  <a:lnTo>
                    <a:pt x="1398" y="794"/>
                  </a:lnTo>
                  <a:lnTo>
                    <a:pt x="1394" y="791"/>
                  </a:lnTo>
                  <a:lnTo>
                    <a:pt x="1393" y="789"/>
                  </a:lnTo>
                  <a:lnTo>
                    <a:pt x="1391" y="785"/>
                  </a:lnTo>
                  <a:lnTo>
                    <a:pt x="1391" y="785"/>
                  </a:lnTo>
                  <a:lnTo>
                    <a:pt x="1393" y="781"/>
                  </a:lnTo>
                  <a:lnTo>
                    <a:pt x="1394" y="778"/>
                  </a:lnTo>
                  <a:lnTo>
                    <a:pt x="1398" y="777"/>
                  </a:lnTo>
                  <a:lnTo>
                    <a:pt x="1401" y="775"/>
                  </a:lnTo>
                  <a:lnTo>
                    <a:pt x="1401" y="775"/>
                  </a:lnTo>
                  <a:close/>
                  <a:moveTo>
                    <a:pt x="1382" y="748"/>
                  </a:moveTo>
                  <a:lnTo>
                    <a:pt x="1382" y="748"/>
                  </a:lnTo>
                  <a:lnTo>
                    <a:pt x="1386" y="749"/>
                  </a:lnTo>
                  <a:lnTo>
                    <a:pt x="1389" y="750"/>
                  </a:lnTo>
                  <a:lnTo>
                    <a:pt x="1391" y="753"/>
                  </a:lnTo>
                  <a:lnTo>
                    <a:pt x="1391" y="757"/>
                  </a:lnTo>
                  <a:lnTo>
                    <a:pt x="1391" y="757"/>
                  </a:lnTo>
                  <a:lnTo>
                    <a:pt x="1391" y="761"/>
                  </a:lnTo>
                  <a:lnTo>
                    <a:pt x="1389" y="763"/>
                  </a:lnTo>
                  <a:lnTo>
                    <a:pt x="1386" y="766"/>
                  </a:lnTo>
                  <a:lnTo>
                    <a:pt x="1382" y="766"/>
                  </a:lnTo>
                  <a:lnTo>
                    <a:pt x="1382" y="766"/>
                  </a:lnTo>
                  <a:lnTo>
                    <a:pt x="1379" y="766"/>
                  </a:lnTo>
                  <a:lnTo>
                    <a:pt x="1375" y="763"/>
                  </a:lnTo>
                  <a:lnTo>
                    <a:pt x="1374" y="761"/>
                  </a:lnTo>
                  <a:lnTo>
                    <a:pt x="1373" y="757"/>
                  </a:lnTo>
                  <a:lnTo>
                    <a:pt x="1373" y="757"/>
                  </a:lnTo>
                  <a:lnTo>
                    <a:pt x="1374" y="753"/>
                  </a:lnTo>
                  <a:lnTo>
                    <a:pt x="1375" y="750"/>
                  </a:lnTo>
                  <a:lnTo>
                    <a:pt x="1379" y="749"/>
                  </a:lnTo>
                  <a:lnTo>
                    <a:pt x="1382" y="748"/>
                  </a:lnTo>
                  <a:lnTo>
                    <a:pt x="1382" y="748"/>
                  </a:lnTo>
                  <a:close/>
                  <a:moveTo>
                    <a:pt x="385" y="916"/>
                  </a:moveTo>
                  <a:lnTo>
                    <a:pt x="385" y="877"/>
                  </a:lnTo>
                  <a:lnTo>
                    <a:pt x="12" y="877"/>
                  </a:lnTo>
                  <a:lnTo>
                    <a:pt x="12" y="877"/>
                  </a:lnTo>
                  <a:lnTo>
                    <a:pt x="8" y="877"/>
                  </a:lnTo>
                  <a:lnTo>
                    <a:pt x="4" y="881"/>
                  </a:lnTo>
                  <a:lnTo>
                    <a:pt x="1" y="885"/>
                  </a:lnTo>
                  <a:lnTo>
                    <a:pt x="0" y="889"/>
                  </a:lnTo>
                  <a:lnTo>
                    <a:pt x="0" y="1007"/>
                  </a:lnTo>
                  <a:lnTo>
                    <a:pt x="0" y="1007"/>
                  </a:lnTo>
                  <a:lnTo>
                    <a:pt x="1" y="1011"/>
                  </a:lnTo>
                  <a:lnTo>
                    <a:pt x="4" y="1017"/>
                  </a:lnTo>
                  <a:lnTo>
                    <a:pt x="8" y="1019"/>
                  </a:lnTo>
                  <a:lnTo>
                    <a:pt x="12" y="1019"/>
                  </a:lnTo>
                  <a:lnTo>
                    <a:pt x="332" y="1019"/>
                  </a:lnTo>
                  <a:lnTo>
                    <a:pt x="332" y="1007"/>
                  </a:lnTo>
                  <a:lnTo>
                    <a:pt x="332" y="1007"/>
                  </a:lnTo>
                  <a:lnTo>
                    <a:pt x="334" y="994"/>
                  </a:lnTo>
                  <a:lnTo>
                    <a:pt x="338" y="982"/>
                  </a:lnTo>
                  <a:lnTo>
                    <a:pt x="342" y="972"/>
                  </a:lnTo>
                  <a:lnTo>
                    <a:pt x="348" y="963"/>
                  </a:lnTo>
                  <a:lnTo>
                    <a:pt x="356" y="953"/>
                  </a:lnTo>
                  <a:lnTo>
                    <a:pt x="365" y="947"/>
                  </a:lnTo>
                  <a:lnTo>
                    <a:pt x="376" y="941"/>
                  </a:lnTo>
                  <a:lnTo>
                    <a:pt x="388" y="938"/>
                  </a:lnTo>
                  <a:lnTo>
                    <a:pt x="388" y="938"/>
                  </a:lnTo>
                  <a:lnTo>
                    <a:pt x="387" y="927"/>
                  </a:lnTo>
                  <a:lnTo>
                    <a:pt x="385" y="916"/>
                  </a:lnTo>
                  <a:lnTo>
                    <a:pt x="385" y="916"/>
                  </a:lnTo>
                  <a:close/>
                  <a:moveTo>
                    <a:pt x="387" y="520"/>
                  </a:moveTo>
                  <a:lnTo>
                    <a:pt x="387" y="520"/>
                  </a:lnTo>
                  <a:lnTo>
                    <a:pt x="389" y="504"/>
                  </a:lnTo>
                  <a:lnTo>
                    <a:pt x="393" y="488"/>
                  </a:lnTo>
                  <a:lnTo>
                    <a:pt x="393" y="488"/>
                  </a:lnTo>
                  <a:lnTo>
                    <a:pt x="391" y="479"/>
                  </a:lnTo>
                  <a:lnTo>
                    <a:pt x="388" y="468"/>
                  </a:lnTo>
                  <a:lnTo>
                    <a:pt x="387" y="459"/>
                  </a:lnTo>
                  <a:lnTo>
                    <a:pt x="385" y="448"/>
                  </a:lnTo>
                  <a:lnTo>
                    <a:pt x="385" y="364"/>
                  </a:lnTo>
                  <a:lnTo>
                    <a:pt x="45" y="364"/>
                  </a:lnTo>
                  <a:lnTo>
                    <a:pt x="45" y="364"/>
                  </a:lnTo>
                  <a:lnTo>
                    <a:pt x="42" y="369"/>
                  </a:lnTo>
                  <a:lnTo>
                    <a:pt x="40" y="374"/>
                  </a:lnTo>
                  <a:lnTo>
                    <a:pt x="38" y="381"/>
                  </a:lnTo>
                  <a:lnTo>
                    <a:pt x="37" y="388"/>
                  </a:lnTo>
                  <a:lnTo>
                    <a:pt x="37" y="496"/>
                  </a:lnTo>
                  <a:lnTo>
                    <a:pt x="37" y="496"/>
                  </a:lnTo>
                  <a:lnTo>
                    <a:pt x="38" y="502"/>
                  </a:lnTo>
                  <a:lnTo>
                    <a:pt x="40" y="509"/>
                  </a:lnTo>
                  <a:lnTo>
                    <a:pt x="42" y="514"/>
                  </a:lnTo>
                  <a:lnTo>
                    <a:pt x="45" y="520"/>
                  </a:lnTo>
                  <a:lnTo>
                    <a:pt x="387" y="520"/>
                  </a:lnTo>
                  <a:close/>
                  <a:moveTo>
                    <a:pt x="278" y="418"/>
                  </a:moveTo>
                  <a:lnTo>
                    <a:pt x="278" y="418"/>
                  </a:lnTo>
                  <a:lnTo>
                    <a:pt x="282" y="419"/>
                  </a:lnTo>
                  <a:lnTo>
                    <a:pt x="285" y="421"/>
                  </a:lnTo>
                  <a:lnTo>
                    <a:pt x="286" y="425"/>
                  </a:lnTo>
                  <a:lnTo>
                    <a:pt x="287" y="427"/>
                  </a:lnTo>
                  <a:lnTo>
                    <a:pt x="287" y="427"/>
                  </a:lnTo>
                  <a:lnTo>
                    <a:pt x="286" y="431"/>
                  </a:lnTo>
                  <a:lnTo>
                    <a:pt x="285" y="434"/>
                  </a:lnTo>
                  <a:lnTo>
                    <a:pt x="282" y="436"/>
                  </a:lnTo>
                  <a:lnTo>
                    <a:pt x="278" y="436"/>
                  </a:lnTo>
                  <a:lnTo>
                    <a:pt x="278" y="436"/>
                  </a:lnTo>
                  <a:lnTo>
                    <a:pt x="274" y="436"/>
                  </a:lnTo>
                  <a:lnTo>
                    <a:pt x="271" y="434"/>
                  </a:lnTo>
                  <a:lnTo>
                    <a:pt x="269" y="431"/>
                  </a:lnTo>
                  <a:lnTo>
                    <a:pt x="269" y="427"/>
                  </a:lnTo>
                  <a:lnTo>
                    <a:pt x="269" y="427"/>
                  </a:lnTo>
                  <a:lnTo>
                    <a:pt x="269" y="425"/>
                  </a:lnTo>
                  <a:lnTo>
                    <a:pt x="271" y="421"/>
                  </a:lnTo>
                  <a:lnTo>
                    <a:pt x="274" y="419"/>
                  </a:lnTo>
                  <a:lnTo>
                    <a:pt x="278" y="418"/>
                  </a:lnTo>
                  <a:lnTo>
                    <a:pt x="278" y="418"/>
                  </a:lnTo>
                  <a:close/>
                  <a:moveTo>
                    <a:pt x="259" y="446"/>
                  </a:moveTo>
                  <a:lnTo>
                    <a:pt x="259" y="446"/>
                  </a:lnTo>
                  <a:lnTo>
                    <a:pt x="263" y="447"/>
                  </a:lnTo>
                  <a:lnTo>
                    <a:pt x="266" y="448"/>
                  </a:lnTo>
                  <a:lnTo>
                    <a:pt x="267" y="452"/>
                  </a:lnTo>
                  <a:lnTo>
                    <a:pt x="269" y="455"/>
                  </a:lnTo>
                  <a:lnTo>
                    <a:pt x="269" y="455"/>
                  </a:lnTo>
                  <a:lnTo>
                    <a:pt x="267" y="459"/>
                  </a:lnTo>
                  <a:lnTo>
                    <a:pt x="266" y="462"/>
                  </a:lnTo>
                  <a:lnTo>
                    <a:pt x="263" y="464"/>
                  </a:lnTo>
                  <a:lnTo>
                    <a:pt x="259" y="464"/>
                  </a:lnTo>
                  <a:lnTo>
                    <a:pt x="259" y="464"/>
                  </a:lnTo>
                  <a:lnTo>
                    <a:pt x="255" y="464"/>
                  </a:lnTo>
                  <a:lnTo>
                    <a:pt x="253" y="462"/>
                  </a:lnTo>
                  <a:lnTo>
                    <a:pt x="250" y="459"/>
                  </a:lnTo>
                  <a:lnTo>
                    <a:pt x="250" y="455"/>
                  </a:lnTo>
                  <a:lnTo>
                    <a:pt x="250" y="455"/>
                  </a:lnTo>
                  <a:lnTo>
                    <a:pt x="250" y="452"/>
                  </a:lnTo>
                  <a:lnTo>
                    <a:pt x="253" y="448"/>
                  </a:lnTo>
                  <a:lnTo>
                    <a:pt x="255" y="447"/>
                  </a:lnTo>
                  <a:lnTo>
                    <a:pt x="259" y="446"/>
                  </a:lnTo>
                  <a:lnTo>
                    <a:pt x="259" y="446"/>
                  </a:lnTo>
                  <a:close/>
                  <a:moveTo>
                    <a:pt x="241" y="418"/>
                  </a:moveTo>
                  <a:lnTo>
                    <a:pt x="241" y="418"/>
                  </a:lnTo>
                  <a:lnTo>
                    <a:pt x="245" y="419"/>
                  </a:lnTo>
                  <a:lnTo>
                    <a:pt x="248" y="421"/>
                  </a:lnTo>
                  <a:lnTo>
                    <a:pt x="249" y="425"/>
                  </a:lnTo>
                  <a:lnTo>
                    <a:pt x="250" y="427"/>
                  </a:lnTo>
                  <a:lnTo>
                    <a:pt x="250" y="427"/>
                  </a:lnTo>
                  <a:lnTo>
                    <a:pt x="249" y="431"/>
                  </a:lnTo>
                  <a:lnTo>
                    <a:pt x="248" y="434"/>
                  </a:lnTo>
                  <a:lnTo>
                    <a:pt x="245" y="436"/>
                  </a:lnTo>
                  <a:lnTo>
                    <a:pt x="241" y="436"/>
                  </a:lnTo>
                  <a:lnTo>
                    <a:pt x="241" y="436"/>
                  </a:lnTo>
                  <a:lnTo>
                    <a:pt x="237" y="436"/>
                  </a:lnTo>
                  <a:lnTo>
                    <a:pt x="234" y="434"/>
                  </a:lnTo>
                  <a:lnTo>
                    <a:pt x="233" y="431"/>
                  </a:lnTo>
                  <a:lnTo>
                    <a:pt x="232" y="427"/>
                  </a:lnTo>
                  <a:lnTo>
                    <a:pt x="232" y="427"/>
                  </a:lnTo>
                  <a:lnTo>
                    <a:pt x="233" y="425"/>
                  </a:lnTo>
                  <a:lnTo>
                    <a:pt x="234" y="421"/>
                  </a:lnTo>
                  <a:lnTo>
                    <a:pt x="237" y="419"/>
                  </a:lnTo>
                  <a:lnTo>
                    <a:pt x="241" y="418"/>
                  </a:lnTo>
                  <a:lnTo>
                    <a:pt x="241" y="418"/>
                  </a:lnTo>
                  <a:close/>
                  <a:moveTo>
                    <a:pt x="222" y="446"/>
                  </a:moveTo>
                  <a:lnTo>
                    <a:pt x="222" y="446"/>
                  </a:lnTo>
                  <a:lnTo>
                    <a:pt x="226" y="447"/>
                  </a:lnTo>
                  <a:lnTo>
                    <a:pt x="229" y="448"/>
                  </a:lnTo>
                  <a:lnTo>
                    <a:pt x="230" y="452"/>
                  </a:lnTo>
                  <a:lnTo>
                    <a:pt x="232" y="455"/>
                  </a:lnTo>
                  <a:lnTo>
                    <a:pt x="232" y="455"/>
                  </a:lnTo>
                  <a:lnTo>
                    <a:pt x="230" y="459"/>
                  </a:lnTo>
                  <a:lnTo>
                    <a:pt x="229" y="462"/>
                  </a:lnTo>
                  <a:lnTo>
                    <a:pt x="226" y="464"/>
                  </a:lnTo>
                  <a:lnTo>
                    <a:pt x="222" y="464"/>
                  </a:lnTo>
                  <a:lnTo>
                    <a:pt x="222" y="464"/>
                  </a:lnTo>
                  <a:lnTo>
                    <a:pt x="218" y="464"/>
                  </a:lnTo>
                  <a:lnTo>
                    <a:pt x="216" y="462"/>
                  </a:lnTo>
                  <a:lnTo>
                    <a:pt x="214" y="459"/>
                  </a:lnTo>
                  <a:lnTo>
                    <a:pt x="213" y="455"/>
                  </a:lnTo>
                  <a:lnTo>
                    <a:pt x="213" y="455"/>
                  </a:lnTo>
                  <a:lnTo>
                    <a:pt x="214" y="452"/>
                  </a:lnTo>
                  <a:lnTo>
                    <a:pt x="216" y="448"/>
                  </a:lnTo>
                  <a:lnTo>
                    <a:pt x="218" y="447"/>
                  </a:lnTo>
                  <a:lnTo>
                    <a:pt x="222" y="446"/>
                  </a:lnTo>
                  <a:lnTo>
                    <a:pt x="222" y="446"/>
                  </a:lnTo>
                  <a:close/>
                  <a:moveTo>
                    <a:pt x="204" y="418"/>
                  </a:moveTo>
                  <a:lnTo>
                    <a:pt x="204" y="418"/>
                  </a:lnTo>
                  <a:lnTo>
                    <a:pt x="208" y="419"/>
                  </a:lnTo>
                  <a:lnTo>
                    <a:pt x="210" y="421"/>
                  </a:lnTo>
                  <a:lnTo>
                    <a:pt x="212" y="425"/>
                  </a:lnTo>
                  <a:lnTo>
                    <a:pt x="213" y="427"/>
                  </a:lnTo>
                  <a:lnTo>
                    <a:pt x="213" y="427"/>
                  </a:lnTo>
                  <a:lnTo>
                    <a:pt x="212" y="431"/>
                  </a:lnTo>
                  <a:lnTo>
                    <a:pt x="210" y="434"/>
                  </a:lnTo>
                  <a:lnTo>
                    <a:pt x="208" y="436"/>
                  </a:lnTo>
                  <a:lnTo>
                    <a:pt x="204" y="436"/>
                  </a:lnTo>
                  <a:lnTo>
                    <a:pt x="204" y="436"/>
                  </a:lnTo>
                  <a:lnTo>
                    <a:pt x="200" y="436"/>
                  </a:lnTo>
                  <a:lnTo>
                    <a:pt x="197" y="434"/>
                  </a:lnTo>
                  <a:lnTo>
                    <a:pt x="196" y="431"/>
                  </a:lnTo>
                  <a:lnTo>
                    <a:pt x="195" y="427"/>
                  </a:lnTo>
                  <a:lnTo>
                    <a:pt x="195" y="427"/>
                  </a:lnTo>
                  <a:lnTo>
                    <a:pt x="196" y="425"/>
                  </a:lnTo>
                  <a:lnTo>
                    <a:pt x="197" y="421"/>
                  </a:lnTo>
                  <a:lnTo>
                    <a:pt x="200" y="419"/>
                  </a:lnTo>
                  <a:lnTo>
                    <a:pt x="204" y="418"/>
                  </a:lnTo>
                  <a:lnTo>
                    <a:pt x="204" y="418"/>
                  </a:lnTo>
                  <a:close/>
                  <a:moveTo>
                    <a:pt x="185" y="446"/>
                  </a:moveTo>
                  <a:lnTo>
                    <a:pt x="185" y="446"/>
                  </a:lnTo>
                  <a:lnTo>
                    <a:pt x="189" y="447"/>
                  </a:lnTo>
                  <a:lnTo>
                    <a:pt x="192" y="448"/>
                  </a:lnTo>
                  <a:lnTo>
                    <a:pt x="193" y="452"/>
                  </a:lnTo>
                  <a:lnTo>
                    <a:pt x="195" y="455"/>
                  </a:lnTo>
                  <a:lnTo>
                    <a:pt x="195" y="455"/>
                  </a:lnTo>
                  <a:lnTo>
                    <a:pt x="193" y="459"/>
                  </a:lnTo>
                  <a:lnTo>
                    <a:pt x="192" y="462"/>
                  </a:lnTo>
                  <a:lnTo>
                    <a:pt x="189" y="464"/>
                  </a:lnTo>
                  <a:lnTo>
                    <a:pt x="185" y="464"/>
                  </a:lnTo>
                  <a:lnTo>
                    <a:pt x="185" y="464"/>
                  </a:lnTo>
                  <a:lnTo>
                    <a:pt x="181" y="464"/>
                  </a:lnTo>
                  <a:lnTo>
                    <a:pt x="179" y="462"/>
                  </a:lnTo>
                  <a:lnTo>
                    <a:pt x="177" y="459"/>
                  </a:lnTo>
                  <a:lnTo>
                    <a:pt x="176" y="455"/>
                  </a:lnTo>
                  <a:lnTo>
                    <a:pt x="176" y="455"/>
                  </a:lnTo>
                  <a:lnTo>
                    <a:pt x="177" y="452"/>
                  </a:lnTo>
                  <a:lnTo>
                    <a:pt x="179" y="448"/>
                  </a:lnTo>
                  <a:lnTo>
                    <a:pt x="181" y="447"/>
                  </a:lnTo>
                  <a:lnTo>
                    <a:pt x="185" y="446"/>
                  </a:lnTo>
                  <a:lnTo>
                    <a:pt x="185" y="446"/>
                  </a:lnTo>
                  <a:close/>
                  <a:moveTo>
                    <a:pt x="167" y="418"/>
                  </a:moveTo>
                  <a:lnTo>
                    <a:pt x="167" y="418"/>
                  </a:lnTo>
                  <a:lnTo>
                    <a:pt x="171" y="419"/>
                  </a:lnTo>
                  <a:lnTo>
                    <a:pt x="173" y="421"/>
                  </a:lnTo>
                  <a:lnTo>
                    <a:pt x="175" y="425"/>
                  </a:lnTo>
                  <a:lnTo>
                    <a:pt x="176" y="427"/>
                  </a:lnTo>
                  <a:lnTo>
                    <a:pt x="176" y="427"/>
                  </a:lnTo>
                  <a:lnTo>
                    <a:pt x="175" y="431"/>
                  </a:lnTo>
                  <a:lnTo>
                    <a:pt x="173" y="434"/>
                  </a:lnTo>
                  <a:lnTo>
                    <a:pt x="171" y="436"/>
                  </a:lnTo>
                  <a:lnTo>
                    <a:pt x="167" y="436"/>
                  </a:lnTo>
                  <a:lnTo>
                    <a:pt x="167" y="436"/>
                  </a:lnTo>
                  <a:lnTo>
                    <a:pt x="163" y="436"/>
                  </a:lnTo>
                  <a:lnTo>
                    <a:pt x="160" y="434"/>
                  </a:lnTo>
                  <a:lnTo>
                    <a:pt x="159" y="431"/>
                  </a:lnTo>
                  <a:lnTo>
                    <a:pt x="158" y="427"/>
                  </a:lnTo>
                  <a:lnTo>
                    <a:pt x="158" y="427"/>
                  </a:lnTo>
                  <a:lnTo>
                    <a:pt x="159" y="425"/>
                  </a:lnTo>
                  <a:lnTo>
                    <a:pt x="160" y="421"/>
                  </a:lnTo>
                  <a:lnTo>
                    <a:pt x="163" y="419"/>
                  </a:lnTo>
                  <a:lnTo>
                    <a:pt x="167" y="418"/>
                  </a:lnTo>
                  <a:lnTo>
                    <a:pt x="167" y="418"/>
                  </a:lnTo>
                  <a:close/>
                  <a:moveTo>
                    <a:pt x="148" y="446"/>
                  </a:moveTo>
                  <a:lnTo>
                    <a:pt x="148" y="446"/>
                  </a:lnTo>
                  <a:lnTo>
                    <a:pt x="152" y="447"/>
                  </a:lnTo>
                  <a:lnTo>
                    <a:pt x="155" y="448"/>
                  </a:lnTo>
                  <a:lnTo>
                    <a:pt x="156" y="452"/>
                  </a:lnTo>
                  <a:lnTo>
                    <a:pt x="158" y="455"/>
                  </a:lnTo>
                  <a:lnTo>
                    <a:pt x="158" y="455"/>
                  </a:lnTo>
                  <a:lnTo>
                    <a:pt x="156" y="459"/>
                  </a:lnTo>
                  <a:lnTo>
                    <a:pt x="155" y="462"/>
                  </a:lnTo>
                  <a:lnTo>
                    <a:pt x="152" y="464"/>
                  </a:lnTo>
                  <a:lnTo>
                    <a:pt x="148" y="464"/>
                  </a:lnTo>
                  <a:lnTo>
                    <a:pt x="148" y="464"/>
                  </a:lnTo>
                  <a:lnTo>
                    <a:pt x="144" y="464"/>
                  </a:lnTo>
                  <a:lnTo>
                    <a:pt x="142" y="462"/>
                  </a:lnTo>
                  <a:lnTo>
                    <a:pt x="140" y="459"/>
                  </a:lnTo>
                  <a:lnTo>
                    <a:pt x="139" y="455"/>
                  </a:lnTo>
                  <a:lnTo>
                    <a:pt x="139" y="455"/>
                  </a:lnTo>
                  <a:lnTo>
                    <a:pt x="140" y="452"/>
                  </a:lnTo>
                  <a:lnTo>
                    <a:pt x="142" y="448"/>
                  </a:lnTo>
                  <a:lnTo>
                    <a:pt x="144" y="447"/>
                  </a:lnTo>
                  <a:lnTo>
                    <a:pt x="148" y="446"/>
                  </a:lnTo>
                  <a:lnTo>
                    <a:pt x="148" y="446"/>
                  </a:lnTo>
                  <a:close/>
                  <a:moveTo>
                    <a:pt x="130" y="418"/>
                  </a:moveTo>
                  <a:lnTo>
                    <a:pt x="130" y="418"/>
                  </a:lnTo>
                  <a:lnTo>
                    <a:pt x="134" y="419"/>
                  </a:lnTo>
                  <a:lnTo>
                    <a:pt x="136" y="421"/>
                  </a:lnTo>
                  <a:lnTo>
                    <a:pt x="138" y="425"/>
                  </a:lnTo>
                  <a:lnTo>
                    <a:pt x="139" y="427"/>
                  </a:lnTo>
                  <a:lnTo>
                    <a:pt x="139" y="427"/>
                  </a:lnTo>
                  <a:lnTo>
                    <a:pt x="138" y="431"/>
                  </a:lnTo>
                  <a:lnTo>
                    <a:pt x="136" y="434"/>
                  </a:lnTo>
                  <a:lnTo>
                    <a:pt x="134" y="436"/>
                  </a:lnTo>
                  <a:lnTo>
                    <a:pt x="130" y="436"/>
                  </a:lnTo>
                  <a:lnTo>
                    <a:pt x="130" y="436"/>
                  </a:lnTo>
                  <a:lnTo>
                    <a:pt x="126" y="436"/>
                  </a:lnTo>
                  <a:lnTo>
                    <a:pt x="123" y="434"/>
                  </a:lnTo>
                  <a:lnTo>
                    <a:pt x="122" y="431"/>
                  </a:lnTo>
                  <a:lnTo>
                    <a:pt x="120" y="427"/>
                  </a:lnTo>
                  <a:lnTo>
                    <a:pt x="120" y="427"/>
                  </a:lnTo>
                  <a:lnTo>
                    <a:pt x="122" y="425"/>
                  </a:lnTo>
                  <a:lnTo>
                    <a:pt x="123" y="421"/>
                  </a:lnTo>
                  <a:lnTo>
                    <a:pt x="126" y="419"/>
                  </a:lnTo>
                  <a:lnTo>
                    <a:pt x="130" y="418"/>
                  </a:lnTo>
                  <a:lnTo>
                    <a:pt x="130" y="418"/>
                  </a:lnTo>
                  <a:close/>
                  <a:moveTo>
                    <a:pt x="111" y="446"/>
                  </a:moveTo>
                  <a:lnTo>
                    <a:pt x="111" y="446"/>
                  </a:lnTo>
                  <a:lnTo>
                    <a:pt x="115" y="447"/>
                  </a:lnTo>
                  <a:lnTo>
                    <a:pt x="118" y="448"/>
                  </a:lnTo>
                  <a:lnTo>
                    <a:pt x="119" y="452"/>
                  </a:lnTo>
                  <a:lnTo>
                    <a:pt x="120" y="455"/>
                  </a:lnTo>
                  <a:lnTo>
                    <a:pt x="120" y="455"/>
                  </a:lnTo>
                  <a:lnTo>
                    <a:pt x="119" y="459"/>
                  </a:lnTo>
                  <a:lnTo>
                    <a:pt x="118" y="462"/>
                  </a:lnTo>
                  <a:lnTo>
                    <a:pt x="115" y="464"/>
                  </a:lnTo>
                  <a:lnTo>
                    <a:pt x="111" y="464"/>
                  </a:lnTo>
                  <a:lnTo>
                    <a:pt x="111" y="464"/>
                  </a:lnTo>
                  <a:lnTo>
                    <a:pt x="107" y="464"/>
                  </a:lnTo>
                  <a:lnTo>
                    <a:pt x="105" y="462"/>
                  </a:lnTo>
                  <a:lnTo>
                    <a:pt x="103" y="459"/>
                  </a:lnTo>
                  <a:lnTo>
                    <a:pt x="102" y="455"/>
                  </a:lnTo>
                  <a:lnTo>
                    <a:pt x="102" y="455"/>
                  </a:lnTo>
                  <a:lnTo>
                    <a:pt x="103" y="452"/>
                  </a:lnTo>
                  <a:lnTo>
                    <a:pt x="105" y="448"/>
                  </a:lnTo>
                  <a:lnTo>
                    <a:pt x="107" y="447"/>
                  </a:lnTo>
                  <a:lnTo>
                    <a:pt x="111" y="446"/>
                  </a:lnTo>
                  <a:lnTo>
                    <a:pt x="111" y="446"/>
                  </a:lnTo>
                  <a:close/>
                  <a:moveTo>
                    <a:pt x="385" y="686"/>
                  </a:moveTo>
                  <a:lnTo>
                    <a:pt x="385" y="686"/>
                  </a:lnTo>
                  <a:lnTo>
                    <a:pt x="385" y="683"/>
                  </a:lnTo>
                  <a:lnTo>
                    <a:pt x="385" y="529"/>
                  </a:lnTo>
                  <a:lnTo>
                    <a:pt x="385" y="529"/>
                  </a:lnTo>
                  <a:lnTo>
                    <a:pt x="385" y="529"/>
                  </a:lnTo>
                  <a:lnTo>
                    <a:pt x="45" y="529"/>
                  </a:lnTo>
                  <a:lnTo>
                    <a:pt x="45" y="529"/>
                  </a:lnTo>
                  <a:lnTo>
                    <a:pt x="42" y="534"/>
                  </a:lnTo>
                  <a:lnTo>
                    <a:pt x="40" y="539"/>
                  </a:lnTo>
                  <a:lnTo>
                    <a:pt x="38" y="546"/>
                  </a:lnTo>
                  <a:lnTo>
                    <a:pt x="37" y="552"/>
                  </a:lnTo>
                  <a:lnTo>
                    <a:pt x="37" y="662"/>
                  </a:lnTo>
                  <a:lnTo>
                    <a:pt x="37" y="662"/>
                  </a:lnTo>
                  <a:lnTo>
                    <a:pt x="38" y="669"/>
                  </a:lnTo>
                  <a:lnTo>
                    <a:pt x="40" y="674"/>
                  </a:lnTo>
                  <a:lnTo>
                    <a:pt x="42" y="680"/>
                  </a:lnTo>
                  <a:lnTo>
                    <a:pt x="45" y="686"/>
                  </a:lnTo>
                  <a:lnTo>
                    <a:pt x="385" y="686"/>
                  </a:lnTo>
                  <a:close/>
                  <a:moveTo>
                    <a:pt x="278" y="584"/>
                  </a:moveTo>
                  <a:lnTo>
                    <a:pt x="278" y="584"/>
                  </a:lnTo>
                  <a:lnTo>
                    <a:pt x="282" y="584"/>
                  </a:lnTo>
                  <a:lnTo>
                    <a:pt x="285" y="587"/>
                  </a:lnTo>
                  <a:lnTo>
                    <a:pt x="286" y="589"/>
                  </a:lnTo>
                  <a:lnTo>
                    <a:pt x="287" y="593"/>
                  </a:lnTo>
                  <a:lnTo>
                    <a:pt x="287" y="593"/>
                  </a:lnTo>
                  <a:lnTo>
                    <a:pt x="286" y="597"/>
                  </a:lnTo>
                  <a:lnTo>
                    <a:pt x="285" y="600"/>
                  </a:lnTo>
                  <a:lnTo>
                    <a:pt x="282" y="601"/>
                  </a:lnTo>
                  <a:lnTo>
                    <a:pt x="278" y="603"/>
                  </a:lnTo>
                  <a:lnTo>
                    <a:pt x="278" y="603"/>
                  </a:lnTo>
                  <a:lnTo>
                    <a:pt x="274" y="601"/>
                  </a:lnTo>
                  <a:lnTo>
                    <a:pt x="271" y="600"/>
                  </a:lnTo>
                  <a:lnTo>
                    <a:pt x="269" y="597"/>
                  </a:lnTo>
                  <a:lnTo>
                    <a:pt x="269" y="593"/>
                  </a:lnTo>
                  <a:lnTo>
                    <a:pt x="269" y="593"/>
                  </a:lnTo>
                  <a:lnTo>
                    <a:pt x="269" y="589"/>
                  </a:lnTo>
                  <a:lnTo>
                    <a:pt x="271" y="587"/>
                  </a:lnTo>
                  <a:lnTo>
                    <a:pt x="274" y="584"/>
                  </a:lnTo>
                  <a:lnTo>
                    <a:pt x="278" y="584"/>
                  </a:lnTo>
                  <a:lnTo>
                    <a:pt x="278" y="584"/>
                  </a:lnTo>
                  <a:close/>
                  <a:moveTo>
                    <a:pt x="259" y="612"/>
                  </a:moveTo>
                  <a:lnTo>
                    <a:pt x="259" y="612"/>
                  </a:lnTo>
                  <a:lnTo>
                    <a:pt x="263" y="612"/>
                  </a:lnTo>
                  <a:lnTo>
                    <a:pt x="266" y="614"/>
                  </a:lnTo>
                  <a:lnTo>
                    <a:pt x="267" y="617"/>
                  </a:lnTo>
                  <a:lnTo>
                    <a:pt x="269" y="621"/>
                  </a:lnTo>
                  <a:lnTo>
                    <a:pt x="269" y="621"/>
                  </a:lnTo>
                  <a:lnTo>
                    <a:pt x="267" y="625"/>
                  </a:lnTo>
                  <a:lnTo>
                    <a:pt x="266" y="628"/>
                  </a:lnTo>
                  <a:lnTo>
                    <a:pt x="263" y="629"/>
                  </a:lnTo>
                  <a:lnTo>
                    <a:pt x="259" y="630"/>
                  </a:lnTo>
                  <a:lnTo>
                    <a:pt x="259" y="630"/>
                  </a:lnTo>
                  <a:lnTo>
                    <a:pt x="255" y="629"/>
                  </a:lnTo>
                  <a:lnTo>
                    <a:pt x="253" y="628"/>
                  </a:lnTo>
                  <a:lnTo>
                    <a:pt x="250" y="625"/>
                  </a:lnTo>
                  <a:lnTo>
                    <a:pt x="250" y="621"/>
                  </a:lnTo>
                  <a:lnTo>
                    <a:pt x="250" y="621"/>
                  </a:lnTo>
                  <a:lnTo>
                    <a:pt x="250" y="617"/>
                  </a:lnTo>
                  <a:lnTo>
                    <a:pt x="253" y="614"/>
                  </a:lnTo>
                  <a:lnTo>
                    <a:pt x="255" y="612"/>
                  </a:lnTo>
                  <a:lnTo>
                    <a:pt x="259" y="612"/>
                  </a:lnTo>
                  <a:lnTo>
                    <a:pt x="259" y="612"/>
                  </a:lnTo>
                  <a:close/>
                  <a:moveTo>
                    <a:pt x="241" y="584"/>
                  </a:moveTo>
                  <a:lnTo>
                    <a:pt x="241" y="584"/>
                  </a:lnTo>
                  <a:lnTo>
                    <a:pt x="245" y="584"/>
                  </a:lnTo>
                  <a:lnTo>
                    <a:pt x="248" y="587"/>
                  </a:lnTo>
                  <a:lnTo>
                    <a:pt x="249" y="589"/>
                  </a:lnTo>
                  <a:lnTo>
                    <a:pt x="250" y="593"/>
                  </a:lnTo>
                  <a:lnTo>
                    <a:pt x="250" y="593"/>
                  </a:lnTo>
                  <a:lnTo>
                    <a:pt x="249" y="597"/>
                  </a:lnTo>
                  <a:lnTo>
                    <a:pt x="248" y="600"/>
                  </a:lnTo>
                  <a:lnTo>
                    <a:pt x="245" y="601"/>
                  </a:lnTo>
                  <a:lnTo>
                    <a:pt x="241" y="603"/>
                  </a:lnTo>
                  <a:lnTo>
                    <a:pt x="241" y="603"/>
                  </a:lnTo>
                  <a:lnTo>
                    <a:pt x="237" y="601"/>
                  </a:lnTo>
                  <a:lnTo>
                    <a:pt x="234" y="600"/>
                  </a:lnTo>
                  <a:lnTo>
                    <a:pt x="233" y="597"/>
                  </a:lnTo>
                  <a:lnTo>
                    <a:pt x="232" y="593"/>
                  </a:lnTo>
                  <a:lnTo>
                    <a:pt x="232" y="593"/>
                  </a:lnTo>
                  <a:lnTo>
                    <a:pt x="233" y="589"/>
                  </a:lnTo>
                  <a:lnTo>
                    <a:pt x="234" y="587"/>
                  </a:lnTo>
                  <a:lnTo>
                    <a:pt x="237" y="584"/>
                  </a:lnTo>
                  <a:lnTo>
                    <a:pt x="241" y="584"/>
                  </a:lnTo>
                  <a:lnTo>
                    <a:pt x="241" y="584"/>
                  </a:lnTo>
                  <a:close/>
                  <a:moveTo>
                    <a:pt x="222" y="612"/>
                  </a:moveTo>
                  <a:lnTo>
                    <a:pt x="222" y="612"/>
                  </a:lnTo>
                  <a:lnTo>
                    <a:pt x="226" y="612"/>
                  </a:lnTo>
                  <a:lnTo>
                    <a:pt x="229" y="614"/>
                  </a:lnTo>
                  <a:lnTo>
                    <a:pt x="230" y="617"/>
                  </a:lnTo>
                  <a:lnTo>
                    <a:pt x="232" y="621"/>
                  </a:lnTo>
                  <a:lnTo>
                    <a:pt x="232" y="621"/>
                  </a:lnTo>
                  <a:lnTo>
                    <a:pt x="230" y="625"/>
                  </a:lnTo>
                  <a:lnTo>
                    <a:pt x="229" y="628"/>
                  </a:lnTo>
                  <a:lnTo>
                    <a:pt x="226" y="629"/>
                  </a:lnTo>
                  <a:lnTo>
                    <a:pt x="222" y="630"/>
                  </a:lnTo>
                  <a:lnTo>
                    <a:pt x="222" y="630"/>
                  </a:lnTo>
                  <a:lnTo>
                    <a:pt x="218" y="629"/>
                  </a:lnTo>
                  <a:lnTo>
                    <a:pt x="216" y="628"/>
                  </a:lnTo>
                  <a:lnTo>
                    <a:pt x="214" y="625"/>
                  </a:lnTo>
                  <a:lnTo>
                    <a:pt x="213" y="621"/>
                  </a:lnTo>
                  <a:lnTo>
                    <a:pt x="213" y="621"/>
                  </a:lnTo>
                  <a:lnTo>
                    <a:pt x="214" y="617"/>
                  </a:lnTo>
                  <a:lnTo>
                    <a:pt x="216" y="614"/>
                  </a:lnTo>
                  <a:lnTo>
                    <a:pt x="218" y="612"/>
                  </a:lnTo>
                  <a:lnTo>
                    <a:pt x="222" y="612"/>
                  </a:lnTo>
                  <a:lnTo>
                    <a:pt x="222" y="612"/>
                  </a:lnTo>
                  <a:close/>
                  <a:moveTo>
                    <a:pt x="204" y="584"/>
                  </a:moveTo>
                  <a:lnTo>
                    <a:pt x="204" y="584"/>
                  </a:lnTo>
                  <a:lnTo>
                    <a:pt x="208" y="584"/>
                  </a:lnTo>
                  <a:lnTo>
                    <a:pt x="210" y="587"/>
                  </a:lnTo>
                  <a:lnTo>
                    <a:pt x="212" y="589"/>
                  </a:lnTo>
                  <a:lnTo>
                    <a:pt x="213" y="593"/>
                  </a:lnTo>
                  <a:lnTo>
                    <a:pt x="213" y="593"/>
                  </a:lnTo>
                  <a:lnTo>
                    <a:pt x="212" y="597"/>
                  </a:lnTo>
                  <a:lnTo>
                    <a:pt x="210" y="600"/>
                  </a:lnTo>
                  <a:lnTo>
                    <a:pt x="208" y="601"/>
                  </a:lnTo>
                  <a:lnTo>
                    <a:pt x="204" y="603"/>
                  </a:lnTo>
                  <a:lnTo>
                    <a:pt x="204" y="603"/>
                  </a:lnTo>
                  <a:lnTo>
                    <a:pt x="200" y="601"/>
                  </a:lnTo>
                  <a:lnTo>
                    <a:pt x="197" y="600"/>
                  </a:lnTo>
                  <a:lnTo>
                    <a:pt x="196" y="597"/>
                  </a:lnTo>
                  <a:lnTo>
                    <a:pt x="195" y="593"/>
                  </a:lnTo>
                  <a:lnTo>
                    <a:pt x="195" y="593"/>
                  </a:lnTo>
                  <a:lnTo>
                    <a:pt x="196" y="589"/>
                  </a:lnTo>
                  <a:lnTo>
                    <a:pt x="197" y="587"/>
                  </a:lnTo>
                  <a:lnTo>
                    <a:pt x="200" y="584"/>
                  </a:lnTo>
                  <a:lnTo>
                    <a:pt x="204" y="584"/>
                  </a:lnTo>
                  <a:lnTo>
                    <a:pt x="204" y="584"/>
                  </a:lnTo>
                  <a:close/>
                  <a:moveTo>
                    <a:pt x="185" y="612"/>
                  </a:moveTo>
                  <a:lnTo>
                    <a:pt x="185" y="612"/>
                  </a:lnTo>
                  <a:lnTo>
                    <a:pt x="189" y="612"/>
                  </a:lnTo>
                  <a:lnTo>
                    <a:pt x="192" y="614"/>
                  </a:lnTo>
                  <a:lnTo>
                    <a:pt x="193" y="617"/>
                  </a:lnTo>
                  <a:lnTo>
                    <a:pt x="195" y="621"/>
                  </a:lnTo>
                  <a:lnTo>
                    <a:pt x="195" y="621"/>
                  </a:lnTo>
                  <a:lnTo>
                    <a:pt x="193" y="625"/>
                  </a:lnTo>
                  <a:lnTo>
                    <a:pt x="192" y="628"/>
                  </a:lnTo>
                  <a:lnTo>
                    <a:pt x="189" y="629"/>
                  </a:lnTo>
                  <a:lnTo>
                    <a:pt x="185" y="630"/>
                  </a:lnTo>
                  <a:lnTo>
                    <a:pt x="185" y="630"/>
                  </a:lnTo>
                  <a:lnTo>
                    <a:pt x="181" y="629"/>
                  </a:lnTo>
                  <a:lnTo>
                    <a:pt x="179" y="628"/>
                  </a:lnTo>
                  <a:lnTo>
                    <a:pt x="177" y="625"/>
                  </a:lnTo>
                  <a:lnTo>
                    <a:pt x="176" y="621"/>
                  </a:lnTo>
                  <a:lnTo>
                    <a:pt x="176" y="621"/>
                  </a:lnTo>
                  <a:lnTo>
                    <a:pt x="177" y="617"/>
                  </a:lnTo>
                  <a:lnTo>
                    <a:pt x="179" y="614"/>
                  </a:lnTo>
                  <a:lnTo>
                    <a:pt x="181" y="612"/>
                  </a:lnTo>
                  <a:lnTo>
                    <a:pt x="185" y="612"/>
                  </a:lnTo>
                  <a:lnTo>
                    <a:pt x="185" y="612"/>
                  </a:lnTo>
                  <a:close/>
                  <a:moveTo>
                    <a:pt x="167" y="584"/>
                  </a:moveTo>
                  <a:lnTo>
                    <a:pt x="167" y="584"/>
                  </a:lnTo>
                  <a:lnTo>
                    <a:pt x="171" y="584"/>
                  </a:lnTo>
                  <a:lnTo>
                    <a:pt x="173" y="587"/>
                  </a:lnTo>
                  <a:lnTo>
                    <a:pt x="175" y="589"/>
                  </a:lnTo>
                  <a:lnTo>
                    <a:pt x="176" y="593"/>
                  </a:lnTo>
                  <a:lnTo>
                    <a:pt x="176" y="593"/>
                  </a:lnTo>
                  <a:lnTo>
                    <a:pt x="175" y="597"/>
                  </a:lnTo>
                  <a:lnTo>
                    <a:pt x="173" y="600"/>
                  </a:lnTo>
                  <a:lnTo>
                    <a:pt x="171" y="601"/>
                  </a:lnTo>
                  <a:lnTo>
                    <a:pt x="167" y="603"/>
                  </a:lnTo>
                  <a:lnTo>
                    <a:pt x="167" y="603"/>
                  </a:lnTo>
                  <a:lnTo>
                    <a:pt x="163" y="601"/>
                  </a:lnTo>
                  <a:lnTo>
                    <a:pt x="160" y="600"/>
                  </a:lnTo>
                  <a:lnTo>
                    <a:pt x="159" y="597"/>
                  </a:lnTo>
                  <a:lnTo>
                    <a:pt x="158" y="593"/>
                  </a:lnTo>
                  <a:lnTo>
                    <a:pt x="158" y="593"/>
                  </a:lnTo>
                  <a:lnTo>
                    <a:pt x="159" y="589"/>
                  </a:lnTo>
                  <a:lnTo>
                    <a:pt x="160" y="587"/>
                  </a:lnTo>
                  <a:lnTo>
                    <a:pt x="163" y="584"/>
                  </a:lnTo>
                  <a:lnTo>
                    <a:pt x="167" y="584"/>
                  </a:lnTo>
                  <a:lnTo>
                    <a:pt x="167" y="584"/>
                  </a:lnTo>
                  <a:close/>
                  <a:moveTo>
                    <a:pt x="148" y="612"/>
                  </a:moveTo>
                  <a:lnTo>
                    <a:pt x="148" y="612"/>
                  </a:lnTo>
                  <a:lnTo>
                    <a:pt x="152" y="612"/>
                  </a:lnTo>
                  <a:lnTo>
                    <a:pt x="155" y="614"/>
                  </a:lnTo>
                  <a:lnTo>
                    <a:pt x="156" y="617"/>
                  </a:lnTo>
                  <a:lnTo>
                    <a:pt x="158" y="621"/>
                  </a:lnTo>
                  <a:lnTo>
                    <a:pt x="158" y="621"/>
                  </a:lnTo>
                  <a:lnTo>
                    <a:pt x="156" y="625"/>
                  </a:lnTo>
                  <a:lnTo>
                    <a:pt x="155" y="628"/>
                  </a:lnTo>
                  <a:lnTo>
                    <a:pt x="152" y="629"/>
                  </a:lnTo>
                  <a:lnTo>
                    <a:pt x="148" y="630"/>
                  </a:lnTo>
                  <a:lnTo>
                    <a:pt x="148" y="630"/>
                  </a:lnTo>
                  <a:lnTo>
                    <a:pt x="144" y="629"/>
                  </a:lnTo>
                  <a:lnTo>
                    <a:pt x="142" y="628"/>
                  </a:lnTo>
                  <a:lnTo>
                    <a:pt x="140" y="625"/>
                  </a:lnTo>
                  <a:lnTo>
                    <a:pt x="139" y="621"/>
                  </a:lnTo>
                  <a:lnTo>
                    <a:pt x="139" y="621"/>
                  </a:lnTo>
                  <a:lnTo>
                    <a:pt x="140" y="617"/>
                  </a:lnTo>
                  <a:lnTo>
                    <a:pt x="142" y="614"/>
                  </a:lnTo>
                  <a:lnTo>
                    <a:pt x="144" y="612"/>
                  </a:lnTo>
                  <a:lnTo>
                    <a:pt x="148" y="612"/>
                  </a:lnTo>
                  <a:lnTo>
                    <a:pt x="148" y="612"/>
                  </a:lnTo>
                  <a:close/>
                  <a:moveTo>
                    <a:pt x="130" y="584"/>
                  </a:moveTo>
                  <a:lnTo>
                    <a:pt x="130" y="584"/>
                  </a:lnTo>
                  <a:lnTo>
                    <a:pt x="134" y="584"/>
                  </a:lnTo>
                  <a:lnTo>
                    <a:pt x="136" y="587"/>
                  </a:lnTo>
                  <a:lnTo>
                    <a:pt x="138" y="589"/>
                  </a:lnTo>
                  <a:lnTo>
                    <a:pt x="139" y="593"/>
                  </a:lnTo>
                  <a:lnTo>
                    <a:pt x="139" y="593"/>
                  </a:lnTo>
                  <a:lnTo>
                    <a:pt x="138" y="597"/>
                  </a:lnTo>
                  <a:lnTo>
                    <a:pt x="136" y="600"/>
                  </a:lnTo>
                  <a:lnTo>
                    <a:pt x="134" y="601"/>
                  </a:lnTo>
                  <a:lnTo>
                    <a:pt x="130" y="603"/>
                  </a:lnTo>
                  <a:lnTo>
                    <a:pt x="130" y="603"/>
                  </a:lnTo>
                  <a:lnTo>
                    <a:pt x="126" y="601"/>
                  </a:lnTo>
                  <a:lnTo>
                    <a:pt x="123" y="600"/>
                  </a:lnTo>
                  <a:lnTo>
                    <a:pt x="122" y="597"/>
                  </a:lnTo>
                  <a:lnTo>
                    <a:pt x="120" y="593"/>
                  </a:lnTo>
                  <a:lnTo>
                    <a:pt x="120" y="593"/>
                  </a:lnTo>
                  <a:lnTo>
                    <a:pt x="122" y="589"/>
                  </a:lnTo>
                  <a:lnTo>
                    <a:pt x="123" y="587"/>
                  </a:lnTo>
                  <a:lnTo>
                    <a:pt x="126" y="584"/>
                  </a:lnTo>
                  <a:lnTo>
                    <a:pt x="130" y="584"/>
                  </a:lnTo>
                  <a:lnTo>
                    <a:pt x="130" y="584"/>
                  </a:lnTo>
                  <a:close/>
                  <a:moveTo>
                    <a:pt x="111" y="612"/>
                  </a:moveTo>
                  <a:lnTo>
                    <a:pt x="111" y="612"/>
                  </a:lnTo>
                  <a:lnTo>
                    <a:pt x="115" y="612"/>
                  </a:lnTo>
                  <a:lnTo>
                    <a:pt x="118" y="614"/>
                  </a:lnTo>
                  <a:lnTo>
                    <a:pt x="119" y="617"/>
                  </a:lnTo>
                  <a:lnTo>
                    <a:pt x="120" y="621"/>
                  </a:lnTo>
                  <a:lnTo>
                    <a:pt x="120" y="621"/>
                  </a:lnTo>
                  <a:lnTo>
                    <a:pt x="119" y="625"/>
                  </a:lnTo>
                  <a:lnTo>
                    <a:pt x="118" y="628"/>
                  </a:lnTo>
                  <a:lnTo>
                    <a:pt x="115" y="629"/>
                  </a:lnTo>
                  <a:lnTo>
                    <a:pt x="111" y="630"/>
                  </a:lnTo>
                  <a:lnTo>
                    <a:pt x="111" y="630"/>
                  </a:lnTo>
                  <a:lnTo>
                    <a:pt x="107" y="629"/>
                  </a:lnTo>
                  <a:lnTo>
                    <a:pt x="105" y="628"/>
                  </a:lnTo>
                  <a:lnTo>
                    <a:pt x="103" y="625"/>
                  </a:lnTo>
                  <a:lnTo>
                    <a:pt x="102" y="621"/>
                  </a:lnTo>
                  <a:lnTo>
                    <a:pt x="102" y="621"/>
                  </a:lnTo>
                  <a:lnTo>
                    <a:pt x="103" y="617"/>
                  </a:lnTo>
                  <a:lnTo>
                    <a:pt x="105" y="614"/>
                  </a:lnTo>
                  <a:lnTo>
                    <a:pt x="107" y="612"/>
                  </a:lnTo>
                  <a:lnTo>
                    <a:pt x="111" y="612"/>
                  </a:lnTo>
                  <a:lnTo>
                    <a:pt x="111" y="612"/>
                  </a:lnTo>
                  <a:close/>
                  <a:moveTo>
                    <a:pt x="385" y="356"/>
                  </a:moveTo>
                  <a:lnTo>
                    <a:pt x="385" y="294"/>
                  </a:lnTo>
                  <a:lnTo>
                    <a:pt x="385" y="294"/>
                  </a:lnTo>
                  <a:lnTo>
                    <a:pt x="387" y="283"/>
                  </a:lnTo>
                  <a:lnTo>
                    <a:pt x="388" y="274"/>
                  </a:lnTo>
                  <a:lnTo>
                    <a:pt x="389" y="264"/>
                  </a:lnTo>
                  <a:lnTo>
                    <a:pt x="393" y="254"/>
                  </a:lnTo>
                  <a:lnTo>
                    <a:pt x="393" y="254"/>
                  </a:lnTo>
                  <a:lnTo>
                    <a:pt x="389" y="245"/>
                  </a:lnTo>
                  <a:lnTo>
                    <a:pt x="388" y="235"/>
                  </a:lnTo>
                  <a:lnTo>
                    <a:pt x="387" y="225"/>
                  </a:lnTo>
                  <a:lnTo>
                    <a:pt x="385" y="215"/>
                  </a:lnTo>
                  <a:lnTo>
                    <a:pt x="385" y="181"/>
                  </a:lnTo>
                  <a:lnTo>
                    <a:pt x="79" y="181"/>
                  </a:lnTo>
                  <a:lnTo>
                    <a:pt x="79" y="181"/>
                  </a:lnTo>
                  <a:lnTo>
                    <a:pt x="71" y="182"/>
                  </a:lnTo>
                  <a:lnTo>
                    <a:pt x="64" y="185"/>
                  </a:lnTo>
                  <a:lnTo>
                    <a:pt x="56" y="189"/>
                  </a:lnTo>
                  <a:lnTo>
                    <a:pt x="50" y="194"/>
                  </a:lnTo>
                  <a:lnTo>
                    <a:pt x="45" y="199"/>
                  </a:lnTo>
                  <a:lnTo>
                    <a:pt x="41" y="207"/>
                  </a:lnTo>
                  <a:lnTo>
                    <a:pt x="38" y="215"/>
                  </a:lnTo>
                  <a:lnTo>
                    <a:pt x="37" y="223"/>
                  </a:lnTo>
                  <a:lnTo>
                    <a:pt x="37" y="332"/>
                  </a:lnTo>
                  <a:lnTo>
                    <a:pt x="37" y="332"/>
                  </a:lnTo>
                  <a:lnTo>
                    <a:pt x="38" y="339"/>
                  </a:lnTo>
                  <a:lnTo>
                    <a:pt x="40" y="345"/>
                  </a:lnTo>
                  <a:lnTo>
                    <a:pt x="42" y="351"/>
                  </a:lnTo>
                  <a:lnTo>
                    <a:pt x="45" y="356"/>
                  </a:lnTo>
                  <a:lnTo>
                    <a:pt x="385" y="356"/>
                  </a:lnTo>
                  <a:close/>
                  <a:moveTo>
                    <a:pt x="278" y="254"/>
                  </a:moveTo>
                  <a:lnTo>
                    <a:pt x="278" y="254"/>
                  </a:lnTo>
                  <a:lnTo>
                    <a:pt x="282" y="256"/>
                  </a:lnTo>
                  <a:lnTo>
                    <a:pt x="285" y="257"/>
                  </a:lnTo>
                  <a:lnTo>
                    <a:pt x="286" y="260"/>
                  </a:lnTo>
                  <a:lnTo>
                    <a:pt x="287" y="264"/>
                  </a:lnTo>
                  <a:lnTo>
                    <a:pt x="287" y="264"/>
                  </a:lnTo>
                  <a:lnTo>
                    <a:pt x="286" y="268"/>
                  </a:lnTo>
                  <a:lnTo>
                    <a:pt x="285" y="270"/>
                  </a:lnTo>
                  <a:lnTo>
                    <a:pt x="282" y="273"/>
                  </a:lnTo>
                  <a:lnTo>
                    <a:pt x="278" y="273"/>
                  </a:lnTo>
                  <a:lnTo>
                    <a:pt x="278" y="273"/>
                  </a:lnTo>
                  <a:lnTo>
                    <a:pt x="274" y="273"/>
                  </a:lnTo>
                  <a:lnTo>
                    <a:pt x="271" y="270"/>
                  </a:lnTo>
                  <a:lnTo>
                    <a:pt x="269" y="268"/>
                  </a:lnTo>
                  <a:lnTo>
                    <a:pt x="269" y="264"/>
                  </a:lnTo>
                  <a:lnTo>
                    <a:pt x="269" y="264"/>
                  </a:lnTo>
                  <a:lnTo>
                    <a:pt x="269" y="260"/>
                  </a:lnTo>
                  <a:lnTo>
                    <a:pt x="271" y="257"/>
                  </a:lnTo>
                  <a:lnTo>
                    <a:pt x="274" y="256"/>
                  </a:lnTo>
                  <a:lnTo>
                    <a:pt x="278" y="254"/>
                  </a:lnTo>
                  <a:lnTo>
                    <a:pt x="278" y="254"/>
                  </a:lnTo>
                  <a:close/>
                  <a:moveTo>
                    <a:pt x="259" y="282"/>
                  </a:moveTo>
                  <a:lnTo>
                    <a:pt x="259" y="282"/>
                  </a:lnTo>
                  <a:lnTo>
                    <a:pt x="263" y="283"/>
                  </a:lnTo>
                  <a:lnTo>
                    <a:pt x="266" y="285"/>
                  </a:lnTo>
                  <a:lnTo>
                    <a:pt x="267" y="287"/>
                  </a:lnTo>
                  <a:lnTo>
                    <a:pt x="269" y="291"/>
                  </a:lnTo>
                  <a:lnTo>
                    <a:pt x="269" y="291"/>
                  </a:lnTo>
                  <a:lnTo>
                    <a:pt x="267" y="295"/>
                  </a:lnTo>
                  <a:lnTo>
                    <a:pt x="266" y="298"/>
                  </a:lnTo>
                  <a:lnTo>
                    <a:pt x="263" y="301"/>
                  </a:lnTo>
                  <a:lnTo>
                    <a:pt x="259" y="301"/>
                  </a:lnTo>
                  <a:lnTo>
                    <a:pt x="259" y="301"/>
                  </a:lnTo>
                  <a:lnTo>
                    <a:pt x="255" y="301"/>
                  </a:lnTo>
                  <a:lnTo>
                    <a:pt x="253" y="298"/>
                  </a:lnTo>
                  <a:lnTo>
                    <a:pt x="250" y="295"/>
                  </a:lnTo>
                  <a:lnTo>
                    <a:pt x="250" y="291"/>
                  </a:lnTo>
                  <a:lnTo>
                    <a:pt x="250" y="291"/>
                  </a:lnTo>
                  <a:lnTo>
                    <a:pt x="250" y="287"/>
                  </a:lnTo>
                  <a:lnTo>
                    <a:pt x="253" y="285"/>
                  </a:lnTo>
                  <a:lnTo>
                    <a:pt x="255" y="283"/>
                  </a:lnTo>
                  <a:lnTo>
                    <a:pt x="259" y="282"/>
                  </a:lnTo>
                  <a:lnTo>
                    <a:pt x="259" y="282"/>
                  </a:lnTo>
                  <a:close/>
                  <a:moveTo>
                    <a:pt x="241" y="254"/>
                  </a:moveTo>
                  <a:lnTo>
                    <a:pt x="241" y="254"/>
                  </a:lnTo>
                  <a:lnTo>
                    <a:pt x="245" y="256"/>
                  </a:lnTo>
                  <a:lnTo>
                    <a:pt x="248" y="257"/>
                  </a:lnTo>
                  <a:lnTo>
                    <a:pt x="249" y="260"/>
                  </a:lnTo>
                  <a:lnTo>
                    <a:pt x="250" y="264"/>
                  </a:lnTo>
                  <a:lnTo>
                    <a:pt x="250" y="264"/>
                  </a:lnTo>
                  <a:lnTo>
                    <a:pt x="249" y="268"/>
                  </a:lnTo>
                  <a:lnTo>
                    <a:pt x="248" y="270"/>
                  </a:lnTo>
                  <a:lnTo>
                    <a:pt x="245" y="273"/>
                  </a:lnTo>
                  <a:lnTo>
                    <a:pt x="241" y="273"/>
                  </a:lnTo>
                  <a:lnTo>
                    <a:pt x="241" y="273"/>
                  </a:lnTo>
                  <a:lnTo>
                    <a:pt x="237" y="273"/>
                  </a:lnTo>
                  <a:lnTo>
                    <a:pt x="234" y="270"/>
                  </a:lnTo>
                  <a:lnTo>
                    <a:pt x="233" y="268"/>
                  </a:lnTo>
                  <a:lnTo>
                    <a:pt x="232" y="264"/>
                  </a:lnTo>
                  <a:lnTo>
                    <a:pt x="232" y="264"/>
                  </a:lnTo>
                  <a:lnTo>
                    <a:pt x="233" y="260"/>
                  </a:lnTo>
                  <a:lnTo>
                    <a:pt x="234" y="257"/>
                  </a:lnTo>
                  <a:lnTo>
                    <a:pt x="237" y="256"/>
                  </a:lnTo>
                  <a:lnTo>
                    <a:pt x="241" y="254"/>
                  </a:lnTo>
                  <a:lnTo>
                    <a:pt x="241" y="254"/>
                  </a:lnTo>
                  <a:close/>
                  <a:moveTo>
                    <a:pt x="222" y="282"/>
                  </a:moveTo>
                  <a:lnTo>
                    <a:pt x="222" y="282"/>
                  </a:lnTo>
                  <a:lnTo>
                    <a:pt x="226" y="283"/>
                  </a:lnTo>
                  <a:lnTo>
                    <a:pt x="229" y="285"/>
                  </a:lnTo>
                  <a:lnTo>
                    <a:pt x="230" y="287"/>
                  </a:lnTo>
                  <a:lnTo>
                    <a:pt x="232" y="291"/>
                  </a:lnTo>
                  <a:lnTo>
                    <a:pt x="232" y="291"/>
                  </a:lnTo>
                  <a:lnTo>
                    <a:pt x="230" y="295"/>
                  </a:lnTo>
                  <a:lnTo>
                    <a:pt x="229" y="298"/>
                  </a:lnTo>
                  <a:lnTo>
                    <a:pt x="226" y="301"/>
                  </a:lnTo>
                  <a:lnTo>
                    <a:pt x="222" y="301"/>
                  </a:lnTo>
                  <a:lnTo>
                    <a:pt x="222" y="301"/>
                  </a:lnTo>
                  <a:lnTo>
                    <a:pt x="218" y="301"/>
                  </a:lnTo>
                  <a:lnTo>
                    <a:pt x="216" y="298"/>
                  </a:lnTo>
                  <a:lnTo>
                    <a:pt x="214" y="295"/>
                  </a:lnTo>
                  <a:lnTo>
                    <a:pt x="213" y="291"/>
                  </a:lnTo>
                  <a:lnTo>
                    <a:pt x="213" y="291"/>
                  </a:lnTo>
                  <a:lnTo>
                    <a:pt x="214" y="287"/>
                  </a:lnTo>
                  <a:lnTo>
                    <a:pt x="216" y="285"/>
                  </a:lnTo>
                  <a:lnTo>
                    <a:pt x="218" y="283"/>
                  </a:lnTo>
                  <a:lnTo>
                    <a:pt x="222" y="282"/>
                  </a:lnTo>
                  <a:lnTo>
                    <a:pt x="222" y="282"/>
                  </a:lnTo>
                  <a:close/>
                  <a:moveTo>
                    <a:pt x="204" y="254"/>
                  </a:moveTo>
                  <a:lnTo>
                    <a:pt x="204" y="254"/>
                  </a:lnTo>
                  <a:lnTo>
                    <a:pt x="208" y="256"/>
                  </a:lnTo>
                  <a:lnTo>
                    <a:pt x="210" y="257"/>
                  </a:lnTo>
                  <a:lnTo>
                    <a:pt x="212" y="260"/>
                  </a:lnTo>
                  <a:lnTo>
                    <a:pt x="213" y="264"/>
                  </a:lnTo>
                  <a:lnTo>
                    <a:pt x="213" y="264"/>
                  </a:lnTo>
                  <a:lnTo>
                    <a:pt x="212" y="268"/>
                  </a:lnTo>
                  <a:lnTo>
                    <a:pt x="210" y="270"/>
                  </a:lnTo>
                  <a:lnTo>
                    <a:pt x="208" y="273"/>
                  </a:lnTo>
                  <a:lnTo>
                    <a:pt x="204" y="273"/>
                  </a:lnTo>
                  <a:lnTo>
                    <a:pt x="204" y="273"/>
                  </a:lnTo>
                  <a:lnTo>
                    <a:pt x="200" y="273"/>
                  </a:lnTo>
                  <a:lnTo>
                    <a:pt x="197" y="270"/>
                  </a:lnTo>
                  <a:lnTo>
                    <a:pt x="196" y="268"/>
                  </a:lnTo>
                  <a:lnTo>
                    <a:pt x="195" y="264"/>
                  </a:lnTo>
                  <a:lnTo>
                    <a:pt x="195" y="264"/>
                  </a:lnTo>
                  <a:lnTo>
                    <a:pt x="196" y="260"/>
                  </a:lnTo>
                  <a:lnTo>
                    <a:pt x="197" y="257"/>
                  </a:lnTo>
                  <a:lnTo>
                    <a:pt x="200" y="256"/>
                  </a:lnTo>
                  <a:lnTo>
                    <a:pt x="204" y="254"/>
                  </a:lnTo>
                  <a:lnTo>
                    <a:pt x="204" y="254"/>
                  </a:lnTo>
                  <a:close/>
                  <a:moveTo>
                    <a:pt x="185" y="282"/>
                  </a:moveTo>
                  <a:lnTo>
                    <a:pt x="185" y="282"/>
                  </a:lnTo>
                  <a:lnTo>
                    <a:pt x="189" y="283"/>
                  </a:lnTo>
                  <a:lnTo>
                    <a:pt x="192" y="285"/>
                  </a:lnTo>
                  <a:lnTo>
                    <a:pt x="193" y="287"/>
                  </a:lnTo>
                  <a:lnTo>
                    <a:pt x="195" y="291"/>
                  </a:lnTo>
                  <a:lnTo>
                    <a:pt x="195" y="291"/>
                  </a:lnTo>
                  <a:lnTo>
                    <a:pt x="193" y="295"/>
                  </a:lnTo>
                  <a:lnTo>
                    <a:pt x="192" y="298"/>
                  </a:lnTo>
                  <a:lnTo>
                    <a:pt x="189" y="301"/>
                  </a:lnTo>
                  <a:lnTo>
                    <a:pt x="185" y="301"/>
                  </a:lnTo>
                  <a:lnTo>
                    <a:pt x="185" y="301"/>
                  </a:lnTo>
                  <a:lnTo>
                    <a:pt x="181" y="301"/>
                  </a:lnTo>
                  <a:lnTo>
                    <a:pt x="179" y="298"/>
                  </a:lnTo>
                  <a:lnTo>
                    <a:pt x="177" y="295"/>
                  </a:lnTo>
                  <a:lnTo>
                    <a:pt x="176" y="291"/>
                  </a:lnTo>
                  <a:lnTo>
                    <a:pt x="176" y="291"/>
                  </a:lnTo>
                  <a:lnTo>
                    <a:pt x="177" y="287"/>
                  </a:lnTo>
                  <a:lnTo>
                    <a:pt x="179" y="285"/>
                  </a:lnTo>
                  <a:lnTo>
                    <a:pt x="181" y="283"/>
                  </a:lnTo>
                  <a:lnTo>
                    <a:pt x="185" y="282"/>
                  </a:lnTo>
                  <a:lnTo>
                    <a:pt x="185" y="282"/>
                  </a:lnTo>
                  <a:close/>
                  <a:moveTo>
                    <a:pt x="167" y="254"/>
                  </a:moveTo>
                  <a:lnTo>
                    <a:pt x="167" y="254"/>
                  </a:lnTo>
                  <a:lnTo>
                    <a:pt x="171" y="256"/>
                  </a:lnTo>
                  <a:lnTo>
                    <a:pt x="173" y="257"/>
                  </a:lnTo>
                  <a:lnTo>
                    <a:pt x="175" y="260"/>
                  </a:lnTo>
                  <a:lnTo>
                    <a:pt x="176" y="264"/>
                  </a:lnTo>
                  <a:lnTo>
                    <a:pt x="176" y="264"/>
                  </a:lnTo>
                  <a:lnTo>
                    <a:pt x="175" y="268"/>
                  </a:lnTo>
                  <a:lnTo>
                    <a:pt x="173" y="270"/>
                  </a:lnTo>
                  <a:lnTo>
                    <a:pt x="171" y="273"/>
                  </a:lnTo>
                  <a:lnTo>
                    <a:pt x="167" y="273"/>
                  </a:lnTo>
                  <a:lnTo>
                    <a:pt x="167" y="273"/>
                  </a:lnTo>
                  <a:lnTo>
                    <a:pt x="163" y="273"/>
                  </a:lnTo>
                  <a:lnTo>
                    <a:pt x="160" y="270"/>
                  </a:lnTo>
                  <a:lnTo>
                    <a:pt x="159" y="268"/>
                  </a:lnTo>
                  <a:lnTo>
                    <a:pt x="158" y="264"/>
                  </a:lnTo>
                  <a:lnTo>
                    <a:pt x="158" y="264"/>
                  </a:lnTo>
                  <a:lnTo>
                    <a:pt x="159" y="260"/>
                  </a:lnTo>
                  <a:lnTo>
                    <a:pt x="160" y="257"/>
                  </a:lnTo>
                  <a:lnTo>
                    <a:pt x="163" y="256"/>
                  </a:lnTo>
                  <a:lnTo>
                    <a:pt x="167" y="254"/>
                  </a:lnTo>
                  <a:lnTo>
                    <a:pt x="167" y="254"/>
                  </a:lnTo>
                  <a:close/>
                  <a:moveTo>
                    <a:pt x="148" y="282"/>
                  </a:moveTo>
                  <a:lnTo>
                    <a:pt x="148" y="282"/>
                  </a:lnTo>
                  <a:lnTo>
                    <a:pt x="152" y="283"/>
                  </a:lnTo>
                  <a:lnTo>
                    <a:pt x="155" y="285"/>
                  </a:lnTo>
                  <a:lnTo>
                    <a:pt x="156" y="287"/>
                  </a:lnTo>
                  <a:lnTo>
                    <a:pt x="158" y="291"/>
                  </a:lnTo>
                  <a:lnTo>
                    <a:pt x="158" y="291"/>
                  </a:lnTo>
                  <a:lnTo>
                    <a:pt x="156" y="295"/>
                  </a:lnTo>
                  <a:lnTo>
                    <a:pt x="155" y="298"/>
                  </a:lnTo>
                  <a:lnTo>
                    <a:pt x="152" y="301"/>
                  </a:lnTo>
                  <a:lnTo>
                    <a:pt x="148" y="301"/>
                  </a:lnTo>
                  <a:lnTo>
                    <a:pt x="148" y="301"/>
                  </a:lnTo>
                  <a:lnTo>
                    <a:pt x="144" y="301"/>
                  </a:lnTo>
                  <a:lnTo>
                    <a:pt x="142" y="298"/>
                  </a:lnTo>
                  <a:lnTo>
                    <a:pt x="140" y="295"/>
                  </a:lnTo>
                  <a:lnTo>
                    <a:pt x="139" y="291"/>
                  </a:lnTo>
                  <a:lnTo>
                    <a:pt x="139" y="291"/>
                  </a:lnTo>
                  <a:lnTo>
                    <a:pt x="140" y="287"/>
                  </a:lnTo>
                  <a:lnTo>
                    <a:pt x="142" y="285"/>
                  </a:lnTo>
                  <a:lnTo>
                    <a:pt x="144" y="283"/>
                  </a:lnTo>
                  <a:lnTo>
                    <a:pt x="148" y="282"/>
                  </a:lnTo>
                  <a:lnTo>
                    <a:pt x="148" y="282"/>
                  </a:lnTo>
                  <a:close/>
                  <a:moveTo>
                    <a:pt x="130" y="254"/>
                  </a:moveTo>
                  <a:lnTo>
                    <a:pt x="130" y="254"/>
                  </a:lnTo>
                  <a:lnTo>
                    <a:pt x="134" y="256"/>
                  </a:lnTo>
                  <a:lnTo>
                    <a:pt x="136" y="257"/>
                  </a:lnTo>
                  <a:lnTo>
                    <a:pt x="138" y="260"/>
                  </a:lnTo>
                  <a:lnTo>
                    <a:pt x="139" y="264"/>
                  </a:lnTo>
                  <a:lnTo>
                    <a:pt x="139" y="264"/>
                  </a:lnTo>
                  <a:lnTo>
                    <a:pt x="138" y="268"/>
                  </a:lnTo>
                  <a:lnTo>
                    <a:pt x="136" y="270"/>
                  </a:lnTo>
                  <a:lnTo>
                    <a:pt x="134" y="273"/>
                  </a:lnTo>
                  <a:lnTo>
                    <a:pt x="130" y="273"/>
                  </a:lnTo>
                  <a:lnTo>
                    <a:pt x="130" y="273"/>
                  </a:lnTo>
                  <a:lnTo>
                    <a:pt x="126" y="273"/>
                  </a:lnTo>
                  <a:lnTo>
                    <a:pt x="123" y="270"/>
                  </a:lnTo>
                  <a:lnTo>
                    <a:pt x="122" y="268"/>
                  </a:lnTo>
                  <a:lnTo>
                    <a:pt x="120" y="264"/>
                  </a:lnTo>
                  <a:lnTo>
                    <a:pt x="120" y="264"/>
                  </a:lnTo>
                  <a:lnTo>
                    <a:pt x="122" y="260"/>
                  </a:lnTo>
                  <a:lnTo>
                    <a:pt x="123" y="257"/>
                  </a:lnTo>
                  <a:lnTo>
                    <a:pt x="126" y="256"/>
                  </a:lnTo>
                  <a:lnTo>
                    <a:pt x="130" y="254"/>
                  </a:lnTo>
                  <a:lnTo>
                    <a:pt x="130" y="254"/>
                  </a:lnTo>
                  <a:close/>
                  <a:moveTo>
                    <a:pt x="111" y="282"/>
                  </a:moveTo>
                  <a:lnTo>
                    <a:pt x="111" y="282"/>
                  </a:lnTo>
                  <a:lnTo>
                    <a:pt x="115" y="283"/>
                  </a:lnTo>
                  <a:lnTo>
                    <a:pt x="118" y="285"/>
                  </a:lnTo>
                  <a:lnTo>
                    <a:pt x="119" y="287"/>
                  </a:lnTo>
                  <a:lnTo>
                    <a:pt x="120" y="291"/>
                  </a:lnTo>
                  <a:lnTo>
                    <a:pt x="120" y="291"/>
                  </a:lnTo>
                  <a:lnTo>
                    <a:pt x="119" y="295"/>
                  </a:lnTo>
                  <a:lnTo>
                    <a:pt x="118" y="298"/>
                  </a:lnTo>
                  <a:lnTo>
                    <a:pt x="115" y="301"/>
                  </a:lnTo>
                  <a:lnTo>
                    <a:pt x="111" y="301"/>
                  </a:lnTo>
                  <a:lnTo>
                    <a:pt x="111" y="301"/>
                  </a:lnTo>
                  <a:lnTo>
                    <a:pt x="107" y="301"/>
                  </a:lnTo>
                  <a:lnTo>
                    <a:pt x="105" y="298"/>
                  </a:lnTo>
                  <a:lnTo>
                    <a:pt x="103" y="295"/>
                  </a:lnTo>
                  <a:lnTo>
                    <a:pt x="102" y="291"/>
                  </a:lnTo>
                  <a:lnTo>
                    <a:pt x="102" y="291"/>
                  </a:lnTo>
                  <a:lnTo>
                    <a:pt x="103" y="287"/>
                  </a:lnTo>
                  <a:lnTo>
                    <a:pt x="105" y="285"/>
                  </a:lnTo>
                  <a:lnTo>
                    <a:pt x="107" y="283"/>
                  </a:lnTo>
                  <a:lnTo>
                    <a:pt x="111" y="282"/>
                  </a:lnTo>
                  <a:lnTo>
                    <a:pt x="111" y="282"/>
                  </a:lnTo>
                  <a:close/>
                  <a:moveTo>
                    <a:pt x="79" y="868"/>
                  </a:moveTo>
                  <a:lnTo>
                    <a:pt x="385" y="868"/>
                  </a:lnTo>
                  <a:lnTo>
                    <a:pt x="385" y="762"/>
                  </a:lnTo>
                  <a:lnTo>
                    <a:pt x="385" y="762"/>
                  </a:lnTo>
                  <a:lnTo>
                    <a:pt x="387" y="752"/>
                  </a:lnTo>
                  <a:lnTo>
                    <a:pt x="388" y="741"/>
                  </a:lnTo>
                  <a:lnTo>
                    <a:pt x="389" y="732"/>
                  </a:lnTo>
                  <a:lnTo>
                    <a:pt x="393" y="723"/>
                  </a:lnTo>
                  <a:lnTo>
                    <a:pt x="393" y="723"/>
                  </a:lnTo>
                  <a:lnTo>
                    <a:pt x="388" y="708"/>
                  </a:lnTo>
                  <a:lnTo>
                    <a:pt x="387" y="692"/>
                  </a:lnTo>
                  <a:lnTo>
                    <a:pt x="45" y="692"/>
                  </a:lnTo>
                  <a:lnTo>
                    <a:pt x="45" y="692"/>
                  </a:lnTo>
                  <a:lnTo>
                    <a:pt x="42" y="698"/>
                  </a:lnTo>
                  <a:lnTo>
                    <a:pt x="40" y="704"/>
                  </a:lnTo>
                  <a:lnTo>
                    <a:pt x="38" y="711"/>
                  </a:lnTo>
                  <a:lnTo>
                    <a:pt x="37" y="716"/>
                  </a:lnTo>
                  <a:lnTo>
                    <a:pt x="37" y="825"/>
                  </a:lnTo>
                  <a:lnTo>
                    <a:pt x="37" y="825"/>
                  </a:lnTo>
                  <a:lnTo>
                    <a:pt x="38" y="833"/>
                  </a:lnTo>
                  <a:lnTo>
                    <a:pt x="41" y="841"/>
                  </a:lnTo>
                  <a:lnTo>
                    <a:pt x="45" y="849"/>
                  </a:lnTo>
                  <a:lnTo>
                    <a:pt x="50" y="856"/>
                  </a:lnTo>
                  <a:lnTo>
                    <a:pt x="56" y="861"/>
                  </a:lnTo>
                  <a:lnTo>
                    <a:pt x="64" y="865"/>
                  </a:lnTo>
                  <a:lnTo>
                    <a:pt x="71" y="866"/>
                  </a:lnTo>
                  <a:lnTo>
                    <a:pt x="79" y="868"/>
                  </a:lnTo>
                  <a:lnTo>
                    <a:pt x="79" y="868"/>
                  </a:lnTo>
                  <a:close/>
                  <a:moveTo>
                    <a:pt x="278" y="748"/>
                  </a:moveTo>
                  <a:lnTo>
                    <a:pt x="278" y="748"/>
                  </a:lnTo>
                  <a:lnTo>
                    <a:pt x="282" y="749"/>
                  </a:lnTo>
                  <a:lnTo>
                    <a:pt x="285" y="750"/>
                  </a:lnTo>
                  <a:lnTo>
                    <a:pt x="286" y="753"/>
                  </a:lnTo>
                  <a:lnTo>
                    <a:pt x="287" y="757"/>
                  </a:lnTo>
                  <a:lnTo>
                    <a:pt x="287" y="757"/>
                  </a:lnTo>
                  <a:lnTo>
                    <a:pt x="286" y="761"/>
                  </a:lnTo>
                  <a:lnTo>
                    <a:pt x="285" y="763"/>
                  </a:lnTo>
                  <a:lnTo>
                    <a:pt x="282" y="766"/>
                  </a:lnTo>
                  <a:lnTo>
                    <a:pt x="278" y="766"/>
                  </a:lnTo>
                  <a:lnTo>
                    <a:pt x="278" y="766"/>
                  </a:lnTo>
                  <a:lnTo>
                    <a:pt x="274" y="766"/>
                  </a:lnTo>
                  <a:lnTo>
                    <a:pt x="271" y="763"/>
                  </a:lnTo>
                  <a:lnTo>
                    <a:pt x="269" y="761"/>
                  </a:lnTo>
                  <a:lnTo>
                    <a:pt x="269" y="757"/>
                  </a:lnTo>
                  <a:lnTo>
                    <a:pt x="269" y="757"/>
                  </a:lnTo>
                  <a:lnTo>
                    <a:pt x="269" y="753"/>
                  </a:lnTo>
                  <a:lnTo>
                    <a:pt x="271" y="750"/>
                  </a:lnTo>
                  <a:lnTo>
                    <a:pt x="274" y="749"/>
                  </a:lnTo>
                  <a:lnTo>
                    <a:pt x="278" y="748"/>
                  </a:lnTo>
                  <a:lnTo>
                    <a:pt x="278" y="748"/>
                  </a:lnTo>
                  <a:close/>
                  <a:moveTo>
                    <a:pt x="259" y="775"/>
                  </a:moveTo>
                  <a:lnTo>
                    <a:pt x="259" y="775"/>
                  </a:lnTo>
                  <a:lnTo>
                    <a:pt x="263" y="777"/>
                  </a:lnTo>
                  <a:lnTo>
                    <a:pt x="266" y="778"/>
                  </a:lnTo>
                  <a:lnTo>
                    <a:pt x="267" y="781"/>
                  </a:lnTo>
                  <a:lnTo>
                    <a:pt x="269" y="785"/>
                  </a:lnTo>
                  <a:lnTo>
                    <a:pt x="269" y="785"/>
                  </a:lnTo>
                  <a:lnTo>
                    <a:pt x="267" y="789"/>
                  </a:lnTo>
                  <a:lnTo>
                    <a:pt x="266" y="791"/>
                  </a:lnTo>
                  <a:lnTo>
                    <a:pt x="263" y="794"/>
                  </a:lnTo>
                  <a:lnTo>
                    <a:pt x="259" y="794"/>
                  </a:lnTo>
                  <a:lnTo>
                    <a:pt x="259" y="794"/>
                  </a:lnTo>
                  <a:lnTo>
                    <a:pt x="255" y="794"/>
                  </a:lnTo>
                  <a:lnTo>
                    <a:pt x="253" y="791"/>
                  </a:lnTo>
                  <a:lnTo>
                    <a:pt x="250" y="789"/>
                  </a:lnTo>
                  <a:lnTo>
                    <a:pt x="250" y="785"/>
                  </a:lnTo>
                  <a:lnTo>
                    <a:pt x="250" y="785"/>
                  </a:lnTo>
                  <a:lnTo>
                    <a:pt x="250" y="781"/>
                  </a:lnTo>
                  <a:lnTo>
                    <a:pt x="253" y="778"/>
                  </a:lnTo>
                  <a:lnTo>
                    <a:pt x="255" y="777"/>
                  </a:lnTo>
                  <a:lnTo>
                    <a:pt x="259" y="775"/>
                  </a:lnTo>
                  <a:lnTo>
                    <a:pt x="259" y="775"/>
                  </a:lnTo>
                  <a:close/>
                  <a:moveTo>
                    <a:pt x="241" y="748"/>
                  </a:moveTo>
                  <a:lnTo>
                    <a:pt x="241" y="748"/>
                  </a:lnTo>
                  <a:lnTo>
                    <a:pt x="245" y="749"/>
                  </a:lnTo>
                  <a:lnTo>
                    <a:pt x="248" y="750"/>
                  </a:lnTo>
                  <a:lnTo>
                    <a:pt x="249" y="753"/>
                  </a:lnTo>
                  <a:lnTo>
                    <a:pt x="250" y="757"/>
                  </a:lnTo>
                  <a:lnTo>
                    <a:pt x="250" y="757"/>
                  </a:lnTo>
                  <a:lnTo>
                    <a:pt x="249" y="761"/>
                  </a:lnTo>
                  <a:lnTo>
                    <a:pt x="248" y="763"/>
                  </a:lnTo>
                  <a:lnTo>
                    <a:pt x="245" y="766"/>
                  </a:lnTo>
                  <a:lnTo>
                    <a:pt x="241" y="766"/>
                  </a:lnTo>
                  <a:lnTo>
                    <a:pt x="241" y="766"/>
                  </a:lnTo>
                  <a:lnTo>
                    <a:pt x="237" y="766"/>
                  </a:lnTo>
                  <a:lnTo>
                    <a:pt x="234" y="763"/>
                  </a:lnTo>
                  <a:lnTo>
                    <a:pt x="233" y="761"/>
                  </a:lnTo>
                  <a:lnTo>
                    <a:pt x="232" y="757"/>
                  </a:lnTo>
                  <a:lnTo>
                    <a:pt x="232" y="757"/>
                  </a:lnTo>
                  <a:lnTo>
                    <a:pt x="233" y="753"/>
                  </a:lnTo>
                  <a:lnTo>
                    <a:pt x="234" y="750"/>
                  </a:lnTo>
                  <a:lnTo>
                    <a:pt x="237" y="749"/>
                  </a:lnTo>
                  <a:lnTo>
                    <a:pt x="241" y="748"/>
                  </a:lnTo>
                  <a:lnTo>
                    <a:pt x="241" y="748"/>
                  </a:lnTo>
                  <a:close/>
                  <a:moveTo>
                    <a:pt x="222" y="775"/>
                  </a:moveTo>
                  <a:lnTo>
                    <a:pt x="222" y="775"/>
                  </a:lnTo>
                  <a:lnTo>
                    <a:pt x="226" y="777"/>
                  </a:lnTo>
                  <a:lnTo>
                    <a:pt x="229" y="778"/>
                  </a:lnTo>
                  <a:lnTo>
                    <a:pt x="230" y="781"/>
                  </a:lnTo>
                  <a:lnTo>
                    <a:pt x="232" y="785"/>
                  </a:lnTo>
                  <a:lnTo>
                    <a:pt x="232" y="785"/>
                  </a:lnTo>
                  <a:lnTo>
                    <a:pt x="230" y="789"/>
                  </a:lnTo>
                  <a:lnTo>
                    <a:pt x="229" y="791"/>
                  </a:lnTo>
                  <a:lnTo>
                    <a:pt x="226" y="794"/>
                  </a:lnTo>
                  <a:lnTo>
                    <a:pt x="222" y="794"/>
                  </a:lnTo>
                  <a:lnTo>
                    <a:pt x="222" y="794"/>
                  </a:lnTo>
                  <a:lnTo>
                    <a:pt x="218" y="794"/>
                  </a:lnTo>
                  <a:lnTo>
                    <a:pt x="216" y="791"/>
                  </a:lnTo>
                  <a:lnTo>
                    <a:pt x="214" y="789"/>
                  </a:lnTo>
                  <a:lnTo>
                    <a:pt x="213" y="785"/>
                  </a:lnTo>
                  <a:lnTo>
                    <a:pt x="213" y="785"/>
                  </a:lnTo>
                  <a:lnTo>
                    <a:pt x="214" y="781"/>
                  </a:lnTo>
                  <a:lnTo>
                    <a:pt x="216" y="778"/>
                  </a:lnTo>
                  <a:lnTo>
                    <a:pt x="218" y="777"/>
                  </a:lnTo>
                  <a:lnTo>
                    <a:pt x="222" y="775"/>
                  </a:lnTo>
                  <a:lnTo>
                    <a:pt x="222" y="775"/>
                  </a:lnTo>
                  <a:close/>
                  <a:moveTo>
                    <a:pt x="204" y="748"/>
                  </a:moveTo>
                  <a:lnTo>
                    <a:pt x="204" y="748"/>
                  </a:lnTo>
                  <a:lnTo>
                    <a:pt x="208" y="749"/>
                  </a:lnTo>
                  <a:lnTo>
                    <a:pt x="210" y="750"/>
                  </a:lnTo>
                  <a:lnTo>
                    <a:pt x="212" y="753"/>
                  </a:lnTo>
                  <a:lnTo>
                    <a:pt x="213" y="757"/>
                  </a:lnTo>
                  <a:lnTo>
                    <a:pt x="213" y="757"/>
                  </a:lnTo>
                  <a:lnTo>
                    <a:pt x="212" y="761"/>
                  </a:lnTo>
                  <a:lnTo>
                    <a:pt x="210" y="763"/>
                  </a:lnTo>
                  <a:lnTo>
                    <a:pt x="208" y="766"/>
                  </a:lnTo>
                  <a:lnTo>
                    <a:pt x="204" y="766"/>
                  </a:lnTo>
                  <a:lnTo>
                    <a:pt x="204" y="766"/>
                  </a:lnTo>
                  <a:lnTo>
                    <a:pt x="200" y="766"/>
                  </a:lnTo>
                  <a:lnTo>
                    <a:pt x="197" y="763"/>
                  </a:lnTo>
                  <a:lnTo>
                    <a:pt x="196" y="761"/>
                  </a:lnTo>
                  <a:lnTo>
                    <a:pt x="195" y="757"/>
                  </a:lnTo>
                  <a:lnTo>
                    <a:pt x="195" y="757"/>
                  </a:lnTo>
                  <a:lnTo>
                    <a:pt x="196" y="753"/>
                  </a:lnTo>
                  <a:lnTo>
                    <a:pt x="197" y="750"/>
                  </a:lnTo>
                  <a:lnTo>
                    <a:pt x="200" y="749"/>
                  </a:lnTo>
                  <a:lnTo>
                    <a:pt x="204" y="748"/>
                  </a:lnTo>
                  <a:lnTo>
                    <a:pt x="204" y="748"/>
                  </a:lnTo>
                  <a:close/>
                  <a:moveTo>
                    <a:pt x="185" y="775"/>
                  </a:moveTo>
                  <a:lnTo>
                    <a:pt x="185" y="775"/>
                  </a:lnTo>
                  <a:lnTo>
                    <a:pt x="189" y="777"/>
                  </a:lnTo>
                  <a:lnTo>
                    <a:pt x="192" y="778"/>
                  </a:lnTo>
                  <a:lnTo>
                    <a:pt x="193" y="781"/>
                  </a:lnTo>
                  <a:lnTo>
                    <a:pt x="195" y="785"/>
                  </a:lnTo>
                  <a:lnTo>
                    <a:pt x="195" y="785"/>
                  </a:lnTo>
                  <a:lnTo>
                    <a:pt x="193" y="789"/>
                  </a:lnTo>
                  <a:lnTo>
                    <a:pt x="192" y="791"/>
                  </a:lnTo>
                  <a:lnTo>
                    <a:pt x="189" y="794"/>
                  </a:lnTo>
                  <a:lnTo>
                    <a:pt x="185" y="794"/>
                  </a:lnTo>
                  <a:lnTo>
                    <a:pt x="185" y="794"/>
                  </a:lnTo>
                  <a:lnTo>
                    <a:pt x="181" y="794"/>
                  </a:lnTo>
                  <a:lnTo>
                    <a:pt x="179" y="791"/>
                  </a:lnTo>
                  <a:lnTo>
                    <a:pt x="177" y="789"/>
                  </a:lnTo>
                  <a:lnTo>
                    <a:pt x="176" y="785"/>
                  </a:lnTo>
                  <a:lnTo>
                    <a:pt x="176" y="785"/>
                  </a:lnTo>
                  <a:lnTo>
                    <a:pt x="177" y="781"/>
                  </a:lnTo>
                  <a:lnTo>
                    <a:pt x="179" y="778"/>
                  </a:lnTo>
                  <a:lnTo>
                    <a:pt x="181" y="777"/>
                  </a:lnTo>
                  <a:lnTo>
                    <a:pt x="185" y="775"/>
                  </a:lnTo>
                  <a:lnTo>
                    <a:pt x="185" y="775"/>
                  </a:lnTo>
                  <a:close/>
                  <a:moveTo>
                    <a:pt x="167" y="748"/>
                  </a:moveTo>
                  <a:lnTo>
                    <a:pt x="167" y="748"/>
                  </a:lnTo>
                  <a:lnTo>
                    <a:pt x="171" y="749"/>
                  </a:lnTo>
                  <a:lnTo>
                    <a:pt x="173" y="750"/>
                  </a:lnTo>
                  <a:lnTo>
                    <a:pt x="175" y="753"/>
                  </a:lnTo>
                  <a:lnTo>
                    <a:pt x="176" y="757"/>
                  </a:lnTo>
                  <a:lnTo>
                    <a:pt x="176" y="757"/>
                  </a:lnTo>
                  <a:lnTo>
                    <a:pt x="175" y="761"/>
                  </a:lnTo>
                  <a:lnTo>
                    <a:pt x="173" y="763"/>
                  </a:lnTo>
                  <a:lnTo>
                    <a:pt x="171" y="766"/>
                  </a:lnTo>
                  <a:lnTo>
                    <a:pt x="167" y="766"/>
                  </a:lnTo>
                  <a:lnTo>
                    <a:pt x="167" y="766"/>
                  </a:lnTo>
                  <a:lnTo>
                    <a:pt x="163" y="766"/>
                  </a:lnTo>
                  <a:lnTo>
                    <a:pt x="160" y="763"/>
                  </a:lnTo>
                  <a:lnTo>
                    <a:pt x="159" y="761"/>
                  </a:lnTo>
                  <a:lnTo>
                    <a:pt x="158" y="757"/>
                  </a:lnTo>
                  <a:lnTo>
                    <a:pt x="158" y="757"/>
                  </a:lnTo>
                  <a:lnTo>
                    <a:pt x="159" y="753"/>
                  </a:lnTo>
                  <a:lnTo>
                    <a:pt x="160" y="750"/>
                  </a:lnTo>
                  <a:lnTo>
                    <a:pt x="163" y="749"/>
                  </a:lnTo>
                  <a:lnTo>
                    <a:pt x="167" y="748"/>
                  </a:lnTo>
                  <a:lnTo>
                    <a:pt x="167" y="748"/>
                  </a:lnTo>
                  <a:close/>
                  <a:moveTo>
                    <a:pt x="148" y="775"/>
                  </a:moveTo>
                  <a:lnTo>
                    <a:pt x="148" y="775"/>
                  </a:lnTo>
                  <a:lnTo>
                    <a:pt x="152" y="777"/>
                  </a:lnTo>
                  <a:lnTo>
                    <a:pt x="155" y="778"/>
                  </a:lnTo>
                  <a:lnTo>
                    <a:pt x="156" y="781"/>
                  </a:lnTo>
                  <a:lnTo>
                    <a:pt x="158" y="785"/>
                  </a:lnTo>
                  <a:lnTo>
                    <a:pt x="158" y="785"/>
                  </a:lnTo>
                  <a:lnTo>
                    <a:pt x="156" y="789"/>
                  </a:lnTo>
                  <a:lnTo>
                    <a:pt x="155" y="791"/>
                  </a:lnTo>
                  <a:lnTo>
                    <a:pt x="152" y="794"/>
                  </a:lnTo>
                  <a:lnTo>
                    <a:pt x="148" y="794"/>
                  </a:lnTo>
                  <a:lnTo>
                    <a:pt x="148" y="794"/>
                  </a:lnTo>
                  <a:lnTo>
                    <a:pt x="144" y="794"/>
                  </a:lnTo>
                  <a:lnTo>
                    <a:pt x="142" y="791"/>
                  </a:lnTo>
                  <a:lnTo>
                    <a:pt x="140" y="789"/>
                  </a:lnTo>
                  <a:lnTo>
                    <a:pt x="139" y="785"/>
                  </a:lnTo>
                  <a:lnTo>
                    <a:pt x="139" y="785"/>
                  </a:lnTo>
                  <a:lnTo>
                    <a:pt x="140" y="781"/>
                  </a:lnTo>
                  <a:lnTo>
                    <a:pt x="142" y="778"/>
                  </a:lnTo>
                  <a:lnTo>
                    <a:pt x="144" y="777"/>
                  </a:lnTo>
                  <a:lnTo>
                    <a:pt x="148" y="775"/>
                  </a:lnTo>
                  <a:lnTo>
                    <a:pt x="148" y="775"/>
                  </a:lnTo>
                  <a:close/>
                  <a:moveTo>
                    <a:pt x="130" y="748"/>
                  </a:moveTo>
                  <a:lnTo>
                    <a:pt x="130" y="748"/>
                  </a:lnTo>
                  <a:lnTo>
                    <a:pt x="134" y="749"/>
                  </a:lnTo>
                  <a:lnTo>
                    <a:pt x="136" y="750"/>
                  </a:lnTo>
                  <a:lnTo>
                    <a:pt x="138" y="753"/>
                  </a:lnTo>
                  <a:lnTo>
                    <a:pt x="139" y="757"/>
                  </a:lnTo>
                  <a:lnTo>
                    <a:pt x="139" y="757"/>
                  </a:lnTo>
                  <a:lnTo>
                    <a:pt x="138" y="761"/>
                  </a:lnTo>
                  <a:lnTo>
                    <a:pt x="136" y="763"/>
                  </a:lnTo>
                  <a:lnTo>
                    <a:pt x="134" y="766"/>
                  </a:lnTo>
                  <a:lnTo>
                    <a:pt x="130" y="766"/>
                  </a:lnTo>
                  <a:lnTo>
                    <a:pt x="130" y="766"/>
                  </a:lnTo>
                  <a:lnTo>
                    <a:pt x="126" y="766"/>
                  </a:lnTo>
                  <a:lnTo>
                    <a:pt x="123" y="763"/>
                  </a:lnTo>
                  <a:lnTo>
                    <a:pt x="122" y="761"/>
                  </a:lnTo>
                  <a:lnTo>
                    <a:pt x="120" y="757"/>
                  </a:lnTo>
                  <a:lnTo>
                    <a:pt x="120" y="757"/>
                  </a:lnTo>
                  <a:lnTo>
                    <a:pt x="122" y="753"/>
                  </a:lnTo>
                  <a:lnTo>
                    <a:pt x="123" y="750"/>
                  </a:lnTo>
                  <a:lnTo>
                    <a:pt x="126" y="749"/>
                  </a:lnTo>
                  <a:lnTo>
                    <a:pt x="130" y="748"/>
                  </a:lnTo>
                  <a:lnTo>
                    <a:pt x="130" y="748"/>
                  </a:lnTo>
                  <a:close/>
                  <a:moveTo>
                    <a:pt x="111" y="775"/>
                  </a:moveTo>
                  <a:lnTo>
                    <a:pt x="111" y="775"/>
                  </a:lnTo>
                  <a:lnTo>
                    <a:pt x="115" y="777"/>
                  </a:lnTo>
                  <a:lnTo>
                    <a:pt x="118" y="778"/>
                  </a:lnTo>
                  <a:lnTo>
                    <a:pt x="119" y="781"/>
                  </a:lnTo>
                  <a:lnTo>
                    <a:pt x="120" y="785"/>
                  </a:lnTo>
                  <a:lnTo>
                    <a:pt x="120" y="785"/>
                  </a:lnTo>
                  <a:lnTo>
                    <a:pt x="119" y="789"/>
                  </a:lnTo>
                  <a:lnTo>
                    <a:pt x="118" y="791"/>
                  </a:lnTo>
                  <a:lnTo>
                    <a:pt x="115" y="794"/>
                  </a:lnTo>
                  <a:lnTo>
                    <a:pt x="111" y="794"/>
                  </a:lnTo>
                  <a:lnTo>
                    <a:pt x="111" y="794"/>
                  </a:lnTo>
                  <a:lnTo>
                    <a:pt x="107" y="794"/>
                  </a:lnTo>
                  <a:lnTo>
                    <a:pt x="105" y="791"/>
                  </a:lnTo>
                  <a:lnTo>
                    <a:pt x="103" y="789"/>
                  </a:lnTo>
                  <a:lnTo>
                    <a:pt x="102" y="785"/>
                  </a:lnTo>
                  <a:lnTo>
                    <a:pt x="102" y="785"/>
                  </a:lnTo>
                  <a:lnTo>
                    <a:pt x="103" y="781"/>
                  </a:lnTo>
                  <a:lnTo>
                    <a:pt x="105" y="778"/>
                  </a:lnTo>
                  <a:lnTo>
                    <a:pt x="107" y="777"/>
                  </a:lnTo>
                  <a:lnTo>
                    <a:pt x="111" y="775"/>
                  </a:lnTo>
                  <a:lnTo>
                    <a:pt x="111" y="77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75000"/>
                  </a:schemeClr>
                </a:solidFill>
                <a:latin typeface="+mj-lt"/>
              </a:endParaRPr>
            </a:p>
          </p:txBody>
        </p:sp>
      </p:grpSp>
      <p:sp>
        <p:nvSpPr>
          <p:cNvPr id="66" name="TextBox 65"/>
          <p:cNvSpPr txBox="1"/>
          <p:nvPr/>
        </p:nvSpPr>
        <p:spPr>
          <a:xfrm>
            <a:off x="7314903" y="2872920"/>
            <a:ext cx="567463" cy="123111"/>
          </a:xfrm>
          <a:prstGeom prst="rect">
            <a:avLst/>
          </a:prstGeom>
          <a:solidFill>
            <a:schemeClr val="bg1"/>
          </a:solidFill>
        </p:spPr>
        <p:txBody>
          <a:bodyPr wrap="none" lIns="0" tIns="0" rIns="0" bIns="0" rtlCol="0" anchor="ctr">
            <a:spAutoFit/>
          </a:bodyPr>
          <a:lstStyle>
            <a:defPPr>
              <a:defRPr lang="en-US"/>
            </a:defPPr>
            <a:lvl1pPr>
              <a:defRPr sz="1100">
                <a:solidFill>
                  <a:srgbClr val="000000"/>
                </a:solidFill>
              </a:defRPr>
            </a:lvl1pPr>
          </a:lstStyle>
          <a:p>
            <a:r>
              <a:rPr lang="en-US" sz="800" dirty="0">
                <a:solidFill>
                  <a:schemeClr val="tx1">
                    <a:lumMod val="75000"/>
                  </a:schemeClr>
                </a:solidFill>
                <a:latin typeface="+mj-lt"/>
              </a:rPr>
              <a:t>Packet Core</a:t>
            </a:r>
          </a:p>
        </p:txBody>
      </p:sp>
      <p:sp>
        <p:nvSpPr>
          <p:cNvPr id="104" name="TextBox 103"/>
          <p:cNvSpPr txBox="1"/>
          <p:nvPr/>
        </p:nvSpPr>
        <p:spPr>
          <a:xfrm>
            <a:off x="4800364" y="2814193"/>
            <a:ext cx="681270" cy="246221"/>
          </a:xfrm>
          <a:prstGeom prst="rect">
            <a:avLst/>
          </a:prstGeom>
          <a:solidFill>
            <a:schemeClr val="bg1"/>
          </a:solidFill>
        </p:spPr>
        <p:txBody>
          <a:bodyPr wrap="square" lIns="0" tIns="0" rIns="0" bIns="0" rtlCol="0">
            <a:spAutoFit/>
          </a:bodyPr>
          <a:lstStyle>
            <a:defPPr>
              <a:defRPr lang="en-US"/>
            </a:defPPr>
            <a:lvl1pPr>
              <a:defRPr sz="1100">
                <a:solidFill>
                  <a:srgbClr val="000000"/>
                </a:solidFill>
              </a:defRPr>
            </a:lvl1pPr>
          </a:lstStyle>
          <a:p>
            <a:r>
              <a:rPr lang="en-US" sz="800" dirty="0">
                <a:solidFill>
                  <a:schemeClr val="tx1">
                    <a:lumMod val="75000"/>
                  </a:schemeClr>
                </a:solidFill>
                <a:latin typeface="+mj-lt"/>
              </a:rPr>
              <a:t>User </a:t>
            </a:r>
            <a:r>
              <a:rPr lang="en-US" sz="800" dirty="0" smtClean="0">
                <a:solidFill>
                  <a:schemeClr val="tx1">
                    <a:lumMod val="75000"/>
                  </a:schemeClr>
                </a:solidFill>
                <a:latin typeface="+mj-lt"/>
              </a:rPr>
              <a:t>Plane/</a:t>
            </a:r>
          </a:p>
          <a:p>
            <a:r>
              <a:rPr lang="en-US" sz="800" dirty="0" smtClean="0">
                <a:solidFill>
                  <a:schemeClr val="tx1">
                    <a:lumMod val="75000"/>
                  </a:schemeClr>
                </a:solidFill>
                <a:latin typeface="+mj-lt"/>
              </a:rPr>
              <a:t>Service </a:t>
            </a:r>
            <a:r>
              <a:rPr lang="en-US" sz="800" dirty="0" err="1">
                <a:solidFill>
                  <a:schemeClr val="tx1">
                    <a:lumMod val="75000"/>
                  </a:schemeClr>
                </a:solidFill>
                <a:latin typeface="+mj-lt"/>
              </a:rPr>
              <a:t>Func</a:t>
            </a:r>
            <a:r>
              <a:rPr lang="en-US" sz="800" dirty="0">
                <a:solidFill>
                  <a:schemeClr val="tx1">
                    <a:lumMod val="75000"/>
                  </a:schemeClr>
                </a:solidFill>
                <a:latin typeface="+mj-lt"/>
              </a:rPr>
              <a:t>.</a:t>
            </a:r>
          </a:p>
        </p:txBody>
      </p:sp>
      <p:sp>
        <p:nvSpPr>
          <p:cNvPr id="347" name="Left-Right Arrow 346"/>
          <p:cNvSpPr/>
          <p:nvPr/>
        </p:nvSpPr>
        <p:spPr>
          <a:xfrm>
            <a:off x="3047999" y="4116940"/>
            <a:ext cx="5818937" cy="457200"/>
          </a:xfrm>
          <a:prstGeom prst="leftRightArrow">
            <a:avLst>
              <a:gd name="adj1" fmla="val 56883"/>
              <a:gd name="adj2"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mj-lt"/>
              </a:rPr>
              <a:t>Cisco Security for Mobile</a:t>
            </a:r>
          </a:p>
        </p:txBody>
      </p:sp>
      <p:sp>
        <p:nvSpPr>
          <p:cNvPr id="348" name="TextBox 347"/>
          <p:cNvSpPr txBox="1"/>
          <p:nvPr/>
        </p:nvSpPr>
        <p:spPr>
          <a:xfrm>
            <a:off x="7388478" y="4507514"/>
            <a:ext cx="1282723" cy="215444"/>
          </a:xfrm>
          <a:prstGeom prst="rect">
            <a:avLst/>
          </a:prstGeom>
          <a:noFill/>
        </p:spPr>
        <p:txBody>
          <a:bodyPr wrap="none" rtlCol="0">
            <a:spAutoFit/>
          </a:bodyPr>
          <a:lstStyle/>
          <a:p>
            <a:r>
              <a:rPr lang="en-US" sz="800" dirty="0" smtClean="0">
                <a:solidFill>
                  <a:schemeClr val="tx2"/>
                </a:solidFill>
                <a:latin typeface="+mj-lt"/>
              </a:rPr>
              <a:t>*SR = Segment Routing</a:t>
            </a:r>
            <a:endParaRPr lang="en-US" sz="800" dirty="0">
              <a:solidFill>
                <a:schemeClr val="tx2"/>
              </a:solidFill>
              <a:latin typeface="+mj-lt"/>
            </a:endParaRPr>
          </a:p>
        </p:txBody>
      </p:sp>
      <p:sp>
        <p:nvSpPr>
          <p:cNvPr id="20" name="Freeform 11"/>
          <p:cNvSpPr>
            <a:spLocks noEditPoints="1"/>
          </p:cNvSpPr>
          <p:nvPr/>
        </p:nvSpPr>
        <p:spPr bwMode="auto">
          <a:xfrm>
            <a:off x="8117330" y="2502866"/>
            <a:ext cx="384048" cy="384440"/>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accent1"/>
          </a:solidFill>
          <a:ln w="25400" cap="flat" cmpd="sng" algn="ctr">
            <a:noFill/>
            <a:prstDash val="solid"/>
          </a:ln>
          <a:effectLst/>
        </p:spPr>
        <p:txBody>
          <a:bodyPr anchor="b"/>
          <a:lstStyle/>
          <a:p>
            <a:pPr algn="ctr" defTabSz="685800" fontAlgn="auto">
              <a:spcBef>
                <a:spcPts val="0"/>
              </a:spcBef>
              <a:spcAft>
                <a:spcPts val="0"/>
              </a:spcAft>
              <a:defRPr/>
            </a:pPr>
            <a:endParaRPr lang="en-US" sz="1050" kern="0" dirty="0">
              <a:solidFill>
                <a:schemeClr val="tx1">
                  <a:lumMod val="75000"/>
                </a:schemeClr>
              </a:solidFill>
              <a:latin typeface="+mj-lt"/>
              <a:ea typeface="ＭＳ Ｐゴシック" charset="0"/>
            </a:endParaRPr>
          </a:p>
        </p:txBody>
      </p:sp>
      <p:sp>
        <p:nvSpPr>
          <p:cNvPr id="71" name="Rectangle 70"/>
          <p:cNvSpPr/>
          <p:nvPr/>
        </p:nvSpPr>
        <p:spPr>
          <a:xfrm>
            <a:off x="456816" y="1134027"/>
            <a:ext cx="2377440" cy="1048492"/>
          </a:xfrm>
          <a:prstGeom prst="rect">
            <a:avLst/>
          </a:prstGeom>
        </p:spPr>
        <p:txBody>
          <a:bodyPr wrap="square">
            <a:spAutoFit/>
          </a:bodyPr>
          <a:lstStyle/>
          <a:p>
            <a:pPr marL="173736" indent="-173736">
              <a:lnSpc>
                <a:spcPct val="105000"/>
              </a:lnSpc>
              <a:spcBef>
                <a:spcPts val="600"/>
              </a:spcBef>
              <a:spcAft>
                <a:spcPts val="100"/>
              </a:spcAft>
              <a:buFont typeface="+mj-lt"/>
              <a:buAutoNum type="arabicPeriod"/>
            </a:pPr>
            <a:r>
              <a:rPr lang="en-US" sz="1000" dirty="0" smtClean="0">
                <a:solidFill>
                  <a:schemeClr val="bg2">
                    <a:lumMod val="75000"/>
                  </a:schemeClr>
                </a:solidFill>
                <a:latin typeface="+mj-lt"/>
                <a:ea typeface="+mn-ea"/>
              </a:rPr>
              <a:t>Build in 5G capabilities into existing </a:t>
            </a:r>
            <a:br>
              <a:rPr lang="en-US" sz="1000" dirty="0" smtClean="0">
                <a:solidFill>
                  <a:schemeClr val="bg2">
                    <a:lumMod val="75000"/>
                  </a:schemeClr>
                </a:solidFill>
                <a:latin typeface="+mj-lt"/>
                <a:ea typeface="+mn-ea"/>
              </a:rPr>
            </a:br>
            <a:r>
              <a:rPr lang="en-US" sz="1000" dirty="0" smtClean="0">
                <a:solidFill>
                  <a:schemeClr val="bg2">
                    <a:lumMod val="75000"/>
                  </a:schemeClr>
                </a:solidFill>
                <a:latin typeface="+mj-lt"/>
                <a:ea typeface="+mn-ea"/>
              </a:rPr>
              <a:t>IP Transport Network</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Densification</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Higher Throughout</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Virtualization</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Cloud-scale simplified</a:t>
            </a:r>
          </a:p>
        </p:txBody>
      </p:sp>
      <p:sp>
        <p:nvSpPr>
          <p:cNvPr id="72" name="Rectangle 71"/>
          <p:cNvSpPr/>
          <p:nvPr/>
        </p:nvSpPr>
        <p:spPr>
          <a:xfrm>
            <a:off x="456816" y="2172050"/>
            <a:ext cx="2377440" cy="890244"/>
          </a:xfrm>
          <a:prstGeom prst="rect">
            <a:avLst/>
          </a:prstGeom>
        </p:spPr>
        <p:txBody>
          <a:bodyPr wrap="square">
            <a:spAutoFit/>
          </a:bodyPr>
          <a:lstStyle/>
          <a:p>
            <a:pPr marL="228600" indent="-228600">
              <a:lnSpc>
                <a:spcPct val="105000"/>
              </a:lnSpc>
              <a:spcBef>
                <a:spcPts val="600"/>
              </a:spcBef>
              <a:spcAft>
                <a:spcPts val="100"/>
              </a:spcAft>
              <a:buFont typeface="+mj-lt"/>
              <a:buAutoNum type="arabicPeriod" startAt="2"/>
            </a:pPr>
            <a:r>
              <a:rPr lang="en-US" sz="1000" dirty="0" smtClean="0">
                <a:solidFill>
                  <a:schemeClr val="bg2">
                    <a:lumMod val="75000"/>
                  </a:schemeClr>
                </a:solidFill>
                <a:latin typeface="+mj-lt"/>
                <a:ea typeface="+mn-ea"/>
              </a:rPr>
              <a:t>Evolve traditional packet core </a:t>
            </a:r>
            <a:br>
              <a:rPr lang="en-US" sz="1000" dirty="0" smtClean="0">
                <a:solidFill>
                  <a:schemeClr val="bg2">
                    <a:lumMod val="75000"/>
                  </a:schemeClr>
                </a:solidFill>
                <a:latin typeface="+mj-lt"/>
                <a:ea typeface="+mn-ea"/>
              </a:rPr>
            </a:br>
            <a:r>
              <a:rPr lang="en-US" sz="1000" dirty="0" smtClean="0">
                <a:solidFill>
                  <a:schemeClr val="bg2">
                    <a:lumMod val="75000"/>
                  </a:schemeClr>
                </a:solidFill>
                <a:latin typeface="+mj-lt"/>
                <a:ea typeface="+mn-ea"/>
              </a:rPr>
              <a:t>to virtual (or hybrid) solution</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CUPS</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Distributed Functions</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Edge Compute</a:t>
            </a:r>
          </a:p>
        </p:txBody>
      </p:sp>
      <p:sp>
        <p:nvSpPr>
          <p:cNvPr id="74" name="Rectangle 73"/>
          <p:cNvSpPr/>
          <p:nvPr/>
        </p:nvSpPr>
        <p:spPr>
          <a:xfrm>
            <a:off x="456816" y="3051825"/>
            <a:ext cx="2377440" cy="886909"/>
          </a:xfrm>
          <a:prstGeom prst="rect">
            <a:avLst/>
          </a:prstGeom>
        </p:spPr>
        <p:txBody>
          <a:bodyPr wrap="square">
            <a:spAutoFit/>
          </a:bodyPr>
          <a:lstStyle/>
          <a:p>
            <a:pPr marL="228600" indent="-228600">
              <a:lnSpc>
                <a:spcPct val="105000"/>
              </a:lnSpc>
              <a:spcBef>
                <a:spcPts val="600"/>
              </a:spcBef>
              <a:spcAft>
                <a:spcPts val="100"/>
              </a:spcAft>
              <a:buFont typeface="+mj-lt"/>
              <a:buAutoNum type="arabicPeriod" startAt="3"/>
            </a:pPr>
            <a:r>
              <a:rPr lang="en-US" sz="1000" dirty="0" smtClean="0">
                <a:solidFill>
                  <a:schemeClr val="bg2">
                    <a:lumMod val="75000"/>
                  </a:schemeClr>
                </a:solidFill>
                <a:latin typeface="+mj-lt"/>
                <a:ea typeface="+mn-ea"/>
              </a:rPr>
              <a:t>Automate and Simplify</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Service orchestration</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Automation</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Analytics and Telemetry</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Predictive management</a:t>
            </a:r>
          </a:p>
        </p:txBody>
      </p:sp>
      <p:sp>
        <p:nvSpPr>
          <p:cNvPr id="76" name="Rectangle 75"/>
          <p:cNvSpPr/>
          <p:nvPr/>
        </p:nvSpPr>
        <p:spPr>
          <a:xfrm>
            <a:off x="456816" y="3928266"/>
            <a:ext cx="2377440" cy="728661"/>
          </a:xfrm>
          <a:prstGeom prst="rect">
            <a:avLst/>
          </a:prstGeom>
        </p:spPr>
        <p:txBody>
          <a:bodyPr wrap="square">
            <a:spAutoFit/>
          </a:bodyPr>
          <a:lstStyle/>
          <a:p>
            <a:pPr marL="228600" indent="-228600">
              <a:lnSpc>
                <a:spcPct val="105000"/>
              </a:lnSpc>
              <a:spcBef>
                <a:spcPts val="600"/>
              </a:spcBef>
              <a:spcAft>
                <a:spcPts val="100"/>
              </a:spcAft>
              <a:buFont typeface="+mj-lt"/>
              <a:buAutoNum type="arabicPeriod" startAt="4"/>
            </a:pPr>
            <a:r>
              <a:rPr lang="en-US" sz="1000" dirty="0" smtClean="0">
                <a:solidFill>
                  <a:schemeClr val="bg2">
                    <a:lumMod val="75000"/>
                  </a:schemeClr>
                </a:solidFill>
                <a:latin typeface="+mj-lt"/>
                <a:ea typeface="+mn-ea"/>
              </a:rPr>
              <a:t>Unified Wireless</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Seamless </a:t>
            </a:r>
            <a:r>
              <a:rPr lang="en-US" sz="900" dirty="0" err="1" smtClean="0">
                <a:latin typeface="+mj-lt"/>
                <a:ea typeface="+mn-ea"/>
              </a:rPr>
              <a:t>HetNet</a:t>
            </a:r>
            <a:endParaRPr lang="en-US" sz="900" dirty="0" smtClean="0">
              <a:latin typeface="+mj-lt"/>
              <a:ea typeface="+mn-ea"/>
            </a:endParaRPr>
          </a:p>
          <a:p>
            <a:pPr marL="347472" indent="-176213">
              <a:lnSpc>
                <a:spcPct val="105000"/>
              </a:lnSpc>
              <a:spcBef>
                <a:spcPts val="0"/>
              </a:spcBef>
              <a:spcAft>
                <a:spcPts val="100"/>
              </a:spcAft>
              <a:buFont typeface="Arial" pitchFamily="34" charset="0"/>
              <a:buChar char="-"/>
            </a:pPr>
            <a:r>
              <a:rPr lang="en-US" sz="900" dirty="0" smtClean="0">
                <a:latin typeface="+mj-lt"/>
                <a:ea typeface="+mn-ea"/>
              </a:rPr>
              <a:t>SON</a:t>
            </a:r>
          </a:p>
          <a:p>
            <a:pPr marL="347472" indent="-176213">
              <a:lnSpc>
                <a:spcPct val="105000"/>
              </a:lnSpc>
              <a:spcBef>
                <a:spcPts val="0"/>
              </a:spcBef>
              <a:spcAft>
                <a:spcPts val="100"/>
              </a:spcAft>
              <a:buFont typeface="Arial" pitchFamily="34" charset="0"/>
              <a:buChar char="-"/>
            </a:pPr>
            <a:r>
              <a:rPr lang="en-US" sz="900" dirty="0" smtClean="0">
                <a:latin typeface="+mj-lt"/>
                <a:ea typeface="+mn-ea"/>
              </a:rPr>
              <a:t>Inter-domain Cloud management </a:t>
            </a:r>
          </a:p>
        </p:txBody>
      </p:sp>
      <p:sp>
        <p:nvSpPr>
          <p:cNvPr id="84" name="TextBox 83"/>
          <p:cNvSpPr txBox="1"/>
          <p:nvPr/>
        </p:nvSpPr>
        <p:spPr>
          <a:xfrm>
            <a:off x="7314903" y="2872920"/>
            <a:ext cx="509755" cy="123111"/>
          </a:xfrm>
          <a:prstGeom prst="rect">
            <a:avLst/>
          </a:prstGeom>
          <a:solidFill>
            <a:schemeClr val="bg1"/>
          </a:solidFill>
        </p:spPr>
        <p:txBody>
          <a:bodyPr wrap="none" lIns="0" tIns="0" rIns="0" bIns="0" rtlCol="0" anchor="ctr">
            <a:spAutoFit/>
          </a:bodyPr>
          <a:lstStyle>
            <a:defPPr>
              <a:defRPr lang="en-US"/>
            </a:defPPr>
            <a:lvl1pPr>
              <a:defRPr sz="1100">
                <a:solidFill>
                  <a:srgbClr val="000000"/>
                </a:solidFill>
              </a:defRPr>
            </a:lvl1pPr>
          </a:lstStyle>
          <a:p>
            <a:r>
              <a:rPr lang="en-US" sz="800" dirty="0" smtClean="0">
                <a:solidFill>
                  <a:schemeClr val="tx1">
                    <a:lumMod val="75000"/>
                  </a:schemeClr>
                </a:solidFill>
                <a:latin typeface="+mj-lt"/>
              </a:rPr>
              <a:t>User Plane</a:t>
            </a:r>
            <a:endParaRPr lang="en-US" sz="800" dirty="0">
              <a:solidFill>
                <a:schemeClr val="tx1">
                  <a:lumMod val="75000"/>
                </a:schemeClr>
              </a:solidFill>
              <a:latin typeface="+mj-lt"/>
            </a:endParaRPr>
          </a:p>
        </p:txBody>
      </p:sp>
      <p:sp>
        <p:nvSpPr>
          <p:cNvPr id="65544" name="Freeform 8"/>
          <p:cNvSpPr>
            <a:spLocks noEditPoints="1"/>
          </p:cNvSpPr>
          <p:nvPr/>
        </p:nvSpPr>
        <p:spPr bwMode="auto">
          <a:xfrm>
            <a:off x="5438791" y="2785410"/>
            <a:ext cx="290036" cy="312448"/>
          </a:xfrm>
          <a:custGeom>
            <a:avLst/>
            <a:gdLst/>
            <a:ahLst/>
            <a:cxnLst>
              <a:cxn ang="0">
                <a:pos x="412" y="348"/>
              </a:cxn>
              <a:cxn ang="0">
                <a:pos x="28" y="348"/>
              </a:cxn>
              <a:cxn ang="0">
                <a:pos x="360" y="314"/>
              </a:cxn>
              <a:cxn ang="0">
                <a:pos x="354" y="320"/>
              </a:cxn>
              <a:cxn ang="0">
                <a:pos x="354" y="300"/>
              </a:cxn>
              <a:cxn ang="0">
                <a:pos x="348" y="294"/>
              </a:cxn>
              <a:cxn ang="0">
                <a:pos x="330" y="324"/>
              </a:cxn>
              <a:cxn ang="0">
                <a:pos x="328" y="300"/>
              </a:cxn>
              <a:cxn ang="0">
                <a:pos x="322" y="294"/>
              </a:cxn>
              <a:cxn ang="0">
                <a:pos x="310" y="326"/>
              </a:cxn>
              <a:cxn ang="0">
                <a:pos x="302" y="296"/>
              </a:cxn>
              <a:cxn ang="0">
                <a:pos x="292" y="296"/>
              </a:cxn>
              <a:cxn ang="0">
                <a:pos x="284" y="326"/>
              </a:cxn>
              <a:cxn ang="0">
                <a:pos x="272" y="294"/>
              </a:cxn>
              <a:cxn ang="0">
                <a:pos x="264" y="300"/>
              </a:cxn>
              <a:cxn ang="0">
                <a:pos x="262" y="324"/>
              </a:cxn>
              <a:cxn ang="0">
                <a:pos x="246" y="294"/>
              </a:cxn>
              <a:cxn ang="0">
                <a:pos x="240" y="300"/>
              </a:cxn>
              <a:cxn ang="0">
                <a:pos x="122" y="300"/>
              </a:cxn>
              <a:cxn ang="0">
                <a:pos x="74" y="330"/>
              </a:cxn>
              <a:cxn ang="0">
                <a:pos x="406" y="122"/>
              </a:cxn>
              <a:cxn ang="0">
                <a:pos x="394" y="2"/>
              </a:cxn>
              <a:cxn ang="0">
                <a:pos x="28" y="24"/>
              </a:cxn>
              <a:cxn ang="0">
                <a:pos x="366" y="72"/>
              </a:cxn>
              <a:cxn ang="0">
                <a:pos x="356" y="72"/>
              </a:cxn>
              <a:cxn ang="0">
                <a:pos x="348" y="64"/>
              </a:cxn>
              <a:cxn ang="0">
                <a:pos x="336" y="70"/>
              </a:cxn>
              <a:cxn ang="0">
                <a:pos x="328" y="76"/>
              </a:cxn>
              <a:cxn ang="0">
                <a:pos x="326" y="62"/>
              </a:cxn>
              <a:cxn ang="0">
                <a:pos x="310" y="70"/>
              </a:cxn>
              <a:cxn ang="0">
                <a:pos x="304" y="76"/>
              </a:cxn>
              <a:cxn ang="0">
                <a:pos x="304" y="58"/>
              </a:cxn>
              <a:cxn ang="0">
                <a:pos x="296" y="52"/>
              </a:cxn>
              <a:cxn ang="0">
                <a:pos x="280" y="82"/>
              </a:cxn>
              <a:cxn ang="0">
                <a:pos x="278" y="58"/>
              </a:cxn>
              <a:cxn ang="0">
                <a:pos x="272" y="52"/>
              </a:cxn>
              <a:cxn ang="0">
                <a:pos x="258" y="84"/>
              </a:cxn>
              <a:cxn ang="0">
                <a:pos x="250" y="54"/>
              </a:cxn>
              <a:cxn ang="0">
                <a:pos x="242" y="54"/>
              </a:cxn>
              <a:cxn ang="0">
                <a:pos x="124" y="68"/>
              </a:cxn>
              <a:cxn ang="0">
                <a:pos x="66" y="68"/>
              </a:cxn>
              <a:cxn ang="0">
                <a:pos x="410" y="236"/>
              </a:cxn>
              <a:cxn ang="0">
                <a:pos x="28" y="152"/>
              </a:cxn>
              <a:cxn ang="0">
                <a:pos x="368" y="198"/>
              </a:cxn>
              <a:cxn ang="0">
                <a:pos x="360" y="192"/>
              </a:cxn>
              <a:cxn ang="0">
                <a:pos x="348" y="186"/>
              </a:cxn>
              <a:cxn ang="0">
                <a:pos x="340" y="194"/>
              </a:cxn>
              <a:cxn ang="0">
                <a:pos x="330" y="194"/>
              </a:cxn>
              <a:cxn ang="0">
                <a:pos x="322" y="186"/>
              </a:cxn>
              <a:cxn ang="0">
                <a:pos x="310" y="192"/>
              </a:cxn>
              <a:cxn ang="0">
                <a:pos x="304" y="198"/>
              </a:cxn>
              <a:cxn ang="0">
                <a:pos x="302" y="184"/>
              </a:cxn>
              <a:cxn ang="0">
                <a:pos x="284" y="192"/>
              </a:cxn>
              <a:cxn ang="0">
                <a:pos x="278" y="198"/>
              </a:cxn>
              <a:cxn ang="0">
                <a:pos x="278" y="180"/>
              </a:cxn>
              <a:cxn ang="0">
                <a:pos x="272" y="172"/>
              </a:cxn>
              <a:cxn ang="0">
                <a:pos x="254" y="202"/>
              </a:cxn>
              <a:cxn ang="0">
                <a:pos x="252" y="180"/>
              </a:cxn>
              <a:cxn ang="0">
                <a:pos x="246" y="172"/>
              </a:cxn>
              <a:cxn ang="0">
                <a:pos x="122" y="200"/>
              </a:cxn>
              <a:cxn ang="0">
                <a:pos x="66" y="188"/>
              </a:cxn>
              <a:cxn ang="0">
                <a:pos x="2" y="392"/>
              </a:cxn>
              <a:cxn ang="0">
                <a:pos x="440" y="470"/>
              </a:cxn>
            </a:cxnLst>
            <a:rect l="0" t="0" r="r" b="b"/>
            <a:pathLst>
              <a:path w="440" h="474">
                <a:moveTo>
                  <a:pt x="58" y="378"/>
                </a:moveTo>
                <a:lnTo>
                  <a:pt x="382" y="378"/>
                </a:lnTo>
                <a:lnTo>
                  <a:pt x="382" y="378"/>
                </a:lnTo>
                <a:lnTo>
                  <a:pt x="388" y="376"/>
                </a:lnTo>
                <a:lnTo>
                  <a:pt x="394" y="376"/>
                </a:lnTo>
                <a:lnTo>
                  <a:pt x="404" y="368"/>
                </a:lnTo>
                <a:lnTo>
                  <a:pt x="410" y="360"/>
                </a:lnTo>
                <a:lnTo>
                  <a:pt x="412" y="354"/>
                </a:lnTo>
                <a:lnTo>
                  <a:pt x="412" y="348"/>
                </a:lnTo>
                <a:lnTo>
                  <a:pt x="412" y="272"/>
                </a:lnTo>
                <a:lnTo>
                  <a:pt x="412" y="272"/>
                </a:lnTo>
                <a:lnTo>
                  <a:pt x="410" y="264"/>
                </a:lnTo>
                <a:lnTo>
                  <a:pt x="406" y="256"/>
                </a:lnTo>
                <a:lnTo>
                  <a:pt x="34" y="256"/>
                </a:lnTo>
                <a:lnTo>
                  <a:pt x="34" y="256"/>
                </a:lnTo>
                <a:lnTo>
                  <a:pt x="30" y="264"/>
                </a:lnTo>
                <a:lnTo>
                  <a:pt x="28" y="272"/>
                </a:lnTo>
                <a:lnTo>
                  <a:pt x="28" y="348"/>
                </a:lnTo>
                <a:lnTo>
                  <a:pt x="28" y="348"/>
                </a:lnTo>
                <a:lnTo>
                  <a:pt x="28" y="354"/>
                </a:lnTo>
                <a:lnTo>
                  <a:pt x="30" y="360"/>
                </a:lnTo>
                <a:lnTo>
                  <a:pt x="36" y="368"/>
                </a:lnTo>
                <a:lnTo>
                  <a:pt x="46" y="376"/>
                </a:lnTo>
                <a:lnTo>
                  <a:pt x="52" y="376"/>
                </a:lnTo>
                <a:lnTo>
                  <a:pt x="58" y="378"/>
                </a:lnTo>
                <a:lnTo>
                  <a:pt x="58" y="378"/>
                </a:lnTo>
                <a:close/>
                <a:moveTo>
                  <a:pt x="360" y="314"/>
                </a:moveTo>
                <a:lnTo>
                  <a:pt x="360" y="314"/>
                </a:lnTo>
                <a:lnTo>
                  <a:pt x="366" y="316"/>
                </a:lnTo>
                <a:lnTo>
                  <a:pt x="368" y="320"/>
                </a:lnTo>
                <a:lnTo>
                  <a:pt x="368" y="320"/>
                </a:lnTo>
                <a:lnTo>
                  <a:pt x="366" y="324"/>
                </a:lnTo>
                <a:lnTo>
                  <a:pt x="360" y="326"/>
                </a:lnTo>
                <a:lnTo>
                  <a:pt x="360" y="326"/>
                </a:lnTo>
                <a:lnTo>
                  <a:pt x="356" y="324"/>
                </a:lnTo>
                <a:lnTo>
                  <a:pt x="354" y="320"/>
                </a:lnTo>
                <a:lnTo>
                  <a:pt x="354" y="320"/>
                </a:lnTo>
                <a:lnTo>
                  <a:pt x="356" y="316"/>
                </a:lnTo>
                <a:lnTo>
                  <a:pt x="360" y="314"/>
                </a:lnTo>
                <a:lnTo>
                  <a:pt x="360" y="314"/>
                </a:lnTo>
                <a:close/>
                <a:moveTo>
                  <a:pt x="348" y="294"/>
                </a:moveTo>
                <a:lnTo>
                  <a:pt x="348" y="294"/>
                </a:lnTo>
                <a:lnTo>
                  <a:pt x="352" y="296"/>
                </a:lnTo>
                <a:lnTo>
                  <a:pt x="354" y="300"/>
                </a:lnTo>
                <a:lnTo>
                  <a:pt x="354" y="300"/>
                </a:lnTo>
                <a:lnTo>
                  <a:pt x="352" y="306"/>
                </a:lnTo>
                <a:lnTo>
                  <a:pt x="348" y="308"/>
                </a:lnTo>
                <a:lnTo>
                  <a:pt x="348" y="308"/>
                </a:lnTo>
                <a:lnTo>
                  <a:pt x="344" y="306"/>
                </a:lnTo>
                <a:lnTo>
                  <a:pt x="342" y="300"/>
                </a:lnTo>
                <a:lnTo>
                  <a:pt x="342" y="300"/>
                </a:lnTo>
                <a:lnTo>
                  <a:pt x="344" y="296"/>
                </a:lnTo>
                <a:lnTo>
                  <a:pt x="348" y="294"/>
                </a:lnTo>
                <a:lnTo>
                  <a:pt x="348" y="294"/>
                </a:lnTo>
                <a:close/>
                <a:moveTo>
                  <a:pt x="336" y="314"/>
                </a:moveTo>
                <a:lnTo>
                  <a:pt x="336" y="314"/>
                </a:lnTo>
                <a:lnTo>
                  <a:pt x="340" y="316"/>
                </a:lnTo>
                <a:lnTo>
                  <a:pt x="342" y="320"/>
                </a:lnTo>
                <a:lnTo>
                  <a:pt x="342" y="320"/>
                </a:lnTo>
                <a:lnTo>
                  <a:pt x="340" y="324"/>
                </a:lnTo>
                <a:lnTo>
                  <a:pt x="336" y="326"/>
                </a:lnTo>
                <a:lnTo>
                  <a:pt x="336" y="326"/>
                </a:lnTo>
                <a:lnTo>
                  <a:pt x="330" y="324"/>
                </a:lnTo>
                <a:lnTo>
                  <a:pt x="328" y="320"/>
                </a:lnTo>
                <a:lnTo>
                  <a:pt x="328" y="320"/>
                </a:lnTo>
                <a:lnTo>
                  <a:pt x="330" y="316"/>
                </a:lnTo>
                <a:lnTo>
                  <a:pt x="336" y="314"/>
                </a:lnTo>
                <a:lnTo>
                  <a:pt x="336" y="314"/>
                </a:lnTo>
                <a:close/>
                <a:moveTo>
                  <a:pt x="322" y="294"/>
                </a:moveTo>
                <a:lnTo>
                  <a:pt x="322" y="294"/>
                </a:lnTo>
                <a:lnTo>
                  <a:pt x="326" y="296"/>
                </a:lnTo>
                <a:lnTo>
                  <a:pt x="328" y="300"/>
                </a:lnTo>
                <a:lnTo>
                  <a:pt x="328" y="300"/>
                </a:lnTo>
                <a:lnTo>
                  <a:pt x="326" y="306"/>
                </a:lnTo>
                <a:lnTo>
                  <a:pt x="322" y="308"/>
                </a:lnTo>
                <a:lnTo>
                  <a:pt x="322" y="308"/>
                </a:lnTo>
                <a:lnTo>
                  <a:pt x="318" y="306"/>
                </a:lnTo>
                <a:lnTo>
                  <a:pt x="316" y="300"/>
                </a:lnTo>
                <a:lnTo>
                  <a:pt x="316" y="300"/>
                </a:lnTo>
                <a:lnTo>
                  <a:pt x="318" y="296"/>
                </a:lnTo>
                <a:lnTo>
                  <a:pt x="322" y="294"/>
                </a:lnTo>
                <a:lnTo>
                  <a:pt x="322" y="294"/>
                </a:lnTo>
                <a:close/>
                <a:moveTo>
                  <a:pt x="310" y="314"/>
                </a:moveTo>
                <a:lnTo>
                  <a:pt x="310" y="314"/>
                </a:lnTo>
                <a:lnTo>
                  <a:pt x="314" y="316"/>
                </a:lnTo>
                <a:lnTo>
                  <a:pt x="316" y="320"/>
                </a:lnTo>
                <a:lnTo>
                  <a:pt x="316" y="320"/>
                </a:lnTo>
                <a:lnTo>
                  <a:pt x="314" y="324"/>
                </a:lnTo>
                <a:lnTo>
                  <a:pt x="310" y="326"/>
                </a:lnTo>
                <a:lnTo>
                  <a:pt x="310" y="326"/>
                </a:lnTo>
                <a:lnTo>
                  <a:pt x="306" y="324"/>
                </a:lnTo>
                <a:lnTo>
                  <a:pt x="304" y="320"/>
                </a:lnTo>
                <a:lnTo>
                  <a:pt x="304" y="320"/>
                </a:lnTo>
                <a:lnTo>
                  <a:pt x="306" y="316"/>
                </a:lnTo>
                <a:lnTo>
                  <a:pt x="310" y="314"/>
                </a:lnTo>
                <a:lnTo>
                  <a:pt x="310" y="314"/>
                </a:lnTo>
                <a:close/>
                <a:moveTo>
                  <a:pt x="296" y="294"/>
                </a:moveTo>
                <a:lnTo>
                  <a:pt x="296" y="294"/>
                </a:lnTo>
                <a:lnTo>
                  <a:pt x="302" y="296"/>
                </a:lnTo>
                <a:lnTo>
                  <a:pt x="304" y="300"/>
                </a:lnTo>
                <a:lnTo>
                  <a:pt x="304" y="300"/>
                </a:lnTo>
                <a:lnTo>
                  <a:pt x="302" y="306"/>
                </a:lnTo>
                <a:lnTo>
                  <a:pt x="296" y="308"/>
                </a:lnTo>
                <a:lnTo>
                  <a:pt x="296" y="308"/>
                </a:lnTo>
                <a:lnTo>
                  <a:pt x="292" y="306"/>
                </a:lnTo>
                <a:lnTo>
                  <a:pt x="290" y="300"/>
                </a:lnTo>
                <a:lnTo>
                  <a:pt x="290" y="300"/>
                </a:lnTo>
                <a:lnTo>
                  <a:pt x="292" y="296"/>
                </a:lnTo>
                <a:lnTo>
                  <a:pt x="296" y="294"/>
                </a:lnTo>
                <a:lnTo>
                  <a:pt x="296" y="294"/>
                </a:lnTo>
                <a:close/>
                <a:moveTo>
                  <a:pt x="284" y="314"/>
                </a:moveTo>
                <a:lnTo>
                  <a:pt x="284" y="314"/>
                </a:lnTo>
                <a:lnTo>
                  <a:pt x="288" y="316"/>
                </a:lnTo>
                <a:lnTo>
                  <a:pt x="290" y="320"/>
                </a:lnTo>
                <a:lnTo>
                  <a:pt x="290" y="320"/>
                </a:lnTo>
                <a:lnTo>
                  <a:pt x="288" y="324"/>
                </a:lnTo>
                <a:lnTo>
                  <a:pt x="284" y="326"/>
                </a:lnTo>
                <a:lnTo>
                  <a:pt x="284" y="326"/>
                </a:lnTo>
                <a:lnTo>
                  <a:pt x="280" y="324"/>
                </a:lnTo>
                <a:lnTo>
                  <a:pt x="278" y="320"/>
                </a:lnTo>
                <a:lnTo>
                  <a:pt x="278" y="320"/>
                </a:lnTo>
                <a:lnTo>
                  <a:pt x="280" y="316"/>
                </a:lnTo>
                <a:lnTo>
                  <a:pt x="284" y="314"/>
                </a:lnTo>
                <a:lnTo>
                  <a:pt x="284" y="314"/>
                </a:lnTo>
                <a:close/>
                <a:moveTo>
                  <a:pt x="272" y="294"/>
                </a:moveTo>
                <a:lnTo>
                  <a:pt x="272" y="294"/>
                </a:lnTo>
                <a:lnTo>
                  <a:pt x="276" y="296"/>
                </a:lnTo>
                <a:lnTo>
                  <a:pt x="278" y="300"/>
                </a:lnTo>
                <a:lnTo>
                  <a:pt x="278" y="300"/>
                </a:lnTo>
                <a:lnTo>
                  <a:pt x="276" y="306"/>
                </a:lnTo>
                <a:lnTo>
                  <a:pt x="272" y="308"/>
                </a:lnTo>
                <a:lnTo>
                  <a:pt x="272" y="308"/>
                </a:lnTo>
                <a:lnTo>
                  <a:pt x="266" y="306"/>
                </a:lnTo>
                <a:lnTo>
                  <a:pt x="264" y="300"/>
                </a:lnTo>
                <a:lnTo>
                  <a:pt x="264" y="300"/>
                </a:lnTo>
                <a:lnTo>
                  <a:pt x="266" y="296"/>
                </a:lnTo>
                <a:lnTo>
                  <a:pt x="272" y="294"/>
                </a:lnTo>
                <a:lnTo>
                  <a:pt x="272" y="294"/>
                </a:lnTo>
                <a:close/>
                <a:moveTo>
                  <a:pt x="258" y="314"/>
                </a:moveTo>
                <a:lnTo>
                  <a:pt x="258" y="314"/>
                </a:lnTo>
                <a:lnTo>
                  <a:pt x="262" y="316"/>
                </a:lnTo>
                <a:lnTo>
                  <a:pt x="264" y="320"/>
                </a:lnTo>
                <a:lnTo>
                  <a:pt x="264" y="320"/>
                </a:lnTo>
                <a:lnTo>
                  <a:pt x="262" y="324"/>
                </a:lnTo>
                <a:lnTo>
                  <a:pt x="258" y="326"/>
                </a:lnTo>
                <a:lnTo>
                  <a:pt x="258" y="326"/>
                </a:lnTo>
                <a:lnTo>
                  <a:pt x="254" y="324"/>
                </a:lnTo>
                <a:lnTo>
                  <a:pt x="252" y="320"/>
                </a:lnTo>
                <a:lnTo>
                  <a:pt x="252" y="320"/>
                </a:lnTo>
                <a:lnTo>
                  <a:pt x="254" y="316"/>
                </a:lnTo>
                <a:lnTo>
                  <a:pt x="258" y="314"/>
                </a:lnTo>
                <a:lnTo>
                  <a:pt x="258" y="314"/>
                </a:lnTo>
                <a:close/>
                <a:moveTo>
                  <a:pt x="246" y="294"/>
                </a:moveTo>
                <a:lnTo>
                  <a:pt x="246" y="294"/>
                </a:lnTo>
                <a:lnTo>
                  <a:pt x="250" y="296"/>
                </a:lnTo>
                <a:lnTo>
                  <a:pt x="252" y="300"/>
                </a:lnTo>
                <a:lnTo>
                  <a:pt x="252" y="300"/>
                </a:lnTo>
                <a:lnTo>
                  <a:pt x="250" y="306"/>
                </a:lnTo>
                <a:lnTo>
                  <a:pt x="246" y="308"/>
                </a:lnTo>
                <a:lnTo>
                  <a:pt x="246" y="308"/>
                </a:lnTo>
                <a:lnTo>
                  <a:pt x="242" y="306"/>
                </a:lnTo>
                <a:lnTo>
                  <a:pt x="240" y="300"/>
                </a:lnTo>
                <a:lnTo>
                  <a:pt x="240" y="300"/>
                </a:lnTo>
                <a:lnTo>
                  <a:pt x="242" y="296"/>
                </a:lnTo>
                <a:lnTo>
                  <a:pt x="246" y="294"/>
                </a:lnTo>
                <a:lnTo>
                  <a:pt x="246" y="294"/>
                </a:lnTo>
                <a:close/>
                <a:moveTo>
                  <a:pt x="96" y="282"/>
                </a:moveTo>
                <a:lnTo>
                  <a:pt x="96" y="282"/>
                </a:lnTo>
                <a:lnTo>
                  <a:pt x="106" y="284"/>
                </a:lnTo>
                <a:lnTo>
                  <a:pt x="116" y="290"/>
                </a:lnTo>
                <a:lnTo>
                  <a:pt x="122" y="300"/>
                </a:lnTo>
                <a:lnTo>
                  <a:pt x="124" y="310"/>
                </a:lnTo>
                <a:lnTo>
                  <a:pt x="124" y="310"/>
                </a:lnTo>
                <a:lnTo>
                  <a:pt x="122" y="322"/>
                </a:lnTo>
                <a:lnTo>
                  <a:pt x="116" y="330"/>
                </a:lnTo>
                <a:lnTo>
                  <a:pt x="106" y="336"/>
                </a:lnTo>
                <a:lnTo>
                  <a:pt x="96" y="340"/>
                </a:lnTo>
                <a:lnTo>
                  <a:pt x="96" y="340"/>
                </a:lnTo>
                <a:lnTo>
                  <a:pt x="84" y="336"/>
                </a:lnTo>
                <a:lnTo>
                  <a:pt x="74" y="330"/>
                </a:lnTo>
                <a:lnTo>
                  <a:pt x="68" y="322"/>
                </a:lnTo>
                <a:lnTo>
                  <a:pt x="66" y="310"/>
                </a:lnTo>
                <a:lnTo>
                  <a:pt x="66" y="310"/>
                </a:lnTo>
                <a:lnTo>
                  <a:pt x="68" y="300"/>
                </a:lnTo>
                <a:lnTo>
                  <a:pt x="74" y="290"/>
                </a:lnTo>
                <a:lnTo>
                  <a:pt x="84" y="284"/>
                </a:lnTo>
                <a:lnTo>
                  <a:pt x="96" y="282"/>
                </a:lnTo>
                <a:lnTo>
                  <a:pt x="96" y="282"/>
                </a:lnTo>
                <a:close/>
                <a:moveTo>
                  <a:pt x="406" y="122"/>
                </a:moveTo>
                <a:lnTo>
                  <a:pt x="406" y="122"/>
                </a:lnTo>
                <a:lnTo>
                  <a:pt x="410" y="114"/>
                </a:lnTo>
                <a:lnTo>
                  <a:pt x="412" y="104"/>
                </a:lnTo>
                <a:lnTo>
                  <a:pt x="412" y="30"/>
                </a:lnTo>
                <a:lnTo>
                  <a:pt x="412" y="30"/>
                </a:lnTo>
                <a:lnTo>
                  <a:pt x="412" y="24"/>
                </a:lnTo>
                <a:lnTo>
                  <a:pt x="410" y="18"/>
                </a:lnTo>
                <a:lnTo>
                  <a:pt x="404" y="8"/>
                </a:lnTo>
                <a:lnTo>
                  <a:pt x="394" y="2"/>
                </a:lnTo>
                <a:lnTo>
                  <a:pt x="388" y="0"/>
                </a:lnTo>
                <a:lnTo>
                  <a:pt x="382" y="0"/>
                </a:lnTo>
                <a:lnTo>
                  <a:pt x="58" y="0"/>
                </a:lnTo>
                <a:lnTo>
                  <a:pt x="58" y="0"/>
                </a:lnTo>
                <a:lnTo>
                  <a:pt x="52" y="0"/>
                </a:lnTo>
                <a:lnTo>
                  <a:pt x="46" y="2"/>
                </a:lnTo>
                <a:lnTo>
                  <a:pt x="36" y="8"/>
                </a:lnTo>
                <a:lnTo>
                  <a:pt x="30" y="18"/>
                </a:lnTo>
                <a:lnTo>
                  <a:pt x="28" y="24"/>
                </a:lnTo>
                <a:lnTo>
                  <a:pt x="28" y="30"/>
                </a:lnTo>
                <a:lnTo>
                  <a:pt x="28" y="104"/>
                </a:lnTo>
                <a:lnTo>
                  <a:pt x="28" y="104"/>
                </a:lnTo>
                <a:lnTo>
                  <a:pt x="30" y="114"/>
                </a:lnTo>
                <a:lnTo>
                  <a:pt x="34" y="122"/>
                </a:lnTo>
                <a:lnTo>
                  <a:pt x="406" y="122"/>
                </a:lnTo>
                <a:close/>
                <a:moveTo>
                  <a:pt x="360" y="70"/>
                </a:moveTo>
                <a:lnTo>
                  <a:pt x="360" y="70"/>
                </a:lnTo>
                <a:lnTo>
                  <a:pt x="366" y="72"/>
                </a:lnTo>
                <a:lnTo>
                  <a:pt x="368" y="76"/>
                </a:lnTo>
                <a:lnTo>
                  <a:pt x="368" y="76"/>
                </a:lnTo>
                <a:lnTo>
                  <a:pt x="366" y="82"/>
                </a:lnTo>
                <a:lnTo>
                  <a:pt x="360" y="84"/>
                </a:lnTo>
                <a:lnTo>
                  <a:pt x="360" y="84"/>
                </a:lnTo>
                <a:lnTo>
                  <a:pt x="356" y="82"/>
                </a:lnTo>
                <a:lnTo>
                  <a:pt x="354" y="76"/>
                </a:lnTo>
                <a:lnTo>
                  <a:pt x="354" y="76"/>
                </a:lnTo>
                <a:lnTo>
                  <a:pt x="356" y="72"/>
                </a:lnTo>
                <a:lnTo>
                  <a:pt x="360" y="70"/>
                </a:lnTo>
                <a:lnTo>
                  <a:pt x="360" y="70"/>
                </a:lnTo>
                <a:close/>
                <a:moveTo>
                  <a:pt x="348" y="52"/>
                </a:moveTo>
                <a:lnTo>
                  <a:pt x="348" y="52"/>
                </a:lnTo>
                <a:lnTo>
                  <a:pt x="352" y="54"/>
                </a:lnTo>
                <a:lnTo>
                  <a:pt x="354" y="58"/>
                </a:lnTo>
                <a:lnTo>
                  <a:pt x="354" y="58"/>
                </a:lnTo>
                <a:lnTo>
                  <a:pt x="352" y="62"/>
                </a:lnTo>
                <a:lnTo>
                  <a:pt x="348" y="64"/>
                </a:lnTo>
                <a:lnTo>
                  <a:pt x="348" y="64"/>
                </a:lnTo>
                <a:lnTo>
                  <a:pt x="344" y="62"/>
                </a:lnTo>
                <a:lnTo>
                  <a:pt x="342" y="58"/>
                </a:lnTo>
                <a:lnTo>
                  <a:pt x="342" y="58"/>
                </a:lnTo>
                <a:lnTo>
                  <a:pt x="344" y="54"/>
                </a:lnTo>
                <a:lnTo>
                  <a:pt x="348" y="52"/>
                </a:lnTo>
                <a:lnTo>
                  <a:pt x="348" y="52"/>
                </a:lnTo>
                <a:close/>
                <a:moveTo>
                  <a:pt x="336" y="70"/>
                </a:moveTo>
                <a:lnTo>
                  <a:pt x="336" y="70"/>
                </a:lnTo>
                <a:lnTo>
                  <a:pt x="340" y="72"/>
                </a:lnTo>
                <a:lnTo>
                  <a:pt x="342" y="76"/>
                </a:lnTo>
                <a:lnTo>
                  <a:pt x="342" y="76"/>
                </a:lnTo>
                <a:lnTo>
                  <a:pt x="340" y="82"/>
                </a:lnTo>
                <a:lnTo>
                  <a:pt x="336" y="84"/>
                </a:lnTo>
                <a:lnTo>
                  <a:pt x="336" y="84"/>
                </a:lnTo>
                <a:lnTo>
                  <a:pt x="330" y="82"/>
                </a:lnTo>
                <a:lnTo>
                  <a:pt x="328" y="76"/>
                </a:lnTo>
                <a:lnTo>
                  <a:pt x="328" y="76"/>
                </a:lnTo>
                <a:lnTo>
                  <a:pt x="330" y="72"/>
                </a:lnTo>
                <a:lnTo>
                  <a:pt x="336" y="70"/>
                </a:lnTo>
                <a:lnTo>
                  <a:pt x="336" y="70"/>
                </a:lnTo>
                <a:close/>
                <a:moveTo>
                  <a:pt x="322" y="52"/>
                </a:moveTo>
                <a:lnTo>
                  <a:pt x="322" y="52"/>
                </a:lnTo>
                <a:lnTo>
                  <a:pt x="326" y="54"/>
                </a:lnTo>
                <a:lnTo>
                  <a:pt x="328" y="58"/>
                </a:lnTo>
                <a:lnTo>
                  <a:pt x="328" y="58"/>
                </a:lnTo>
                <a:lnTo>
                  <a:pt x="326" y="62"/>
                </a:lnTo>
                <a:lnTo>
                  <a:pt x="322" y="64"/>
                </a:lnTo>
                <a:lnTo>
                  <a:pt x="322" y="64"/>
                </a:lnTo>
                <a:lnTo>
                  <a:pt x="318" y="62"/>
                </a:lnTo>
                <a:lnTo>
                  <a:pt x="316" y="58"/>
                </a:lnTo>
                <a:lnTo>
                  <a:pt x="316" y="58"/>
                </a:lnTo>
                <a:lnTo>
                  <a:pt x="318" y="54"/>
                </a:lnTo>
                <a:lnTo>
                  <a:pt x="322" y="52"/>
                </a:lnTo>
                <a:lnTo>
                  <a:pt x="322" y="52"/>
                </a:lnTo>
                <a:close/>
                <a:moveTo>
                  <a:pt x="310" y="70"/>
                </a:moveTo>
                <a:lnTo>
                  <a:pt x="310" y="70"/>
                </a:lnTo>
                <a:lnTo>
                  <a:pt x="314" y="72"/>
                </a:lnTo>
                <a:lnTo>
                  <a:pt x="316" y="76"/>
                </a:lnTo>
                <a:lnTo>
                  <a:pt x="316" y="76"/>
                </a:lnTo>
                <a:lnTo>
                  <a:pt x="314" y="82"/>
                </a:lnTo>
                <a:lnTo>
                  <a:pt x="310" y="84"/>
                </a:lnTo>
                <a:lnTo>
                  <a:pt x="310" y="84"/>
                </a:lnTo>
                <a:lnTo>
                  <a:pt x="306" y="82"/>
                </a:lnTo>
                <a:lnTo>
                  <a:pt x="304" y="76"/>
                </a:lnTo>
                <a:lnTo>
                  <a:pt x="304" y="76"/>
                </a:lnTo>
                <a:lnTo>
                  <a:pt x="306" y="72"/>
                </a:lnTo>
                <a:lnTo>
                  <a:pt x="310" y="70"/>
                </a:lnTo>
                <a:lnTo>
                  <a:pt x="310" y="70"/>
                </a:lnTo>
                <a:close/>
                <a:moveTo>
                  <a:pt x="296" y="52"/>
                </a:moveTo>
                <a:lnTo>
                  <a:pt x="296" y="52"/>
                </a:lnTo>
                <a:lnTo>
                  <a:pt x="302" y="54"/>
                </a:lnTo>
                <a:lnTo>
                  <a:pt x="304" y="58"/>
                </a:lnTo>
                <a:lnTo>
                  <a:pt x="304" y="58"/>
                </a:lnTo>
                <a:lnTo>
                  <a:pt x="302" y="62"/>
                </a:lnTo>
                <a:lnTo>
                  <a:pt x="296" y="64"/>
                </a:lnTo>
                <a:lnTo>
                  <a:pt x="296" y="64"/>
                </a:lnTo>
                <a:lnTo>
                  <a:pt x="292" y="62"/>
                </a:lnTo>
                <a:lnTo>
                  <a:pt x="290" y="58"/>
                </a:lnTo>
                <a:lnTo>
                  <a:pt x="290" y="58"/>
                </a:lnTo>
                <a:lnTo>
                  <a:pt x="292" y="54"/>
                </a:lnTo>
                <a:lnTo>
                  <a:pt x="296" y="52"/>
                </a:lnTo>
                <a:lnTo>
                  <a:pt x="296" y="52"/>
                </a:lnTo>
                <a:close/>
                <a:moveTo>
                  <a:pt x="284" y="70"/>
                </a:moveTo>
                <a:lnTo>
                  <a:pt x="284" y="70"/>
                </a:lnTo>
                <a:lnTo>
                  <a:pt x="288" y="72"/>
                </a:lnTo>
                <a:lnTo>
                  <a:pt x="290" y="76"/>
                </a:lnTo>
                <a:lnTo>
                  <a:pt x="290" y="76"/>
                </a:lnTo>
                <a:lnTo>
                  <a:pt x="288" y="82"/>
                </a:lnTo>
                <a:lnTo>
                  <a:pt x="284" y="84"/>
                </a:lnTo>
                <a:lnTo>
                  <a:pt x="284" y="84"/>
                </a:lnTo>
                <a:lnTo>
                  <a:pt x="280" y="82"/>
                </a:lnTo>
                <a:lnTo>
                  <a:pt x="278" y="76"/>
                </a:lnTo>
                <a:lnTo>
                  <a:pt x="278" y="76"/>
                </a:lnTo>
                <a:lnTo>
                  <a:pt x="280" y="72"/>
                </a:lnTo>
                <a:lnTo>
                  <a:pt x="284" y="70"/>
                </a:lnTo>
                <a:lnTo>
                  <a:pt x="284" y="70"/>
                </a:lnTo>
                <a:close/>
                <a:moveTo>
                  <a:pt x="272" y="52"/>
                </a:moveTo>
                <a:lnTo>
                  <a:pt x="272" y="52"/>
                </a:lnTo>
                <a:lnTo>
                  <a:pt x="276" y="54"/>
                </a:lnTo>
                <a:lnTo>
                  <a:pt x="278" y="58"/>
                </a:lnTo>
                <a:lnTo>
                  <a:pt x="278" y="58"/>
                </a:lnTo>
                <a:lnTo>
                  <a:pt x="276" y="62"/>
                </a:lnTo>
                <a:lnTo>
                  <a:pt x="272" y="64"/>
                </a:lnTo>
                <a:lnTo>
                  <a:pt x="272" y="64"/>
                </a:lnTo>
                <a:lnTo>
                  <a:pt x="266" y="62"/>
                </a:lnTo>
                <a:lnTo>
                  <a:pt x="264" y="58"/>
                </a:lnTo>
                <a:lnTo>
                  <a:pt x="264" y="58"/>
                </a:lnTo>
                <a:lnTo>
                  <a:pt x="266" y="54"/>
                </a:lnTo>
                <a:lnTo>
                  <a:pt x="272" y="52"/>
                </a:lnTo>
                <a:lnTo>
                  <a:pt x="272" y="52"/>
                </a:lnTo>
                <a:close/>
                <a:moveTo>
                  <a:pt x="258" y="70"/>
                </a:moveTo>
                <a:lnTo>
                  <a:pt x="258" y="70"/>
                </a:lnTo>
                <a:lnTo>
                  <a:pt x="262" y="72"/>
                </a:lnTo>
                <a:lnTo>
                  <a:pt x="264" y="76"/>
                </a:lnTo>
                <a:lnTo>
                  <a:pt x="264" y="76"/>
                </a:lnTo>
                <a:lnTo>
                  <a:pt x="262" y="82"/>
                </a:lnTo>
                <a:lnTo>
                  <a:pt x="258" y="84"/>
                </a:lnTo>
                <a:lnTo>
                  <a:pt x="258" y="84"/>
                </a:lnTo>
                <a:lnTo>
                  <a:pt x="254" y="82"/>
                </a:lnTo>
                <a:lnTo>
                  <a:pt x="252" y="76"/>
                </a:lnTo>
                <a:lnTo>
                  <a:pt x="252" y="76"/>
                </a:lnTo>
                <a:lnTo>
                  <a:pt x="254" y="72"/>
                </a:lnTo>
                <a:lnTo>
                  <a:pt x="258" y="70"/>
                </a:lnTo>
                <a:lnTo>
                  <a:pt x="258" y="70"/>
                </a:lnTo>
                <a:close/>
                <a:moveTo>
                  <a:pt x="246" y="52"/>
                </a:moveTo>
                <a:lnTo>
                  <a:pt x="246" y="52"/>
                </a:lnTo>
                <a:lnTo>
                  <a:pt x="250" y="54"/>
                </a:lnTo>
                <a:lnTo>
                  <a:pt x="252" y="58"/>
                </a:lnTo>
                <a:lnTo>
                  <a:pt x="252" y="58"/>
                </a:lnTo>
                <a:lnTo>
                  <a:pt x="250" y="62"/>
                </a:lnTo>
                <a:lnTo>
                  <a:pt x="246" y="64"/>
                </a:lnTo>
                <a:lnTo>
                  <a:pt x="246" y="64"/>
                </a:lnTo>
                <a:lnTo>
                  <a:pt x="242" y="62"/>
                </a:lnTo>
                <a:lnTo>
                  <a:pt x="240" y="58"/>
                </a:lnTo>
                <a:lnTo>
                  <a:pt x="240" y="58"/>
                </a:lnTo>
                <a:lnTo>
                  <a:pt x="242" y="54"/>
                </a:lnTo>
                <a:lnTo>
                  <a:pt x="246" y="52"/>
                </a:lnTo>
                <a:lnTo>
                  <a:pt x="246" y="52"/>
                </a:lnTo>
                <a:close/>
                <a:moveTo>
                  <a:pt x="96" y="38"/>
                </a:moveTo>
                <a:lnTo>
                  <a:pt x="96" y="38"/>
                </a:lnTo>
                <a:lnTo>
                  <a:pt x="106" y="40"/>
                </a:lnTo>
                <a:lnTo>
                  <a:pt x="116" y="46"/>
                </a:lnTo>
                <a:lnTo>
                  <a:pt x="122" y="56"/>
                </a:lnTo>
                <a:lnTo>
                  <a:pt x="124" y="68"/>
                </a:lnTo>
                <a:lnTo>
                  <a:pt x="124" y="68"/>
                </a:lnTo>
                <a:lnTo>
                  <a:pt x="122" y="78"/>
                </a:lnTo>
                <a:lnTo>
                  <a:pt x="116" y="88"/>
                </a:lnTo>
                <a:lnTo>
                  <a:pt x="106" y="94"/>
                </a:lnTo>
                <a:lnTo>
                  <a:pt x="96" y="96"/>
                </a:lnTo>
                <a:lnTo>
                  <a:pt x="96" y="96"/>
                </a:lnTo>
                <a:lnTo>
                  <a:pt x="84" y="94"/>
                </a:lnTo>
                <a:lnTo>
                  <a:pt x="74" y="88"/>
                </a:lnTo>
                <a:lnTo>
                  <a:pt x="68" y="78"/>
                </a:lnTo>
                <a:lnTo>
                  <a:pt x="66" y="68"/>
                </a:lnTo>
                <a:lnTo>
                  <a:pt x="66" y="68"/>
                </a:lnTo>
                <a:lnTo>
                  <a:pt x="68" y="56"/>
                </a:lnTo>
                <a:lnTo>
                  <a:pt x="74" y="46"/>
                </a:lnTo>
                <a:lnTo>
                  <a:pt x="84" y="40"/>
                </a:lnTo>
                <a:lnTo>
                  <a:pt x="96" y="38"/>
                </a:lnTo>
                <a:lnTo>
                  <a:pt x="96" y="38"/>
                </a:lnTo>
                <a:close/>
                <a:moveTo>
                  <a:pt x="406" y="244"/>
                </a:moveTo>
                <a:lnTo>
                  <a:pt x="406" y="244"/>
                </a:lnTo>
                <a:lnTo>
                  <a:pt x="410" y="236"/>
                </a:lnTo>
                <a:lnTo>
                  <a:pt x="412" y="226"/>
                </a:lnTo>
                <a:lnTo>
                  <a:pt x="412" y="152"/>
                </a:lnTo>
                <a:lnTo>
                  <a:pt x="412" y="152"/>
                </a:lnTo>
                <a:lnTo>
                  <a:pt x="410" y="142"/>
                </a:lnTo>
                <a:lnTo>
                  <a:pt x="406" y="134"/>
                </a:lnTo>
                <a:lnTo>
                  <a:pt x="34" y="134"/>
                </a:lnTo>
                <a:lnTo>
                  <a:pt x="34" y="134"/>
                </a:lnTo>
                <a:lnTo>
                  <a:pt x="30" y="142"/>
                </a:lnTo>
                <a:lnTo>
                  <a:pt x="28" y="152"/>
                </a:lnTo>
                <a:lnTo>
                  <a:pt x="28" y="226"/>
                </a:lnTo>
                <a:lnTo>
                  <a:pt x="28" y="226"/>
                </a:lnTo>
                <a:lnTo>
                  <a:pt x="30" y="236"/>
                </a:lnTo>
                <a:lnTo>
                  <a:pt x="34" y="244"/>
                </a:lnTo>
                <a:lnTo>
                  <a:pt x="406" y="244"/>
                </a:lnTo>
                <a:close/>
                <a:moveTo>
                  <a:pt x="360" y="192"/>
                </a:moveTo>
                <a:lnTo>
                  <a:pt x="360" y="192"/>
                </a:lnTo>
                <a:lnTo>
                  <a:pt x="366" y="194"/>
                </a:lnTo>
                <a:lnTo>
                  <a:pt x="368" y="198"/>
                </a:lnTo>
                <a:lnTo>
                  <a:pt x="368" y="198"/>
                </a:lnTo>
                <a:lnTo>
                  <a:pt x="366" y="202"/>
                </a:lnTo>
                <a:lnTo>
                  <a:pt x="360" y="204"/>
                </a:lnTo>
                <a:lnTo>
                  <a:pt x="360" y="204"/>
                </a:lnTo>
                <a:lnTo>
                  <a:pt x="356" y="202"/>
                </a:lnTo>
                <a:lnTo>
                  <a:pt x="354" y="198"/>
                </a:lnTo>
                <a:lnTo>
                  <a:pt x="354" y="198"/>
                </a:lnTo>
                <a:lnTo>
                  <a:pt x="356" y="194"/>
                </a:lnTo>
                <a:lnTo>
                  <a:pt x="360" y="192"/>
                </a:lnTo>
                <a:lnTo>
                  <a:pt x="360" y="192"/>
                </a:lnTo>
                <a:close/>
                <a:moveTo>
                  <a:pt x="348" y="172"/>
                </a:moveTo>
                <a:lnTo>
                  <a:pt x="348" y="172"/>
                </a:lnTo>
                <a:lnTo>
                  <a:pt x="352" y="174"/>
                </a:lnTo>
                <a:lnTo>
                  <a:pt x="354" y="180"/>
                </a:lnTo>
                <a:lnTo>
                  <a:pt x="354" y="180"/>
                </a:lnTo>
                <a:lnTo>
                  <a:pt x="352" y="184"/>
                </a:lnTo>
                <a:lnTo>
                  <a:pt x="348" y="186"/>
                </a:lnTo>
                <a:lnTo>
                  <a:pt x="348" y="186"/>
                </a:lnTo>
                <a:lnTo>
                  <a:pt x="344" y="184"/>
                </a:lnTo>
                <a:lnTo>
                  <a:pt x="342" y="180"/>
                </a:lnTo>
                <a:lnTo>
                  <a:pt x="342" y="180"/>
                </a:lnTo>
                <a:lnTo>
                  <a:pt x="344" y="174"/>
                </a:lnTo>
                <a:lnTo>
                  <a:pt x="348" y="172"/>
                </a:lnTo>
                <a:lnTo>
                  <a:pt x="348" y="172"/>
                </a:lnTo>
                <a:close/>
                <a:moveTo>
                  <a:pt x="336" y="192"/>
                </a:moveTo>
                <a:lnTo>
                  <a:pt x="336" y="192"/>
                </a:lnTo>
                <a:lnTo>
                  <a:pt x="340" y="194"/>
                </a:lnTo>
                <a:lnTo>
                  <a:pt x="342" y="198"/>
                </a:lnTo>
                <a:lnTo>
                  <a:pt x="342" y="198"/>
                </a:lnTo>
                <a:lnTo>
                  <a:pt x="340" y="202"/>
                </a:lnTo>
                <a:lnTo>
                  <a:pt x="336" y="204"/>
                </a:lnTo>
                <a:lnTo>
                  <a:pt x="336" y="204"/>
                </a:lnTo>
                <a:lnTo>
                  <a:pt x="330" y="202"/>
                </a:lnTo>
                <a:lnTo>
                  <a:pt x="328" y="198"/>
                </a:lnTo>
                <a:lnTo>
                  <a:pt x="328" y="198"/>
                </a:lnTo>
                <a:lnTo>
                  <a:pt x="330" y="194"/>
                </a:lnTo>
                <a:lnTo>
                  <a:pt x="336" y="192"/>
                </a:lnTo>
                <a:lnTo>
                  <a:pt x="336" y="192"/>
                </a:lnTo>
                <a:close/>
                <a:moveTo>
                  <a:pt x="322" y="172"/>
                </a:moveTo>
                <a:lnTo>
                  <a:pt x="322" y="172"/>
                </a:lnTo>
                <a:lnTo>
                  <a:pt x="326" y="174"/>
                </a:lnTo>
                <a:lnTo>
                  <a:pt x="328" y="180"/>
                </a:lnTo>
                <a:lnTo>
                  <a:pt x="328" y="180"/>
                </a:lnTo>
                <a:lnTo>
                  <a:pt x="326" y="184"/>
                </a:lnTo>
                <a:lnTo>
                  <a:pt x="322" y="186"/>
                </a:lnTo>
                <a:lnTo>
                  <a:pt x="322" y="186"/>
                </a:lnTo>
                <a:lnTo>
                  <a:pt x="318" y="184"/>
                </a:lnTo>
                <a:lnTo>
                  <a:pt x="316" y="180"/>
                </a:lnTo>
                <a:lnTo>
                  <a:pt x="316" y="180"/>
                </a:lnTo>
                <a:lnTo>
                  <a:pt x="318" y="174"/>
                </a:lnTo>
                <a:lnTo>
                  <a:pt x="322" y="172"/>
                </a:lnTo>
                <a:lnTo>
                  <a:pt x="322" y="172"/>
                </a:lnTo>
                <a:close/>
                <a:moveTo>
                  <a:pt x="310" y="192"/>
                </a:moveTo>
                <a:lnTo>
                  <a:pt x="310" y="192"/>
                </a:lnTo>
                <a:lnTo>
                  <a:pt x="314" y="194"/>
                </a:lnTo>
                <a:lnTo>
                  <a:pt x="316" y="198"/>
                </a:lnTo>
                <a:lnTo>
                  <a:pt x="316" y="198"/>
                </a:lnTo>
                <a:lnTo>
                  <a:pt x="314" y="202"/>
                </a:lnTo>
                <a:lnTo>
                  <a:pt x="310" y="204"/>
                </a:lnTo>
                <a:lnTo>
                  <a:pt x="310" y="204"/>
                </a:lnTo>
                <a:lnTo>
                  <a:pt x="306" y="202"/>
                </a:lnTo>
                <a:lnTo>
                  <a:pt x="304" y="198"/>
                </a:lnTo>
                <a:lnTo>
                  <a:pt x="304" y="198"/>
                </a:lnTo>
                <a:lnTo>
                  <a:pt x="306" y="194"/>
                </a:lnTo>
                <a:lnTo>
                  <a:pt x="310" y="192"/>
                </a:lnTo>
                <a:lnTo>
                  <a:pt x="310" y="192"/>
                </a:lnTo>
                <a:close/>
                <a:moveTo>
                  <a:pt x="296" y="172"/>
                </a:moveTo>
                <a:lnTo>
                  <a:pt x="296" y="172"/>
                </a:lnTo>
                <a:lnTo>
                  <a:pt x="302" y="174"/>
                </a:lnTo>
                <a:lnTo>
                  <a:pt x="304" y="180"/>
                </a:lnTo>
                <a:lnTo>
                  <a:pt x="304" y="180"/>
                </a:lnTo>
                <a:lnTo>
                  <a:pt x="302" y="184"/>
                </a:lnTo>
                <a:lnTo>
                  <a:pt x="296" y="186"/>
                </a:lnTo>
                <a:lnTo>
                  <a:pt x="296" y="186"/>
                </a:lnTo>
                <a:lnTo>
                  <a:pt x="292" y="184"/>
                </a:lnTo>
                <a:lnTo>
                  <a:pt x="290" y="180"/>
                </a:lnTo>
                <a:lnTo>
                  <a:pt x="290" y="180"/>
                </a:lnTo>
                <a:lnTo>
                  <a:pt x="292" y="174"/>
                </a:lnTo>
                <a:lnTo>
                  <a:pt x="296" y="172"/>
                </a:lnTo>
                <a:lnTo>
                  <a:pt x="296" y="172"/>
                </a:lnTo>
                <a:close/>
                <a:moveTo>
                  <a:pt x="284" y="192"/>
                </a:moveTo>
                <a:lnTo>
                  <a:pt x="284" y="192"/>
                </a:lnTo>
                <a:lnTo>
                  <a:pt x="288" y="194"/>
                </a:lnTo>
                <a:lnTo>
                  <a:pt x="290" y="198"/>
                </a:lnTo>
                <a:lnTo>
                  <a:pt x="290" y="198"/>
                </a:lnTo>
                <a:lnTo>
                  <a:pt x="288" y="202"/>
                </a:lnTo>
                <a:lnTo>
                  <a:pt x="284" y="204"/>
                </a:lnTo>
                <a:lnTo>
                  <a:pt x="284" y="204"/>
                </a:lnTo>
                <a:lnTo>
                  <a:pt x="280" y="202"/>
                </a:lnTo>
                <a:lnTo>
                  <a:pt x="278" y="198"/>
                </a:lnTo>
                <a:lnTo>
                  <a:pt x="278" y="198"/>
                </a:lnTo>
                <a:lnTo>
                  <a:pt x="280" y="194"/>
                </a:lnTo>
                <a:lnTo>
                  <a:pt x="284" y="192"/>
                </a:lnTo>
                <a:lnTo>
                  <a:pt x="284" y="192"/>
                </a:lnTo>
                <a:close/>
                <a:moveTo>
                  <a:pt x="272" y="172"/>
                </a:moveTo>
                <a:lnTo>
                  <a:pt x="272" y="172"/>
                </a:lnTo>
                <a:lnTo>
                  <a:pt x="276" y="174"/>
                </a:lnTo>
                <a:lnTo>
                  <a:pt x="278" y="180"/>
                </a:lnTo>
                <a:lnTo>
                  <a:pt x="278" y="180"/>
                </a:lnTo>
                <a:lnTo>
                  <a:pt x="276" y="184"/>
                </a:lnTo>
                <a:lnTo>
                  <a:pt x="272" y="186"/>
                </a:lnTo>
                <a:lnTo>
                  <a:pt x="272" y="186"/>
                </a:lnTo>
                <a:lnTo>
                  <a:pt x="266" y="184"/>
                </a:lnTo>
                <a:lnTo>
                  <a:pt x="264" y="180"/>
                </a:lnTo>
                <a:lnTo>
                  <a:pt x="264" y="180"/>
                </a:lnTo>
                <a:lnTo>
                  <a:pt x="266" y="174"/>
                </a:lnTo>
                <a:lnTo>
                  <a:pt x="272" y="172"/>
                </a:lnTo>
                <a:lnTo>
                  <a:pt x="272" y="172"/>
                </a:lnTo>
                <a:close/>
                <a:moveTo>
                  <a:pt x="258" y="192"/>
                </a:moveTo>
                <a:lnTo>
                  <a:pt x="258" y="192"/>
                </a:lnTo>
                <a:lnTo>
                  <a:pt x="262" y="194"/>
                </a:lnTo>
                <a:lnTo>
                  <a:pt x="264" y="198"/>
                </a:lnTo>
                <a:lnTo>
                  <a:pt x="264" y="198"/>
                </a:lnTo>
                <a:lnTo>
                  <a:pt x="262" y="202"/>
                </a:lnTo>
                <a:lnTo>
                  <a:pt x="258" y="204"/>
                </a:lnTo>
                <a:lnTo>
                  <a:pt x="258" y="204"/>
                </a:lnTo>
                <a:lnTo>
                  <a:pt x="254" y="202"/>
                </a:lnTo>
                <a:lnTo>
                  <a:pt x="252" y="198"/>
                </a:lnTo>
                <a:lnTo>
                  <a:pt x="252" y="198"/>
                </a:lnTo>
                <a:lnTo>
                  <a:pt x="254" y="194"/>
                </a:lnTo>
                <a:lnTo>
                  <a:pt x="258" y="192"/>
                </a:lnTo>
                <a:lnTo>
                  <a:pt x="258" y="192"/>
                </a:lnTo>
                <a:close/>
                <a:moveTo>
                  <a:pt x="246" y="172"/>
                </a:moveTo>
                <a:lnTo>
                  <a:pt x="246" y="172"/>
                </a:lnTo>
                <a:lnTo>
                  <a:pt x="250" y="174"/>
                </a:lnTo>
                <a:lnTo>
                  <a:pt x="252" y="180"/>
                </a:lnTo>
                <a:lnTo>
                  <a:pt x="252" y="180"/>
                </a:lnTo>
                <a:lnTo>
                  <a:pt x="250" y="184"/>
                </a:lnTo>
                <a:lnTo>
                  <a:pt x="246" y="186"/>
                </a:lnTo>
                <a:lnTo>
                  <a:pt x="246" y="186"/>
                </a:lnTo>
                <a:lnTo>
                  <a:pt x="242" y="184"/>
                </a:lnTo>
                <a:lnTo>
                  <a:pt x="240" y="180"/>
                </a:lnTo>
                <a:lnTo>
                  <a:pt x="240" y="180"/>
                </a:lnTo>
                <a:lnTo>
                  <a:pt x="242" y="174"/>
                </a:lnTo>
                <a:lnTo>
                  <a:pt x="246" y="172"/>
                </a:lnTo>
                <a:lnTo>
                  <a:pt x="246" y="172"/>
                </a:lnTo>
                <a:close/>
                <a:moveTo>
                  <a:pt x="96" y="160"/>
                </a:moveTo>
                <a:lnTo>
                  <a:pt x="96" y="160"/>
                </a:lnTo>
                <a:lnTo>
                  <a:pt x="106" y="162"/>
                </a:lnTo>
                <a:lnTo>
                  <a:pt x="116" y="168"/>
                </a:lnTo>
                <a:lnTo>
                  <a:pt x="122" y="178"/>
                </a:lnTo>
                <a:lnTo>
                  <a:pt x="124" y="188"/>
                </a:lnTo>
                <a:lnTo>
                  <a:pt x="124" y="188"/>
                </a:lnTo>
                <a:lnTo>
                  <a:pt x="122" y="200"/>
                </a:lnTo>
                <a:lnTo>
                  <a:pt x="116" y="210"/>
                </a:lnTo>
                <a:lnTo>
                  <a:pt x="106" y="216"/>
                </a:lnTo>
                <a:lnTo>
                  <a:pt x="96" y="218"/>
                </a:lnTo>
                <a:lnTo>
                  <a:pt x="96" y="218"/>
                </a:lnTo>
                <a:lnTo>
                  <a:pt x="84" y="216"/>
                </a:lnTo>
                <a:lnTo>
                  <a:pt x="74" y="210"/>
                </a:lnTo>
                <a:lnTo>
                  <a:pt x="68" y="200"/>
                </a:lnTo>
                <a:lnTo>
                  <a:pt x="66" y="188"/>
                </a:lnTo>
                <a:lnTo>
                  <a:pt x="66" y="188"/>
                </a:lnTo>
                <a:lnTo>
                  <a:pt x="68" y="178"/>
                </a:lnTo>
                <a:lnTo>
                  <a:pt x="74" y="168"/>
                </a:lnTo>
                <a:lnTo>
                  <a:pt x="84" y="162"/>
                </a:lnTo>
                <a:lnTo>
                  <a:pt x="96" y="160"/>
                </a:lnTo>
                <a:lnTo>
                  <a:pt x="96" y="160"/>
                </a:lnTo>
                <a:close/>
                <a:moveTo>
                  <a:pt x="434" y="390"/>
                </a:moveTo>
                <a:lnTo>
                  <a:pt x="6" y="390"/>
                </a:lnTo>
                <a:lnTo>
                  <a:pt x="6" y="390"/>
                </a:lnTo>
                <a:lnTo>
                  <a:pt x="2" y="392"/>
                </a:lnTo>
                <a:lnTo>
                  <a:pt x="0" y="394"/>
                </a:lnTo>
                <a:lnTo>
                  <a:pt x="0" y="470"/>
                </a:lnTo>
                <a:lnTo>
                  <a:pt x="0" y="470"/>
                </a:lnTo>
                <a:lnTo>
                  <a:pt x="2" y="474"/>
                </a:lnTo>
                <a:lnTo>
                  <a:pt x="6" y="474"/>
                </a:lnTo>
                <a:lnTo>
                  <a:pt x="434" y="474"/>
                </a:lnTo>
                <a:lnTo>
                  <a:pt x="434" y="474"/>
                </a:lnTo>
                <a:lnTo>
                  <a:pt x="438" y="474"/>
                </a:lnTo>
                <a:lnTo>
                  <a:pt x="440" y="470"/>
                </a:lnTo>
                <a:lnTo>
                  <a:pt x="440" y="394"/>
                </a:lnTo>
                <a:lnTo>
                  <a:pt x="440" y="394"/>
                </a:lnTo>
                <a:lnTo>
                  <a:pt x="438" y="392"/>
                </a:lnTo>
                <a:lnTo>
                  <a:pt x="434" y="390"/>
                </a:lnTo>
                <a:lnTo>
                  <a:pt x="434" y="39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schemeClr>
              </a:solidFill>
              <a:latin typeface="+mj-lt"/>
            </a:endParaRPr>
          </a:p>
        </p:txBody>
      </p:sp>
    </p:spTree>
    <p:extLst>
      <p:ext uri="{BB962C8B-B14F-4D97-AF65-F5344CB8AC3E}">
        <p14:creationId xmlns:p14="http://schemas.microsoft.com/office/powerpoint/2010/main" val="9304655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 calcmode="lin" valueType="num">
                                      <p:cBhvr>
                                        <p:cTn id="7" dur="1000" fill="hold"/>
                                        <p:tgtEl>
                                          <p:spTgt spid="7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71">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1">
                                            <p:txEl>
                                              <p:pRg st="1" end="1"/>
                                            </p:txEl>
                                          </p:spTgt>
                                        </p:tgtEl>
                                        <p:attrNameLst>
                                          <p:attrName>style.visibility</p:attrName>
                                        </p:attrNameLst>
                                      </p:cBhvr>
                                      <p:to>
                                        <p:strVal val="visible"/>
                                      </p:to>
                                    </p:set>
                                    <p:animEffect transition="in" filter="fade">
                                      <p:cBhvr>
                                        <p:cTn id="16" dur="1000"/>
                                        <p:tgtEl>
                                          <p:spTgt spid="71">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1">
                                            <p:txEl>
                                              <p:pRg st="2" end="2"/>
                                            </p:txEl>
                                          </p:spTgt>
                                        </p:tgtEl>
                                        <p:attrNameLst>
                                          <p:attrName>style.visibility</p:attrName>
                                        </p:attrNameLst>
                                      </p:cBhvr>
                                      <p:to>
                                        <p:strVal val="visible"/>
                                      </p:to>
                                    </p:set>
                                    <p:animEffect transition="in" filter="fade">
                                      <p:cBhvr>
                                        <p:cTn id="19" dur="1000"/>
                                        <p:tgtEl>
                                          <p:spTgt spid="71">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1">
                                            <p:txEl>
                                              <p:pRg st="3" end="3"/>
                                            </p:txEl>
                                          </p:spTgt>
                                        </p:tgtEl>
                                        <p:attrNameLst>
                                          <p:attrName>style.visibility</p:attrName>
                                        </p:attrNameLst>
                                      </p:cBhvr>
                                      <p:to>
                                        <p:strVal val="visible"/>
                                      </p:to>
                                    </p:set>
                                    <p:animEffect transition="in" filter="fade">
                                      <p:cBhvr>
                                        <p:cTn id="22" dur="1000"/>
                                        <p:tgtEl>
                                          <p:spTgt spid="71">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1">
                                            <p:txEl>
                                              <p:pRg st="4" end="4"/>
                                            </p:txEl>
                                          </p:spTgt>
                                        </p:tgtEl>
                                        <p:attrNameLst>
                                          <p:attrName>style.visibility</p:attrName>
                                        </p:attrNameLst>
                                      </p:cBhvr>
                                      <p:to>
                                        <p:strVal val="visible"/>
                                      </p:to>
                                    </p:set>
                                    <p:animEffect transition="in" filter="fade">
                                      <p:cBhvr>
                                        <p:cTn id="25" dur="1000"/>
                                        <p:tgtEl>
                                          <p:spTgt spid="71">
                                            <p:txEl>
                                              <p:pRg st="4" end="4"/>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slide(fromBottom)">
                                      <p:cBhvr>
                                        <p:cTn id="28" dur="1000"/>
                                        <p:tgtEl>
                                          <p:spTgt spid="78"/>
                                        </p:tgtEl>
                                      </p:cBhvr>
                                    </p:animEffect>
                                  </p:childTnLst>
                                </p:cTn>
                              </p:par>
                              <p:par>
                                <p:cTn id="29" presetID="12" presetClass="entr" presetSubtype="1"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slide(fromTop)">
                                      <p:cBhvr>
                                        <p:cTn id="31" dur="1000"/>
                                        <p:tgtEl>
                                          <p:spTgt spid="77"/>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p:cTn id="34" dur="1000" fill="hold"/>
                                        <p:tgtEl>
                                          <p:spTgt spid="64"/>
                                        </p:tgtEl>
                                        <p:attrNameLst>
                                          <p:attrName>ppt_w</p:attrName>
                                        </p:attrNameLst>
                                      </p:cBhvr>
                                      <p:tavLst>
                                        <p:tav tm="0">
                                          <p:val>
                                            <p:fltVal val="0"/>
                                          </p:val>
                                        </p:tav>
                                        <p:tav tm="100000">
                                          <p:val>
                                            <p:strVal val="#ppt_w"/>
                                          </p:val>
                                        </p:tav>
                                      </p:tavLst>
                                    </p:anim>
                                    <p:anim calcmode="lin" valueType="num">
                                      <p:cBhvr>
                                        <p:cTn id="35" dur="1000" fill="hold"/>
                                        <p:tgtEl>
                                          <p:spTgt spid="64"/>
                                        </p:tgtEl>
                                        <p:attrNameLst>
                                          <p:attrName>ppt_h</p:attrName>
                                        </p:attrNameLst>
                                      </p:cBhvr>
                                      <p:tavLst>
                                        <p:tav tm="0">
                                          <p:val>
                                            <p:fltVal val="0"/>
                                          </p:val>
                                        </p:tav>
                                        <p:tav tm="100000">
                                          <p:val>
                                            <p:strVal val="#ppt_h"/>
                                          </p:val>
                                        </p:tav>
                                      </p:tavLst>
                                    </p:anim>
                                    <p:animEffect transition="in" filter="fade">
                                      <p:cBhvr>
                                        <p:cTn id="36" dur="1000"/>
                                        <p:tgtEl>
                                          <p:spTgt spid="64"/>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 calcmode="lin" valueType="num">
                                      <p:cBhvr>
                                        <p:cTn id="39" dur="1000" fill="hold"/>
                                        <p:tgtEl>
                                          <p:spTgt spid="63"/>
                                        </p:tgtEl>
                                        <p:attrNameLst>
                                          <p:attrName>ppt_w</p:attrName>
                                        </p:attrNameLst>
                                      </p:cBhvr>
                                      <p:tavLst>
                                        <p:tav tm="0">
                                          <p:val>
                                            <p:fltVal val="0"/>
                                          </p:val>
                                        </p:tav>
                                        <p:tav tm="100000">
                                          <p:val>
                                            <p:strVal val="#ppt_w"/>
                                          </p:val>
                                        </p:tav>
                                      </p:tavLst>
                                    </p:anim>
                                    <p:anim calcmode="lin" valueType="num">
                                      <p:cBhvr>
                                        <p:cTn id="40" dur="1000" fill="hold"/>
                                        <p:tgtEl>
                                          <p:spTgt spid="63"/>
                                        </p:tgtEl>
                                        <p:attrNameLst>
                                          <p:attrName>ppt_h</p:attrName>
                                        </p:attrNameLst>
                                      </p:cBhvr>
                                      <p:tavLst>
                                        <p:tav tm="0">
                                          <p:val>
                                            <p:fltVal val="0"/>
                                          </p:val>
                                        </p:tav>
                                        <p:tav tm="100000">
                                          <p:val>
                                            <p:strVal val="#ppt_h"/>
                                          </p:val>
                                        </p:tav>
                                      </p:tavLst>
                                    </p:anim>
                                    <p:animEffect transition="in" filter="fade">
                                      <p:cBhvr>
                                        <p:cTn id="41" dur="1000"/>
                                        <p:tgtEl>
                                          <p:spTgt spid="63"/>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p:cTn id="44" dur="1000" fill="hold"/>
                                        <p:tgtEl>
                                          <p:spTgt spid="55"/>
                                        </p:tgtEl>
                                        <p:attrNameLst>
                                          <p:attrName>ppt_w</p:attrName>
                                        </p:attrNameLst>
                                      </p:cBhvr>
                                      <p:tavLst>
                                        <p:tav tm="0">
                                          <p:val>
                                            <p:fltVal val="0"/>
                                          </p:val>
                                        </p:tav>
                                        <p:tav tm="100000">
                                          <p:val>
                                            <p:strVal val="#ppt_w"/>
                                          </p:val>
                                        </p:tav>
                                      </p:tavLst>
                                    </p:anim>
                                    <p:anim calcmode="lin" valueType="num">
                                      <p:cBhvr>
                                        <p:cTn id="45" dur="1000" fill="hold"/>
                                        <p:tgtEl>
                                          <p:spTgt spid="55"/>
                                        </p:tgtEl>
                                        <p:attrNameLst>
                                          <p:attrName>ppt_h</p:attrName>
                                        </p:attrNameLst>
                                      </p:cBhvr>
                                      <p:tavLst>
                                        <p:tav tm="0">
                                          <p:val>
                                            <p:fltVal val="0"/>
                                          </p:val>
                                        </p:tav>
                                        <p:tav tm="100000">
                                          <p:val>
                                            <p:strVal val="#ppt_h"/>
                                          </p:val>
                                        </p:tav>
                                      </p:tavLst>
                                    </p:anim>
                                    <p:animEffect transition="in" filter="fade">
                                      <p:cBhvr>
                                        <p:cTn id="46" dur="1000"/>
                                        <p:tgtEl>
                                          <p:spTgt spid="55"/>
                                        </p:tgtEl>
                                      </p:cBhvr>
                                    </p:animEffect>
                                  </p:childTnLst>
                                </p:cTn>
                              </p:par>
                              <p:par>
                                <p:cTn id="47" presetID="53" presetClass="entr" presetSubtype="0"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p:cTn id="49" dur="1000" fill="hold"/>
                                        <p:tgtEl>
                                          <p:spTgt spid="80"/>
                                        </p:tgtEl>
                                        <p:attrNameLst>
                                          <p:attrName>ppt_w</p:attrName>
                                        </p:attrNameLst>
                                      </p:cBhvr>
                                      <p:tavLst>
                                        <p:tav tm="0">
                                          <p:val>
                                            <p:fltVal val="0"/>
                                          </p:val>
                                        </p:tav>
                                        <p:tav tm="100000">
                                          <p:val>
                                            <p:strVal val="#ppt_w"/>
                                          </p:val>
                                        </p:tav>
                                      </p:tavLst>
                                    </p:anim>
                                    <p:anim calcmode="lin" valueType="num">
                                      <p:cBhvr>
                                        <p:cTn id="50" dur="1000" fill="hold"/>
                                        <p:tgtEl>
                                          <p:spTgt spid="80"/>
                                        </p:tgtEl>
                                        <p:attrNameLst>
                                          <p:attrName>ppt_h</p:attrName>
                                        </p:attrNameLst>
                                      </p:cBhvr>
                                      <p:tavLst>
                                        <p:tav tm="0">
                                          <p:val>
                                            <p:fltVal val="0"/>
                                          </p:val>
                                        </p:tav>
                                        <p:tav tm="100000">
                                          <p:val>
                                            <p:strVal val="#ppt_h"/>
                                          </p:val>
                                        </p:tav>
                                      </p:tavLst>
                                    </p:anim>
                                    <p:animEffect transition="in" filter="fade">
                                      <p:cBhvr>
                                        <p:cTn id="51" dur="1000"/>
                                        <p:tgtEl>
                                          <p:spTgt spid="80"/>
                                        </p:tgtEl>
                                      </p:cBhvr>
                                    </p:animEffect>
                                  </p:childTnLst>
                                </p:cTn>
                              </p:par>
                              <p:par>
                                <p:cTn id="52" presetID="53"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 calcmode="lin" valueType="num">
                                      <p:cBhvr>
                                        <p:cTn id="54" dur="1000" fill="hold"/>
                                        <p:tgtEl>
                                          <p:spTgt spid="79"/>
                                        </p:tgtEl>
                                        <p:attrNameLst>
                                          <p:attrName>ppt_w</p:attrName>
                                        </p:attrNameLst>
                                      </p:cBhvr>
                                      <p:tavLst>
                                        <p:tav tm="0">
                                          <p:val>
                                            <p:fltVal val="0"/>
                                          </p:val>
                                        </p:tav>
                                        <p:tav tm="100000">
                                          <p:val>
                                            <p:strVal val="#ppt_w"/>
                                          </p:val>
                                        </p:tav>
                                      </p:tavLst>
                                    </p:anim>
                                    <p:anim calcmode="lin" valueType="num">
                                      <p:cBhvr>
                                        <p:cTn id="55" dur="1000" fill="hold"/>
                                        <p:tgtEl>
                                          <p:spTgt spid="79"/>
                                        </p:tgtEl>
                                        <p:attrNameLst>
                                          <p:attrName>ppt_h</p:attrName>
                                        </p:attrNameLst>
                                      </p:cBhvr>
                                      <p:tavLst>
                                        <p:tav tm="0">
                                          <p:val>
                                            <p:fltVal val="0"/>
                                          </p:val>
                                        </p:tav>
                                        <p:tav tm="100000">
                                          <p:val>
                                            <p:strVal val="#ppt_h"/>
                                          </p:val>
                                        </p:tav>
                                      </p:tavLst>
                                    </p:anim>
                                    <p:animEffect transition="in" filter="fade">
                                      <p:cBhvr>
                                        <p:cTn id="56" dur="1000"/>
                                        <p:tgtEl>
                                          <p:spTgt spid="7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72">
                                            <p:txEl>
                                              <p:pRg st="0" end="0"/>
                                            </p:txEl>
                                          </p:spTgt>
                                        </p:tgtEl>
                                        <p:attrNameLst>
                                          <p:attrName>style.visibility</p:attrName>
                                        </p:attrNameLst>
                                      </p:cBhvr>
                                      <p:to>
                                        <p:strVal val="visible"/>
                                      </p:to>
                                    </p:set>
                                    <p:anim calcmode="lin" valueType="num">
                                      <p:cBhvr>
                                        <p:cTn id="61" dur="1000" fill="hold"/>
                                        <p:tgtEl>
                                          <p:spTgt spid="72">
                                            <p:txEl>
                                              <p:pRg st="0" end="0"/>
                                            </p:txEl>
                                          </p:spTgt>
                                        </p:tgtEl>
                                        <p:attrNameLst>
                                          <p:attrName>ppt_w</p:attrName>
                                        </p:attrNameLst>
                                      </p:cBhvr>
                                      <p:tavLst>
                                        <p:tav tm="0">
                                          <p:val>
                                            <p:fltVal val="0"/>
                                          </p:val>
                                        </p:tav>
                                        <p:tav tm="100000">
                                          <p:val>
                                            <p:strVal val="#ppt_w"/>
                                          </p:val>
                                        </p:tav>
                                      </p:tavLst>
                                    </p:anim>
                                    <p:anim calcmode="lin" valueType="num">
                                      <p:cBhvr>
                                        <p:cTn id="62" dur="1000" fill="hold"/>
                                        <p:tgtEl>
                                          <p:spTgt spid="72">
                                            <p:txEl>
                                              <p:pRg st="0" end="0"/>
                                            </p:txEl>
                                          </p:spTgt>
                                        </p:tgtEl>
                                        <p:attrNameLst>
                                          <p:attrName>ppt_h</p:attrName>
                                        </p:attrNameLst>
                                      </p:cBhvr>
                                      <p:tavLst>
                                        <p:tav tm="0">
                                          <p:val>
                                            <p:fltVal val="0"/>
                                          </p:val>
                                        </p:tav>
                                        <p:tav tm="100000">
                                          <p:val>
                                            <p:strVal val="#ppt_h"/>
                                          </p:val>
                                        </p:tav>
                                      </p:tavLst>
                                    </p:anim>
                                    <p:animEffect transition="in" filter="fade">
                                      <p:cBhvr>
                                        <p:cTn id="63" dur="1000"/>
                                        <p:tgtEl>
                                          <p:spTgt spid="72">
                                            <p:txEl>
                                              <p:pRg st="0" end="0"/>
                                            </p:txEl>
                                          </p:spTgt>
                                        </p:tgtEl>
                                      </p:cBhvr>
                                    </p:animEffect>
                                  </p:childTnLst>
                                </p:cTn>
                              </p:par>
                              <p:par>
                                <p:cTn id="64" presetID="12" presetClass="entr" presetSubtype="1" fill="hold" nodeType="with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slide(fromTop)">
                                      <p:cBhvr>
                                        <p:cTn id="66" dur="1000"/>
                                        <p:tgtEl>
                                          <p:spTgt spid="8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1000"/>
                                        <p:tgtEl>
                                          <p:spTgt spid="66"/>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72">
                                            <p:txEl>
                                              <p:pRg st="1" end="1"/>
                                            </p:txEl>
                                          </p:spTgt>
                                        </p:tgtEl>
                                        <p:attrNameLst>
                                          <p:attrName>style.visibility</p:attrName>
                                        </p:attrNameLst>
                                      </p:cBhvr>
                                      <p:to>
                                        <p:strVal val="visible"/>
                                      </p:to>
                                    </p:set>
                                    <p:animEffect transition="in" filter="fade">
                                      <p:cBhvr>
                                        <p:cTn id="73" dur="1000"/>
                                        <p:tgtEl>
                                          <p:spTgt spid="72">
                                            <p:txEl>
                                              <p:pRg st="1" end="1"/>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xEl>
                                              <p:pRg st="2" end="2"/>
                                            </p:txEl>
                                          </p:spTgt>
                                        </p:tgtEl>
                                        <p:attrNameLst>
                                          <p:attrName>style.visibility</p:attrName>
                                        </p:attrNameLst>
                                      </p:cBhvr>
                                      <p:to>
                                        <p:strVal val="visible"/>
                                      </p:to>
                                    </p:set>
                                    <p:animEffect transition="in" filter="fade">
                                      <p:cBhvr>
                                        <p:cTn id="76" dur="1000"/>
                                        <p:tgtEl>
                                          <p:spTgt spid="72">
                                            <p:txEl>
                                              <p:pRg st="2" end="2"/>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72">
                                            <p:txEl>
                                              <p:pRg st="3" end="3"/>
                                            </p:txEl>
                                          </p:spTgt>
                                        </p:tgtEl>
                                        <p:attrNameLst>
                                          <p:attrName>style.visibility</p:attrName>
                                        </p:attrNameLst>
                                      </p:cBhvr>
                                      <p:to>
                                        <p:strVal val="visible"/>
                                      </p:to>
                                    </p:set>
                                    <p:animEffect transition="in" filter="fade">
                                      <p:cBhvr>
                                        <p:cTn id="79" dur="1000"/>
                                        <p:tgtEl>
                                          <p:spTgt spid="72">
                                            <p:txEl>
                                              <p:pRg st="3" end="3"/>
                                            </p:txEl>
                                          </p:spTgt>
                                        </p:tgtEl>
                                      </p:cBhvr>
                                    </p:animEffect>
                                  </p:childTnLst>
                                </p:cTn>
                              </p:par>
                              <p:par>
                                <p:cTn id="80" presetID="10" presetClass="exit" presetSubtype="0" fill="hold" grpId="1" nodeType="withEffect">
                                  <p:stCondLst>
                                    <p:cond delay="0"/>
                                  </p:stCondLst>
                                  <p:childTnLst>
                                    <p:animEffect transition="out" filter="fade">
                                      <p:cBhvr>
                                        <p:cTn id="81" dur="1000"/>
                                        <p:tgtEl>
                                          <p:spTgt spid="66"/>
                                        </p:tgtEl>
                                      </p:cBhvr>
                                    </p:animEffect>
                                    <p:set>
                                      <p:cBhvr>
                                        <p:cTn id="82" dur="1" fill="hold">
                                          <p:stCondLst>
                                            <p:cond delay="999"/>
                                          </p:stCondLst>
                                        </p:cTn>
                                        <p:tgtEl>
                                          <p:spTgt spid="66"/>
                                        </p:tgtEl>
                                        <p:attrNameLst>
                                          <p:attrName>style.visibility</p:attrName>
                                        </p:attrNameLst>
                                      </p:cBhvr>
                                      <p:to>
                                        <p:strVal val="hidden"/>
                                      </p:to>
                                    </p:set>
                                  </p:childTnLst>
                                </p:cTn>
                              </p:par>
                              <p:par>
                                <p:cTn id="83" presetID="53" presetClass="entr" presetSubtype="0" fill="hold" grpId="0" nodeType="withEffect">
                                  <p:stCondLst>
                                    <p:cond delay="0"/>
                                  </p:stCondLst>
                                  <p:childTnLst>
                                    <p:set>
                                      <p:cBhvr>
                                        <p:cTn id="84" dur="1" fill="hold">
                                          <p:stCondLst>
                                            <p:cond delay="0"/>
                                          </p:stCondLst>
                                        </p:cTn>
                                        <p:tgtEl>
                                          <p:spTgt spid="104"/>
                                        </p:tgtEl>
                                        <p:attrNameLst>
                                          <p:attrName>style.visibility</p:attrName>
                                        </p:attrNameLst>
                                      </p:cBhvr>
                                      <p:to>
                                        <p:strVal val="visible"/>
                                      </p:to>
                                    </p:set>
                                    <p:anim calcmode="lin" valueType="num">
                                      <p:cBhvr>
                                        <p:cTn id="85" dur="1000" fill="hold"/>
                                        <p:tgtEl>
                                          <p:spTgt spid="104"/>
                                        </p:tgtEl>
                                        <p:attrNameLst>
                                          <p:attrName>ppt_w</p:attrName>
                                        </p:attrNameLst>
                                      </p:cBhvr>
                                      <p:tavLst>
                                        <p:tav tm="0">
                                          <p:val>
                                            <p:fltVal val="0"/>
                                          </p:val>
                                        </p:tav>
                                        <p:tav tm="100000">
                                          <p:val>
                                            <p:strVal val="#ppt_w"/>
                                          </p:val>
                                        </p:tav>
                                      </p:tavLst>
                                    </p:anim>
                                    <p:anim calcmode="lin" valueType="num">
                                      <p:cBhvr>
                                        <p:cTn id="86" dur="1000" fill="hold"/>
                                        <p:tgtEl>
                                          <p:spTgt spid="104"/>
                                        </p:tgtEl>
                                        <p:attrNameLst>
                                          <p:attrName>ppt_h</p:attrName>
                                        </p:attrNameLst>
                                      </p:cBhvr>
                                      <p:tavLst>
                                        <p:tav tm="0">
                                          <p:val>
                                            <p:fltVal val="0"/>
                                          </p:val>
                                        </p:tav>
                                        <p:tav tm="100000">
                                          <p:val>
                                            <p:strVal val="#ppt_h"/>
                                          </p:val>
                                        </p:tav>
                                      </p:tavLst>
                                    </p:anim>
                                    <p:animEffect transition="in" filter="fade">
                                      <p:cBhvr>
                                        <p:cTn id="87" dur="1000"/>
                                        <p:tgtEl>
                                          <p:spTgt spid="10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18"/>
                                        </p:tgtEl>
                                        <p:attrNameLst>
                                          <p:attrName>style.visibility</p:attrName>
                                        </p:attrNameLst>
                                      </p:cBhvr>
                                      <p:to>
                                        <p:strVal val="visible"/>
                                      </p:to>
                                    </p:set>
                                    <p:animEffect transition="in" filter="fade">
                                      <p:cBhvr>
                                        <p:cTn id="90" dur="1000"/>
                                        <p:tgtEl>
                                          <p:spTgt spid="118"/>
                                        </p:tgtEl>
                                      </p:cBhvr>
                                    </p:animEffect>
                                  </p:childTnLst>
                                </p:cTn>
                              </p:par>
                              <p:par>
                                <p:cTn id="91" presetID="1" presetClass="entr" presetSubtype="0" fill="hold" grpId="1" nodeType="withEffect">
                                  <p:stCondLst>
                                    <p:cond delay="0"/>
                                  </p:stCondLst>
                                  <p:childTnLst>
                                    <p:set>
                                      <p:cBhvr>
                                        <p:cTn id="92" dur="1" fill="hold">
                                          <p:stCondLst>
                                            <p:cond delay="0"/>
                                          </p:stCondLst>
                                        </p:cTn>
                                        <p:tgtEl>
                                          <p:spTgt spid="6554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
                                        </p:tgtEl>
                                        <p:attrNameLst>
                                          <p:attrName>style.visibility</p:attrName>
                                        </p:attrNameLst>
                                      </p:cBhvr>
                                      <p:to>
                                        <p:strVal val="visible"/>
                                      </p:to>
                                    </p:set>
                                  </p:childTnLst>
                                </p:cTn>
                              </p:par>
                              <p:par>
                                <p:cTn id="95" presetID="10" presetClass="entr" presetSubtype="0" fill="hold" grpId="0" nodeType="withEffect">
                                  <p:stCondLst>
                                    <p:cond delay="0"/>
                                  </p:stCondLst>
                                  <p:childTnLst>
                                    <p:set>
                                      <p:cBhvr>
                                        <p:cTn id="96" dur="1" fill="hold">
                                          <p:stCondLst>
                                            <p:cond delay="0"/>
                                          </p:stCondLst>
                                        </p:cTn>
                                        <p:tgtEl>
                                          <p:spTgt spid="84"/>
                                        </p:tgtEl>
                                        <p:attrNameLst>
                                          <p:attrName>style.visibility</p:attrName>
                                        </p:attrNameLst>
                                      </p:cBhvr>
                                      <p:to>
                                        <p:strVal val="visible"/>
                                      </p:to>
                                    </p:set>
                                    <p:animEffect transition="in" filter="fade">
                                      <p:cBhvr>
                                        <p:cTn id="97" dur="1000"/>
                                        <p:tgtEl>
                                          <p:spTgt spid="84"/>
                                        </p:tgtEl>
                                      </p:cBhvr>
                                    </p:animEffect>
                                  </p:childTnLst>
                                </p:cTn>
                              </p:par>
                              <p:par>
                                <p:cTn id="98" presetID="63" presetClass="path" presetSubtype="0" accel="50000" decel="50000" fill="hold" grpId="0" nodeType="withEffect">
                                  <p:stCondLst>
                                    <p:cond delay="0"/>
                                  </p:stCondLst>
                                  <p:childTnLst>
                                    <p:animMotion origin="layout" path="M -2.77778E-7 -3.58025E-6 L 0.26823 -0.04722 " pathEditMode="relative" rAng="0" ptsTypes="AA">
                                      <p:cBhvr>
                                        <p:cTn id="99" dur="1000" spd="-100000" fill="hold"/>
                                        <p:tgtEl>
                                          <p:spTgt spid="65544"/>
                                        </p:tgtEl>
                                        <p:attrNameLst>
                                          <p:attrName>ppt_x</p:attrName>
                                          <p:attrName>ppt_y</p:attrName>
                                        </p:attrNameLst>
                                      </p:cBhvr>
                                      <p:rCtr x="13403" y="-2377"/>
                                    </p:animMotion>
                                  </p:childTnLst>
                                </p:cTn>
                              </p:par>
                              <p:par>
                                <p:cTn id="100" presetID="35" presetClass="path" presetSubtype="0" accel="50000" decel="50000" fill="hold" nodeType="withEffect">
                                  <p:stCondLst>
                                    <p:cond delay="0"/>
                                  </p:stCondLst>
                                  <p:childTnLst>
                                    <p:animMotion origin="layout" path="M 2.77778E-6 -4.32099E-6 L -0.11841 0.13704 " pathEditMode="relative" rAng="0" ptsTypes="AA">
                                      <p:cBhvr>
                                        <p:cTn id="101" dur="1000" spd="-100000" fill="hold"/>
                                        <p:tgtEl>
                                          <p:spTgt spid="7"/>
                                        </p:tgtEl>
                                        <p:attrNameLst>
                                          <p:attrName>ppt_x</p:attrName>
                                          <p:attrName>ppt_y</p:attrName>
                                        </p:attrNameLst>
                                      </p:cBhvr>
                                      <p:rCtr x="-5900" y="6900"/>
                                    </p:animMotion>
                                  </p:childTnLst>
                                </p:cTn>
                              </p:par>
                            </p:childTnLst>
                          </p:cTn>
                        </p:par>
                        <p:par>
                          <p:cTn id="102" fill="hold">
                            <p:stCondLst>
                              <p:cond delay="2000"/>
                            </p:stCondLst>
                            <p:childTnLst>
                              <p:par>
                                <p:cTn id="103" presetID="22" presetClass="entr" presetSubtype="1" fill="hold" nodeType="afterEffect">
                                  <p:stCondLst>
                                    <p:cond delay="0"/>
                                  </p:stCondLst>
                                  <p:childTnLst>
                                    <p:set>
                                      <p:cBhvr>
                                        <p:cTn id="104" dur="1" fill="hold">
                                          <p:stCondLst>
                                            <p:cond delay="0"/>
                                          </p:stCondLst>
                                        </p:cTn>
                                        <p:tgtEl>
                                          <p:spTgt spid="103"/>
                                        </p:tgtEl>
                                        <p:attrNameLst>
                                          <p:attrName>style.visibility</p:attrName>
                                        </p:attrNameLst>
                                      </p:cBhvr>
                                      <p:to>
                                        <p:strVal val="visible"/>
                                      </p:to>
                                    </p:set>
                                    <p:animEffect transition="in" filter="wipe(up)">
                                      <p:cBhvr>
                                        <p:cTn id="105" dur="1000"/>
                                        <p:tgtEl>
                                          <p:spTgt spid="103"/>
                                        </p:tgtEl>
                                      </p:cBhvr>
                                    </p:animEffect>
                                  </p:childTnLst>
                                </p:cTn>
                              </p:par>
                              <p:par>
                                <p:cTn id="106" presetID="22" presetClass="entr" presetSubtype="2" fill="hold" nodeType="withEffect">
                                  <p:stCondLst>
                                    <p:cond delay="0"/>
                                  </p:stCondLst>
                                  <p:childTnLst>
                                    <p:set>
                                      <p:cBhvr>
                                        <p:cTn id="107" dur="1" fill="hold">
                                          <p:stCondLst>
                                            <p:cond delay="0"/>
                                          </p:stCondLst>
                                        </p:cTn>
                                        <p:tgtEl>
                                          <p:spTgt spid="105"/>
                                        </p:tgtEl>
                                        <p:attrNameLst>
                                          <p:attrName>style.visibility</p:attrName>
                                        </p:attrNameLst>
                                      </p:cBhvr>
                                      <p:to>
                                        <p:strVal val="visible"/>
                                      </p:to>
                                    </p:set>
                                    <p:animEffect transition="in" filter="wipe(right)">
                                      <p:cBhvr>
                                        <p:cTn id="108" dur="1000"/>
                                        <p:tgtEl>
                                          <p:spTgt spid="105"/>
                                        </p:tgtEl>
                                      </p:cBhvr>
                                    </p:animEffect>
                                  </p:childTnLst>
                                </p:cTn>
                              </p:par>
                              <p:par>
                                <p:cTn id="109" presetID="22" presetClass="entr" presetSubtype="2" fill="hold" nodeType="withEffect">
                                  <p:stCondLst>
                                    <p:cond delay="0"/>
                                  </p:stCondLst>
                                  <p:childTnLst>
                                    <p:set>
                                      <p:cBhvr>
                                        <p:cTn id="110" dur="1" fill="hold">
                                          <p:stCondLst>
                                            <p:cond delay="0"/>
                                          </p:stCondLst>
                                        </p:cTn>
                                        <p:tgtEl>
                                          <p:spTgt spid="106"/>
                                        </p:tgtEl>
                                        <p:attrNameLst>
                                          <p:attrName>style.visibility</p:attrName>
                                        </p:attrNameLst>
                                      </p:cBhvr>
                                      <p:to>
                                        <p:strVal val="visible"/>
                                      </p:to>
                                    </p:set>
                                    <p:animEffect transition="in" filter="wipe(right)">
                                      <p:cBhvr>
                                        <p:cTn id="111" dur="1000"/>
                                        <p:tgtEl>
                                          <p:spTgt spid="106"/>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0" fill="hold" nodeType="clickEffect">
                                  <p:stCondLst>
                                    <p:cond delay="0"/>
                                  </p:stCondLst>
                                  <p:childTnLst>
                                    <p:set>
                                      <p:cBhvr>
                                        <p:cTn id="115" dur="1" fill="hold">
                                          <p:stCondLst>
                                            <p:cond delay="0"/>
                                          </p:stCondLst>
                                        </p:cTn>
                                        <p:tgtEl>
                                          <p:spTgt spid="74">
                                            <p:txEl>
                                              <p:pRg st="0" end="0"/>
                                            </p:txEl>
                                          </p:spTgt>
                                        </p:tgtEl>
                                        <p:attrNameLst>
                                          <p:attrName>style.visibility</p:attrName>
                                        </p:attrNameLst>
                                      </p:cBhvr>
                                      <p:to>
                                        <p:strVal val="visible"/>
                                      </p:to>
                                    </p:set>
                                    <p:anim calcmode="lin" valueType="num">
                                      <p:cBhvr>
                                        <p:cTn id="116" dur="1000" fill="hold"/>
                                        <p:tgtEl>
                                          <p:spTgt spid="74">
                                            <p:txEl>
                                              <p:pRg st="0" end="0"/>
                                            </p:txEl>
                                          </p:spTgt>
                                        </p:tgtEl>
                                        <p:attrNameLst>
                                          <p:attrName>ppt_w</p:attrName>
                                        </p:attrNameLst>
                                      </p:cBhvr>
                                      <p:tavLst>
                                        <p:tav tm="0">
                                          <p:val>
                                            <p:fltVal val="0"/>
                                          </p:val>
                                        </p:tav>
                                        <p:tav tm="100000">
                                          <p:val>
                                            <p:strVal val="#ppt_w"/>
                                          </p:val>
                                        </p:tav>
                                      </p:tavLst>
                                    </p:anim>
                                    <p:anim calcmode="lin" valueType="num">
                                      <p:cBhvr>
                                        <p:cTn id="117" dur="1000" fill="hold"/>
                                        <p:tgtEl>
                                          <p:spTgt spid="74">
                                            <p:txEl>
                                              <p:pRg st="0" end="0"/>
                                            </p:txEl>
                                          </p:spTgt>
                                        </p:tgtEl>
                                        <p:attrNameLst>
                                          <p:attrName>ppt_h</p:attrName>
                                        </p:attrNameLst>
                                      </p:cBhvr>
                                      <p:tavLst>
                                        <p:tav tm="0">
                                          <p:val>
                                            <p:fltVal val="0"/>
                                          </p:val>
                                        </p:tav>
                                        <p:tav tm="100000">
                                          <p:val>
                                            <p:strVal val="#ppt_h"/>
                                          </p:val>
                                        </p:tav>
                                      </p:tavLst>
                                    </p:anim>
                                    <p:animEffect transition="in" filter="fade">
                                      <p:cBhvr>
                                        <p:cTn id="118" dur="1000"/>
                                        <p:tgtEl>
                                          <p:spTgt spid="74">
                                            <p:txEl>
                                              <p:pRg st="0" end="0"/>
                                            </p:txEl>
                                          </p:spTgt>
                                        </p:tgtEl>
                                      </p:cBhvr>
                                    </p:animEffect>
                                  </p:childTnLst>
                                </p:cTn>
                              </p:par>
                            </p:childTnLst>
                          </p:cTn>
                        </p:par>
                        <p:par>
                          <p:cTn id="119" fill="hold">
                            <p:stCondLst>
                              <p:cond delay="1000"/>
                            </p:stCondLst>
                            <p:childTnLst>
                              <p:par>
                                <p:cTn id="120" presetID="10" presetClass="entr" presetSubtype="0" fill="hold" nodeType="afterEffect">
                                  <p:stCondLst>
                                    <p:cond delay="0"/>
                                  </p:stCondLst>
                                  <p:childTnLst>
                                    <p:set>
                                      <p:cBhvr>
                                        <p:cTn id="121" dur="1" fill="hold">
                                          <p:stCondLst>
                                            <p:cond delay="0"/>
                                          </p:stCondLst>
                                        </p:cTn>
                                        <p:tgtEl>
                                          <p:spTgt spid="74">
                                            <p:txEl>
                                              <p:pRg st="1" end="1"/>
                                            </p:txEl>
                                          </p:spTgt>
                                        </p:tgtEl>
                                        <p:attrNameLst>
                                          <p:attrName>style.visibility</p:attrName>
                                        </p:attrNameLst>
                                      </p:cBhvr>
                                      <p:to>
                                        <p:strVal val="visible"/>
                                      </p:to>
                                    </p:set>
                                    <p:animEffect transition="in" filter="fade">
                                      <p:cBhvr>
                                        <p:cTn id="122" dur="1000"/>
                                        <p:tgtEl>
                                          <p:spTgt spid="74">
                                            <p:txEl>
                                              <p:pRg st="1" end="1"/>
                                            </p:txEl>
                                          </p:spTgt>
                                        </p:tgtEl>
                                      </p:cBhvr>
                                    </p:animEffect>
                                  </p:childTnLst>
                                </p:cTn>
                              </p:par>
                              <p:par>
                                <p:cTn id="123" presetID="10" presetClass="entr" presetSubtype="0" fill="hold" nodeType="withEffect">
                                  <p:stCondLst>
                                    <p:cond delay="0"/>
                                  </p:stCondLst>
                                  <p:childTnLst>
                                    <p:set>
                                      <p:cBhvr>
                                        <p:cTn id="124" dur="1" fill="hold">
                                          <p:stCondLst>
                                            <p:cond delay="0"/>
                                          </p:stCondLst>
                                        </p:cTn>
                                        <p:tgtEl>
                                          <p:spTgt spid="74">
                                            <p:txEl>
                                              <p:pRg st="2" end="2"/>
                                            </p:txEl>
                                          </p:spTgt>
                                        </p:tgtEl>
                                        <p:attrNameLst>
                                          <p:attrName>style.visibility</p:attrName>
                                        </p:attrNameLst>
                                      </p:cBhvr>
                                      <p:to>
                                        <p:strVal val="visible"/>
                                      </p:to>
                                    </p:set>
                                    <p:animEffect transition="in" filter="fade">
                                      <p:cBhvr>
                                        <p:cTn id="125" dur="1000"/>
                                        <p:tgtEl>
                                          <p:spTgt spid="74">
                                            <p:txEl>
                                              <p:pRg st="2" end="2"/>
                                            </p:txEl>
                                          </p:spTgt>
                                        </p:tgtEl>
                                      </p:cBhvr>
                                    </p:animEffect>
                                  </p:childTnLst>
                                </p:cTn>
                              </p:par>
                              <p:par>
                                <p:cTn id="126" presetID="10" presetClass="entr" presetSubtype="0" fill="hold" nodeType="withEffect">
                                  <p:stCondLst>
                                    <p:cond delay="0"/>
                                  </p:stCondLst>
                                  <p:childTnLst>
                                    <p:set>
                                      <p:cBhvr>
                                        <p:cTn id="127" dur="1" fill="hold">
                                          <p:stCondLst>
                                            <p:cond delay="0"/>
                                          </p:stCondLst>
                                        </p:cTn>
                                        <p:tgtEl>
                                          <p:spTgt spid="74">
                                            <p:txEl>
                                              <p:pRg st="3" end="3"/>
                                            </p:txEl>
                                          </p:spTgt>
                                        </p:tgtEl>
                                        <p:attrNameLst>
                                          <p:attrName>style.visibility</p:attrName>
                                        </p:attrNameLst>
                                      </p:cBhvr>
                                      <p:to>
                                        <p:strVal val="visible"/>
                                      </p:to>
                                    </p:set>
                                    <p:animEffect transition="in" filter="fade">
                                      <p:cBhvr>
                                        <p:cTn id="128" dur="1000"/>
                                        <p:tgtEl>
                                          <p:spTgt spid="74">
                                            <p:txEl>
                                              <p:pRg st="3" end="3"/>
                                            </p:txEl>
                                          </p:spTgt>
                                        </p:tgtEl>
                                      </p:cBhvr>
                                    </p:animEffect>
                                  </p:childTnLst>
                                </p:cTn>
                              </p:par>
                              <p:par>
                                <p:cTn id="129" presetID="10" presetClass="entr" presetSubtype="0" fill="hold" nodeType="withEffect">
                                  <p:stCondLst>
                                    <p:cond delay="0"/>
                                  </p:stCondLst>
                                  <p:childTnLst>
                                    <p:set>
                                      <p:cBhvr>
                                        <p:cTn id="130" dur="1" fill="hold">
                                          <p:stCondLst>
                                            <p:cond delay="0"/>
                                          </p:stCondLst>
                                        </p:cTn>
                                        <p:tgtEl>
                                          <p:spTgt spid="74">
                                            <p:txEl>
                                              <p:pRg st="4" end="4"/>
                                            </p:txEl>
                                          </p:spTgt>
                                        </p:tgtEl>
                                        <p:attrNameLst>
                                          <p:attrName>style.visibility</p:attrName>
                                        </p:attrNameLst>
                                      </p:cBhvr>
                                      <p:to>
                                        <p:strVal val="visible"/>
                                      </p:to>
                                    </p:set>
                                    <p:animEffect transition="in" filter="fade">
                                      <p:cBhvr>
                                        <p:cTn id="131" dur="1000"/>
                                        <p:tgtEl>
                                          <p:spTgt spid="74">
                                            <p:txEl>
                                              <p:pRg st="4" end="4"/>
                                            </p:txEl>
                                          </p:spTgt>
                                        </p:tgtEl>
                                      </p:cBhvr>
                                    </p:animEffect>
                                  </p:childTnLst>
                                </p:cTn>
                              </p:par>
                              <p:par>
                                <p:cTn id="132" presetID="53" presetClass="entr" presetSubtype="0" fill="hold" nodeType="withEffect">
                                  <p:stCondLst>
                                    <p:cond delay="0"/>
                                  </p:stCondLst>
                                  <p:childTnLst>
                                    <p:set>
                                      <p:cBhvr>
                                        <p:cTn id="133" dur="1" fill="hold">
                                          <p:stCondLst>
                                            <p:cond delay="0"/>
                                          </p:stCondLst>
                                        </p:cTn>
                                        <p:tgtEl>
                                          <p:spTgt spid="6"/>
                                        </p:tgtEl>
                                        <p:attrNameLst>
                                          <p:attrName>style.visibility</p:attrName>
                                        </p:attrNameLst>
                                      </p:cBhvr>
                                      <p:to>
                                        <p:strVal val="visible"/>
                                      </p:to>
                                    </p:set>
                                    <p:anim calcmode="lin" valueType="num">
                                      <p:cBhvr>
                                        <p:cTn id="134" dur="1000" fill="hold"/>
                                        <p:tgtEl>
                                          <p:spTgt spid="6"/>
                                        </p:tgtEl>
                                        <p:attrNameLst>
                                          <p:attrName>ppt_w</p:attrName>
                                        </p:attrNameLst>
                                      </p:cBhvr>
                                      <p:tavLst>
                                        <p:tav tm="0">
                                          <p:val>
                                            <p:fltVal val="0"/>
                                          </p:val>
                                        </p:tav>
                                        <p:tav tm="100000">
                                          <p:val>
                                            <p:strVal val="#ppt_w"/>
                                          </p:val>
                                        </p:tav>
                                      </p:tavLst>
                                    </p:anim>
                                    <p:anim calcmode="lin" valueType="num">
                                      <p:cBhvr>
                                        <p:cTn id="135" dur="1000" fill="hold"/>
                                        <p:tgtEl>
                                          <p:spTgt spid="6"/>
                                        </p:tgtEl>
                                        <p:attrNameLst>
                                          <p:attrName>ppt_h</p:attrName>
                                        </p:attrNameLst>
                                      </p:cBhvr>
                                      <p:tavLst>
                                        <p:tav tm="0">
                                          <p:val>
                                            <p:fltVal val="0"/>
                                          </p:val>
                                        </p:tav>
                                        <p:tav tm="100000">
                                          <p:val>
                                            <p:strVal val="#ppt_h"/>
                                          </p:val>
                                        </p:tav>
                                      </p:tavLst>
                                    </p:anim>
                                    <p:animEffect transition="in" filter="fade">
                                      <p:cBhvr>
                                        <p:cTn id="136" dur="1000"/>
                                        <p:tgtEl>
                                          <p:spTgt spid="6"/>
                                        </p:tgtEl>
                                      </p:cBhvr>
                                    </p:animEffect>
                                  </p:childTnLst>
                                </p:cTn>
                              </p:par>
                            </p:childTnLst>
                          </p:cTn>
                        </p:par>
                        <p:par>
                          <p:cTn id="137" fill="hold">
                            <p:stCondLst>
                              <p:cond delay="2000"/>
                            </p:stCondLst>
                            <p:childTnLst>
                              <p:par>
                                <p:cTn id="138" presetID="22" presetClass="entr" presetSubtype="1" fill="hold" nodeType="afterEffect">
                                  <p:stCondLst>
                                    <p:cond delay="0"/>
                                  </p:stCondLst>
                                  <p:childTnLst>
                                    <p:set>
                                      <p:cBhvr>
                                        <p:cTn id="139" dur="1" fill="hold">
                                          <p:stCondLst>
                                            <p:cond delay="0"/>
                                          </p:stCondLst>
                                        </p:cTn>
                                        <p:tgtEl>
                                          <p:spTgt spid="151"/>
                                        </p:tgtEl>
                                        <p:attrNameLst>
                                          <p:attrName>style.visibility</p:attrName>
                                        </p:attrNameLst>
                                      </p:cBhvr>
                                      <p:to>
                                        <p:strVal val="visible"/>
                                      </p:to>
                                    </p:set>
                                    <p:animEffect transition="in" filter="wipe(up)">
                                      <p:cBhvr>
                                        <p:cTn id="140" dur="1000"/>
                                        <p:tgtEl>
                                          <p:spTgt spid="151"/>
                                        </p:tgtEl>
                                      </p:cBhvr>
                                    </p:animEffect>
                                  </p:childTnLst>
                                </p:cTn>
                              </p:par>
                              <p:par>
                                <p:cTn id="141" presetID="22" presetClass="entr" presetSubtype="1" fill="hold" nodeType="withEffect">
                                  <p:stCondLst>
                                    <p:cond delay="0"/>
                                  </p:stCondLst>
                                  <p:childTnLst>
                                    <p:set>
                                      <p:cBhvr>
                                        <p:cTn id="142" dur="1" fill="hold">
                                          <p:stCondLst>
                                            <p:cond delay="0"/>
                                          </p:stCondLst>
                                        </p:cTn>
                                        <p:tgtEl>
                                          <p:spTgt spid="152"/>
                                        </p:tgtEl>
                                        <p:attrNameLst>
                                          <p:attrName>style.visibility</p:attrName>
                                        </p:attrNameLst>
                                      </p:cBhvr>
                                      <p:to>
                                        <p:strVal val="visible"/>
                                      </p:to>
                                    </p:set>
                                    <p:animEffect transition="in" filter="wipe(up)">
                                      <p:cBhvr>
                                        <p:cTn id="143" dur="1000"/>
                                        <p:tgtEl>
                                          <p:spTgt spid="152"/>
                                        </p:tgtEl>
                                      </p:cBhvr>
                                    </p:animEffect>
                                  </p:childTnLst>
                                </p:cTn>
                              </p:par>
                              <p:par>
                                <p:cTn id="144" presetID="22" presetClass="entr" presetSubtype="1" fill="hold" nodeType="withEffect">
                                  <p:stCondLst>
                                    <p:cond delay="0"/>
                                  </p:stCondLst>
                                  <p:childTnLst>
                                    <p:set>
                                      <p:cBhvr>
                                        <p:cTn id="145" dur="1" fill="hold">
                                          <p:stCondLst>
                                            <p:cond delay="0"/>
                                          </p:stCondLst>
                                        </p:cTn>
                                        <p:tgtEl>
                                          <p:spTgt spid="153"/>
                                        </p:tgtEl>
                                        <p:attrNameLst>
                                          <p:attrName>style.visibility</p:attrName>
                                        </p:attrNameLst>
                                      </p:cBhvr>
                                      <p:to>
                                        <p:strVal val="visible"/>
                                      </p:to>
                                    </p:set>
                                    <p:animEffect transition="in" filter="wipe(up)">
                                      <p:cBhvr>
                                        <p:cTn id="146" dur="1000"/>
                                        <p:tgtEl>
                                          <p:spTgt spid="153"/>
                                        </p:tgtEl>
                                      </p:cBhvr>
                                    </p:animEffect>
                                  </p:childTnLst>
                                </p:cTn>
                              </p:par>
                              <p:par>
                                <p:cTn id="147" presetID="22" presetClass="entr" presetSubtype="8" fill="hold" nodeType="withEffect">
                                  <p:stCondLst>
                                    <p:cond delay="0"/>
                                  </p:stCondLst>
                                  <p:childTnLst>
                                    <p:set>
                                      <p:cBhvr>
                                        <p:cTn id="148" dur="1" fill="hold">
                                          <p:stCondLst>
                                            <p:cond delay="0"/>
                                          </p:stCondLst>
                                        </p:cTn>
                                        <p:tgtEl>
                                          <p:spTgt spid="150"/>
                                        </p:tgtEl>
                                        <p:attrNameLst>
                                          <p:attrName>style.visibility</p:attrName>
                                        </p:attrNameLst>
                                      </p:cBhvr>
                                      <p:to>
                                        <p:strVal val="visible"/>
                                      </p:to>
                                    </p:set>
                                    <p:animEffect transition="in" filter="wipe(left)">
                                      <p:cBhvr>
                                        <p:cTn id="149" dur="1000"/>
                                        <p:tgtEl>
                                          <p:spTgt spid="150"/>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0" fill="hold" nodeType="clickEffect">
                                  <p:stCondLst>
                                    <p:cond delay="0"/>
                                  </p:stCondLst>
                                  <p:childTnLst>
                                    <p:set>
                                      <p:cBhvr>
                                        <p:cTn id="153" dur="1" fill="hold">
                                          <p:stCondLst>
                                            <p:cond delay="0"/>
                                          </p:stCondLst>
                                        </p:cTn>
                                        <p:tgtEl>
                                          <p:spTgt spid="76">
                                            <p:txEl>
                                              <p:pRg st="0" end="0"/>
                                            </p:txEl>
                                          </p:spTgt>
                                        </p:tgtEl>
                                        <p:attrNameLst>
                                          <p:attrName>style.visibility</p:attrName>
                                        </p:attrNameLst>
                                      </p:cBhvr>
                                      <p:to>
                                        <p:strVal val="visible"/>
                                      </p:to>
                                    </p:set>
                                    <p:anim calcmode="lin" valueType="num">
                                      <p:cBhvr>
                                        <p:cTn id="154" dur="1000" fill="hold"/>
                                        <p:tgtEl>
                                          <p:spTgt spid="76">
                                            <p:txEl>
                                              <p:pRg st="0" end="0"/>
                                            </p:txEl>
                                          </p:spTgt>
                                        </p:tgtEl>
                                        <p:attrNameLst>
                                          <p:attrName>ppt_w</p:attrName>
                                        </p:attrNameLst>
                                      </p:cBhvr>
                                      <p:tavLst>
                                        <p:tav tm="0">
                                          <p:val>
                                            <p:fltVal val="0"/>
                                          </p:val>
                                        </p:tav>
                                        <p:tav tm="100000">
                                          <p:val>
                                            <p:strVal val="#ppt_w"/>
                                          </p:val>
                                        </p:tav>
                                      </p:tavLst>
                                    </p:anim>
                                    <p:anim calcmode="lin" valueType="num">
                                      <p:cBhvr>
                                        <p:cTn id="155" dur="1000" fill="hold"/>
                                        <p:tgtEl>
                                          <p:spTgt spid="76">
                                            <p:txEl>
                                              <p:pRg st="0" end="0"/>
                                            </p:txEl>
                                          </p:spTgt>
                                        </p:tgtEl>
                                        <p:attrNameLst>
                                          <p:attrName>ppt_h</p:attrName>
                                        </p:attrNameLst>
                                      </p:cBhvr>
                                      <p:tavLst>
                                        <p:tav tm="0">
                                          <p:val>
                                            <p:fltVal val="0"/>
                                          </p:val>
                                        </p:tav>
                                        <p:tav tm="100000">
                                          <p:val>
                                            <p:strVal val="#ppt_h"/>
                                          </p:val>
                                        </p:tav>
                                      </p:tavLst>
                                    </p:anim>
                                    <p:animEffect transition="in" filter="fade">
                                      <p:cBhvr>
                                        <p:cTn id="156" dur="1000"/>
                                        <p:tgtEl>
                                          <p:spTgt spid="76">
                                            <p:txEl>
                                              <p:pRg st="0" end="0"/>
                                            </p:txEl>
                                          </p:spTgt>
                                        </p:tgtEl>
                                      </p:cBhvr>
                                    </p:animEffect>
                                  </p:childTnLst>
                                </p:cTn>
                              </p:par>
                            </p:childTnLst>
                          </p:cTn>
                        </p:par>
                        <p:par>
                          <p:cTn id="157" fill="hold">
                            <p:stCondLst>
                              <p:cond delay="1000"/>
                            </p:stCondLst>
                            <p:childTnLst>
                              <p:par>
                                <p:cTn id="158" presetID="10" presetClass="entr" presetSubtype="0" fill="hold" nodeType="afterEffect">
                                  <p:stCondLst>
                                    <p:cond delay="0"/>
                                  </p:stCondLst>
                                  <p:childTnLst>
                                    <p:set>
                                      <p:cBhvr>
                                        <p:cTn id="159" dur="1" fill="hold">
                                          <p:stCondLst>
                                            <p:cond delay="0"/>
                                          </p:stCondLst>
                                        </p:cTn>
                                        <p:tgtEl>
                                          <p:spTgt spid="76">
                                            <p:txEl>
                                              <p:pRg st="1" end="1"/>
                                            </p:txEl>
                                          </p:spTgt>
                                        </p:tgtEl>
                                        <p:attrNameLst>
                                          <p:attrName>style.visibility</p:attrName>
                                        </p:attrNameLst>
                                      </p:cBhvr>
                                      <p:to>
                                        <p:strVal val="visible"/>
                                      </p:to>
                                    </p:set>
                                    <p:animEffect transition="in" filter="fade">
                                      <p:cBhvr>
                                        <p:cTn id="160" dur="1000"/>
                                        <p:tgtEl>
                                          <p:spTgt spid="76">
                                            <p:txEl>
                                              <p:pRg st="1" end="1"/>
                                            </p:txEl>
                                          </p:spTgt>
                                        </p:tgtEl>
                                      </p:cBhvr>
                                    </p:animEffect>
                                  </p:childTnLst>
                                </p:cTn>
                              </p:par>
                              <p:par>
                                <p:cTn id="161" presetID="10" presetClass="entr" presetSubtype="0" fill="hold" nodeType="withEffect">
                                  <p:stCondLst>
                                    <p:cond delay="0"/>
                                  </p:stCondLst>
                                  <p:childTnLst>
                                    <p:set>
                                      <p:cBhvr>
                                        <p:cTn id="162" dur="1" fill="hold">
                                          <p:stCondLst>
                                            <p:cond delay="0"/>
                                          </p:stCondLst>
                                        </p:cTn>
                                        <p:tgtEl>
                                          <p:spTgt spid="76">
                                            <p:txEl>
                                              <p:pRg st="2" end="2"/>
                                            </p:txEl>
                                          </p:spTgt>
                                        </p:tgtEl>
                                        <p:attrNameLst>
                                          <p:attrName>style.visibility</p:attrName>
                                        </p:attrNameLst>
                                      </p:cBhvr>
                                      <p:to>
                                        <p:strVal val="visible"/>
                                      </p:to>
                                    </p:set>
                                    <p:animEffect transition="in" filter="fade">
                                      <p:cBhvr>
                                        <p:cTn id="163" dur="1000"/>
                                        <p:tgtEl>
                                          <p:spTgt spid="76">
                                            <p:txEl>
                                              <p:pRg st="2" end="2"/>
                                            </p:txEl>
                                          </p:spTgt>
                                        </p:tgtEl>
                                      </p:cBhvr>
                                    </p:animEffect>
                                  </p:childTnLst>
                                </p:cTn>
                              </p:par>
                              <p:par>
                                <p:cTn id="164" presetID="10" presetClass="entr" presetSubtype="0" fill="hold" nodeType="withEffect">
                                  <p:stCondLst>
                                    <p:cond delay="0"/>
                                  </p:stCondLst>
                                  <p:childTnLst>
                                    <p:set>
                                      <p:cBhvr>
                                        <p:cTn id="165" dur="1" fill="hold">
                                          <p:stCondLst>
                                            <p:cond delay="0"/>
                                          </p:stCondLst>
                                        </p:cTn>
                                        <p:tgtEl>
                                          <p:spTgt spid="76">
                                            <p:txEl>
                                              <p:pRg st="3" end="3"/>
                                            </p:txEl>
                                          </p:spTgt>
                                        </p:tgtEl>
                                        <p:attrNameLst>
                                          <p:attrName>style.visibility</p:attrName>
                                        </p:attrNameLst>
                                      </p:cBhvr>
                                      <p:to>
                                        <p:strVal val="visible"/>
                                      </p:to>
                                    </p:set>
                                    <p:animEffect transition="in" filter="fade">
                                      <p:cBhvr>
                                        <p:cTn id="166" dur="1000"/>
                                        <p:tgtEl>
                                          <p:spTgt spid="76">
                                            <p:txEl>
                                              <p:pRg st="3" end="3"/>
                                            </p:txEl>
                                          </p:spTgt>
                                        </p:tgtEl>
                                      </p:cBhvr>
                                    </p:animEffect>
                                  </p:childTnLst>
                                </p:cTn>
                              </p:par>
                              <p:par>
                                <p:cTn id="167" presetID="16" presetClass="entr" presetSubtype="37" fill="hold" nodeType="withEffect">
                                  <p:stCondLst>
                                    <p:cond delay="0"/>
                                  </p:stCondLst>
                                  <p:childTnLst>
                                    <p:set>
                                      <p:cBhvr>
                                        <p:cTn id="168" dur="1" fill="hold">
                                          <p:stCondLst>
                                            <p:cond delay="0"/>
                                          </p:stCondLst>
                                        </p:cTn>
                                        <p:tgtEl>
                                          <p:spTgt spid="347"/>
                                        </p:tgtEl>
                                        <p:attrNameLst>
                                          <p:attrName>style.visibility</p:attrName>
                                        </p:attrNameLst>
                                      </p:cBhvr>
                                      <p:to>
                                        <p:strVal val="visible"/>
                                      </p:to>
                                    </p:set>
                                    <p:animEffect transition="in" filter="barn(outVertical)">
                                      <p:cBhvr>
                                        <p:cTn id="169" dur="1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5" grpId="0"/>
      <p:bldP spid="118" grpId="0"/>
      <p:bldP spid="63" grpId="0" animBg="1"/>
      <p:bldP spid="64" grpId="0" animBg="1"/>
      <p:bldP spid="66" grpId="0" animBg="1"/>
      <p:bldP spid="66" grpId="1" animBg="1"/>
      <p:bldP spid="104" grpId="0" animBg="1"/>
      <p:bldP spid="84" grpId="0" animBg="1"/>
      <p:bldP spid="65544" grpId="0" animBg="1"/>
      <p:bldP spid="6554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 name="Group 178"/>
          <p:cNvGrpSpPr/>
          <p:nvPr/>
        </p:nvGrpSpPr>
        <p:grpSpPr>
          <a:xfrm>
            <a:off x="134057" y="2553612"/>
            <a:ext cx="1303020" cy="756808"/>
            <a:chOff x="134057" y="2553612"/>
            <a:chExt cx="1303020" cy="756808"/>
          </a:xfrm>
        </p:grpSpPr>
        <p:pic>
          <p:nvPicPr>
            <p:cNvPr id="180" name="Picture 2" descr="https://winblogs.azureedge.net/devices/2016/09/MSHoloLens_TKE_5_1920x1080_RG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155" y="2761780"/>
              <a:ext cx="920825" cy="548640"/>
            </a:xfrm>
            <a:prstGeom prst="rect">
              <a:avLst/>
            </a:prstGeom>
            <a:noFill/>
            <a:ln w="19050">
              <a:solidFill>
                <a:schemeClr val="tx1">
                  <a:lumMod val="50000"/>
                </a:schemeClr>
              </a:solidFill>
            </a:ln>
            <a:extLst/>
          </p:spPr>
        </p:pic>
        <p:sp>
          <p:nvSpPr>
            <p:cNvPr id="181" name="TextBox 180"/>
            <p:cNvSpPr txBox="1"/>
            <p:nvPr/>
          </p:nvSpPr>
          <p:spPr>
            <a:xfrm>
              <a:off x="134057" y="2553612"/>
              <a:ext cx="1303020" cy="207749"/>
            </a:xfrm>
            <a:prstGeom prst="rect">
              <a:avLst/>
            </a:prstGeom>
            <a:noFill/>
          </p:spPr>
          <p:txBody>
            <a:bodyPr wrap="square" rtlCol="0">
              <a:spAutoFit/>
            </a:bodyPr>
            <a:lstStyle/>
            <a:p>
              <a:pPr algn="ctr" defTabSz="685783"/>
              <a:r>
                <a:rPr lang="en-US" sz="750" b="1" dirty="0">
                  <a:solidFill>
                    <a:prstClr val="black"/>
                  </a:solidFill>
                  <a:latin typeface="Avenir Book" charset="0"/>
                  <a:ea typeface="Avenir Book" charset="0"/>
                  <a:cs typeface="Avenir Book" charset="0"/>
                </a:rPr>
                <a:t>VR: Remote Expert</a:t>
              </a:r>
            </a:p>
          </p:txBody>
        </p:sp>
      </p:grpSp>
      <p:grpSp>
        <p:nvGrpSpPr>
          <p:cNvPr id="182" name="Group 181"/>
          <p:cNvGrpSpPr/>
          <p:nvPr/>
        </p:nvGrpSpPr>
        <p:grpSpPr>
          <a:xfrm>
            <a:off x="1261104" y="3045773"/>
            <a:ext cx="1303020" cy="750305"/>
            <a:chOff x="1681472" y="4061031"/>
            <a:chExt cx="1737360" cy="1000406"/>
          </a:xfrm>
        </p:grpSpPr>
        <p:pic>
          <p:nvPicPr>
            <p:cNvPr id="183" name="Picture 182"/>
            <p:cNvPicPr>
              <a:picLocks/>
            </p:cNvPicPr>
            <p:nvPr/>
          </p:nvPicPr>
          <p:blipFill>
            <a:blip r:embed="rId4" cstate="email">
              <a:extLst>
                <a:ext uri="{28A0092B-C50C-407E-A947-70E740481C1C}">
                  <a14:useLocalDpi xmlns:a14="http://schemas.microsoft.com/office/drawing/2010/main"/>
                </a:ext>
              </a:extLst>
            </a:blip>
            <a:stretch>
              <a:fillRect/>
            </a:stretch>
          </p:blipFill>
          <p:spPr>
            <a:xfrm>
              <a:off x="1932932" y="4329917"/>
              <a:ext cx="1234440" cy="731520"/>
            </a:xfrm>
            <a:prstGeom prst="rect">
              <a:avLst/>
            </a:prstGeom>
            <a:noFill/>
            <a:ln w="19050">
              <a:solidFill>
                <a:schemeClr val="tx1">
                  <a:lumMod val="50000"/>
                </a:schemeClr>
              </a:solidFill>
            </a:ln>
          </p:spPr>
        </p:pic>
        <p:sp>
          <p:nvSpPr>
            <p:cNvPr id="184" name="TextBox 183"/>
            <p:cNvSpPr txBox="1"/>
            <p:nvPr/>
          </p:nvSpPr>
          <p:spPr>
            <a:xfrm>
              <a:off x="1681472" y="4061031"/>
              <a:ext cx="1737360" cy="276998"/>
            </a:xfrm>
            <a:prstGeom prst="rect">
              <a:avLst/>
            </a:prstGeom>
            <a:noFill/>
          </p:spPr>
          <p:txBody>
            <a:bodyPr wrap="square" rtlCol="0">
              <a:spAutoFit/>
            </a:bodyPr>
            <a:lstStyle/>
            <a:p>
              <a:pPr algn="ctr" defTabSz="685783"/>
              <a:r>
                <a:rPr lang="en-US" sz="750" b="1" dirty="0">
                  <a:solidFill>
                    <a:prstClr val="black"/>
                  </a:solidFill>
                  <a:latin typeface="Avenir Book" charset="0"/>
                  <a:ea typeface="Avenir Book" charset="0"/>
                  <a:cs typeface="Avenir Book" charset="0"/>
                </a:rPr>
                <a:t>VR: Consumer Video</a:t>
              </a:r>
            </a:p>
          </p:txBody>
        </p:sp>
      </p:grpSp>
      <p:grpSp>
        <p:nvGrpSpPr>
          <p:cNvPr id="185" name="Group 184"/>
          <p:cNvGrpSpPr/>
          <p:nvPr/>
        </p:nvGrpSpPr>
        <p:grpSpPr>
          <a:xfrm>
            <a:off x="134057" y="1522919"/>
            <a:ext cx="1303020" cy="748761"/>
            <a:chOff x="134057" y="1522918"/>
            <a:chExt cx="1303020" cy="748761"/>
          </a:xfrm>
        </p:grpSpPr>
        <p:pic>
          <p:nvPicPr>
            <p:cNvPr id="186" name="Picture 185"/>
            <p:cNvPicPr>
              <a:picLocks/>
            </p:cNvPicPr>
            <p:nvPr/>
          </p:nvPicPr>
          <p:blipFill>
            <a:blip r:embed="rId5" cstate="email">
              <a:extLst>
                <a:ext uri="{28A0092B-C50C-407E-A947-70E740481C1C}">
                  <a14:useLocalDpi xmlns:a14="http://schemas.microsoft.com/office/drawing/2010/main"/>
                </a:ext>
              </a:extLst>
            </a:blip>
            <a:stretch>
              <a:fillRect/>
            </a:stretch>
          </p:blipFill>
          <p:spPr>
            <a:xfrm>
              <a:off x="322652" y="1723039"/>
              <a:ext cx="925830" cy="548640"/>
            </a:xfrm>
            <a:prstGeom prst="rect">
              <a:avLst/>
            </a:prstGeom>
            <a:noFill/>
            <a:ln w="19050">
              <a:solidFill>
                <a:schemeClr val="tx1">
                  <a:lumMod val="50000"/>
                </a:schemeClr>
              </a:solidFill>
            </a:ln>
          </p:spPr>
        </p:pic>
        <p:sp>
          <p:nvSpPr>
            <p:cNvPr id="193" name="TextBox 192"/>
            <p:cNvSpPr txBox="1"/>
            <p:nvPr/>
          </p:nvSpPr>
          <p:spPr>
            <a:xfrm>
              <a:off x="134057" y="1522918"/>
              <a:ext cx="1303020" cy="207749"/>
            </a:xfrm>
            <a:prstGeom prst="rect">
              <a:avLst/>
            </a:prstGeom>
            <a:noFill/>
          </p:spPr>
          <p:txBody>
            <a:bodyPr wrap="square" rtlCol="0">
              <a:spAutoFit/>
            </a:bodyPr>
            <a:lstStyle/>
            <a:p>
              <a:pPr algn="ctr" defTabSz="685783"/>
              <a:r>
                <a:rPr lang="en-US" sz="750" b="1" dirty="0">
                  <a:solidFill>
                    <a:prstClr val="black"/>
                  </a:solidFill>
                  <a:latin typeface="Avenir Book" charset="0"/>
                  <a:ea typeface="Avenir Book" charset="0"/>
                  <a:cs typeface="Avenir Book" charset="0"/>
                </a:rPr>
                <a:t>Smart Cities</a:t>
              </a:r>
            </a:p>
          </p:txBody>
        </p:sp>
      </p:grpSp>
      <p:grpSp>
        <p:nvGrpSpPr>
          <p:cNvPr id="194" name="Group 193"/>
          <p:cNvGrpSpPr/>
          <p:nvPr/>
        </p:nvGrpSpPr>
        <p:grpSpPr>
          <a:xfrm>
            <a:off x="85394" y="3593648"/>
            <a:ext cx="1351683" cy="757567"/>
            <a:chOff x="85394" y="3593647"/>
            <a:chExt cx="1351683" cy="757567"/>
          </a:xfrm>
        </p:grpSpPr>
        <p:sp>
          <p:nvSpPr>
            <p:cNvPr id="195" name="TextBox 194"/>
            <p:cNvSpPr txBox="1"/>
            <p:nvPr/>
          </p:nvSpPr>
          <p:spPr>
            <a:xfrm>
              <a:off x="85394" y="3593647"/>
              <a:ext cx="1351683" cy="207749"/>
            </a:xfrm>
            <a:prstGeom prst="rect">
              <a:avLst/>
            </a:prstGeom>
            <a:noFill/>
          </p:spPr>
          <p:txBody>
            <a:bodyPr wrap="square" rtlCol="0">
              <a:spAutoFit/>
            </a:bodyPr>
            <a:lstStyle/>
            <a:p>
              <a:pPr algn="ctr" defTabSz="685783"/>
              <a:r>
                <a:rPr lang="en-US" sz="750" b="1" dirty="0">
                  <a:solidFill>
                    <a:prstClr val="black"/>
                  </a:solidFill>
                  <a:latin typeface="Avenir Book" charset="0"/>
                  <a:ea typeface="Avenir Book" charset="0"/>
                  <a:cs typeface="Avenir Book" charset="0"/>
                </a:rPr>
                <a:t>Connected Industry</a:t>
              </a:r>
            </a:p>
          </p:txBody>
        </p:sp>
        <p:pic>
          <p:nvPicPr>
            <p:cNvPr id="196" name="Picture 2" descr="Image result for robotic industry"/>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04035" y="3796078"/>
              <a:ext cx="914400" cy="555136"/>
            </a:xfrm>
            <a:prstGeom prst="rect">
              <a:avLst/>
            </a:prstGeom>
            <a:noFill/>
            <a:ln w="19050">
              <a:solidFill>
                <a:schemeClr val="tx1">
                  <a:lumMod val="50000"/>
                </a:schemeClr>
              </a:solidFill>
            </a:ln>
            <a:extLst>
              <a:ext uri="{909E8E84-426E-40dd-AFC4-6F175D3DCCD1}">
                <a14:hiddenFill xmlns="" xmlns:a14="http://schemas.microsoft.com/office/drawing/2010/main">
                  <a:solidFill>
                    <a:srgbClr val="FFFFFF"/>
                  </a:solidFill>
                </a14:hiddenFill>
              </a:ext>
            </a:extLst>
          </p:spPr>
        </p:pic>
      </p:grpSp>
      <p:grpSp>
        <p:nvGrpSpPr>
          <p:cNvPr id="197" name="Group 196"/>
          <p:cNvGrpSpPr/>
          <p:nvPr/>
        </p:nvGrpSpPr>
        <p:grpSpPr>
          <a:xfrm>
            <a:off x="1261104" y="2040898"/>
            <a:ext cx="1303020" cy="770553"/>
            <a:chOff x="1261104" y="2040897"/>
            <a:chExt cx="1303020" cy="770553"/>
          </a:xfrm>
        </p:grpSpPr>
        <p:sp>
          <p:nvSpPr>
            <p:cNvPr id="198" name="TextBox 197"/>
            <p:cNvSpPr txBox="1"/>
            <p:nvPr/>
          </p:nvSpPr>
          <p:spPr>
            <a:xfrm>
              <a:off x="1261104" y="2040897"/>
              <a:ext cx="1303020" cy="207749"/>
            </a:xfrm>
            <a:prstGeom prst="rect">
              <a:avLst/>
            </a:prstGeom>
            <a:noFill/>
          </p:spPr>
          <p:txBody>
            <a:bodyPr wrap="square" rtlCol="0">
              <a:spAutoFit/>
            </a:bodyPr>
            <a:lstStyle/>
            <a:p>
              <a:pPr algn="ctr" defTabSz="685783"/>
              <a:r>
                <a:rPr lang="en-US" sz="750" b="1" dirty="0">
                  <a:solidFill>
                    <a:prstClr val="black"/>
                  </a:solidFill>
                  <a:latin typeface="Avenir Book" charset="0"/>
                  <a:ea typeface="Avenir Book" charset="0"/>
                  <a:cs typeface="Avenir Book" charset="0"/>
                </a:rPr>
                <a:t>Next Generation Retail</a:t>
              </a:r>
            </a:p>
          </p:txBody>
        </p:sp>
        <p:grpSp>
          <p:nvGrpSpPr>
            <p:cNvPr id="200" name="Group 199"/>
            <p:cNvGrpSpPr/>
            <p:nvPr/>
          </p:nvGrpSpPr>
          <p:grpSpPr>
            <a:xfrm>
              <a:off x="1442057" y="2262810"/>
              <a:ext cx="925830" cy="548640"/>
              <a:chOff x="1442057" y="2310516"/>
              <a:chExt cx="925830" cy="548640"/>
            </a:xfrm>
          </p:grpSpPr>
          <p:sp>
            <p:nvSpPr>
              <p:cNvPr id="220" name="Rectangle 219"/>
              <p:cNvSpPr/>
              <p:nvPr/>
            </p:nvSpPr>
            <p:spPr>
              <a:xfrm>
                <a:off x="1443200" y="2310516"/>
                <a:ext cx="923544" cy="5486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pic>
            <p:nvPicPr>
              <p:cNvPr id="221" name="Picture 55" descr="grocery_store_background"/>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42057" y="2310516"/>
                <a:ext cx="925830" cy="548640"/>
              </a:xfrm>
              <a:prstGeom prst="rect">
                <a:avLst/>
              </a:prstGeom>
              <a:noFill/>
              <a:ln w="19050">
                <a:solidFill>
                  <a:schemeClr val="tx1">
                    <a:lumMod val="50000"/>
                  </a:schemeClr>
                </a:solidFill>
              </a:ln>
              <a:extLst>
                <a:ext uri="{909E8E84-426E-40dd-AFC4-6F175D3DCCD1}">
                  <a14:hiddenFill xmlns="" xmlns:a14="http://schemas.microsoft.com/office/drawing/2010/main">
                    <a:solidFill>
                      <a:srgbClr val="FFFFFF"/>
                    </a:solidFill>
                  </a14:hiddenFill>
                </a:ext>
              </a:extLst>
            </p:spPr>
          </p:pic>
        </p:grpSp>
      </p:grpSp>
      <p:sp>
        <p:nvSpPr>
          <p:cNvPr id="174" name="Title 2"/>
          <p:cNvSpPr>
            <a:spLocks noGrp="1"/>
          </p:cNvSpPr>
          <p:nvPr>
            <p:ph type="title"/>
          </p:nvPr>
        </p:nvSpPr>
        <p:spPr>
          <a:xfrm>
            <a:off x="457200" y="255101"/>
            <a:ext cx="8345488" cy="731837"/>
          </a:xfrm>
          <a:noFill/>
          <a:ln>
            <a:noFill/>
          </a:ln>
        </p:spPr>
        <p:txBody>
          <a:bodyPr vert="horz" wrap="square" lIns="91440" tIns="45720" rIns="91440" bIns="45720" numCol="1" anchor="b" anchorCtr="0" compatLnSpc="1">
            <a:prstTxWarp prst="textNoShape">
              <a:avLst/>
            </a:prstTxWarp>
            <a:normAutofit/>
          </a:bodyPr>
          <a:lstStyle/>
          <a:p>
            <a:r>
              <a:rPr lang="en-US" dirty="0" smtClean="0">
                <a:solidFill>
                  <a:schemeClr val="accent6"/>
                </a:solidFill>
              </a:rPr>
              <a:t>Deploy </a:t>
            </a:r>
            <a:r>
              <a:rPr lang="en-US" dirty="0">
                <a:solidFill>
                  <a:schemeClr val="accent6"/>
                </a:solidFill>
              </a:rPr>
              <a:t>New “5G” Services</a:t>
            </a:r>
          </a:p>
        </p:txBody>
      </p:sp>
      <p:sp>
        <p:nvSpPr>
          <p:cNvPr id="401" name="Left-Right Arrow 400"/>
          <p:cNvSpPr/>
          <p:nvPr/>
        </p:nvSpPr>
        <p:spPr>
          <a:xfrm>
            <a:off x="2649071" y="4418053"/>
            <a:ext cx="5869641" cy="376517"/>
          </a:xfrm>
          <a:prstGeom prst="lef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Cisco Security for Mobile</a:t>
            </a:r>
          </a:p>
        </p:txBody>
      </p:sp>
      <p:pic>
        <p:nvPicPr>
          <p:cNvPr id="2" name="Picture 1"/>
          <p:cNvPicPr>
            <a:picLocks noChangeAspect="1"/>
          </p:cNvPicPr>
          <p:nvPr/>
        </p:nvPicPr>
        <p:blipFill>
          <a:blip r:embed="rId8"/>
          <a:stretch>
            <a:fillRect/>
          </a:stretch>
        </p:blipFill>
        <p:spPr>
          <a:xfrm>
            <a:off x="2793043" y="1314753"/>
            <a:ext cx="5620999" cy="2993395"/>
          </a:xfrm>
          <a:prstGeom prst="rect">
            <a:avLst/>
          </a:prstGeom>
        </p:spPr>
      </p:pic>
    </p:spTree>
    <p:extLst>
      <p:ext uri="{BB962C8B-B14F-4D97-AF65-F5344CB8AC3E}">
        <p14:creationId xmlns:p14="http://schemas.microsoft.com/office/powerpoint/2010/main" val="667011733"/>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522942" y="2016126"/>
            <a:ext cx="7956176" cy="867522"/>
          </a:xfrm>
        </p:spPr>
        <p:txBody>
          <a:bodyPr/>
          <a:lstStyle/>
          <a:p>
            <a:pPr marL="279400" indent="-222250" algn="l" eaLnBrk="1" hangingPunct="1">
              <a:spcBef>
                <a:spcPts val="1113"/>
              </a:spcBef>
            </a:pPr>
            <a:r>
              <a:rPr lang="en-US" sz="3200" dirty="0">
                <a:latin typeface="Arial" charset="0"/>
                <a:cs typeface="Apple LiGothic Medium" charset="0"/>
              </a:rPr>
              <a:t>Summary and Key Takeaways</a:t>
            </a:r>
          </a:p>
        </p:txBody>
      </p:sp>
      <p:sp>
        <p:nvSpPr>
          <p:cNvPr id="5" name="Slide Number Placeholder 4"/>
          <p:cNvSpPr>
            <a:spLocks noGrp="1"/>
          </p:cNvSpPr>
          <p:nvPr>
            <p:ph type="sldNum" sz="quarter" idx="4"/>
          </p:nvPr>
        </p:nvSpPr>
        <p:spPr/>
        <p:txBody>
          <a:bodyPr/>
          <a:lstStyle/>
          <a:p>
            <a:fld id="{96A97DD0-5BE7-4856-A2A9-C42C6688E607}" type="slidenum">
              <a:rPr lang="en-US" smtClean="0">
                <a:solidFill>
                  <a:srgbClr val="FFFFFF">
                    <a:alpha val="60000"/>
                  </a:srgbClr>
                </a:solidFill>
              </a:rPr>
              <a:pPr/>
              <a:t>28</a:t>
            </a:fld>
            <a:endParaRPr lang="en-US" dirty="0">
              <a:solidFill>
                <a:srgbClr val="FFFFFF">
                  <a:alpha val="60000"/>
                </a:srgbClr>
              </a:solidFill>
            </a:endParaRPr>
          </a:p>
        </p:txBody>
      </p:sp>
    </p:spTree>
    <p:extLst>
      <p:ext uri="{BB962C8B-B14F-4D97-AF65-F5344CB8AC3E}">
        <p14:creationId xmlns:p14="http://schemas.microsoft.com/office/powerpoint/2010/main" val="123077402"/>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 name="TextBox 3"/>
          <p:cNvSpPr txBox="1"/>
          <p:nvPr/>
        </p:nvSpPr>
        <p:spPr>
          <a:xfrm>
            <a:off x="275091" y="719309"/>
            <a:ext cx="8314451" cy="3000821"/>
          </a:xfrm>
          <a:prstGeom prst="rect">
            <a:avLst/>
          </a:prstGeom>
          <a:noFill/>
        </p:spPr>
        <p:txBody>
          <a:bodyPr wrap="square" rtlCol="0">
            <a:spAutoFit/>
          </a:bodyPr>
          <a:lstStyle/>
          <a:p>
            <a:pPr marL="342900" indent="-342900">
              <a:lnSpc>
                <a:spcPct val="90000"/>
              </a:lnSpc>
              <a:spcBef>
                <a:spcPts val="600"/>
              </a:spcBef>
              <a:buFont typeface="Arial"/>
              <a:buChar char="•"/>
            </a:pPr>
            <a:r>
              <a:rPr lang="en-US" sz="1600" b="1" dirty="0"/>
              <a:t>5G </a:t>
            </a:r>
            <a:r>
              <a:rPr lang="en-US" sz="1600" b="1" dirty="0" smtClean="0"/>
              <a:t>Standardization and Industry </a:t>
            </a:r>
            <a:r>
              <a:rPr lang="en-US" sz="1600" b="1" dirty="0"/>
              <a:t>Engagements </a:t>
            </a:r>
          </a:p>
          <a:p>
            <a:pPr marL="800100" lvl="1" indent="-342900">
              <a:lnSpc>
                <a:spcPct val="90000"/>
              </a:lnSpc>
              <a:spcBef>
                <a:spcPts val="600"/>
              </a:spcBef>
              <a:buFont typeface="Arial"/>
              <a:buChar char="•"/>
            </a:pPr>
            <a:r>
              <a:rPr lang="en-US" sz="1400" dirty="0"/>
              <a:t>C</a:t>
            </a:r>
            <a:r>
              <a:rPr lang="en-US" sz="1400" dirty="0" smtClean="0"/>
              <a:t>onsensus </a:t>
            </a:r>
            <a:r>
              <a:rPr lang="en-US" sz="1400" dirty="0"/>
              <a:t>on 5G Architecture (2016-17), </a:t>
            </a:r>
            <a:r>
              <a:rPr lang="en-US" sz="1400" dirty="0" smtClean="0"/>
              <a:t>Detailed specification </a:t>
            </a:r>
            <a:r>
              <a:rPr lang="en-US" sz="1400" dirty="0"/>
              <a:t>work (2018-2019)</a:t>
            </a:r>
          </a:p>
          <a:p>
            <a:pPr marL="800100" lvl="1" indent="-342900">
              <a:lnSpc>
                <a:spcPct val="90000"/>
              </a:lnSpc>
              <a:spcBef>
                <a:spcPts val="600"/>
              </a:spcBef>
              <a:buFont typeface="Arial"/>
              <a:buChar char="•"/>
            </a:pPr>
            <a:r>
              <a:rPr lang="en-US" sz="1400" dirty="0" smtClean="0"/>
              <a:t>Key technologies - Cloud </a:t>
            </a:r>
            <a:r>
              <a:rPr lang="en-US" sz="1400" dirty="0"/>
              <a:t>Scale Networking, Network Slicing, </a:t>
            </a:r>
            <a:r>
              <a:rPr lang="en-US" sz="1400" dirty="0" smtClean="0"/>
              <a:t>Edge Computing, Open Networking, Virtualization </a:t>
            </a:r>
            <a:r>
              <a:rPr lang="en-US" sz="1400" dirty="0"/>
              <a:t>and </a:t>
            </a:r>
            <a:r>
              <a:rPr lang="en-US" sz="1400" dirty="0" smtClean="0"/>
              <a:t>orchestration</a:t>
            </a:r>
          </a:p>
          <a:p>
            <a:pPr marL="342900" indent="-342900">
              <a:lnSpc>
                <a:spcPct val="90000"/>
              </a:lnSpc>
              <a:spcBef>
                <a:spcPts val="600"/>
              </a:spcBef>
              <a:buFont typeface="Arial"/>
              <a:buChar char="•"/>
            </a:pPr>
            <a:r>
              <a:rPr lang="en-US" sz="1600" b="1" dirty="0" smtClean="0"/>
              <a:t>Cisco’s 5G  Engagements</a:t>
            </a:r>
          </a:p>
          <a:p>
            <a:pPr marL="800100" lvl="1" indent="-342900">
              <a:lnSpc>
                <a:spcPct val="90000"/>
              </a:lnSpc>
              <a:spcBef>
                <a:spcPts val="600"/>
              </a:spcBef>
              <a:buFont typeface="Arial"/>
              <a:buChar char="•"/>
            </a:pPr>
            <a:r>
              <a:rPr lang="en-US" sz="1400" dirty="0" smtClean="0"/>
              <a:t>Industry - ITU </a:t>
            </a:r>
            <a:r>
              <a:rPr lang="en-US" sz="1400" dirty="0"/>
              <a:t>(IMT2020), 3GPP, NGMN, ATIS, </a:t>
            </a:r>
            <a:r>
              <a:rPr lang="en-US" sz="1400" dirty="0" smtClean="0"/>
              <a:t>5G </a:t>
            </a:r>
            <a:r>
              <a:rPr lang="en-US" sz="1400" dirty="0"/>
              <a:t>Americas, </a:t>
            </a:r>
            <a:r>
              <a:rPr lang="en-US" sz="1400" dirty="0" smtClean="0"/>
              <a:t>IEEE, IETF </a:t>
            </a:r>
            <a:r>
              <a:rPr lang="en-US" sz="1400" dirty="0"/>
              <a:t>etc. </a:t>
            </a:r>
          </a:p>
          <a:p>
            <a:pPr marL="800100" lvl="1" indent="-342900">
              <a:lnSpc>
                <a:spcPct val="90000"/>
              </a:lnSpc>
              <a:spcBef>
                <a:spcPts val="600"/>
              </a:spcBef>
              <a:buFont typeface="Arial"/>
              <a:buChar char="•"/>
            </a:pPr>
            <a:r>
              <a:rPr lang="en-US" sz="1400" dirty="0" smtClean="0"/>
              <a:t>Early Customer engagements – 5G Advisory Service, xHaul, Cloud Scale Networking, v-RAN</a:t>
            </a:r>
          </a:p>
          <a:p>
            <a:pPr marL="800100" lvl="1" indent="-342900">
              <a:lnSpc>
                <a:spcPct val="90000"/>
              </a:lnSpc>
              <a:spcBef>
                <a:spcPts val="600"/>
              </a:spcBef>
              <a:buFont typeface="Arial"/>
              <a:buChar char="•"/>
            </a:pPr>
            <a:r>
              <a:rPr lang="en-US" sz="1400" dirty="0" smtClean="0"/>
              <a:t>Prototyping new technologies e.g. ICN, 6CN </a:t>
            </a:r>
            <a:r>
              <a:rPr lang="en-US" sz="1400" dirty="0"/>
              <a:t>for </a:t>
            </a:r>
            <a:r>
              <a:rPr lang="en-US" sz="1400" dirty="0" smtClean="0"/>
              <a:t>5G </a:t>
            </a:r>
            <a:r>
              <a:rPr lang="en-US" sz="1400" dirty="0"/>
              <a:t>use cases</a:t>
            </a:r>
          </a:p>
          <a:p>
            <a:pPr marL="342900" indent="-342900">
              <a:lnSpc>
                <a:spcPct val="90000"/>
              </a:lnSpc>
              <a:spcBef>
                <a:spcPts val="600"/>
              </a:spcBef>
              <a:buFont typeface="Arial"/>
              <a:buChar char="•"/>
            </a:pPr>
            <a:r>
              <a:rPr lang="en-US" sz="1600" b="1" dirty="0" smtClean="0"/>
              <a:t>Participate </a:t>
            </a:r>
            <a:r>
              <a:rPr lang="en-US" sz="1600" b="1" dirty="0"/>
              <a:t>and Learn from 5G Trials/POC</a:t>
            </a:r>
          </a:p>
          <a:p>
            <a:pPr marL="800100" lvl="1" indent="-342900">
              <a:lnSpc>
                <a:spcPct val="90000"/>
              </a:lnSpc>
              <a:spcBef>
                <a:spcPts val="600"/>
              </a:spcBef>
              <a:buFont typeface="Arial"/>
              <a:buChar char="•"/>
            </a:pPr>
            <a:r>
              <a:rPr lang="en-US" sz="1400" dirty="0"/>
              <a:t>Academia, industry, service providers driving 5G forums and innovations</a:t>
            </a:r>
          </a:p>
          <a:p>
            <a:pPr marL="800100" lvl="1" indent="-342900">
              <a:lnSpc>
                <a:spcPct val="90000"/>
              </a:lnSpc>
              <a:spcBef>
                <a:spcPts val="600"/>
              </a:spcBef>
              <a:buFont typeface="Arial"/>
              <a:buChar char="•"/>
            </a:pPr>
            <a:r>
              <a:rPr lang="en-US" sz="1400" dirty="0"/>
              <a:t>Many 5G use cases trials</a:t>
            </a:r>
          </a:p>
        </p:txBody>
      </p:sp>
      <p:sp>
        <p:nvSpPr>
          <p:cNvPr id="5" name="Rectangle 4"/>
          <p:cNvSpPr/>
          <p:nvPr/>
        </p:nvSpPr>
        <p:spPr>
          <a:xfrm>
            <a:off x="491129" y="3976390"/>
            <a:ext cx="8244038" cy="461665"/>
          </a:xfrm>
          <a:prstGeom prst="rect">
            <a:avLst/>
          </a:prstGeom>
        </p:spPr>
        <p:txBody>
          <a:bodyPr wrap="square">
            <a:spAutoFit/>
          </a:bodyPr>
          <a:lstStyle/>
          <a:p>
            <a:r>
              <a:rPr lang="en-US" sz="1200" dirty="0">
                <a:hlinkClick r:id=""/>
              </a:rPr>
              <a:t>http://www.verizon.com/about/news/verizon-sets-roadmap-5g-technology-us-field-trials-start-2016</a:t>
            </a:r>
          </a:p>
          <a:p>
            <a:r>
              <a:rPr lang="en-US" sz="1200" dirty="0">
                <a:hlinkClick r:id=""/>
              </a:rPr>
              <a:t> http://about.att.com/story/unveils_5g_roadmap_including_trials.html</a:t>
            </a:r>
            <a:r>
              <a:rPr lang="en-US" sz="1200" dirty="0"/>
              <a:t> </a:t>
            </a:r>
          </a:p>
        </p:txBody>
      </p:sp>
      <p:sp>
        <p:nvSpPr>
          <p:cNvPr id="8" name="Slide Number Placeholder 7"/>
          <p:cNvSpPr>
            <a:spLocks noGrp="1"/>
          </p:cNvSpPr>
          <p:nvPr>
            <p:ph type="sldNum" sz="quarter" idx="4"/>
          </p:nvPr>
        </p:nvSpPr>
        <p:spPr/>
        <p:txBody>
          <a:bodyPr/>
          <a:lstStyle/>
          <a:p>
            <a:fld id="{96A97DD0-5BE7-4856-A2A9-C42C6688E607}" type="slidenum">
              <a:rPr lang="en-US" smtClean="0"/>
              <a:pPr/>
              <a:t>29</a:t>
            </a:fld>
            <a:endParaRPr lang="en-US" dirty="0"/>
          </a:p>
        </p:txBody>
      </p:sp>
    </p:spTree>
    <p:extLst>
      <p:ext uri="{BB962C8B-B14F-4D97-AF65-F5344CB8AC3E}">
        <p14:creationId xmlns:p14="http://schemas.microsoft.com/office/powerpoint/2010/main" val="49282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6A97DD0-5BE7-4856-A2A9-C42C6688E607}" type="slidenum">
              <a:rPr lang="en-US" smtClean="0"/>
              <a:pPr/>
              <a:t>3</a:t>
            </a:fld>
            <a:endParaRPr lang="en-US" dirty="0"/>
          </a:p>
        </p:txBody>
      </p:sp>
      <p:sp>
        <p:nvSpPr>
          <p:cNvPr id="10" name="Title 9"/>
          <p:cNvSpPr>
            <a:spLocks noGrp="1"/>
          </p:cNvSpPr>
          <p:nvPr>
            <p:ph type="title"/>
          </p:nvPr>
        </p:nvSpPr>
        <p:spPr/>
        <p:txBody>
          <a:bodyPr/>
          <a:lstStyle/>
          <a:p>
            <a:r>
              <a:rPr lang="en-US" smtClean="0"/>
              <a:t>Agenda</a:t>
            </a:r>
            <a:endParaRPr lang="en-US" dirty="0"/>
          </a:p>
        </p:txBody>
      </p:sp>
      <p:sp>
        <p:nvSpPr>
          <p:cNvPr id="4" name="Footer Placeholder 3"/>
          <p:cNvSpPr>
            <a:spLocks noGrp="1"/>
          </p:cNvSpPr>
          <p:nvPr>
            <p:ph type="ftr" sz="quarter" idx="3"/>
          </p:nvPr>
        </p:nvSpPr>
        <p:spPr/>
        <p:txBody>
          <a:bodyPr/>
          <a:lstStyle/>
          <a:p>
            <a:r>
              <a:rPr lang="en-US" smtClean="0"/>
              <a:t>Presentation ID</a:t>
            </a:r>
            <a:endParaRPr lang="en-US"/>
          </a:p>
        </p:txBody>
      </p:sp>
      <p:sp>
        <p:nvSpPr>
          <p:cNvPr id="7" name="Content Placeholder 2"/>
          <p:cNvSpPr txBox="1">
            <a:spLocks/>
          </p:cNvSpPr>
          <p:nvPr/>
        </p:nvSpPr>
        <p:spPr bwMode="auto">
          <a:xfrm>
            <a:off x="228600" y="971550"/>
            <a:ext cx="4236720" cy="358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20" tIns="45710" rIns="91420" bIns="45710" numCol="1" anchor="t" anchorCtr="0" compatLnSpc="1">
            <a:prstTxWarp prst="textNoShape">
              <a:avLst/>
            </a:prstTxWarp>
            <a:noAutofit/>
          </a:bodyPr>
          <a:lstStyle>
            <a:lvl1pPr marL="280928" indent="-223792" algn="l" rtl="0" eaLnBrk="1" fontAlgn="base" hangingPunct="1">
              <a:lnSpc>
                <a:spcPct val="95000"/>
              </a:lnSpc>
              <a:spcBef>
                <a:spcPts val="1110"/>
              </a:spcBef>
              <a:spcAft>
                <a:spcPct val="0"/>
              </a:spcAft>
              <a:buClrTx/>
              <a:buSzPct val="80000"/>
              <a:buFont typeface="Arial"/>
              <a:buChar char="•"/>
              <a:defRPr sz="2000" b="0" i="0">
                <a:solidFill>
                  <a:schemeClr val="bg1"/>
                </a:solidFill>
                <a:latin typeface="+mn-lt"/>
                <a:ea typeface="+mn-ea"/>
                <a:cs typeface="CiscoSans ExtraLight"/>
                <a:sym typeface="Arial" pitchFamily="34" charset="0"/>
              </a:defRPr>
            </a:lvl1pPr>
            <a:lvl2pPr marL="507895" indent="-215855" algn="l" rtl="0" eaLnBrk="1" fontAlgn="base" hangingPunct="1">
              <a:lnSpc>
                <a:spcPct val="95000"/>
              </a:lnSpc>
              <a:spcBef>
                <a:spcPts val="450"/>
              </a:spcBef>
              <a:spcAft>
                <a:spcPct val="0"/>
              </a:spcAft>
              <a:buClrTx/>
              <a:buSzPct val="80000"/>
              <a:buFont typeface="Arial"/>
              <a:buChar char="•"/>
              <a:defRPr sz="1800" b="0" i="0">
                <a:solidFill>
                  <a:schemeClr val="bg1"/>
                </a:solidFill>
                <a:latin typeface="+mn-lt"/>
                <a:ea typeface="+mn-ea"/>
                <a:cs typeface="CiscoSans ExtraLight"/>
                <a:sym typeface="Arial" pitchFamily="34" charset="0"/>
              </a:defRPr>
            </a:lvl2pPr>
            <a:lvl3pPr marL="747558" indent="-171415" algn="l" rtl="0" eaLnBrk="1" fontAlgn="base" hangingPunct="1">
              <a:lnSpc>
                <a:spcPct val="90000"/>
              </a:lnSpc>
              <a:spcBef>
                <a:spcPts val="200"/>
              </a:spcBef>
              <a:spcAft>
                <a:spcPct val="0"/>
              </a:spcAft>
              <a:buClrTx/>
              <a:buSzPct val="80000"/>
              <a:buFont typeface="Arial"/>
              <a:buChar char="•"/>
              <a:defRPr sz="1600" b="0" i="0">
                <a:solidFill>
                  <a:schemeClr val="bg1"/>
                </a:solidFill>
                <a:latin typeface="+mn-lt"/>
                <a:ea typeface="+mn-ea"/>
                <a:cs typeface="CiscoSans ExtraLight"/>
                <a:sym typeface="Arial" pitchFamily="34" charset="0"/>
              </a:defRPr>
            </a:lvl3pPr>
            <a:lvl4pPr marL="911035" indent="-171415" algn="l" rtl="0" eaLnBrk="1" fontAlgn="base" hangingPunct="1">
              <a:lnSpc>
                <a:spcPct val="90000"/>
              </a:lnSpc>
              <a:spcBef>
                <a:spcPts val="200"/>
              </a:spcBef>
              <a:spcAft>
                <a:spcPct val="0"/>
              </a:spcAft>
              <a:buClrTx/>
              <a:buSzPct val="80000"/>
              <a:buFont typeface="Arial"/>
              <a:buChar char="•"/>
              <a:defRPr sz="1400" b="0" i="0">
                <a:solidFill>
                  <a:schemeClr val="bg1"/>
                </a:solidFill>
                <a:latin typeface="+mn-lt"/>
                <a:ea typeface="+mn-ea"/>
                <a:cs typeface="CiscoSans ExtraLight"/>
                <a:sym typeface="Arial" pitchFamily="34" charset="0"/>
              </a:defRPr>
            </a:lvl4pPr>
            <a:lvl5pPr marL="1082450" indent="-168240" algn="l" rtl="0" eaLnBrk="1" fontAlgn="base" hangingPunct="1">
              <a:lnSpc>
                <a:spcPct val="95000"/>
              </a:lnSpc>
              <a:spcBef>
                <a:spcPts val="675"/>
              </a:spcBef>
              <a:spcAft>
                <a:spcPct val="0"/>
              </a:spcAft>
              <a:buClrTx/>
              <a:buSzPct val="80000"/>
              <a:buFont typeface="Arial"/>
              <a:buChar char="•"/>
              <a:defRPr sz="1200" b="0" i="0">
                <a:solidFill>
                  <a:schemeClr val="bg1"/>
                </a:solidFill>
                <a:latin typeface="+mn-lt"/>
                <a:ea typeface="+mn-ea"/>
                <a:cs typeface="CiscoSans ExtraLight"/>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defTabSz="914400">
              <a:spcBef>
                <a:spcPts val="600"/>
              </a:spcBef>
            </a:pPr>
            <a:r>
              <a:rPr lang="en-US" kern="0" dirty="0"/>
              <a:t>Introduction</a:t>
            </a:r>
            <a:r>
              <a:rPr lang="en-US" sz="1800" kern="0" dirty="0" smtClean="0"/>
              <a:t> </a:t>
            </a:r>
          </a:p>
          <a:p>
            <a:pPr defTabSz="914400">
              <a:spcBef>
                <a:spcPts val="600"/>
              </a:spcBef>
            </a:pPr>
            <a:r>
              <a:rPr lang="en-US" kern="0" dirty="0"/>
              <a:t>5G Industry Updates</a:t>
            </a:r>
          </a:p>
          <a:p>
            <a:pPr defTabSz="914400">
              <a:spcBef>
                <a:spcPts val="600"/>
              </a:spcBef>
            </a:pPr>
            <a:r>
              <a:rPr lang="en-US" kern="0" dirty="0" smtClean="0"/>
              <a:t>Evolving to 5G Architecture </a:t>
            </a:r>
          </a:p>
          <a:p>
            <a:pPr defTabSz="914400">
              <a:spcBef>
                <a:spcPts val="600"/>
              </a:spcBef>
            </a:pPr>
            <a:r>
              <a:rPr lang="en-US" kern="0" dirty="0" smtClean="0"/>
              <a:t>Cisco </a:t>
            </a:r>
            <a:r>
              <a:rPr lang="en-US" kern="0" dirty="0"/>
              <a:t>5G Updates</a:t>
            </a:r>
          </a:p>
          <a:p>
            <a:pPr lvl="1" defTabSz="914400">
              <a:spcBef>
                <a:spcPts val="600"/>
              </a:spcBef>
            </a:pPr>
            <a:r>
              <a:rPr lang="en-US" sz="1600" kern="0" dirty="0" smtClean="0"/>
              <a:t>Architecture, Orchestration</a:t>
            </a:r>
          </a:p>
          <a:p>
            <a:pPr lvl="1" defTabSz="914400">
              <a:spcBef>
                <a:spcPts val="600"/>
              </a:spcBef>
            </a:pPr>
            <a:r>
              <a:rPr lang="en-US" sz="1600" kern="0" dirty="0" smtClean="0"/>
              <a:t>Network slicing</a:t>
            </a:r>
          </a:p>
          <a:p>
            <a:pPr defTabSz="914400">
              <a:spcBef>
                <a:spcPts val="600"/>
              </a:spcBef>
            </a:pPr>
            <a:r>
              <a:rPr lang="en-US" kern="0" dirty="0" smtClean="0"/>
              <a:t>5G Advisory Services</a:t>
            </a:r>
          </a:p>
          <a:p>
            <a:pPr defTabSz="914400">
              <a:spcBef>
                <a:spcPts val="600"/>
              </a:spcBef>
            </a:pPr>
            <a:r>
              <a:rPr lang="en-US" kern="0" dirty="0" smtClean="0"/>
              <a:t>Summary </a:t>
            </a:r>
          </a:p>
        </p:txBody>
      </p:sp>
    </p:spTree>
    <p:extLst>
      <p:ext uri="{BB962C8B-B14F-4D97-AF65-F5344CB8AC3E}">
        <p14:creationId xmlns:p14="http://schemas.microsoft.com/office/powerpoint/2010/main" val="204669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50" y="282988"/>
            <a:ext cx="3512976" cy="397922"/>
          </a:xfrm>
        </p:spPr>
        <p:txBody>
          <a:bodyPr/>
          <a:lstStyle/>
          <a:p>
            <a:r>
              <a:rPr lang="en-US" sz="1800" dirty="0" smtClean="0"/>
              <a:t>Cisco Trainings &amp; Certifications</a:t>
            </a:r>
            <a:endParaRPr lang="en-US" sz="1800" dirty="0"/>
          </a:p>
        </p:txBody>
      </p:sp>
      <p:grpSp>
        <p:nvGrpSpPr>
          <p:cNvPr id="11" name="Group 10"/>
          <p:cNvGrpSpPr/>
          <p:nvPr/>
        </p:nvGrpSpPr>
        <p:grpSpPr>
          <a:xfrm>
            <a:off x="402626" y="783583"/>
            <a:ext cx="2935824" cy="2730952"/>
            <a:chOff x="547688" y="1144416"/>
            <a:chExt cx="2743200" cy="3291840"/>
          </a:xfrm>
        </p:grpSpPr>
        <p:sp>
          <p:nvSpPr>
            <p:cNvPr id="21" name="TextBox 20"/>
            <p:cNvSpPr txBox="1"/>
            <p:nvPr/>
          </p:nvSpPr>
          <p:spPr>
            <a:xfrm>
              <a:off x="547688" y="1144416"/>
              <a:ext cx="2743200" cy="3291840"/>
            </a:xfrm>
            <a:prstGeom prst="rect">
              <a:avLst/>
            </a:prstGeom>
            <a:solidFill>
              <a:srgbClr val="D9D9D9">
                <a:alpha val="50196"/>
              </a:srgbClr>
            </a:solidFill>
          </p:spPr>
          <p:txBody>
            <a:bodyPr wrap="square" tIns="9144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schemeClr val="accent1"/>
                  </a:solidFill>
                  <a:latin typeface="Arial"/>
                </a:rPr>
                <a:t>Next-Generation Networks</a:t>
              </a:r>
              <a:endParaRPr kumimoji="0" lang="en-US" sz="1050" b="1" i="0" u="none" strike="noStrike" kern="0" cap="none" spc="0" normalizeH="0" baseline="0" noProof="0" dirty="0">
                <a:ln>
                  <a:noFill/>
                </a:ln>
                <a:solidFill>
                  <a:schemeClr val="accent1"/>
                </a:solidFill>
                <a:effectLst/>
                <a:uLnTx/>
                <a:uFillTx/>
                <a:latin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050" kern="0" dirty="0">
                  <a:solidFill>
                    <a:schemeClr val="accent1"/>
                  </a:solidFill>
                  <a:latin typeface="Arial"/>
                </a:rPr>
                <a:t>Foundation for: Business Critical </a:t>
              </a:r>
              <a:br>
                <a:rPr lang="en-US" sz="1050" kern="0" dirty="0">
                  <a:solidFill>
                    <a:schemeClr val="accent1"/>
                  </a:solidFill>
                  <a:latin typeface="Arial"/>
                </a:rPr>
              </a:br>
              <a:r>
                <a:rPr lang="en-US" sz="1050" kern="0" dirty="0">
                  <a:solidFill>
                    <a:schemeClr val="accent1"/>
                  </a:solidFill>
                  <a:latin typeface="Arial"/>
                </a:rPr>
                <a:t>and Digital Transformation </a:t>
              </a:r>
            </a:p>
          </p:txBody>
        </p:sp>
        <p:pic>
          <p:nvPicPr>
            <p:cNvPr id="22" name="Picture 2" descr="C:\Users\kalouie\AppData\Local\Microsoft\Windows\Temporary Internet Files\Content.Outlook\KSS1Z01F\Flywheel ASAP DC_Cisc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48"/>
            <a:stretch/>
          </p:blipFill>
          <p:spPr bwMode="auto">
            <a:xfrm>
              <a:off x="901588" y="1892252"/>
              <a:ext cx="2035401" cy="19202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47688" y="3856080"/>
              <a:ext cx="2743200" cy="556483"/>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effectLst/>
                  <a:uLnTx/>
                  <a:uFillTx/>
                  <a:latin typeface="Arial"/>
                </a:rPr>
                <a:t>Cloud </a:t>
              </a:r>
              <a:r>
                <a:rPr lang="en-US" sz="1200" kern="0" dirty="0" smtClean="0">
                  <a:latin typeface="Arial"/>
                </a:rPr>
                <a:t>based, </a:t>
              </a:r>
              <a:r>
                <a:rPr kumimoji="0" lang="en-US" sz="1200" b="0" i="0" u="none" strike="noStrike" kern="0" cap="none" spc="0" normalizeH="0" baseline="0" noProof="0" dirty="0" smtClean="0">
                  <a:ln>
                    <a:noFill/>
                  </a:ln>
                  <a:effectLst/>
                  <a:uLnTx/>
                  <a:uFillTx/>
                  <a:latin typeface="Arial"/>
                </a:rPr>
                <a:t>Open </a:t>
              </a:r>
              <a:r>
                <a:rPr kumimoji="0" lang="en-US" sz="1200" b="0" i="0" u="none" strike="noStrike" kern="0" cap="none" spc="0" normalizeH="0" baseline="0" noProof="0" dirty="0">
                  <a:ln>
                    <a:noFill/>
                  </a:ln>
                  <a:effectLst/>
                  <a:uLnTx/>
                  <a:uFillTx/>
                  <a:latin typeface="Arial"/>
                </a:rPr>
                <a:t>and Programmable,</a:t>
              </a:r>
              <a:r>
                <a:rPr kumimoji="0" lang="en-US" sz="1200" b="0" i="0" u="none" strike="noStrike" kern="0" cap="none" spc="0" normalizeH="0" noProof="0" dirty="0">
                  <a:ln>
                    <a:noFill/>
                  </a:ln>
                  <a:effectLst/>
                  <a:uLnTx/>
                  <a:uFillTx/>
                  <a:latin typeface="Arial"/>
                </a:rPr>
                <a:t> </a:t>
              </a:r>
              <a:br>
                <a:rPr kumimoji="0" lang="en-US" sz="1200" b="0" i="0" u="none" strike="noStrike" kern="0" cap="none" spc="0" normalizeH="0" noProof="0" dirty="0">
                  <a:ln>
                    <a:noFill/>
                  </a:ln>
                  <a:effectLst/>
                  <a:uLnTx/>
                  <a:uFillTx/>
                  <a:latin typeface="Arial"/>
                </a:rPr>
              </a:br>
              <a:r>
                <a:rPr lang="en-US" sz="1200" kern="0" dirty="0">
                  <a:latin typeface="Arial"/>
                </a:rPr>
                <a:t>Policy Driven, Secure Networks</a:t>
              </a:r>
              <a:endParaRPr kumimoji="0" lang="en-US" sz="1200" b="0" i="0" u="none" strike="noStrike" kern="0" cap="none" spc="0" normalizeH="0" baseline="0" noProof="0" dirty="0">
                <a:ln>
                  <a:noFill/>
                </a:ln>
                <a:effectLst/>
                <a:uLnTx/>
                <a:uFillTx/>
                <a:latin typeface="Arial"/>
              </a:endParaRPr>
            </a:p>
          </p:txBody>
        </p:sp>
      </p:grpSp>
      <p:grpSp>
        <p:nvGrpSpPr>
          <p:cNvPr id="12" name="Group 11"/>
          <p:cNvGrpSpPr/>
          <p:nvPr/>
        </p:nvGrpSpPr>
        <p:grpSpPr>
          <a:xfrm>
            <a:off x="384338" y="3531041"/>
            <a:ext cx="2935825" cy="640080"/>
            <a:chOff x="3744698" y="2021385"/>
            <a:chExt cx="2462756" cy="640080"/>
          </a:xfrm>
        </p:grpSpPr>
        <p:sp>
          <p:nvSpPr>
            <p:cNvPr id="27" name="Rectangle 26"/>
            <p:cNvSpPr/>
            <p:nvPr/>
          </p:nvSpPr>
          <p:spPr>
            <a:xfrm>
              <a:off x="3765768" y="2021385"/>
              <a:ext cx="2441686" cy="64008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3744698" y="2034094"/>
              <a:ext cx="552941" cy="553998"/>
            </a:xfrm>
            <a:prstGeom prst="rect">
              <a:avLst/>
            </a:prstGeom>
            <a:noFill/>
          </p:spPr>
          <p:txBody>
            <a:bodyPr wrap="none" rtlCol="0">
              <a:spAutoFit/>
            </a:bodyPr>
            <a:lstStyle/>
            <a:p>
              <a:r>
                <a:rPr lang="en-US" sz="1200" b="1" dirty="0">
                  <a:solidFill>
                    <a:schemeClr val="bg1"/>
                  </a:solidFill>
                </a:rPr>
                <a:t>CCNA</a:t>
              </a:r>
              <a:br>
                <a:rPr lang="en-US" sz="1200" b="1" dirty="0">
                  <a:solidFill>
                    <a:schemeClr val="bg1"/>
                  </a:solidFill>
                </a:rPr>
              </a:br>
              <a:r>
                <a:rPr lang="en-US" sz="900" dirty="0">
                  <a:solidFill>
                    <a:schemeClr val="bg1"/>
                  </a:solidFill>
                </a:rPr>
                <a:t>SPNGN1</a:t>
              </a:r>
              <a:br>
                <a:rPr lang="en-US" sz="900" dirty="0">
                  <a:solidFill>
                    <a:schemeClr val="bg1"/>
                  </a:solidFill>
                </a:rPr>
              </a:br>
              <a:r>
                <a:rPr lang="en-US" sz="900" dirty="0">
                  <a:solidFill>
                    <a:schemeClr val="bg1"/>
                  </a:solidFill>
                </a:rPr>
                <a:t>SPNGN2</a:t>
              </a:r>
            </a:p>
          </p:txBody>
        </p:sp>
        <p:sp>
          <p:nvSpPr>
            <p:cNvPr id="30" name="TextBox 29"/>
            <p:cNvSpPr txBox="1"/>
            <p:nvPr/>
          </p:nvSpPr>
          <p:spPr>
            <a:xfrm>
              <a:off x="4283715" y="2065641"/>
              <a:ext cx="982796" cy="553998"/>
            </a:xfrm>
            <a:prstGeom prst="rect">
              <a:avLst/>
            </a:prstGeom>
            <a:noFill/>
          </p:spPr>
          <p:txBody>
            <a:bodyPr wrap="square" rtlCol="0">
              <a:spAutoFit/>
            </a:bodyPr>
            <a:lstStyle/>
            <a:p>
              <a:r>
                <a:rPr lang="en-US" sz="1200" b="1" dirty="0">
                  <a:solidFill>
                    <a:schemeClr val="bg1"/>
                  </a:solidFill>
                </a:rPr>
                <a:t>CCNP</a:t>
              </a:r>
              <a:r>
                <a:rPr lang="en-US" sz="1200" dirty="0">
                  <a:solidFill>
                    <a:schemeClr val="bg1"/>
                  </a:solidFill>
                </a:rPr>
                <a:t/>
              </a:r>
              <a:br>
                <a:rPr lang="en-US" sz="1200" dirty="0">
                  <a:solidFill>
                    <a:schemeClr val="bg1"/>
                  </a:solidFill>
                </a:rPr>
              </a:br>
              <a:r>
                <a:rPr lang="en-US" sz="900" dirty="0">
                  <a:solidFill>
                    <a:schemeClr val="bg1"/>
                  </a:solidFill>
                </a:rPr>
                <a:t>SPROUTE</a:t>
              </a:r>
            </a:p>
            <a:p>
              <a:r>
                <a:rPr lang="en-US" sz="900" dirty="0">
                  <a:solidFill>
                    <a:schemeClr val="bg1"/>
                  </a:solidFill>
                </a:rPr>
                <a:t>SPADVROUTE</a:t>
              </a:r>
            </a:p>
          </p:txBody>
        </p:sp>
        <p:sp>
          <p:nvSpPr>
            <p:cNvPr id="31" name="TextBox 30"/>
            <p:cNvSpPr txBox="1"/>
            <p:nvPr/>
          </p:nvSpPr>
          <p:spPr>
            <a:xfrm>
              <a:off x="5471633" y="2070589"/>
              <a:ext cx="735820" cy="553998"/>
            </a:xfrm>
            <a:prstGeom prst="rect">
              <a:avLst/>
            </a:prstGeom>
            <a:noFill/>
          </p:spPr>
          <p:txBody>
            <a:bodyPr wrap="none" rtlCol="0">
              <a:spAutoFit/>
            </a:bodyPr>
            <a:lstStyle/>
            <a:p>
              <a:r>
                <a:rPr lang="en-US" sz="1100" b="1" dirty="0">
                  <a:solidFill>
                    <a:schemeClr val="bg1"/>
                  </a:solidFill>
                </a:rPr>
                <a:t>CCIE</a:t>
              </a:r>
            </a:p>
            <a:p>
              <a:r>
                <a:rPr lang="en-US" sz="900" dirty="0">
                  <a:solidFill>
                    <a:schemeClr val="bg1"/>
                  </a:solidFill>
                </a:rPr>
                <a:t>Written Exam</a:t>
              </a:r>
              <a:br>
                <a:rPr lang="en-US" sz="900" dirty="0">
                  <a:solidFill>
                    <a:schemeClr val="bg1"/>
                  </a:solidFill>
                </a:rPr>
              </a:br>
              <a:r>
                <a:rPr lang="en-US" sz="900" dirty="0">
                  <a:solidFill>
                    <a:schemeClr val="bg1"/>
                  </a:solidFill>
                </a:rPr>
                <a:t>Lab Exam</a:t>
              </a:r>
            </a:p>
          </p:txBody>
        </p:sp>
        <p:sp>
          <p:nvSpPr>
            <p:cNvPr id="10" name="Rectangle 9"/>
            <p:cNvSpPr/>
            <p:nvPr/>
          </p:nvSpPr>
          <p:spPr>
            <a:xfrm>
              <a:off x="5002717" y="2236322"/>
              <a:ext cx="569726" cy="369332"/>
            </a:xfrm>
            <a:prstGeom prst="rect">
              <a:avLst/>
            </a:prstGeom>
            <a:noFill/>
          </p:spPr>
          <p:txBody>
            <a:bodyPr wrap="square" rtlCol="0">
              <a:spAutoFit/>
            </a:bodyPr>
            <a:lstStyle/>
            <a:p>
              <a:r>
                <a:rPr lang="en-US" sz="900" dirty="0">
                  <a:solidFill>
                    <a:schemeClr val="bg1"/>
                  </a:solidFill>
                </a:rPr>
                <a:t>SPCORE</a:t>
              </a:r>
            </a:p>
            <a:p>
              <a:r>
                <a:rPr lang="en-US" sz="900" dirty="0">
                  <a:solidFill>
                    <a:schemeClr val="bg1"/>
                  </a:solidFill>
                </a:rPr>
                <a:t>SPEDGE</a:t>
              </a:r>
            </a:p>
          </p:txBody>
        </p:sp>
        <p:cxnSp>
          <p:nvCxnSpPr>
            <p:cNvPr id="36" name="Straight Connector 35"/>
            <p:cNvCxnSpPr/>
            <p:nvPr/>
          </p:nvCxnSpPr>
          <p:spPr>
            <a:xfrm>
              <a:off x="4287155" y="2150544"/>
              <a:ext cx="0" cy="411480"/>
            </a:xfrm>
            <a:prstGeom prst="line">
              <a:avLst/>
            </a:prstGeom>
            <a:ln w="12700" cap="rnd"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501347" y="2176612"/>
              <a:ext cx="0" cy="411480"/>
            </a:xfrm>
            <a:prstGeom prst="line">
              <a:avLst/>
            </a:prstGeom>
            <a:ln w="12700" cap="rnd"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0" name="Straight Connector 19"/>
          <p:cNvCxnSpPr/>
          <p:nvPr/>
        </p:nvCxnSpPr>
        <p:spPr>
          <a:xfrm>
            <a:off x="7310556" y="2048533"/>
            <a:ext cx="0" cy="411480"/>
          </a:xfrm>
          <a:prstGeom prst="line">
            <a:avLst/>
          </a:prstGeom>
          <a:ln w="12700" cap="rnd"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381820" y="1908667"/>
            <a:ext cx="1072730" cy="523220"/>
          </a:xfrm>
          <a:prstGeom prst="rect">
            <a:avLst/>
          </a:prstGeom>
          <a:noFill/>
        </p:spPr>
        <p:txBody>
          <a:bodyPr wrap="none" rtlCol="0">
            <a:spAutoFit/>
          </a:bodyPr>
          <a:lstStyle/>
          <a:p>
            <a:r>
              <a:rPr lang="en-US" sz="1600" b="1" dirty="0">
                <a:solidFill>
                  <a:schemeClr val="bg1"/>
                </a:solidFill>
              </a:rPr>
              <a:t>Products</a:t>
            </a:r>
            <a:r>
              <a:rPr lang="en-US" sz="1200" b="1" dirty="0">
                <a:solidFill>
                  <a:schemeClr val="bg1"/>
                </a:solidFill>
              </a:rPr>
              <a:t/>
            </a:r>
            <a:br>
              <a:rPr lang="en-US" sz="1200" b="1" dirty="0">
                <a:solidFill>
                  <a:schemeClr val="bg1"/>
                </a:solidFill>
              </a:rPr>
            </a:br>
            <a:r>
              <a:rPr lang="en-US" sz="1200" dirty="0">
                <a:solidFill>
                  <a:schemeClr val="bg1"/>
                </a:solidFill>
              </a:rPr>
              <a:t>NCS, CRS</a:t>
            </a:r>
            <a:endParaRPr lang="en-US" sz="900" dirty="0">
              <a:solidFill>
                <a:schemeClr val="bg1"/>
              </a:solidFill>
            </a:endParaRPr>
          </a:p>
        </p:txBody>
      </p:sp>
      <p:sp>
        <p:nvSpPr>
          <p:cNvPr id="6" name="Rectangle 5">
            <a:hlinkClick r:id="rId4"/>
          </p:cNvPr>
          <p:cNvSpPr/>
          <p:nvPr/>
        </p:nvSpPr>
        <p:spPr>
          <a:xfrm>
            <a:off x="114050" y="4273795"/>
            <a:ext cx="3958369" cy="253916"/>
          </a:xfrm>
          <a:prstGeom prst="rect">
            <a:avLst/>
          </a:prstGeom>
        </p:spPr>
        <p:txBody>
          <a:bodyPr wrap="square">
            <a:spAutoFit/>
          </a:bodyPr>
          <a:lstStyle/>
          <a:p>
            <a:r>
              <a:rPr lang="en-US" sz="1050" dirty="0">
                <a:hlinkClick r:id="rId4"/>
              </a:rPr>
              <a:t>https://learningnetwork.cisco.com/community/certifications</a:t>
            </a:r>
            <a:endParaRPr lang="en-US" sz="1050" dirty="0"/>
          </a:p>
        </p:txBody>
      </p:sp>
      <p:sp>
        <p:nvSpPr>
          <p:cNvPr id="4" name="Slide Number Placeholder 3"/>
          <p:cNvSpPr>
            <a:spLocks noGrp="1"/>
          </p:cNvSpPr>
          <p:nvPr>
            <p:ph type="sldNum" sz="quarter" idx="4"/>
          </p:nvPr>
        </p:nvSpPr>
        <p:spPr/>
        <p:txBody>
          <a:bodyPr/>
          <a:lstStyle/>
          <a:p>
            <a:fld id="{96A97DD0-5BE7-4856-A2A9-C42C6688E607}" type="slidenum">
              <a:rPr lang="en-AU" smtClean="0"/>
              <a:pPr/>
              <a:t>30</a:t>
            </a:fld>
            <a:endParaRPr lang="en-AU" dirty="0"/>
          </a:p>
        </p:txBody>
      </p:sp>
      <p:sp>
        <p:nvSpPr>
          <p:cNvPr id="32" name="Title 1"/>
          <p:cNvSpPr txBox="1">
            <a:spLocks/>
          </p:cNvSpPr>
          <p:nvPr/>
        </p:nvSpPr>
        <p:spPr bwMode="auto">
          <a:xfrm>
            <a:off x="4072419" y="289980"/>
            <a:ext cx="3147216" cy="47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marL="6251" indent="-6251" fontAlgn="base">
              <a:lnSpc>
                <a:spcPct val="90000"/>
              </a:lnSpc>
              <a:spcBef>
                <a:spcPct val="0"/>
              </a:spcBef>
              <a:spcAft>
                <a:spcPct val="0"/>
              </a:spcAft>
              <a:defRPr lang="en-US" sz="1800" b="0" dirty="0" smtClean="0">
                <a:solidFill>
                  <a:schemeClr val="accent6"/>
                </a:solidFill>
                <a:latin typeface="+mj-lt"/>
                <a:ea typeface="+mj-ea"/>
                <a:cs typeface="+mj-cs"/>
                <a:sym typeface="Arial" pitchFamily="34" charset="0"/>
              </a:defRPr>
            </a:lvl1pPr>
            <a:lvl2pPr marL="6251" indent="-6251" fontAlgn="base">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fontAlgn="base">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fontAlgn="base">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fontAlgn="base">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r>
              <a:rPr lang="en-US" dirty="0"/>
              <a:t>Other Rapid Trainings</a:t>
            </a:r>
          </a:p>
        </p:txBody>
      </p:sp>
      <p:sp>
        <p:nvSpPr>
          <p:cNvPr id="7" name="TextBox 6"/>
          <p:cNvSpPr txBox="1"/>
          <p:nvPr/>
        </p:nvSpPr>
        <p:spPr>
          <a:xfrm>
            <a:off x="3717199" y="802225"/>
            <a:ext cx="4937403" cy="2236766"/>
          </a:xfrm>
          <a:prstGeom prst="rect">
            <a:avLst/>
          </a:prstGeom>
          <a:solidFill>
            <a:schemeClr val="bg1">
              <a:lumMod val="95000"/>
            </a:schemeClr>
          </a:solidFill>
        </p:spPr>
        <p:txBody>
          <a:bodyPr wrap="square" rtlCol="0">
            <a:spAutoFit/>
          </a:bodyPr>
          <a:lstStyle/>
          <a:p>
            <a:pPr marL="685800" lvl="1" indent="-342900">
              <a:lnSpc>
                <a:spcPct val="90000"/>
              </a:lnSpc>
              <a:spcBef>
                <a:spcPts val="600"/>
              </a:spcBef>
              <a:buFont typeface="+mj-lt"/>
              <a:buAutoNum type="arabicPeriod"/>
            </a:pPr>
            <a:r>
              <a:rPr lang="en-US" dirty="0" err="1" smtClean="0"/>
              <a:t>edX</a:t>
            </a:r>
            <a:r>
              <a:rPr lang="en-US" dirty="0" smtClean="0"/>
              <a:t>: </a:t>
            </a:r>
            <a:r>
              <a:rPr lang="en-US" dirty="0">
                <a:hlinkClick r:id="rId5"/>
              </a:rPr>
              <a:t>https</a:t>
            </a:r>
            <a:r>
              <a:rPr lang="en-US" dirty="0" smtClean="0">
                <a:hlinkClick r:id="rId5"/>
              </a:rPr>
              <a:t>://www.edx.org/</a:t>
            </a:r>
            <a:r>
              <a:rPr lang="en-US" dirty="0" smtClean="0"/>
              <a:t> </a:t>
            </a:r>
          </a:p>
          <a:p>
            <a:pPr marL="685800" lvl="1" indent="-342900">
              <a:lnSpc>
                <a:spcPct val="90000"/>
              </a:lnSpc>
              <a:spcBef>
                <a:spcPts val="600"/>
              </a:spcBef>
              <a:buFont typeface="+mj-lt"/>
              <a:buAutoNum type="arabicPeriod"/>
            </a:pPr>
            <a:r>
              <a:rPr lang="en-US" dirty="0"/>
              <a:t>Coursera: </a:t>
            </a:r>
            <a:r>
              <a:rPr lang="en-US" dirty="0">
                <a:hlinkClick r:id="rId6"/>
              </a:rPr>
              <a:t>https://www.coursera.org</a:t>
            </a:r>
            <a:r>
              <a:rPr lang="en-US" dirty="0" smtClean="0">
                <a:hlinkClick r:id="rId6"/>
              </a:rPr>
              <a:t>/</a:t>
            </a:r>
            <a:r>
              <a:rPr lang="en-US" dirty="0" smtClean="0"/>
              <a:t> (example six </a:t>
            </a:r>
            <a:r>
              <a:rPr lang="en-US" dirty="0"/>
              <a:t>modules cloud computing specialization)</a:t>
            </a:r>
          </a:p>
          <a:p>
            <a:pPr marL="685800" lvl="1" indent="-342900">
              <a:lnSpc>
                <a:spcPct val="90000"/>
              </a:lnSpc>
              <a:spcBef>
                <a:spcPts val="600"/>
              </a:spcBef>
              <a:buFont typeface="+mj-lt"/>
              <a:buAutoNum type="arabicPeriod"/>
            </a:pPr>
            <a:r>
              <a:rPr lang="en-US" dirty="0" smtClean="0"/>
              <a:t> Udacity </a:t>
            </a:r>
            <a:r>
              <a:rPr lang="en-US" dirty="0">
                <a:hlinkClick r:id="rId7"/>
              </a:rPr>
              <a:t>https://www.udacity.com</a:t>
            </a:r>
            <a:r>
              <a:rPr lang="en-US" dirty="0" smtClean="0">
                <a:hlinkClick r:id="rId7"/>
              </a:rPr>
              <a:t>/</a:t>
            </a:r>
            <a:r>
              <a:rPr lang="en-US" dirty="0" smtClean="0"/>
              <a:t> </a:t>
            </a:r>
          </a:p>
          <a:p>
            <a:pPr marL="685800" lvl="1" indent="-342900">
              <a:lnSpc>
                <a:spcPct val="90000"/>
              </a:lnSpc>
              <a:spcBef>
                <a:spcPts val="600"/>
              </a:spcBef>
              <a:buFont typeface="+mj-lt"/>
              <a:buAutoNum type="arabicPeriod"/>
            </a:pPr>
            <a:r>
              <a:rPr lang="en-US" dirty="0" smtClean="0"/>
              <a:t>Linux Foundation and Open networking </a:t>
            </a:r>
            <a:r>
              <a:rPr lang="en-US" dirty="0">
                <a:hlinkClick r:id="rId8"/>
              </a:rPr>
              <a:t>https://www.linuxfoundation.org</a:t>
            </a:r>
            <a:r>
              <a:rPr lang="en-US" dirty="0" smtClean="0">
                <a:hlinkClick r:id="rId8"/>
              </a:rPr>
              <a:t>/</a:t>
            </a:r>
            <a:endParaRPr lang="en-US" dirty="0" smtClean="0"/>
          </a:p>
          <a:p>
            <a:pPr marL="1028700" lvl="2" indent="-342900">
              <a:lnSpc>
                <a:spcPct val="90000"/>
              </a:lnSpc>
              <a:spcBef>
                <a:spcPts val="600"/>
              </a:spcBef>
              <a:buFont typeface="Arial" charset="0"/>
              <a:buChar char="•"/>
            </a:pPr>
            <a:r>
              <a:rPr lang="en-US" dirty="0" smtClean="0">
                <a:hlinkClick r:id="rId9"/>
              </a:rPr>
              <a:t>https</a:t>
            </a:r>
            <a:r>
              <a:rPr lang="en-US" dirty="0">
                <a:hlinkClick r:id="rId9"/>
              </a:rPr>
              <a:t>://</a:t>
            </a:r>
            <a:r>
              <a:rPr lang="en-US" dirty="0" smtClean="0">
                <a:hlinkClick r:id="rId9"/>
              </a:rPr>
              <a:t>www.linuxfoundation.org/projects</a:t>
            </a:r>
            <a:r>
              <a:rPr lang="en-US" dirty="0" smtClean="0"/>
              <a:t> </a:t>
            </a:r>
          </a:p>
          <a:p>
            <a:pPr marL="685800" lvl="1" indent="-342900">
              <a:lnSpc>
                <a:spcPct val="90000"/>
              </a:lnSpc>
              <a:spcBef>
                <a:spcPts val="600"/>
              </a:spcBef>
              <a:buFont typeface="+mj-lt"/>
              <a:buAutoNum type="arabicPeriod"/>
            </a:pPr>
            <a:r>
              <a:rPr lang="en-US" dirty="0" smtClean="0"/>
              <a:t>Openstack Trainings and Certifications</a:t>
            </a:r>
          </a:p>
          <a:p>
            <a:pPr marL="1028700" lvl="2" indent="-342900">
              <a:lnSpc>
                <a:spcPct val="90000"/>
              </a:lnSpc>
              <a:spcBef>
                <a:spcPts val="600"/>
              </a:spcBef>
              <a:buFont typeface="Arial" charset="0"/>
              <a:buChar char="•"/>
            </a:pPr>
            <a:r>
              <a:rPr lang="en-US" dirty="0" smtClean="0">
                <a:hlinkClick r:id="rId10"/>
              </a:rPr>
              <a:t>https</a:t>
            </a:r>
            <a:r>
              <a:rPr lang="en-US" dirty="0">
                <a:hlinkClick r:id="rId10"/>
              </a:rPr>
              <a:t>://www.openstack.org/coa</a:t>
            </a:r>
            <a:r>
              <a:rPr lang="en-US" dirty="0" smtClean="0">
                <a:hlinkClick r:id="rId10"/>
              </a:rPr>
              <a:t>/</a:t>
            </a:r>
            <a:r>
              <a:rPr lang="en-US" dirty="0" smtClean="0"/>
              <a:t> </a:t>
            </a:r>
            <a:endParaRPr lang="en-US" dirty="0"/>
          </a:p>
        </p:txBody>
      </p:sp>
    </p:spTree>
    <p:extLst>
      <p:ext uri="{BB962C8B-B14F-4D97-AF65-F5344CB8AC3E}">
        <p14:creationId xmlns:p14="http://schemas.microsoft.com/office/powerpoint/2010/main" val="14261340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4211" y="366081"/>
            <a:ext cx="8513064" cy="434974"/>
          </a:xfrm>
        </p:spPr>
        <p:txBody>
          <a:bodyPr/>
          <a:lstStyle/>
          <a:p>
            <a:r>
              <a:rPr lang="en-US" dirty="0"/>
              <a:t>Introduction</a:t>
            </a:r>
            <a:br>
              <a:rPr lang="en-US" dirty="0"/>
            </a:br>
            <a:r>
              <a:rPr lang="en-US" sz="1600" dirty="0"/>
              <a:t>Time For The Next Generation </a:t>
            </a:r>
            <a:r>
              <a:rPr lang="en-US" sz="1600" dirty="0" smtClean="0"/>
              <a:t>Mobile Technology</a:t>
            </a:r>
            <a:endParaRPr lang="en-US" sz="16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912628"/>
            <a:ext cx="9143998" cy="3830279"/>
          </a:xfrm>
          <a:prstGeom prst="rect">
            <a:avLst/>
          </a:prstGeom>
        </p:spPr>
      </p:pic>
      <p:sp>
        <p:nvSpPr>
          <p:cNvPr id="6" name="Rectangle 5"/>
          <p:cNvSpPr/>
          <p:nvPr/>
        </p:nvSpPr>
        <p:spPr>
          <a:xfrm>
            <a:off x="0" y="912628"/>
            <a:ext cx="9144000" cy="1963537"/>
          </a:xfrm>
          <a:prstGeom prst="rect">
            <a:avLst/>
          </a:prstGeom>
          <a:gradFill flip="none" rotWithShape="1">
            <a:gsLst>
              <a:gs pos="0">
                <a:schemeClr val="bg1">
                  <a:alpha val="84000"/>
                </a:schemeClr>
              </a:gs>
              <a:gs pos="53000">
                <a:schemeClr val="bg1">
                  <a:alpha val="41000"/>
                </a:schemeClr>
              </a:gs>
              <a:gs pos="100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3" fontAlgn="base">
              <a:spcBef>
                <a:spcPct val="0"/>
              </a:spcBef>
              <a:spcAft>
                <a:spcPct val="0"/>
              </a:spcAft>
            </a:pPr>
            <a:endParaRPr lang="en-US" sz="1800" dirty="0">
              <a:solidFill>
                <a:srgbClr val="FFFFFF"/>
              </a:solidFill>
            </a:endParaRPr>
          </a:p>
        </p:txBody>
      </p:sp>
      <p:sp>
        <p:nvSpPr>
          <p:cNvPr id="7" name="Rectangle 6"/>
          <p:cNvSpPr/>
          <p:nvPr/>
        </p:nvSpPr>
        <p:spPr>
          <a:xfrm>
            <a:off x="-2513" y="3658519"/>
            <a:ext cx="9146513" cy="884232"/>
          </a:xfrm>
          <a:prstGeom prst="rect">
            <a:avLst/>
          </a:prstGeom>
          <a:solidFill>
            <a:schemeClr val="bg1">
              <a:lumMod val="95000"/>
              <a:alpha val="8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43" fontAlgn="base">
              <a:spcBef>
                <a:spcPct val="0"/>
              </a:spcBef>
              <a:spcAft>
                <a:spcPct val="0"/>
              </a:spcAft>
              <a:defRPr/>
            </a:pPr>
            <a:endParaRPr lang="en-US" sz="1575" kern="0" dirty="0">
              <a:solidFill>
                <a:sysClr val="windowText" lastClr="000000"/>
              </a:solidFill>
            </a:endParaRPr>
          </a:p>
        </p:txBody>
      </p:sp>
      <p:sp>
        <p:nvSpPr>
          <p:cNvPr id="8" name="Rectangle 7"/>
          <p:cNvSpPr/>
          <p:nvPr/>
        </p:nvSpPr>
        <p:spPr>
          <a:xfrm>
            <a:off x="1009338" y="3773860"/>
            <a:ext cx="2032312" cy="605548"/>
          </a:xfrm>
          <a:prstGeom prst="rect">
            <a:avLst/>
          </a:prstGeom>
        </p:spPr>
        <p:txBody>
          <a:bodyPr wrap="square" lIns="68579" tIns="34289" rIns="68579" bIns="34289" anchor="ctr">
            <a:spAutoFit/>
          </a:bodyPr>
          <a:lstStyle/>
          <a:p>
            <a:pPr defTabSz="457143" fontAlgn="base">
              <a:lnSpc>
                <a:spcPct val="85000"/>
              </a:lnSpc>
              <a:spcBef>
                <a:spcPct val="0"/>
              </a:spcBef>
              <a:spcAft>
                <a:spcPct val="0"/>
              </a:spcAft>
              <a:defRPr/>
            </a:pPr>
            <a:r>
              <a:rPr lang="en-US" sz="1100" kern="0" dirty="0">
                <a:solidFill>
                  <a:srgbClr val="676767"/>
                </a:solidFill>
                <a:ea typeface="ＭＳ Ｐゴシック" charset="0"/>
                <a:cs typeface="ＭＳ Ｐゴシック" charset="0"/>
              </a:rPr>
              <a:t>Driven by Data Growth</a:t>
            </a:r>
            <a:endParaRPr lang="pl-PL" sz="1100" kern="0" dirty="0">
              <a:solidFill>
                <a:srgbClr val="676767"/>
              </a:solidFill>
              <a:ea typeface="ＭＳ Ｐゴシック" charset="0"/>
              <a:cs typeface="ＭＳ Ｐゴシック" charset="0"/>
            </a:endParaRPr>
          </a:p>
          <a:p>
            <a:pPr marL="114300" indent="-114300" defTabSz="457143" fontAlgn="base">
              <a:lnSpc>
                <a:spcPct val="85000"/>
              </a:lnSpc>
              <a:spcBef>
                <a:spcPct val="0"/>
              </a:spcBef>
              <a:spcAft>
                <a:spcPct val="0"/>
              </a:spcAft>
              <a:buSzPct val="80000"/>
              <a:buFont typeface="Arial"/>
              <a:buChar char="•"/>
              <a:defRPr/>
            </a:pPr>
            <a:r>
              <a:rPr lang="en-US" sz="1000" kern="0" dirty="0">
                <a:solidFill>
                  <a:srgbClr val="676767"/>
                </a:solidFill>
                <a:ea typeface="ＭＳ Ｐゴシック" charset="0"/>
                <a:cs typeface="ＭＳ Ｐゴシック" charset="0"/>
              </a:rPr>
              <a:t>More Devices (</a:t>
            </a:r>
            <a:r>
              <a:rPr lang="en-US" sz="1000" kern="0" dirty="0" err="1">
                <a:solidFill>
                  <a:srgbClr val="676767"/>
                </a:solidFill>
                <a:ea typeface="ＭＳ Ｐゴシック" charset="0"/>
                <a:cs typeface="ＭＳ Ｐゴシック" charset="0"/>
              </a:rPr>
              <a:t>IoT</a:t>
            </a:r>
            <a:r>
              <a:rPr lang="en-US" sz="1000" kern="0" dirty="0">
                <a:solidFill>
                  <a:srgbClr val="676767"/>
                </a:solidFill>
                <a:ea typeface="ＭＳ Ｐゴシック" charset="0"/>
                <a:cs typeface="ＭＳ Ｐゴシック" charset="0"/>
              </a:rPr>
              <a:t>)</a:t>
            </a:r>
          </a:p>
          <a:p>
            <a:pPr marL="114300" indent="-114300" defTabSz="457143" fontAlgn="base">
              <a:lnSpc>
                <a:spcPct val="85000"/>
              </a:lnSpc>
              <a:spcBef>
                <a:spcPct val="0"/>
              </a:spcBef>
              <a:spcAft>
                <a:spcPct val="0"/>
              </a:spcAft>
              <a:buSzPct val="80000"/>
              <a:buFont typeface="Arial"/>
              <a:buChar char="•"/>
              <a:defRPr/>
            </a:pPr>
            <a:r>
              <a:rPr lang="en-US" sz="1000" kern="0" dirty="0">
                <a:solidFill>
                  <a:srgbClr val="676767"/>
                </a:solidFill>
                <a:ea typeface="ＭＳ Ｐゴシック" charset="0"/>
                <a:cs typeface="ＭＳ Ｐゴシック" charset="0"/>
              </a:rPr>
              <a:t>More Traffic – Pervasive Video</a:t>
            </a:r>
          </a:p>
          <a:p>
            <a:pPr marL="114300" indent="-114300" defTabSz="457143" fontAlgn="base">
              <a:lnSpc>
                <a:spcPct val="85000"/>
              </a:lnSpc>
              <a:spcBef>
                <a:spcPct val="0"/>
              </a:spcBef>
              <a:spcAft>
                <a:spcPct val="0"/>
              </a:spcAft>
              <a:buSzPct val="80000"/>
              <a:buFont typeface="Arial"/>
              <a:buChar char="•"/>
              <a:defRPr/>
            </a:pPr>
            <a:r>
              <a:rPr lang="en-US" sz="1000" kern="0" dirty="0">
                <a:solidFill>
                  <a:srgbClr val="676767"/>
                </a:solidFill>
                <a:ea typeface="ＭＳ Ｐゴシック" charset="0"/>
                <a:cs typeface="ＭＳ Ｐゴシック" charset="0"/>
              </a:rPr>
              <a:t>New 5G Enabled Applications</a:t>
            </a:r>
          </a:p>
        </p:txBody>
      </p:sp>
      <p:sp>
        <p:nvSpPr>
          <p:cNvPr id="9" name="Rectangle 8"/>
          <p:cNvSpPr/>
          <p:nvPr/>
        </p:nvSpPr>
        <p:spPr>
          <a:xfrm>
            <a:off x="3792710" y="3773860"/>
            <a:ext cx="2074690" cy="605548"/>
          </a:xfrm>
          <a:prstGeom prst="rect">
            <a:avLst/>
          </a:prstGeom>
        </p:spPr>
        <p:txBody>
          <a:bodyPr wrap="square" lIns="68579" tIns="34289" rIns="68579" bIns="34289" anchor="ctr">
            <a:spAutoFit/>
          </a:bodyPr>
          <a:lstStyle/>
          <a:p>
            <a:pPr defTabSz="457143" fontAlgn="base">
              <a:lnSpc>
                <a:spcPct val="85000"/>
              </a:lnSpc>
              <a:spcBef>
                <a:spcPct val="0"/>
              </a:spcBef>
              <a:spcAft>
                <a:spcPct val="0"/>
              </a:spcAft>
              <a:defRPr/>
            </a:pPr>
            <a:r>
              <a:rPr lang="en-US" sz="1100" kern="0" dirty="0">
                <a:solidFill>
                  <a:srgbClr val="676767"/>
                </a:solidFill>
                <a:ea typeface="ＭＳ Ｐゴシック" charset="0"/>
                <a:cs typeface="ＭＳ Ｐゴシック" charset="0"/>
              </a:rPr>
              <a:t>New Business Models </a:t>
            </a:r>
          </a:p>
          <a:p>
            <a:pPr marL="114300" indent="-114300" defTabSz="457143" fontAlgn="base">
              <a:lnSpc>
                <a:spcPct val="85000"/>
              </a:lnSpc>
              <a:spcBef>
                <a:spcPct val="0"/>
              </a:spcBef>
              <a:spcAft>
                <a:spcPct val="0"/>
              </a:spcAft>
              <a:buSzPct val="80000"/>
              <a:buFont typeface="Arial"/>
              <a:buChar char="•"/>
              <a:defRPr/>
            </a:pPr>
            <a:r>
              <a:rPr lang="en-US" sz="1000" kern="0" dirty="0">
                <a:solidFill>
                  <a:srgbClr val="676767"/>
                </a:solidFill>
                <a:ea typeface="ＭＳ Ｐゴシック" charset="0"/>
                <a:cs typeface="ＭＳ Ｐゴシック" charset="0"/>
              </a:rPr>
              <a:t>Asset Provider (XaaS)</a:t>
            </a:r>
          </a:p>
          <a:p>
            <a:pPr marL="114300" indent="-114300" defTabSz="457143" fontAlgn="base">
              <a:lnSpc>
                <a:spcPct val="85000"/>
              </a:lnSpc>
              <a:spcBef>
                <a:spcPct val="0"/>
              </a:spcBef>
              <a:spcAft>
                <a:spcPct val="0"/>
              </a:spcAft>
              <a:buSzPct val="80000"/>
              <a:buFont typeface="Arial"/>
              <a:buChar char="•"/>
              <a:defRPr/>
            </a:pPr>
            <a:r>
              <a:rPr lang="en-US" sz="1000" kern="0" dirty="0">
                <a:solidFill>
                  <a:srgbClr val="676767"/>
                </a:solidFill>
                <a:ea typeface="ＭＳ Ｐゴシック" charset="0"/>
                <a:cs typeface="ＭＳ Ｐゴシック" charset="0"/>
              </a:rPr>
              <a:t>Connectivity Provider</a:t>
            </a:r>
          </a:p>
          <a:p>
            <a:pPr marL="114300" indent="-114300" defTabSz="457143" fontAlgn="base">
              <a:lnSpc>
                <a:spcPct val="85000"/>
              </a:lnSpc>
              <a:spcBef>
                <a:spcPct val="0"/>
              </a:spcBef>
              <a:spcAft>
                <a:spcPct val="0"/>
              </a:spcAft>
              <a:buSzPct val="80000"/>
              <a:buFont typeface="Arial"/>
              <a:buChar char="•"/>
              <a:defRPr/>
            </a:pPr>
            <a:r>
              <a:rPr lang="en-US" sz="1000" kern="0" dirty="0">
                <a:solidFill>
                  <a:srgbClr val="676767"/>
                </a:solidFill>
                <a:ea typeface="ＭＳ Ｐゴシック" charset="0"/>
                <a:cs typeface="ＭＳ Ｐゴシック" charset="0"/>
              </a:rPr>
              <a:t>New Partnering Arrangements</a:t>
            </a:r>
          </a:p>
        </p:txBody>
      </p:sp>
      <p:sp>
        <p:nvSpPr>
          <p:cNvPr id="10" name="Rectangle 9"/>
          <p:cNvSpPr/>
          <p:nvPr/>
        </p:nvSpPr>
        <p:spPr>
          <a:xfrm>
            <a:off x="6993605" y="3679997"/>
            <a:ext cx="2150391" cy="867158"/>
          </a:xfrm>
          <a:prstGeom prst="rect">
            <a:avLst/>
          </a:prstGeom>
        </p:spPr>
        <p:txBody>
          <a:bodyPr wrap="square" lIns="68579" tIns="34289" rIns="68579" bIns="34289" anchor="ctr">
            <a:spAutoFit/>
          </a:bodyPr>
          <a:lstStyle/>
          <a:p>
            <a:pPr defTabSz="457143" fontAlgn="base">
              <a:lnSpc>
                <a:spcPct val="85000"/>
              </a:lnSpc>
              <a:spcBef>
                <a:spcPct val="0"/>
              </a:spcBef>
              <a:spcAft>
                <a:spcPct val="0"/>
              </a:spcAft>
              <a:defRPr/>
            </a:pPr>
            <a:r>
              <a:rPr lang="en-US" sz="1100" kern="0" dirty="0">
                <a:solidFill>
                  <a:srgbClr val="676767"/>
                </a:solidFill>
                <a:ea typeface="ＭＳ Ｐゴシック" charset="0"/>
                <a:cs typeface="ＭＳ Ｐゴシック" charset="0"/>
              </a:rPr>
              <a:t>Technology Landscape</a:t>
            </a:r>
            <a:endParaRPr lang="pl-PL" sz="1100" kern="0" dirty="0">
              <a:solidFill>
                <a:srgbClr val="676767"/>
              </a:solidFill>
              <a:ea typeface="ＭＳ Ｐゴシック" charset="0"/>
              <a:cs typeface="ＭＳ Ｐゴシック" charset="0"/>
            </a:endParaRPr>
          </a:p>
          <a:p>
            <a:pPr marL="114300" indent="-114300" defTabSz="457143" fontAlgn="base">
              <a:lnSpc>
                <a:spcPct val="85000"/>
              </a:lnSpc>
              <a:spcBef>
                <a:spcPct val="0"/>
              </a:spcBef>
              <a:spcAft>
                <a:spcPct val="0"/>
              </a:spcAft>
              <a:buSzPct val="80000"/>
              <a:buFont typeface="Arial"/>
              <a:buChar char="•"/>
              <a:defRPr/>
            </a:pPr>
            <a:r>
              <a:rPr lang="en-US" sz="1000" kern="0" dirty="0" err="1">
                <a:solidFill>
                  <a:srgbClr val="676767"/>
                </a:solidFill>
                <a:ea typeface="ＭＳ Ｐゴシック" charset="0"/>
                <a:cs typeface="ＭＳ Ｐゴシック" charset="0"/>
              </a:rPr>
              <a:t>Virtualisation</a:t>
            </a:r>
            <a:r>
              <a:rPr lang="en-US" sz="1000" kern="0" dirty="0">
                <a:solidFill>
                  <a:srgbClr val="676767"/>
                </a:solidFill>
                <a:ea typeface="ＭＳ Ｐゴシック" charset="0"/>
                <a:cs typeface="ＭＳ Ｐゴシック" charset="0"/>
              </a:rPr>
              <a:t>/NFV &amp; SDN</a:t>
            </a:r>
          </a:p>
          <a:p>
            <a:pPr marL="114300" indent="-114300" defTabSz="457143" fontAlgn="base">
              <a:lnSpc>
                <a:spcPct val="85000"/>
              </a:lnSpc>
              <a:spcBef>
                <a:spcPct val="0"/>
              </a:spcBef>
              <a:spcAft>
                <a:spcPct val="0"/>
              </a:spcAft>
              <a:buSzPct val="80000"/>
              <a:buFont typeface="Arial"/>
              <a:buChar char="•"/>
              <a:defRPr/>
            </a:pPr>
            <a:r>
              <a:rPr lang="en-US" sz="1000" kern="0" dirty="0">
                <a:solidFill>
                  <a:srgbClr val="676767"/>
                </a:solidFill>
                <a:ea typeface="ＭＳ Ｐゴシック" charset="0"/>
                <a:cs typeface="ＭＳ Ｐゴシック" charset="0"/>
              </a:rPr>
              <a:t>New RAT/New Spectrum</a:t>
            </a:r>
          </a:p>
          <a:p>
            <a:pPr marL="114300" indent="-114300" defTabSz="457143" fontAlgn="base">
              <a:lnSpc>
                <a:spcPct val="85000"/>
              </a:lnSpc>
              <a:spcBef>
                <a:spcPct val="0"/>
              </a:spcBef>
              <a:spcAft>
                <a:spcPct val="0"/>
              </a:spcAft>
              <a:buSzPct val="80000"/>
              <a:buFont typeface="Arial"/>
              <a:buChar char="•"/>
              <a:defRPr/>
            </a:pPr>
            <a:r>
              <a:rPr lang="en-US" sz="1000" kern="0" dirty="0">
                <a:solidFill>
                  <a:srgbClr val="676767"/>
                </a:solidFill>
                <a:ea typeface="ＭＳ Ｐゴシック" charset="0"/>
                <a:cs typeface="ＭＳ Ｐゴシック" charset="0"/>
              </a:rPr>
              <a:t>Enabling Enhanced Video</a:t>
            </a:r>
          </a:p>
          <a:p>
            <a:pPr marL="114300" indent="-114300" defTabSz="457143" fontAlgn="base">
              <a:lnSpc>
                <a:spcPct val="85000"/>
              </a:lnSpc>
              <a:spcBef>
                <a:spcPct val="0"/>
              </a:spcBef>
              <a:spcAft>
                <a:spcPct val="0"/>
              </a:spcAft>
              <a:buSzPct val="80000"/>
              <a:buFont typeface="Arial"/>
              <a:buChar char="•"/>
              <a:defRPr/>
            </a:pPr>
            <a:r>
              <a:rPr lang="en-US" sz="1000" kern="0" dirty="0">
                <a:solidFill>
                  <a:srgbClr val="676767"/>
                </a:solidFill>
                <a:ea typeface="ＭＳ Ｐゴシック" charset="0"/>
                <a:cs typeface="ＭＳ Ｐゴシック" charset="0"/>
              </a:rPr>
              <a:t>Common </a:t>
            </a:r>
            <a:r>
              <a:rPr lang="en-US" sz="1000" kern="0" dirty="0" err="1">
                <a:solidFill>
                  <a:srgbClr val="676767"/>
                </a:solidFill>
                <a:ea typeface="ＭＳ Ｐゴシック" charset="0"/>
                <a:cs typeface="ＭＳ Ｐゴシック" charset="0"/>
              </a:rPr>
              <a:t>IdM</a:t>
            </a:r>
            <a:r>
              <a:rPr lang="en-US" sz="1000" kern="0" dirty="0">
                <a:solidFill>
                  <a:srgbClr val="676767"/>
                </a:solidFill>
                <a:ea typeface="ＭＳ Ｐゴシック" charset="0"/>
                <a:cs typeface="ＭＳ Ｐゴシック" charset="0"/>
              </a:rPr>
              <a:t> and Core platforms</a:t>
            </a:r>
          </a:p>
          <a:p>
            <a:pPr marL="114300" indent="-114300" defTabSz="457143" fontAlgn="base">
              <a:lnSpc>
                <a:spcPct val="85000"/>
              </a:lnSpc>
              <a:spcBef>
                <a:spcPct val="0"/>
              </a:spcBef>
              <a:spcAft>
                <a:spcPct val="0"/>
              </a:spcAft>
              <a:buSzPct val="80000"/>
              <a:buFont typeface="Arial"/>
              <a:buChar char="•"/>
              <a:defRPr/>
            </a:pPr>
            <a:r>
              <a:rPr lang="en-US" sz="1000" kern="0" dirty="0">
                <a:solidFill>
                  <a:srgbClr val="676767"/>
                </a:solidFill>
                <a:ea typeface="ＭＳ Ｐゴシック" charset="0"/>
                <a:cs typeface="ＭＳ Ｐゴシック" charset="0"/>
              </a:rPr>
              <a:t>New Internet Technologies (ICN)</a:t>
            </a:r>
          </a:p>
        </p:txBody>
      </p:sp>
      <p:grpSp>
        <p:nvGrpSpPr>
          <p:cNvPr id="11" name="Group 44"/>
          <p:cNvGrpSpPr>
            <a:grpSpLocks noChangeAspect="1"/>
          </p:cNvGrpSpPr>
          <p:nvPr/>
        </p:nvGrpSpPr>
        <p:grpSpPr bwMode="auto">
          <a:xfrm>
            <a:off x="557737" y="3901550"/>
            <a:ext cx="358104" cy="388956"/>
            <a:chOff x="3782" y="1680"/>
            <a:chExt cx="361" cy="392"/>
          </a:xfrm>
          <a:solidFill>
            <a:schemeClr val="accent3"/>
          </a:solidFill>
        </p:grpSpPr>
        <p:sp>
          <p:nvSpPr>
            <p:cNvPr id="12" name="Freeform 45"/>
            <p:cNvSpPr>
              <a:spLocks/>
            </p:cNvSpPr>
            <p:nvPr/>
          </p:nvSpPr>
          <p:spPr bwMode="auto">
            <a:xfrm>
              <a:off x="3792" y="1942"/>
              <a:ext cx="58" cy="130"/>
            </a:xfrm>
            <a:custGeom>
              <a:avLst/>
              <a:gdLst>
                <a:gd name="T0" fmla="*/ 0 w 94"/>
                <a:gd name="T1" fmla="*/ 0 h 213"/>
                <a:gd name="T2" fmla="*/ 0 w 94"/>
                <a:gd name="T3" fmla="*/ 0 h 213"/>
                <a:gd name="T4" fmla="*/ 94 w 94"/>
                <a:gd name="T5" fmla="*/ 0 h 213"/>
                <a:gd name="T6" fmla="*/ 94 w 94"/>
                <a:gd name="T7" fmla="*/ 213 h 213"/>
                <a:gd name="T8" fmla="*/ 0 w 94"/>
                <a:gd name="T9" fmla="*/ 213 h 213"/>
                <a:gd name="T10" fmla="*/ 0 w 94"/>
                <a:gd name="T11" fmla="*/ 0 h 213"/>
              </a:gdLst>
              <a:ahLst/>
              <a:cxnLst>
                <a:cxn ang="0">
                  <a:pos x="T0" y="T1"/>
                </a:cxn>
                <a:cxn ang="0">
                  <a:pos x="T2" y="T3"/>
                </a:cxn>
                <a:cxn ang="0">
                  <a:pos x="T4" y="T5"/>
                </a:cxn>
                <a:cxn ang="0">
                  <a:pos x="T6" y="T7"/>
                </a:cxn>
                <a:cxn ang="0">
                  <a:pos x="T8" y="T9"/>
                </a:cxn>
                <a:cxn ang="0">
                  <a:pos x="T10" y="T11"/>
                </a:cxn>
              </a:cxnLst>
              <a:rect l="0" t="0" r="r" b="b"/>
              <a:pathLst>
                <a:path w="94" h="213">
                  <a:moveTo>
                    <a:pt x="0" y="0"/>
                  </a:moveTo>
                  <a:lnTo>
                    <a:pt x="0" y="0"/>
                  </a:lnTo>
                  <a:lnTo>
                    <a:pt x="94" y="0"/>
                  </a:lnTo>
                  <a:lnTo>
                    <a:pt x="94" y="213"/>
                  </a:lnTo>
                  <a:lnTo>
                    <a:pt x="0" y="21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13" name="Freeform 46"/>
            <p:cNvSpPr>
              <a:spLocks/>
            </p:cNvSpPr>
            <p:nvPr/>
          </p:nvSpPr>
          <p:spPr bwMode="auto">
            <a:xfrm>
              <a:off x="3890" y="1877"/>
              <a:ext cx="57" cy="195"/>
            </a:xfrm>
            <a:custGeom>
              <a:avLst/>
              <a:gdLst>
                <a:gd name="T0" fmla="*/ 0 w 94"/>
                <a:gd name="T1" fmla="*/ 0 h 320"/>
                <a:gd name="T2" fmla="*/ 0 w 94"/>
                <a:gd name="T3" fmla="*/ 0 h 320"/>
                <a:gd name="T4" fmla="*/ 94 w 94"/>
                <a:gd name="T5" fmla="*/ 0 h 320"/>
                <a:gd name="T6" fmla="*/ 94 w 94"/>
                <a:gd name="T7" fmla="*/ 320 h 320"/>
                <a:gd name="T8" fmla="*/ 0 w 94"/>
                <a:gd name="T9" fmla="*/ 320 h 320"/>
                <a:gd name="T10" fmla="*/ 0 w 94"/>
                <a:gd name="T11" fmla="*/ 0 h 320"/>
              </a:gdLst>
              <a:ahLst/>
              <a:cxnLst>
                <a:cxn ang="0">
                  <a:pos x="T0" y="T1"/>
                </a:cxn>
                <a:cxn ang="0">
                  <a:pos x="T2" y="T3"/>
                </a:cxn>
                <a:cxn ang="0">
                  <a:pos x="T4" y="T5"/>
                </a:cxn>
                <a:cxn ang="0">
                  <a:pos x="T6" y="T7"/>
                </a:cxn>
                <a:cxn ang="0">
                  <a:pos x="T8" y="T9"/>
                </a:cxn>
                <a:cxn ang="0">
                  <a:pos x="T10" y="T11"/>
                </a:cxn>
              </a:cxnLst>
              <a:rect l="0" t="0" r="r" b="b"/>
              <a:pathLst>
                <a:path w="94" h="320">
                  <a:moveTo>
                    <a:pt x="0" y="0"/>
                  </a:moveTo>
                  <a:lnTo>
                    <a:pt x="0" y="0"/>
                  </a:lnTo>
                  <a:lnTo>
                    <a:pt x="94" y="0"/>
                  </a:lnTo>
                  <a:lnTo>
                    <a:pt x="94" y="320"/>
                  </a:lnTo>
                  <a:lnTo>
                    <a:pt x="0" y="32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14" name="Freeform 47"/>
            <p:cNvSpPr>
              <a:spLocks/>
            </p:cNvSpPr>
            <p:nvPr/>
          </p:nvSpPr>
          <p:spPr bwMode="auto">
            <a:xfrm>
              <a:off x="3988" y="1820"/>
              <a:ext cx="57" cy="252"/>
            </a:xfrm>
            <a:custGeom>
              <a:avLst/>
              <a:gdLst>
                <a:gd name="T0" fmla="*/ 0 w 94"/>
                <a:gd name="T1" fmla="*/ 0 h 413"/>
                <a:gd name="T2" fmla="*/ 0 w 94"/>
                <a:gd name="T3" fmla="*/ 0 h 413"/>
                <a:gd name="T4" fmla="*/ 94 w 94"/>
                <a:gd name="T5" fmla="*/ 0 h 413"/>
                <a:gd name="T6" fmla="*/ 94 w 94"/>
                <a:gd name="T7" fmla="*/ 413 h 413"/>
                <a:gd name="T8" fmla="*/ 0 w 94"/>
                <a:gd name="T9" fmla="*/ 413 h 413"/>
                <a:gd name="T10" fmla="*/ 0 w 94"/>
                <a:gd name="T11" fmla="*/ 0 h 413"/>
              </a:gdLst>
              <a:ahLst/>
              <a:cxnLst>
                <a:cxn ang="0">
                  <a:pos x="T0" y="T1"/>
                </a:cxn>
                <a:cxn ang="0">
                  <a:pos x="T2" y="T3"/>
                </a:cxn>
                <a:cxn ang="0">
                  <a:pos x="T4" y="T5"/>
                </a:cxn>
                <a:cxn ang="0">
                  <a:pos x="T6" y="T7"/>
                </a:cxn>
                <a:cxn ang="0">
                  <a:pos x="T8" y="T9"/>
                </a:cxn>
                <a:cxn ang="0">
                  <a:pos x="T10" y="T11"/>
                </a:cxn>
              </a:cxnLst>
              <a:rect l="0" t="0" r="r" b="b"/>
              <a:pathLst>
                <a:path w="94" h="413">
                  <a:moveTo>
                    <a:pt x="0" y="0"/>
                  </a:moveTo>
                  <a:lnTo>
                    <a:pt x="0" y="0"/>
                  </a:lnTo>
                  <a:lnTo>
                    <a:pt x="94" y="0"/>
                  </a:lnTo>
                  <a:lnTo>
                    <a:pt x="94" y="413"/>
                  </a:lnTo>
                  <a:lnTo>
                    <a:pt x="0" y="41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15" name="Freeform 48"/>
            <p:cNvSpPr>
              <a:spLocks/>
            </p:cNvSpPr>
            <p:nvPr/>
          </p:nvSpPr>
          <p:spPr bwMode="auto">
            <a:xfrm>
              <a:off x="4085" y="1756"/>
              <a:ext cx="58" cy="316"/>
            </a:xfrm>
            <a:custGeom>
              <a:avLst/>
              <a:gdLst>
                <a:gd name="T0" fmla="*/ 0 w 94"/>
                <a:gd name="T1" fmla="*/ 0 h 519"/>
                <a:gd name="T2" fmla="*/ 0 w 94"/>
                <a:gd name="T3" fmla="*/ 0 h 519"/>
                <a:gd name="T4" fmla="*/ 94 w 94"/>
                <a:gd name="T5" fmla="*/ 0 h 519"/>
                <a:gd name="T6" fmla="*/ 94 w 94"/>
                <a:gd name="T7" fmla="*/ 519 h 519"/>
                <a:gd name="T8" fmla="*/ 0 w 94"/>
                <a:gd name="T9" fmla="*/ 519 h 519"/>
                <a:gd name="T10" fmla="*/ 0 w 94"/>
                <a:gd name="T11" fmla="*/ 0 h 519"/>
              </a:gdLst>
              <a:ahLst/>
              <a:cxnLst>
                <a:cxn ang="0">
                  <a:pos x="T0" y="T1"/>
                </a:cxn>
                <a:cxn ang="0">
                  <a:pos x="T2" y="T3"/>
                </a:cxn>
                <a:cxn ang="0">
                  <a:pos x="T4" y="T5"/>
                </a:cxn>
                <a:cxn ang="0">
                  <a:pos x="T6" y="T7"/>
                </a:cxn>
                <a:cxn ang="0">
                  <a:pos x="T8" y="T9"/>
                </a:cxn>
                <a:cxn ang="0">
                  <a:pos x="T10" y="T11"/>
                </a:cxn>
              </a:cxnLst>
              <a:rect l="0" t="0" r="r" b="b"/>
              <a:pathLst>
                <a:path w="94" h="519">
                  <a:moveTo>
                    <a:pt x="0" y="0"/>
                  </a:moveTo>
                  <a:lnTo>
                    <a:pt x="0" y="0"/>
                  </a:lnTo>
                  <a:lnTo>
                    <a:pt x="94" y="0"/>
                  </a:lnTo>
                  <a:lnTo>
                    <a:pt x="94" y="519"/>
                  </a:lnTo>
                  <a:lnTo>
                    <a:pt x="0" y="51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16" name="Freeform 49"/>
            <p:cNvSpPr>
              <a:spLocks/>
            </p:cNvSpPr>
            <p:nvPr/>
          </p:nvSpPr>
          <p:spPr bwMode="auto">
            <a:xfrm>
              <a:off x="3782" y="1680"/>
              <a:ext cx="226" cy="143"/>
            </a:xfrm>
            <a:custGeom>
              <a:avLst/>
              <a:gdLst>
                <a:gd name="T0" fmla="*/ 39 w 370"/>
                <a:gd name="T1" fmla="*/ 202 h 233"/>
                <a:gd name="T2" fmla="*/ 39 w 370"/>
                <a:gd name="T3" fmla="*/ 202 h 233"/>
                <a:gd name="T4" fmla="*/ 203 w 370"/>
                <a:gd name="T5" fmla="*/ 144 h 233"/>
                <a:gd name="T6" fmla="*/ 230 w 370"/>
                <a:gd name="T7" fmla="*/ 221 h 233"/>
                <a:gd name="T8" fmla="*/ 249 w 370"/>
                <a:gd name="T9" fmla="*/ 223 h 233"/>
                <a:gd name="T10" fmla="*/ 370 w 370"/>
                <a:gd name="T11" fmla="*/ 56 h 233"/>
                <a:gd name="T12" fmla="*/ 171 w 370"/>
                <a:gd name="T13" fmla="*/ 3 h 233"/>
                <a:gd name="T14" fmla="*/ 158 w 370"/>
                <a:gd name="T15" fmla="*/ 17 h 233"/>
                <a:gd name="T16" fmla="*/ 185 w 370"/>
                <a:gd name="T17" fmla="*/ 94 h 233"/>
                <a:gd name="T18" fmla="*/ 22 w 370"/>
                <a:gd name="T19" fmla="*/ 152 h 233"/>
                <a:gd name="T20" fmla="*/ 5 w 370"/>
                <a:gd name="T21" fmla="*/ 186 h 233"/>
                <a:gd name="T22" fmla="*/ 39 w 370"/>
                <a:gd name="T23" fmla="*/ 20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0" h="233">
                  <a:moveTo>
                    <a:pt x="39" y="202"/>
                  </a:moveTo>
                  <a:lnTo>
                    <a:pt x="39" y="202"/>
                  </a:lnTo>
                  <a:lnTo>
                    <a:pt x="203" y="144"/>
                  </a:lnTo>
                  <a:lnTo>
                    <a:pt x="230" y="221"/>
                  </a:lnTo>
                  <a:cubicBezTo>
                    <a:pt x="234" y="232"/>
                    <a:pt x="242" y="233"/>
                    <a:pt x="249" y="223"/>
                  </a:cubicBezTo>
                  <a:lnTo>
                    <a:pt x="370" y="56"/>
                  </a:lnTo>
                  <a:lnTo>
                    <a:pt x="171" y="3"/>
                  </a:lnTo>
                  <a:cubicBezTo>
                    <a:pt x="160" y="0"/>
                    <a:pt x="154" y="7"/>
                    <a:pt x="158" y="17"/>
                  </a:cubicBezTo>
                  <a:lnTo>
                    <a:pt x="185" y="94"/>
                  </a:lnTo>
                  <a:lnTo>
                    <a:pt x="22" y="152"/>
                  </a:lnTo>
                  <a:cubicBezTo>
                    <a:pt x="8" y="157"/>
                    <a:pt x="0" y="172"/>
                    <a:pt x="5" y="186"/>
                  </a:cubicBezTo>
                  <a:cubicBezTo>
                    <a:pt x="10" y="200"/>
                    <a:pt x="26" y="207"/>
                    <a:pt x="39" y="20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grpSp>
      <p:grpSp>
        <p:nvGrpSpPr>
          <p:cNvPr id="17" name="Group 16"/>
          <p:cNvGrpSpPr/>
          <p:nvPr/>
        </p:nvGrpSpPr>
        <p:grpSpPr>
          <a:xfrm>
            <a:off x="6481873" y="3899154"/>
            <a:ext cx="459278" cy="457200"/>
            <a:chOff x="236140" y="2920194"/>
            <a:chExt cx="260736" cy="281728"/>
          </a:xfrm>
          <a:solidFill>
            <a:schemeClr val="accent3"/>
          </a:solidFill>
        </p:grpSpPr>
        <p:sp>
          <p:nvSpPr>
            <p:cNvPr id="18" name="Freeform 7"/>
            <p:cNvSpPr>
              <a:spLocks noEditPoints="1"/>
            </p:cNvSpPr>
            <p:nvPr/>
          </p:nvSpPr>
          <p:spPr bwMode="auto">
            <a:xfrm>
              <a:off x="322399" y="3009134"/>
              <a:ext cx="102012" cy="103418"/>
            </a:xfrm>
            <a:custGeom>
              <a:avLst/>
              <a:gdLst/>
              <a:ahLst/>
              <a:cxnLst>
                <a:cxn ang="0">
                  <a:pos x="253" y="0"/>
                </a:cxn>
                <a:cxn ang="0">
                  <a:pos x="0" y="255"/>
                </a:cxn>
                <a:cxn ang="0">
                  <a:pos x="253" y="508"/>
                </a:cxn>
                <a:cxn ang="0">
                  <a:pos x="507" y="255"/>
                </a:cxn>
                <a:cxn ang="0">
                  <a:pos x="253" y="0"/>
                </a:cxn>
                <a:cxn ang="0">
                  <a:pos x="206" y="439"/>
                </a:cxn>
                <a:cxn ang="0">
                  <a:pos x="38" y="293"/>
                </a:cxn>
                <a:cxn ang="0">
                  <a:pos x="81" y="244"/>
                </a:cxn>
                <a:cxn ang="0">
                  <a:pos x="201" y="351"/>
                </a:cxn>
                <a:cxn ang="0">
                  <a:pos x="409" y="115"/>
                </a:cxn>
                <a:cxn ang="0">
                  <a:pos x="455" y="156"/>
                </a:cxn>
                <a:cxn ang="0">
                  <a:pos x="206" y="439"/>
                </a:cxn>
              </a:cxnLst>
              <a:rect l="0" t="0" r="r" b="b"/>
              <a:pathLst>
                <a:path w="507" h="508">
                  <a:moveTo>
                    <a:pt x="253" y="0"/>
                  </a:moveTo>
                  <a:cubicBezTo>
                    <a:pt x="114" y="0"/>
                    <a:pt x="0" y="115"/>
                    <a:pt x="0" y="255"/>
                  </a:cubicBezTo>
                  <a:cubicBezTo>
                    <a:pt x="0" y="395"/>
                    <a:pt x="114" y="508"/>
                    <a:pt x="253" y="508"/>
                  </a:cubicBezTo>
                  <a:cubicBezTo>
                    <a:pt x="393" y="508"/>
                    <a:pt x="507" y="395"/>
                    <a:pt x="507" y="255"/>
                  </a:cubicBezTo>
                  <a:cubicBezTo>
                    <a:pt x="507" y="115"/>
                    <a:pt x="393" y="0"/>
                    <a:pt x="253" y="0"/>
                  </a:cubicBezTo>
                  <a:close/>
                  <a:moveTo>
                    <a:pt x="206" y="439"/>
                  </a:moveTo>
                  <a:cubicBezTo>
                    <a:pt x="38" y="293"/>
                    <a:pt x="38" y="293"/>
                    <a:pt x="38" y="293"/>
                  </a:cubicBezTo>
                  <a:cubicBezTo>
                    <a:pt x="81" y="244"/>
                    <a:pt x="81" y="244"/>
                    <a:pt x="81" y="244"/>
                  </a:cubicBezTo>
                  <a:cubicBezTo>
                    <a:pt x="201" y="351"/>
                    <a:pt x="201" y="351"/>
                    <a:pt x="201" y="351"/>
                  </a:cubicBezTo>
                  <a:cubicBezTo>
                    <a:pt x="409" y="115"/>
                    <a:pt x="409" y="115"/>
                    <a:pt x="409" y="115"/>
                  </a:cubicBezTo>
                  <a:cubicBezTo>
                    <a:pt x="455" y="156"/>
                    <a:pt x="455" y="156"/>
                    <a:pt x="455" y="156"/>
                  </a:cubicBezTo>
                  <a:lnTo>
                    <a:pt x="206" y="439"/>
                  </a:lnTo>
                  <a:close/>
                </a:path>
              </a:pathLst>
            </a:custGeom>
            <a:grpFill/>
            <a:ln w="9525">
              <a:noFill/>
              <a:round/>
              <a:headEnd/>
              <a:tailEnd/>
            </a:ln>
          </p:spPr>
          <p:txBody>
            <a:bodyPr/>
            <a:lstStyle/>
            <a:p>
              <a:pPr defTabSz="457143" fontAlgn="base">
                <a:spcBef>
                  <a:spcPct val="0"/>
                </a:spcBef>
                <a:spcAft>
                  <a:spcPct val="0"/>
                </a:spcAft>
                <a:defRPr/>
              </a:pPr>
              <a:endParaRPr lang="en-US" sz="1800">
                <a:solidFill>
                  <a:srgbClr val="676767"/>
                </a:solidFill>
                <a:ea typeface="ＭＳ Ｐゴシック" charset="0"/>
                <a:cs typeface="Arial" charset="0"/>
              </a:endParaRPr>
            </a:p>
          </p:txBody>
        </p:sp>
        <p:sp>
          <p:nvSpPr>
            <p:cNvPr id="19" name="Freeform 8"/>
            <p:cNvSpPr>
              <a:spLocks/>
            </p:cNvSpPr>
            <p:nvPr/>
          </p:nvSpPr>
          <p:spPr bwMode="auto">
            <a:xfrm>
              <a:off x="236140" y="2920194"/>
              <a:ext cx="260736" cy="281728"/>
            </a:xfrm>
            <a:custGeom>
              <a:avLst/>
              <a:gdLst/>
              <a:ahLst/>
              <a:cxnLst>
                <a:cxn ang="0">
                  <a:pos x="1036" y="263"/>
                </a:cxn>
                <a:cxn ang="0">
                  <a:pos x="1090" y="198"/>
                </a:cxn>
                <a:cxn ang="0">
                  <a:pos x="880" y="219"/>
                </a:cxn>
                <a:cxn ang="0">
                  <a:pos x="904" y="426"/>
                </a:cxn>
                <a:cxn ang="0">
                  <a:pos x="958" y="360"/>
                </a:cxn>
                <a:cxn ang="0">
                  <a:pos x="1013" y="937"/>
                </a:cxn>
                <a:cxn ang="0">
                  <a:pos x="692" y="1089"/>
                </a:cxn>
                <a:cxn ang="0">
                  <a:pos x="692" y="982"/>
                </a:cxn>
                <a:cxn ang="0">
                  <a:pos x="682" y="982"/>
                </a:cxn>
                <a:cxn ang="0">
                  <a:pos x="393" y="692"/>
                </a:cxn>
                <a:cxn ang="0">
                  <a:pos x="682" y="403"/>
                </a:cxn>
                <a:cxn ang="0">
                  <a:pos x="692" y="403"/>
                </a:cxn>
                <a:cxn ang="0">
                  <a:pos x="692" y="0"/>
                </a:cxn>
                <a:cxn ang="0">
                  <a:pos x="620" y="5"/>
                </a:cxn>
                <a:cxn ang="0">
                  <a:pos x="620" y="106"/>
                </a:cxn>
                <a:cxn ang="0">
                  <a:pos x="533" y="123"/>
                </a:cxn>
                <a:cxn ang="0">
                  <a:pos x="495" y="30"/>
                </a:cxn>
                <a:cxn ang="0">
                  <a:pos x="362" y="85"/>
                </a:cxn>
                <a:cxn ang="0">
                  <a:pos x="399" y="178"/>
                </a:cxn>
                <a:cxn ang="0">
                  <a:pos x="327" y="227"/>
                </a:cxn>
                <a:cxn ang="0">
                  <a:pos x="256" y="156"/>
                </a:cxn>
                <a:cxn ang="0">
                  <a:pos x="154" y="258"/>
                </a:cxn>
                <a:cxn ang="0">
                  <a:pos x="225" y="329"/>
                </a:cxn>
                <a:cxn ang="0">
                  <a:pos x="176" y="401"/>
                </a:cxn>
                <a:cxn ang="0">
                  <a:pos x="83" y="364"/>
                </a:cxn>
                <a:cxn ang="0">
                  <a:pos x="28" y="497"/>
                </a:cxn>
                <a:cxn ang="0">
                  <a:pos x="121" y="535"/>
                </a:cxn>
                <a:cxn ang="0">
                  <a:pos x="104" y="620"/>
                </a:cxn>
                <a:cxn ang="0">
                  <a:pos x="3" y="620"/>
                </a:cxn>
                <a:cxn ang="0">
                  <a:pos x="0" y="692"/>
                </a:cxn>
                <a:cxn ang="0">
                  <a:pos x="3" y="765"/>
                </a:cxn>
                <a:cxn ang="0">
                  <a:pos x="104" y="765"/>
                </a:cxn>
                <a:cxn ang="0">
                  <a:pos x="121" y="851"/>
                </a:cxn>
                <a:cxn ang="0">
                  <a:pos x="28" y="889"/>
                </a:cxn>
                <a:cxn ang="0">
                  <a:pos x="83" y="1022"/>
                </a:cxn>
                <a:cxn ang="0">
                  <a:pos x="176" y="985"/>
                </a:cxn>
                <a:cxn ang="0">
                  <a:pos x="225" y="1057"/>
                </a:cxn>
                <a:cxn ang="0">
                  <a:pos x="154" y="1128"/>
                </a:cxn>
                <a:cxn ang="0">
                  <a:pos x="256" y="1230"/>
                </a:cxn>
                <a:cxn ang="0">
                  <a:pos x="327" y="1159"/>
                </a:cxn>
                <a:cxn ang="0">
                  <a:pos x="399" y="1208"/>
                </a:cxn>
                <a:cxn ang="0">
                  <a:pos x="362" y="1301"/>
                </a:cxn>
                <a:cxn ang="0">
                  <a:pos x="495" y="1356"/>
                </a:cxn>
                <a:cxn ang="0">
                  <a:pos x="533" y="1263"/>
                </a:cxn>
                <a:cxn ang="0">
                  <a:pos x="620" y="1280"/>
                </a:cxn>
                <a:cxn ang="0">
                  <a:pos x="620" y="1381"/>
                </a:cxn>
                <a:cxn ang="0">
                  <a:pos x="692" y="1384"/>
                </a:cxn>
                <a:cxn ang="0">
                  <a:pos x="692" y="1215"/>
                </a:cxn>
                <a:cxn ang="0">
                  <a:pos x="1110" y="1016"/>
                </a:cxn>
                <a:cxn ang="0">
                  <a:pos x="1036" y="263"/>
                </a:cxn>
              </a:cxnLst>
              <a:rect l="0" t="0" r="r" b="b"/>
              <a:pathLst>
                <a:path w="1296" h="1384">
                  <a:moveTo>
                    <a:pt x="1036" y="263"/>
                  </a:moveTo>
                  <a:cubicBezTo>
                    <a:pt x="1090" y="198"/>
                    <a:pt x="1090" y="198"/>
                    <a:pt x="1090" y="198"/>
                  </a:cubicBezTo>
                  <a:cubicBezTo>
                    <a:pt x="880" y="219"/>
                    <a:pt x="880" y="219"/>
                    <a:pt x="880" y="219"/>
                  </a:cubicBezTo>
                  <a:cubicBezTo>
                    <a:pt x="904" y="426"/>
                    <a:pt x="904" y="426"/>
                    <a:pt x="904" y="426"/>
                  </a:cubicBezTo>
                  <a:cubicBezTo>
                    <a:pt x="958" y="360"/>
                    <a:pt x="958" y="360"/>
                    <a:pt x="958" y="360"/>
                  </a:cubicBezTo>
                  <a:cubicBezTo>
                    <a:pt x="1130" y="505"/>
                    <a:pt x="1156" y="761"/>
                    <a:pt x="1013" y="937"/>
                  </a:cubicBezTo>
                  <a:cubicBezTo>
                    <a:pt x="931" y="1038"/>
                    <a:pt x="812" y="1090"/>
                    <a:pt x="692" y="1089"/>
                  </a:cubicBezTo>
                  <a:cubicBezTo>
                    <a:pt x="692" y="982"/>
                    <a:pt x="692" y="982"/>
                    <a:pt x="692" y="982"/>
                  </a:cubicBezTo>
                  <a:cubicBezTo>
                    <a:pt x="682" y="982"/>
                    <a:pt x="682" y="982"/>
                    <a:pt x="682" y="982"/>
                  </a:cubicBezTo>
                  <a:cubicBezTo>
                    <a:pt x="522" y="982"/>
                    <a:pt x="393" y="851"/>
                    <a:pt x="393" y="692"/>
                  </a:cubicBezTo>
                  <a:cubicBezTo>
                    <a:pt x="393" y="532"/>
                    <a:pt x="522" y="403"/>
                    <a:pt x="682" y="403"/>
                  </a:cubicBezTo>
                  <a:cubicBezTo>
                    <a:pt x="692" y="403"/>
                    <a:pt x="692" y="403"/>
                    <a:pt x="692" y="403"/>
                  </a:cubicBezTo>
                  <a:cubicBezTo>
                    <a:pt x="692" y="0"/>
                    <a:pt x="692" y="0"/>
                    <a:pt x="692" y="0"/>
                  </a:cubicBezTo>
                  <a:cubicBezTo>
                    <a:pt x="667" y="0"/>
                    <a:pt x="643" y="2"/>
                    <a:pt x="620" y="5"/>
                  </a:cubicBezTo>
                  <a:cubicBezTo>
                    <a:pt x="620" y="106"/>
                    <a:pt x="620" y="106"/>
                    <a:pt x="620" y="106"/>
                  </a:cubicBezTo>
                  <a:cubicBezTo>
                    <a:pt x="590" y="110"/>
                    <a:pt x="561" y="115"/>
                    <a:pt x="533" y="123"/>
                  </a:cubicBezTo>
                  <a:cubicBezTo>
                    <a:pt x="495" y="30"/>
                    <a:pt x="495" y="30"/>
                    <a:pt x="495" y="30"/>
                  </a:cubicBezTo>
                  <a:cubicBezTo>
                    <a:pt x="448" y="43"/>
                    <a:pt x="403" y="62"/>
                    <a:pt x="362" y="85"/>
                  </a:cubicBezTo>
                  <a:cubicBezTo>
                    <a:pt x="399" y="178"/>
                    <a:pt x="399" y="178"/>
                    <a:pt x="399" y="178"/>
                  </a:cubicBezTo>
                  <a:cubicBezTo>
                    <a:pt x="374" y="192"/>
                    <a:pt x="351" y="209"/>
                    <a:pt x="327" y="227"/>
                  </a:cubicBezTo>
                  <a:cubicBezTo>
                    <a:pt x="256" y="156"/>
                    <a:pt x="256" y="156"/>
                    <a:pt x="256" y="156"/>
                  </a:cubicBezTo>
                  <a:cubicBezTo>
                    <a:pt x="219" y="186"/>
                    <a:pt x="184" y="220"/>
                    <a:pt x="154" y="258"/>
                  </a:cubicBezTo>
                  <a:cubicBezTo>
                    <a:pt x="225" y="329"/>
                    <a:pt x="225" y="329"/>
                    <a:pt x="225" y="329"/>
                  </a:cubicBezTo>
                  <a:cubicBezTo>
                    <a:pt x="208" y="352"/>
                    <a:pt x="192" y="376"/>
                    <a:pt x="176" y="401"/>
                  </a:cubicBezTo>
                  <a:cubicBezTo>
                    <a:pt x="83" y="364"/>
                    <a:pt x="83" y="364"/>
                    <a:pt x="83" y="364"/>
                  </a:cubicBezTo>
                  <a:cubicBezTo>
                    <a:pt x="60" y="404"/>
                    <a:pt x="43" y="450"/>
                    <a:pt x="28" y="497"/>
                  </a:cubicBezTo>
                  <a:cubicBezTo>
                    <a:pt x="121" y="535"/>
                    <a:pt x="121" y="535"/>
                    <a:pt x="121" y="535"/>
                  </a:cubicBezTo>
                  <a:cubicBezTo>
                    <a:pt x="113" y="563"/>
                    <a:pt x="109" y="591"/>
                    <a:pt x="104" y="620"/>
                  </a:cubicBezTo>
                  <a:cubicBezTo>
                    <a:pt x="3" y="620"/>
                    <a:pt x="3" y="620"/>
                    <a:pt x="3" y="620"/>
                  </a:cubicBezTo>
                  <a:cubicBezTo>
                    <a:pt x="0" y="645"/>
                    <a:pt x="0" y="668"/>
                    <a:pt x="0" y="692"/>
                  </a:cubicBezTo>
                  <a:cubicBezTo>
                    <a:pt x="0" y="717"/>
                    <a:pt x="0" y="741"/>
                    <a:pt x="3" y="765"/>
                  </a:cubicBezTo>
                  <a:cubicBezTo>
                    <a:pt x="104" y="765"/>
                    <a:pt x="104" y="765"/>
                    <a:pt x="104" y="765"/>
                  </a:cubicBezTo>
                  <a:cubicBezTo>
                    <a:pt x="109" y="794"/>
                    <a:pt x="113" y="823"/>
                    <a:pt x="121" y="851"/>
                  </a:cubicBezTo>
                  <a:cubicBezTo>
                    <a:pt x="28" y="889"/>
                    <a:pt x="28" y="889"/>
                    <a:pt x="28" y="889"/>
                  </a:cubicBezTo>
                  <a:cubicBezTo>
                    <a:pt x="43" y="936"/>
                    <a:pt x="60" y="982"/>
                    <a:pt x="83" y="1022"/>
                  </a:cubicBezTo>
                  <a:cubicBezTo>
                    <a:pt x="176" y="985"/>
                    <a:pt x="176" y="985"/>
                    <a:pt x="176" y="985"/>
                  </a:cubicBezTo>
                  <a:cubicBezTo>
                    <a:pt x="192" y="1010"/>
                    <a:pt x="208" y="1033"/>
                    <a:pt x="225" y="1057"/>
                  </a:cubicBezTo>
                  <a:cubicBezTo>
                    <a:pt x="154" y="1128"/>
                    <a:pt x="154" y="1128"/>
                    <a:pt x="154" y="1128"/>
                  </a:cubicBezTo>
                  <a:cubicBezTo>
                    <a:pt x="184" y="1166"/>
                    <a:pt x="219" y="1200"/>
                    <a:pt x="256" y="1230"/>
                  </a:cubicBezTo>
                  <a:cubicBezTo>
                    <a:pt x="327" y="1159"/>
                    <a:pt x="327" y="1159"/>
                    <a:pt x="327" y="1159"/>
                  </a:cubicBezTo>
                  <a:cubicBezTo>
                    <a:pt x="351" y="1176"/>
                    <a:pt x="374" y="1194"/>
                    <a:pt x="399" y="1208"/>
                  </a:cubicBezTo>
                  <a:cubicBezTo>
                    <a:pt x="362" y="1301"/>
                    <a:pt x="362" y="1301"/>
                    <a:pt x="362" y="1301"/>
                  </a:cubicBezTo>
                  <a:cubicBezTo>
                    <a:pt x="403" y="1324"/>
                    <a:pt x="448" y="1343"/>
                    <a:pt x="495" y="1356"/>
                  </a:cubicBezTo>
                  <a:cubicBezTo>
                    <a:pt x="533" y="1263"/>
                    <a:pt x="533" y="1263"/>
                    <a:pt x="533" y="1263"/>
                  </a:cubicBezTo>
                  <a:cubicBezTo>
                    <a:pt x="561" y="1271"/>
                    <a:pt x="590" y="1276"/>
                    <a:pt x="620" y="1280"/>
                  </a:cubicBezTo>
                  <a:cubicBezTo>
                    <a:pt x="620" y="1381"/>
                    <a:pt x="620" y="1381"/>
                    <a:pt x="620" y="1381"/>
                  </a:cubicBezTo>
                  <a:cubicBezTo>
                    <a:pt x="643" y="1384"/>
                    <a:pt x="667" y="1384"/>
                    <a:pt x="692" y="1384"/>
                  </a:cubicBezTo>
                  <a:cubicBezTo>
                    <a:pt x="692" y="1215"/>
                    <a:pt x="692" y="1215"/>
                    <a:pt x="692" y="1215"/>
                  </a:cubicBezTo>
                  <a:cubicBezTo>
                    <a:pt x="849" y="1215"/>
                    <a:pt x="1004" y="1147"/>
                    <a:pt x="1110" y="1016"/>
                  </a:cubicBezTo>
                  <a:cubicBezTo>
                    <a:pt x="1296" y="786"/>
                    <a:pt x="1263" y="451"/>
                    <a:pt x="1036" y="263"/>
                  </a:cubicBezTo>
                  <a:close/>
                </a:path>
              </a:pathLst>
            </a:custGeom>
            <a:grpFill/>
            <a:ln w="9525">
              <a:noFill/>
              <a:round/>
              <a:headEnd/>
              <a:tailEnd/>
            </a:ln>
          </p:spPr>
          <p:txBody>
            <a:bodyPr/>
            <a:lstStyle/>
            <a:p>
              <a:pPr defTabSz="457143" fontAlgn="base">
                <a:spcBef>
                  <a:spcPct val="0"/>
                </a:spcBef>
                <a:spcAft>
                  <a:spcPct val="0"/>
                </a:spcAft>
                <a:defRPr/>
              </a:pPr>
              <a:endParaRPr lang="en-US" sz="1800">
                <a:solidFill>
                  <a:srgbClr val="676767"/>
                </a:solidFill>
                <a:ea typeface="ＭＳ Ｐゴシック" charset="0"/>
                <a:cs typeface="Arial" charset="0"/>
              </a:endParaRPr>
            </a:p>
          </p:txBody>
        </p:sp>
      </p:grpSp>
      <p:grpSp>
        <p:nvGrpSpPr>
          <p:cNvPr id="20" name="Group 47"/>
          <p:cNvGrpSpPr>
            <a:grpSpLocks noChangeAspect="1"/>
          </p:cNvGrpSpPr>
          <p:nvPr/>
        </p:nvGrpSpPr>
        <p:grpSpPr bwMode="auto">
          <a:xfrm>
            <a:off x="3290401" y="3864482"/>
            <a:ext cx="431826" cy="430722"/>
            <a:chOff x="2437" y="1794"/>
            <a:chExt cx="391" cy="390"/>
          </a:xfrm>
          <a:solidFill>
            <a:schemeClr val="accent3"/>
          </a:solidFill>
        </p:grpSpPr>
        <p:sp>
          <p:nvSpPr>
            <p:cNvPr id="21" name="Freeform 48"/>
            <p:cNvSpPr>
              <a:spLocks/>
            </p:cNvSpPr>
            <p:nvPr/>
          </p:nvSpPr>
          <p:spPr bwMode="auto">
            <a:xfrm>
              <a:off x="2546" y="1794"/>
              <a:ext cx="108" cy="55"/>
            </a:xfrm>
            <a:custGeom>
              <a:avLst/>
              <a:gdLst>
                <a:gd name="T0" fmla="*/ 4 w 177"/>
                <a:gd name="T1" fmla="*/ 58 h 89"/>
                <a:gd name="T2" fmla="*/ 4 w 177"/>
                <a:gd name="T3" fmla="*/ 58 h 89"/>
                <a:gd name="T4" fmla="*/ 0 w 177"/>
                <a:gd name="T5" fmla="*/ 85 h 89"/>
                <a:gd name="T6" fmla="*/ 8 w 177"/>
                <a:gd name="T7" fmla="*/ 89 h 89"/>
                <a:gd name="T8" fmla="*/ 142 w 177"/>
                <a:gd name="T9" fmla="*/ 53 h 89"/>
                <a:gd name="T10" fmla="*/ 176 w 177"/>
                <a:gd name="T11" fmla="*/ 55 h 89"/>
                <a:gd name="T12" fmla="*/ 176 w 177"/>
                <a:gd name="T13" fmla="*/ 10 h 89"/>
                <a:gd name="T14" fmla="*/ 177 w 177"/>
                <a:gd name="T15" fmla="*/ 1 h 89"/>
                <a:gd name="T16" fmla="*/ 142 w 177"/>
                <a:gd name="T17" fmla="*/ 0 h 89"/>
                <a:gd name="T18" fmla="*/ 3 w 177"/>
                <a:gd name="T19" fmla="*/ 31 h 89"/>
                <a:gd name="T20" fmla="*/ 4 w 177"/>
                <a:gd name="T21" fmla="*/ 35 h 89"/>
                <a:gd name="T22" fmla="*/ 4 w 177"/>
                <a:gd name="T23"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89">
                  <a:moveTo>
                    <a:pt x="4" y="58"/>
                  </a:moveTo>
                  <a:lnTo>
                    <a:pt x="4" y="58"/>
                  </a:lnTo>
                  <a:cubicBezTo>
                    <a:pt x="4" y="65"/>
                    <a:pt x="3" y="74"/>
                    <a:pt x="0" y="85"/>
                  </a:cubicBezTo>
                  <a:lnTo>
                    <a:pt x="8" y="89"/>
                  </a:lnTo>
                  <a:cubicBezTo>
                    <a:pt x="47" y="66"/>
                    <a:pt x="93" y="53"/>
                    <a:pt x="142" y="53"/>
                  </a:cubicBezTo>
                  <a:cubicBezTo>
                    <a:pt x="154" y="53"/>
                    <a:pt x="165" y="54"/>
                    <a:pt x="176" y="55"/>
                  </a:cubicBezTo>
                  <a:lnTo>
                    <a:pt x="176" y="10"/>
                  </a:lnTo>
                  <a:cubicBezTo>
                    <a:pt x="176" y="7"/>
                    <a:pt x="177" y="4"/>
                    <a:pt x="177" y="1"/>
                  </a:cubicBezTo>
                  <a:cubicBezTo>
                    <a:pt x="166" y="0"/>
                    <a:pt x="154" y="0"/>
                    <a:pt x="142" y="0"/>
                  </a:cubicBezTo>
                  <a:cubicBezTo>
                    <a:pt x="92" y="0"/>
                    <a:pt x="45" y="11"/>
                    <a:pt x="3" y="31"/>
                  </a:cubicBezTo>
                  <a:cubicBezTo>
                    <a:pt x="3" y="32"/>
                    <a:pt x="4" y="33"/>
                    <a:pt x="4" y="35"/>
                  </a:cubicBezTo>
                  <a:lnTo>
                    <a:pt x="4"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22" name="Freeform 49"/>
            <p:cNvSpPr>
              <a:spLocks/>
            </p:cNvSpPr>
            <p:nvPr/>
          </p:nvSpPr>
          <p:spPr bwMode="auto">
            <a:xfrm>
              <a:off x="2437" y="1940"/>
              <a:ext cx="46" cy="133"/>
            </a:xfrm>
            <a:custGeom>
              <a:avLst/>
              <a:gdLst>
                <a:gd name="T0" fmla="*/ 76 w 76"/>
                <a:gd name="T1" fmla="*/ 187 h 218"/>
                <a:gd name="T2" fmla="*/ 76 w 76"/>
                <a:gd name="T3" fmla="*/ 187 h 218"/>
                <a:gd name="T4" fmla="*/ 53 w 76"/>
                <a:gd name="T5" fmla="*/ 80 h 218"/>
                <a:gd name="T6" fmla="*/ 66 w 76"/>
                <a:gd name="T7" fmla="*/ 0 h 218"/>
                <a:gd name="T8" fmla="*/ 10 w 76"/>
                <a:gd name="T9" fmla="*/ 0 h 218"/>
                <a:gd name="T10" fmla="*/ 0 w 76"/>
                <a:gd name="T11" fmla="*/ 80 h 218"/>
                <a:gd name="T12" fmla="*/ 31 w 76"/>
                <a:gd name="T13" fmla="*/ 218 h 218"/>
                <a:gd name="T14" fmla="*/ 76 w 76"/>
                <a:gd name="T15" fmla="*/ 187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18">
                  <a:moveTo>
                    <a:pt x="76" y="187"/>
                  </a:moveTo>
                  <a:lnTo>
                    <a:pt x="76" y="187"/>
                  </a:lnTo>
                  <a:cubicBezTo>
                    <a:pt x="61" y="154"/>
                    <a:pt x="53" y="118"/>
                    <a:pt x="53" y="80"/>
                  </a:cubicBezTo>
                  <a:cubicBezTo>
                    <a:pt x="53" y="53"/>
                    <a:pt x="58" y="26"/>
                    <a:pt x="66" y="0"/>
                  </a:cubicBezTo>
                  <a:lnTo>
                    <a:pt x="10" y="0"/>
                  </a:lnTo>
                  <a:cubicBezTo>
                    <a:pt x="3" y="26"/>
                    <a:pt x="0" y="53"/>
                    <a:pt x="0" y="80"/>
                  </a:cubicBezTo>
                  <a:cubicBezTo>
                    <a:pt x="0" y="130"/>
                    <a:pt x="11" y="176"/>
                    <a:pt x="31" y="218"/>
                  </a:cubicBezTo>
                  <a:cubicBezTo>
                    <a:pt x="43" y="204"/>
                    <a:pt x="58" y="194"/>
                    <a:pt x="76" y="1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23" name="Freeform 50"/>
            <p:cNvSpPr>
              <a:spLocks/>
            </p:cNvSpPr>
            <p:nvPr/>
          </p:nvSpPr>
          <p:spPr bwMode="auto">
            <a:xfrm>
              <a:off x="2784" y="1930"/>
              <a:ext cx="44" cy="121"/>
            </a:xfrm>
            <a:custGeom>
              <a:avLst/>
              <a:gdLst>
                <a:gd name="T0" fmla="*/ 19 w 72"/>
                <a:gd name="T1" fmla="*/ 97 h 199"/>
                <a:gd name="T2" fmla="*/ 19 w 72"/>
                <a:gd name="T3" fmla="*/ 97 h 199"/>
                <a:gd name="T4" fmla="*/ 12 w 72"/>
                <a:gd name="T5" fmla="*/ 155 h 199"/>
                <a:gd name="T6" fmla="*/ 56 w 72"/>
                <a:gd name="T7" fmla="*/ 199 h 199"/>
                <a:gd name="T8" fmla="*/ 72 w 72"/>
                <a:gd name="T9" fmla="*/ 97 h 199"/>
                <a:gd name="T10" fmla="*/ 57 w 72"/>
                <a:gd name="T11" fmla="*/ 0 h 199"/>
                <a:gd name="T12" fmla="*/ 0 w 72"/>
                <a:gd name="T13" fmla="*/ 0 h 199"/>
                <a:gd name="T14" fmla="*/ 19 w 72"/>
                <a:gd name="T15" fmla="*/ 97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99">
                  <a:moveTo>
                    <a:pt x="19" y="97"/>
                  </a:moveTo>
                  <a:lnTo>
                    <a:pt x="19" y="97"/>
                  </a:lnTo>
                  <a:cubicBezTo>
                    <a:pt x="19" y="117"/>
                    <a:pt x="16" y="137"/>
                    <a:pt x="12" y="155"/>
                  </a:cubicBezTo>
                  <a:lnTo>
                    <a:pt x="56" y="199"/>
                  </a:lnTo>
                  <a:cubicBezTo>
                    <a:pt x="66" y="167"/>
                    <a:pt x="72" y="133"/>
                    <a:pt x="72" y="97"/>
                  </a:cubicBezTo>
                  <a:cubicBezTo>
                    <a:pt x="72" y="63"/>
                    <a:pt x="67" y="31"/>
                    <a:pt x="57" y="0"/>
                  </a:cubicBezTo>
                  <a:lnTo>
                    <a:pt x="0" y="0"/>
                  </a:lnTo>
                  <a:cubicBezTo>
                    <a:pt x="12" y="30"/>
                    <a:pt x="19" y="63"/>
                    <a:pt x="19"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24" name="Freeform 51"/>
            <p:cNvSpPr>
              <a:spLocks/>
            </p:cNvSpPr>
            <p:nvPr/>
          </p:nvSpPr>
          <p:spPr bwMode="auto">
            <a:xfrm>
              <a:off x="2609" y="2136"/>
              <a:ext cx="93" cy="48"/>
            </a:xfrm>
            <a:custGeom>
              <a:avLst/>
              <a:gdLst>
                <a:gd name="T0" fmla="*/ 39 w 153"/>
                <a:gd name="T1" fmla="*/ 26 h 79"/>
                <a:gd name="T2" fmla="*/ 39 w 153"/>
                <a:gd name="T3" fmla="*/ 26 h 79"/>
                <a:gd name="T4" fmla="*/ 20 w 153"/>
                <a:gd name="T5" fmla="*/ 25 h 79"/>
                <a:gd name="T6" fmla="*/ 0 w 153"/>
                <a:gd name="T7" fmla="*/ 77 h 79"/>
                <a:gd name="T8" fmla="*/ 39 w 153"/>
                <a:gd name="T9" fmla="*/ 79 h 79"/>
                <a:gd name="T10" fmla="*/ 153 w 153"/>
                <a:gd name="T11" fmla="*/ 58 h 79"/>
                <a:gd name="T12" fmla="*/ 153 w 153"/>
                <a:gd name="T13" fmla="*/ 0 h 79"/>
                <a:gd name="T14" fmla="*/ 39 w 153"/>
                <a:gd name="T15" fmla="*/ 26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79">
                  <a:moveTo>
                    <a:pt x="39" y="26"/>
                  </a:moveTo>
                  <a:lnTo>
                    <a:pt x="39" y="26"/>
                  </a:lnTo>
                  <a:cubicBezTo>
                    <a:pt x="32" y="26"/>
                    <a:pt x="26" y="26"/>
                    <a:pt x="20" y="25"/>
                  </a:cubicBezTo>
                  <a:cubicBezTo>
                    <a:pt x="18" y="44"/>
                    <a:pt x="11" y="62"/>
                    <a:pt x="0" y="77"/>
                  </a:cubicBezTo>
                  <a:cubicBezTo>
                    <a:pt x="13" y="79"/>
                    <a:pt x="26" y="79"/>
                    <a:pt x="39" y="79"/>
                  </a:cubicBezTo>
                  <a:cubicBezTo>
                    <a:pt x="79" y="79"/>
                    <a:pt x="118" y="72"/>
                    <a:pt x="153" y="58"/>
                  </a:cubicBezTo>
                  <a:lnTo>
                    <a:pt x="153" y="0"/>
                  </a:lnTo>
                  <a:cubicBezTo>
                    <a:pt x="119" y="17"/>
                    <a:pt x="80" y="26"/>
                    <a:pt x="39" y="2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25" name="Freeform 52"/>
            <p:cNvSpPr>
              <a:spLocks/>
            </p:cNvSpPr>
            <p:nvPr/>
          </p:nvSpPr>
          <p:spPr bwMode="auto">
            <a:xfrm>
              <a:off x="2437" y="1794"/>
              <a:ext cx="114" cy="114"/>
            </a:xfrm>
            <a:custGeom>
              <a:avLst/>
              <a:gdLst>
                <a:gd name="T0" fmla="*/ 187 w 187"/>
                <a:gd name="T1" fmla="*/ 186 h 186"/>
                <a:gd name="T2" fmla="*/ 187 w 187"/>
                <a:gd name="T3" fmla="*/ 186 h 186"/>
                <a:gd name="T4" fmla="*/ 181 w 187"/>
                <a:gd name="T5" fmla="*/ 151 h 186"/>
                <a:gd name="T6" fmla="*/ 178 w 187"/>
                <a:gd name="T7" fmla="*/ 146 h 186"/>
                <a:gd name="T8" fmla="*/ 124 w 187"/>
                <a:gd name="T9" fmla="*/ 115 h 186"/>
                <a:gd name="T10" fmla="*/ 120 w 187"/>
                <a:gd name="T11" fmla="*/ 111 h 186"/>
                <a:gd name="T12" fmla="*/ 114 w 187"/>
                <a:gd name="T13" fmla="*/ 97 h 186"/>
                <a:gd name="T14" fmla="*/ 128 w 187"/>
                <a:gd name="T15" fmla="*/ 58 h 186"/>
                <a:gd name="T16" fmla="*/ 128 w 187"/>
                <a:gd name="T17" fmla="*/ 35 h 186"/>
                <a:gd name="T18" fmla="*/ 93 w 187"/>
                <a:gd name="T19" fmla="*/ 0 h 186"/>
                <a:gd name="T20" fmla="*/ 58 w 187"/>
                <a:gd name="T21" fmla="*/ 35 h 186"/>
                <a:gd name="T22" fmla="*/ 58 w 187"/>
                <a:gd name="T23" fmla="*/ 58 h 186"/>
                <a:gd name="T24" fmla="*/ 73 w 187"/>
                <a:gd name="T25" fmla="*/ 97 h 186"/>
                <a:gd name="T26" fmla="*/ 66 w 187"/>
                <a:gd name="T27" fmla="*/ 111 h 186"/>
                <a:gd name="T28" fmla="*/ 63 w 187"/>
                <a:gd name="T29" fmla="*/ 115 h 186"/>
                <a:gd name="T30" fmla="*/ 9 w 187"/>
                <a:gd name="T31" fmla="*/ 146 h 186"/>
                <a:gd name="T32" fmla="*/ 6 w 187"/>
                <a:gd name="T33" fmla="*/ 151 h 186"/>
                <a:gd name="T34" fmla="*/ 0 w 187"/>
                <a:gd name="T35" fmla="*/ 186 h 186"/>
                <a:gd name="T36" fmla="*/ 187 w 187"/>
                <a:gd name="T3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186">
                  <a:moveTo>
                    <a:pt x="187" y="186"/>
                  </a:moveTo>
                  <a:lnTo>
                    <a:pt x="187" y="186"/>
                  </a:lnTo>
                  <a:lnTo>
                    <a:pt x="181" y="151"/>
                  </a:lnTo>
                  <a:cubicBezTo>
                    <a:pt x="181" y="149"/>
                    <a:pt x="179" y="147"/>
                    <a:pt x="178" y="146"/>
                  </a:cubicBezTo>
                  <a:lnTo>
                    <a:pt x="124" y="115"/>
                  </a:lnTo>
                  <a:cubicBezTo>
                    <a:pt x="122" y="114"/>
                    <a:pt x="121" y="112"/>
                    <a:pt x="120" y="111"/>
                  </a:cubicBezTo>
                  <a:lnTo>
                    <a:pt x="114" y="97"/>
                  </a:lnTo>
                  <a:cubicBezTo>
                    <a:pt x="123" y="90"/>
                    <a:pt x="128" y="70"/>
                    <a:pt x="128" y="58"/>
                  </a:cubicBezTo>
                  <a:lnTo>
                    <a:pt x="128" y="35"/>
                  </a:lnTo>
                  <a:cubicBezTo>
                    <a:pt x="128" y="15"/>
                    <a:pt x="112" y="0"/>
                    <a:pt x="93" y="0"/>
                  </a:cubicBezTo>
                  <a:cubicBezTo>
                    <a:pt x="74" y="0"/>
                    <a:pt x="58" y="15"/>
                    <a:pt x="58" y="35"/>
                  </a:cubicBezTo>
                  <a:lnTo>
                    <a:pt x="58" y="58"/>
                  </a:lnTo>
                  <a:cubicBezTo>
                    <a:pt x="58" y="70"/>
                    <a:pt x="64" y="90"/>
                    <a:pt x="73" y="97"/>
                  </a:cubicBezTo>
                  <a:lnTo>
                    <a:pt x="66" y="111"/>
                  </a:lnTo>
                  <a:cubicBezTo>
                    <a:pt x="66" y="112"/>
                    <a:pt x="64" y="114"/>
                    <a:pt x="63" y="115"/>
                  </a:cubicBezTo>
                  <a:lnTo>
                    <a:pt x="9" y="146"/>
                  </a:lnTo>
                  <a:cubicBezTo>
                    <a:pt x="7" y="147"/>
                    <a:pt x="6" y="149"/>
                    <a:pt x="6" y="151"/>
                  </a:cubicBezTo>
                  <a:lnTo>
                    <a:pt x="0" y="186"/>
                  </a:lnTo>
                  <a:lnTo>
                    <a:pt x="187" y="1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26" name="Freeform 53"/>
            <p:cNvSpPr>
              <a:spLocks/>
            </p:cNvSpPr>
            <p:nvPr/>
          </p:nvSpPr>
          <p:spPr bwMode="auto">
            <a:xfrm>
              <a:off x="2437" y="1794"/>
              <a:ext cx="114" cy="114"/>
            </a:xfrm>
            <a:custGeom>
              <a:avLst/>
              <a:gdLst>
                <a:gd name="T0" fmla="*/ 0 w 187"/>
                <a:gd name="T1" fmla="*/ 186 h 186"/>
                <a:gd name="T2" fmla="*/ 0 w 187"/>
                <a:gd name="T3" fmla="*/ 186 h 186"/>
                <a:gd name="T4" fmla="*/ 6 w 187"/>
                <a:gd name="T5" fmla="*/ 151 h 186"/>
                <a:gd name="T6" fmla="*/ 9 w 187"/>
                <a:gd name="T7" fmla="*/ 146 h 186"/>
                <a:gd name="T8" fmla="*/ 63 w 187"/>
                <a:gd name="T9" fmla="*/ 115 h 186"/>
                <a:gd name="T10" fmla="*/ 66 w 187"/>
                <a:gd name="T11" fmla="*/ 111 h 186"/>
                <a:gd name="T12" fmla="*/ 73 w 187"/>
                <a:gd name="T13" fmla="*/ 97 h 186"/>
                <a:gd name="T14" fmla="*/ 58 w 187"/>
                <a:gd name="T15" fmla="*/ 58 h 186"/>
                <a:gd name="T16" fmla="*/ 58 w 187"/>
                <a:gd name="T17" fmla="*/ 35 h 186"/>
                <a:gd name="T18" fmla="*/ 93 w 187"/>
                <a:gd name="T19" fmla="*/ 0 h 186"/>
                <a:gd name="T20" fmla="*/ 128 w 187"/>
                <a:gd name="T21" fmla="*/ 35 h 186"/>
                <a:gd name="T22" fmla="*/ 128 w 187"/>
                <a:gd name="T23" fmla="*/ 58 h 186"/>
                <a:gd name="T24" fmla="*/ 114 w 187"/>
                <a:gd name="T25" fmla="*/ 97 h 186"/>
                <a:gd name="T26" fmla="*/ 120 w 187"/>
                <a:gd name="T27" fmla="*/ 111 h 186"/>
                <a:gd name="T28" fmla="*/ 124 w 187"/>
                <a:gd name="T29" fmla="*/ 115 h 186"/>
                <a:gd name="T30" fmla="*/ 178 w 187"/>
                <a:gd name="T31" fmla="*/ 146 h 186"/>
                <a:gd name="T32" fmla="*/ 181 w 187"/>
                <a:gd name="T33" fmla="*/ 151 h 186"/>
                <a:gd name="T34" fmla="*/ 187 w 187"/>
                <a:gd name="T35" fmla="*/ 186 h 186"/>
                <a:gd name="T36" fmla="*/ 0 w 187"/>
                <a:gd name="T3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186">
                  <a:moveTo>
                    <a:pt x="0" y="186"/>
                  </a:moveTo>
                  <a:lnTo>
                    <a:pt x="0" y="186"/>
                  </a:lnTo>
                  <a:lnTo>
                    <a:pt x="6" y="151"/>
                  </a:lnTo>
                  <a:cubicBezTo>
                    <a:pt x="6" y="149"/>
                    <a:pt x="7" y="147"/>
                    <a:pt x="9" y="146"/>
                  </a:cubicBezTo>
                  <a:lnTo>
                    <a:pt x="63" y="115"/>
                  </a:lnTo>
                  <a:cubicBezTo>
                    <a:pt x="64" y="114"/>
                    <a:pt x="66" y="112"/>
                    <a:pt x="66" y="111"/>
                  </a:cubicBezTo>
                  <a:lnTo>
                    <a:pt x="73" y="97"/>
                  </a:lnTo>
                  <a:cubicBezTo>
                    <a:pt x="64" y="90"/>
                    <a:pt x="58" y="70"/>
                    <a:pt x="58" y="58"/>
                  </a:cubicBezTo>
                  <a:lnTo>
                    <a:pt x="58" y="35"/>
                  </a:lnTo>
                  <a:cubicBezTo>
                    <a:pt x="58" y="15"/>
                    <a:pt x="74" y="0"/>
                    <a:pt x="93" y="0"/>
                  </a:cubicBezTo>
                  <a:cubicBezTo>
                    <a:pt x="112" y="0"/>
                    <a:pt x="128" y="15"/>
                    <a:pt x="128" y="35"/>
                  </a:cubicBezTo>
                  <a:lnTo>
                    <a:pt x="128" y="58"/>
                  </a:lnTo>
                  <a:cubicBezTo>
                    <a:pt x="128" y="70"/>
                    <a:pt x="123" y="90"/>
                    <a:pt x="114" y="97"/>
                  </a:cubicBezTo>
                  <a:lnTo>
                    <a:pt x="120" y="111"/>
                  </a:lnTo>
                  <a:cubicBezTo>
                    <a:pt x="121" y="112"/>
                    <a:pt x="122" y="114"/>
                    <a:pt x="124" y="115"/>
                  </a:cubicBezTo>
                  <a:lnTo>
                    <a:pt x="178" y="146"/>
                  </a:lnTo>
                  <a:cubicBezTo>
                    <a:pt x="179" y="147"/>
                    <a:pt x="181" y="149"/>
                    <a:pt x="181" y="151"/>
                  </a:cubicBezTo>
                  <a:lnTo>
                    <a:pt x="187" y="186"/>
                  </a:lnTo>
                  <a:lnTo>
                    <a:pt x="0" y="1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27" name="Freeform 54"/>
            <p:cNvSpPr>
              <a:spLocks/>
            </p:cNvSpPr>
            <p:nvPr/>
          </p:nvSpPr>
          <p:spPr bwMode="auto">
            <a:xfrm>
              <a:off x="2437" y="2079"/>
              <a:ext cx="154" cy="103"/>
            </a:xfrm>
            <a:custGeom>
              <a:avLst/>
              <a:gdLst>
                <a:gd name="T0" fmla="*/ 253 w 253"/>
                <a:gd name="T1" fmla="*/ 108 h 169"/>
                <a:gd name="T2" fmla="*/ 253 w 253"/>
                <a:gd name="T3" fmla="*/ 108 h 169"/>
                <a:gd name="T4" fmla="*/ 193 w 253"/>
                <a:gd name="T5" fmla="*/ 48 h 169"/>
                <a:gd name="T6" fmla="*/ 186 w 253"/>
                <a:gd name="T7" fmla="*/ 48 h 169"/>
                <a:gd name="T8" fmla="*/ 119 w 253"/>
                <a:gd name="T9" fmla="*/ 0 h 169"/>
                <a:gd name="T10" fmla="*/ 48 w 253"/>
                <a:gd name="T11" fmla="*/ 64 h 169"/>
                <a:gd name="T12" fmla="*/ 0 w 253"/>
                <a:gd name="T13" fmla="*/ 116 h 169"/>
                <a:gd name="T14" fmla="*/ 53 w 253"/>
                <a:gd name="T15" fmla="*/ 169 h 169"/>
                <a:gd name="T16" fmla="*/ 195 w 253"/>
                <a:gd name="T17" fmla="*/ 169 h 169"/>
                <a:gd name="T18" fmla="*/ 195 w 253"/>
                <a:gd name="T19" fmla="*/ 169 h 169"/>
                <a:gd name="T20" fmla="*/ 253 w 253"/>
                <a:gd name="T21" fmla="*/ 10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169">
                  <a:moveTo>
                    <a:pt x="253" y="108"/>
                  </a:moveTo>
                  <a:lnTo>
                    <a:pt x="253" y="108"/>
                  </a:lnTo>
                  <a:cubicBezTo>
                    <a:pt x="253" y="75"/>
                    <a:pt x="226" y="48"/>
                    <a:pt x="193" y="48"/>
                  </a:cubicBezTo>
                  <a:cubicBezTo>
                    <a:pt x="190" y="48"/>
                    <a:pt x="188" y="48"/>
                    <a:pt x="186" y="48"/>
                  </a:cubicBezTo>
                  <a:cubicBezTo>
                    <a:pt x="176" y="20"/>
                    <a:pt x="150" y="0"/>
                    <a:pt x="119" y="0"/>
                  </a:cubicBezTo>
                  <a:cubicBezTo>
                    <a:pt x="82" y="0"/>
                    <a:pt x="52" y="28"/>
                    <a:pt x="48" y="64"/>
                  </a:cubicBezTo>
                  <a:cubicBezTo>
                    <a:pt x="21" y="66"/>
                    <a:pt x="0" y="89"/>
                    <a:pt x="0" y="116"/>
                  </a:cubicBezTo>
                  <a:cubicBezTo>
                    <a:pt x="0" y="145"/>
                    <a:pt x="24" y="169"/>
                    <a:pt x="53" y="169"/>
                  </a:cubicBezTo>
                  <a:lnTo>
                    <a:pt x="195" y="169"/>
                  </a:lnTo>
                  <a:lnTo>
                    <a:pt x="195" y="169"/>
                  </a:lnTo>
                  <a:cubicBezTo>
                    <a:pt x="227" y="168"/>
                    <a:pt x="253" y="141"/>
                    <a:pt x="253"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28" name="Freeform 55"/>
            <p:cNvSpPr>
              <a:spLocks/>
            </p:cNvSpPr>
            <p:nvPr/>
          </p:nvSpPr>
          <p:spPr bwMode="auto">
            <a:xfrm>
              <a:off x="2730" y="2052"/>
              <a:ext cx="98" cy="130"/>
            </a:xfrm>
            <a:custGeom>
              <a:avLst/>
              <a:gdLst>
                <a:gd name="T0" fmla="*/ 80 w 160"/>
                <a:gd name="T1" fmla="*/ 0 h 213"/>
                <a:gd name="T2" fmla="*/ 80 w 160"/>
                <a:gd name="T3" fmla="*/ 0 h 213"/>
                <a:gd name="T4" fmla="*/ 0 w 160"/>
                <a:gd name="T5" fmla="*/ 80 h 213"/>
                <a:gd name="T6" fmla="*/ 0 w 160"/>
                <a:gd name="T7" fmla="*/ 204 h 213"/>
                <a:gd name="T8" fmla="*/ 9 w 160"/>
                <a:gd name="T9" fmla="*/ 213 h 213"/>
                <a:gd name="T10" fmla="*/ 58 w 160"/>
                <a:gd name="T11" fmla="*/ 213 h 213"/>
                <a:gd name="T12" fmla="*/ 58 w 160"/>
                <a:gd name="T13" fmla="*/ 129 h 213"/>
                <a:gd name="T14" fmla="*/ 102 w 160"/>
                <a:gd name="T15" fmla="*/ 129 h 213"/>
                <a:gd name="T16" fmla="*/ 102 w 160"/>
                <a:gd name="T17" fmla="*/ 213 h 213"/>
                <a:gd name="T18" fmla="*/ 151 w 160"/>
                <a:gd name="T19" fmla="*/ 213 h 213"/>
                <a:gd name="T20" fmla="*/ 160 w 160"/>
                <a:gd name="T21" fmla="*/ 204 h 213"/>
                <a:gd name="T22" fmla="*/ 160 w 160"/>
                <a:gd name="T23" fmla="*/ 80 h 213"/>
                <a:gd name="T24" fmla="*/ 80 w 160"/>
                <a:gd name="T2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 h="213">
                  <a:moveTo>
                    <a:pt x="80" y="0"/>
                  </a:moveTo>
                  <a:lnTo>
                    <a:pt x="80" y="0"/>
                  </a:lnTo>
                  <a:lnTo>
                    <a:pt x="0" y="80"/>
                  </a:lnTo>
                  <a:lnTo>
                    <a:pt x="0" y="204"/>
                  </a:lnTo>
                  <a:cubicBezTo>
                    <a:pt x="0" y="209"/>
                    <a:pt x="4" y="213"/>
                    <a:pt x="9" y="213"/>
                  </a:cubicBezTo>
                  <a:lnTo>
                    <a:pt x="58" y="213"/>
                  </a:lnTo>
                  <a:lnTo>
                    <a:pt x="58" y="129"/>
                  </a:lnTo>
                  <a:lnTo>
                    <a:pt x="102" y="129"/>
                  </a:lnTo>
                  <a:lnTo>
                    <a:pt x="102" y="213"/>
                  </a:lnTo>
                  <a:lnTo>
                    <a:pt x="151" y="213"/>
                  </a:lnTo>
                  <a:cubicBezTo>
                    <a:pt x="156" y="213"/>
                    <a:pt x="160" y="209"/>
                    <a:pt x="160" y="204"/>
                  </a:cubicBezTo>
                  <a:lnTo>
                    <a:pt x="160" y="80"/>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sp>
          <p:nvSpPr>
            <p:cNvPr id="29" name="Freeform 56"/>
            <p:cNvSpPr>
              <a:spLocks noEditPoints="1"/>
            </p:cNvSpPr>
            <p:nvPr/>
          </p:nvSpPr>
          <p:spPr bwMode="auto">
            <a:xfrm>
              <a:off x="2673" y="1794"/>
              <a:ext cx="155" cy="103"/>
            </a:xfrm>
            <a:custGeom>
              <a:avLst/>
              <a:gdLst>
                <a:gd name="T0" fmla="*/ 66 w 253"/>
                <a:gd name="T1" fmla="*/ 35 h 168"/>
                <a:gd name="T2" fmla="*/ 66 w 253"/>
                <a:gd name="T3" fmla="*/ 35 h 168"/>
                <a:gd name="T4" fmla="*/ 186 w 253"/>
                <a:gd name="T5" fmla="*/ 35 h 168"/>
                <a:gd name="T6" fmla="*/ 186 w 253"/>
                <a:gd name="T7" fmla="*/ 106 h 168"/>
                <a:gd name="T8" fmla="*/ 66 w 253"/>
                <a:gd name="T9" fmla="*/ 106 h 168"/>
                <a:gd name="T10" fmla="*/ 66 w 253"/>
                <a:gd name="T11" fmla="*/ 35 h 168"/>
                <a:gd name="T12" fmla="*/ 253 w 253"/>
                <a:gd name="T13" fmla="*/ 163 h 168"/>
                <a:gd name="T14" fmla="*/ 253 w 253"/>
                <a:gd name="T15" fmla="*/ 163 h 168"/>
                <a:gd name="T16" fmla="*/ 253 w 253"/>
                <a:gd name="T17" fmla="*/ 149 h 168"/>
                <a:gd name="T18" fmla="*/ 251 w 253"/>
                <a:gd name="T19" fmla="*/ 144 h 168"/>
                <a:gd name="T20" fmla="*/ 232 w 253"/>
                <a:gd name="T21" fmla="*/ 126 h 168"/>
                <a:gd name="T22" fmla="*/ 232 w 253"/>
                <a:gd name="T23" fmla="*/ 10 h 168"/>
                <a:gd name="T24" fmla="*/ 221 w 253"/>
                <a:gd name="T25" fmla="*/ 0 h 168"/>
                <a:gd name="T26" fmla="*/ 31 w 253"/>
                <a:gd name="T27" fmla="*/ 0 h 168"/>
                <a:gd name="T28" fmla="*/ 21 w 253"/>
                <a:gd name="T29" fmla="*/ 10 h 168"/>
                <a:gd name="T30" fmla="*/ 21 w 253"/>
                <a:gd name="T31" fmla="*/ 126 h 168"/>
                <a:gd name="T32" fmla="*/ 2 w 253"/>
                <a:gd name="T33" fmla="*/ 144 h 168"/>
                <a:gd name="T34" fmla="*/ 0 w 253"/>
                <a:gd name="T35" fmla="*/ 149 h 168"/>
                <a:gd name="T36" fmla="*/ 0 w 253"/>
                <a:gd name="T37" fmla="*/ 163 h 168"/>
                <a:gd name="T38" fmla="*/ 5 w 253"/>
                <a:gd name="T39" fmla="*/ 168 h 168"/>
                <a:gd name="T40" fmla="*/ 248 w 253"/>
                <a:gd name="T41" fmla="*/ 168 h 168"/>
                <a:gd name="T42" fmla="*/ 253 w 253"/>
                <a:gd name="T43" fmla="*/ 16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3" h="168">
                  <a:moveTo>
                    <a:pt x="66" y="35"/>
                  </a:moveTo>
                  <a:lnTo>
                    <a:pt x="66" y="35"/>
                  </a:lnTo>
                  <a:lnTo>
                    <a:pt x="186" y="35"/>
                  </a:lnTo>
                  <a:lnTo>
                    <a:pt x="186" y="106"/>
                  </a:lnTo>
                  <a:lnTo>
                    <a:pt x="66" y="106"/>
                  </a:lnTo>
                  <a:lnTo>
                    <a:pt x="66" y="35"/>
                  </a:lnTo>
                  <a:close/>
                  <a:moveTo>
                    <a:pt x="253" y="163"/>
                  </a:moveTo>
                  <a:lnTo>
                    <a:pt x="253" y="163"/>
                  </a:lnTo>
                  <a:lnTo>
                    <a:pt x="253" y="149"/>
                  </a:lnTo>
                  <a:cubicBezTo>
                    <a:pt x="253" y="147"/>
                    <a:pt x="252" y="145"/>
                    <a:pt x="251" y="144"/>
                  </a:cubicBezTo>
                  <a:lnTo>
                    <a:pt x="232" y="126"/>
                  </a:lnTo>
                  <a:lnTo>
                    <a:pt x="232" y="10"/>
                  </a:lnTo>
                  <a:cubicBezTo>
                    <a:pt x="232" y="4"/>
                    <a:pt x="227" y="0"/>
                    <a:pt x="221" y="0"/>
                  </a:cubicBezTo>
                  <a:lnTo>
                    <a:pt x="31" y="0"/>
                  </a:lnTo>
                  <a:cubicBezTo>
                    <a:pt x="25" y="0"/>
                    <a:pt x="21" y="4"/>
                    <a:pt x="21" y="10"/>
                  </a:cubicBezTo>
                  <a:lnTo>
                    <a:pt x="21" y="126"/>
                  </a:lnTo>
                  <a:lnTo>
                    <a:pt x="2" y="144"/>
                  </a:lnTo>
                  <a:cubicBezTo>
                    <a:pt x="0" y="145"/>
                    <a:pt x="0" y="147"/>
                    <a:pt x="0" y="149"/>
                  </a:cubicBezTo>
                  <a:lnTo>
                    <a:pt x="0" y="163"/>
                  </a:lnTo>
                  <a:cubicBezTo>
                    <a:pt x="0" y="166"/>
                    <a:pt x="2" y="168"/>
                    <a:pt x="5" y="168"/>
                  </a:cubicBezTo>
                  <a:lnTo>
                    <a:pt x="248" y="168"/>
                  </a:lnTo>
                  <a:cubicBezTo>
                    <a:pt x="251" y="168"/>
                    <a:pt x="253" y="166"/>
                    <a:pt x="253"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143" fontAlgn="base">
                <a:spcBef>
                  <a:spcPct val="0"/>
                </a:spcBef>
                <a:spcAft>
                  <a:spcPct val="0"/>
                </a:spcAft>
              </a:pPr>
              <a:endParaRPr lang="en-US" sz="1800">
                <a:solidFill>
                  <a:srgbClr val="58595B"/>
                </a:solidFill>
                <a:ea typeface="ＭＳ Ｐゴシック" pitchFamily="34" charset="-128"/>
              </a:endParaRPr>
            </a:p>
          </p:txBody>
        </p:sp>
      </p:grpSp>
      <p:grpSp>
        <p:nvGrpSpPr>
          <p:cNvPr id="30" name="Group 29"/>
          <p:cNvGrpSpPr/>
          <p:nvPr/>
        </p:nvGrpSpPr>
        <p:grpSpPr>
          <a:xfrm>
            <a:off x="519031" y="2128713"/>
            <a:ext cx="1260000" cy="1260000"/>
            <a:chOff x="437766" y="3020063"/>
            <a:chExt cx="1260000" cy="1260000"/>
          </a:xfrm>
        </p:grpSpPr>
        <p:sp>
          <p:nvSpPr>
            <p:cNvPr id="31" name="Oval 30"/>
            <p:cNvSpPr/>
            <p:nvPr/>
          </p:nvSpPr>
          <p:spPr>
            <a:xfrm>
              <a:off x="437766" y="3020063"/>
              <a:ext cx="1260000" cy="1260000"/>
            </a:xfrm>
            <a:prstGeom prst="ellipse">
              <a:avLst/>
            </a:prstGeom>
            <a:solidFill>
              <a:schemeClr val="accent1"/>
            </a:solidFill>
            <a:ln w="38100"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34304" rIns="0" bIns="34304" rtlCol="0" anchor="ctr"/>
            <a:lstStyle/>
            <a:p>
              <a:pPr algn="ctr" defTabSz="457143" fontAlgn="base">
                <a:lnSpc>
                  <a:spcPct val="90000"/>
                </a:lnSpc>
                <a:spcBef>
                  <a:spcPct val="0"/>
                </a:spcBef>
                <a:spcAft>
                  <a:spcPct val="0"/>
                </a:spcAft>
                <a:defRPr/>
              </a:pPr>
              <a:endParaRPr lang="en-US" sz="1600" kern="0" dirty="0">
                <a:solidFill>
                  <a:srgbClr val="FFFFFF"/>
                </a:solidFill>
              </a:endParaRPr>
            </a:p>
          </p:txBody>
        </p:sp>
        <p:sp>
          <p:nvSpPr>
            <p:cNvPr id="32" name="TextBox 31"/>
            <p:cNvSpPr txBox="1"/>
            <p:nvPr/>
          </p:nvSpPr>
          <p:spPr>
            <a:xfrm>
              <a:off x="763838" y="3051312"/>
              <a:ext cx="607859" cy="276999"/>
            </a:xfrm>
            <a:prstGeom prst="rect">
              <a:avLst/>
            </a:prstGeom>
            <a:ln>
              <a:noFill/>
            </a:ln>
          </p:spPr>
          <p:txBody>
            <a:bodyPr wrap="none" rtlCol="0" anchor="ctr">
              <a:spAutoFit/>
            </a:bodyPr>
            <a:lstStyle/>
            <a:p>
              <a:pPr algn="ctr" defTabSz="457143" fontAlgn="base">
                <a:spcBef>
                  <a:spcPct val="0"/>
                </a:spcBef>
                <a:spcAft>
                  <a:spcPct val="0"/>
                </a:spcAft>
                <a:defRPr/>
              </a:pPr>
              <a:r>
                <a:rPr lang="en-US" sz="1200" kern="0" dirty="0">
                  <a:solidFill>
                    <a:srgbClr val="FFFFFF"/>
                  </a:solidFill>
                  <a:ea typeface="ＭＳ Ｐゴシック" charset="0"/>
                  <a:cs typeface="ＭＳ Ｐゴシック" charset="0"/>
                </a:rPr>
                <a:t>1980s</a:t>
              </a:r>
            </a:p>
          </p:txBody>
        </p:sp>
        <p:sp>
          <p:nvSpPr>
            <p:cNvPr id="33" name="TextBox 32"/>
            <p:cNvSpPr txBox="1"/>
            <p:nvPr/>
          </p:nvSpPr>
          <p:spPr>
            <a:xfrm>
              <a:off x="804365" y="3290167"/>
              <a:ext cx="526807" cy="374461"/>
            </a:xfrm>
            <a:prstGeom prst="rect">
              <a:avLst/>
            </a:prstGeom>
            <a:noFill/>
          </p:spPr>
          <p:txBody>
            <a:bodyPr wrap="none" rtlCol="0">
              <a:spAutoFit/>
            </a:bodyPr>
            <a:lstStyle/>
            <a:p>
              <a:pPr algn="ctr" defTabSz="457143" fontAlgn="base">
                <a:lnSpc>
                  <a:spcPct val="90000"/>
                </a:lnSpc>
                <a:spcBef>
                  <a:spcPct val="0"/>
                </a:spcBef>
                <a:spcAft>
                  <a:spcPct val="0"/>
                </a:spcAft>
                <a:defRPr/>
              </a:pPr>
              <a:r>
                <a:rPr lang="en-US" sz="2000" b="1" kern="0" dirty="0">
                  <a:solidFill>
                    <a:schemeClr val="tx1">
                      <a:lumMod val="75000"/>
                    </a:schemeClr>
                  </a:solidFill>
                  <a:ea typeface="ＭＳ Ｐゴシック" charset="0"/>
                  <a:cs typeface="ＭＳ Ｐゴシック" charset="0"/>
                </a:rPr>
                <a:t>1G</a:t>
              </a:r>
            </a:p>
          </p:txBody>
        </p:sp>
        <p:sp>
          <p:nvSpPr>
            <p:cNvPr id="34" name="TextBox 33"/>
            <p:cNvSpPr txBox="1"/>
            <p:nvPr/>
          </p:nvSpPr>
          <p:spPr>
            <a:xfrm>
              <a:off x="690246" y="3645574"/>
              <a:ext cx="740748" cy="426784"/>
            </a:xfrm>
            <a:prstGeom prst="rect">
              <a:avLst/>
            </a:prstGeom>
            <a:noFill/>
            <a:ln>
              <a:noFill/>
            </a:ln>
          </p:spPr>
          <p:txBody>
            <a:bodyPr wrap="square" lIns="36000" rIns="36000" rtlCol="0">
              <a:spAutoFit/>
            </a:bodyPr>
            <a:lstStyle/>
            <a:p>
              <a:pPr marL="228600" indent="-114300" defTabSz="457143" fontAlgn="base">
                <a:lnSpc>
                  <a:spcPct val="90000"/>
                </a:lnSpc>
                <a:spcBef>
                  <a:spcPct val="0"/>
                </a:spcBef>
                <a:spcAft>
                  <a:spcPct val="0"/>
                </a:spcAft>
                <a:buFont typeface="Arial" panose="020B0604020202020204" pitchFamily="34" charset="0"/>
                <a:buChar char="•"/>
                <a:defRPr/>
              </a:pPr>
              <a:r>
                <a:rPr lang="en-US" sz="800" kern="0" dirty="0">
                  <a:solidFill>
                    <a:srgbClr val="FFFFFF"/>
                  </a:solidFill>
                  <a:ea typeface="ＭＳ Ｐゴシック" charset="0"/>
                  <a:cs typeface="ＭＳ Ｐゴシック" charset="0"/>
                </a:rPr>
                <a:t>Analog</a:t>
              </a:r>
            </a:p>
            <a:p>
              <a:pPr marL="228600" indent="-114300" defTabSz="457143" fontAlgn="base">
                <a:lnSpc>
                  <a:spcPct val="90000"/>
                </a:lnSpc>
                <a:spcBef>
                  <a:spcPct val="0"/>
                </a:spcBef>
                <a:spcAft>
                  <a:spcPct val="0"/>
                </a:spcAft>
                <a:buFont typeface="Arial" panose="020B0604020202020204" pitchFamily="34" charset="0"/>
                <a:buChar char="•"/>
                <a:defRPr/>
              </a:pPr>
              <a:r>
                <a:rPr lang="en-US" sz="800" kern="0" dirty="0">
                  <a:solidFill>
                    <a:srgbClr val="FFFFFF"/>
                  </a:solidFill>
                  <a:ea typeface="ＭＳ Ｐゴシック" charset="0"/>
                  <a:cs typeface="ＭＳ Ｐゴシック" charset="0"/>
                </a:rPr>
                <a:t>AMPS</a:t>
              </a:r>
            </a:p>
            <a:p>
              <a:pPr marL="228600" indent="-114300" defTabSz="457143" fontAlgn="base">
                <a:lnSpc>
                  <a:spcPct val="90000"/>
                </a:lnSpc>
                <a:spcBef>
                  <a:spcPct val="0"/>
                </a:spcBef>
                <a:spcAft>
                  <a:spcPct val="0"/>
                </a:spcAft>
                <a:buFont typeface="Arial" panose="020B0604020202020204" pitchFamily="34" charset="0"/>
                <a:buChar char="•"/>
                <a:defRPr/>
              </a:pPr>
              <a:r>
                <a:rPr lang="en-US" sz="800" kern="0" dirty="0">
                  <a:solidFill>
                    <a:srgbClr val="FFFFFF"/>
                  </a:solidFill>
                  <a:ea typeface="ＭＳ Ｐゴシック" charset="0"/>
                  <a:cs typeface="ＭＳ Ｐゴシック" charset="0"/>
                </a:rPr>
                <a:t>Voice</a:t>
              </a:r>
            </a:p>
          </p:txBody>
        </p:sp>
      </p:grpSp>
      <p:grpSp>
        <p:nvGrpSpPr>
          <p:cNvPr id="35" name="Group 34"/>
          <p:cNvGrpSpPr/>
          <p:nvPr/>
        </p:nvGrpSpPr>
        <p:grpSpPr>
          <a:xfrm>
            <a:off x="2191359" y="2037262"/>
            <a:ext cx="1262461" cy="1260001"/>
            <a:chOff x="1996263" y="2852258"/>
            <a:chExt cx="1262461" cy="1260000"/>
          </a:xfrm>
          <a:solidFill>
            <a:schemeClr val="accent2"/>
          </a:solidFill>
        </p:grpSpPr>
        <p:sp>
          <p:nvSpPr>
            <p:cNvPr id="36" name="Oval 35"/>
            <p:cNvSpPr/>
            <p:nvPr/>
          </p:nvSpPr>
          <p:spPr>
            <a:xfrm>
              <a:off x="1998724" y="2852258"/>
              <a:ext cx="1260000" cy="1260000"/>
            </a:xfrm>
            <a:prstGeom prst="ellipse">
              <a:avLst/>
            </a:prstGeom>
            <a:grpFill/>
            <a:ln w="38100"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34304" rIns="0" bIns="34304" rtlCol="0" anchor="ctr"/>
            <a:lstStyle/>
            <a:p>
              <a:pPr algn="ctr" defTabSz="457143" fontAlgn="base">
                <a:spcBef>
                  <a:spcPct val="0"/>
                </a:spcBef>
                <a:spcAft>
                  <a:spcPct val="0"/>
                </a:spcAft>
                <a:defRPr/>
              </a:pPr>
              <a:endParaRPr lang="en-US" sz="1600" kern="0" dirty="0">
                <a:solidFill>
                  <a:srgbClr val="FFFFFF"/>
                </a:solidFill>
              </a:endParaRPr>
            </a:p>
          </p:txBody>
        </p:sp>
        <p:sp>
          <p:nvSpPr>
            <p:cNvPr id="37" name="TextBox 36"/>
            <p:cNvSpPr txBox="1"/>
            <p:nvPr/>
          </p:nvSpPr>
          <p:spPr>
            <a:xfrm>
              <a:off x="2324796" y="2883507"/>
              <a:ext cx="607859" cy="276999"/>
            </a:xfrm>
            <a:prstGeom prst="rect">
              <a:avLst/>
            </a:prstGeom>
            <a:noFill/>
            <a:ln>
              <a:noFill/>
            </a:ln>
          </p:spPr>
          <p:txBody>
            <a:bodyPr wrap="none" rtlCol="0" anchor="ctr">
              <a:spAutoFit/>
            </a:bodyPr>
            <a:lstStyle/>
            <a:p>
              <a:pPr algn="ctr" defTabSz="457143" fontAlgn="base">
                <a:spcBef>
                  <a:spcPct val="0"/>
                </a:spcBef>
                <a:spcAft>
                  <a:spcPct val="0"/>
                </a:spcAft>
                <a:defRPr/>
              </a:pPr>
              <a:r>
                <a:rPr lang="en-US" sz="1200" kern="0" dirty="0">
                  <a:solidFill>
                    <a:srgbClr val="FFFFFF"/>
                  </a:solidFill>
                  <a:ea typeface="ＭＳ Ｐゴシック" charset="0"/>
                  <a:cs typeface="ＭＳ Ｐゴシック" charset="0"/>
                </a:rPr>
                <a:t>1990s</a:t>
              </a:r>
            </a:p>
          </p:txBody>
        </p:sp>
        <p:sp>
          <p:nvSpPr>
            <p:cNvPr id="38" name="TextBox 37"/>
            <p:cNvSpPr txBox="1"/>
            <p:nvPr/>
          </p:nvSpPr>
          <p:spPr>
            <a:xfrm>
              <a:off x="2365323" y="3119389"/>
              <a:ext cx="526807" cy="374461"/>
            </a:xfrm>
            <a:prstGeom prst="rect">
              <a:avLst/>
            </a:prstGeom>
            <a:noFill/>
          </p:spPr>
          <p:txBody>
            <a:bodyPr wrap="none" rtlCol="0">
              <a:spAutoFit/>
            </a:bodyPr>
            <a:lstStyle/>
            <a:p>
              <a:pPr algn="ctr" defTabSz="457143" fontAlgn="base">
                <a:lnSpc>
                  <a:spcPct val="90000"/>
                </a:lnSpc>
                <a:spcBef>
                  <a:spcPct val="0"/>
                </a:spcBef>
                <a:spcAft>
                  <a:spcPct val="0"/>
                </a:spcAft>
                <a:defRPr/>
              </a:pPr>
              <a:r>
                <a:rPr lang="en-US" sz="2000" b="1" kern="0" dirty="0">
                  <a:solidFill>
                    <a:schemeClr val="tx1">
                      <a:lumMod val="75000"/>
                    </a:schemeClr>
                  </a:solidFill>
                  <a:ea typeface="ＭＳ Ｐゴシック" charset="0"/>
                  <a:cs typeface="ＭＳ Ｐゴシック" charset="0"/>
                </a:rPr>
                <a:t>2G</a:t>
              </a:r>
            </a:p>
          </p:txBody>
        </p:sp>
        <p:sp>
          <p:nvSpPr>
            <p:cNvPr id="39" name="TextBox 38"/>
            <p:cNvSpPr txBox="1"/>
            <p:nvPr/>
          </p:nvSpPr>
          <p:spPr>
            <a:xfrm>
              <a:off x="1996263" y="3477769"/>
              <a:ext cx="1262461" cy="424732"/>
            </a:xfrm>
            <a:prstGeom prst="rect">
              <a:avLst/>
            </a:prstGeom>
            <a:noFill/>
            <a:ln>
              <a:noFill/>
            </a:ln>
          </p:spPr>
          <p:txBody>
            <a:bodyPr wrap="square" lIns="36000" rIns="36000" rtlCol="0">
              <a:spAutoFit/>
            </a:bodyPr>
            <a:lstStyle/>
            <a:p>
              <a:pPr marL="228600" indent="-114300" defTabSz="457143" fontAlgn="base">
                <a:lnSpc>
                  <a:spcPct val="90000"/>
                </a:lnSpc>
                <a:spcBef>
                  <a:spcPct val="0"/>
                </a:spcBef>
                <a:spcAft>
                  <a:spcPct val="0"/>
                </a:spcAft>
                <a:buFont typeface="Arial" panose="020B0604020202020204" pitchFamily="34" charset="0"/>
                <a:buChar char="•"/>
                <a:defRPr/>
              </a:pPr>
              <a:r>
                <a:rPr lang="en-US" sz="800" kern="0" dirty="0">
                  <a:solidFill>
                    <a:srgbClr val="FFFFFF"/>
                  </a:solidFill>
                  <a:ea typeface="ＭＳ Ｐゴシック" charset="0"/>
                  <a:cs typeface="ＭＳ Ｐゴシック" charset="0"/>
                </a:rPr>
                <a:t>Digital</a:t>
              </a:r>
            </a:p>
            <a:p>
              <a:pPr marL="228600" indent="-114300" defTabSz="457143" fontAlgn="base">
                <a:lnSpc>
                  <a:spcPct val="90000"/>
                </a:lnSpc>
                <a:spcBef>
                  <a:spcPct val="0"/>
                </a:spcBef>
                <a:spcAft>
                  <a:spcPct val="0"/>
                </a:spcAft>
                <a:buFont typeface="Arial" panose="020B0604020202020204" pitchFamily="34" charset="0"/>
                <a:buChar char="•"/>
                <a:defRPr/>
              </a:pPr>
              <a:r>
                <a:rPr lang="en-US" sz="800" kern="0" dirty="0">
                  <a:solidFill>
                    <a:srgbClr val="FFFFFF"/>
                  </a:solidFill>
                  <a:ea typeface="ＭＳ Ｐゴシック" charset="0"/>
                  <a:cs typeface="ＭＳ Ｐゴシック" charset="0"/>
                </a:rPr>
                <a:t>GSM, IS-95, IS-136</a:t>
              </a:r>
            </a:p>
            <a:p>
              <a:pPr marL="228600" indent="-114300" defTabSz="457143" fontAlgn="base">
                <a:lnSpc>
                  <a:spcPct val="90000"/>
                </a:lnSpc>
                <a:spcBef>
                  <a:spcPct val="0"/>
                </a:spcBef>
                <a:spcAft>
                  <a:spcPct val="0"/>
                </a:spcAft>
                <a:buFont typeface="Arial" panose="020B0604020202020204" pitchFamily="34" charset="0"/>
                <a:buChar char="•"/>
                <a:defRPr/>
              </a:pPr>
              <a:r>
                <a:rPr lang="en-US" sz="800" kern="0" dirty="0">
                  <a:solidFill>
                    <a:srgbClr val="FFFFFF"/>
                  </a:solidFill>
                  <a:ea typeface="ＭＳ Ｐゴシック" charset="0"/>
                  <a:cs typeface="ＭＳ Ｐゴシック" charset="0"/>
                </a:rPr>
                <a:t>Voice capacity</a:t>
              </a:r>
            </a:p>
          </p:txBody>
        </p:sp>
      </p:grpSp>
      <p:grpSp>
        <p:nvGrpSpPr>
          <p:cNvPr id="40" name="Group 39"/>
          <p:cNvGrpSpPr/>
          <p:nvPr/>
        </p:nvGrpSpPr>
        <p:grpSpPr>
          <a:xfrm>
            <a:off x="3866148" y="1831187"/>
            <a:ext cx="1260000" cy="1260001"/>
            <a:chOff x="3640962" y="2487543"/>
            <a:chExt cx="1260000" cy="1260000"/>
          </a:xfrm>
        </p:grpSpPr>
        <p:sp>
          <p:nvSpPr>
            <p:cNvPr id="41" name="Oval 40"/>
            <p:cNvSpPr/>
            <p:nvPr/>
          </p:nvSpPr>
          <p:spPr>
            <a:xfrm>
              <a:off x="3640962" y="2487543"/>
              <a:ext cx="1260000" cy="1260000"/>
            </a:xfrm>
            <a:prstGeom prst="ellipse">
              <a:avLst/>
            </a:prstGeom>
            <a:solidFill>
              <a:schemeClr val="accent3"/>
            </a:solidFill>
            <a:ln w="38100"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34304" rIns="0" bIns="34304" rtlCol="0" anchor="ctr"/>
            <a:lstStyle/>
            <a:p>
              <a:pPr algn="ctr" defTabSz="457143" fontAlgn="base">
                <a:spcBef>
                  <a:spcPct val="0"/>
                </a:spcBef>
                <a:spcAft>
                  <a:spcPct val="0"/>
                </a:spcAft>
                <a:defRPr/>
              </a:pPr>
              <a:endParaRPr lang="en-US" sz="1600" kern="0" dirty="0">
                <a:solidFill>
                  <a:srgbClr val="FFFFFF"/>
                </a:solidFill>
              </a:endParaRPr>
            </a:p>
          </p:txBody>
        </p:sp>
        <p:sp>
          <p:nvSpPr>
            <p:cNvPr id="42" name="TextBox 41"/>
            <p:cNvSpPr txBox="1"/>
            <p:nvPr/>
          </p:nvSpPr>
          <p:spPr>
            <a:xfrm>
              <a:off x="3967034" y="2564512"/>
              <a:ext cx="607859" cy="276999"/>
            </a:xfrm>
            <a:prstGeom prst="rect">
              <a:avLst/>
            </a:prstGeom>
            <a:ln>
              <a:noFill/>
            </a:ln>
          </p:spPr>
          <p:txBody>
            <a:bodyPr wrap="none" rtlCol="0" anchor="ctr">
              <a:spAutoFit/>
            </a:bodyPr>
            <a:lstStyle/>
            <a:p>
              <a:pPr algn="ctr" defTabSz="457143" fontAlgn="base">
                <a:spcBef>
                  <a:spcPct val="0"/>
                </a:spcBef>
                <a:spcAft>
                  <a:spcPct val="0"/>
                </a:spcAft>
                <a:defRPr/>
              </a:pPr>
              <a:r>
                <a:rPr lang="en-US" sz="1200" kern="0" dirty="0">
                  <a:solidFill>
                    <a:srgbClr val="FFFFFF"/>
                  </a:solidFill>
                  <a:ea typeface="ＭＳ Ｐゴシック" charset="0"/>
                  <a:cs typeface="ＭＳ Ｐゴシック" charset="0"/>
                </a:rPr>
                <a:t>2000s</a:t>
              </a:r>
            </a:p>
          </p:txBody>
        </p:sp>
        <p:sp>
          <p:nvSpPr>
            <p:cNvPr id="43" name="TextBox 42"/>
            <p:cNvSpPr txBox="1"/>
            <p:nvPr/>
          </p:nvSpPr>
          <p:spPr>
            <a:xfrm>
              <a:off x="4007561" y="2815595"/>
              <a:ext cx="526807" cy="374461"/>
            </a:xfrm>
            <a:prstGeom prst="rect">
              <a:avLst/>
            </a:prstGeom>
            <a:noFill/>
          </p:spPr>
          <p:txBody>
            <a:bodyPr wrap="none" rtlCol="0">
              <a:spAutoFit/>
            </a:bodyPr>
            <a:lstStyle/>
            <a:p>
              <a:pPr algn="ctr" defTabSz="457143" fontAlgn="base">
                <a:lnSpc>
                  <a:spcPct val="90000"/>
                </a:lnSpc>
                <a:spcBef>
                  <a:spcPct val="0"/>
                </a:spcBef>
                <a:spcAft>
                  <a:spcPct val="0"/>
                </a:spcAft>
                <a:defRPr/>
              </a:pPr>
              <a:r>
                <a:rPr lang="en-US" sz="2000" b="1" kern="0" dirty="0">
                  <a:solidFill>
                    <a:schemeClr val="tx1">
                      <a:lumMod val="75000"/>
                    </a:schemeClr>
                  </a:solidFill>
                  <a:ea typeface="ＭＳ Ｐゴシック" charset="0"/>
                  <a:cs typeface="ＭＳ Ｐゴシック" charset="0"/>
                </a:rPr>
                <a:t>3G</a:t>
              </a:r>
            </a:p>
          </p:txBody>
        </p:sp>
        <p:sp>
          <p:nvSpPr>
            <p:cNvPr id="44" name="TextBox 43"/>
            <p:cNvSpPr txBox="1"/>
            <p:nvPr/>
          </p:nvSpPr>
          <p:spPr>
            <a:xfrm>
              <a:off x="3738341" y="3181633"/>
              <a:ext cx="1050002" cy="424732"/>
            </a:xfrm>
            <a:prstGeom prst="rect">
              <a:avLst/>
            </a:prstGeom>
            <a:noFill/>
            <a:ln>
              <a:noFill/>
            </a:ln>
          </p:spPr>
          <p:txBody>
            <a:bodyPr wrap="square" lIns="36000" rIns="36000" rtlCol="0">
              <a:spAutoFit/>
            </a:bodyPr>
            <a:lstStyle>
              <a:defPPr>
                <a:defRPr lang="en-US"/>
              </a:defPPr>
              <a:lvl1pPr marL="228600" indent="-114300">
                <a:lnSpc>
                  <a:spcPct val="90000"/>
                </a:lnSpc>
                <a:buFont typeface="Arial" panose="020B0604020202020204" pitchFamily="34" charset="0"/>
                <a:buChar char="•"/>
                <a:defRPr sz="800" kern="0">
                  <a:solidFill>
                    <a:srgbClr val="FFFFFF"/>
                  </a:solidFill>
                </a:defRPr>
              </a:lvl1pPr>
            </a:lstStyle>
            <a:p>
              <a:pPr defTabSz="457143" fontAlgn="base">
                <a:spcBef>
                  <a:spcPct val="0"/>
                </a:spcBef>
                <a:spcAft>
                  <a:spcPct val="0"/>
                </a:spcAft>
              </a:pPr>
              <a:r>
                <a:rPr lang="en-US" dirty="0">
                  <a:ea typeface="ＭＳ Ｐゴシック" charset="0"/>
                  <a:cs typeface="ＭＳ Ｐゴシック" charset="0"/>
                </a:rPr>
                <a:t>WCDMA, CDMA2000</a:t>
              </a:r>
            </a:p>
            <a:p>
              <a:pPr defTabSz="457143" fontAlgn="base">
                <a:spcBef>
                  <a:spcPct val="0"/>
                </a:spcBef>
                <a:spcAft>
                  <a:spcPct val="0"/>
                </a:spcAft>
              </a:pPr>
              <a:r>
                <a:rPr lang="en-US" dirty="0">
                  <a:ea typeface="ＭＳ Ｐゴシック" charset="0"/>
                  <a:cs typeface="ＭＳ Ｐゴシック" charset="0"/>
                </a:rPr>
                <a:t>Voice &amp; data</a:t>
              </a:r>
            </a:p>
          </p:txBody>
        </p:sp>
      </p:grpSp>
      <p:grpSp>
        <p:nvGrpSpPr>
          <p:cNvPr id="45" name="Group 44"/>
          <p:cNvGrpSpPr/>
          <p:nvPr/>
        </p:nvGrpSpPr>
        <p:grpSpPr>
          <a:xfrm>
            <a:off x="5538476" y="1587959"/>
            <a:ext cx="1335826" cy="1260001"/>
            <a:chOff x="5251225" y="1886380"/>
            <a:chExt cx="1335826" cy="1260000"/>
          </a:xfrm>
        </p:grpSpPr>
        <p:sp>
          <p:nvSpPr>
            <p:cNvPr id="46" name="Oval 45"/>
            <p:cNvSpPr/>
            <p:nvPr/>
          </p:nvSpPr>
          <p:spPr>
            <a:xfrm>
              <a:off x="5265610" y="1886380"/>
              <a:ext cx="1260000" cy="1260000"/>
            </a:xfrm>
            <a:prstGeom prst="ellipse">
              <a:avLst/>
            </a:prstGeom>
            <a:solidFill>
              <a:schemeClr val="accent4"/>
            </a:solidFill>
            <a:ln w="38100"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34304" rIns="0" bIns="34304" rtlCol="0" anchor="ctr"/>
            <a:lstStyle/>
            <a:p>
              <a:pPr algn="ctr" defTabSz="457143" fontAlgn="base">
                <a:spcBef>
                  <a:spcPct val="0"/>
                </a:spcBef>
                <a:spcAft>
                  <a:spcPct val="0"/>
                </a:spcAft>
                <a:defRPr/>
              </a:pPr>
              <a:endParaRPr lang="en-US" sz="1600" kern="0" dirty="0">
                <a:solidFill>
                  <a:srgbClr val="FFFFFF"/>
                </a:solidFill>
              </a:endParaRPr>
            </a:p>
          </p:txBody>
        </p:sp>
        <p:sp>
          <p:nvSpPr>
            <p:cNvPr id="47" name="TextBox 46"/>
            <p:cNvSpPr txBox="1"/>
            <p:nvPr/>
          </p:nvSpPr>
          <p:spPr>
            <a:xfrm>
              <a:off x="5591682" y="1948109"/>
              <a:ext cx="607859" cy="276999"/>
            </a:xfrm>
            <a:prstGeom prst="rect">
              <a:avLst/>
            </a:prstGeom>
            <a:ln>
              <a:noFill/>
            </a:ln>
          </p:spPr>
          <p:txBody>
            <a:bodyPr wrap="none" rtlCol="0" anchor="ctr">
              <a:spAutoFit/>
            </a:bodyPr>
            <a:lstStyle/>
            <a:p>
              <a:pPr algn="ctr" defTabSz="457143" fontAlgn="base">
                <a:spcBef>
                  <a:spcPct val="0"/>
                </a:spcBef>
                <a:spcAft>
                  <a:spcPct val="0"/>
                </a:spcAft>
                <a:defRPr/>
              </a:pPr>
              <a:r>
                <a:rPr lang="en-US" sz="1200" kern="0" dirty="0">
                  <a:solidFill>
                    <a:srgbClr val="FFFFFF"/>
                  </a:solidFill>
                  <a:ea typeface="ＭＳ Ｐゴシック" charset="0"/>
                  <a:cs typeface="ＭＳ Ｐゴシック" charset="0"/>
                </a:rPr>
                <a:t>2010s</a:t>
              </a:r>
            </a:p>
          </p:txBody>
        </p:sp>
        <p:sp>
          <p:nvSpPr>
            <p:cNvPr id="48" name="TextBox 47"/>
            <p:cNvSpPr txBox="1"/>
            <p:nvPr/>
          </p:nvSpPr>
          <p:spPr>
            <a:xfrm>
              <a:off x="5632209" y="2158233"/>
              <a:ext cx="526807" cy="374461"/>
            </a:xfrm>
            <a:prstGeom prst="rect">
              <a:avLst/>
            </a:prstGeom>
            <a:noFill/>
          </p:spPr>
          <p:txBody>
            <a:bodyPr wrap="none" rtlCol="0">
              <a:spAutoFit/>
            </a:bodyPr>
            <a:lstStyle/>
            <a:p>
              <a:pPr algn="ctr" defTabSz="457143" fontAlgn="base">
                <a:lnSpc>
                  <a:spcPct val="90000"/>
                </a:lnSpc>
                <a:spcBef>
                  <a:spcPct val="0"/>
                </a:spcBef>
                <a:spcAft>
                  <a:spcPct val="0"/>
                </a:spcAft>
                <a:defRPr/>
              </a:pPr>
              <a:r>
                <a:rPr lang="en-US" sz="2000" b="1" kern="0" dirty="0">
                  <a:solidFill>
                    <a:schemeClr val="tx1">
                      <a:lumMod val="75000"/>
                    </a:schemeClr>
                  </a:solidFill>
                  <a:ea typeface="ＭＳ Ｐゴシック" charset="0"/>
                  <a:cs typeface="ＭＳ Ｐゴシック" charset="0"/>
                </a:rPr>
                <a:t>4G</a:t>
              </a:r>
            </a:p>
          </p:txBody>
        </p:sp>
        <p:sp>
          <p:nvSpPr>
            <p:cNvPr id="49" name="TextBox 48"/>
            <p:cNvSpPr txBox="1"/>
            <p:nvPr/>
          </p:nvSpPr>
          <p:spPr>
            <a:xfrm>
              <a:off x="5251225" y="2511891"/>
              <a:ext cx="1335826" cy="424732"/>
            </a:xfrm>
            <a:prstGeom prst="rect">
              <a:avLst/>
            </a:prstGeom>
            <a:noFill/>
            <a:ln>
              <a:noFill/>
            </a:ln>
          </p:spPr>
          <p:txBody>
            <a:bodyPr wrap="square" lIns="36000" rIns="36000" rtlCol="0">
              <a:spAutoFit/>
            </a:bodyPr>
            <a:lstStyle>
              <a:defPPr>
                <a:defRPr lang="en-US"/>
              </a:defPPr>
              <a:lvl1pPr marL="228600" indent="-114300">
                <a:lnSpc>
                  <a:spcPct val="90000"/>
                </a:lnSpc>
                <a:buFont typeface="Arial" panose="020B0604020202020204" pitchFamily="34" charset="0"/>
                <a:buChar char="•"/>
                <a:defRPr sz="800" kern="0">
                  <a:solidFill>
                    <a:srgbClr val="FFFFFF"/>
                  </a:solidFill>
                </a:defRPr>
              </a:lvl1pPr>
            </a:lstStyle>
            <a:p>
              <a:pPr defTabSz="457143" fontAlgn="base">
                <a:spcBef>
                  <a:spcPct val="0"/>
                </a:spcBef>
                <a:spcAft>
                  <a:spcPct val="0"/>
                </a:spcAft>
              </a:pPr>
              <a:r>
                <a:rPr lang="en-US" dirty="0">
                  <a:ea typeface="ＭＳ Ｐゴシック" charset="0"/>
                  <a:cs typeface="ＭＳ Ｐゴシック" charset="0"/>
                </a:rPr>
                <a:t>LTE/LTE-A, Broadband data </a:t>
              </a:r>
              <a:r>
                <a:rPr lang="pl-PL" dirty="0">
                  <a:ea typeface="ＭＳ Ｐゴシック" charset="0"/>
                  <a:cs typeface="ＭＳ Ｐゴシック" charset="0"/>
                </a:rPr>
                <a:t/>
              </a:r>
              <a:br>
                <a:rPr lang="pl-PL" dirty="0">
                  <a:ea typeface="ＭＳ Ｐゴシック" charset="0"/>
                  <a:cs typeface="ＭＳ Ｐゴシック" charset="0"/>
                </a:rPr>
              </a:br>
              <a:r>
                <a:rPr lang="en-US" dirty="0">
                  <a:ea typeface="ＭＳ Ｐゴシック" charset="0"/>
                  <a:cs typeface="ＭＳ Ｐゴシック" charset="0"/>
                </a:rPr>
                <a:t>&amp; video</a:t>
              </a:r>
            </a:p>
          </p:txBody>
        </p:sp>
      </p:grpSp>
      <p:grpSp>
        <p:nvGrpSpPr>
          <p:cNvPr id="50" name="Group 49"/>
          <p:cNvGrpSpPr/>
          <p:nvPr/>
        </p:nvGrpSpPr>
        <p:grpSpPr>
          <a:xfrm>
            <a:off x="7312029" y="931569"/>
            <a:ext cx="1260000" cy="1260000"/>
            <a:chOff x="6850560" y="539521"/>
            <a:chExt cx="1260000" cy="1260000"/>
          </a:xfrm>
        </p:grpSpPr>
        <p:sp>
          <p:nvSpPr>
            <p:cNvPr id="51" name="Oval 50"/>
            <p:cNvSpPr/>
            <p:nvPr/>
          </p:nvSpPr>
          <p:spPr>
            <a:xfrm>
              <a:off x="6850560" y="539521"/>
              <a:ext cx="1260000" cy="1260000"/>
            </a:xfrm>
            <a:prstGeom prst="ellipse">
              <a:avLst/>
            </a:prstGeom>
            <a:solidFill>
              <a:schemeClr val="accent6"/>
            </a:solidFill>
            <a:ln w="38100"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34304" rIns="0" bIns="34304" rtlCol="0" anchor="ctr"/>
            <a:lstStyle/>
            <a:p>
              <a:pPr algn="ctr" defTabSz="457143" fontAlgn="base">
                <a:spcBef>
                  <a:spcPct val="0"/>
                </a:spcBef>
                <a:spcAft>
                  <a:spcPct val="0"/>
                </a:spcAft>
                <a:defRPr/>
              </a:pPr>
              <a:endParaRPr lang="en-US" sz="1600" kern="0" dirty="0">
                <a:solidFill>
                  <a:srgbClr val="FFFFFF"/>
                </a:solidFill>
              </a:endParaRPr>
            </a:p>
          </p:txBody>
        </p:sp>
        <p:sp>
          <p:nvSpPr>
            <p:cNvPr id="52" name="TextBox 51"/>
            <p:cNvSpPr txBox="1"/>
            <p:nvPr/>
          </p:nvSpPr>
          <p:spPr>
            <a:xfrm>
              <a:off x="7176632" y="646970"/>
              <a:ext cx="607859" cy="276999"/>
            </a:xfrm>
            <a:prstGeom prst="rect">
              <a:avLst/>
            </a:prstGeom>
            <a:ln>
              <a:noFill/>
            </a:ln>
          </p:spPr>
          <p:txBody>
            <a:bodyPr wrap="none" rtlCol="0" anchor="ctr">
              <a:spAutoFit/>
            </a:bodyPr>
            <a:lstStyle/>
            <a:p>
              <a:pPr algn="ctr" defTabSz="457143" fontAlgn="base">
                <a:spcBef>
                  <a:spcPct val="0"/>
                </a:spcBef>
                <a:spcAft>
                  <a:spcPct val="0"/>
                </a:spcAft>
                <a:defRPr/>
              </a:pPr>
              <a:r>
                <a:rPr lang="en-US" sz="1200" kern="0" dirty="0">
                  <a:solidFill>
                    <a:srgbClr val="FFFFFF"/>
                  </a:solidFill>
                  <a:ea typeface="ＭＳ Ｐゴシック" charset="0"/>
                  <a:cs typeface="ＭＳ Ｐゴシック" charset="0"/>
                </a:rPr>
                <a:t>2020s</a:t>
              </a:r>
            </a:p>
          </p:txBody>
        </p:sp>
        <p:sp>
          <p:nvSpPr>
            <p:cNvPr id="53" name="TextBox 52"/>
            <p:cNvSpPr txBox="1"/>
            <p:nvPr/>
          </p:nvSpPr>
          <p:spPr>
            <a:xfrm>
              <a:off x="7045987" y="950899"/>
              <a:ext cx="869148" cy="646331"/>
            </a:xfrm>
            <a:prstGeom prst="rect">
              <a:avLst/>
            </a:prstGeom>
            <a:noFill/>
          </p:spPr>
          <p:txBody>
            <a:bodyPr wrap="none" rtlCol="0">
              <a:spAutoFit/>
            </a:bodyPr>
            <a:lstStyle/>
            <a:p>
              <a:pPr algn="ctr" defTabSz="457143" fontAlgn="base">
                <a:lnSpc>
                  <a:spcPct val="90000"/>
                </a:lnSpc>
                <a:spcBef>
                  <a:spcPct val="0"/>
                </a:spcBef>
                <a:spcAft>
                  <a:spcPct val="0"/>
                </a:spcAft>
                <a:defRPr/>
              </a:pPr>
              <a:r>
                <a:rPr lang="en-US" sz="4000" b="1" kern="0" dirty="0">
                  <a:solidFill>
                    <a:srgbClr val="0D868E">
                      <a:lumMod val="60000"/>
                      <a:lumOff val="40000"/>
                    </a:srgbClr>
                  </a:solidFill>
                  <a:ea typeface="ＭＳ Ｐゴシック" charset="0"/>
                  <a:cs typeface="ＭＳ Ｐゴシック" charset="0"/>
                </a:rPr>
                <a:t>5G</a:t>
              </a:r>
            </a:p>
          </p:txBody>
        </p:sp>
      </p:grpSp>
      <p:sp>
        <p:nvSpPr>
          <p:cNvPr id="54" name="Rectangle 7"/>
          <p:cNvSpPr>
            <a:spLocks noChangeArrowheads="1"/>
          </p:cNvSpPr>
          <p:nvPr/>
        </p:nvSpPr>
        <p:spPr bwMode="ltGray">
          <a:xfrm>
            <a:off x="8566466" y="4742907"/>
            <a:ext cx="167655"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6A1E46DC-7EF6-4EA2-B285-14272867D133}" type="slidenum">
              <a:rPr lang="en-US" sz="600">
                <a:solidFill>
                  <a:srgbClr val="FFFFFF"/>
                </a:solidFill>
                <a:cs typeface="CiscoSans Thin"/>
              </a:rPr>
              <a:pPr algn="r" defTabSz="610744">
                <a:defRPr/>
              </a:pPr>
              <a:t>4</a:t>
            </a:fld>
            <a:endParaRPr lang="en-US" sz="600" dirty="0">
              <a:solidFill>
                <a:srgbClr val="FFFFFF"/>
              </a:solidFill>
              <a:cs typeface="CiscoSans Thin"/>
            </a:endParaRPr>
          </a:p>
        </p:txBody>
      </p:sp>
      <p:pic>
        <p:nvPicPr>
          <p:cNvPr id="55" name="Picture 2" descr="C:\Users\spius\Pictures\cisco logo blue gradient.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474663" y="4625975"/>
            <a:ext cx="4302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Slide Number Placeholder 56"/>
          <p:cNvSpPr>
            <a:spLocks noGrp="1"/>
          </p:cNvSpPr>
          <p:nvPr>
            <p:ph type="sldNum" sz="quarter" idx="4"/>
          </p:nvPr>
        </p:nvSpPr>
        <p:spPr/>
        <p:txBody>
          <a:bodyPr/>
          <a:lstStyle/>
          <a:p>
            <a:fld id="{96A97DD0-5BE7-4856-A2A9-C42C6688E607}" type="slidenum">
              <a:rPr lang="en-US" smtClean="0"/>
              <a:pPr/>
              <a:t>4</a:t>
            </a:fld>
            <a:endParaRPr lang="en-US" dirty="0"/>
          </a:p>
        </p:txBody>
      </p:sp>
    </p:spTree>
    <p:extLst>
      <p:ext uri="{BB962C8B-B14F-4D97-AF65-F5344CB8AC3E}">
        <p14:creationId xmlns:p14="http://schemas.microsoft.com/office/powerpoint/2010/main" val="61192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7396" y="1485900"/>
            <a:ext cx="4996679" cy="3657600"/>
            <a:chOff x="0" y="1095152"/>
            <a:chExt cx="5530483" cy="4048348"/>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95152"/>
              <a:ext cx="5530483" cy="4048348"/>
            </a:xfrm>
            <a:prstGeom prst="rect">
              <a:avLst/>
            </a:prstGeom>
          </p:spPr>
        </p:pic>
        <p:sp>
          <p:nvSpPr>
            <p:cNvPr id="6" name="TextBox 5"/>
            <p:cNvSpPr txBox="1">
              <a:spLocks noChangeAspect="1"/>
            </p:cNvSpPr>
            <p:nvPr/>
          </p:nvSpPr>
          <p:spPr>
            <a:xfrm rot="536166">
              <a:off x="2682268" y="1202453"/>
              <a:ext cx="545052" cy="408788"/>
            </a:xfrm>
            <a:prstGeom prst="rect">
              <a:avLst/>
            </a:prstGeom>
            <a:noFill/>
          </p:spPr>
          <p:txBody>
            <a:bodyPr wrap="none" rtlCol="0">
              <a:spAutoFit/>
            </a:bodyPr>
            <a:lstStyle/>
            <a:p>
              <a:r>
                <a:rPr lang="en-US" b="1" i="1">
                  <a:solidFill>
                    <a:schemeClr val="accent2"/>
                  </a:solidFill>
                </a:rPr>
                <a:t>5G</a:t>
              </a:r>
              <a:endParaRPr lang="en-US" b="1" i="1" dirty="0">
                <a:solidFill>
                  <a:schemeClr val="accent2"/>
                </a:solidFill>
              </a:endParaRPr>
            </a:p>
          </p:txBody>
        </p:sp>
        <p:sp>
          <p:nvSpPr>
            <p:cNvPr id="7" name="TextBox 6"/>
            <p:cNvSpPr txBox="1">
              <a:spLocks noChangeAspect="1"/>
            </p:cNvSpPr>
            <p:nvPr/>
          </p:nvSpPr>
          <p:spPr>
            <a:xfrm>
              <a:off x="2152942" y="3854479"/>
              <a:ext cx="1331046" cy="306591"/>
            </a:xfrm>
            <a:prstGeom prst="rect">
              <a:avLst/>
            </a:prstGeom>
            <a:noFill/>
          </p:spPr>
          <p:txBody>
            <a:bodyPr wrap="none" rtlCol="0">
              <a:spAutoFit/>
            </a:bodyPr>
            <a:lstStyle/>
            <a:p>
              <a:pPr algn="ctr"/>
              <a:r>
                <a:rPr lang="en-US" sz="1200" dirty="0">
                  <a:solidFill>
                    <a:schemeClr val="bg1"/>
                  </a:solidFill>
                </a:rPr>
                <a:t>INTERACTIVE</a:t>
              </a:r>
            </a:p>
          </p:txBody>
        </p:sp>
        <p:sp>
          <p:nvSpPr>
            <p:cNvPr id="8" name="TextBox 7"/>
            <p:cNvSpPr txBox="1">
              <a:spLocks noChangeAspect="1"/>
            </p:cNvSpPr>
            <p:nvPr/>
          </p:nvSpPr>
          <p:spPr>
            <a:xfrm>
              <a:off x="213248" y="1883023"/>
              <a:ext cx="1160718" cy="306591"/>
            </a:xfrm>
            <a:prstGeom prst="rect">
              <a:avLst/>
            </a:prstGeom>
            <a:noFill/>
          </p:spPr>
          <p:txBody>
            <a:bodyPr wrap="none" rtlCol="0">
              <a:spAutoFit/>
            </a:bodyPr>
            <a:lstStyle/>
            <a:p>
              <a:pPr algn="ctr"/>
              <a:r>
                <a:rPr lang="en-US" sz="1200" dirty="0">
                  <a:solidFill>
                    <a:schemeClr val="bg1"/>
                  </a:solidFill>
                </a:rPr>
                <a:t>IMMERSIVE</a:t>
              </a:r>
            </a:p>
          </p:txBody>
        </p:sp>
        <p:sp>
          <p:nvSpPr>
            <p:cNvPr id="9" name="TextBox 8"/>
            <p:cNvSpPr txBox="1">
              <a:spLocks noChangeAspect="1"/>
            </p:cNvSpPr>
            <p:nvPr/>
          </p:nvSpPr>
          <p:spPr>
            <a:xfrm>
              <a:off x="4249730" y="2112003"/>
              <a:ext cx="1102168" cy="306591"/>
            </a:xfrm>
            <a:prstGeom prst="rect">
              <a:avLst/>
            </a:prstGeom>
            <a:noFill/>
          </p:spPr>
          <p:txBody>
            <a:bodyPr wrap="none" rtlCol="0">
              <a:spAutoFit/>
            </a:bodyPr>
            <a:lstStyle/>
            <a:p>
              <a:pPr algn="ctr"/>
              <a:r>
                <a:rPr lang="en-US" sz="1200" dirty="0">
                  <a:solidFill>
                    <a:schemeClr val="bg1"/>
                  </a:solidFill>
                </a:rPr>
                <a:t>INCLUSIVE</a:t>
              </a:r>
            </a:p>
          </p:txBody>
        </p:sp>
        <p:sp>
          <p:nvSpPr>
            <p:cNvPr id="10" name="TextBox 9"/>
            <p:cNvSpPr txBox="1">
              <a:spLocks noChangeAspect="1"/>
            </p:cNvSpPr>
            <p:nvPr/>
          </p:nvSpPr>
          <p:spPr>
            <a:xfrm>
              <a:off x="52636" y="2206595"/>
              <a:ext cx="1477573" cy="442854"/>
            </a:xfrm>
            <a:prstGeom prst="rect">
              <a:avLst/>
            </a:prstGeom>
            <a:noFill/>
          </p:spPr>
          <p:txBody>
            <a:bodyPr wrap="square" rtlCol="0">
              <a:spAutoFit/>
            </a:bodyPr>
            <a:lstStyle/>
            <a:p>
              <a:pPr algn="ctr"/>
              <a:r>
                <a:rPr lang="en-US" sz="1000" dirty="0">
                  <a:solidFill>
                    <a:schemeClr val="bg1"/>
                  </a:solidFill>
                </a:rPr>
                <a:t>Enhanced mobile broadband</a:t>
              </a:r>
            </a:p>
          </p:txBody>
        </p:sp>
        <p:sp>
          <p:nvSpPr>
            <p:cNvPr id="11" name="TextBox 10"/>
            <p:cNvSpPr txBox="1">
              <a:spLocks noChangeAspect="1"/>
            </p:cNvSpPr>
            <p:nvPr/>
          </p:nvSpPr>
          <p:spPr>
            <a:xfrm>
              <a:off x="2079353" y="4129055"/>
              <a:ext cx="1470907" cy="442854"/>
            </a:xfrm>
            <a:prstGeom prst="rect">
              <a:avLst/>
            </a:prstGeom>
            <a:noFill/>
          </p:spPr>
          <p:txBody>
            <a:bodyPr wrap="square" rtlCol="0">
              <a:spAutoFit/>
            </a:bodyPr>
            <a:lstStyle>
              <a:defPPr>
                <a:defRPr lang="en-US"/>
              </a:defPPr>
              <a:lvl1pPr algn="ctr">
                <a:defRPr sz="1100">
                  <a:solidFill>
                    <a:schemeClr val="bg1"/>
                  </a:solidFill>
                </a:defRPr>
              </a:lvl1pPr>
            </a:lstStyle>
            <a:p>
              <a:r>
                <a:rPr lang="en-US" sz="1000" dirty="0"/>
                <a:t>Ultra-reliable low-latency networks</a:t>
              </a:r>
            </a:p>
          </p:txBody>
        </p:sp>
        <p:sp>
          <p:nvSpPr>
            <p:cNvPr id="12" name="TextBox 11"/>
            <p:cNvSpPr txBox="1">
              <a:spLocks noChangeAspect="1"/>
            </p:cNvSpPr>
            <p:nvPr/>
          </p:nvSpPr>
          <p:spPr>
            <a:xfrm>
              <a:off x="4076437" y="2397811"/>
              <a:ext cx="1454046" cy="442854"/>
            </a:xfrm>
            <a:prstGeom prst="rect">
              <a:avLst/>
            </a:prstGeom>
            <a:noFill/>
          </p:spPr>
          <p:txBody>
            <a:bodyPr wrap="square" rtlCol="0">
              <a:spAutoFit/>
            </a:bodyPr>
            <a:lstStyle>
              <a:defPPr>
                <a:defRPr lang="en-US"/>
              </a:defPPr>
              <a:lvl1pPr algn="ctr">
                <a:defRPr sz="1100">
                  <a:solidFill>
                    <a:schemeClr val="bg1"/>
                  </a:solidFill>
                </a:defRPr>
              </a:lvl1pPr>
            </a:lstStyle>
            <a:p>
              <a:r>
                <a:rPr lang="en-US" sz="1000" dirty="0"/>
                <a:t>Massive machine-type communication</a:t>
              </a:r>
            </a:p>
          </p:txBody>
        </p:sp>
        <p:pic>
          <p:nvPicPr>
            <p:cNvPr id="14" name="Picture 13"/>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293548" y="2685523"/>
              <a:ext cx="250717" cy="250717"/>
            </a:xfrm>
            <a:prstGeom prst="rect">
              <a:avLst/>
            </a:prstGeom>
          </p:spPr>
        </p:pic>
        <p:pic>
          <p:nvPicPr>
            <p:cNvPr id="15" name="Picture 14"/>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2293643" y="4537779"/>
              <a:ext cx="320040" cy="320040"/>
            </a:xfrm>
            <a:prstGeom prst="rect">
              <a:avLst/>
            </a:prstGeom>
          </p:spPr>
        </p:pic>
        <p:pic>
          <p:nvPicPr>
            <p:cNvPr id="16" name="Picture 15"/>
            <p:cNvPicPr>
              <a:picLocks noChangeAspect="1"/>
            </p:cNvPicPr>
            <p:nvPr/>
          </p:nvPicPr>
          <p:blipFill>
            <a:blip r:embed="rId8" cstate="hq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616467" y="2698008"/>
              <a:ext cx="210312" cy="210312"/>
            </a:xfrm>
            <a:prstGeom prst="rect">
              <a:avLst/>
            </a:prstGeom>
          </p:spPr>
        </p:pic>
        <p:pic>
          <p:nvPicPr>
            <p:cNvPr id="17" name="Picture 16"/>
            <p:cNvPicPr>
              <a:picLocks noChangeAspect="1"/>
            </p:cNvPicPr>
            <p:nvPr/>
          </p:nvPicPr>
          <p:blipFill>
            <a:blip r:embed="rId10" cstate="hq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1138983" y="2687653"/>
              <a:ext cx="221597" cy="221597"/>
            </a:xfrm>
            <a:prstGeom prst="rect">
              <a:avLst/>
            </a:prstGeom>
          </p:spPr>
        </p:pic>
        <p:pic>
          <p:nvPicPr>
            <p:cNvPr id="18" name="Picture 17"/>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2612905" y="4641790"/>
              <a:ext cx="210312" cy="210312"/>
            </a:xfrm>
            <a:prstGeom prst="rect">
              <a:avLst/>
            </a:prstGeom>
          </p:spPr>
        </p:pic>
        <p:pic>
          <p:nvPicPr>
            <p:cNvPr id="19" name="Picture 18"/>
            <p:cNvPicPr>
              <a:picLocks noChangeAspect="1"/>
            </p:cNvPicPr>
            <p:nvPr/>
          </p:nvPicPr>
          <p:blipFill>
            <a:blip r:embed="rId14" cstate="hq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2818231" y="4652373"/>
              <a:ext cx="273127" cy="273127"/>
            </a:xfrm>
            <a:prstGeom prst="rect">
              <a:avLst/>
            </a:prstGeom>
          </p:spPr>
        </p:pic>
        <p:pic>
          <p:nvPicPr>
            <p:cNvPr id="20" name="Picture 19"/>
            <p:cNvPicPr>
              <a:picLocks noChangeAspect="1"/>
            </p:cNvPicPr>
            <p:nvPr/>
          </p:nvPicPr>
          <p:blipFill>
            <a:blip r:embed="rId16" cstate="hq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a:ext>
              </a:extLst>
            </a:blip>
            <a:stretch>
              <a:fillRect/>
            </a:stretch>
          </p:blipFill>
          <p:spPr>
            <a:xfrm>
              <a:off x="3095485" y="4637465"/>
              <a:ext cx="192024" cy="192024"/>
            </a:xfrm>
            <a:prstGeom prst="rect">
              <a:avLst/>
            </a:prstGeom>
          </p:spPr>
        </p:pic>
        <p:pic>
          <p:nvPicPr>
            <p:cNvPr id="21" name="Picture 20"/>
            <p:cNvPicPr>
              <a:picLocks noChangeAspect="1"/>
            </p:cNvPicPr>
            <p:nvPr/>
          </p:nvPicPr>
          <p:blipFill>
            <a:blip r:embed="rId18" cstate="hq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a:ext>
              </a:extLst>
            </a:blip>
            <a:stretch>
              <a:fillRect/>
            </a:stretch>
          </p:blipFill>
          <p:spPr>
            <a:xfrm>
              <a:off x="898981" y="2714869"/>
              <a:ext cx="192024" cy="192024"/>
            </a:xfrm>
            <a:prstGeom prst="rect">
              <a:avLst/>
            </a:prstGeom>
          </p:spPr>
        </p:pic>
        <p:pic>
          <p:nvPicPr>
            <p:cNvPr id="23" name="Picture 22"/>
            <p:cNvPicPr>
              <a:picLocks noChangeAspect="1"/>
            </p:cNvPicPr>
            <p:nvPr/>
          </p:nvPicPr>
          <p:blipFill>
            <a:blip r:embed="rId20" cstate="hq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a:ext>
              </a:extLst>
            </a:blip>
            <a:stretch>
              <a:fillRect/>
            </a:stretch>
          </p:blipFill>
          <p:spPr>
            <a:xfrm>
              <a:off x="4413748" y="2886122"/>
              <a:ext cx="192024" cy="192024"/>
            </a:xfrm>
            <a:prstGeom prst="rect">
              <a:avLst/>
            </a:prstGeom>
          </p:spPr>
        </p:pic>
        <p:pic>
          <p:nvPicPr>
            <p:cNvPr id="24" name="Picture 23"/>
            <p:cNvPicPr>
              <a:picLocks noChangeAspect="1"/>
            </p:cNvPicPr>
            <p:nvPr/>
          </p:nvPicPr>
          <p:blipFill>
            <a:blip r:embed="rId22" cstate="hq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tretch>
              <a:fillRect/>
            </a:stretch>
          </p:blipFill>
          <p:spPr>
            <a:xfrm>
              <a:off x="4647427" y="2886122"/>
              <a:ext cx="192024" cy="192024"/>
            </a:xfrm>
            <a:prstGeom prst="rect">
              <a:avLst/>
            </a:prstGeom>
          </p:spPr>
        </p:pic>
        <p:pic>
          <p:nvPicPr>
            <p:cNvPr id="25" name="Picture 24"/>
            <p:cNvPicPr>
              <a:picLocks noChangeAspect="1"/>
            </p:cNvPicPr>
            <p:nvPr/>
          </p:nvPicPr>
          <p:blipFill>
            <a:blip r:embed="rId24" cstate="hqprint">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a:ext>
              </a:extLst>
            </a:blip>
            <a:stretch>
              <a:fillRect/>
            </a:stretch>
          </p:blipFill>
          <p:spPr>
            <a:xfrm>
              <a:off x="4881106" y="2858810"/>
              <a:ext cx="210312" cy="210312"/>
            </a:xfrm>
            <a:prstGeom prst="rect">
              <a:avLst/>
            </a:prstGeom>
          </p:spPr>
        </p:pic>
        <p:pic>
          <p:nvPicPr>
            <p:cNvPr id="26" name="Picture 25"/>
            <p:cNvPicPr>
              <a:picLocks noChangeAspect="1"/>
            </p:cNvPicPr>
            <p:nvPr/>
          </p:nvPicPr>
          <p:blipFill>
            <a:blip r:embed="rId26" cstate="hq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a:ext>
              </a:extLst>
            </a:blip>
            <a:stretch>
              <a:fillRect/>
            </a:stretch>
          </p:blipFill>
          <p:spPr>
            <a:xfrm>
              <a:off x="5102794" y="2858810"/>
              <a:ext cx="210312" cy="210312"/>
            </a:xfrm>
            <a:prstGeom prst="rect">
              <a:avLst/>
            </a:prstGeom>
          </p:spPr>
        </p:pic>
      </p:grpSp>
      <p:sp>
        <p:nvSpPr>
          <p:cNvPr id="2" name="Title 1"/>
          <p:cNvSpPr>
            <a:spLocks noGrp="1"/>
          </p:cNvSpPr>
          <p:nvPr>
            <p:ph type="title"/>
          </p:nvPr>
        </p:nvSpPr>
        <p:spPr>
          <a:xfrm>
            <a:off x="437766" y="214143"/>
            <a:ext cx="8345488" cy="731837"/>
          </a:xfrm>
        </p:spPr>
        <p:txBody>
          <a:bodyPr/>
          <a:lstStyle/>
          <a:p>
            <a:r>
              <a:rPr lang="en-US" dirty="0" smtClean="0"/>
              <a:t>5G is Not just Bandwidth</a:t>
            </a:r>
            <a:br>
              <a:rPr lang="en-US" dirty="0" smtClean="0"/>
            </a:br>
            <a:r>
              <a:rPr lang="en-US" dirty="0" smtClean="0"/>
              <a:t>- </a:t>
            </a:r>
            <a:r>
              <a:rPr lang="en-US" sz="2200" dirty="0" smtClean="0"/>
              <a:t>Evolution to the app economy and complex value chains</a:t>
            </a:r>
            <a:endParaRPr lang="en-US" sz="2200" dirty="0"/>
          </a:p>
        </p:txBody>
      </p:sp>
      <p:sp>
        <p:nvSpPr>
          <p:cNvPr id="28" name="TextBox 27"/>
          <p:cNvSpPr txBox="1"/>
          <p:nvPr/>
        </p:nvSpPr>
        <p:spPr>
          <a:xfrm>
            <a:off x="5389898" y="1988272"/>
            <a:ext cx="3647073" cy="584775"/>
          </a:xfrm>
          <a:prstGeom prst="rect">
            <a:avLst/>
          </a:prstGeom>
          <a:noFill/>
        </p:spPr>
        <p:txBody>
          <a:bodyPr wrap="square" rtlCol="0">
            <a:spAutoFit/>
          </a:bodyPr>
          <a:lstStyle/>
          <a:p>
            <a:r>
              <a:rPr lang="en-US" sz="1600" b="1" dirty="0"/>
              <a:t>History</a:t>
            </a:r>
            <a:r>
              <a:rPr lang="en-US" sz="1600" dirty="0"/>
              <a:t>: 1G to 4G was all about the vertical radio ecosystem</a:t>
            </a:r>
          </a:p>
        </p:txBody>
      </p:sp>
      <p:sp>
        <p:nvSpPr>
          <p:cNvPr id="29" name="TextBox 28"/>
          <p:cNvSpPr txBox="1"/>
          <p:nvPr/>
        </p:nvSpPr>
        <p:spPr>
          <a:xfrm>
            <a:off x="5142441" y="3696929"/>
            <a:ext cx="4098196" cy="1077218"/>
          </a:xfrm>
          <a:prstGeom prst="rect">
            <a:avLst/>
          </a:prstGeom>
          <a:noFill/>
        </p:spPr>
        <p:txBody>
          <a:bodyPr wrap="square" rtlCol="0">
            <a:spAutoFit/>
          </a:bodyPr>
          <a:lstStyle/>
          <a:p>
            <a:r>
              <a:rPr lang="en-US" sz="1600" b="1" dirty="0"/>
              <a:t>Future</a:t>
            </a:r>
            <a:r>
              <a:rPr lang="en-US" sz="1600" dirty="0"/>
              <a:t> : 5G is about the disaggregated, </a:t>
            </a:r>
            <a:r>
              <a:rPr lang="en-US" sz="1600" dirty="0" err="1"/>
              <a:t>cloudified</a:t>
            </a:r>
            <a:r>
              <a:rPr lang="en-US" sz="1600" dirty="0"/>
              <a:t> virtual network, </a:t>
            </a:r>
            <a:r>
              <a:rPr lang="en-US" sz="1600" dirty="0" smtClean="0"/>
              <a:t>ubiquitous connectivity and </a:t>
            </a:r>
            <a:r>
              <a:rPr lang="en-US" sz="1600" dirty="0"/>
              <a:t>the </a:t>
            </a:r>
            <a:r>
              <a:rPr lang="en-US" sz="1600" dirty="0" smtClean="0"/>
              <a:t> “</a:t>
            </a:r>
            <a:r>
              <a:rPr lang="en-US" sz="1600" dirty="0"/>
              <a:t>app-economy” for People and Things</a:t>
            </a:r>
            <a:endParaRPr lang="en-US" sz="1600" b="1" dirty="0"/>
          </a:p>
        </p:txBody>
      </p:sp>
      <p:pic>
        <p:nvPicPr>
          <p:cNvPr id="13" name="Picture 12"/>
          <p:cNvPicPr>
            <a:picLocks noChangeAspect="1"/>
          </p:cNvPicPr>
          <p:nvPr/>
        </p:nvPicPr>
        <p:blipFill>
          <a:blip r:embed="rId2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109661" y="2093041"/>
            <a:ext cx="286689" cy="286689"/>
          </a:xfrm>
          <a:prstGeom prst="rect">
            <a:avLst/>
          </a:prstGeom>
        </p:spPr>
      </p:pic>
      <p:pic>
        <p:nvPicPr>
          <p:cNvPr id="33" name="Picture 32"/>
          <p:cNvPicPr>
            <a:picLocks noChangeAspect="1"/>
          </p:cNvPicPr>
          <p:nvPr/>
        </p:nvPicPr>
        <p:blipFill>
          <a:blip r:embed="rId2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827065" y="3683189"/>
            <a:ext cx="286689" cy="286689"/>
          </a:xfrm>
          <a:prstGeom prst="rect">
            <a:avLst/>
          </a:prstGeom>
        </p:spPr>
      </p:pic>
      <p:pic>
        <p:nvPicPr>
          <p:cNvPr id="34" name="Picture 33"/>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986064" y="994055"/>
            <a:ext cx="851647" cy="851647"/>
          </a:xfrm>
          <a:prstGeom prst="rect">
            <a:avLst/>
          </a:prstGeom>
        </p:spPr>
      </p:pic>
      <p:sp>
        <p:nvSpPr>
          <p:cNvPr id="31" name="TextBox 30"/>
          <p:cNvSpPr txBox="1"/>
          <p:nvPr/>
        </p:nvSpPr>
        <p:spPr>
          <a:xfrm>
            <a:off x="7735751" y="1218384"/>
            <a:ext cx="857927" cy="507831"/>
          </a:xfrm>
          <a:prstGeom prst="rect">
            <a:avLst/>
          </a:prstGeom>
          <a:noFill/>
        </p:spPr>
        <p:txBody>
          <a:bodyPr wrap="none" rtlCol="0">
            <a:spAutoFit/>
          </a:bodyPr>
          <a:lstStyle/>
          <a:p>
            <a:r>
              <a:rPr lang="en-US" sz="2700" i="1">
                <a:solidFill>
                  <a:schemeClr val="tx1">
                    <a:lumMod val="50000"/>
                  </a:schemeClr>
                </a:solidFill>
              </a:rPr>
              <a:t>First</a:t>
            </a:r>
          </a:p>
        </p:txBody>
      </p:sp>
      <p:sp>
        <p:nvSpPr>
          <p:cNvPr id="35" name="TextBox 34"/>
          <p:cNvSpPr txBox="1"/>
          <p:nvPr/>
        </p:nvSpPr>
        <p:spPr>
          <a:xfrm>
            <a:off x="6057222" y="969638"/>
            <a:ext cx="492443" cy="369332"/>
          </a:xfrm>
          <a:prstGeom prst="rect">
            <a:avLst/>
          </a:prstGeom>
          <a:noFill/>
        </p:spPr>
        <p:txBody>
          <a:bodyPr wrap="none" rtlCol="0">
            <a:spAutoFit/>
          </a:bodyPr>
          <a:lstStyle/>
          <a:p>
            <a:r>
              <a:rPr lang="en-US" i="1" smtClean="0">
                <a:solidFill>
                  <a:schemeClr val="tx1">
                    <a:lumMod val="50000"/>
                  </a:schemeClr>
                </a:solidFill>
              </a:rPr>
              <a:t>1G</a:t>
            </a:r>
            <a:endParaRPr lang="en-US" i="1">
              <a:solidFill>
                <a:schemeClr val="tx1">
                  <a:lumMod val="50000"/>
                </a:schemeClr>
              </a:solidFill>
            </a:endParaRPr>
          </a:p>
        </p:txBody>
      </p:sp>
      <p:sp>
        <p:nvSpPr>
          <p:cNvPr id="36" name="TextBox 35"/>
          <p:cNvSpPr txBox="1"/>
          <p:nvPr/>
        </p:nvSpPr>
        <p:spPr>
          <a:xfrm>
            <a:off x="5881024" y="1248609"/>
            <a:ext cx="492443" cy="369332"/>
          </a:xfrm>
          <a:prstGeom prst="rect">
            <a:avLst/>
          </a:prstGeom>
          <a:noFill/>
        </p:spPr>
        <p:txBody>
          <a:bodyPr wrap="none" rtlCol="0">
            <a:spAutoFit/>
          </a:bodyPr>
          <a:lstStyle/>
          <a:p>
            <a:r>
              <a:rPr lang="en-US" i="1" dirty="0">
                <a:solidFill>
                  <a:schemeClr val="tx1">
                    <a:lumMod val="50000"/>
                  </a:schemeClr>
                </a:solidFill>
              </a:rPr>
              <a:t>2</a:t>
            </a:r>
            <a:r>
              <a:rPr lang="en-US" i="1" dirty="0" smtClean="0">
                <a:solidFill>
                  <a:schemeClr val="tx1">
                    <a:lumMod val="50000"/>
                  </a:schemeClr>
                </a:solidFill>
              </a:rPr>
              <a:t>G</a:t>
            </a:r>
            <a:endParaRPr lang="en-US" i="1" dirty="0">
              <a:solidFill>
                <a:schemeClr val="tx1">
                  <a:lumMod val="50000"/>
                </a:schemeClr>
              </a:solidFill>
            </a:endParaRPr>
          </a:p>
        </p:txBody>
      </p:sp>
      <p:sp>
        <p:nvSpPr>
          <p:cNvPr id="37" name="TextBox 36"/>
          <p:cNvSpPr txBox="1"/>
          <p:nvPr/>
        </p:nvSpPr>
        <p:spPr>
          <a:xfrm>
            <a:off x="6250356" y="1246190"/>
            <a:ext cx="492443" cy="369332"/>
          </a:xfrm>
          <a:prstGeom prst="rect">
            <a:avLst/>
          </a:prstGeom>
          <a:noFill/>
        </p:spPr>
        <p:txBody>
          <a:bodyPr wrap="none" rtlCol="0">
            <a:spAutoFit/>
          </a:bodyPr>
          <a:lstStyle/>
          <a:p>
            <a:r>
              <a:rPr lang="en-US" i="1" dirty="0" smtClean="0">
                <a:solidFill>
                  <a:schemeClr val="tx1">
                    <a:lumMod val="50000"/>
                  </a:schemeClr>
                </a:solidFill>
              </a:rPr>
              <a:t>3G</a:t>
            </a:r>
            <a:endParaRPr lang="en-US" i="1" dirty="0">
              <a:solidFill>
                <a:schemeClr val="tx1">
                  <a:lumMod val="50000"/>
                </a:schemeClr>
              </a:solidFill>
            </a:endParaRPr>
          </a:p>
        </p:txBody>
      </p:sp>
      <p:sp>
        <p:nvSpPr>
          <p:cNvPr id="38" name="TextBox 37"/>
          <p:cNvSpPr txBox="1"/>
          <p:nvPr/>
        </p:nvSpPr>
        <p:spPr>
          <a:xfrm>
            <a:off x="6069002" y="1548325"/>
            <a:ext cx="492443" cy="369332"/>
          </a:xfrm>
          <a:prstGeom prst="rect">
            <a:avLst/>
          </a:prstGeom>
          <a:noFill/>
        </p:spPr>
        <p:txBody>
          <a:bodyPr wrap="none" rtlCol="0">
            <a:spAutoFit/>
          </a:bodyPr>
          <a:lstStyle/>
          <a:p>
            <a:r>
              <a:rPr lang="en-US" i="1" dirty="0">
                <a:solidFill>
                  <a:schemeClr val="tx1">
                    <a:lumMod val="50000"/>
                  </a:schemeClr>
                </a:solidFill>
              </a:rPr>
              <a:t>4</a:t>
            </a:r>
            <a:r>
              <a:rPr lang="en-US" i="1" dirty="0" smtClean="0">
                <a:solidFill>
                  <a:schemeClr val="tx1">
                    <a:lumMod val="50000"/>
                  </a:schemeClr>
                </a:solidFill>
              </a:rPr>
              <a:t>G</a:t>
            </a:r>
            <a:endParaRPr lang="en-US" i="1" dirty="0">
              <a:solidFill>
                <a:schemeClr val="tx1">
                  <a:lumMod val="50000"/>
                </a:schemeClr>
              </a:solidFill>
            </a:endParaRPr>
          </a:p>
        </p:txBody>
      </p:sp>
      <p:sp>
        <p:nvSpPr>
          <p:cNvPr id="39" name="TextBox 38"/>
          <p:cNvSpPr txBox="1"/>
          <p:nvPr/>
        </p:nvSpPr>
        <p:spPr>
          <a:xfrm>
            <a:off x="6657366" y="1255409"/>
            <a:ext cx="386644" cy="507831"/>
          </a:xfrm>
          <a:prstGeom prst="rect">
            <a:avLst/>
          </a:prstGeom>
          <a:noFill/>
        </p:spPr>
        <p:txBody>
          <a:bodyPr wrap="none" rtlCol="0">
            <a:spAutoFit/>
          </a:bodyPr>
          <a:lstStyle/>
          <a:p>
            <a:r>
              <a:rPr lang="en-US" sz="2700" dirty="0">
                <a:solidFill>
                  <a:schemeClr val="tx1">
                    <a:lumMod val="50000"/>
                  </a:schemeClr>
                </a:solidFill>
              </a:rPr>
              <a:t>=</a:t>
            </a:r>
          </a:p>
        </p:txBody>
      </p:sp>
      <p:sp>
        <p:nvSpPr>
          <p:cNvPr id="40" name="TextBox 39"/>
          <p:cNvSpPr txBox="1"/>
          <p:nvPr/>
        </p:nvSpPr>
        <p:spPr>
          <a:xfrm>
            <a:off x="5267677" y="2500028"/>
            <a:ext cx="3891515" cy="215444"/>
          </a:xfrm>
          <a:prstGeom prst="rect">
            <a:avLst/>
          </a:prstGeom>
          <a:noFill/>
        </p:spPr>
        <p:txBody>
          <a:bodyPr wrap="square" rtlCol="0">
            <a:spAutoFit/>
          </a:bodyPr>
          <a:lstStyle/>
          <a:p>
            <a:pPr algn="ctr"/>
            <a:r>
              <a:rPr lang="en-US" sz="800" dirty="0"/>
              <a:t>Basic Services </a:t>
            </a:r>
            <a:r>
              <a:rPr lang="mr-IN" sz="800" dirty="0"/>
              <a:t>–</a:t>
            </a:r>
            <a:r>
              <a:rPr lang="en-US" sz="800" dirty="0"/>
              <a:t> Voice, Text, MMS and Packet Data</a:t>
            </a:r>
          </a:p>
        </p:txBody>
      </p:sp>
      <p:pic>
        <p:nvPicPr>
          <p:cNvPr id="41" name="Picture 40"/>
          <p:cNvPicPr>
            <a:picLocks noChangeAspect="1"/>
          </p:cNvPicPr>
          <p:nvPr/>
        </p:nvPicPr>
        <p:blipFill>
          <a:blip r:embed="rId30"/>
          <a:stretch>
            <a:fillRect/>
          </a:stretch>
        </p:blipFill>
        <p:spPr>
          <a:xfrm>
            <a:off x="6445700" y="2879703"/>
            <a:ext cx="966186" cy="721048"/>
          </a:xfrm>
          <a:prstGeom prst="ellipse">
            <a:avLst/>
          </a:prstGeom>
          <a:ln>
            <a:noFill/>
          </a:ln>
          <a:effectLst>
            <a:softEdge rad="112500"/>
          </a:effectLst>
        </p:spPr>
      </p:pic>
      <p:sp>
        <p:nvSpPr>
          <p:cNvPr id="42" name="TextBox 41"/>
          <p:cNvSpPr txBox="1"/>
          <p:nvPr/>
        </p:nvSpPr>
        <p:spPr>
          <a:xfrm>
            <a:off x="4983035" y="4706475"/>
            <a:ext cx="3891515" cy="215444"/>
          </a:xfrm>
          <a:prstGeom prst="rect">
            <a:avLst/>
          </a:prstGeom>
          <a:noFill/>
        </p:spPr>
        <p:txBody>
          <a:bodyPr wrap="square" rtlCol="0">
            <a:spAutoFit/>
          </a:bodyPr>
          <a:lstStyle/>
          <a:p>
            <a:pPr algn="ctr"/>
            <a:r>
              <a:rPr lang="en-GB" sz="800" dirty="0"/>
              <a:t>Business Models now come first</a:t>
            </a:r>
            <a:endParaRPr lang="en-US" sz="800" dirty="0"/>
          </a:p>
        </p:txBody>
      </p:sp>
      <p:pic>
        <p:nvPicPr>
          <p:cNvPr id="43" name="Picture 42"/>
          <p:cNvPicPr>
            <a:picLocks noChangeAspect="1"/>
          </p:cNvPicPr>
          <p:nvPr/>
        </p:nvPicPr>
        <p:blipFill rotWithShape="1">
          <a:blip r:embed="rId31" cstate="hqprint">
            <a:extLst>
              <a:ext uri="{28A0092B-C50C-407E-A947-70E740481C1C}">
                <a14:useLocalDpi xmlns:a14="http://schemas.microsoft.com/office/drawing/2010/main"/>
              </a:ext>
            </a:extLst>
          </a:blip>
          <a:srcRect/>
          <a:stretch/>
        </p:blipFill>
        <p:spPr>
          <a:xfrm>
            <a:off x="7592961" y="2803468"/>
            <a:ext cx="1274811" cy="746800"/>
          </a:xfrm>
          <a:prstGeom prst="rect">
            <a:avLst/>
          </a:prstGeom>
        </p:spPr>
      </p:pic>
      <p:sp>
        <p:nvSpPr>
          <p:cNvPr id="44" name="TextBox 43"/>
          <p:cNvSpPr txBox="1"/>
          <p:nvPr/>
        </p:nvSpPr>
        <p:spPr>
          <a:xfrm>
            <a:off x="5526928" y="3092558"/>
            <a:ext cx="492443" cy="369332"/>
          </a:xfrm>
          <a:prstGeom prst="rect">
            <a:avLst/>
          </a:prstGeom>
          <a:noFill/>
        </p:spPr>
        <p:txBody>
          <a:bodyPr wrap="none" rtlCol="0">
            <a:spAutoFit/>
          </a:bodyPr>
          <a:lstStyle/>
          <a:p>
            <a:r>
              <a:rPr lang="en-US" i="1" dirty="0">
                <a:solidFill>
                  <a:schemeClr val="tx1">
                    <a:lumMod val="50000"/>
                  </a:schemeClr>
                </a:solidFill>
              </a:rPr>
              <a:t>5</a:t>
            </a:r>
            <a:r>
              <a:rPr lang="en-US" i="1" dirty="0" smtClean="0">
                <a:solidFill>
                  <a:schemeClr val="tx1">
                    <a:lumMod val="50000"/>
                  </a:schemeClr>
                </a:solidFill>
              </a:rPr>
              <a:t>G</a:t>
            </a:r>
            <a:endParaRPr lang="en-US" i="1" dirty="0">
              <a:solidFill>
                <a:schemeClr val="tx1">
                  <a:lumMod val="50000"/>
                </a:schemeClr>
              </a:solidFill>
            </a:endParaRPr>
          </a:p>
        </p:txBody>
      </p:sp>
      <p:sp>
        <p:nvSpPr>
          <p:cNvPr id="45" name="TextBox 44"/>
          <p:cNvSpPr txBox="1"/>
          <p:nvPr/>
        </p:nvSpPr>
        <p:spPr>
          <a:xfrm>
            <a:off x="5958996" y="2971660"/>
            <a:ext cx="386644" cy="507831"/>
          </a:xfrm>
          <a:prstGeom prst="rect">
            <a:avLst/>
          </a:prstGeom>
          <a:noFill/>
        </p:spPr>
        <p:txBody>
          <a:bodyPr wrap="none" rtlCol="0">
            <a:spAutoFit/>
          </a:bodyPr>
          <a:lstStyle/>
          <a:p>
            <a:r>
              <a:rPr lang="en-US" sz="2700">
                <a:solidFill>
                  <a:schemeClr val="tx1">
                    <a:lumMod val="50000"/>
                  </a:schemeClr>
                </a:solidFill>
              </a:rPr>
              <a:t>=</a:t>
            </a:r>
          </a:p>
        </p:txBody>
      </p:sp>
      <p:sp>
        <p:nvSpPr>
          <p:cNvPr id="46" name="TextBox 45"/>
          <p:cNvSpPr txBox="1"/>
          <p:nvPr/>
        </p:nvSpPr>
        <p:spPr>
          <a:xfrm>
            <a:off x="7375765" y="2997853"/>
            <a:ext cx="386644" cy="507831"/>
          </a:xfrm>
          <a:prstGeom prst="rect">
            <a:avLst/>
          </a:prstGeom>
          <a:noFill/>
        </p:spPr>
        <p:txBody>
          <a:bodyPr wrap="none" rtlCol="0">
            <a:spAutoFit/>
          </a:bodyPr>
          <a:lstStyle/>
          <a:p>
            <a:r>
              <a:rPr lang="en-US" sz="2700">
                <a:solidFill>
                  <a:schemeClr val="tx1">
                    <a:lumMod val="50000"/>
                  </a:schemeClr>
                </a:solidFill>
              </a:rPr>
              <a:t>+</a:t>
            </a:r>
          </a:p>
        </p:txBody>
      </p:sp>
      <p:sp>
        <p:nvSpPr>
          <p:cNvPr id="47" name="TextBox 46"/>
          <p:cNvSpPr txBox="1"/>
          <p:nvPr/>
        </p:nvSpPr>
        <p:spPr>
          <a:xfrm>
            <a:off x="8070328" y="2961461"/>
            <a:ext cx="486030" cy="230832"/>
          </a:xfrm>
          <a:prstGeom prst="rect">
            <a:avLst/>
          </a:prstGeom>
          <a:noFill/>
        </p:spPr>
        <p:txBody>
          <a:bodyPr wrap="none" rtlCol="0">
            <a:spAutoFit/>
          </a:bodyPr>
          <a:lstStyle/>
          <a:p>
            <a:r>
              <a:rPr lang="en-US" sz="900" i="1">
                <a:solidFill>
                  <a:schemeClr val="tx1">
                    <a:lumMod val="50000"/>
                  </a:schemeClr>
                </a:solidFill>
              </a:rPr>
              <a:t>Radio</a:t>
            </a:r>
          </a:p>
        </p:txBody>
      </p:sp>
      <p:sp>
        <p:nvSpPr>
          <p:cNvPr id="48" name="TextBox 47"/>
          <p:cNvSpPr txBox="1"/>
          <p:nvPr/>
        </p:nvSpPr>
        <p:spPr>
          <a:xfrm>
            <a:off x="7730096" y="3119454"/>
            <a:ext cx="627095" cy="230832"/>
          </a:xfrm>
          <a:prstGeom prst="rect">
            <a:avLst/>
          </a:prstGeom>
          <a:noFill/>
        </p:spPr>
        <p:txBody>
          <a:bodyPr wrap="none" rtlCol="0">
            <a:spAutoFit/>
          </a:bodyPr>
          <a:lstStyle/>
          <a:p>
            <a:r>
              <a:rPr lang="en-US" sz="900" i="1" dirty="0">
                <a:solidFill>
                  <a:schemeClr val="tx1">
                    <a:lumMod val="50000"/>
                  </a:schemeClr>
                </a:solidFill>
              </a:rPr>
              <a:t>Services</a:t>
            </a:r>
          </a:p>
        </p:txBody>
      </p:sp>
      <p:sp>
        <p:nvSpPr>
          <p:cNvPr id="49" name="TextBox 48"/>
          <p:cNvSpPr txBox="1"/>
          <p:nvPr/>
        </p:nvSpPr>
        <p:spPr>
          <a:xfrm>
            <a:off x="8115457" y="3245375"/>
            <a:ext cx="607859" cy="230832"/>
          </a:xfrm>
          <a:prstGeom prst="rect">
            <a:avLst/>
          </a:prstGeom>
          <a:noFill/>
        </p:spPr>
        <p:txBody>
          <a:bodyPr wrap="none" rtlCol="0">
            <a:spAutoFit/>
          </a:bodyPr>
          <a:lstStyle/>
          <a:p>
            <a:r>
              <a:rPr lang="en-US" sz="900" i="1" dirty="0">
                <a:solidFill>
                  <a:schemeClr val="tx1">
                    <a:lumMod val="50000"/>
                  </a:schemeClr>
                </a:solidFill>
              </a:rPr>
              <a:t>Network</a:t>
            </a:r>
          </a:p>
        </p:txBody>
      </p:sp>
    </p:spTree>
    <p:extLst>
      <p:ext uri="{BB962C8B-B14F-4D97-AF65-F5344CB8AC3E}">
        <p14:creationId xmlns:p14="http://schemas.microsoft.com/office/powerpoint/2010/main" val="125686900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Y:\Production\Cisco Projects\C97 Presentation (PPT-PDF)\C97-738530-00\Supporting Files\AR82493.jpg"/>
          <p:cNvPicPr>
            <a:picLocks noChangeAspect="1" noChangeArrowheads="1"/>
          </p:cNvPicPr>
          <p:nvPr/>
        </p:nvPicPr>
        <p:blipFill>
          <a:blip r:embed="rId3" cstate="print"/>
          <a:srcRect/>
          <a:stretch>
            <a:fillRect/>
          </a:stretch>
        </p:blipFill>
        <p:spPr bwMode="auto">
          <a:xfrm>
            <a:off x="0" y="1073150"/>
            <a:ext cx="9144000" cy="2013439"/>
          </a:xfrm>
          <a:prstGeom prst="rect">
            <a:avLst/>
          </a:prstGeom>
          <a:noFill/>
        </p:spPr>
      </p:pic>
      <p:sp>
        <p:nvSpPr>
          <p:cNvPr id="66" name="Rectangle 65"/>
          <p:cNvSpPr/>
          <p:nvPr/>
        </p:nvSpPr>
        <p:spPr>
          <a:xfrm>
            <a:off x="0" y="1073150"/>
            <a:ext cx="9144000" cy="2013439"/>
          </a:xfrm>
          <a:prstGeom prst="rect">
            <a:avLst/>
          </a:prstGeom>
          <a:solidFill>
            <a:schemeClr val="bg2">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48" name="Title 47"/>
          <p:cNvSpPr>
            <a:spLocks noGrp="1"/>
          </p:cNvSpPr>
          <p:nvPr>
            <p:ph type="title"/>
          </p:nvPr>
        </p:nvSpPr>
        <p:spPr/>
        <p:txBody>
          <a:bodyPr/>
          <a:lstStyle/>
          <a:p>
            <a:r>
              <a:rPr lang="en-US" dirty="0" smtClean="0"/>
              <a:t>Digitization Leading Cloud, </a:t>
            </a:r>
            <a:r>
              <a:rPr lang="en-US" dirty="0" err="1" smtClean="0"/>
              <a:t>IoT</a:t>
            </a:r>
            <a:r>
              <a:rPr lang="en-US" dirty="0" smtClean="0"/>
              <a:t>, 5G</a:t>
            </a:r>
            <a:endParaRPr lang="en-US" dirty="0"/>
          </a:p>
        </p:txBody>
      </p:sp>
      <p:sp>
        <p:nvSpPr>
          <p:cNvPr id="50" name="Rectangle 49"/>
          <p:cNvSpPr/>
          <p:nvPr/>
        </p:nvSpPr>
        <p:spPr>
          <a:xfrm>
            <a:off x="0" y="3086589"/>
            <a:ext cx="9144000" cy="1631461"/>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nvGrpSpPr>
          <p:cNvPr id="51" name="Group 50"/>
          <p:cNvGrpSpPr/>
          <p:nvPr/>
        </p:nvGrpSpPr>
        <p:grpSpPr>
          <a:xfrm>
            <a:off x="3312692" y="1049502"/>
            <a:ext cx="2097508" cy="2097508"/>
            <a:chOff x="28927" y="804672"/>
            <a:chExt cx="3105958" cy="3105958"/>
          </a:xfrm>
        </p:grpSpPr>
        <p:grpSp>
          <p:nvGrpSpPr>
            <p:cNvPr id="52" name="Group 83"/>
            <p:cNvGrpSpPr/>
            <p:nvPr/>
          </p:nvGrpSpPr>
          <p:grpSpPr>
            <a:xfrm>
              <a:off x="28927" y="804672"/>
              <a:ext cx="3105958" cy="3105958"/>
              <a:chOff x="-8512" y="753130"/>
              <a:chExt cx="3239928" cy="3239928"/>
            </a:xfrm>
          </p:grpSpPr>
          <p:sp>
            <p:nvSpPr>
              <p:cNvPr id="63" name="Oval 62"/>
              <p:cNvSpPr/>
              <p:nvPr/>
            </p:nvSpPr>
            <p:spPr>
              <a:xfrm>
                <a:off x="-8512" y="753130"/>
                <a:ext cx="3239928" cy="3239928"/>
              </a:xfrm>
              <a:prstGeom prst="ellipse">
                <a:avLst/>
              </a:prstGeom>
              <a:solidFill>
                <a:srgbClr val="36A4D7">
                  <a:alpha val="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64" name="Arc 63"/>
              <p:cNvSpPr/>
              <p:nvPr/>
            </p:nvSpPr>
            <p:spPr>
              <a:xfrm>
                <a:off x="250819" y="1012461"/>
                <a:ext cx="2721266" cy="2721266"/>
              </a:xfrm>
              <a:prstGeom prst="arc">
                <a:avLst>
                  <a:gd name="adj1" fmla="val 2836177"/>
                  <a:gd name="adj2" fmla="val 2392252"/>
                </a:avLst>
              </a:prstGeom>
              <a:noFill/>
              <a:ln w="15875" cmpd="sng">
                <a:solidFill>
                  <a:schemeClr val="bg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latin typeface="+mj-lt"/>
                </a:endParaRPr>
              </a:p>
            </p:txBody>
          </p:sp>
          <p:sp>
            <p:nvSpPr>
              <p:cNvPr id="65" name="Oval 64"/>
              <p:cNvSpPr/>
              <p:nvPr/>
            </p:nvSpPr>
            <p:spPr>
              <a:xfrm>
                <a:off x="2513279" y="3233619"/>
                <a:ext cx="165435" cy="165435"/>
              </a:xfrm>
              <a:prstGeom prst="ellipse">
                <a:avLst/>
              </a:prstGeom>
              <a:no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grpSp>
        <p:grpSp>
          <p:nvGrpSpPr>
            <p:cNvPr id="53" name="Group 87"/>
            <p:cNvGrpSpPr/>
            <p:nvPr/>
          </p:nvGrpSpPr>
          <p:grpSpPr>
            <a:xfrm>
              <a:off x="397920" y="1173665"/>
              <a:ext cx="2367972" cy="2367972"/>
              <a:chOff x="332602" y="1856276"/>
              <a:chExt cx="3553212" cy="3553212"/>
            </a:xfrm>
          </p:grpSpPr>
          <p:sp>
            <p:nvSpPr>
              <p:cNvPr id="54" name="Rounded Rectangle 53"/>
              <p:cNvSpPr>
                <a:spLocks noChangeAspect="1"/>
              </p:cNvSpPr>
              <p:nvPr/>
            </p:nvSpPr>
            <p:spPr>
              <a:xfrm>
                <a:off x="332602" y="1856276"/>
                <a:ext cx="3553212" cy="3553212"/>
              </a:xfrm>
              <a:prstGeom prst="roundRect">
                <a:avLst>
                  <a:gd name="adj" fmla="val 50000"/>
                </a:avLst>
              </a:prstGeom>
              <a:solidFill>
                <a:schemeClr val="bg1">
                  <a:alpha val="80000"/>
                </a:schemeClr>
              </a:solidFill>
              <a:ln w="22225">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89"/>
                <a:endParaRPr lang="en-US" sz="1400" dirty="0">
                  <a:solidFill>
                    <a:srgbClr val="FFFFFF"/>
                  </a:solidFill>
                  <a:latin typeface="+mj-lt"/>
                </a:endParaRPr>
              </a:p>
            </p:txBody>
          </p:sp>
          <p:sp>
            <p:nvSpPr>
              <p:cNvPr id="55" name="Rectangle 54"/>
              <p:cNvSpPr/>
              <p:nvPr/>
            </p:nvSpPr>
            <p:spPr>
              <a:xfrm>
                <a:off x="376181" y="2261460"/>
                <a:ext cx="3466051" cy="1805410"/>
              </a:xfrm>
              <a:prstGeom prst="rect">
                <a:avLst/>
              </a:prstGeom>
            </p:spPr>
            <p:txBody>
              <a:bodyPr wrap="square">
                <a:spAutoFit/>
              </a:bodyPr>
              <a:lstStyle/>
              <a:p>
                <a:pPr algn="ctr">
                  <a:lnSpc>
                    <a:spcPct val="90000"/>
                  </a:lnSpc>
                  <a:spcAft>
                    <a:spcPts val="0"/>
                  </a:spcAft>
                </a:pPr>
                <a:r>
                  <a:rPr lang="en-US" sz="2600" b="1" dirty="0" smtClean="0">
                    <a:solidFill>
                      <a:schemeClr val="bg2"/>
                    </a:solidFill>
                    <a:latin typeface="+mj-lt"/>
                  </a:rPr>
                  <a:t>$2 Trillion</a:t>
                </a:r>
                <a:endParaRPr lang="en-US" sz="2600" b="1" dirty="0">
                  <a:solidFill>
                    <a:schemeClr val="bg2"/>
                  </a:solidFill>
                  <a:latin typeface="+mj-lt"/>
                </a:endParaRPr>
              </a:p>
            </p:txBody>
          </p:sp>
          <p:sp>
            <p:nvSpPr>
              <p:cNvPr id="57" name="Rectangle 56"/>
              <p:cNvSpPr/>
              <p:nvPr/>
            </p:nvSpPr>
            <p:spPr>
              <a:xfrm>
                <a:off x="572405" y="4199450"/>
                <a:ext cx="3073606" cy="1025802"/>
              </a:xfrm>
              <a:prstGeom prst="rect">
                <a:avLst/>
              </a:prstGeom>
            </p:spPr>
            <p:txBody>
              <a:bodyPr wrap="square">
                <a:spAutoFit/>
              </a:bodyPr>
              <a:lstStyle/>
              <a:p>
                <a:pPr algn="ctr">
                  <a:spcAft>
                    <a:spcPts val="300"/>
                  </a:spcAft>
                </a:pPr>
                <a:r>
                  <a:rPr lang="en-US" sz="1200" dirty="0" smtClean="0">
                    <a:solidFill>
                      <a:srgbClr val="676767">
                        <a:lumMod val="75000"/>
                      </a:srgbClr>
                    </a:solidFill>
                    <a:latin typeface="+mj-lt"/>
                  </a:rPr>
                  <a:t>SP Economic Opportunity</a:t>
                </a:r>
                <a:endParaRPr lang="en-US" sz="1200" dirty="0">
                  <a:solidFill>
                    <a:srgbClr val="676767">
                      <a:lumMod val="75000"/>
                    </a:srgbClr>
                  </a:solidFill>
                  <a:latin typeface="+mj-lt"/>
                </a:endParaRPr>
              </a:p>
            </p:txBody>
          </p:sp>
        </p:grpSp>
      </p:grpSp>
      <p:sp>
        <p:nvSpPr>
          <p:cNvPr id="79" name="TextBox 78"/>
          <p:cNvSpPr txBox="1"/>
          <p:nvPr/>
        </p:nvSpPr>
        <p:spPr>
          <a:xfrm>
            <a:off x="7074353" y="3695845"/>
            <a:ext cx="1737908" cy="272382"/>
          </a:xfrm>
          <a:prstGeom prst="rect">
            <a:avLst/>
          </a:prstGeom>
          <a:noFill/>
          <a:effectLst/>
        </p:spPr>
        <p:txBody>
          <a:bodyPr wrap="square" lIns="45720" tIns="45720" rIns="45720" bIns="45720" rtlCol="0" anchor="ctr">
            <a:spAutoFit/>
          </a:bodyPr>
          <a:lstStyle/>
          <a:p>
            <a:pPr algn="ctr">
              <a:lnSpc>
                <a:spcPct val="90000"/>
              </a:lnSpc>
              <a:spcBef>
                <a:spcPts val="0"/>
              </a:spcBef>
              <a:spcAft>
                <a:spcPts val="0"/>
              </a:spcAft>
            </a:pPr>
            <a:r>
              <a:rPr lang="en-IN" sz="1300" b="1" dirty="0" smtClean="0">
                <a:solidFill>
                  <a:schemeClr val="bg2">
                    <a:lumMod val="75000"/>
                  </a:schemeClr>
                </a:solidFill>
                <a:latin typeface="+mj-lt"/>
                <a:cs typeface="Avenir Book"/>
              </a:rPr>
              <a:t>More Video</a:t>
            </a:r>
          </a:p>
        </p:txBody>
      </p:sp>
      <p:grpSp>
        <p:nvGrpSpPr>
          <p:cNvPr id="84" name="Group 78"/>
          <p:cNvGrpSpPr/>
          <p:nvPr/>
        </p:nvGrpSpPr>
        <p:grpSpPr>
          <a:xfrm>
            <a:off x="7703985" y="3260825"/>
            <a:ext cx="478658" cy="387194"/>
            <a:chOff x="9286369" y="4380074"/>
            <a:chExt cx="1034234" cy="836610"/>
          </a:xfrm>
          <a:solidFill>
            <a:schemeClr val="bg2"/>
          </a:solidFill>
        </p:grpSpPr>
        <p:sp>
          <p:nvSpPr>
            <p:cNvPr id="97" name="Freeform 176"/>
            <p:cNvSpPr>
              <a:spLocks/>
            </p:cNvSpPr>
            <p:nvPr/>
          </p:nvSpPr>
          <p:spPr bwMode="auto">
            <a:xfrm>
              <a:off x="9688201" y="4979534"/>
              <a:ext cx="237149" cy="237150"/>
            </a:xfrm>
            <a:custGeom>
              <a:avLst/>
              <a:gdLst>
                <a:gd name="T0" fmla="*/ 31 w 213"/>
                <a:gd name="T1" fmla="*/ 31 h 213"/>
                <a:gd name="T2" fmla="*/ 17 w 213"/>
                <a:gd name="T3" fmla="*/ 48 h 213"/>
                <a:gd name="T4" fmla="*/ 8 w 213"/>
                <a:gd name="T5" fmla="*/ 67 h 213"/>
                <a:gd name="T6" fmla="*/ 2 w 213"/>
                <a:gd name="T7" fmla="*/ 86 h 213"/>
                <a:gd name="T8" fmla="*/ 0 w 213"/>
                <a:gd name="T9" fmla="*/ 107 h 213"/>
                <a:gd name="T10" fmla="*/ 2 w 213"/>
                <a:gd name="T11" fmla="*/ 127 h 213"/>
                <a:gd name="T12" fmla="*/ 8 w 213"/>
                <a:gd name="T13" fmla="*/ 146 h 213"/>
                <a:gd name="T14" fmla="*/ 17 w 213"/>
                <a:gd name="T15" fmla="*/ 166 h 213"/>
                <a:gd name="T16" fmla="*/ 31 w 213"/>
                <a:gd name="T17" fmla="*/ 182 h 213"/>
                <a:gd name="T18" fmla="*/ 39 w 213"/>
                <a:gd name="T19" fmla="*/ 190 h 213"/>
                <a:gd name="T20" fmla="*/ 57 w 213"/>
                <a:gd name="T21" fmla="*/ 202 h 213"/>
                <a:gd name="T22" fmla="*/ 76 w 213"/>
                <a:gd name="T23" fmla="*/ 210 h 213"/>
                <a:gd name="T24" fmla="*/ 97 w 213"/>
                <a:gd name="T25" fmla="*/ 213 h 213"/>
                <a:gd name="T26" fmla="*/ 117 w 213"/>
                <a:gd name="T27" fmla="*/ 213 h 213"/>
                <a:gd name="T28" fmla="*/ 137 w 213"/>
                <a:gd name="T29" fmla="*/ 210 h 213"/>
                <a:gd name="T30" fmla="*/ 157 w 213"/>
                <a:gd name="T31" fmla="*/ 202 h 213"/>
                <a:gd name="T32" fmla="*/ 174 w 213"/>
                <a:gd name="T33" fmla="*/ 190 h 213"/>
                <a:gd name="T34" fmla="*/ 182 w 213"/>
                <a:gd name="T35" fmla="*/ 182 h 213"/>
                <a:gd name="T36" fmla="*/ 196 w 213"/>
                <a:gd name="T37" fmla="*/ 166 h 213"/>
                <a:gd name="T38" fmla="*/ 206 w 213"/>
                <a:gd name="T39" fmla="*/ 146 h 213"/>
                <a:gd name="T40" fmla="*/ 212 w 213"/>
                <a:gd name="T41" fmla="*/ 127 h 213"/>
                <a:gd name="T42" fmla="*/ 213 w 213"/>
                <a:gd name="T43" fmla="*/ 107 h 213"/>
                <a:gd name="T44" fmla="*/ 212 w 213"/>
                <a:gd name="T45" fmla="*/ 86 h 213"/>
                <a:gd name="T46" fmla="*/ 206 w 213"/>
                <a:gd name="T47" fmla="*/ 67 h 213"/>
                <a:gd name="T48" fmla="*/ 196 w 213"/>
                <a:gd name="T49" fmla="*/ 48 h 213"/>
                <a:gd name="T50" fmla="*/ 182 w 213"/>
                <a:gd name="T51" fmla="*/ 31 h 213"/>
                <a:gd name="T52" fmla="*/ 174 w 213"/>
                <a:gd name="T53" fmla="*/ 24 h 213"/>
                <a:gd name="T54" fmla="*/ 157 w 213"/>
                <a:gd name="T55" fmla="*/ 12 h 213"/>
                <a:gd name="T56" fmla="*/ 137 w 213"/>
                <a:gd name="T57" fmla="*/ 4 h 213"/>
                <a:gd name="T58" fmla="*/ 117 w 213"/>
                <a:gd name="T59" fmla="*/ 0 h 213"/>
                <a:gd name="T60" fmla="*/ 97 w 213"/>
                <a:gd name="T61" fmla="*/ 0 h 213"/>
                <a:gd name="T62" fmla="*/ 76 w 213"/>
                <a:gd name="T63" fmla="*/ 4 h 213"/>
                <a:gd name="T64" fmla="*/ 57 w 213"/>
                <a:gd name="T65" fmla="*/ 12 h 213"/>
                <a:gd name="T66" fmla="*/ 39 w 213"/>
                <a:gd name="T67" fmla="*/ 24 h 213"/>
                <a:gd name="T68" fmla="*/ 31 w 213"/>
                <a:gd name="T6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3">
                  <a:moveTo>
                    <a:pt x="31" y="31"/>
                  </a:moveTo>
                  <a:lnTo>
                    <a:pt x="31" y="31"/>
                  </a:lnTo>
                  <a:lnTo>
                    <a:pt x="24" y="39"/>
                  </a:lnTo>
                  <a:lnTo>
                    <a:pt x="17" y="48"/>
                  </a:lnTo>
                  <a:lnTo>
                    <a:pt x="12" y="57"/>
                  </a:lnTo>
                  <a:lnTo>
                    <a:pt x="8" y="67"/>
                  </a:lnTo>
                  <a:lnTo>
                    <a:pt x="4" y="76"/>
                  </a:lnTo>
                  <a:lnTo>
                    <a:pt x="2" y="86"/>
                  </a:lnTo>
                  <a:lnTo>
                    <a:pt x="1" y="97"/>
                  </a:lnTo>
                  <a:lnTo>
                    <a:pt x="0" y="107"/>
                  </a:lnTo>
                  <a:lnTo>
                    <a:pt x="1" y="116"/>
                  </a:lnTo>
                  <a:lnTo>
                    <a:pt x="2" y="127"/>
                  </a:lnTo>
                  <a:lnTo>
                    <a:pt x="4" y="137"/>
                  </a:lnTo>
                  <a:lnTo>
                    <a:pt x="8" y="146"/>
                  </a:lnTo>
                  <a:lnTo>
                    <a:pt x="12" y="157"/>
                  </a:lnTo>
                  <a:lnTo>
                    <a:pt x="17" y="166"/>
                  </a:lnTo>
                  <a:lnTo>
                    <a:pt x="24" y="174"/>
                  </a:lnTo>
                  <a:lnTo>
                    <a:pt x="31" y="182"/>
                  </a:lnTo>
                  <a:lnTo>
                    <a:pt x="31" y="182"/>
                  </a:lnTo>
                  <a:lnTo>
                    <a:pt x="39" y="190"/>
                  </a:lnTo>
                  <a:lnTo>
                    <a:pt x="48" y="196"/>
                  </a:lnTo>
                  <a:lnTo>
                    <a:pt x="57" y="202"/>
                  </a:lnTo>
                  <a:lnTo>
                    <a:pt x="67" y="206"/>
                  </a:lnTo>
                  <a:lnTo>
                    <a:pt x="76" y="210"/>
                  </a:lnTo>
                  <a:lnTo>
                    <a:pt x="86" y="212"/>
                  </a:lnTo>
                  <a:lnTo>
                    <a:pt x="97" y="213"/>
                  </a:lnTo>
                  <a:lnTo>
                    <a:pt x="107" y="213"/>
                  </a:lnTo>
                  <a:lnTo>
                    <a:pt x="117" y="213"/>
                  </a:lnTo>
                  <a:lnTo>
                    <a:pt x="127" y="212"/>
                  </a:lnTo>
                  <a:lnTo>
                    <a:pt x="137" y="210"/>
                  </a:lnTo>
                  <a:lnTo>
                    <a:pt x="147" y="206"/>
                  </a:lnTo>
                  <a:lnTo>
                    <a:pt x="157" y="202"/>
                  </a:lnTo>
                  <a:lnTo>
                    <a:pt x="166" y="196"/>
                  </a:lnTo>
                  <a:lnTo>
                    <a:pt x="174" y="190"/>
                  </a:lnTo>
                  <a:lnTo>
                    <a:pt x="182" y="182"/>
                  </a:lnTo>
                  <a:lnTo>
                    <a:pt x="182" y="182"/>
                  </a:lnTo>
                  <a:lnTo>
                    <a:pt x="190" y="174"/>
                  </a:lnTo>
                  <a:lnTo>
                    <a:pt x="196" y="166"/>
                  </a:lnTo>
                  <a:lnTo>
                    <a:pt x="202" y="157"/>
                  </a:lnTo>
                  <a:lnTo>
                    <a:pt x="206" y="146"/>
                  </a:lnTo>
                  <a:lnTo>
                    <a:pt x="210" y="137"/>
                  </a:lnTo>
                  <a:lnTo>
                    <a:pt x="212" y="127"/>
                  </a:lnTo>
                  <a:lnTo>
                    <a:pt x="213" y="116"/>
                  </a:lnTo>
                  <a:lnTo>
                    <a:pt x="213" y="107"/>
                  </a:lnTo>
                  <a:lnTo>
                    <a:pt x="213" y="97"/>
                  </a:lnTo>
                  <a:lnTo>
                    <a:pt x="212" y="86"/>
                  </a:lnTo>
                  <a:lnTo>
                    <a:pt x="210" y="76"/>
                  </a:lnTo>
                  <a:lnTo>
                    <a:pt x="206" y="67"/>
                  </a:lnTo>
                  <a:lnTo>
                    <a:pt x="202" y="57"/>
                  </a:lnTo>
                  <a:lnTo>
                    <a:pt x="196" y="48"/>
                  </a:lnTo>
                  <a:lnTo>
                    <a:pt x="190" y="39"/>
                  </a:lnTo>
                  <a:lnTo>
                    <a:pt x="182" y="31"/>
                  </a:lnTo>
                  <a:lnTo>
                    <a:pt x="182" y="31"/>
                  </a:lnTo>
                  <a:lnTo>
                    <a:pt x="174" y="24"/>
                  </a:lnTo>
                  <a:lnTo>
                    <a:pt x="166" y="17"/>
                  </a:lnTo>
                  <a:lnTo>
                    <a:pt x="157" y="12"/>
                  </a:lnTo>
                  <a:lnTo>
                    <a:pt x="147" y="8"/>
                  </a:lnTo>
                  <a:lnTo>
                    <a:pt x="137" y="4"/>
                  </a:lnTo>
                  <a:lnTo>
                    <a:pt x="127" y="2"/>
                  </a:lnTo>
                  <a:lnTo>
                    <a:pt x="117" y="0"/>
                  </a:lnTo>
                  <a:lnTo>
                    <a:pt x="107" y="0"/>
                  </a:lnTo>
                  <a:lnTo>
                    <a:pt x="97" y="0"/>
                  </a:lnTo>
                  <a:lnTo>
                    <a:pt x="86" y="2"/>
                  </a:lnTo>
                  <a:lnTo>
                    <a:pt x="76" y="4"/>
                  </a:lnTo>
                  <a:lnTo>
                    <a:pt x="67" y="8"/>
                  </a:lnTo>
                  <a:lnTo>
                    <a:pt x="57" y="12"/>
                  </a:lnTo>
                  <a:lnTo>
                    <a:pt x="48" y="17"/>
                  </a:lnTo>
                  <a:lnTo>
                    <a:pt x="39" y="24"/>
                  </a:lnTo>
                  <a:lnTo>
                    <a:pt x="31" y="31"/>
                  </a:lnTo>
                  <a:lnTo>
                    <a:pt x="3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3" name="Freeform 177"/>
            <p:cNvSpPr>
              <a:spLocks/>
            </p:cNvSpPr>
            <p:nvPr/>
          </p:nvSpPr>
          <p:spPr bwMode="auto">
            <a:xfrm>
              <a:off x="9576216" y="4788498"/>
              <a:ext cx="461122" cy="164689"/>
            </a:xfrm>
            <a:custGeom>
              <a:avLst/>
              <a:gdLst>
                <a:gd name="T0" fmla="*/ 302 w 424"/>
                <a:gd name="T1" fmla="*/ 15 h 155"/>
                <a:gd name="T2" fmla="*/ 257 w 424"/>
                <a:gd name="T3" fmla="*/ 4 h 155"/>
                <a:gd name="T4" fmla="*/ 212 w 424"/>
                <a:gd name="T5" fmla="*/ 0 h 155"/>
                <a:gd name="T6" fmla="*/ 184 w 424"/>
                <a:gd name="T7" fmla="*/ 1 h 155"/>
                <a:gd name="T8" fmla="*/ 131 w 424"/>
                <a:gd name="T9" fmla="*/ 12 h 155"/>
                <a:gd name="T10" fmla="*/ 81 w 424"/>
                <a:gd name="T11" fmla="*/ 32 h 155"/>
                <a:gd name="T12" fmla="*/ 56 w 424"/>
                <a:gd name="T13" fmla="*/ 47 h 155"/>
                <a:gd name="T14" fmla="*/ 33 w 424"/>
                <a:gd name="T15" fmla="*/ 64 h 155"/>
                <a:gd name="T16" fmla="*/ 11 w 424"/>
                <a:gd name="T17" fmla="*/ 83 h 155"/>
                <a:gd name="T18" fmla="*/ 7 w 424"/>
                <a:gd name="T19" fmla="*/ 90 h 155"/>
                <a:gd name="T20" fmla="*/ 0 w 424"/>
                <a:gd name="T21" fmla="*/ 105 h 155"/>
                <a:gd name="T22" fmla="*/ 0 w 424"/>
                <a:gd name="T23" fmla="*/ 121 h 155"/>
                <a:gd name="T24" fmla="*/ 7 w 424"/>
                <a:gd name="T25" fmla="*/ 136 h 155"/>
                <a:gd name="T26" fmla="*/ 11 w 424"/>
                <a:gd name="T27" fmla="*/ 142 h 155"/>
                <a:gd name="T28" fmla="*/ 25 w 424"/>
                <a:gd name="T29" fmla="*/ 151 h 155"/>
                <a:gd name="T30" fmla="*/ 41 w 424"/>
                <a:gd name="T31" fmla="*/ 155 h 155"/>
                <a:gd name="T32" fmla="*/ 49 w 424"/>
                <a:gd name="T33" fmla="*/ 154 h 155"/>
                <a:gd name="T34" fmla="*/ 64 w 424"/>
                <a:gd name="T35" fmla="*/ 148 h 155"/>
                <a:gd name="T36" fmla="*/ 70 w 424"/>
                <a:gd name="T37" fmla="*/ 142 h 155"/>
                <a:gd name="T38" fmla="*/ 102 w 424"/>
                <a:gd name="T39" fmla="*/ 117 h 155"/>
                <a:gd name="T40" fmla="*/ 137 w 424"/>
                <a:gd name="T41" fmla="*/ 98 h 155"/>
                <a:gd name="T42" fmla="*/ 174 w 424"/>
                <a:gd name="T43" fmla="*/ 88 h 155"/>
                <a:gd name="T44" fmla="*/ 212 w 424"/>
                <a:gd name="T45" fmla="*/ 84 h 155"/>
                <a:gd name="T46" fmla="*/ 228 w 424"/>
                <a:gd name="T47" fmla="*/ 84 h 155"/>
                <a:gd name="T48" fmla="*/ 261 w 424"/>
                <a:gd name="T49" fmla="*/ 90 h 155"/>
                <a:gd name="T50" fmla="*/ 276 w 424"/>
                <a:gd name="T51" fmla="*/ 95 h 155"/>
                <a:gd name="T52" fmla="*/ 316 w 424"/>
                <a:gd name="T53" fmla="*/ 113 h 155"/>
                <a:gd name="T54" fmla="*/ 353 w 424"/>
                <a:gd name="T55" fmla="*/ 142 h 155"/>
                <a:gd name="T56" fmla="*/ 360 w 424"/>
                <a:gd name="T57" fmla="*/ 148 h 155"/>
                <a:gd name="T58" fmla="*/ 375 w 424"/>
                <a:gd name="T59" fmla="*/ 154 h 155"/>
                <a:gd name="T60" fmla="*/ 391 w 424"/>
                <a:gd name="T61" fmla="*/ 154 h 155"/>
                <a:gd name="T62" fmla="*/ 406 w 424"/>
                <a:gd name="T63" fmla="*/ 148 h 155"/>
                <a:gd name="T64" fmla="*/ 412 w 424"/>
                <a:gd name="T65" fmla="*/ 142 h 155"/>
                <a:gd name="T66" fmla="*/ 421 w 424"/>
                <a:gd name="T67" fmla="*/ 128 h 155"/>
                <a:gd name="T68" fmla="*/ 424 w 424"/>
                <a:gd name="T69" fmla="*/ 113 h 155"/>
                <a:gd name="T70" fmla="*/ 421 w 424"/>
                <a:gd name="T71" fmla="*/ 97 h 155"/>
                <a:gd name="T72" fmla="*/ 412 w 424"/>
                <a:gd name="T73" fmla="*/ 83 h 155"/>
                <a:gd name="T74" fmla="*/ 400 w 424"/>
                <a:gd name="T75" fmla="*/ 72 h 155"/>
                <a:gd name="T76" fmla="*/ 374 w 424"/>
                <a:gd name="T77" fmla="*/ 51 h 155"/>
                <a:gd name="T78" fmla="*/ 346 w 424"/>
                <a:gd name="T79" fmla="*/ 35 h 155"/>
                <a:gd name="T80" fmla="*/ 317 w 424"/>
                <a:gd name="T81" fmla="*/ 21 h 155"/>
                <a:gd name="T82" fmla="*/ 302 w 424"/>
                <a:gd name="T83" fmla="*/ 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4" h="155">
                  <a:moveTo>
                    <a:pt x="302" y="15"/>
                  </a:moveTo>
                  <a:lnTo>
                    <a:pt x="302" y="15"/>
                  </a:lnTo>
                  <a:lnTo>
                    <a:pt x="280" y="8"/>
                  </a:lnTo>
                  <a:lnTo>
                    <a:pt x="257" y="4"/>
                  </a:lnTo>
                  <a:lnTo>
                    <a:pt x="235" y="1"/>
                  </a:lnTo>
                  <a:lnTo>
                    <a:pt x="212" y="0"/>
                  </a:lnTo>
                  <a:lnTo>
                    <a:pt x="212" y="0"/>
                  </a:lnTo>
                  <a:lnTo>
                    <a:pt x="184" y="1"/>
                  </a:lnTo>
                  <a:lnTo>
                    <a:pt x="158" y="6"/>
                  </a:lnTo>
                  <a:lnTo>
                    <a:pt x="131" y="12"/>
                  </a:lnTo>
                  <a:lnTo>
                    <a:pt x="105" y="21"/>
                  </a:lnTo>
                  <a:lnTo>
                    <a:pt x="81" y="32"/>
                  </a:lnTo>
                  <a:lnTo>
                    <a:pt x="68" y="39"/>
                  </a:lnTo>
                  <a:lnTo>
                    <a:pt x="56" y="47"/>
                  </a:lnTo>
                  <a:lnTo>
                    <a:pt x="45" y="56"/>
                  </a:lnTo>
                  <a:lnTo>
                    <a:pt x="33" y="64"/>
                  </a:lnTo>
                  <a:lnTo>
                    <a:pt x="22" y="73"/>
                  </a:lnTo>
                  <a:lnTo>
                    <a:pt x="11" y="83"/>
                  </a:lnTo>
                  <a:lnTo>
                    <a:pt x="11" y="83"/>
                  </a:lnTo>
                  <a:lnTo>
                    <a:pt x="7" y="90"/>
                  </a:lnTo>
                  <a:lnTo>
                    <a:pt x="2" y="97"/>
                  </a:lnTo>
                  <a:lnTo>
                    <a:pt x="0" y="105"/>
                  </a:lnTo>
                  <a:lnTo>
                    <a:pt x="0" y="113"/>
                  </a:lnTo>
                  <a:lnTo>
                    <a:pt x="0" y="121"/>
                  </a:lnTo>
                  <a:lnTo>
                    <a:pt x="2" y="128"/>
                  </a:lnTo>
                  <a:lnTo>
                    <a:pt x="7" y="136"/>
                  </a:lnTo>
                  <a:lnTo>
                    <a:pt x="11" y="142"/>
                  </a:lnTo>
                  <a:lnTo>
                    <a:pt x="11" y="142"/>
                  </a:lnTo>
                  <a:lnTo>
                    <a:pt x="18" y="148"/>
                  </a:lnTo>
                  <a:lnTo>
                    <a:pt x="25" y="151"/>
                  </a:lnTo>
                  <a:lnTo>
                    <a:pt x="33" y="154"/>
                  </a:lnTo>
                  <a:lnTo>
                    <a:pt x="41" y="155"/>
                  </a:lnTo>
                  <a:lnTo>
                    <a:pt x="41" y="155"/>
                  </a:lnTo>
                  <a:lnTo>
                    <a:pt x="49" y="154"/>
                  </a:lnTo>
                  <a:lnTo>
                    <a:pt x="57" y="151"/>
                  </a:lnTo>
                  <a:lnTo>
                    <a:pt x="64" y="148"/>
                  </a:lnTo>
                  <a:lnTo>
                    <a:pt x="70" y="142"/>
                  </a:lnTo>
                  <a:lnTo>
                    <a:pt x="70" y="142"/>
                  </a:lnTo>
                  <a:lnTo>
                    <a:pt x="86" y="128"/>
                  </a:lnTo>
                  <a:lnTo>
                    <a:pt x="102" y="117"/>
                  </a:lnTo>
                  <a:lnTo>
                    <a:pt x="119" y="106"/>
                  </a:lnTo>
                  <a:lnTo>
                    <a:pt x="137" y="98"/>
                  </a:lnTo>
                  <a:lnTo>
                    <a:pt x="154" y="92"/>
                  </a:lnTo>
                  <a:lnTo>
                    <a:pt x="174" y="88"/>
                  </a:lnTo>
                  <a:lnTo>
                    <a:pt x="192" y="84"/>
                  </a:lnTo>
                  <a:lnTo>
                    <a:pt x="212" y="84"/>
                  </a:lnTo>
                  <a:lnTo>
                    <a:pt x="212" y="84"/>
                  </a:lnTo>
                  <a:lnTo>
                    <a:pt x="228" y="84"/>
                  </a:lnTo>
                  <a:lnTo>
                    <a:pt x="244" y="87"/>
                  </a:lnTo>
                  <a:lnTo>
                    <a:pt x="261" y="90"/>
                  </a:lnTo>
                  <a:lnTo>
                    <a:pt x="276" y="95"/>
                  </a:lnTo>
                  <a:lnTo>
                    <a:pt x="276" y="95"/>
                  </a:lnTo>
                  <a:lnTo>
                    <a:pt x="296" y="103"/>
                  </a:lnTo>
                  <a:lnTo>
                    <a:pt x="316" y="113"/>
                  </a:lnTo>
                  <a:lnTo>
                    <a:pt x="336" y="127"/>
                  </a:lnTo>
                  <a:lnTo>
                    <a:pt x="353" y="142"/>
                  </a:lnTo>
                  <a:lnTo>
                    <a:pt x="353" y="142"/>
                  </a:lnTo>
                  <a:lnTo>
                    <a:pt x="360" y="148"/>
                  </a:lnTo>
                  <a:lnTo>
                    <a:pt x="367" y="151"/>
                  </a:lnTo>
                  <a:lnTo>
                    <a:pt x="375" y="154"/>
                  </a:lnTo>
                  <a:lnTo>
                    <a:pt x="383" y="155"/>
                  </a:lnTo>
                  <a:lnTo>
                    <a:pt x="391" y="154"/>
                  </a:lnTo>
                  <a:lnTo>
                    <a:pt x="398" y="151"/>
                  </a:lnTo>
                  <a:lnTo>
                    <a:pt x="406" y="148"/>
                  </a:lnTo>
                  <a:lnTo>
                    <a:pt x="412" y="142"/>
                  </a:lnTo>
                  <a:lnTo>
                    <a:pt x="412" y="142"/>
                  </a:lnTo>
                  <a:lnTo>
                    <a:pt x="417" y="136"/>
                  </a:lnTo>
                  <a:lnTo>
                    <a:pt x="421" y="128"/>
                  </a:lnTo>
                  <a:lnTo>
                    <a:pt x="423" y="121"/>
                  </a:lnTo>
                  <a:lnTo>
                    <a:pt x="424" y="113"/>
                  </a:lnTo>
                  <a:lnTo>
                    <a:pt x="423" y="105"/>
                  </a:lnTo>
                  <a:lnTo>
                    <a:pt x="421" y="97"/>
                  </a:lnTo>
                  <a:lnTo>
                    <a:pt x="417" y="90"/>
                  </a:lnTo>
                  <a:lnTo>
                    <a:pt x="412" y="83"/>
                  </a:lnTo>
                  <a:lnTo>
                    <a:pt x="412" y="83"/>
                  </a:lnTo>
                  <a:lnTo>
                    <a:pt x="400" y="72"/>
                  </a:lnTo>
                  <a:lnTo>
                    <a:pt x="387" y="61"/>
                  </a:lnTo>
                  <a:lnTo>
                    <a:pt x="374" y="51"/>
                  </a:lnTo>
                  <a:lnTo>
                    <a:pt x="360" y="43"/>
                  </a:lnTo>
                  <a:lnTo>
                    <a:pt x="346" y="35"/>
                  </a:lnTo>
                  <a:lnTo>
                    <a:pt x="332" y="27"/>
                  </a:lnTo>
                  <a:lnTo>
                    <a:pt x="317" y="21"/>
                  </a:lnTo>
                  <a:lnTo>
                    <a:pt x="302" y="15"/>
                  </a:lnTo>
                  <a:lnTo>
                    <a:pt x="302"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4" name="Freeform 178"/>
            <p:cNvSpPr>
              <a:spLocks/>
            </p:cNvSpPr>
            <p:nvPr/>
          </p:nvSpPr>
          <p:spPr bwMode="auto">
            <a:xfrm>
              <a:off x="9431293" y="4584285"/>
              <a:ext cx="750972" cy="230565"/>
            </a:xfrm>
            <a:custGeom>
              <a:avLst/>
              <a:gdLst>
                <a:gd name="T0" fmla="*/ 341 w 682"/>
                <a:gd name="T1" fmla="*/ 0 h 208"/>
                <a:gd name="T2" fmla="*/ 296 w 682"/>
                <a:gd name="T3" fmla="*/ 2 h 208"/>
                <a:gd name="T4" fmla="*/ 252 w 682"/>
                <a:gd name="T5" fmla="*/ 9 h 208"/>
                <a:gd name="T6" fmla="*/ 208 w 682"/>
                <a:gd name="T7" fmla="*/ 19 h 208"/>
                <a:gd name="T8" fmla="*/ 166 w 682"/>
                <a:gd name="T9" fmla="*/ 34 h 208"/>
                <a:gd name="T10" fmla="*/ 124 w 682"/>
                <a:gd name="T11" fmla="*/ 54 h 208"/>
                <a:gd name="T12" fmla="*/ 85 w 682"/>
                <a:gd name="T13" fmla="*/ 77 h 208"/>
                <a:gd name="T14" fmla="*/ 47 w 682"/>
                <a:gd name="T15" fmla="*/ 105 h 208"/>
                <a:gd name="T16" fmla="*/ 12 w 682"/>
                <a:gd name="T17" fmla="*/ 137 h 208"/>
                <a:gd name="T18" fmla="*/ 6 w 682"/>
                <a:gd name="T19" fmla="*/ 143 h 208"/>
                <a:gd name="T20" fmla="*/ 1 w 682"/>
                <a:gd name="T21" fmla="*/ 158 h 208"/>
                <a:gd name="T22" fmla="*/ 1 w 682"/>
                <a:gd name="T23" fmla="*/ 174 h 208"/>
                <a:gd name="T24" fmla="*/ 6 w 682"/>
                <a:gd name="T25" fmla="*/ 189 h 208"/>
                <a:gd name="T26" fmla="*/ 12 w 682"/>
                <a:gd name="T27" fmla="*/ 196 h 208"/>
                <a:gd name="T28" fmla="*/ 26 w 682"/>
                <a:gd name="T29" fmla="*/ 205 h 208"/>
                <a:gd name="T30" fmla="*/ 41 w 682"/>
                <a:gd name="T31" fmla="*/ 208 h 208"/>
                <a:gd name="T32" fmla="*/ 49 w 682"/>
                <a:gd name="T33" fmla="*/ 208 h 208"/>
                <a:gd name="T34" fmla="*/ 64 w 682"/>
                <a:gd name="T35" fmla="*/ 201 h 208"/>
                <a:gd name="T36" fmla="*/ 71 w 682"/>
                <a:gd name="T37" fmla="*/ 196 h 208"/>
                <a:gd name="T38" fmla="*/ 100 w 682"/>
                <a:gd name="T39" fmla="*/ 169 h 208"/>
                <a:gd name="T40" fmla="*/ 131 w 682"/>
                <a:gd name="T41" fmla="*/ 146 h 208"/>
                <a:gd name="T42" fmla="*/ 163 w 682"/>
                <a:gd name="T43" fmla="*/ 128 h 208"/>
                <a:gd name="T44" fmla="*/ 197 w 682"/>
                <a:gd name="T45" fmla="*/ 112 h 208"/>
                <a:gd name="T46" fmla="*/ 233 w 682"/>
                <a:gd name="T47" fmla="*/ 99 h 208"/>
                <a:gd name="T48" fmla="*/ 268 w 682"/>
                <a:gd name="T49" fmla="*/ 91 h 208"/>
                <a:gd name="T50" fmla="*/ 304 w 682"/>
                <a:gd name="T51" fmla="*/ 85 h 208"/>
                <a:gd name="T52" fmla="*/ 341 w 682"/>
                <a:gd name="T53" fmla="*/ 84 h 208"/>
                <a:gd name="T54" fmla="*/ 360 w 682"/>
                <a:gd name="T55" fmla="*/ 84 h 208"/>
                <a:gd name="T56" fmla="*/ 395 w 682"/>
                <a:gd name="T57" fmla="*/ 88 h 208"/>
                <a:gd name="T58" fmla="*/ 432 w 682"/>
                <a:gd name="T59" fmla="*/ 94 h 208"/>
                <a:gd name="T60" fmla="*/ 467 w 682"/>
                <a:gd name="T61" fmla="*/ 105 h 208"/>
                <a:gd name="T62" fmla="*/ 501 w 682"/>
                <a:gd name="T63" fmla="*/ 119 h 208"/>
                <a:gd name="T64" fmla="*/ 535 w 682"/>
                <a:gd name="T65" fmla="*/ 136 h 208"/>
                <a:gd name="T66" fmla="*/ 566 w 682"/>
                <a:gd name="T67" fmla="*/ 158 h 208"/>
                <a:gd name="T68" fmla="*/ 596 w 682"/>
                <a:gd name="T69" fmla="*/ 182 h 208"/>
                <a:gd name="T70" fmla="*/ 611 w 682"/>
                <a:gd name="T71" fmla="*/ 196 h 208"/>
                <a:gd name="T72" fmla="*/ 625 w 682"/>
                <a:gd name="T73" fmla="*/ 205 h 208"/>
                <a:gd name="T74" fmla="*/ 640 w 682"/>
                <a:gd name="T75" fmla="*/ 208 h 208"/>
                <a:gd name="T76" fmla="*/ 656 w 682"/>
                <a:gd name="T77" fmla="*/ 205 h 208"/>
                <a:gd name="T78" fmla="*/ 670 w 682"/>
                <a:gd name="T79" fmla="*/ 196 h 208"/>
                <a:gd name="T80" fmla="*/ 675 w 682"/>
                <a:gd name="T81" fmla="*/ 189 h 208"/>
                <a:gd name="T82" fmla="*/ 682 w 682"/>
                <a:gd name="T83" fmla="*/ 174 h 208"/>
                <a:gd name="T84" fmla="*/ 682 w 682"/>
                <a:gd name="T85" fmla="*/ 158 h 208"/>
                <a:gd name="T86" fmla="*/ 675 w 682"/>
                <a:gd name="T87" fmla="*/ 143 h 208"/>
                <a:gd name="T88" fmla="*/ 670 w 682"/>
                <a:gd name="T89" fmla="*/ 137 h 208"/>
                <a:gd name="T90" fmla="*/ 634 w 682"/>
                <a:gd name="T91" fmla="*/ 105 h 208"/>
                <a:gd name="T92" fmla="*/ 597 w 682"/>
                <a:gd name="T93" fmla="*/ 77 h 208"/>
                <a:gd name="T94" fmla="*/ 557 w 682"/>
                <a:gd name="T95" fmla="*/ 54 h 208"/>
                <a:gd name="T96" fmla="*/ 515 w 682"/>
                <a:gd name="T97" fmla="*/ 34 h 208"/>
                <a:gd name="T98" fmla="*/ 473 w 682"/>
                <a:gd name="T99" fmla="*/ 19 h 208"/>
                <a:gd name="T100" fmla="*/ 430 w 682"/>
                <a:gd name="T101" fmla="*/ 9 h 208"/>
                <a:gd name="T102" fmla="*/ 385 w 682"/>
                <a:gd name="T103" fmla="*/ 2 h 208"/>
                <a:gd name="T104" fmla="*/ 341 w 682"/>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 h="208">
                  <a:moveTo>
                    <a:pt x="341" y="0"/>
                  </a:moveTo>
                  <a:lnTo>
                    <a:pt x="341" y="0"/>
                  </a:lnTo>
                  <a:lnTo>
                    <a:pt x="318" y="1"/>
                  </a:lnTo>
                  <a:lnTo>
                    <a:pt x="296" y="2"/>
                  </a:lnTo>
                  <a:lnTo>
                    <a:pt x="274" y="6"/>
                  </a:lnTo>
                  <a:lnTo>
                    <a:pt x="252" y="9"/>
                  </a:lnTo>
                  <a:lnTo>
                    <a:pt x="230" y="14"/>
                  </a:lnTo>
                  <a:lnTo>
                    <a:pt x="208" y="19"/>
                  </a:lnTo>
                  <a:lnTo>
                    <a:pt x="186" y="26"/>
                  </a:lnTo>
                  <a:lnTo>
                    <a:pt x="166" y="34"/>
                  </a:lnTo>
                  <a:lnTo>
                    <a:pt x="145" y="44"/>
                  </a:lnTo>
                  <a:lnTo>
                    <a:pt x="124" y="54"/>
                  </a:lnTo>
                  <a:lnTo>
                    <a:pt x="105" y="64"/>
                  </a:lnTo>
                  <a:lnTo>
                    <a:pt x="85" y="77"/>
                  </a:lnTo>
                  <a:lnTo>
                    <a:pt x="65" y="90"/>
                  </a:lnTo>
                  <a:lnTo>
                    <a:pt x="47" y="105"/>
                  </a:lnTo>
                  <a:lnTo>
                    <a:pt x="30" y="120"/>
                  </a:lnTo>
                  <a:lnTo>
                    <a:pt x="12" y="137"/>
                  </a:lnTo>
                  <a:lnTo>
                    <a:pt x="12" y="137"/>
                  </a:lnTo>
                  <a:lnTo>
                    <a:pt x="6" y="143"/>
                  </a:lnTo>
                  <a:lnTo>
                    <a:pt x="3" y="150"/>
                  </a:lnTo>
                  <a:lnTo>
                    <a:pt x="1" y="158"/>
                  </a:lnTo>
                  <a:lnTo>
                    <a:pt x="0" y="166"/>
                  </a:lnTo>
                  <a:lnTo>
                    <a:pt x="1" y="174"/>
                  </a:lnTo>
                  <a:lnTo>
                    <a:pt x="3" y="182"/>
                  </a:lnTo>
                  <a:lnTo>
                    <a:pt x="6" y="189"/>
                  </a:lnTo>
                  <a:lnTo>
                    <a:pt x="12" y="196"/>
                  </a:lnTo>
                  <a:lnTo>
                    <a:pt x="12" y="196"/>
                  </a:lnTo>
                  <a:lnTo>
                    <a:pt x="18" y="201"/>
                  </a:lnTo>
                  <a:lnTo>
                    <a:pt x="26" y="205"/>
                  </a:lnTo>
                  <a:lnTo>
                    <a:pt x="33" y="208"/>
                  </a:lnTo>
                  <a:lnTo>
                    <a:pt x="41" y="208"/>
                  </a:lnTo>
                  <a:lnTo>
                    <a:pt x="41" y="208"/>
                  </a:lnTo>
                  <a:lnTo>
                    <a:pt x="49" y="208"/>
                  </a:lnTo>
                  <a:lnTo>
                    <a:pt x="57" y="205"/>
                  </a:lnTo>
                  <a:lnTo>
                    <a:pt x="64" y="201"/>
                  </a:lnTo>
                  <a:lnTo>
                    <a:pt x="71" y="196"/>
                  </a:lnTo>
                  <a:lnTo>
                    <a:pt x="71" y="196"/>
                  </a:lnTo>
                  <a:lnTo>
                    <a:pt x="85" y="182"/>
                  </a:lnTo>
                  <a:lnTo>
                    <a:pt x="100" y="169"/>
                  </a:lnTo>
                  <a:lnTo>
                    <a:pt x="115" y="158"/>
                  </a:lnTo>
                  <a:lnTo>
                    <a:pt x="131" y="146"/>
                  </a:lnTo>
                  <a:lnTo>
                    <a:pt x="147" y="136"/>
                  </a:lnTo>
                  <a:lnTo>
                    <a:pt x="163" y="128"/>
                  </a:lnTo>
                  <a:lnTo>
                    <a:pt x="181" y="119"/>
                  </a:lnTo>
                  <a:lnTo>
                    <a:pt x="197" y="112"/>
                  </a:lnTo>
                  <a:lnTo>
                    <a:pt x="214" y="105"/>
                  </a:lnTo>
                  <a:lnTo>
                    <a:pt x="233" y="99"/>
                  </a:lnTo>
                  <a:lnTo>
                    <a:pt x="250" y="94"/>
                  </a:lnTo>
                  <a:lnTo>
                    <a:pt x="268" y="91"/>
                  </a:lnTo>
                  <a:lnTo>
                    <a:pt x="286" y="88"/>
                  </a:lnTo>
                  <a:lnTo>
                    <a:pt x="304" y="85"/>
                  </a:lnTo>
                  <a:lnTo>
                    <a:pt x="323" y="84"/>
                  </a:lnTo>
                  <a:lnTo>
                    <a:pt x="341" y="84"/>
                  </a:lnTo>
                  <a:lnTo>
                    <a:pt x="341" y="84"/>
                  </a:lnTo>
                  <a:lnTo>
                    <a:pt x="360" y="84"/>
                  </a:lnTo>
                  <a:lnTo>
                    <a:pt x="378" y="85"/>
                  </a:lnTo>
                  <a:lnTo>
                    <a:pt x="395" y="88"/>
                  </a:lnTo>
                  <a:lnTo>
                    <a:pt x="414" y="91"/>
                  </a:lnTo>
                  <a:lnTo>
                    <a:pt x="432" y="94"/>
                  </a:lnTo>
                  <a:lnTo>
                    <a:pt x="450" y="99"/>
                  </a:lnTo>
                  <a:lnTo>
                    <a:pt x="467" y="105"/>
                  </a:lnTo>
                  <a:lnTo>
                    <a:pt x="484" y="112"/>
                  </a:lnTo>
                  <a:lnTo>
                    <a:pt x="501" y="119"/>
                  </a:lnTo>
                  <a:lnTo>
                    <a:pt x="519" y="128"/>
                  </a:lnTo>
                  <a:lnTo>
                    <a:pt x="535" y="136"/>
                  </a:lnTo>
                  <a:lnTo>
                    <a:pt x="551" y="146"/>
                  </a:lnTo>
                  <a:lnTo>
                    <a:pt x="566" y="158"/>
                  </a:lnTo>
                  <a:lnTo>
                    <a:pt x="581" y="169"/>
                  </a:lnTo>
                  <a:lnTo>
                    <a:pt x="596" y="182"/>
                  </a:lnTo>
                  <a:lnTo>
                    <a:pt x="611" y="196"/>
                  </a:lnTo>
                  <a:lnTo>
                    <a:pt x="611" y="196"/>
                  </a:lnTo>
                  <a:lnTo>
                    <a:pt x="617" y="201"/>
                  </a:lnTo>
                  <a:lnTo>
                    <a:pt x="625" y="205"/>
                  </a:lnTo>
                  <a:lnTo>
                    <a:pt x="632" y="208"/>
                  </a:lnTo>
                  <a:lnTo>
                    <a:pt x="640" y="208"/>
                  </a:lnTo>
                  <a:lnTo>
                    <a:pt x="648" y="208"/>
                  </a:lnTo>
                  <a:lnTo>
                    <a:pt x="656" y="205"/>
                  </a:lnTo>
                  <a:lnTo>
                    <a:pt x="663" y="201"/>
                  </a:lnTo>
                  <a:lnTo>
                    <a:pt x="670" y="196"/>
                  </a:lnTo>
                  <a:lnTo>
                    <a:pt x="670" y="196"/>
                  </a:lnTo>
                  <a:lnTo>
                    <a:pt x="675" y="189"/>
                  </a:lnTo>
                  <a:lnTo>
                    <a:pt x="679" y="182"/>
                  </a:lnTo>
                  <a:lnTo>
                    <a:pt x="682" y="174"/>
                  </a:lnTo>
                  <a:lnTo>
                    <a:pt x="682" y="166"/>
                  </a:lnTo>
                  <a:lnTo>
                    <a:pt x="682" y="158"/>
                  </a:lnTo>
                  <a:lnTo>
                    <a:pt x="679" y="150"/>
                  </a:lnTo>
                  <a:lnTo>
                    <a:pt x="675" y="143"/>
                  </a:lnTo>
                  <a:lnTo>
                    <a:pt x="670" y="137"/>
                  </a:lnTo>
                  <a:lnTo>
                    <a:pt x="670" y="137"/>
                  </a:lnTo>
                  <a:lnTo>
                    <a:pt x="653" y="120"/>
                  </a:lnTo>
                  <a:lnTo>
                    <a:pt x="634" y="105"/>
                  </a:lnTo>
                  <a:lnTo>
                    <a:pt x="616" y="90"/>
                  </a:lnTo>
                  <a:lnTo>
                    <a:pt x="597" y="77"/>
                  </a:lnTo>
                  <a:lnTo>
                    <a:pt x="578" y="64"/>
                  </a:lnTo>
                  <a:lnTo>
                    <a:pt x="557" y="54"/>
                  </a:lnTo>
                  <a:lnTo>
                    <a:pt x="536" y="44"/>
                  </a:lnTo>
                  <a:lnTo>
                    <a:pt x="515" y="34"/>
                  </a:lnTo>
                  <a:lnTo>
                    <a:pt x="495" y="26"/>
                  </a:lnTo>
                  <a:lnTo>
                    <a:pt x="473" y="19"/>
                  </a:lnTo>
                  <a:lnTo>
                    <a:pt x="452" y="14"/>
                  </a:lnTo>
                  <a:lnTo>
                    <a:pt x="430" y="9"/>
                  </a:lnTo>
                  <a:lnTo>
                    <a:pt x="408" y="6"/>
                  </a:lnTo>
                  <a:lnTo>
                    <a:pt x="385" y="2"/>
                  </a:lnTo>
                  <a:lnTo>
                    <a:pt x="363" y="1"/>
                  </a:lnTo>
                  <a:lnTo>
                    <a:pt x="341" y="0"/>
                  </a:ln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5" name="Freeform 179"/>
            <p:cNvSpPr>
              <a:spLocks/>
            </p:cNvSpPr>
            <p:nvPr/>
          </p:nvSpPr>
          <p:spPr bwMode="auto">
            <a:xfrm>
              <a:off x="9286369" y="4380074"/>
              <a:ext cx="1034234" cy="296439"/>
            </a:xfrm>
            <a:custGeom>
              <a:avLst/>
              <a:gdLst>
                <a:gd name="T0" fmla="*/ 495 w 946"/>
                <a:gd name="T1" fmla="*/ 0 h 270"/>
                <a:gd name="T2" fmla="*/ 430 w 946"/>
                <a:gd name="T3" fmla="*/ 3 h 270"/>
                <a:gd name="T4" fmla="*/ 366 w 946"/>
                <a:gd name="T5" fmla="*/ 13 h 270"/>
                <a:gd name="T6" fmla="*/ 303 w 946"/>
                <a:gd name="T7" fmla="*/ 28 h 270"/>
                <a:gd name="T8" fmla="*/ 241 w 946"/>
                <a:gd name="T9" fmla="*/ 50 h 270"/>
                <a:gd name="T10" fmla="*/ 180 w 946"/>
                <a:gd name="T11" fmla="*/ 77 h 270"/>
                <a:gd name="T12" fmla="*/ 121 w 946"/>
                <a:gd name="T13" fmla="*/ 112 h 270"/>
                <a:gd name="T14" fmla="*/ 65 w 946"/>
                <a:gd name="T15" fmla="*/ 152 h 270"/>
                <a:gd name="T16" fmla="*/ 12 w 946"/>
                <a:gd name="T17" fmla="*/ 198 h 270"/>
                <a:gd name="T18" fmla="*/ 6 w 946"/>
                <a:gd name="T19" fmla="*/ 204 h 270"/>
                <a:gd name="T20" fmla="*/ 1 w 946"/>
                <a:gd name="T21" fmla="*/ 219 h 270"/>
                <a:gd name="T22" fmla="*/ 0 w 946"/>
                <a:gd name="T23" fmla="*/ 235 h 270"/>
                <a:gd name="T24" fmla="*/ 5 w 946"/>
                <a:gd name="T25" fmla="*/ 250 h 270"/>
                <a:gd name="T26" fmla="*/ 11 w 946"/>
                <a:gd name="T27" fmla="*/ 257 h 270"/>
                <a:gd name="T28" fmla="*/ 25 w 946"/>
                <a:gd name="T29" fmla="*/ 266 h 270"/>
                <a:gd name="T30" fmla="*/ 41 w 946"/>
                <a:gd name="T31" fmla="*/ 270 h 270"/>
                <a:gd name="T32" fmla="*/ 49 w 946"/>
                <a:gd name="T33" fmla="*/ 269 h 270"/>
                <a:gd name="T34" fmla="*/ 64 w 946"/>
                <a:gd name="T35" fmla="*/ 263 h 270"/>
                <a:gd name="T36" fmla="*/ 70 w 946"/>
                <a:gd name="T37" fmla="*/ 258 h 270"/>
                <a:gd name="T38" fmla="*/ 117 w 946"/>
                <a:gd name="T39" fmla="*/ 217 h 270"/>
                <a:gd name="T40" fmla="*/ 167 w 946"/>
                <a:gd name="T41" fmla="*/ 182 h 270"/>
                <a:gd name="T42" fmla="*/ 218 w 946"/>
                <a:gd name="T43" fmla="*/ 152 h 270"/>
                <a:gd name="T44" fmla="*/ 272 w 946"/>
                <a:gd name="T45" fmla="*/ 127 h 270"/>
                <a:gd name="T46" fmla="*/ 326 w 946"/>
                <a:gd name="T47" fmla="*/ 108 h 270"/>
                <a:gd name="T48" fmla="*/ 381 w 946"/>
                <a:gd name="T49" fmla="*/ 95 h 270"/>
                <a:gd name="T50" fmla="*/ 438 w 946"/>
                <a:gd name="T51" fmla="*/ 86 h 270"/>
                <a:gd name="T52" fmla="*/ 495 w 946"/>
                <a:gd name="T53" fmla="*/ 83 h 270"/>
                <a:gd name="T54" fmla="*/ 521 w 946"/>
                <a:gd name="T55" fmla="*/ 84 h 270"/>
                <a:gd name="T56" fmla="*/ 573 w 946"/>
                <a:gd name="T57" fmla="*/ 89 h 270"/>
                <a:gd name="T58" fmla="*/ 625 w 946"/>
                <a:gd name="T59" fmla="*/ 99 h 270"/>
                <a:gd name="T60" fmla="*/ 675 w 946"/>
                <a:gd name="T61" fmla="*/ 114 h 270"/>
                <a:gd name="T62" fmla="*/ 723 w 946"/>
                <a:gd name="T63" fmla="*/ 134 h 270"/>
                <a:gd name="T64" fmla="*/ 769 w 946"/>
                <a:gd name="T65" fmla="*/ 158 h 270"/>
                <a:gd name="T66" fmla="*/ 813 w 946"/>
                <a:gd name="T67" fmla="*/ 188 h 270"/>
                <a:gd name="T68" fmla="*/ 855 w 946"/>
                <a:gd name="T69" fmla="*/ 223 h 270"/>
                <a:gd name="T70" fmla="*/ 874 w 946"/>
                <a:gd name="T71" fmla="*/ 241 h 270"/>
                <a:gd name="T72" fmla="*/ 888 w 946"/>
                <a:gd name="T73" fmla="*/ 250 h 270"/>
                <a:gd name="T74" fmla="*/ 903 w 946"/>
                <a:gd name="T75" fmla="*/ 254 h 270"/>
                <a:gd name="T76" fmla="*/ 919 w 946"/>
                <a:gd name="T77" fmla="*/ 251 h 270"/>
                <a:gd name="T78" fmla="*/ 933 w 946"/>
                <a:gd name="T79" fmla="*/ 242 h 270"/>
                <a:gd name="T80" fmla="*/ 939 w 946"/>
                <a:gd name="T81" fmla="*/ 236 h 270"/>
                <a:gd name="T82" fmla="*/ 945 w 946"/>
                <a:gd name="T83" fmla="*/ 221 h 270"/>
                <a:gd name="T84" fmla="*/ 946 w 946"/>
                <a:gd name="T85" fmla="*/ 205 h 270"/>
                <a:gd name="T86" fmla="*/ 939 w 946"/>
                <a:gd name="T87" fmla="*/ 190 h 270"/>
                <a:gd name="T88" fmla="*/ 934 w 946"/>
                <a:gd name="T89" fmla="*/ 183 h 270"/>
                <a:gd name="T90" fmla="*/ 888 w 946"/>
                <a:gd name="T91" fmla="*/ 141 h 270"/>
                <a:gd name="T92" fmla="*/ 838 w 946"/>
                <a:gd name="T93" fmla="*/ 103 h 270"/>
                <a:gd name="T94" fmla="*/ 787 w 946"/>
                <a:gd name="T95" fmla="*/ 71 h 270"/>
                <a:gd name="T96" fmla="*/ 731 w 946"/>
                <a:gd name="T97" fmla="*/ 46 h 270"/>
                <a:gd name="T98" fmla="*/ 673 w 946"/>
                <a:gd name="T99" fmla="*/ 25 h 270"/>
                <a:gd name="T100" fmla="*/ 615 w 946"/>
                <a:gd name="T101" fmla="*/ 11 h 270"/>
                <a:gd name="T102" fmla="*/ 555 w 946"/>
                <a:gd name="T103" fmla="*/ 3 h 270"/>
                <a:gd name="T104" fmla="*/ 495 w 946"/>
                <a:gd name="T10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6" h="270">
                  <a:moveTo>
                    <a:pt x="495" y="0"/>
                  </a:moveTo>
                  <a:lnTo>
                    <a:pt x="495" y="0"/>
                  </a:lnTo>
                  <a:lnTo>
                    <a:pt x="462" y="1"/>
                  </a:lnTo>
                  <a:lnTo>
                    <a:pt x="430" y="3"/>
                  </a:lnTo>
                  <a:lnTo>
                    <a:pt x="398" y="7"/>
                  </a:lnTo>
                  <a:lnTo>
                    <a:pt x="366" y="13"/>
                  </a:lnTo>
                  <a:lnTo>
                    <a:pt x="334" y="20"/>
                  </a:lnTo>
                  <a:lnTo>
                    <a:pt x="303" y="28"/>
                  </a:lnTo>
                  <a:lnTo>
                    <a:pt x="272" y="38"/>
                  </a:lnTo>
                  <a:lnTo>
                    <a:pt x="241" y="50"/>
                  </a:lnTo>
                  <a:lnTo>
                    <a:pt x="210" y="63"/>
                  </a:lnTo>
                  <a:lnTo>
                    <a:pt x="180" y="77"/>
                  </a:lnTo>
                  <a:lnTo>
                    <a:pt x="151" y="95"/>
                  </a:lnTo>
                  <a:lnTo>
                    <a:pt x="121" y="112"/>
                  </a:lnTo>
                  <a:lnTo>
                    <a:pt x="93" y="131"/>
                  </a:lnTo>
                  <a:lnTo>
                    <a:pt x="65" y="152"/>
                  </a:lnTo>
                  <a:lnTo>
                    <a:pt x="39" y="174"/>
                  </a:lnTo>
                  <a:lnTo>
                    <a:pt x="12" y="198"/>
                  </a:lnTo>
                  <a:lnTo>
                    <a:pt x="12" y="198"/>
                  </a:lnTo>
                  <a:lnTo>
                    <a:pt x="6" y="204"/>
                  </a:lnTo>
                  <a:lnTo>
                    <a:pt x="3" y="212"/>
                  </a:lnTo>
                  <a:lnTo>
                    <a:pt x="1" y="219"/>
                  </a:lnTo>
                  <a:lnTo>
                    <a:pt x="0" y="227"/>
                  </a:lnTo>
                  <a:lnTo>
                    <a:pt x="0" y="235"/>
                  </a:lnTo>
                  <a:lnTo>
                    <a:pt x="2" y="243"/>
                  </a:lnTo>
                  <a:lnTo>
                    <a:pt x="5" y="250"/>
                  </a:lnTo>
                  <a:lnTo>
                    <a:pt x="11" y="257"/>
                  </a:lnTo>
                  <a:lnTo>
                    <a:pt x="11" y="257"/>
                  </a:lnTo>
                  <a:lnTo>
                    <a:pt x="18" y="263"/>
                  </a:lnTo>
                  <a:lnTo>
                    <a:pt x="25" y="266"/>
                  </a:lnTo>
                  <a:lnTo>
                    <a:pt x="33" y="269"/>
                  </a:lnTo>
                  <a:lnTo>
                    <a:pt x="41" y="270"/>
                  </a:lnTo>
                  <a:lnTo>
                    <a:pt x="41" y="270"/>
                  </a:lnTo>
                  <a:lnTo>
                    <a:pt x="49" y="269"/>
                  </a:lnTo>
                  <a:lnTo>
                    <a:pt x="56" y="266"/>
                  </a:lnTo>
                  <a:lnTo>
                    <a:pt x="64" y="263"/>
                  </a:lnTo>
                  <a:lnTo>
                    <a:pt x="70" y="258"/>
                  </a:lnTo>
                  <a:lnTo>
                    <a:pt x="70" y="258"/>
                  </a:lnTo>
                  <a:lnTo>
                    <a:pt x="93" y="238"/>
                  </a:lnTo>
                  <a:lnTo>
                    <a:pt x="117" y="217"/>
                  </a:lnTo>
                  <a:lnTo>
                    <a:pt x="141" y="198"/>
                  </a:lnTo>
                  <a:lnTo>
                    <a:pt x="167" y="182"/>
                  </a:lnTo>
                  <a:lnTo>
                    <a:pt x="192" y="166"/>
                  </a:lnTo>
                  <a:lnTo>
                    <a:pt x="218" y="152"/>
                  </a:lnTo>
                  <a:lnTo>
                    <a:pt x="244" y="138"/>
                  </a:lnTo>
                  <a:lnTo>
                    <a:pt x="272" y="127"/>
                  </a:lnTo>
                  <a:lnTo>
                    <a:pt x="298" y="116"/>
                  </a:lnTo>
                  <a:lnTo>
                    <a:pt x="326" y="108"/>
                  </a:lnTo>
                  <a:lnTo>
                    <a:pt x="354" y="100"/>
                  </a:lnTo>
                  <a:lnTo>
                    <a:pt x="381" y="95"/>
                  </a:lnTo>
                  <a:lnTo>
                    <a:pt x="410" y="90"/>
                  </a:lnTo>
                  <a:lnTo>
                    <a:pt x="438" y="86"/>
                  </a:lnTo>
                  <a:lnTo>
                    <a:pt x="466" y="84"/>
                  </a:lnTo>
                  <a:lnTo>
                    <a:pt x="495" y="83"/>
                  </a:lnTo>
                  <a:lnTo>
                    <a:pt x="495" y="83"/>
                  </a:lnTo>
                  <a:lnTo>
                    <a:pt x="521" y="84"/>
                  </a:lnTo>
                  <a:lnTo>
                    <a:pt x="546" y="86"/>
                  </a:lnTo>
                  <a:lnTo>
                    <a:pt x="573" y="89"/>
                  </a:lnTo>
                  <a:lnTo>
                    <a:pt x="600" y="93"/>
                  </a:lnTo>
                  <a:lnTo>
                    <a:pt x="625" y="99"/>
                  </a:lnTo>
                  <a:lnTo>
                    <a:pt x="650" y="106"/>
                  </a:lnTo>
                  <a:lnTo>
                    <a:pt x="675" y="114"/>
                  </a:lnTo>
                  <a:lnTo>
                    <a:pt x="699" y="123"/>
                  </a:lnTo>
                  <a:lnTo>
                    <a:pt x="723" y="134"/>
                  </a:lnTo>
                  <a:lnTo>
                    <a:pt x="746" y="145"/>
                  </a:lnTo>
                  <a:lnTo>
                    <a:pt x="769" y="158"/>
                  </a:lnTo>
                  <a:lnTo>
                    <a:pt x="792" y="172"/>
                  </a:lnTo>
                  <a:lnTo>
                    <a:pt x="813" y="188"/>
                  </a:lnTo>
                  <a:lnTo>
                    <a:pt x="835" y="204"/>
                  </a:lnTo>
                  <a:lnTo>
                    <a:pt x="855" y="223"/>
                  </a:lnTo>
                  <a:lnTo>
                    <a:pt x="874" y="241"/>
                  </a:lnTo>
                  <a:lnTo>
                    <a:pt x="874" y="241"/>
                  </a:lnTo>
                  <a:lnTo>
                    <a:pt x="880" y="247"/>
                  </a:lnTo>
                  <a:lnTo>
                    <a:pt x="888" y="250"/>
                  </a:lnTo>
                  <a:lnTo>
                    <a:pt x="895" y="254"/>
                  </a:lnTo>
                  <a:lnTo>
                    <a:pt x="903" y="254"/>
                  </a:lnTo>
                  <a:lnTo>
                    <a:pt x="911" y="254"/>
                  </a:lnTo>
                  <a:lnTo>
                    <a:pt x="919" y="251"/>
                  </a:lnTo>
                  <a:lnTo>
                    <a:pt x="926" y="248"/>
                  </a:lnTo>
                  <a:lnTo>
                    <a:pt x="933" y="242"/>
                  </a:lnTo>
                  <a:lnTo>
                    <a:pt x="933" y="242"/>
                  </a:lnTo>
                  <a:lnTo>
                    <a:pt x="939" y="236"/>
                  </a:lnTo>
                  <a:lnTo>
                    <a:pt x="942" y="230"/>
                  </a:lnTo>
                  <a:lnTo>
                    <a:pt x="945" y="221"/>
                  </a:lnTo>
                  <a:lnTo>
                    <a:pt x="946" y="213"/>
                  </a:lnTo>
                  <a:lnTo>
                    <a:pt x="946" y="205"/>
                  </a:lnTo>
                  <a:lnTo>
                    <a:pt x="943" y="197"/>
                  </a:lnTo>
                  <a:lnTo>
                    <a:pt x="939" y="190"/>
                  </a:lnTo>
                  <a:lnTo>
                    <a:pt x="934" y="183"/>
                  </a:lnTo>
                  <a:lnTo>
                    <a:pt x="934" y="183"/>
                  </a:lnTo>
                  <a:lnTo>
                    <a:pt x="911" y="161"/>
                  </a:lnTo>
                  <a:lnTo>
                    <a:pt x="888" y="141"/>
                  </a:lnTo>
                  <a:lnTo>
                    <a:pt x="864" y="121"/>
                  </a:lnTo>
                  <a:lnTo>
                    <a:pt x="838" y="103"/>
                  </a:lnTo>
                  <a:lnTo>
                    <a:pt x="813" y="86"/>
                  </a:lnTo>
                  <a:lnTo>
                    <a:pt x="787" y="71"/>
                  </a:lnTo>
                  <a:lnTo>
                    <a:pt x="759" y="58"/>
                  </a:lnTo>
                  <a:lnTo>
                    <a:pt x="731" y="46"/>
                  </a:lnTo>
                  <a:lnTo>
                    <a:pt x="702" y="35"/>
                  </a:lnTo>
                  <a:lnTo>
                    <a:pt x="673" y="25"/>
                  </a:lnTo>
                  <a:lnTo>
                    <a:pt x="645" y="18"/>
                  </a:lnTo>
                  <a:lnTo>
                    <a:pt x="615" y="11"/>
                  </a:lnTo>
                  <a:lnTo>
                    <a:pt x="585" y="7"/>
                  </a:lnTo>
                  <a:lnTo>
                    <a:pt x="555" y="3"/>
                  </a:lnTo>
                  <a:lnTo>
                    <a:pt x="525" y="1"/>
                  </a:lnTo>
                  <a:lnTo>
                    <a:pt x="495" y="0"/>
                  </a:lnTo>
                  <a:lnTo>
                    <a:pt x="4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88" name="TextBox 87"/>
          <p:cNvSpPr txBox="1"/>
          <p:nvPr/>
        </p:nvSpPr>
        <p:spPr>
          <a:xfrm>
            <a:off x="7310407" y="3973633"/>
            <a:ext cx="1265800" cy="452432"/>
          </a:xfrm>
          <a:prstGeom prst="rect">
            <a:avLst/>
          </a:prstGeom>
          <a:noFill/>
          <a:effectLst/>
        </p:spPr>
        <p:txBody>
          <a:bodyPr wrap="square" lIns="45720" tIns="45720" rIns="45720" bIns="45720" rtlCol="0" anchor="ctr">
            <a:spAutoFit/>
          </a:bodyPr>
          <a:lstStyle/>
          <a:p>
            <a:pPr algn="ctr">
              <a:lnSpc>
                <a:spcPct val="90000"/>
              </a:lnSpc>
              <a:spcAft>
                <a:spcPts val="0"/>
              </a:spcAft>
            </a:pPr>
            <a:r>
              <a:rPr lang="en-IN" sz="2600" b="1" dirty="0" smtClean="0">
                <a:solidFill>
                  <a:schemeClr val="bg2"/>
                </a:solidFill>
                <a:latin typeface="+mj-lt"/>
              </a:rPr>
              <a:t>7X</a:t>
            </a:r>
            <a:endParaRPr lang="en-IN" sz="2600" b="1" dirty="0">
              <a:solidFill>
                <a:schemeClr val="bg2"/>
              </a:solidFill>
              <a:latin typeface="+mj-lt"/>
            </a:endParaRPr>
          </a:p>
        </p:txBody>
      </p:sp>
      <p:sp>
        <p:nvSpPr>
          <p:cNvPr id="77" name="Rectangle 76"/>
          <p:cNvSpPr/>
          <p:nvPr/>
        </p:nvSpPr>
        <p:spPr>
          <a:xfrm>
            <a:off x="7138439" y="4393925"/>
            <a:ext cx="1609735" cy="253146"/>
          </a:xfrm>
          <a:prstGeom prst="rect">
            <a:avLst/>
          </a:prstGeom>
        </p:spPr>
        <p:txBody>
          <a:bodyPr wrap="none">
            <a:spAutoFit/>
          </a:bodyPr>
          <a:lstStyle/>
          <a:p>
            <a:pPr algn="ctr">
              <a:lnSpc>
                <a:spcPct val="95000"/>
              </a:lnSpc>
              <a:spcBef>
                <a:spcPts val="0"/>
              </a:spcBef>
              <a:spcAft>
                <a:spcPts val="0"/>
              </a:spcAft>
            </a:pPr>
            <a:r>
              <a:rPr lang="en-IN" sz="1100" dirty="0" smtClean="0">
                <a:latin typeface="+mj-lt"/>
                <a:cs typeface="Avenir Book"/>
              </a:rPr>
              <a:t>Mobile </a:t>
            </a:r>
            <a:r>
              <a:rPr lang="en-IN" sz="1100" dirty="0">
                <a:latin typeface="+mj-lt"/>
                <a:cs typeface="Avenir Book"/>
              </a:rPr>
              <a:t>Traffic Increase</a:t>
            </a:r>
          </a:p>
        </p:txBody>
      </p:sp>
      <p:sp>
        <p:nvSpPr>
          <p:cNvPr id="107" name="TextBox 106"/>
          <p:cNvSpPr txBox="1"/>
          <p:nvPr/>
        </p:nvSpPr>
        <p:spPr>
          <a:xfrm>
            <a:off x="2951580" y="3680215"/>
            <a:ext cx="915428" cy="272382"/>
          </a:xfrm>
          <a:prstGeom prst="rect">
            <a:avLst/>
          </a:prstGeom>
          <a:noFill/>
          <a:effectLst/>
        </p:spPr>
        <p:txBody>
          <a:bodyPr wrap="square" lIns="45720" tIns="45720" rIns="45720" bIns="45720" rtlCol="0" anchor="ctr">
            <a:spAutoFit/>
          </a:bodyPr>
          <a:lstStyle/>
          <a:p>
            <a:pPr algn="ctr">
              <a:lnSpc>
                <a:spcPct val="90000"/>
              </a:lnSpc>
              <a:spcBef>
                <a:spcPts val="0"/>
              </a:spcBef>
              <a:spcAft>
                <a:spcPts val="0"/>
              </a:spcAft>
            </a:pPr>
            <a:r>
              <a:rPr lang="en-IN" sz="1300" b="1" dirty="0" smtClean="0">
                <a:solidFill>
                  <a:schemeClr val="bg2">
                    <a:lumMod val="75000"/>
                  </a:schemeClr>
                </a:solidFill>
                <a:latin typeface="+mj-lt"/>
                <a:cs typeface="Avenir Book"/>
              </a:rPr>
              <a:t>More IoT</a:t>
            </a:r>
          </a:p>
        </p:txBody>
      </p:sp>
      <p:sp>
        <p:nvSpPr>
          <p:cNvPr id="108" name="Freeform 107"/>
          <p:cNvSpPr>
            <a:spLocks noEditPoints="1"/>
          </p:cNvSpPr>
          <p:nvPr/>
        </p:nvSpPr>
        <p:spPr bwMode="auto">
          <a:xfrm>
            <a:off x="3135676" y="3194182"/>
            <a:ext cx="547236" cy="522020"/>
          </a:xfrm>
          <a:custGeom>
            <a:avLst/>
            <a:gdLst>
              <a:gd name="T0" fmla="*/ 4598 w 5557"/>
              <a:gd name="T1" fmla="*/ 3107 h 5300"/>
              <a:gd name="T2" fmla="*/ 5516 w 5557"/>
              <a:gd name="T3" fmla="*/ 2721 h 5300"/>
              <a:gd name="T4" fmla="*/ 4190 w 5557"/>
              <a:gd name="T5" fmla="*/ 2817 h 5300"/>
              <a:gd name="T6" fmla="*/ 5326 w 5557"/>
              <a:gd name="T7" fmla="*/ 2592 h 5300"/>
              <a:gd name="T8" fmla="*/ 4676 w 5557"/>
              <a:gd name="T9" fmla="*/ 2851 h 5300"/>
              <a:gd name="T10" fmla="*/ 5049 w 5557"/>
              <a:gd name="T11" fmla="*/ 2787 h 5300"/>
              <a:gd name="T12" fmla="*/ 5434 w 5557"/>
              <a:gd name="T13" fmla="*/ 3107 h 5300"/>
              <a:gd name="T14" fmla="*/ 4044 w 5557"/>
              <a:gd name="T15" fmla="*/ 2066 h 5300"/>
              <a:gd name="T16" fmla="*/ 1678 w 5557"/>
              <a:gd name="T17" fmla="*/ 1180 h 5300"/>
              <a:gd name="T18" fmla="*/ 2138 w 5557"/>
              <a:gd name="T19" fmla="*/ 4528 h 5300"/>
              <a:gd name="T20" fmla="*/ 1553 w 5557"/>
              <a:gd name="T21" fmla="*/ 3776 h 5300"/>
              <a:gd name="T22" fmla="*/ 3527 w 5557"/>
              <a:gd name="T23" fmla="*/ 4092 h 5300"/>
              <a:gd name="T24" fmla="*/ 2004 w 5557"/>
              <a:gd name="T25" fmla="*/ 3052 h 5300"/>
              <a:gd name="T26" fmla="*/ 2547 w 5557"/>
              <a:gd name="T27" fmla="*/ 2192 h 5300"/>
              <a:gd name="T28" fmla="*/ 2227 w 5557"/>
              <a:gd name="T29" fmla="*/ 2530 h 5300"/>
              <a:gd name="T30" fmla="*/ 1838 w 5557"/>
              <a:gd name="T31" fmla="*/ 2680 h 5300"/>
              <a:gd name="T32" fmla="*/ 3457 w 5557"/>
              <a:gd name="T33" fmla="*/ 2346 h 5300"/>
              <a:gd name="T34" fmla="*/ 2793 w 5557"/>
              <a:gd name="T35" fmla="*/ 1828 h 5300"/>
              <a:gd name="T36" fmla="*/ 3605 w 5557"/>
              <a:gd name="T37" fmla="*/ 2488 h 5300"/>
              <a:gd name="T38" fmla="*/ 3526 w 5557"/>
              <a:gd name="T39" fmla="*/ 2512 h 5300"/>
              <a:gd name="T40" fmla="*/ 2723 w 5557"/>
              <a:gd name="T41" fmla="*/ 3371 h 5300"/>
              <a:gd name="T42" fmla="*/ 3418 w 5557"/>
              <a:gd name="T43" fmla="*/ 3403 h 5300"/>
              <a:gd name="T44" fmla="*/ 2633 w 5557"/>
              <a:gd name="T45" fmla="*/ 3339 h 5300"/>
              <a:gd name="T46" fmla="*/ 3018 w 5557"/>
              <a:gd name="T47" fmla="*/ 0 h 5300"/>
              <a:gd name="T48" fmla="*/ 2693 w 5557"/>
              <a:gd name="T49" fmla="*/ 1218 h 5300"/>
              <a:gd name="T50" fmla="*/ 2693 w 5557"/>
              <a:gd name="T51" fmla="*/ 1309 h 5300"/>
              <a:gd name="T52" fmla="*/ 2783 w 5557"/>
              <a:gd name="T53" fmla="*/ 1138 h 5300"/>
              <a:gd name="T54" fmla="*/ 3022 w 5557"/>
              <a:gd name="T55" fmla="*/ 786 h 5300"/>
              <a:gd name="T56" fmla="*/ 2831 w 5557"/>
              <a:gd name="T57" fmla="*/ 779 h 5300"/>
              <a:gd name="T58" fmla="*/ 2752 w 5557"/>
              <a:gd name="T59" fmla="*/ 860 h 5300"/>
              <a:gd name="T60" fmla="*/ 2492 w 5557"/>
              <a:gd name="T61" fmla="*/ 988 h 5300"/>
              <a:gd name="T62" fmla="*/ 2546 w 5557"/>
              <a:gd name="T63" fmla="*/ 1160 h 5300"/>
              <a:gd name="T64" fmla="*/ 2640 w 5557"/>
              <a:gd name="T65" fmla="*/ 1440 h 5300"/>
              <a:gd name="T66" fmla="*/ 3039 w 5557"/>
              <a:gd name="T67" fmla="*/ 1332 h 5300"/>
              <a:gd name="T68" fmla="*/ 3039 w 5557"/>
              <a:gd name="T69" fmla="*/ 1103 h 5300"/>
              <a:gd name="T70" fmla="*/ 2949 w 5557"/>
              <a:gd name="T71" fmla="*/ 1023 h 5300"/>
              <a:gd name="T72" fmla="*/ 2483 w 5557"/>
              <a:gd name="T73" fmla="*/ 113 h 5300"/>
              <a:gd name="T74" fmla="*/ 2450 w 5557"/>
              <a:gd name="T75" fmla="*/ 4927 h 5300"/>
              <a:gd name="T76" fmla="*/ 2602 w 5557"/>
              <a:gd name="T77" fmla="*/ 4631 h 5300"/>
              <a:gd name="T78" fmla="*/ 2814 w 5557"/>
              <a:gd name="T79" fmla="*/ 4365 h 5300"/>
              <a:gd name="T80" fmla="*/ 2526 w 5557"/>
              <a:gd name="T81" fmla="*/ 5300 h 5300"/>
              <a:gd name="T82" fmla="*/ 2602 w 5557"/>
              <a:gd name="T83" fmla="*/ 4927 h 5300"/>
              <a:gd name="T84" fmla="*/ 2450 w 5557"/>
              <a:gd name="T85" fmla="*/ 4631 h 5300"/>
              <a:gd name="T86" fmla="*/ 2602 w 5557"/>
              <a:gd name="T87" fmla="*/ 4570 h 5300"/>
              <a:gd name="T88" fmla="*/ 2367 w 5557"/>
              <a:gd name="T89" fmla="*/ 5300 h 5300"/>
              <a:gd name="T90" fmla="*/ 2814 w 5557"/>
              <a:gd name="T91" fmla="*/ 4927 h 5300"/>
              <a:gd name="T92" fmla="*/ 2450 w 5557"/>
              <a:gd name="T93" fmla="*/ 4745 h 5300"/>
              <a:gd name="T94" fmla="*/ 2602 w 5557"/>
              <a:gd name="T95" fmla="*/ 4418 h 5300"/>
              <a:gd name="T96" fmla="*/ 2367 w 5557"/>
              <a:gd name="T97" fmla="*/ 4083 h 5300"/>
              <a:gd name="T98" fmla="*/ 3367 w 5557"/>
              <a:gd name="T99" fmla="*/ 4821 h 5300"/>
              <a:gd name="T100" fmla="*/ 3147 w 5557"/>
              <a:gd name="T101" fmla="*/ 4768 h 5300"/>
              <a:gd name="T102" fmla="*/ 3443 w 5557"/>
              <a:gd name="T103" fmla="*/ 4479 h 5300"/>
              <a:gd name="T104" fmla="*/ 3367 w 5557"/>
              <a:gd name="T105" fmla="*/ 4768 h 5300"/>
              <a:gd name="T106" fmla="*/ 3079 w 5557"/>
              <a:gd name="T107" fmla="*/ 5300 h 5300"/>
              <a:gd name="T108" fmla="*/ 3147 w 5557"/>
              <a:gd name="T109" fmla="*/ 4981 h 5300"/>
              <a:gd name="T110" fmla="*/ 2996 w 5557"/>
              <a:gd name="T111" fmla="*/ 4608 h 5300"/>
              <a:gd name="T112" fmla="*/ 697 w 5557"/>
              <a:gd name="T113" fmla="*/ 2398 h 5300"/>
              <a:gd name="T114" fmla="*/ 363 w 5557"/>
              <a:gd name="T115" fmla="*/ 3164 h 5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7" h="5300">
                <a:moveTo>
                  <a:pt x="4221" y="2564"/>
                </a:moveTo>
                <a:cubicBezTo>
                  <a:pt x="4271" y="2579"/>
                  <a:pt x="4271" y="2579"/>
                  <a:pt x="4271" y="2579"/>
                </a:cubicBezTo>
                <a:cubicBezTo>
                  <a:pt x="4302" y="2588"/>
                  <a:pt x="4336" y="2574"/>
                  <a:pt x="4345" y="2547"/>
                </a:cubicBezTo>
                <a:cubicBezTo>
                  <a:pt x="4354" y="2521"/>
                  <a:pt x="4354" y="2521"/>
                  <a:pt x="4354" y="2521"/>
                </a:cubicBezTo>
                <a:cubicBezTo>
                  <a:pt x="4364" y="2494"/>
                  <a:pt x="4345" y="2473"/>
                  <a:pt x="4312" y="2473"/>
                </a:cubicBezTo>
                <a:cubicBezTo>
                  <a:pt x="4242" y="2473"/>
                  <a:pt x="4242" y="2473"/>
                  <a:pt x="4242" y="2473"/>
                </a:cubicBezTo>
                <a:cubicBezTo>
                  <a:pt x="4209" y="2473"/>
                  <a:pt x="4178" y="2490"/>
                  <a:pt x="4173" y="2510"/>
                </a:cubicBezTo>
                <a:cubicBezTo>
                  <a:pt x="4168" y="2531"/>
                  <a:pt x="4189" y="2555"/>
                  <a:pt x="4221" y="2564"/>
                </a:cubicBezTo>
                <a:close/>
                <a:moveTo>
                  <a:pt x="4291" y="3107"/>
                </a:moveTo>
                <a:cubicBezTo>
                  <a:pt x="4291" y="3149"/>
                  <a:pt x="4331" y="3183"/>
                  <a:pt x="4381" y="3183"/>
                </a:cubicBezTo>
                <a:cubicBezTo>
                  <a:pt x="4508" y="3183"/>
                  <a:pt x="4508" y="3183"/>
                  <a:pt x="4508" y="3183"/>
                </a:cubicBezTo>
                <a:cubicBezTo>
                  <a:pt x="4558" y="3183"/>
                  <a:pt x="4598" y="3149"/>
                  <a:pt x="4598" y="3107"/>
                </a:cubicBezTo>
                <a:cubicBezTo>
                  <a:pt x="4598" y="3041"/>
                  <a:pt x="4598" y="3041"/>
                  <a:pt x="4598" y="3041"/>
                </a:cubicBezTo>
                <a:cubicBezTo>
                  <a:pt x="4291" y="3041"/>
                  <a:pt x="4291" y="3041"/>
                  <a:pt x="4291" y="3041"/>
                </a:cubicBezTo>
                <a:lnTo>
                  <a:pt x="4291" y="3107"/>
                </a:lnTo>
                <a:close/>
                <a:moveTo>
                  <a:pt x="5380" y="2547"/>
                </a:moveTo>
                <a:cubicBezTo>
                  <a:pt x="5389" y="2574"/>
                  <a:pt x="5422" y="2588"/>
                  <a:pt x="5454" y="2579"/>
                </a:cubicBezTo>
                <a:cubicBezTo>
                  <a:pt x="5504" y="2564"/>
                  <a:pt x="5504" y="2564"/>
                  <a:pt x="5504" y="2564"/>
                </a:cubicBezTo>
                <a:cubicBezTo>
                  <a:pt x="5536" y="2555"/>
                  <a:pt x="5557" y="2531"/>
                  <a:pt x="5552" y="2510"/>
                </a:cubicBezTo>
                <a:cubicBezTo>
                  <a:pt x="5547" y="2490"/>
                  <a:pt x="5516" y="2473"/>
                  <a:pt x="5483" y="2473"/>
                </a:cubicBezTo>
                <a:cubicBezTo>
                  <a:pt x="5413" y="2473"/>
                  <a:pt x="5413" y="2473"/>
                  <a:pt x="5413" y="2473"/>
                </a:cubicBezTo>
                <a:cubicBezTo>
                  <a:pt x="5380" y="2473"/>
                  <a:pt x="5361" y="2494"/>
                  <a:pt x="5370" y="2521"/>
                </a:cubicBezTo>
                <a:lnTo>
                  <a:pt x="5380" y="2547"/>
                </a:lnTo>
                <a:close/>
                <a:moveTo>
                  <a:pt x="5516" y="2721"/>
                </a:moveTo>
                <a:cubicBezTo>
                  <a:pt x="5491" y="2627"/>
                  <a:pt x="5374" y="2582"/>
                  <a:pt x="5374" y="2582"/>
                </a:cubicBezTo>
                <a:cubicBezTo>
                  <a:pt x="5314" y="2467"/>
                  <a:pt x="5200" y="2387"/>
                  <a:pt x="5200" y="2387"/>
                </a:cubicBezTo>
                <a:cubicBezTo>
                  <a:pt x="5200" y="2387"/>
                  <a:pt x="5135" y="2377"/>
                  <a:pt x="5040" y="2370"/>
                </a:cubicBezTo>
                <a:cubicBezTo>
                  <a:pt x="5036" y="2355"/>
                  <a:pt x="5033" y="2345"/>
                  <a:pt x="5028" y="2329"/>
                </a:cubicBezTo>
                <a:cubicBezTo>
                  <a:pt x="5019" y="2299"/>
                  <a:pt x="4987" y="2275"/>
                  <a:pt x="4955" y="2275"/>
                </a:cubicBezTo>
                <a:cubicBezTo>
                  <a:pt x="4770" y="2275"/>
                  <a:pt x="4770" y="2275"/>
                  <a:pt x="4770" y="2275"/>
                </a:cubicBezTo>
                <a:cubicBezTo>
                  <a:pt x="4738" y="2275"/>
                  <a:pt x="4705" y="2299"/>
                  <a:pt x="4697" y="2329"/>
                </a:cubicBezTo>
                <a:cubicBezTo>
                  <a:pt x="4692" y="2345"/>
                  <a:pt x="4689" y="2355"/>
                  <a:pt x="4685" y="2370"/>
                </a:cubicBezTo>
                <a:cubicBezTo>
                  <a:pt x="4589" y="2377"/>
                  <a:pt x="4525" y="2387"/>
                  <a:pt x="4525" y="2387"/>
                </a:cubicBezTo>
                <a:cubicBezTo>
                  <a:pt x="4525" y="2387"/>
                  <a:pt x="4411" y="2467"/>
                  <a:pt x="4351" y="2582"/>
                </a:cubicBezTo>
                <a:cubicBezTo>
                  <a:pt x="4351" y="2582"/>
                  <a:pt x="4234" y="2627"/>
                  <a:pt x="4209" y="2721"/>
                </a:cubicBezTo>
                <a:cubicBezTo>
                  <a:pt x="4209" y="2721"/>
                  <a:pt x="4190" y="2777"/>
                  <a:pt x="4190" y="2817"/>
                </a:cubicBezTo>
                <a:cubicBezTo>
                  <a:pt x="4190" y="2817"/>
                  <a:pt x="4177" y="2862"/>
                  <a:pt x="4177" y="2912"/>
                </a:cubicBezTo>
                <a:cubicBezTo>
                  <a:pt x="4177" y="3016"/>
                  <a:pt x="4228" y="3017"/>
                  <a:pt x="4228" y="3017"/>
                </a:cubicBezTo>
                <a:cubicBezTo>
                  <a:pt x="5497" y="3017"/>
                  <a:pt x="5497" y="3017"/>
                  <a:pt x="5497" y="3017"/>
                </a:cubicBezTo>
                <a:cubicBezTo>
                  <a:pt x="5497" y="3017"/>
                  <a:pt x="5548" y="3016"/>
                  <a:pt x="5548" y="2912"/>
                </a:cubicBezTo>
                <a:cubicBezTo>
                  <a:pt x="5548" y="2862"/>
                  <a:pt x="5535" y="2817"/>
                  <a:pt x="5535" y="2817"/>
                </a:cubicBezTo>
                <a:cubicBezTo>
                  <a:pt x="5535" y="2777"/>
                  <a:pt x="5516" y="2721"/>
                  <a:pt x="5516" y="2721"/>
                </a:cubicBezTo>
                <a:close/>
                <a:moveTo>
                  <a:pt x="4400" y="2589"/>
                </a:moveTo>
                <a:cubicBezTo>
                  <a:pt x="4445" y="2503"/>
                  <a:pt x="4523" y="2442"/>
                  <a:pt x="4550" y="2423"/>
                </a:cubicBezTo>
                <a:cubicBezTo>
                  <a:pt x="4590" y="2417"/>
                  <a:pt x="4718" y="2404"/>
                  <a:pt x="4862" y="2404"/>
                </a:cubicBezTo>
                <a:cubicBezTo>
                  <a:pt x="5008" y="2404"/>
                  <a:pt x="5135" y="2417"/>
                  <a:pt x="5175" y="2423"/>
                </a:cubicBezTo>
                <a:cubicBezTo>
                  <a:pt x="5202" y="2441"/>
                  <a:pt x="5280" y="2503"/>
                  <a:pt x="5325" y="2589"/>
                </a:cubicBezTo>
                <a:cubicBezTo>
                  <a:pt x="5325" y="2591"/>
                  <a:pt x="5325" y="2591"/>
                  <a:pt x="5326" y="2592"/>
                </a:cubicBezTo>
                <a:cubicBezTo>
                  <a:pt x="5018" y="2561"/>
                  <a:pt x="4706" y="2561"/>
                  <a:pt x="4399" y="2592"/>
                </a:cubicBezTo>
                <a:cubicBezTo>
                  <a:pt x="4399" y="2591"/>
                  <a:pt x="4400" y="2591"/>
                  <a:pt x="4400" y="2589"/>
                </a:cubicBezTo>
                <a:close/>
                <a:moveTo>
                  <a:pt x="4319" y="2852"/>
                </a:moveTo>
                <a:cubicBezTo>
                  <a:pt x="4301" y="2852"/>
                  <a:pt x="4287" y="2840"/>
                  <a:pt x="4287" y="2825"/>
                </a:cubicBezTo>
                <a:cubicBezTo>
                  <a:pt x="4287" y="2779"/>
                  <a:pt x="4287" y="2779"/>
                  <a:pt x="4287" y="2779"/>
                </a:cubicBezTo>
                <a:cubicBezTo>
                  <a:pt x="4287" y="2749"/>
                  <a:pt x="4315" y="2727"/>
                  <a:pt x="4350" y="2730"/>
                </a:cubicBezTo>
                <a:cubicBezTo>
                  <a:pt x="4465" y="2735"/>
                  <a:pt x="4465" y="2735"/>
                  <a:pt x="4465" y="2735"/>
                </a:cubicBezTo>
                <a:cubicBezTo>
                  <a:pt x="4500" y="2737"/>
                  <a:pt x="4535" y="2762"/>
                  <a:pt x="4544" y="2790"/>
                </a:cubicBezTo>
                <a:cubicBezTo>
                  <a:pt x="4564" y="2854"/>
                  <a:pt x="4564" y="2854"/>
                  <a:pt x="4564" y="2854"/>
                </a:cubicBezTo>
                <a:lnTo>
                  <a:pt x="4319" y="2852"/>
                </a:lnTo>
                <a:close/>
                <a:moveTo>
                  <a:pt x="5049" y="2851"/>
                </a:moveTo>
                <a:cubicBezTo>
                  <a:pt x="4676" y="2851"/>
                  <a:pt x="4676" y="2851"/>
                  <a:pt x="4676" y="2851"/>
                </a:cubicBezTo>
                <a:cubicBezTo>
                  <a:pt x="4665" y="2851"/>
                  <a:pt x="4656" y="2843"/>
                  <a:pt x="4656" y="2834"/>
                </a:cubicBezTo>
                <a:cubicBezTo>
                  <a:pt x="4656" y="2824"/>
                  <a:pt x="4665" y="2816"/>
                  <a:pt x="4676" y="2816"/>
                </a:cubicBezTo>
                <a:cubicBezTo>
                  <a:pt x="5049" y="2816"/>
                  <a:pt x="5049" y="2816"/>
                  <a:pt x="5049" y="2816"/>
                </a:cubicBezTo>
                <a:cubicBezTo>
                  <a:pt x="5060" y="2816"/>
                  <a:pt x="5069" y="2824"/>
                  <a:pt x="5069" y="2834"/>
                </a:cubicBezTo>
                <a:cubicBezTo>
                  <a:pt x="5069" y="2843"/>
                  <a:pt x="5060" y="2851"/>
                  <a:pt x="5049" y="2851"/>
                </a:cubicBezTo>
                <a:close/>
                <a:moveTo>
                  <a:pt x="5049" y="2787"/>
                </a:moveTo>
                <a:cubicBezTo>
                  <a:pt x="4676" y="2787"/>
                  <a:pt x="4676" y="2787"/>
                  <a:pt x="4676" y="2787"/>
                </a:cubicBezTo>
                <a:cubicBezTo>
                  <a:pt x="4665" y="2787"/>
                  <a:pt x="4656" y="2780"/>
                  <a:pt x="4656" y="2770"/>
                </a:cubicBezTo>
                <a:cubicBezTo>
                  <a:pt x="4656" y="2761"/>
                  <a:pt x="4665" y="2753"/>
                  <a:pt x="4676" y="2753"/>
                </a:cubicBezTo>
                <a:cubicBezTo>
                  <a:pt x="5049" y="2753"/>
                  <a:pt x="5049" y="2753"/>
                  <a:pt x="5049" y="2753"/>
                </a:cubicBezTo>
                <a:cubicBezTo>
                  <a:pt x="5060" y="2753"/>
                  <a:pt x="5069" y="2761"/>
                  <a:pt x="5069" y="2770"/>
                </a:cubicBezTo>
                <a:cubicBezTo>
                  <a:pt x="5069" y="2780"/>
                  <a:pt x="5060" y="2787"/>
                  <a:pt x="5049" y="2787"/>
                </a:cubicBezTo>
                <a:close/>
                <a:moveTo>
                  <a:pt x="5438" y="2825"/>
                </a:moveTo>
                <a:cubicBezTo>
                  <a:pt x="5438" y="2840"/>
                  <a:pt x="5424" y="2852"/>
                  <a:pt x="5406" y="2852"/>
                </a:cubicBezTo>
                <a:cubicBezTo>
                  <a:pt x="5161" y="2854"/>
                  <a:pt x="5161" y="2854"/>
                  <a:pt x="5161" y="2854"/>
                </a:cubicBezTo>
                <a:cubicBezTo>
                  <a:pt x="5181" y="2790"/>
                  <a:pt x="5181" y="2790"/>
                  <a:pt x="5181" y="2790"/>
                </a:cubicBezTo>
                <a:cubicBezTo>
                  <a:pt x="5190" y="2762"/>
                  <a:pt x="5225" y="2737"/>
                  <a:pt x="5260" y="2735"/>
                </a:cubicBezTo>
                <a:cubicBezTo>
                  <a:pt x="5375" y="2730"/>
                  <a:pt x="5375" y="2730"/>
                  <a:pt x="5375" y="2730"/>
                </a:cubicBezTo>
                <a:cubicBezTo>
                  <a:pt x="5410" y="2727"/>
                  <a:pt x="5438" y="2749"/>
                  <a:pt x="5438" y="2779"/>
                </a:cubicBezTo>
                <a:lnTo>
                  <a:pt x="5438" y="2825"/>
                </a:lnTo>
                <a:close/>
                <a:moveTo>
                  <a:pt x="5127" y="3107"/>
                </a:moveTo>
                <a:cubicBezTo>
                  <a:pt x="5127" y="3149"/>
                  <a:pt x="5167" y="3183"/>
                  <a:pt x="5217" y="3183"/>
                </a:cubicBezTo>
                <a:cubicBezTo>
                  <a:pt x="5344" y="3183"/>
                  <a:pt x="5344" y="3183"/>
                  <a:pt x="5344" y="3183"/>
                </a:cubicBezTo>
                <a:cubicBezTo>
                  <a:pt x="5393" y="3183"/>
                  <a:pt x="5434" y="3149"/>
                  <a:pt x="5434" y="3107"/>
                </a:cubicBezTo>
                <a:cubicBezTo>
                  <a:pt x="5434" y="3041"/>
                  <a:pt x="5434" y="3041"/>
                  <a:pt x="5434" y="3041"/>
                </a:cubicBezTo>
                <a:cubicBezTo>
                  <a:pt x="5127" y="3041"/>
                  <a:pt x="5127" y="3041"/>
                  <a:pt x="5127" y="3041"/>
                </a:cubicBezTo>
                <a:lnTo>
                  <a:pt x="5127" y="3107"/>
                </a:lnTo>
                <a:close/>
                <a:moveTo>
                  <a:pt x="3398" y="1056"/>
                </a:moveTo>
                <a:cubicBezTo>
                  <a:pt x="3571" y="1096"/>
                  <a:pt x="3739" y="1172"/>
                  <a:pt x="3889" y="1287"/>
                </a:cubicBezTo>
                <a:cubicBezTo>
                  <a:pt x="4044" y="1405"/>
                  <a:pt x="4164" y="1552"/>
                  <a:pt x="4248" y="1715"/>
                </a:cubicBezTo>
                <a:cubicBezTo>
                  <a:pt x="4463" y="1598"/>
                  <a:pt x="4463" y="1598"/>
                  <a:pt x="4463" y="1598"/>
                </a:cubicBezTo>
                <a:cubicBezTo>
                  <a:pt x="4419" y="1746"/>
                  <a:pt x="4419" y="1746"/>
                  <a:pt x="4419" y="1746"/>
                </a:cubicBezTo>
                <a:cubicBezTo>
                  <a:pt x="4349" y="1981"/>
                  <a:pt x="4349" y="1981"/>
                  <a:pt x="4349" y="1981"/>
                </a:cubicBezTo>
                <a:cubicBezTo>
                  <a:pt x="4321" y="2077"/>
                  <a:pt x="4321" y="2077"/>
                  <a:pt x="4321" y="2077"/>
                </a:cubicBezTo>
                <a:cubicBezTo>
                  <a:pt x="4301" y="2143"/>
                  <a:pt x="4301" y="2143"/>
                  <a:pt x="4301" y="2143"/>
                </a:cubicBezTo>
                <a:cubicBezTo>
                  <a:pt x="4044" y="2066"/>
                  <a:pt x="4044" y="2066"/>
                  <a:pt x="4044" y="2066"/>
                </a:cubicBezTo>
                <a:cubicBezTo>
                  <a:pt x="4029" y="2062"/>
                  <a:pt x="4029" y="2062"/>
                  <a:pt x="4029" y="2062"/>
                </a:cubicBezTo>
                <a:cubicBezTo>
                  <a:pt x="3934" y="2033"/>
                  <a:pt x="3934" y="2033"/>
                  <a:pt x="3934" y="2033"/>
                </a:cubicBezTo>
                <a:cubicBezTo>
                  <a:pt x="3756" y="1980"/>
                  <a:pt x="3756" y="1980"/>
                  <a:pt x="3756" y="1980"/>
                </a:cubicBezTo>
                <a:cubicBezTo>
                  <a:pt x="3969" y="1865"/>
                  <a:pt x="3969" y="1865"/>
                  <a:pt x="3969" y="1865"/>
                </a:cubicBezTo>
                <a:cubicBezTo>
                  <a:pt x="3906" y="1741"/>
                  <a:pt x="3815" y="1629"/>
                  <a:pt x="3697" y="1539"/>
                </a:cubicBezTo>
                <a:cubicBezTo>
                  <a:pt x="3589" y="1457"/>
                  <a:pt x="3470" y="1401"/>
                  <a:pt x="3347" y="1370"/>
                </a:cubicBezTo>
                <a:lnTo>
                  <a:pt x="3398" y="1056"/>
                </a:lnTo>
                <a:close/>
                <a:moveTo>
                  <a:pt x="1048" y="2193"/>
                </a:moveTo>
                <a:cubicBezTo>
                  <a:pt x="1083" y="2008"/>
                  <a:pt x="1159" y="1829"/>
                  <a:pt x="1279" y="1668"/>
                </a:cubicBezTo>
                <a:cubicBezTo>
                  <a:pt x="1379" y="1534"/>
                  <a:pt x="1500" y="1426"/>
                  <a:pt x="1635" y="1343"/>
                </a:cubicBezTo>
                <a:cubicBezTo>
                  <a:pt x="1519" y="1134"/>
                  <a:pt x="1519" y="1134"/>
                  <a:pt x="1519" y="1134"/>
                </a:cubicBezTo>
                <a:cubicBezTo>
                  <a:pt x="1678" y="1180"/>
                  <a:pt x="1678" y="1180"/>
                  <a:pt x="1678" y="1180"/>
                </a:cubicBezTo>
                <a:cubicBezTo>
                  <a:pt x="1864" y="1233"/>
                  <a:pt x="1864" y="1233"/>
                  <a:pt x="1864" y="1233"/>
                </a:cubicBezTo>
                <a:cubicBezTo>
                  <a:pt x="1970" y="1263"/>
                  <a:pt x="1970" y="1263"/>
                  <a:pt x="1970" y="1263"/>
                </a:cubicBezTo>
                <a:cubicBezTo>
                  <a:pt x="2065" y="1290"/>
                  <a:pt x="2065" y="1290"/>
                  <a:pt x="2065" y="1290"/>
                </a:cubicBezTo>
                <a:cubicBezTo>
                  <a:pt x="2000" y="1518"/>
                  <a:pt x="2000" y="1518"/>
                  <a:pt x="2000" y="1518"/>
                </a:cubicBezTo>
                <a:cubicBezTo>
                  <a:pt x="1999" y="1521"/>
                  <a:pt x="1999" y="1521"/>
                  <a:pt x="1999" y="1521"/>
                </a:cubicBezTo>
                <a:cubicBezTo>
                  <a:pt x="1928" y="1771"/>
                  <a:pt x="1928" y="1771"/>
                  <a:pt x="1928" y="1771"/>
                </a:cubicBezTo>
                <a:cubicBezTo>
                  <a:pt x="1909" y="1837"/>
                  <a:pt x="1909" y="1837"/>
                  <a:pt x="1909" y="1837"/>
                </a:cubicBezTo>
                <a:cubicBezTo>
                  <a:pt x="1789" y="1620"/>
                  <a:pt x="1789" y="1620"/>
                  <a:pt x="1789" y="1620"/>
                </a:cubicBezTo>
                <a:cubicBezTo>
                  <a:pt x="1692" y="1682"/>
                  <a:pt x="1605" y="1761"/>
                  <a:pt x="1532" y="1858"/>
                </a:cubicBezTo>
                <a:cubicBezTo>
                  <a:pt x="1444" y="1976"/>
                  <a:pt x="1387" y="2108"/>
                  <a:pt x="1360" y="2243"/>
                </a:cubicBezTo>
                <a:lnTo>
                  <a:pt x="1048" y="2193"/>
                </a:lnTo>
                <a:close/>
                <a:moveTo>
                  <a:pt x="2138" y="4528"/>
                </a:moveTo>
                <a:cubicBezTo>
                  <a:pt x="1947" y="4493"/>
                  <a:pt x="1760" y="4413"/>
                  <a:pt x="1595" y="4287"/>
                </a:cubicBezTo>
                <a:cubicBezTo>
                  <a:pt x="1462" y="4185"/>
                  <a:pt x="1355" y="4062"/>
                  <a:pt x="1274" y="3926"/>
                </a:cubicBezTo>
                <a:cubicBezTo>
                  <a:pt x="1064" y="4040"/>
                  <a:pt x="1064" y="4040"/>
                  <a:pt x="1064" y="4040"/>
                </a:cubicBezTo>
                <a:cubicBezTo>
                  <a:pt x="1111" y="3881"/>
                  <a:pt x="1111" y="3881"/>
                  <a:pt x="1111" y="3881"/>
                </a:cubicBezTo>
                <a:cubicBezTo>
                  <a:pt x="1166" y="3696"/>
                  <a:pt x="1166" y="3696"/>
                  <a:pt x="1166" y="3696"/>
                </a:cubicBezTo>
                <a:cubicBezTo>
                  <a:pt x="1198" y="3590"/>
                  <a:pt x="1198" y="3590"/>
                  <a:pt x="1198" y="3590"/>
                </a:cubicBezTo>
                <a:cubicBezTo>
                  <a:pt x="1226" y="3496"/>
                  <a:pt x="1226" y="3496"/>
                  <a:pt x="1226" y="3496"/>
                </a:cubicBezTo>
                <a:cubicBezTo>
                  <a:pt x="1454" y="3563"/>
                  <a:pt x="1454" y="3563"/>
                  <a:pt x="1454" y="3563"/>
                </a:cubicBezTo>
                <a:cubicBezTo>
                  <a:pt x="1456" y="3564"/>
                  <a:pt x="1456" y="3564"/>
                  <a:pt x="1456" y="3564"/>
                </a:cubicBezTo>
                <a:cubicBezTo>
                  <a:pt x="1705" y="3639"/>
                  <a:pt x="1705" y="3639"/>
                  <a:pt x="1705" y="3639"/>
                </a:cubicBezTo>
                <a:cubicBezTo>
                  <a:pt x="1771" y="3658"/>
                  <a:pt x="1771" y="3658"/>
                  <a:pt x="1771" y="3658"/>
                </a:cubicBezTo>
                <a:cubicBezTo>
                  <a:pt x="1553" y="3776"/>
                  <a:pt x="1553" y="3776"/>
                  <a:pt x="1553" y="3776"/>
                </a:cubicBezTo>
                <a:cubicBezTo>
                  <a:pt x="1613" y="3873"/>
                  <a:pt x="1691" y="3962"/>
                  <a:pt x="1787" y="4035"/>
                </a:cubicBezTo>
                <a:cubicBezTo>
                  <a:pt x="1910" y="4128"/>
                  <a:pt x="2047" y="4188"/>
                  <a:pt x="2189" y="4215"/>
                </a:cubicBezTo>
                <a:lnTo>
                  <a:pt x="2138" y="4528"/>
                </a:lnTo>
                <a:close/>
                <a:moveTo>
                  <a:pt x="4525" y="3453"/>
                </a:moveTo>
                <a:cubicBezTo>
                  <a:pt x="4486" y="3620"/>
                  <a:pt x="4413" y="3781"/>
                  <a:pt x="4305" y="3927"/>
                </a:cubicBezTo>
                <a:cubicBezTo>
                  <a:pt x="4188" y="4083"/>
                  <a:pt x="4043" y="4205"/>
                  <a:pt x="3881" y="4291"/>
                </a:cubicBezTo>
                <a:cubicBezTo>
                  <a:pt x="4000" y="4505"/>
                  <a:pt x="4000" y="4505"/>
                  <a:pt x="4000" y="4505"/>
                </a:cubicBezTo>
                <a:cubicBezTo>
                  <a:pt x="3852" y="4463"/>
                  <a:pt x="3852" y="4463"/>
                  <a:pt x="3852" y="4463"/>
                </a:cubicBezTo>
                <a:cubicBezTo>
                  <a:pt x="3616" y="4396"/>
                  <a:pt x="3616" y="4396"/>
                  <a:pt x="3616" y="4396"/>
                </a:cubicBezTo>
                <a:cubicBezTo>
                  <a:pt x="3520" y="4368"/>
                  <a:pt x="3520" y="4368"/>
                  <a:pt x="3520" y="4368"/>
                </a:cubicBezTo>
                <a:cubicBezTo>
                  <a:pt x="3454" y="4349"/>
                  <a:pt x="3454" y="4349"/>
                  <a:pt x="3454" y="4349"/>
                </a:cubicBezTo>
                <a:cubicBezTo>
                  <a:pt x="3527" y="4092"/>
                  <a:pt x="3527" y="4092"/>
                  <a:pt x="3527" y="4092"/>
                </a:cubicBezTo>
                <a:cubicBezTo>
                  <a:pt x="3532" y="4076"/>
                  <a:pt x="3532" y="4076"/>
                  <a:pt x="3532" y="4076"/>
                </a:cubicBezTo>
                <a:cubicBezTo>
                  <a:pt x="3559" y="3981"/>
                  <a:pt x="3559" y="3981"/>
                  <a:pt x="3559" y="3981"/>
                </a:cubicBezTo>
                <a:cubicBezTo>
                  <a:pt x="3610" y="3803"/>
                  <a:pt x="3610" y="3803"/>
                  <a:pt x="3610" y="3803"/>
                </a:cubicBezTo>
                <a:cubicBezTo>
                  <a:pt x="3727" y="4014"/>
                  <a:pt x="3727" y="4014"/>
                  <a:pt x="3727" y="4014"/>
                </a:cubicBezTo>
                <a:cubicBezTo>
                  <a:pt x="3851" y="3949"/>
                  <a:pt x="3962" y="3857"/>
                  <a:pt x="4051" y="3738"/>
                </a:cubicBezTo>
                <a:cubicBezTo>
                  <a:pt x="4128" y="3634"/>
                  <a:pt x="4181" y="3520"/>
                  <a:pt x="4212" y="3402"/>
                </a:cubicBezTo>
                <a:lnTo>
                  <a:pt x="4525" y="3453"/>
                </a:lnTo>
                <a:close/>
                <a:moveTo>
                  <a:pt x="1826" y="2772"/>
                </a:moveTo>
                <a:cubicBezTo>
                  <a:pt x="1860" y="2816"/>
                  <a:pt x="1898" y="2862"/>
                  <a:pt x="1942" y="2903"/>
                </a:cubicBezTo>
                <a:cubicBezTo>
                  <a:pt x="1946" y="2907"/>
                  <a:pt x="1953" y="2910"/>
                  <a:pt x="1956" y="2917"/>
                </a:cubicBezTo>
                <a:cubicBezTo>
                  <a:pt x="1949" y="2931"/>
                  <a:pt x="1942" y="2945"/>
                  <a:pt x="1946" y="2962"/>
                </a:cubicBezTo>
                <a:cubicBezTo>
                  <a:pt x="1946" y="3000"/>
                  <a:pt x="1967" y="3035"/>
                  <a:pt x="2004" y="3052"/>
                </a:cubicBezTo>
                <a:cubicBezTo>
                  <a:pt x="1987" y="3156"/>
                  <a:pt x="1980" y="3242"/>
                  <a:pt x="1977" y="3308"/>
                </a:cubicBezTo>
                <a:cubicBezTo>
                  <a:pt x="1881" y="3156"/>
                  <a:pt x="1826" y="2986"/>
                  <a:pt x="1826" y="2813"/>
                </a:cubicBezTo>
                <a:cubicBezTo>
                  <a:pt x="1826" y="2799"/>
                  <a:pt x="1826" y="2785"/>
                  <a:pt x="1826" y="2772"/>
                </a:cubicBezTo>
                <a:moveTo>
                  <a:pt x="2111" y="3037"/>
                </a:moveTo>
                <a:cubicBezTo>
                  <a:pt x="2252" y="3134"/>
                  <a:pt x="2411" y="3210"/>
                  <a:pt x="2586" y="3258"/>
                </a:cubicBezTo>
                <a:cubicBezTo>
                  <a:pt x="2600" y="3262"/>
                  <a:pt x="2611" y="3265"/>
                  <a:pt x="2621" y="3269"/>
                </a:cubicBezTo>
                <a:cubicBezTo>
                  <a:pt x="2621" y="3272"/>
                  <a:pt x="2621" y="3272"/>
                  <a:pt x="2621" y="3275"/>
                </a:cubicBezTo>
                <a:cubicBezTo>
                  <a:pt x="2366" y="3393"/>
                  <a:pt x="2159" y="3424"/>
                  <a:pt x="2073" y="3431"/>
                </a:cubicBezTo>
                <a:cubicBezTo>
                  <a:pt x="2063" y="3417"/>
                  <a:pt x="2049" y="3400"/>
                  <a:pt x="2035" y="3386"/>
                </a:cubicBezTo>
                <a:cubicBezTo>
                  <a:pt x="2035" y="3324"/>
                  <a:pt x="2035" y="3206"/>
                  <a:pt x="2063" y="3057"/>
                </a:cubicBezTo>
                <a:cubicBezTo>
                  <a:pt x="2080" y="3057"/>
                  <a:pt x="2097" y="3051"/>
                  <a:pt x="2111" y="3037"/>
                </a:cubicBezTo>
                <a:moveTo>
                  <a:pt x="2547" y="2192"/>
                </a:moveTo>
                <a:cubicBezTo>
                  <a:pt x="2664" y="2192"/>
                  <a:pt x="2781" y="2199"/>
                  <a:pt x="2894" y="2220"/>
                </a:cubicBezTo>
                <a:cubicBezTo>
                  <a:pt x="2939" y="2227"/>
                  <a:pt x="2987" y="2237"/>
                  <a:pt x="3032" y="2248"/>
                </a:cubicBezTo>
                <a:cubicBezTo>
                  <a:pt x="3035" y="2279"/>
                  <a:pt x="3052" y="2310"/>
                  <a:pt x="3083" y="2328"/>
                </a:cubicBezTo>
                <a:cubicBezTo>
                  <a:pt x="3049" y="2512"/>
                  <a:pt x="2994" y="2690"/>
                  <a:pt x="2918" y="2857"/>
                </a:cubicBezTo>
                <a:cubicBezTo>
                  <a:pt x="2870" y="2965"/>
                  <a:pt x="2815" y="3070"/>
                  <a:pt x="2750" y="3171"/>
                </a:cubicBezTo>
                <a:cubicBezTo>
                  <a:pt x="2743" y="3167"/>
                  <a:pt x="2732" y="3164"/>
                  <a:pt x="2722" y="3164"/>
                </a:cubicBezTo>
                <a:cubicBezTo>
                  <a:pt x="2691" y="3164"/>
                  <a:pt x="2657" y="3181"/>
                  <a:pt x="2640" y="3209"/>
                </a:cubicBezTo>
                <a:cubicBezTo>
                  <a:pt x="2629" y="3206"/>
                  <a:pt x="2616" y="3202"/>
                  <a:pt x="2605" y="3202"/>
                </a:cubicBezTo>
                <a:cubicBezTo>
                  <a:pt x="2433" y="3154"/>
                  <a:pt x="2278" y="3080"/>
                  <a:pt x="2144" y="2986"/>
                </a:cubicBezTo>
                <a:cubicBezTo>
                  <a:pt x="2148" y="2979"/>
                  <a:pt x="2148" y="2969"/>
                  <a:pt x="2148" y="2958"/>
                </a:cubicBezTo>
                <a:cubicBezTo>
                  <a:pt x="2148" y="2927"/>
                  <a:pt x="2131" y="2896"/>
                  <a:pt x="2103" y="2875"/>
                </a:cubicBezTo>
                <a:cubicBezTo>
                  <a:pt x="2134" y="2753"/>
                  <a:pt x="2175" y="2638"/>
                  <a:pt x="2227" y="2530"/>
                </a:cubicBezTo>
                <a:cubicBezTo>
                  <a:pt x="2272" y="2439"/>
                  <a:pt x="2323" y="2349"/>
                  <a:pt x="2385" y="2262"/>
                </a:cubicBezTo>
                <a:cubicBezTo>
                  <a:pt x="2392" y="2262"/>
                  <a:pt x="2402" y="2265"/>
                  <a:pt x="2409" y="2265"/>
                </a:cubicBezTo>
                <a:cubicBezTo>
                  <a:pt x="2409" y="2265"/>
                  <a:pt x="2409" y="2265"/>
                  <a:pt x="2413" y="2265"/>
                </a:cubicBezTo>
                <a:cubicBezTo>
                  <a:pt x="2454" y="2265"/>
                  <a:pt x="2495" y="2234"/>
                  <a:pt x="2505" y="2192"/>
                </a:cubicBezTo>
                <a:cubicBezTo>
                  <a:pt x="2509" y="2192"/>
                  <a:pt x="2509" y="2192"/>
                  <a:pt x="2512" y="2192"/>
                </a:cubicBezTo>
                <a:cubicBezTo>
                  <a:pt x="2523" y="2192"/>
                  <a:pt x="2536" y="2192"/>
                  <a:pt x="2547" y="2192"/>
                </a:cubicBezTo>
                <a:moveTo>
                  <a:pt x="2320" y="2204"/>
                </a:moveTo>
                <a:cubicBezTo>
                  <a:pt x="2324" y="2215"/>
                  <a:pt x="2330" y="2225"/>
                  <a:pt x="2337" y="2232"/>
                </a:cubicBezTo>
                <a:cubicBezTo>
                  <a:pt x="2275" y="2323"/>
                  <a:pt x="2220" y="2414"/>
                  <a:pt x="2175" y="2509"/>
                </a:cubicBezTo>
                <a:cubicBezTo>
                  <a:pt x="2124" y="2621"/>
                  <a:pt x="2079" y="2740"/>
                  <a:pt x="2045" y="2866"/>
                </a:cubicBezTo>
                <a:cubicBezTo>
                  <a:pt x="2031" y="2866"/>
                  <a:pt x="2014" y="2869"/>
                  <a:pt x="2000" y="2876"/>
                </a:cubicBezTo>
                <a:cubicBezTo>
                  <a:pt x="1910" y="2792"/>
                  <a:pt x="1862" y="2719"/>
                  <a:pt x="1838" y="2680"/>
                </a:cubicBezTo>
                <a:cubicBezTo>
                  <a:pt x="1859" y="2533"/>
                  <a:pt x="1924" y="2386"/>
                  <a:pt x="2017" y="2257"/>
                </a:cubicBezTo>
                <a:cubicBezTo>
                  <a:pt x="2072" y="2243"/>
                  <a:pt x="2179" y="2218"/>
                  <a:pt x="2320" y="2204"/>
                </a:cubicBezTo>
                <a:moveTo>
                  <a:pt x="3590" y="2285"/>
                </a:moveTo>
                <a:cubicBezTo>
                  <a:pt x="3636" y="2344"/>
                  <a:pt x="3671" y="2410"/>
                  <a:pt x="3700" y="2476"/>
                </a:cubicBezTo>
                <a:cubicBezTo>
                  <a:pt x="3679" y="2462"/>
                  <a:pt x="3657" y="2448"/>
                  <a:pt x="3632" y="2437"/>
                </a:cubicBezTo>
                <a:cubicBezTo>
                  <a:pt x="3636" y="2430"/>
                  <a:pt x="3636" y="2423"/>
                  <a:pt x="3636" y="2413"/>
                </a:cubicBezTo>
                <a:cubicBezTo>
                  <a:pt x="3632" y="2378"/>
                  <a:pt x="3615" y="2347"/>
                  <a:pt x="3583" y="2330"/>
                </a:cubicBezTo>
                <a:cubicBezTo>
                  <a:pt x="3586" y="2312"/>
                  <a:pt x="3590" y="2298"/>
                  <a:pt x="3590" y="2285"/>
                </a:cubicBezTo>
                <a:moveTo>
                  <a:pt x="3174" y="1921"/>
                </a:moveTo>
                <a:cubicBezTo>
                  <a:pt x="3312" y="1991"/>
                  <a:pt x="3436" y="2097"/>
                  <a:pt x="3540" y="2220"/>
                </a:cubicBezTo>
                <a:cubicBezTo>
                  <a:pt x="3536" y="2244"/>
                  <a:pt x="3533" y="2276"/>
                  <a:pt x="3522" y="2318"/>
                </a:cubicBezTo>
                <a:cubicBezTo>
                  <a:pt x="3498" y="2318"/>
                  <a:pt x="3474" y="2329"/>
                  <a:pt x="3457" y="2346"/>
                </a:cubicBezTo>
                <a:cubicBezTo>
                  <a:pt x="3381" y="2311"/>
                  <a:pt x="3305" y="2276"/>
                  <a:pt x="3226" y="2248"/>
                </a:cubicBezTo>
                <a:cubicBezTo>
                  <a:pt x="3226" y="2248"/>
                  <a:pt x="3226" y="2248"/>
                  <a:pt x="3226" y="2248"/>
                </a:cubicBezTo>
                <a:cubicBezTo>
                  <a:pt x="3226" y="2205"/>
                  <a:pt x="3201" y="2167"/>
                  <a:pt x="3163" y="2153"/>
                </a:cubicBezTo>
                <a:cubicBezTo>
                  <a:pt x="3170" y="2072"/>
                  <a:pt x="3174" y="1995"/>
                  <a:pt x="3174" y="1921"/>
                </a:cubicBezTo>
                <a:moveTo>
                  <a:pt x="2676" y="1834"/>
                </a:moveTo>
                <a:cubicBezTo>
                  <a:pt x="2621" y="1887"/>
                  <a:pt x="2541" y="1967"/>
                  <a:pt x="2458" y="2068"/>
                </a:cubicBezTo>
                <a:cubicBezTo>
                  <a:pt x="2447" y="2061"/>
                  <a:pt x="2433" y="2061"/>
                  <a:pt x="2419" y="2061"/>
                </a:cubicBezTo>
                <a:cubicBezTo>
                  <a:pt x="2416" y="2061"/>
                  <a:pt x="2416" y="2061"/>
                  <a:pt x="2416" y="2061"/>
                </a:cubicBezTo>
                <a:cubicBezTo>
                  <a:pt x="2367" y="2061"/>
                  <a:pt x="2329" y="2096"/>
                  <a:pt x="2315" y="2141"/>
                </a:cubicBezTo>
                <a:cubicBezTo>
                  <a:pt x="2215" y="2152"/>
                  <a:pt x="2131" y="2169"/>
                  <a:pt x="2072" y="2180"/>
                </a:cubicBezTo>
                <a:cubicBezTo>
                  <a:pt x="2235" y="1995"/>
                  <a:pt x="2451" y="1869"/>
                  <a:pt x="2676" y="1834"/>
                </a:cubicBezTo>
                <a:moveTo>
                  <a:pt x="2793" y="1828"/>
                </a:moveTo>
                <a:cubicBezTo>
                  <a:pt x="2904" y="1828"/>
                  <a:pt x="3014" y="1849"/>
                  <a:pt x="3117" y="1895"/>
                </a:cubicBezTo>
                <a:cubicBezTo>
                  <a:pt x="3120" y="1977"/>
                  <a:pt x="3117" y="2058"/>
                  <a:pt x="3107" y="2146"/>
                </a:cubicBezTo>
                <a:cubicBezTo>
                  <a:pt x="3079" y="2150"/>
                  <a:pt x="3055" y="2167"/>
                  <a:pt x="3041" y="2192"/>
                </a:cubicBezTo>
                <a:cubicBezTo>
                  <a:pt x="2996" y="2181"/>
                  <a:pt x="2948" y="2171"/>
                  <a:pt x="2900" y="2164"/>
                </a:cubicBezTo>
                <a:cubicBezTo>
                  <a:pt x="2787" y="2143"/>
                  <a:pt x="2670" y="2135"/>
                  <a:pt x="2553" y="2135"/>
                </a:cubicBezTo>
                <a:cubicBezTo>
                  <a:pt x="2539" y="2135"/>
                  <a:pt x="2525" y="2135"/>
                  <a:pt x="2511" y="2135"/>
                </a:cubicBezTo>
                <a:cubicBezTo>
                  <a:pt x="2508" y="2135"/>
                  <a:pt x="2508" y="2135"/>
                  <a:pt x="2508" y="2135"/>
                </a:cubicBezTo>
                <a:cubicBezTo>
                  <a:pt x="2504" y="2128"/>
                  <a:pt x="2501" y="2118"/>
                  <a:pt x="2498" y="2111"/>
                </a:cubicBezTo>
                <a:cubicBezTo>
                  <a:pt x="2618" y="1962"/>
                  <a:pt x="2728" y="1867"/>
                  <a:pt x="2769" y="1828"/>
                </a:cubicBezTo>
                <a:cubicBezTo>
                  <a:pt x="2776" y="1828"/>
                  <a:pt x="2787" y="1828"/>
                  <a:pt x="2793" y="1828"/>
                </a:cubicBezTo>
                <a:cubicBezTo>
                  <a:pt x="2793" y="1828"/>
                  <a:pt x="2793" y="1828"/>
                  <a:pt x="2793" y="1828"/>
                </a:cubicBezTo>
                <a:moveTo>
                  <a:pt x="3605" y="2488"/>
                </a:moveTo>
                <a:cubicBezTo>
                  <a:pt x="3660" y="2519"/>
                  <a:pt x="3702" y="2547"/>
                  <a:pt x="3729" y="2568"/>
                </a:cubicBezTo>
                <a:cubicBezTo>
                  <a:pt x="3733" y="2586"/>
                  <a:pt x="3740" y="2603"/>
                  <a:pt x="3743" y="2620"/>
                </a:cubicBezTo>
                <a:cubicBezTo>
                  <a:pt x="3726" y="2701"/>
                  <a:pt x="3650" y="2955"/>
                  <a:pt x="3464" y="3207"/>
                </a:cubicBezTo>
                <a:cubicBezTo>
                  <a:pt x="3453" y="3203"/>
                  <a:pt x="3439" y="3203"/>
                  <a:pt x="3429" y="3203"/>
                </a:cubicBezTo>
                <a:cubicBezTo>
                  <a:pt x="3426" y="3203"/>
                  <a:pt x="3426" y="3203"/>
                  <a:pt x="3426" y="3203"/>
                </a:cubicBezTo>
                <a:cubicBezTo>
                  <a:pt x="3381" y="3203"/>
                  <a:pt x="3339" y="3234"/>
                  <a:pt x="3329" y="3280"/>
                </a:cubicBezTo>
                <a:cubicBezTo>
                  <a:pt x="3305" y="3280"/>
                  <a:pt x="3284" y="3283"/>
                  <a:pt x="3260" y="3283"/>
                </a:cubicBezTo>
                <a:cubicBezTo>
                  <a:pt x="3243" y="3283"/>
                  <a:pt x="3225" y="3283"/>
                  <a:pt x="3208" y="3283"/>
                </a:cubicBezTo>
                <a:cubicBezTo>
                  <a:pt x="3077" y="3283"/>
                  <a:pt x="2949" y="3273"/>
                  <a:pt x="2822" y="3248"/>
                </a:cubicBezTo>
                <a:cubicBezTo>
                  <a:pt x="2822" y="3248"/>
                  <a:pt x="2822" y="3245"/>
                  <a:pt x="2818" y="3245"/>
                </a:cubicBezTo>
                <a:cubicBezTo>
                  <a:pt x="2904" y="3196"/>
                  <a:pt x="2984" y="3144"/>
                  <a:pt x="3060" y="3084"/>
                </a:cubicBezTo>
                <a:cubicBezTo>
                  <a:pt x="3329" y="2886"/>
                  <a:pt x="3464" y="2666"/>
                  <a:pt x="3526" y="2512"/>
                </a:cubicBezTo>
                <a:cubicBezTo>
                  <a:pt x="3532" y="2512"/>
                  <a:pt x="3536" y="2512"/>
                  <a:pt x="3539" y="2512"/>
                </a:cubicBezTo>
                <a:cubicBezTo>
                  <a:pt x="3567" y="2512"/>
                  <a:pt x="3588" y="2502"/>
                  <a:pt x="3605" y="2488"/>
                </a:cubicBezTo>
                <a:moveTo>
                  <a:pt x="2815" y="3308"/>
                </a:moveTo>
                <a:cubicBezTo>
                  <a:pt x="2942" y="3332"/>
                  <a:pt x="3069" y="3343"/>
                  <a:pt x="3199" y="3343"/>
                </a:cubicBezTo>
                <a:cubicBezTo>
                  <a:pt x="3220" y="3343"/>
                  <a:pt x="3237" y="3343"/>
                  <a:pt x="3254" y="3343"/>
                </a:cubicBezTo>
                <a:cubicBezTo>
                  <a:pt x="3278" y="3339"/>
                  <a:pt x="3302" y="3339"/>
                  <a:pt x="3326" y="3339"/>
                </a:cubicBezTo>
                <a:cubicBezTo>
                  <a:pt x="3329" y="3346"/>
                  <a:pt x="3329" y="3353"/>
                  <a:pt x="3336" y="3357"/>
                </a:cubicBezTo>
                <a:cubicBezTo>
                  <a:pt x="3082" y="3629"/>
                  <a:pt x="2788" y="3755"/>
                  <a:pt x="2699" y="3783"/>
                </a:cubicBezTo>
                <a:cubicBezTo>
                  <a:pt x="2592" y="3772"/>
                  <a:pt x="2486" y="3737"/>
                  <a:pt x="2387" y="3685"/>
                </a:cubicBezTo>
                <a:cubicBezTo>
                  <a:pt x="2452" y="3633"/>
                  <a:pt x="2565" y="3528"/>
                  <a:pt x="2688" y="3364"/>
                </a:cubicBezTo>
                <a:cubicBezTo>
                  <a:pt x="2699" y="3367"/>
                  <a:pt x="2712" y="3371"/>
                  <a:pt x="2723" y="3371"/>
                </a:cubicBezTo>
                <a:cubicBezTo>
                  <a:pt x="2723" y="3371"/>
                  <a:pt x="2723" y="3371"/>
                  <a:pt x="2723" y="3371"/>
                </a:cubicBezTo>
                <a:cubicBezTo>
                  <a:pt x="2764" y="3371"/>
                  <a:pt x="2798" y="3346"/>
                  <a:pt x="2815" y="3308"/>
                </a:cubicBezTo>
                <a:moveTo>
                  <a:pt x="3758" y="2765"/>
                </a:moveTo>
                <a:cubicBezTo>
                  <a:pt x="3761" y="2779"/>
                  <a:pt x="3761" y="2797"/>
                  <a:pt x="3761" y="2811"/>
                </a:cubicBezTo>
                <a:cubicBezTo>
                  <a:pt x="3761" y="2961"/>
                  <a:pt x="3721" y="3108"/>
                  <a:pt x="3645" y="3244"/>
                </a:cubicBezTo>
                <a:cubicBezTo>
                  <a:pt x="3618" y="3251"/>
                  <a:pt x="3574" y="3258"/>
                  <a:pt x="3519" y="3265"/>
                </a:cubicBezTo>
                <a:cubicBezTo>
                  <a:pt x="3516" y="3258"/>
                  <a:pt x="3512" y="3251"/>
                  <a:pt x="3509" y="3247"/>
                </a:cubicBezTo>
                <a:cubicBezTo>
                  <a:pt x="3635" y="3073"/>
                  <a:pt x="3717" y="2895"/>
                  <a:pt x="3758" y="2765"/>
                </a:cubicBezTo>
                <a:moveTo>
                  <a:pt x="3607" y="3308"/>
                </a:moveTo>
                <a:cubicBezTo>
                  <a:pt x="3432" y="3578"/>
                  <a:pt x="3142" y="3771"/>
                  <a:pt x="2843" y="3789"/>
                </a:cubicBezTo>
                <a:cubicBezTo>
                  <a:pt x="2974" y="3726"/>
                  <a:pt x="3191" y="3599"/>
                  <a:pt x="3380" y="3396"/>
                </a:cubicBezTo>
                <a:cubicBezTo>
                  <a:pt x="3390" y="3399"/>
                  <a:pt x="3404" y="3403"/>
                  <a:pt x="3415" y="3403"/>
                </a:cubicBezTo>
                <a:cubicBezTo>
                  <a:pt x="3418" y="3403"/>
                  <a:pt x="3418" y="3403"/>
                  <a:pt x="3418" y="3403"/>
                </a:cubicBezTo>
                <a:cubicBezTo>
                  <a:pt x="3466" y="3403"/>
                  <a:pt x="3508" y="3368"/>
                  <a:pt x="3518" y="3322"/>
                </a:cubicBezTo>
                <a:cubicBezTo>
                  <a:pt x="3549" y="3315"/>
                  <a:pt x="3580" y="3311"/>
                  <a:pt x="3607" y="3308"/>
                </a:cubicBezTo>
                <a:moveTo>
                  <a:pt x="3215" y="2303"/>
                </a:moveTo>
                <a:cubicBezTo>
                  <a:pt x="3288" y="2331"/>
                  <a:pt x="3364" y="2362"/>
                  <a:pt x="3437" y="2397"/>
                </a:cubicBezTo>
                <a:cubicBezTo>
                  <a:pt x="3437" y="2404"/>
                  <a:pt x="3437" y="2408"/>
                  <a:pt x="3437" y="2415"/>
                </a:cubicBezTo>
                <a:cubicBezTo>
                  <a:pt x="3437" y="2442"/>
                  <a:pt x="3451" y="2470"/>
                  <a:pt x="3472" y="2491"/>
                </a:cubicBezTo>
                <a:cubicBezTo>
                  <a:pt x="3385" y="2704"/>
                  <a:pt x="3232" y="2889"/>
                  <a:pt x="3024" y="3042"/>
                </a:cubicBezTo>
                <a:cubicBezTo>
                  <a:pt x="2958" y="3091"/>
                  <a:pt x="2885" y="3137"/>
                  <a:pt x="2812" y="3178"/>
                </a:cubicBezTo>
                <a:cubicBezTo>
                  <a:pt x="2871" y="3088"/>
                  <a:pt x="2923" y="2990"/>
                  <a:pt x="2972" y="2885"/>
                </a:cubicBezTo>
                <a:cubicBezTo>
                  <a:pt x="3048" y="2715"/>
                  <a:pt x="3104" y="2533"/>
                  <a:pt x="3138" y="2345"/>
                </a:cubicBezTo>
                <a:cubicBezTo>
                  <a:pt x="3170" y="2345"/>
                  <a:pt x="3197" y="2327"/>
                  <a:pt x="3215" y="2303"/>
                </a:cubicBezTo>
                <a:moveTo>
                  <a:pt x="2633" y="3339"/>
                </a:moveTo>
                <a:cubicBezTo>
                  <a:pt x="2499" y="3508"/>
                  <a:pt x="2382" y="3609"/>
                  <a:pt x="2331" y="3647"/>
                </a:cubicBezTo>
                <a:cubicBezTo>
                  <a:pt x="2258" y="3602"/>
                  <a:pt x="2190" y="3550"/>
                  <a:pt x="2128" y="3488"/>
                </a:cubicBezTo>
                <a:cubicBezTo>
                  <a:pt x="2227" y="3474"/>
                  <a:pt x="2413" y="3436"/>
                  <a:pt x="2633" y="3339"/>
                </a:cubicBezTo>
                <a:moveTo>
                  <a:pt x="3018" y="0"/>
                </a:moveTo>
                <a:cubicBezTo>
                  <a:pt x="2513" y="0"/>
                  <a:pt x="2513" y="0"/>
                  <a:pt x="2513" y="0"/>
                </a:cubicBezTo>
                <a:cubicBezTo>
                  <a:pt x="2456" y="0"/>
                  <a:pt x="2409" y="47"/>
                  <a:pt x="2409" y="103"/>
                </a:cubicBezTo>
                <a:cubicBezTo>
                  <a:pt x="2409" y="1416"/>
                  <a:pt x="2409" y="1416"/>
                  <a:pt x="2409" y="1416"/>
                </a:cubicBezTo>
                <a:cubicBezTo>
                  <a:pt x="2409" y="1473"/>
                  <a:pt x="2456" y="1519"/>
                  <a:pt x="2513" y="1519"/>
                </a:cubicBezTo>
                <a:cubicBezTo>
                  <a:pt x="3018" y="1519"/>
                  <a:pt x="3018" y="1519"/>
                  <a:pt x="3018" y="1519"/>
                </a:cubicBezTo>
                <a:cubicBezTo>
                  <a:pt x="3076" y="1519"/>
                  <a:pt x="3121" y="1473"/>
                  <a:pt x="3121" y="1416"/>
                </a:cubicBezTo>
                <a:cubicBezTo>
                  <a:pt x="3121" y="103"/>
                  <a:pt x="3121" y="103"/>
                  <a:pt x="3121" y="103"/>
                </a:cubicBezTo>
                <a:cubicBezTo>
                  <a:pt x="3121" y="47"/>
                  <a:pt x="3076" y="0"/>
                  <a:pt x="3018" y="0"/>
                </a:cubicBezTo>
                <a:close/>
                <a:moveTo>
                  <a:pt x="2582" y="1368"/>
                </a:moveTo>
                <a:cubicBezTo>
                  <a:pt x="2546" y="1368"/>
                  <a:pt x="2546" y="1368"/>
                  <a:pt x="2546" y="1368"/>
                </a:cubicBezTo>
                <a:cubicBezTo>
                  <a:pt x="2517" y="1368"/>
                  <a:pt x="2492" y="1352"/>
                  <a:pt x="2492" y="1332"/>
                </a:cubicBezTo>
                <a:cubicBezTo>
                  <a:pt x="2492" y="1309"/>
                  <a:pt x="2492" y="1309"/>
                  <a:pt x="2492" y="1309"/>
                </a:cubicBezTo>
                <a:cubicBezTo>
                  <a:pt x="2492" y="1290"/>
                  <a:pt x="2517" y="1275"/>
                  <a:pt x="2546" y="1275"/>
                </a:cubicBezTo>
                <a:cubicBezTo>
                  <a:pt x="2582" y="1275"/>
                  <a:pt x="2582" y="1275"/>
                  <a:pt x="2582" y="1275"/>
                </a:cubicBezTo>
                <a:cubicBezTo>
                  <a:pt x="2612" y="1275"/>
                  <a:pt x="2636" y="1290"/>
                  <a:pt x="2636" y="1309"/>
                </a:cubicBezTo>
                <a:cubicBezTo>
                  <a:pt x="2636" y="1332"/>
                  <a:pt x="2636" y="1332"/>
                  <a:pt x="2636" y="1332"/>
                </a:cubicBezTo>
                <a:cubicBezTo>
                  <a:pt x="2636" y="1352"/>
                  <a:pt x="2612" y="1368"/>
                  <a:pt x="2582" y="1368"/>
                </a:cubicBezTo>
                <a:close/>
                <a:moveTo>
                  <a:pt x="2783" y="1253"/>
                </a:moveTo>
                <a:cubicBezTo>
                  <a:pt x="2747" y="1253"/>
                  <a:pt x="2747" y="1253"/>
                  <a:pt x="2747" y="1253"/>
                </a:cubicBezTo>
                <a:cubicBezTo>
                  <a:pt x="2718" y="1253"/>
                  <a:pt x="2693" y="1238"/>
                  <a:pt x="2693" y="1218"/>
                </a:cubicBezTo>
                <a:cubicBezTo>
                  <a:pt x="2693" y="1195"/>
                  <a:pt x="2693" y="1195"/>
                  <a:pt x="2693" y="1195"/>
                </a:cubicBezTo>
                <a:cubicBezTo>
                  <a:pt x="2693" y="1176"/>
                  <a:pt x="2718" y="1160"/>
                  <a:pt x="2747" y="1160"/>
                </a:cubicBezTo>
                <a:cubicBezTo>
                  <a:pt x="2783" y="1160"/>
                  <a:pt x="2783" y="1160"/>
                  <a:pt x="2783" y="1160"/>
                </a:cubicBezTo>
                <a:cubicBezTo>
                  <a:pt x="2813" y="1160"/>
                  <a:pt x="2837" y="1176"/>
                  <a:pt x="2837" y="1195"/>
                </a:cubicBezTo>
                <a:cubicBezTo>
                  <a:pt x="2837" y="1218"/>
                  <a:pt x="2837" y="1218"/>
                  <a:pt x="2837" y="1218"/>
                </a:cubicBezTo>
                <a:cubicBezTo>
                  <a:pt x="2837" y="1238"/>
                  <a:pt x="2813" y="1253"/>
                  <a:pt x="2783" y="1253"/>
                </a:cubicBezTo>
                <a:close/>
                <a:moveTo>
                  <a:pt x="2837" y="1309"/>
                </a:moveTo>
                <a:cubicBezTo>
                  <a:pt x="2837" y="1332"/>
                  <a:pt x="2837" y="1332"/>
                  <a:pt x="2837" y="1332"/>
                </a:cubicBezTo>
                <a:cubicBezTo>
                  <a:pt x="2837" y="1352"/>
                  <a:pt x="2813" y="1368"/>
                  <a:pt x="2783" y="1368"/>
                </a:cubicBezTo>
                <a:cubicBezTo>
                  <a:pt x="2747" y="1368"/>
                  <a:pt x="2747" y="1368"/>
                  <a:pt x="2747" y="1368"/>
                </a:cubicBezTo>
                <a:cubicBezTo>
                  <a:pt x="2718" y="1368"/>
                  <a:pt x="2693" y="1352"/>
                  <a:pt x="2693" y="1332"/>
                </a:cubicBezTo>
                <a:cubicBezTo>
                  <a:pt x="2693" y="1309"/>
                  <a:pt x="2693" y="1309"/>
                  <a:pt x="2693" y="1309"/>
                </a:cubicBezTo>
                <a:cubicBezTo>
                  <a:pt x="2693" y="1290"/>
                  <a:pt x="2718" y="1275"/>
                  <a:pt x="2747" y="1275"/>
                </a:cubicBezTo>
                <a:cubicBezTo>
                  <a:pt x="2783" y="1275"/>
                  <a:pt x="2783" y="1275"/>
                  <a:pt x="2783" y="1275"/>
                </a:cubicBezTo>
                <a:cubicBezTo>
                  <a:pt x="2813" y="1275"/>
                  <a:pt x="2837" y="1290"/>
                  <a:pt x="2837" y="1309"/>
                </a:cubicBezTo>
                <a:close/>
                <a:moveTo>
                  <a:pt x="2783" y="1138"/>
                </a:moveTo>
                <a:cubicBezTo>
                  <a:pt x="2747" y="1138"/>
                  <a:pt x="2747" y="1138"/>
                  <a:pt x="2747" y="1138"/>
                </a:cubicBezTo>
                <a:cubicBezTo>
                  <a:pt x="2718" y="1138"/>
                  <a:pt x="2693" y="1122"/>
                  <a:pt x="2693" y="1103"/>
                </a:cubicBezTo>
                <a:cubicBezTo>
                  <a:pt x="2693" y="1080"/>
                  <a:pt x="2693" y="1080"/>
                  <a:pt x="2693" y="1080"/>
                </a:cubicBezTo>
                <a:cubicBezTo>
                  <a:pt x="2693" y="1060"/>
                  <a:pt x="2718" y="1045"/>
                  <a:pt x="2747" y="1045"/>
                </a:cubicBezTo>
                <a:cubicBezTo>
                  <a:pt x="2783" y="1045"/>
                  <a:pt x="2783" y="1045"/>
                  <a:pt x="2783" y="1045"/>
                </a:cubicBezTo>
                <a:cubicBezTo>
                  <a:pt x="2813" y="1045"/>
                  <a:pt x="2837" y="1060"/>
                  <a:pt x="2837" y="1080"/>
                </a:cubicBezTo>
                <a:cubicBezTo>
                  <a:pt x="2837" y="1103"/>
                  <a:pt x="2837" y="1103"/>
                  <a:pt x="2837" y="1103"/>
                </a:cubicBezTo>
                <a:cubicBezTo>
                  <a:pt x="2837" y="1122"/>
                  <a:pt x="2813" y="1138"/>
                  <a:pt x="2783" y="1138"/>
                </a:cubicBezTo>
                <a:close/>
                <a:moveTo>
                  <a:pt x="2783" y="1023"/>
                </a:moveTo>
                <a:cubicBezTo>
                  <a:pt x="2747" y="1023"/>
                  <a:pt x="2747" y="1023"/>
                  <a:pt x="2747" y="1023"/>
                </a:cubicBezTo>
                <a:cubicBezTo>
                  <a:pt x="2718" y="1023"/>
                  <a:pt x="2693" y="1008"/>
                  <a:pt x="2693" y="988"/>
                </a:cubicBezTo>
                <a:cubicBezTo>
                  <a:pt x="2693" y="965"/>
                  <a:pt x="2693" y="965"/>
                  <a:pt x="2693" y="965"/>
                </a:cubicBezTo>
                <a:cubicBezTo>
                  <a:pt x="2693" y="946"/>
                  <a:pt x="2718" y="930"/>
                  <a:pt x="2747" y="930"/>
                </a:cubicBezTo>
                <a:cubicBezTo>
                  <a:pt x="2783" y="930"/>
                  <a:pt x="2783" y="930"/>
                  <a:pt x="2783" y="930"/>
                </a:cubicBezTo>
                <a:cubicBezTo>
                  <a:pt x="2813" y="930"/>
                  <a:pt x="2837" y="946"/>
                  <a:pt x="2837" y="965"/>
                </a:cubicBezTo>
                <a:cubicBezTo>
                  <a:pt x="2837" y="988"/>
                  <a:pt x="2837" y="988"/>
                  <a:pt x="2837" y="988"/>
                </a:cubicBezTo>
                <a:cubicBezTo>
                  <a:pt x="2837" y="1008"/>
                  <a:pt x="2813" y="1023"/>
                  <a:pt x="2783" y="1023"/>
                </a:cubicBezTo>
                <a:close/>
                <a:moveTo>
                  <a:pt x="2780" y="860"/>
                </a:moveTo>
                <a:cubicBezTo>
                  <a:pt x="2816" y="854"/>
                  <a:pt x="2844" y="824"/>
                  <a:pt x="2847" y="786"/>
                </a:cubicBezTo>
                <a:cubicBezTo>
                  <a:pt x="3022" y="786"/>
                  <a:pt x="3022" y="786"/>
                  <a:pt x="3022" y="786"/>
                </a:cubicBezTo>
                <a:cubicBezTo>
                  <a:pt x="3022" y="787"/>
                  <a:pt x="3022" y="787"/>
                  <a:pt x="3022" y="787"/>
                </a:cubicBezTo>
                <a:cubicBezTo>
                  <a:pt x="3022" y="828"/>
                  <a:pt x="2990" y="860"/>
                  <a:pt x="2949" y="860"/>
                </a:cubicBezTo>
                <a:cubicBezTo>
                  <a:pt x="2780" y="860"/>
                  <a:pt x="2780" y="860"/>
                  <a:pt x="2780" y="860"/>
                </a:cubicBezTo>
                <a:cubicBezTo>
                  <a:pt x="2780" y="860"/>
                  <a:pt x="2780" y="860"/>
                  <a:pt x="2780" y="860"/>
                </a:cubicBezTo>
                <a:close/>
                <a:moveTo>
                  <a:pt x="2847" y="777"/>
                </a:moveTo>
                <a:cubicBezTo>
                  <a:pt x="2846" y="742"/>
                  <a:pt x="2822" y="712"/>
                  <a:pt x="2790" y="702"/>
                </a:cubicBezTo>
                <a:cubicBezTo>
                  <a:pt x="2949" y="702"/>
                  <a:pt x="2949" y="702"/>
                  <a:pt x="2949" y="702"/>
                </a:cubicBezTo>
                <a:cubicBezTo>
                  <a:pt x="2990" y="702"/>
                  <a:pt x="3022" y="735"/>
                  <a:pt x="3022" y="775"/>
                </a:cubicBezTo>
                <a:cubicBezTo>
                  <a:pt x="3022" y="777"/>
                  <a:pt x="3022" y="777"/>
                  <a:pt x="3022" y="777"/>
                </a:cubicBezTo>
                <a:cubicBezTo>
                  <a:pt x="2847" y="777"/>
                  <a:pt x="2847" y="777"/>
                  <a:pt x="2847" y="777"/>
                </a:cubicBezTo>
                <a:cubicBezTo>
                  <a:pt x="2847" y="777"/>
                  <a:pt x="2847" y="777"/>
                  <a:pt x="2847" y="777"/>
                </a:cubicBezTo>
                <a:close/>
                <a:moveTo>
                  <a:pt x="2831" y="779"/>
                </a:moveTo>
                <a:cubicBezTo>
                  <a:pt x="2831" y="816"/>
                  <a:pt x="2802" y="845"/>
                  <a:pt x="2765" y="845"/>
                </a:cubicBezTo>
                <a:cubicBezTo>
                  <a:pt x="2729" y="845"/>
                  <a:pt x="2700" y="816"/>
                  <a:pt x="2700" y="779"/>
                </a:cubicBezTo>
                <a:cubicBezTo>
                  <a:pt x="2700" y="742"/>
                  <a:pt x="2729" y="713"/>
                  <a:pt x="2765" y="713"/>
                </a:cubicBezTo>
                <a:cubicBezTo>
                  <a:pt x="2802" y="713"/>
                  <a:pt x="2831" y="742"/>
                  <a:pt x="2831" y="779"/>
                </a:cubicBezTo>
                <a:close/>
                <a:moveTo>
                  <a:pt x="2684" y="777"/>
                </a:moveTo>
                <a:cubicBezTo>
                  <a:pt x="2509" y="777"/>
                  <a:pt x="2509" y="777"/>
                  <a:pt x="2509" y="777"/>
                </a:cubicBezTo>
                <a:cubicBezTo>
                  <a:pt x="2509" y="775"/>
                  <a:pt x="2509" y="775"/>
                  <a:pt x="2509" y="775"/>
                </a:cubicBezTo>
                <a:cubicBezTo>
                  <a:pt x="2509" y="735"/>
                  <a:pt x="2542" y="702"/>
                  <a:pt x="2582" y="702"/>
                </a:cubicBezTo>
                <a:cubicBezTo>
                  <a:pt x="2741" y="702"/>
                  <a:pt x="2741" y="702"/>
                  <a:pt x="2741" y="702"/>
                </a:cubicBezTo>
                <a:cubicBezTo>
                  <a:pt x="2709" y="712"/>
                  <a:pt x="2685" y="742"/>
                  <a:pt x="2684" y="777"/>
                </a:cubicBezTo>
                <a:close/>
                <a:moveTo>
                  <a:pt x="2685" y="786"/>
                </a:moveTo>
                <a:cubicBezTo>
                  <a:pt x="2687" y="824"/>
                  <a:pt x="2715" y="854"/>
                  <a:pt x="2752" y="860"/>
                </a:cubicBezTo>
                <a:cubicBezTo>
                  <a:pt x="2582" y="860"/>
                  <a:pt x="2582" y="860"/>
                  <a:pt x="2582" y="860"/>
                </a:cubicBezTo>
                <a:cubicBezTo>
                  <a:pt x="2542" y="860"/>
                  <a:pt x="2509" y="828"/>
                  <a:pt x="2509" y="787"/>
                </a:cubicBezTo>
                <a:cubicBezTo>
                  <a:pt x="2509" y="786"/>
                  <a:pt x="2509" y="786"/>
                  <a:pt x="2509" y="786"/>
                </a:cubicBezTo>
                <a:cubicBezTo>
                  <a:pt x="2685" y="786"/>
                  <a:pt x="2685" y="786"/>
                  <a:pt x="2685" y="786"/>
                </a:cubicBezTo>
                <a:cubicBezTo>
                  <a:pt x="2685" y="786"/>
                  <a:pt x="2685" y="786"/>
                  <a:pt x="2685" y="786"/>
                </a:cubicBezTo>
                <a:close/>
                <a:moveTo>
                  <a:pt x="2546" y="930"/>
                </a:moveTo>
                <a:cubicBezTo>
                  <a:pt x="2582" y="930"/>
                  <a:pt x="2582" y="930"/>
                  <a:pt x="2582" y="930"/>
                </a:cubicBezTo>
                <a:cubicBezTo>
                  <a:pt x="2612" y="930"/>
                  <a:pt x="2636" y="946"/>
                  <a:pt x="2636" y="965"/>
                </a:cubicBezTo>
                <a:cubicBezTo>
                  <a:pt x="2636" y="988"/>
                  <a:pt x="2636" y="988"/>
                  <a:pt x="2636" y="988"/>
                </a:cubicBezTo>
                <a:cubicBezTo>
                  <a:pt x="2636" y="1008"/>
                  <a:pt x="2612" y="1023"/>
                  <a:pt x="2582" y="1023"/>
                </a:cubicBezTo>
                <a:cubicBezTo>
                  <a:pt x="2546" y="1023"/>
                  <a:pt x="2546" y="1023"/>
                  <a:pt x="2546" y="1023"/>
                </a:cubicBezTo>
                <a:cubicBezTo>
                  <a:pt x="2517" y="1023"/>
                  <a:pt x="2492" y="1008"/>
                  <a:pt x="2492" y="988"/>
                </a:cubicBezTo>
                <a:cubicBezTo>
                  <a:pt x="2492" y="965"/>
                  <a:pt x="2492" y="965"/>
                  <a:pt x="2492" y="965"/>
                </a:cubicBezTo>
                <a:cubicBezTo>
                  <a:pt x="2492" y="946"/>
                  <a:pt x="2517" y="930"/>
                  <a:pt x="2546" y="930"/>
                </a:cubicBezTo>
                <a:close/>
                <a:moveTo>
                  <a:pt x="2546" y="1045"/>
                </a:moveTo>
                <a:cubicBezTo>
                  <a:pt x="2582" y="1045"/>
                  <a:pt x="2582" y="1045"/>
                  <a:pt x="2582" y="1045"/>
                </a:cubicBezTo>
                <a:cubicBezTo>
                  <a:pt x="2612" y="1045"/>
                  <a:pt x="2636" y="1060"/>
                  <a:pt x="2636" y="1080"/>
                </a:cubicBezTo>
                <a:cubicBezTo>
                  <a:pt x="2636" y="1103"/>
                  <a:pt x="2636" y="1103"/>
                  <a:pt x="2636" y="1103"/>
                </a:cubicBezTo>
                <a:cubicBezTo>
                  <a:pt x="2636" y="1122"/>
                  <a:pt x="2612" y="1138"/>
                  <a:pt x="2582" y="1138"/>
                </a:cubicBezTo>
                <a:cubicBezTo>
                  <a:pt x="2546" y="1138"/>
                  <a:pt x="2546" y="1138"/>
                  <a:pt x="2546" y="1138"/>
                </a:cubicBezTo>
                <a:cubicBezTo>
                  <a:pt x="2517" y="1138"/>
                  <a:pt x="2492" y="1122"/>
                  <a:pt x="2492" y="1103"/>
                </a:cubicBezTo>
                <a:cubicBezTo>
                  <a:pt x="2492" y="1080"/>
                  <a:pt x="2492" y="1080"/>
                  <a:pt x="2492" y="1080"/>
                </a:cubicBezTo>
                <a:cubicBezTo>
                  <a:pt x="2492" y="1060"/>
                  <a:pt x="2517" y="1045"/>
                  <a:pt x="2546" y="1045"/>
                </a:cubicBezTo>
                <a:close/>
                <a:moveTo>
                  <a:pt x="2546" y="1160"/>
                </a:moveTo>
                <a:cubicBezTo>
                  <a:pt x="2582" y="1160"/>
                  <a:pt x="2582" y="1160"/>
                  <a:pt x="2582" y="1160"/>
                </a:cubicBezTo>
                <a:cubicBezTo>
                  <a:pt x="2612" y="1160"/>
                  <a:pt x="2636" y="1176"/>
                  <a:pt x="2636" y="1195"/>
                </a:cubicBezTo>
                <a:cubicBezTo>
                  <a:pt x="2636" y="1218"/>
                  <a:pt x="2636" y="1218"/>
                  <a:pt x="2636" y="1218"/>
                </a:cubicBezTo>
                <a:cubicBezTo>
                  <a:pt x="2636" y="1238"/>
                  <a:pt x="2612" y="1253"/>
                  <a:pt x="2582" y="1253"/>
                </a:cubicBezTo>
                <a:cubicBezTo>
                  <a:pt x="2546" y="1253"/>
                  <a:pt x="2546" y="1253"/>
                  <a:pt x="2546" y="1253"/>
                </a:cubicBezTo>
                <a:cubicBezTo>
                  <a:pt x="2517" y="1253"/>
                  <a:pt x="2492" y="1238"/>
                  <a:pt x="2492" y="1218"/>
                </a:cubicBezTo>
                <a:cubicBezTo>
                  <a:pt x="2492" y="1195"/>
                  <a:pt x="2492" y="1195"/>
                  <a:pt x="2492" y="1195"/>
                </a:cubicBezTo>
                <a:cubicBezTo>
                  <a:pt x="2492" y="1176"/>
                  <a:pt x="2517" y="1160"/>
                  <a:pt x="2546" y="1160"/>
                </a:cubicBezTo>
                <a:close/>
                <a:moveTo>
                  <a:pt x="2891" y="1461"/>
                </a:moveTo>
                <a:cubicBezTo>
                  <a:pt x="2640" y="1461"/>
                  <a:pt x="2640" y="1461"/>
                  <a:pt x="2640" y="1461"/>
                </a:cubicBezTo>
                <a:cubicBezTo>
                  <a:pt x="2635" y="1461"/>
                  <a:pt x="2629" y="1456"/>
                  <a:pt x="2629" y="1450"/>
                </a:cubicBezTo>
                <a:cubicBezTo>
                  <a:pt x="2629" y="1444"/>
                  <a:pt x="2635" y="1440"/>
                  <a:pt x="2640" y="1440"/>
                </a:cubicBezTo>
                <a:cubicBezTo>
                  <a:pt x="2891" y="1440"/>
                  <a:pt x="2891" y="1440"/>
                  <a:pt x="2891" y="1440"/>
                </a:cubicBezTo>
                <a:cubicBezTo>
                  <a:pt x="2897" y="1440"/>
                  <a:pt x="2901" y="1444"/>
                  <a:pt x="2901" y="1450"/>
                </a:cubicBezTo>
                <a:cubicBezTo>
                  <a:pt x="2901" y="1456"/>
                  <a:pt x="2897" y="1461"/>
                  <a:pt x="2891" y="1461"/>
                </a:cubicBezTo>
                <a:close/>
                <a:moveTo>
                  <a:pt x="3039" y="1332"/>
                </a:moveTo>
                <a:cubicBezTo>
                  <a:pt x="3039" y="1352"/>
                  <a:pt x="3015" y="1368"/>
                  <a:pt x="2984" y="1368"/>
                </a:cubicBezTo>
                <a:cubicBezTo>
                  <a:pt x="2949" y="1368"/>
                  <a:pt x="2949" y="1368"/>
                  <a:pt x="2949" y="1368"/>
                </a:cubicBezTo>
                <a:cubicBezTo>
                  <a:pt x="2919" y="1368"/>
                  <a:pt x="2895" y="1352"/>
                  <a:pt x="2895" y="1332"/>
                </a:cubicBezTo>
                <a:cubicBezTo>
                  <a:pt x="2895" y="1309"/>
                  <a:pt x="2895" y="1309"/>
                  <a:pt x="2895" y="1309"/>
                </a:cubicBezTo>
                <a:cubicBezTo>
                  <a:pt x="2895" y="1290"/>
                  <a:pt x="2919" y="1275"/>
                  <a:pt x="2949" y="1275"/>
                </a:cubicBezTo>
                <a:cubicBezTo>
                  <a:pt x="2984" y="1275"/>
                  <a:pt x="2984" y="1275"/>
                  <a:pt x="2984" y="1275"/>
                </a:cubicBezTo>
                <a:cubicBezTo>
                  <a:pt x="3015" y="1275"/>
                  <a:pt x="3039" y="1290"/>
                  <a:pt x="3039" y="1309"/>
                </a:cubicBezTo>
                <a:cubicBezTo>
                  <a:pt x="3039" y="1332"/>
                  <a:pt x="3039" y="1332"/>
                  <a:pt x="3039" y="1332"/>
                </a:cubicBezTo>
                <a:cubicBezTo>
                  <a:pt x="3039" y="1332"/>
                  <a:pt x="3039" y="1332"/>
                  <a:pt x="3039" y="1332"/>
                </a:cubicBezTo>
                <a:close/>
                <a:moveTo>
                  <a:pt x="3039" y="1218"/>
                </a:moveTo>
                <a:cubicBezTo>
                  <a:pt x="3039" y="1238"/>
                  <a:pt x="3015" y="1253"/>
                  <a:pt x="2984" y="1253"/>
                </a:cubicBezTo>
                <a:cubicBezTo>
                  <a:pt x="2949" y="1253"/>
                  <a:pt x="2949" y="1253"/>
                  <a:pt x="2949" y="1253"/>
                </a:cubicBezTo>
                <a:cubicBezTo>
                  <a:pt x="2919" y="1253"/>
                  <a:pt x="2895" y="1238"/>
                  <a:pt x="2895" y="1218"/>
                </a:cubicBezTo>
                <a:cubicBezTo>
                  <a:pt x="2895" y="1195"/>
                  <a:pt x="2895" y="1195"/>
                  <a:pt x="2895" y="1195"/>
                </a:cubicBezTo>
                <a:cubicBezTo>
                  <a:pt x="2895" y="1176"/>
                  <a:pt x="2919" y="1160"/>
                  <a:pt x="2949" y="1160"/>
                </a:cubicBezTo>
                <a:cubicBezTo>
                  <a:pt x="2984" y="1160"/>
                  <a:pt x="2984" y="1160"/>
                  <a:pt x="2984" y="1160"/>
                </a:cubicBezTo>
                <a:cubicBezTo>
                  <a:pt x="3015" y="1160"/>
                  <a:pt x="3039" y="1176"/>
                  <a:pt x="3039" y="1195"/>
                </a:cubicBezTo>
                <a:cubicBezTo>
                  <a:pt x="3039" y="1218"/>
                  <a:pt x="3039" y="1218"/>
                  <a:pt x="3039" y="1218"/>
                </a:cubicBezTo>
                <a:cubicBezTo>
                  <a:pt x="3039" y="1218"/>
                  <a:pt x="3039" y="1218"/>
                  <a:pt x="3039" y="1218"/>
                </a:cubicBezTo>
                <a:close/>
                <a:moveTo>
                  <a:pt x="3039" y="1103"/>
                </a:moveTo>
                <a:cubicBezTo>
                  <a:pt x="3039" y="1122"/>
                  <a:pt x="3015" y="1138"/>
                  <a:pt x="2984" y="1138"/>
                </a:cubicBezTo>
                <a:cubicBezTo>
                  <a:pt x="2949" y="1138"/>
                  <a:pt x="2949" y="1138"/>
                  <a:pt x="2949" y="1138"/>
                </a:cubicBezTo>
                <a:cubicBezTo>
                  <a:pt x="2919" y="1138"/>
                  <a:pt x="2895" y="1122"/>
                  <a:pt x="2895" y="1103"/>
                </a:cubicBezTo>
                <a:cubicBezTo>
                  <a:pt x="2895" y="1080"/>
                  <a:pt x="2895" y="1080"/>
                  <a:pt x="2895" y="1080"/>
                </a:cubicBezTo>
                <a:cubicBezTo>
                  <a:pt x="2895" y="1060"/>
                  <a:pt x="2919" y="1045"/>
                  <a:pt x="2949" y="1045"/>
                </a:cubicBezTo>
                <a:cubicBezTo>
                  <a:pt x="2984" y="1045"/>
                  <a:pt x="2984" y="1045"/>
                  <a:pt x="2984" y="1045"/>
                </a:cubicBezTo>
                <a:cubicBezTo>
                  <a:pt x="3015" y="1045"/>
                  <a:pt x="3039" y="1060"/>
                  <a:pt x="3039" y="1080"/>
                </a:cubicBezTo>
                <a:cubicBezTo>
                  <a:pt x="3039" y="1103"/>
                  <a:pt x="3039" y="1103"/>
                  <a:pt x="3039" y="1103"/>
                </a:cubicBezTo>
                <a:cubicBezTo>
                  <a:pt x="3039" y="1103"/>
                  <a:pt x="3039" y="1103"/>
                  <a:pt x="3039" y="1103"/>
                </a:cubicBezTo>
                <a:close/>
                <a:moveTo>
                  <a:pt x="3039" y="988"/>
                </a:moveTo>
                <a:cubicBezTo>
                  <a:pt x="3039" y="1008"/>
                  <a:pt x="3015" y="1023"/>
                  <a:pt x="2984" y="1023"/>
                </a:cubicBezTo>
                <a:cubicBezTo>
                  <a:pt x="2949" y="1023"/>
                  <a:pt x="2949" y="1023"/>
                  <a:pt x="2949" y="1023"/>
                </a:cubicBezTo>
                <a:cubicBezTo>
                  <a:pt x="2919" y="1023"/>
                  <a:pt x="2895" y="1008"/>
                  <a:pt x="2895" y="988"/>
                </a:cubicBezTo>
                <a:cubicBezTo>
                  <a:pt x="2895" y="965"/>
                  <a:pt x="2895" y="965"/>
                  <a:pt x="2895" y="965"/>
                </a:cubicBezTo>
                <a:cubicBezTo>
                  <a:pt x="2895" y="946"/>
                  <a:pt x="2919" y="930"/>
                  <a:pt x="2949" y="930"/>
                </a:cubicBezTo>
                <a:cubicBezTo>
                  <a:pt x="2984" y="930"/>
                  <a:pt x="2984" y="930"/>
                  <a:pt x="2984" y="930"/>
                </a:cubicBezTo>
                <a:cubicBezTo>
                  <a:pt x="3015" y="930"/>
                  <a:pt x="3039" y="946"/>
                  <a:pt x="3039" y="965"/>
                </a:cubicBezTo>
                <a:cubicBezTo>
                  <a:pt x="3039" y="988"/>
                  <a:pt x="3039" y="988"/>
                  <a:pt x="3039" y="988"/>
                </a:cubicBezTo>
                <a:cubicBezTo>
                  <a:pt x="3039" y="988"/>
                  <a:pt x="3039" y="988"/>
                  <a:pt x="3039" y="988"/>
                </a:cubicBezTo>
                <a:close/>
                <a:moveTo>
                  <a:pt x="3047" y="604"/>
                </a:moveTo>
                <a:cubicBezTo>
                  <a:pt x="3047" y="624"/>
                  <a:pt x="3031" y="641"/>
                  <a:pt x="3011" y="641"/>
                </a:cubicBezTo>
                <a:cubicBezTo>
                  <a:pt x="2520" y="641"/>
                  <a:pt x="2520" y="641"/>
                  <a:pt x="2520" y="641"/>
                </a:cubicBezTo>
                <a:cubicBezTo>
                  <a:pt x="2501" y="641"/>
                  <a:pt x="2483" y="624"/>
                  <a:pt x="2483" y="604"/>
                </a:cubicBezTo>
                <a:cubicBezTo>
                  <a:pt x="2483" y="113"/>
                  <a:pt x="2483" y="113"/>
                  <a:pt x="2483" y="113"/>
                </a:cubicBezTo>
                <a:cubicBezTo>
                  <a:pt x="2483" y="92"/>
                  <a:pt x="2501" y="76"/>
                  <a:pt x="2520" y="76"/>
                </a:cubicBezTo>
                <a:cubicBezTo>
                  <a:pt x="3011" y="76"/>
                  <a:pt x="3011" y="76"/>
                  <a:pt x="3011" y="76"/>
                </a:cubicBezTo>
                <a:cubicBezTo>
                  <a:pt x="3031" y="76"/>
                  <a:pt x="3047" y="92"/>
                  <a:pt x="3047" y="113"/>
                </a:cubicBezTo>
                <a:cubicBezTo>
                  <a:pt x="3047" y="604"/>
                  <a:pt x="3047" y="604"/>
                  <a:pt x="3047" y="604"/>
                </a:cubicBezTo>
                <a:cubicBezTo>
                  <a:pt x="3047" y="604"/>
                  <a:pt x="3047" y="604"/>
                  <a:pt x="3047" y="604"/>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moveTo>
                  <a:pt x="697" y="2398"/>
                </a:moveTo>
                <a:cubicBezTo>
                  <a:pt x="794" y="2398"/>
                  <a:pt x="875" y="2464"/>
                  <a:pt x="920" y="2559"/>
                </a:cubicBezTo>
                <a:cubicBezTo>
                  <a:pt x="972" y="2522"/>
                  <a:pt x="1031" y="2500"/>
                  <a:pt x="1098" y="2500"/>
                </a:cubicBezTo>
                <a:cubicBezTo>
                  <a:pt x="1247" y="2500"/>
                  <a:pt x="1373" y="2602"/>
                  <a:pt x="1402" y="2741"/>
                </a:cubicBezTo>
                <a:cubicBezTo>
                  <a:pt x="1417" y="2734"/>
                  <a:pt x="1440" y="2726"/>
                  <a:pt x="1462" y="2726"/>
                </a:cubicBezTo>
                <a:cubicBezTo>
                  <a:pt x="1543" y="2726"/>
                  <a:pt x="1610" y="2792"/>
                  <a:pt x="1610" y="2872"/>
                </a:cubicBezTo>
                <a:cubicBezTo>
                  <a:pt x="1610" y="2953"/>
                  <a:pt x="1543" y="3018"/>
                  <a:pt x="1462" y="3018"/>
                </a:cubicBezTo>
                <a:cubicBezTo>
                  <a:pt x="1432" y="3018"/>
                  <a:pt x="1410" y="3011"/>
                  <a:pt x="1388" y="2996"/>
                </a:cubicBezTo>
                <a:cubicBezTo>
                  <a:pt x="1343" y="3106"/>
                  <a:pt x="1232" y="3186"/>
                  <a:pt x="1098" y="3186"/>
                </a:cubicBezTo>
                <a:cubicBezTo>
                  <a:pt x="1016" y="3186"/>
                  <a:pt x="935" y="3150"/>
                  <a:pt x="883" y="3099"/>
                </a:cubicBezTo>
                <a:cubicBezTo>
                  <a:pt x="838" y="3150"/>
                  <a:pt x="772" y="3179"/>
                  <a:pt x="697" y="3179"/>
                </a:cubicBezTo>
                <a:cubicBezTo>
                  <a:pt x="608" y="3179"/>
                  <a:pt x="534" y="3135"/>
                  <a:pt x="489" y="3077"/>
                </a:cubicBezTo>
                <a:cubicBezTo>
                  <a:pt x="475" y="3128"/>
                  <a:pt x="423" y="3164"/>
                  <a:pt x="363" y="3164"/>
                </a:cubicBezTo>
                <a:cubicBezTo>
                  <a:pt x="296" y="3164"/>
                  <a:pt x="244" y="3120"/>
                  <a:pt x="230" y="3062"/>
                </a:cubicBezTo>
                <a:cubicBezTo>
                  <a:pt x="207" y="3091"/>
                  <a:pt x="170" y="3106"/>
                  <a:pt x="133" y="3106"/>
                </a:cubicBezTo>
                <a:cubicBezTo>
                  <a:pt x="59" y="3106"/>
                  <a:pt x="0" y="3047"/>
                  <a:pt x="0" y="2982"/>
                </a:cubicBezTo>
                <a:cubicBezTo>
                  <a:pt x="0" y="2909"/>
                  <a:pt x="59" y="2850"/>
                  <a:pt x="133" y="2850"/>
                </a:cubicBezTo>
                <a:cubicBezTo>
                  <a:pt x="155" y="2850"/>
                  <a:pt x="170" y="2858"/>
                  <a:pt x="193" y="2865"/>
                </a:cubicBezTo>
                <a:cubicBezTo>
                  <a:pt x="193" y="2858"/>
                  <a:pt x="193" y="2850"/>
                  <a:pt x="193" y="2843"/>
                </a:cubicBezTo>
                <a:cubicBezTo>
                  <a:pt x="193" y="2726"/>
                  <a:pt x="289" y="2632"/>
                  <a:pt x="408" y="2632"/>
                </a:cubicBezTo>
                <a:cubicBezTo>
                  <a:pt x="423" y="2632"/>
                  <a:pt x="430" y="2632"/>
                  <a:pt x="445" y="2632"/>
                </a:cubicBezTo>
                <a:cubicBezTo>
                  <a:pt x="467" y="2500"/>
                  <a:pt x="571" y="2398"/>
                  <a:pt x="697" y="2398"/>
                </a:cubicBezTo>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dirty="0">
              <a:solidFill>
                <a:srgbClr val="2F2E7E"/>
              </a:solidFill>
              <a:latin typeface="+mj-lt"/>
            </a:endParaRPr>
          </a:p>
        </p:txBody>
      </p:sp>
      <p:sp>
        <p:nvSpPr>
          <p:cNvPr id="109" name="TextBox 108"/>
          <p:cNvSpPr txBox="1"/>
          <p:nvPr/>
        </p:nvSpPr>
        <p:spPr>
          <a:xfrm>
            <a:off x="2792000" y="3973633"/>
            <a:ext cx="1265800" cy="452432"/>
          </a:xfrm>
          <a:prstGeom prst="rect">
            <a:avLst/>
          </a:prstGeom>
          <a:noFill/>
          <a:effectLst/>
        </p:spPr>
        <p:txBody>
          <a:bodyPr wrap="square" lIns="45720" tIns="45720" rIns="45720" bIns="45720" rtlCol="0" anchor="ctr">
            <a:spAutoFit/>
          </a:bodyPr>
          <a:lstStyle/>
          <a:p>
            <a:pPr algn="ctr">
              <a:lnSpc>
                <a:spcPct val="90000"/>
              </a:lnSpc>
              <a:spcAft>
                <a:spcPts val="0"/>
              </a:spcAft>
            </a:pPr>
            <a:r>
              <a:rPr lang="en-IN" sz="2600" b="1" dirty="0" smtClean="0">
                <a:solidFill>
                  <a:schemeClr val="bg2"/>
                </a:solidFill>
                <a:latin typeface="+mj-lt"/>
              </a:rPr>
              <a:t>HALF</a:t>
            </a:r>
            <a:endParaRPr lang="en-IN" sz="2600" b="1" dirty="0">
              <a:solidFill>
                <a:schemeClr val="bg2"/>
              </a:solidFill>
              <a:latin typeface="+mj-lt"/>
            </a:endParaRPr>
          </a:p>
        </p:txBody>
      </p:sp>
      <p:sp>
        <p:nvSpPr>
          <p:cNvPr id="110" name="Rectangle 109"/>
          <p:cNvSpPr/>
          <p:nvPr/>
        </p:nvSpPr>
        <p:spPr>
          <a:xfrm>
            <a:off x="2415655" y="4393925"/>
            <a:ext cx="2018501" cy="253146"/>
          </a:xfrm>
          <a:prstGeom prst="rect">
            <a:avLst/>
          </a:prstGeom>
        </p:spPr>
        <p:txBody>
          <a:bodyPr wrap="none">
            <a:spAutoFit/>
          </a:bodyPr>
          <a:lstStyle/>
          <a:p>
            <a:pPr algn="ctr">
              <a:lnSpc>
                <a:spcPct val="95000"/>
              </a:lnSpc>
              <a:spcBef>
                <a:spcPts val="0"/>
              </a:spcBef>
              <a:spcAft>
                <a:spcPts val="0"/>
              </a:spcAft>
            </a:pPr>
            <a:r>
              <a:rPr lang="en-IN" sz="1100" dirty="0" smtClean="0">
                <a:latin typeface="+mj-lt"/>
                <a:cs typeface="Avenir Book"/>
              </a:rPr>
              <a:t>Connected Devices Are M2M</a:t>
            </a:r>
            <a:endParaRPr lang="en-IN" sz="1100" dirty="0">
              <a:latin typeface="+mj-lt"/>
              <a:cs typeface="Avenir Book"/>
            </a:endParaRPr>
          </a:p>
        </p:txBody>
      </p:sp>
      <p:sp>
        <p:nvSpPr>
          <p:cNvPr id="112" name="TextBox 111"/>
          <p:cNvSpPr txBox="1"/>
          <p:nvPr/>
        </p:nvSpPr>
        <p:spPr>
          <a:xfrm>
            <a:off x="4842614" y="3680215"/>
            <a:ext cx="1900001" cy="272382"/>
          </a:xfrm>
          <a:prstGeom prst="rect">
            <a:avLst/>
          </a:prstGeom>
          <a:noFill/>
          <a:effectLst/>
        </p:spPr>
        <p:txBody>
          <a:bodyPr wrap="square" lIns="45720" tIns="45720" rIns="45720" bIns="45720" rtlCol="0" anchor="ctr">
            <a:spAutoFit/>
          </a:bodyPr>
          <a:lstStyle/>
          <a:p>
            <a:pPr algn="ctr">
              <a:lnSpc>
                <a:spcPct val="90000"/>
              </a:lnSpc>
              <a:spcBef>
                <a:spcPts val="0"/>
              </a:spcBef>
              <a:spcAft>
                <a:spcPts val="0"/>
              </a:spcAft>
            </a:pPr>
            <a:r>
              <a:rPr lang="en-IN" sz="1300" b="1" dirty="0" smtClean="0">
                <a:solidFill>
                  <a:schemeClr val="bg2">
                    <a:lumMod val="75000"/>
                  </a:schemeClr>
                </a:solidFill>
                <a:latin typeface="+mj-lt"/>
                <a:cs typeface="Avenir Book"/>
              </a:rPr>
              <a:t>5G Journey Begin</a:t>
            </a:r>
          </a:p>
        </p:txBody>
      </p:sp>
      <p:sp>
        <p:nvSpPr>
          <p:cNvPr id="113" name="Freeform 112"/>
          <p:cNvSpPr>
            <a:spLocks noEditPoints="1"/>
          </p:cNvSpPr>
          <p:nvPr/>
        </p:nvSpPr>
        <p:spPr bwMode="auto">
          <a:xfrm>
            <a:off x="5504793" y="3194182"/>
            <a:ext cx="547236" cy="522020"/>
          </a:xfrm>
          <a:custGeom>
            <a:avLst/>
            <a:gdLst>
              <a:gd name="T0" fmla="*/ 4598 w 5557"/>
              <a:gd name="T1" fmla="*/ 3107 h 5300"/>
              <a:gd name="T2" fmla="*/ 5516 w 5557"/>
              <a:gd name="T3" fmla="*/ 2721 h 5300"/>
              <a:gd name="T4" fmla="*/ 4190 w 5557"/>
              <a:gd name="T5" fmla="*/ 2817 h 5300"/>
              <a:gd name="T6" fmla="*/ 5326 w 5557"/>
              <a:gd name="T7" fmla="*/ 2592 h 5300"/>
              <a:gd name="T8" fmla="*/ 4676 w 5557"/>
              <a:gd name="T9" fmla="*/ 2851 h 5300"/>
              <a:gd name="T10" fmla="*/ 5049 w 5557"/>
              <a:gd name="T11" fmla="*/ 2787 h 5300"/>
              <a:gd name="T12" fmla="*/ 5434 w 5557"/>
              <a:gd name="T13" fmla="*/ 3107 h 5300"/>
              <a:gd name="T14" fmla="*/ 4044 w 5557"/>
              <a:gd name="T15" fmla="*/ 2066 h 5300"/>
              <a:gd name="T16" fmla="*/ 1678 w 5557"/>
              <a:gd name="T17" fmla="*/ 1180 h 5300"/>
              <a:gd name="T18" fmla="*/ 2138 w 5557"/>
              <a:gd name="T19" fmla="*/ 4528 h 5300"/>
              <a:gd name="T20" fmla="*/ 1553 w 5557"/>
              <a:gd name="T21" fmla="*/ 3776 h 5300"/>
              <a:gd name="T22" fmla="*/ 3527 w 5557"/>
              <a:gd name="T23" fmla="*/ 4092 h 5300"/>
              <a:gd name="T24" fmla="*/ 2004 w 5557"/>
              <a:gd name="T25" fmla="*/ 3052 h 5300"/>
              <a:gd name="T26" fmla="*/ 2547 w 5557"/>
              <a:gd name="T27" fmla="*/ 2192 h 5300"/>
              <a:gd name="T28" fmla="*/ 2227 w 5557"/>
              <a:gd name="T29" fmla="*/ 2530 h 5300"/>
              <a:gd name="T30" fmla="*/ 1838 w 5557"/>
              <a:gd name="T31" fmla="*/ 2680 h 5300"/>
              <a:gd name="T32" fmla="*/ 3457 w 5557"/>
              <a:gd name="T33" fmla="*/ 2346 h 5300"/>
              <a:gd name="T34" fmla="*/ 2793 w 5557"/>
              <a:gd name="T35" fmla="*/ 1828 h 5300"/>
              <a:gd name="T36" fmla="*/ 3605 w 5557"/>
              <a:gd name="T37" fmla="*/ 2488 h 5300"/>
              <a:gd name="T38" fmla="*/ 3526 w 5557"/>
              <a:gd name="T39" fmla="*/ 2512 h 5300"/>
              <a:gd name="T40" fmla="*/ 2723 w 5557"/>
              <a:gd name="T41" fmla="*/ 3371 h 5300"/>
              <a:gd name="T42" fmla="*/ 3418 w 5557"/>
              <a:gd name="T43" fmla="*/ 3403 h 5300"/>
              <a:gd name="T44" fmla="*/ 2633 w 5557"/>
              <a:gd name="T45" fmla="*/ 3339 h 5300"/>
              <a:gd name="T46" fmla="*/ 3018 w 5557"/>
              <a:gd name="T47" fmla="*/ 0 h 5300"/>
              <a:gd name="T48" fmla="*/ 2693 w 5557"/>
              <a:gd name="T49" fmla="*/ 1218 h 5300"/>
              <a:gd name="T50" fmla="*/ 2693 w 5557"/>
              <a:gd name="T51" fmla="*/ 1309 h 5300"/>
              <a:gd name="T52" fmla="*/ 2783 w 5557"/>
              <a:gd name="T53" fmla="*/ 1138 h 5300"/>
              <a:gd name="T54" fmla="*/ 3022 w 5557"/>
              <a:gd name="T55" fmla="*/ 786 h 5300"/>
              <a:gd name="T56" fmla="*/ 2831 w 5557"/>
              <a:gd name="T57" fmla="*/ 779 h 5300"/>
              <a:gd name="T58" fmla="*/ 2752 w 5557"/>
              <a:gd name="T59" fmla="*/ 860 h 5300"/>
              <a:gd name="T60" fmla="*/ 2492 w 5557"/>
              <a:gd name="T61" fmla="*/ 988 h 5300"/>
              <a:gd name="T62" fmla="*/ 2546 w 5557"/>
              <a:gd name="T63" fmla="*/ 1160 h 5300"/>
              <a:gd name="T64" fmla="*/ 2640 w 5557"/>
              <a:gd name="T65" fmla="*/ 1440 h 5300"/>
              <a:gd name="T66" fmla="*/ 3039 w 5557"/>
              <a:gd name="T67" fmla="*/ 1332 h 5300"/>
              <a:gd name="T68" fmla="*/ 3039 w 5557"/>
              <a:gd name="T69" fmla="*/ 1103 h 5300"/>
              <a:gd name="T70" fmla="*/ 2949 w 5557"/>
              <a:gd name="T71" fmla="*/ 1023 h 5300"/>
              <a:gd name="T72" fmla="*/ 2483 w 5557"/>
              <a:gd name="T73" fmla="*/ 113 h 5300"/>
              <a:gd name="T74" fmla="*/ 2450 w 5557"/>
              <a:gd name="T75" fmla="*/ 4927 h 5300"/>
              <a:gd name="T76" fmla="*/ 2602 w 5557"/>
              <a:gd name="T77" fmla="*/ 4631 h 5300"/>
              <a:gd name="T78" fmla="*/ 2814 w 5557"/>
              <a:gd name="T79" fmla="*/ 4365 h 5300"/>
              <a:gd name="T80" fmla="*/ 2526 w 5557"/>
              <a:gd name="T81" fmla="*/ 5300 h 5300"/>
              <a:gd name="T82" fmla="*/ 2602 w 5557"/>
              <a:gd name="T83" fmla="*/ 4927 h 5300"/>
              <a:gd name="T84" fmla="*/ 2450 w 5557"/>
              <a:gd name="T85" fmla="*/ 4631 h 5300"/>
              <a:gd name="T86" fmla="*/ 2602 w 5557"/>
              <a:gd name="T87" fmla="*/ 4570 h 5300"/>
              <a:gd name="T88" fmla="*/ 2367 w 5557"/>
              <a:gd name="T89" fmla="*/ 5300 h 5300"/>
              <a:gd name="T90" fmla="*/ 2814 w 5557"/>
              <a:gd name="T91" fmla="*/ 4927 h 5300"/>
              <a:gd name="T92" fmla="*/ 2450 w 5557"/>
              <a:gd name="T93" fmla="*/ 4745 h 5300"/>
              <a:gd name="T94" fmla="*/ 2602 w 5557"/>
              <a:gd name="T95" fmla="*/ 4418 h 5300"/>
              <a:gd name="T96" fmla="*/ 2367 w 5557"/>
              <a:gd name="T97" fmla="*/ 4083 h 5300"/>
              <a:gd name="T98" fmla="*/ 3367 w 5557"/>
              <a:gd name="T99" fmla="*/ 4821 h 5300"/>
              <a:gd name="T100" fmla="*/ 3147 w 5557"/>
              <a:gd name="T101" fmla="*/ 4768 h 5300"/>
              <a:gd name="T102" fmla="*/ 3443 w 5557"/>
              <a:gd name="T103" fmla="*/ 4479 h 5300"/>
              <a:gd name="T104" fmla="*/ 3367 w 5557"/>
              <a:gd name="T105" fmla="*/ 4768 h 5300"/>
              <a:gd name="T106" fmla="*/ 3079 w 5557"/>
              <a:gd name="T107" fmla="*/ 5300 h 5300"/>
              <a:gd name="T108" fmla="*/ 3147 w 5557"/>
              <a:gd name="T109" fmla="*/ 4981 h 5300"/>
              <a:gd name="T110" fmla="*/ 2996 w 5557"/>
              <a:gd name="T111" fmla="*/ 4608 h 5300"/>
              <a:gd name="T112" fmla="*/ 697 w 5557"/>
              <a:gd name="T113" fmla="*/ 2398 h 5300"/>
              <a:gd name="T114" fmla="*/ 363 w 5557"/>
              <a:gd name="T115" fmla="*/ 3164 h 5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7" h="5300">
                <a:moveTo>
                  <a:pt x="4221" y="2564"/>
                </a:moveTo>
                <a:cubicBezTo>
                  <a:pt x="4271" y="2579"/>
                  <a:pt x="4271" y="2579"/>
                  <a:pt x="4271" y="2579"/>
                </a:cubicBezTo>
                <a:cubicBezTo>
                  <a:pt x="4302" y="2588"/>
                  <a:pt x="4336" y="2574"/>
                  <a:pt x="4345" y="2547"/>
                </a:cubicBezTo>
                <a:cubicBezTo>
                  <a:pt x="4354" y="2521"/>
                  <a:pt x="4354" y="2521"/>
                  <a:pt x="4354" y="2521"/>
                </a:cubicBezTo>
                <a:cubicBezTo>
                  <a:pt x="4364" y="2494"/>
                  <a:pt x="4345" y="2473"/>
                  <a:pt x="4312" y="2473"/>
                </a:cubicBezTo>
                <a:cubicBezTo>
                  <a:pt x="4242" y="2473"/>
                  <a:pt x="4242" y="2473"/>
                  <a:pt x="4242" y="2473"/>
                </a:cubicBezTo>
                <a:cubicBezTo>
                  <a:pt x="4209" y="2473"/>
                  <a:pt x="4178" y="2490"/>
                  <a:pt x="4173" y="2510"/>
                </a:cubicBezTo>
                <a:cubicBezTo>
                  <a:pt x="4168" y="2531"/>
                  <a:pt x="4189" y="2555"/>
                  <a:pt x="4221" y="2564"/>
                </a:cubicBezTo>
                <a:close/>
                <a:moveTo>
                  <a:pt x="4291" y="3107"/>
                </a:moveTo>
                <a:cubicBezTo>
                  <a:pt x="4291" y="3149"/>
                  <a:pt x="4331" y="3183"/>
                  <a:pt x="4381" y="3183"/>
                </a:cubicBezTo>
                <a:cubicBezTo>
                  <a:pt x="4508" y="3183"/>
                  <a:pt x="4508" y="3183"/>
                  <a:pt x="4508" y="3183"/>
                </a:cubicBezTo>
                <a:cubicBezTo>
                  <a:pt x="4558" y="3183"/>
                  <a:pt x="4598" y="3149"/>
                  <a:pt x="4598" y="3107"/>
                </a:cubicBezTo>
                <a:cubicBezTo>
                  <a:pt x="4598" y="3041"/>
                  <a:pt x="4598" y="3041"/>
                  <a:pt x="4598" y="3041"/>
                </a:cubicBezTo>
                <a:cubicBezTo>
                  <a:pt x="4291" y="3041"/>
                  <a:pt x="4291" y="3041"/>
                  <a:pt x="4291" y="3041"/>
                </a:cubicBezTo>
                <a:lnTo>
                  <a:pt x="4291" y="3107"/>
                </a:lnTo>
                <a:close/>
                <a:moveTo>
                  <a:pt x="5380" y="2547"/>
                </a:moveTo>
                <a:cubicBezTo>
                  <a:pt x="5389" y="2574"/>
                  <a:pt x="5422" y="2588"/>
                  <a:pt x="5454" y="2579"/>
                </a:cubicBezTo>
                <a:cubicBezTo>
                  <a:pt x="5504" y="2564"/>
                  <a:pt x="5504" y="2564"/>
                  <a:pt x="5504" y="2564"/>
                </a:cubicBezTo>
                <a:cubicBezTo>
                  <a:pt x="5536" y="2555"/>
                  <a:pt x="5557" y="2531"/>
                  <a:pt x="5552" y="2510"/>
                </a:cubicBezTo>
                <a:cubicBezTo>
                  <a:pt x="5547" y="2490"/>
                  <a:pt x="5516" y="2473"/>
                  <a:pt x="5483" y="2473"/>
                </a:cubicBezTo>
                <a:cubicBezTo>
                  <a:pt x="5413" y="2473"/>
                  <a:pt x="5413" y="2473"/>
                  <a:pt x="5413" y="2473"/>
                </a:cubicBezTo>
                <a:cubicBezTo>
                  <a:pt x="5380" y="2473"/>
                  <a:pt x="5361" y="2494"/>
                  <a:pt x="5370" y="2521"/>
                </a:cubicBezTo>
                <a:lnTo>
                  <a:pt x="5380" y="2547"/>
                </a:lnTo>
                <a:close/>
                <a:moveTo>
                  <a:pt x="5516" y="2721"/>
                </a:moveTo>
                <a:cubicBezTo>
                  <a:pt x="5491" y="2627"/>
                  <a:pt x="5374" y="2582"/>
                  <a:pt x="5374" y="2582"/>
                </a:cubicBezTo>
                <a:cubicBezTo>
                  <a:pt x="5314" y="2467"/>
                  <a:pt x="5200" y="2387"/>
                  <a:pt x="5200" y="2387"/>
                </a:cubicBezTo>
                <a:cubicBezTo>
                  <a:pt x="5200" y="2387"/>
                  <a:pt x="5135" y="2377"/>
                  <a:pt x="5040" y="2370"/>
                </a:cubicBezTo>
                <a:cubicBezTo>
                  <a:pt x="5036" y="2355"/>
                  <a:pt x="5033" y="2345"/>
                  <a:pt x="5028" y="2329"/>
                </a:cubicBezTo>
                <a:cubicBezTo>
                  <a:pt x="5019" y="2299"/>
                  <a:pt x="4987" y="2275"/>
                  <a:pt x="4955" y="2275"/>
                </a:cubicBezTo>
                <a:cubicBezTo>
                  <a:pt x="4770" y="2275"/>
                  <a:pt x="4770" y="2275"/>
                  <a:pt x="4770" y="2275"/>
                </a:cubicBezTo>
                <a:cubicBezTo>
                  <a:pt x="4738" y="2275"/>
                  <a:pt x="4705" y="2299"/>
                  <a:pt x="4697" y="2329"/>
                </a:cubicBezTo>
                <a:cubicBezTo>
                  <a:pt x="4692" y="2345"/>
                  <a:pt x="4689" y="2355"/>
                  <a:pt x="4685" y="2370"/>
                </a:cubicBezTo>
                <a:cubicBezTo>
                  <a:pt x="4589" y="2377"/>
                  <a:pt x="4525" y="2387"/>
                  <a:pt x="4525" y="2387"/>
                </a:cubicBezTo>
                <a:cubicBezTo>
                  <a:pt x="4525" y="2387"/>
                  <a:pt x="4411" y="2467"/>
                  <a:pt x="4351" y="2582"/>
                </a:cubicBezTo>
                <a:cubicBezTo>
                  <a:pt x="4351" y="2582"/>
                  <a:pt x="4234" y="2627"/>
                  <a:pt x="4209" y="2721"/>
                </a:cubicBezTo>
                <a:cubicBezTo>
                  <a:pt x="4209" y="2721"/>
                  <a:pt x="4190" y="2777"/>
                  <a:pt x="4190" y="2817"/>
                </a:cubicBezTo>
                <a:cubicBezTo>
                  <a:pt x="4190" y="2817"/>
                  <a:pt x="4177" y="2862"/>
                  <a:pt x="4177" y="2912"/>
                </a:cubicBezTo>
                <a:cubicBezTo>
                  <a:pt x="4177" y="3016"/>
                  <a:pt x="4228" y="3017"/>
                  <a:pt x="4228" y="3017"/>
                </a:cubicBezTo>
                <a:cubicBezTo>
                  <a:pt x="5497" y="3017"/>
                  <a:pt x="5497" y="3017"/>
                  <a:pt x="5497" y="3017"/>
                </a:cubicBezTo>
                <a:cubicBezTo>
                  <a:pt x="5497" y="3017"/>
                  <a:pt x="5548" y="3016"/>
                  <a:pt x="5548" y="2912"/>
                </a:cubicBezTo>
                <a:cubicBezTo>
                  <a:pt x="5548" y="2862"/>
                  <a:pt x="5535" y="2817"/>
                  <a:pt x="5535" y="2817"/>
                </a:cubicBezTo>
                <a:cubicBezTo>
                  <a:pt x="5535" y="2777"/>
                  <a:pt x="5516" y="2721"/>
                  <a:pt x="5516" y="2721"/>
                </a:cubicBezTo>
                <a:close/>
                <a:moveTo>
                  <a:pt x="4400" y="2589"/>
                </a:moveTo>
                <a:cubicBezTo>
                  <a:pt x="4445" y="2503"/>
                  <a:pt x="4523" y="2442"/>
                  <a:pt x="4550" y="2423"/>
                </a:cubicBezTo>
                <a:cubicBezTo>
                  <a:pt x="4590" y="2417"/>
                  <a:pt x="4718" y="2404"/>
                  <a:pt x="4862" y="2404"/>
                </a:cubicBezTo>
                <a:cubicBezTo>
                  <a:pt x="5008" y="2404"/>
                  <a:pt x="5135" y="2417"/>
                  <a:pt x="5175" y="2423"/>
                </a:cubicBezTo>
                <a:cubicBezTo>
                  <a:pt x="5202" y="2441"/>
                  <a:pt x="5280" y="2503"/>
                  <a:pt x="5325" y="2589"/>
                </a:cubicBezTo>
                <a:cubicBezTo>
                  <a:pt x="5325" y="2591"/>
                  <a:pt x="5325" y="2591"/>
                  <a:pt x="5326" y="2592"/>
                </a:cubicBezTo>
                <a:cubicBezTo>
                  <a:pt x="5018" y="2561"/>
                  <a:pt x="4706" y="2561"/>
                  <a:pt x="4399" y="2592"/>
                </a:cubicBezTo>
                <a:cubicBezTo>
                  <a:pt x="4399" y="2591"/>
                  <a:pt x="4400" y="2591"/>
                  <a:pt x="4400" y="2589"/>
                </a:cubicBezTo>
                <a:close/>
                <a:moveTo>
                  <a:pt x="4319" y="2852"/>
                </a:moveTo>
                <a:cubicBezTo>
                  <a:pt x="4301" y="2852"/>
                  <a:pt x="4287" y="2840"/>
                  <a:pt x="4287" y="2825"/>
                </a:cubicBezTo>
                <a:cubicBezTo>
                  <a:pt x="4287" y="2779"/>
                  <a:pt x="4287" y="2779"/>
                  <a:pt x="4287" y="2779"/>
                </a:cubicBezTo>
                <a:cubicBezTo>
                  <a:pt x="4287" y="2749"/>
                  <a:pt x="4315" y="2727"/>
                  <a:pt x="4350" y="2730"/>
                </a:cubicBezTo>
                <a:cubicBezTo>
                  <a:pt x="4465" y="2735"/>
                  <a:pt x="4465" y="2735"/>
                  <a:pt x="4465" y="2735"/>
                </a:cubicBezTo>
                <a:cubicBezTo>
                  <a:pt x="4500" y="2737"/>
                  <a:pt x="4535" y="2762"/>
                  <a:pt x="4544" y="2790"/>
                </a:cubicBezTo>
                <a:cubicBezTo>
                  <a:pt x="4564" y="2854"/>
                  <a:pt x="4564" y="2854"/>
                  <a:pt x="4564" y="2854"/>
                </a:cubicBezTo>
                <a:lnTo>
                  <a:pt x="4319" y="2852"/>
                </a:lnTo>
                <a:close/>
                <a:moveTo>
                  <a:pt x="5049" y="2851"/>
                </a:moveTo>
                <a:cubicBezTo>
                  <a:pt x="4676" y="2851"/>
                  <a:pt x="4676" y="2851"/>
                  <a:pt x="4676" y="2851"/>
                </a:cubicBezTo>
                <a:cubicBezTo>
                  <a:pt x="4665" y="2851"/>
                  <a:pt x="4656" y="2843"/>
                  <a:pt x="4656" y="2834"/>
                </a:cubicBezTo>
                <a:cubicBezTo>
                  <a:pt x="4656" y="2824"/>
                  <a:pt x="4665" y="2816"/>
                  <a:pt x="4676" y="2816"/>
                </a:cubicBezTo>
                <a:cubicBezTo>
                  <a:pt x="5049" y="2816"/>
                  <a:pt x="5049" y="2816"/>
                  <a:pt x="5049" y="2816"/>
                </a:cubicBezTo>
                <a:cubicBezTo>
                  <a:pt x="5060" y="2816"/>
                  <a:pt x="5069" y="2824"/>
                  <a:pt x="5069" y="2834"/>
                </a:cubicBezTo>
                <a:cubicBezTo>
                  <a:pt x="5069" y="2843"/>
                  <a:pt x="5060" y="2851"/>
                  <a:pt x="5049" y="2851"/>
                </a:cubicBezTo>
                <a:close/>
                <a:moveTo>
                  <a:pt x="5049" y="2787"/>
                </a:moveTo>
                <a:cubicBezTo>
                  <a:pt x="4676" y="2787"/>
                  <a:pt x="4676" y="2787"/>
                  <a:pt x="4676" y="2787"/>
                </a:cubicBezTo>
                <a:cubicBezTo>
                  <a:pt x="4665" y="2787"/>
                  <a:pt x="4656" y="2780"/>
                  <a:pt x="4656" y="2770"/>
                </a:cubicBezTo>
                <a:cubicBezTo>
                  <a:pt x="4656" y="2761"/>
                  <a:pt x="4665" y="2753"/>
                  <a:pt x="4676" y="2753"/>
                </a:cubicBezTo>
                <a:cubicBezTo>
                  <a:pt x="5049" y="2753"/>
                  <a:pt x="5049" y="2753"/>
                  <a:pt x="5049" y="2753"/>
                </a:cubicBezTo>
                <a:cubicBezTo>
                  <a:pt x="5060" y="2753"/>
                  <a:pt x="5069" y="2761"/>
                  <a:pt x="5069" y="2770"/>
                </a:cubicBezTo>
                <a:cubicBezTo>
                  <a:pt x="5069" y="2780"/>
                  <a:pt x="5060" y="2787"/>
                  <a:pt x="5049" y="2787"/>
                </a:cubicBezTo>
                <a:close/>
                <a:moveTo>
                  <a:pt x="5438" y="2825"/>
                </a:moveTo>
                <a:cubicBezTo>
                  <a:pt x="5438" y="2840"/>
                  <a:pt x="5424" y="2852"/>
                  <a:pt x="5406" y="2852"/>
                </a:cubicBezTo>
                <a:cubicBezTo>
                  <a:pt x="5161" y="2854"/>
                  <a:pt x="5161" y="2854"/>
                  <a:pt x="5161" y="2854"/>
                </a:cubicBezTo>
                <a:cubicBezTo>
                  <a:pt x="5181" y="2790"/>
                  <a:pt x="5181" y="2790"/>
                  <a:pt x="5181" y="2790"/>
                </a:cubicBezTo>
                <a:cubicBezTo>
                  <a:pt x="5190" y="2762"/>
                  <a:pt x="5225" y="2737"/>
                  <a:pt x="5260" y="2735"/>
                </a:cubicBezTo>
                <a:cubicBezTo>
                  <a:pt x="5375" y="2730"/>
                  <a:pt x="5375" y="2730"/>
                  <a:pt x="5375" y="2730"/>
                </a:cubicBezTo>
                <a:cubicBezTo>
                  <a:pt x="5410" y="2727"/>
                  <a:pt x="5438" y="2749"/>
                  <a:pt x="5438" y="2779"/>
                </a:cubicBezTo>
                <a:lnTo>
                  <a:pt x="5438" y="2825"/>
                </a:lnTo>
                <a:close/>
                <a:moveTo>
                  <a:pt x="5127" y="3107"/>
                </a:moveTo>
                <a:cubicBezTo>
                  <a:pt x="5127" y="3149"/>
                  <a:pt x="5167" y="3183"/>
                  <a:pt x="5217" y="3183"/>
                </a:cubicBezTo>
                <a:cubicBezTo>
                  <a:pt x="5344" y="3183"/>
                  <a:pt x="5344" y="3183"/>
                  <a:pt x="5344" y="3183"/>
                </a:cubicBezTo>
                <a:cubicBezTo>
                  <a:pt x="5393" y="3183"/>
                  <a:pt x="5434" y="3149"/>
                  <a:pt x="5434" y="3107"/>
                </a:cubicBezTo>
                <a:cubicBezTo>
                  <a:pt x="5434" y="3041"/>
                  <a:pt x="5434" y="3041"/>
                  <a:pt x="5434" y="3041"/>
                </a:cubicBezTo>
                <a:cubicBezTo>
                  <a:pt x="5127" y="3041"/>
                  <a:pt x="5127" y="3041"/>
                  <a:pt x="5127" y="3041"/>
                </a:cubicBezTo>
                <a:lnTo>
                  <a:pt x="5127" y="3107"/>
                </a:lnTo>
                <a:close/>
                <a:moveTo>
                  <a:pt x="3398" y="1056"/>
                </a:moveTo>
                <a:cubicBezTo>
                  <a:pt x="3571" y="1096"/>
                  <a:pt x="3739" y="1172"/>
                  <a:pt x="3889" y="1287"/>
                </a:cubicBezTo>
                <a:cubicBezTo>
                  <a:pt x="4044" y="1405"/>
                  <a:pt x="4164" y="1552"/>
                  <a:pt x="4248" y="1715"/>
                </a:cubicBezTo>
                <a:cubicBezTo>
                  <a:pt x="4463" y="1598"/>
                  <a:pt x="4463" y="1598"/>
                  <a:pt x="4463" y="1598"/>
                </a:cubicBezTo>
                <a:cubicBezTo>
                  <a:pt x="4419" y="1746"/>
                  <a:pt x="4419" y="1746"/>
                  <a:pt x="4419" y="1746"/>
                </a:cubicBezTo>
                <a:cubicBezTo>
                  <a:pt x="4349" y="1981"/>
                  <a:pt x="4349" y="1981"/>
                  <a:pt x="4349" y="1981"/>
                </a:cubicBezTo>
                <a:cubicBezTo>
                  <a:pt x="4321" y="2077"/>
                  <a:pt x="4321" y="2077"/>
                  <a:pt x="4321" y="2077"/>
                </a:cubicBezTo>
                <a:cubicBezTo>
                  <a:pt x="4301" y="2143"/>
                  <a:pt x="4301" y="2143"/>
                  <a:pt x="4301" y="2143"/>
                </a:cubicBezTo>
                <a:cubicBezTo>
                  <a:pt x="4044" y="2066"/>
                  <a:pt x="4044" y="2066"/>
                  <a:pt x="4044" y="2066"/>
                </a:cubicBezTo>
                <a:cubicBezTo>
                  <a:pt x="4029" y="2062"/>
                  <a:pt x="4029" y="2062"/>
                  <a:pt x="4029" y="2062"/>
                </a:cubicBezTo>
                <a:cubicBezTo>
                  <a:pt x="3934" y="2033"/>
                  <a:pt x="3934" y="2033"/>
                  <a:pt x="3934" y="2033"/>
                </a:cubicBezTo>
                <a:cubicBezTo>
                  <a:pt x="3756" y="1980"/>
                  <a:pt x="3756" y="1980"/>
                  <a:pt x="3756" y="1980"/>
                </a:cubicBezTo>
                <a:cubicBezTo>
                  <a:pt x="3969" y="1865"/>
                  <a:pt x="3969" y="1865"/>
                  <a:pt x="3969" y="1865"/>
                </a:cubicBezTo>
                <a:cubicBezTo>
                  <a:pt x="3906" y="1741"/>
                  <a:pt x="3815" y="1629"/>
                  <a:pt x="3697" y="1539"/>
                </a:cubicBezTo>
                <a:cubicBezTo>
                  <a:pt x="3589" y="1457"/>
                  <a:pt x="3470" y="1401"/>
                  <a:pt x="3347" y="1370"/>
                </a:cubicBezTo>
                <a:lnTo>
                  <a:pt x="3398" y="1056"/>
                </a:lnTo>
                <a:close/>
                <a:moveTo>
                  <a:pt x="1048" y="2193"/>
                </a:moveTo>
                <a:cubicBezTo>
                  <a:pt x="1083" y="2008"/>
                  <a:pt x="1159" y="1829"/>
                  <a:pt x="1279" y="1668"/>
                </a:cubicBezTo>
                <a:cubicBezTo>
                  <a:pt x="1379" y="1534"/>
                  <a:pt x="1500" y="1426"/>
                  <a:pt x="1635" y="1343"/>
                </a:cubicBezTo>
                <a:cubicBezTo>
                  <a:pt x="1519" y="1134"/>
                  <a:pt x="1519" y="1134"/>
                  <a:pt x="1519" y="1134"/>
                </a:cubicBezTo>
                <a:cubicBezTo>
                  <a:pt x="1678" y="1180"/>
                  <a:pt x="1678" y="1180"/>
                  <a:pt x="1678" y="1180"/>
                </a:cubicBezTo>
                <a:cubicBezTo>
                  <a:pt x="1864" y="1233"/>
                  <a:pt x="1864" y="1233"/>
                  <a:pt x="1864" y="1233"/>
                </a:cubicBezTo>
                <a:cubicBezTo>
                  <a:pt x="1970" y="1263"/>
                  <a:pt x="1970" y="1263"/>
                  <a:pt x="1970" y="1263"/>
                </a:cubicBezTo>
                <a:cubicBezTo>
                  <a:pt x="2065" y="1290"/>
                  <a:pt x="2065" y="1290"/>
                  <a:pt x="2065" y="1290"/>
                </a:cubicBezTo>
                <a:cubicBezTo>
                  <a:pt x="2000" y="1518"/>
                  <a:pt x="2000" y="1518"/>
                  <a:pt x="2000" y="1518"/>
                </a:cubicBezTo>
                <a:cubicBezTo>
                  <a:pt x="1999" y="1521"/>
                  <a:pt x="1999" y="1521"/>
                  <a:pt x="1999" y="1521"/>
                </a:cubicBezTo>
                <a:cubicBezTo>
                  <a:pt x="1928" y="1771"/>
                  <a:pt x="1928" y="1771"/>
                  <a:pt x="1928" y="1771"/>
                </a:cubicBezTo>
                <a:cubicBezTo>
                  <a:pt x="1909" y="1837"/>
                  <a:pt x="1909" y="1837"/>
                  <a:pt x="1909" y="1837"/>
                </a:cubicBezTo>
                <a:cubicBezTo>
                  <a:pt x="1789" y="1620"/>
                  <a:pt x="1789" y="1620"/>
                  <a:pt x="1789" y="1620"/>
                </a:cubicBezTo>
                <a:cubicBezTo>
                  <a:pt x="1692" y="1682"/>
                  <a:pt x="1605" y="1761"/>
                  <a:pt x="1532" y="1858"/>
                </a:cubicBezTo>
                <a:cubicBezTo>
                  <a:pt x="1444" y="1976"/>
                  <a:pt x="1387" y="2108"/>
                  <a:pt x="1360" y="2243"/>
                </a:cubicBezTo>
                <a:lnTo>
                  <a:pt x="1048" y="2193"/>
                </a:lnTo>
                <a:close/>
                <a:moveTo>
                  <a:pt x="2138" y="4528"/>
                </a:moveTo>
                <a:cubicBezTo>
                  <a:pt x="1947" y="4493"/>
                  <a:pt x="1760" y="4413"/>
                  <a:pt x="1595" y="4287"/>
                </a:cubicBezTo>
                <a:cubicBezTo>
                  <a:pt x="1462" y="4185"/>
                  <a:pt x="1355" y="4062"/>
                  <a:pt x="1274" y="3926"/>
                </a:cubicBezTo>
                <a:cubicBezTo>
                  <a:pt x="1064" y="4040"/>
                  <a:pt x="1064" y="4040"/>
                  <a:pt x="1064" y="4040"/>
                </a:cubicBezTo>
                <a:cubicBezTo>
                  <a:pt x="1111" y="3881"/>
                  <a:pt x="1111" y="3881"/>
                  <a:pt x="1111" y="3881"/>
                </a:cubicBezTo>
                <a:cubicBezTo>
                  <a:pt x="1166" y="3696"/>
                  <a:pt x="1166" y="3696"/>
                  <a:pt x="1166" y="3696"/>
                </a:cubicBezTo>
                <a:cubicBezTo>
                  <a:pt x="1198" y="3590"/>
                  <a:pt x="1198" y="3590"/>
                  <a:pt x="1198" y="3590"/>
                </a:cubicBezTo>
                <a:cubicBezTo>
                  <a:pt x="1226" y="3496"/>
                  <a:pt x="1226" y="3496"/>
                  <a:pt x="1226" y="3496"/>
                </a:cubicBezTo>
                <a:cubicBezTo>
                  <a:pt x="1454" y="3563"/>
                  <a:pt x="1454" y="3563"/>
                  <a:pt x="1454" y="3563"/>
                </a:cubicBezTo>
                <a:cubicBezTo>
                  <a:pt x="1456" y="3564"/>
                  <a:pt x="1456" y="3564"/>
                  <a:pt x="1456" y="3564"/>
                </a:cubicBezTo>
                <a:cubicBezTo>
                  <a:pt x="1705" y="3639"/>
                  <a:pt x="1705" y="3639"/>
                  <a:pt x="1705" y="3639"/>
                </a:cubicBezTo>
                <a:cubicBezTo>
                  <a:pt x="1771" y="3658"/>
                  <a:pt x="1771" y="3658"/>
                  <a:pt x="1771" y="3658"/>
                </a:cubicBezTo>
                <a:cubicBezTo>
                  <a:pt x="1553" y="3776"/>
                  <a:pt x="1553" y="3776"/>
                  <a:pt x="1553" y="3776"/>
                </a:cubicBezTo>
                <a:cubicBezTo>
                  <a:pt x="1613" y="3873"/>
                  <a:pt x="1691" y="3962"/>
                  <a:pt x="1787" y="4035"/>
                </a:cubicBezTo>
                <a:cubicBezTo>
                  <a:pt x="1910" y="4128"/>
                  <a:pt x="2047" y="4188"/>
                  <a:pt x="2189" y="4215"/>
                </a:cubicBezTo>
                <a:lnTo>
                  <a:pt x="2138" y="4528"/>
                </a:lnTo>
                <a:close/>
                <a:moveTo>
                  <a:pt x="4525" y="3453"/>
                </a:moveTo>
                <a:cubicBezTo>
                  <a:pt x="4486" y="3620"/>
                  <a:pt x="4413" y="3781"/>
                  <a:pt x="4305" y="3927"/>
                </a:cubicBezTo>
                <a:cubicBezTo>
                  <a:pt x="4188" y="4083"/>
                  <a:pt x="4043" y="4205"/>
                  <a:pt x="3881" y="4291"/>
                </a:cubicBezTo>
                <a:cubicBezTo>
                  <a:pt x="4000" y="4505"/>
                  <a:pt x="4000" y="4505"/>
                  <a:pt x="4000" y="4505"/>
                </a:cubicBezTo>
                <a:cubicBezTo>
                  <a:pt x="3852" y="4463"/>
                  <a:pt x="3852" y="4463"/>
                  <a:pt x="3852" y="4463"/>
                </a:cubicBezTo>
                <a:cubicBezTo>
                  <a:pt x="3616" y="4396"/>
                  <a:pt x="3616" y="4396"/>
                  <a:pt x="3616" y="4396"/>
                </a:cubicBezTo>
                <a:cubicBezTo>
                  <a:pt x="3520" y="4368"/>
                  <a:pt x="3520" y="4368"/>
                  <a:pt x="3520" y="4368"/>
                </a:cubicBezTo>
                <a:cubicBezTo>
                  <a:pt x="3454" y="4349"/>
                  <a:pt x="3454" y="4349"/>
                  <a:pt x="3454" y="4349"/>
                </a:cubicBezTo>
                <a:cubicBezTo>
                  <a:pt x="3527" y="4092"/>
                  <a:pt x="3527" y="4092"/>
                  <a:pt x="3527" y="4092"/>
                </a:cubicBezTo>
                <a:cubicBezTo>
                  <a:pt x="3532" y="4076"/>
                  <a:pt x="3532" y="4076"/>
                  <a:pt x="3532" y="4076"/>
                </a:cubicBezTo>
                <a:cubicBezTo>
                  <a:pt x="3559" y="3981"/>
                  <a:pt x="3559" y="3981"/>
                  <a:pt x="3559" y="3981"/>
                </a:cubicBezTo>
                <a:cubicBezTo>
                  <a:pt x="3610" y="3803"/>
                  <a:pt x="3610" y="3803"/>
                  <a:pt x="3610" y="3803"/>
                </a:cubicBezTo>
                <a:cubicBezTo>
                  <a:pt x="3727" y="4014"/>
                  <a:pt x="3727" y="4014"/>
                  <a:pt x="3727" y="4014"/>
                </a:cubicBezTo>
                <a:cubicBezTo>
                  <a:pt x="3851" y="3949"/>
                  <a:pt x="3962" y="3857"/>
                  <a:pt x="4051" y="3738"/>
                </a:cubicBezTo>
                <a:cubicBezTo>
                  <a:pt x="4128" y="3634"/>
                  <a:pt x="4181" y="3520"/>
                  <a:pt x="4212" y="3402"/>
                </a:cubicBezTo>
                <a:lnTo>
                  <a:pt x="4525" y="3453"/>
                </a:lnTo>
                <a:close/>
                <a:moveTo>
                  <a:pt x="1826" y="2772"/>
                </a:moveTo>
                <a:cubicBezTo>
                  <a:pt x="1860" y="2816"/>
                  <a:pt x="1898" y="2862"/>
                  <a:pt x="1942" y="2903"/>
                </a:cubicBezTo>
                <a:cubicBezTo>
                  <a:pt x="1946" y="2907"/>
                  <a:pt x="1953" y="2910"/>
                  <a:pt x="1956" y="2917"/>
                </a:cubicBezTo>
                <a:cubicBezTo>
                  <a:pt x="1949" y="2931"/>
                  <a:pt x="1942" y="2945"/>
                  <a:pt x="1946" y="2962"/>
                </a:cubicBezTo>
                <a:cubicBezTo>
                  <a:pt x="1946" y="3000"/>
                  <a:pt x="1967" y="3035"/>
                  <a:pt x="2004" y="3052"/>
                </a:cubicBezTo>
                <a:cubicBezTo>
                  <a:pt x="1987" y="3156"/>
                  <a:pt x="1980" y="3242"/>
                  <a:pt x="1977" y="3308"/>
                </a:cubicBezTo>
                <a:cubicBezTo>
                  <a:pt x="1881" y="3156"/>
                  <a:pt x="1826" y="2986"/>
                  <a:pt x="1826" y="2813"/>
                </a:cubicBezTo>
                <a:cubicBezTo>
                  <a:pt x="1826" y="2799"/>
                  <a:pt x="1826" y="2785"/>
                  <a:pt x="1826" y="2772"/>
                </a:cubicBezTo>
                <a:moveTo>
                  <a:pt x="2111" y="3037"/>
                </a:moveTo>
                <a:cubicBezTo>
                  <a:pt x="2252" y="3134"/>
                  <a:pt x="2411" y="3210"/>
                  <a:pt x="2586" y="3258"/>
                </a:cubicBezTo>
                <a:cubicBezTo>
                  <a:pt x="2600" y="3262"/>
                  <a:pt x="2611" y="3265"/>
                  <a:pt x="2621" y="3269"/>
                </a:cubicBezTo>
                <a:cubicBezTo>
                  <a:pt x="2621" y="3272"/>
                  <a:pt x="2621" y="3272"/>
                  <a:pt x="2621" y="3275"/>
                </a:cubicBezTo>
                <a:cubicBezTo>
                  <a:pt x="2366" y="3393"/>
                  <a:pt x="2159" y="3424"/>
                  <a:pt x="2073" y="3431"/>
                </a:cubicBezTo>
                <a:cubicBezTo>
                  <a:pt x="2063" y="3417"/>
                  <a:pt x="2049" y="3400"/>
                  <a:pt x="2035" y="3386"/>
                </a:cubicBezTo>
                <a:cubicBezTo>
                  <a:pt x="2035" y="3324"/>
                  <a:pt x="2035" y="3206"/>
                  <a:pt x="2063" y="3057"/>
                </a:cubicBezTo>
                <a:cubicBezTo>
                  <a:pt x="2080" y="3057"/>
                  <a:pt x="2097" y="3051"/>
                  <a:pt x="2111" y="3037"/>
                </a:cubicBezTo>
                <a:moveTo>
                  <a:pt x="2547" y="2192"/>
                </a:moveTo>
                <a:cubicBezTo>
                  <a:pt x="2664" y="2192"/>
                  <a:pt x="2781" y="2199"/>
                  <a:pt x="2894" y="2220"/>
                </a:cubicBezTo>
                <a:cubicBezTo>
                  <a:pt x="2939" y="2227"/>
                  <a:pt x="2987" y="2237"/>
                  <a:pt x="3032" y="2248"/>
                </a:cubicBezTo>
                <a:cubicBezTo>
                  <a:pt x="3035" y="2279"/>
                  <a:pt x="3052" y="2310"/>
                  <a:pt x="3083" y="2328"/>
                </a:cubicBezTo>
                <a:cubicBezTo>
                  <a:pt x="3049" y="2512"/>
                  <a:pt x="2994" y="2690"/>
                  <a:pt x="2918" y="2857"/>
                </a:cubicBezTo>
                <a:cubicBezTo>
                  <a:pt x="2870" y="2965"/>
                  <a:pt x="2815" y="3070"/>
                  <a:pt x="2750" y="3171"/>
                </a:cubicBezTo>
                <a:cubicBezTo>
                  <a:pt x="2743" y="3167"/>
                  <a:pt x="2732" y="3164"/>
                  <a:pt x="2722" y="3164"/>
                </a:cubicBezTo>
                <a:cubicBezTo>
                  <a:pt x="2691" y="3164"/>
                  <a:pt x="2657" y="3181"/>
                  <a:pt x="2640" y="3209"/>
                </a:cubicBezTo>
                <a:cubicBezTo>
                  <a:pt x="2629" y="3206"/>
                  <a:pt x="2616" y="3202"/>
                  <a:pt x="2605" y="3202"/>
                </a:cubicBezTo>
                <a:cubicBezTo>
                  <a:pt x="2433" y="3154"/>
                  <a:pt x="2278" y="3080"/>
                  <a:pt x="2144" y="2986"/>
                </a:cubicBezTo>
                <a:cubicBezTo>
                  <a:pt x="2148" y="2979"/>
                  <a:pt x="2148" y="2969"/>
                  <a:pt x="2148" y="2958"/>
                </a:cubicBezTo>
                <a:cubicBezTo>
                  <a:pt x="2148" y="2927"/>
                  <a:pt x="2131" y="2896"/>
                  <a:pt x="2103" y="2875"/>
                </a:cubicBezTo>
                <a:cubicBezTo>
                  <a:pt x="2134" y="2753"/>
                  <a:pt x="2175" y="2638"/>
                  <a:pt x="2227" y="2530"/>
                </a:cubicBezTo>
                <a:cubicBezTo>
                  <a:pt x="2272" y="2439"/>
                  <a:pt x="2323" y="2349"/>
                  <a:pt x="2385" y="2262"/>
                </a:cubicBezTo>
                <a:cubicBezTo>
                  <a:pt x="2392" y="2262"/>
                  <a:pt x="2402" y="2265"/>
                  <a:pt x="2409" y="2265"/>
                </a:cubicBezTo>
                <a:cubicBezTo>
                  <a:pt x="2409" y="2265"/>
                  <a:pt x="2409" y="2265"/>
                  <a:pt x="2413" y="2265"/>
                </a:cubicBezTo>
                <a:cubicBezTo>
                  <a:pt x="2454" y="2265"/>
                  <a:pt x="2495" y="2234"/>
                  <a:pt x="2505" y="2192"/>
                </a:cubicBezTo>
                <a:cubicBezTo>
                  <a:pt x="2509" y="2192"/>
                  <a:pt x="2509" y="2192"/>
                  <a:pt x="2512" y="2192"/>
                </a:cubicBezTo>
                <a:cubicBezTo>
                  <a:pt x="2523" y="2192"/>
                  <a:pt x="2536" y="2192"/>
                  <a:pt x="2547" y="2192"/>
                </a:cubicBezTo>
                <a:moveTo>
                  <a:pt x="2320" y="2204"/>
                </a:moveTo>
                <a:cubicBezTo>
                  <a:pt x="2324" y="2215"/>
                  <a:pt x="2330" y="2225"/>
                  <a:pt x="2337" y="2232"/>
                </a:cubicBezTo>
                <a:cubicBezTo>
                  <a:pt x="2275" y="2323"/>
                  <a:pt x="2220" y="2414"/>
                  <a:pt x="2175" y="2509"/>
                </a:cubicBezTo>
                <a:cubicBezTo>
                  <a:pt x="2124" y="2621"/>
                  <a:pt x="2079" y="2740"/>
                  <a:pt x="2045" y="2866"/>
                </a:cubicBezTo>
                <a:cubicBezTo>
                  <a:pt x="2031" y="2866"/>
                  <a:pt x="2014" y="2869"/>
                  <a:pt x="2000" y="2876"/>
                </a:cubicBezTo>
                <a:cubicBezTo>
                  <a:pt x="1910" y="2792"/>
                  <a:pt x="1862" y="2719"/>
                  <a:pt x="1838" y="2680"/>
                </a:cubicBezTo>
                <a:cubicBezTo>
                  <a:pt x="1859" y="2533"/>
                  <a:pt x="1924" y="2386"/>
                  <a:pt x="2017" y="2257"/>
                </a:cubicBezTo>
                <a:cubicBezTo>
                  <a:pt x="2072" y="2243"/>
                  <a:pt x="2179" y="2218"/>
                  <a:pt x="2320" y="2204"/>
                </a:cubicBezTo>
                <a:moveTo>
                  <a:pt x="3590" y="2285"/>
                </a:moveTo>
                <a:cubicBezTo>
                  <a:pt x="3636" y="2344"/>
                  <a:pt x="3671" y="2410"/>
                  <a:pt x="3700" y="2476"/>
                </a:cubicBezTo>
                <a:cubicBezTo>
                  <a:pt x="3679" y="2462"/>
                  <a:pt x="3657" y="2448"/>
                  <a:pt x="3632" y="2437"/>
                </a:cubicBezTo>
                <a:cubicBezTo>
                  <a:pt x="3636" y="2430"/>
                  <a:pt x="3636" y="2423"/>
                  <a:pt x="3636" y="2413"/>
                </a:cubicBezTo>
                <a:cubicBezTo>
                  <a:pt x="3632" y="2378"/>
                  <a:pt x="3615" y="2347"/>
                  <a:pt x="3583" y="2330"/>
                </a:cubicBezTo>
                <a:cubicBezTo>
                  <a:pt x="3586" y="2312"/>
                  <a:pt x="3590" y="2298"/>
                  <a:pt x="3590" y="2285"/>
                </a:cubicBezTo>
                <a:moveTo>
                  <a:pt x="3174" y="1921"/>
                </a:moveTo>
                <a:cubicBezTo>
                  <a:pt x="3312" y="1991"/>
                  <a:pt x="3436" y="2097"/>
                  <a:pt x="3540" y="2220"/>
                </a:cubicBezTo>
                <a:cubicBezTo>
                  <a:pt x="3536" y="2244"/>
                  <a:pt x="3533" y="2276"/>
                  <a:pt x="3522" y="2318"/>
                </a:cubicBezTo>
                <a:cubicBezTo>
                  <a:pt x="3498" y="2318"/>
                  <a:pt x="3474" y="2329"/>
                  <a:pt x="3457" y="2346"/>
                </a:cubicBezTo>
                <a:cubicBezTo>
                  <a:pt x="3381" y="2311"/>
                  <a:pt x="3305" y="2276"/>
                  <a:pt x="3226" y="2248"/>
                </a:cubicBezTo>
                <a:cubicBezTo>
                  <a:pt x="3226" y="2248"/>
                  <a:pt x="3226" y="2248"/>
                  <a:pt x="3226" y="2248"/>
                </a:cubicBezTo>
                <a:cubicBezTo>
                  <a:pt x="3226" y="2205"/>
                  <a:pt x="3201" y="2167"/>
                  <a:pt x="3163" y="2153"/>
                </a:cubicBezTo>
                <a:cubicBezTo>
                  <a:pt x="3170" y="2072"/>
                  <a:pt x="3174" y="1995"/>
                  <a:pt x="3174" y="1921"/>
                </a:cubicBezTo>
                <a:moveTo>
                  <a:pt x="2676" y="1834"/>
                </a:moveTo>
                <a:cubicBezTo>
                  <a:pt x="2621" y="1887"/>
                  <a:pt x="2541" y="1967"/>
                  <a:pt x="2458" y="2068"/>
                </a:cubicBezTo>
                <a:cubicBezTo>
                  <a:pt x="2447" y="2061"/>
                  <a:pt x="2433" y="2061"/>
                  <a:pt x="2419" y="2061"/>
                </a:cubicBezTo>
                <a:cubicBezTo>
                  <a:pt x="2416" y="2061"/>
                  <a:pt x="2416" y="2061"/>
                  <a:pt x="2416" y="2061"/>
                </a:cubicBezTo>
                <a:cubicBezTo>
                  <a:pt x="2367" y="2061"/>
                  <a:pt x="2329" y="2096"/>
                  <a:pt x="2315" y="2141"/>
                </a:cubicBezTo>
                <a:cubicBezTo>
                  <a:pt x="2215" y="2152"/>
                  <a:pt x="2131" y="2169"/>
                  <a:pt x="2072" y="2180"/>
                </a:cubicBezTo>
                <a:cubicBezTo>
                  <a:pt x="2235" y="1995"/>
                  <a:pt x="2451" y="1869"/>
                  <a:pt x="2676" y="1834"/>
                </a:cubicBezTo>
                <a:moveTo>
                  <a:pt x="2793" y="1828"/>
                </a:moveTo>
                <a:cubicBezTo>
                  <a:pt x="2904" y="1828"/>
                  <a:pt x="3014" y="1849"/>
                  <a:pt x="3117" y="1895"/>
                </a:cubicBezTo>
                <a:cubicBezTo>
                  <a:pt x="3120" y="1977"/>
                  <a:pt x="3117" y="2058"/>
                  <a:pt x="3107" y="2146"/>
                </a:cubicBezTo>
                <a:cubicBezTo>
                  <a:pt x="3079" y="2150"/>
                  <a:pt x="3055" y="2167"/>
                  <a:pt x="3041" y="2192"/>
                </a:cubicBezTo>
                <a:cubicBezTo>
                  <a:pt x="2996" y="2181"/>
                  <a:pt x="2948" y="2171"/>
                  <a:pt x="2900" y="2164"/>
                </a:cubicBezTo>
                <a:cubicBezTo>
                  <a:pt x="2787" y="2143"/>
                  <a:pt x="2670" y="2135"/>
                  <a:pt x="2553" y="2135"/>
                </a:cubicBezTo>
                <a:cubicBezTo>
                  <a:pt x="2539" y="2135"/>
                  <a:pt x="2525" y="2135"/>
                  <a:pt x="2511" y="2135"/>
                </a:cubicBezTo>
                <a:cubicBezTo>
                  <a:pt x="2508" y="2135"/>
                  <a:pt x="2508" y="2135"/>
                  <a:pt x="2508" y="2135"/>
                </a:cubicBezTo>
                <a:cubicBezTo>
                  <a:pt x="2504" y="2128"/>
                  <a:pt x="2501" y="2118"/>
                  <a:pt x="2498" y="2111"/>
                </a:cubicBezTo>
                <a:cubicBezTo>
                  <a:pt x="2618" y="1962"/>
                  <a:pt x="2728" y="1867"/>
                  <a:pt x="2769" y="1828"/>
                </a:cubicBezTo>
                <a:cubicBezTo>
                  <a:pt x="2776" y="1828"/>
                  <a:pt x="2787" y="1828"/>
                  <a:pt x="2793" y="1828"/>
                </a:cubicBezTo>
                <a:cubicBezTo>
                  <a:pt x="2793" y="1828"/>
                  <a:pt x="2793" y="1828"/>
                  <a:pt x="2793" y="1828"/>
                </a:cubicBezTo>
                <a:moveTo>
                  <a:pt x="3605" y="2488"/>
                </a:moveTo>
                <a:cubicBezTo>
                  <a:pt x="3660" y="2519"/>
                  <a:pt x="3702" y="2547"/>
                  <a:pt x="3729" y="2568"/>
                </a:cubicBezTo>
                <a:cubicBezTo>
                  <a:pt x="3733" y="2586"/>
                  <a:pt x="3740" y="2603"/>
                  <a:pt x="3743" y="2620"/>
                </a:cubicBezTo>
                <a:cubicBezTo>
                  <a:pt x="3726" y="2701"/>
                  <a:pt x="3650" y="2955"/>
                  <a:pt x="3464" y="3207"/>
                </a:cubicBezTo>
                <a:cubicBezTo>
                  <a:pt x="3453" y="3203"/>
                  <a:pt x="3439" y="3203"/>
                  <a:pt x="3429" y="3203"/>
                </a:cubicBezTo>
                <a:cubicBezTo>
                  <a:pt x="3426" y="3203"/>
                  <a:pt x="3426" y="3203"/>
                  <a:pt x="3426" y="3203"/>
                </a:cubicBezTo>
                <a:cubicBezTo>
                  <a:pt x="3381" y="3203"/>
                  <a:pt x="3339" y="3234"/>
                  <a:pt x="3329" y="3280"/>
                </a:cubicBezTo>
                <a:cubicBezTo>
                  <a:pt x="3305" y="3280"/>
                  <a:pt x="3284" y="3283"/>
                  <a:pt x="3260" y="3283"/>
                </a:cubicBezTo>
                <a:cubicBezTo>
                  <a:pt x="3243" y="3283"/>
                  <a:pt x="3225" y="3283"/>
                  <a:pt x="3208" y="3283"/>
                </a:cubicBezTo>
                <a:cubicBezTo>
                  <a:pt x="3077" y="3283"/>
                  <a:pt x="2949" y="3273"/>
                  <a:pt x="2822" y="3248"/>
                </a:cubicBezTo>
                <a:cubicBezTo>
                  <a:pt x="2822" y="3248"/>
                  <a:pt x="2822" y="3245"/>
                  <a:pt x="2818" y="3245"/>
                </a:cubicBezTo>
                <a:cubicBezTo>
                  <a:pt x="2904" y="3196"/>
                  <a:pt x="2984" y="3144"/>
                  <a:pt x="3060" y="3084"/>
                </a:cubicBezTo>
                <a:cubicBezTo>
                  <a:pt x="3329" y="2886"/>
                  <a:pt x="3464" y="2666"/>
                  <a:pt x="3526" y="2512"/>
                </a:cubicBezTo>
                <a:cubicBezTo>
                  <a:pt x="3532" y="2512"/>
                  <a:pt x="3536" y="2512"/>
                  <a:pt x="3539" y="2512"/>
                </a:cubicBezTo>
                <a:cubicBezTo>
                  <a:pt x="3567" y="2512"/>
                  <a:pt x="3588" y="2502"/>
                  <a:pt x="3605" y="2488"/>
                </a:cubicBezTo>
                <a:moveTo>
                  <a:pt x="2815" y="3308"/>
                </a:moveTo>
                <a:cubicBezTo>
                  <a:pt x="2942" y="3332"/>
                  <a:pt x="3069" y="3343"/>
                  <a:pt x="3199" y="3343"/>
                </a:cubicBezTo>
                <a:cubicBezTo>
                  <a:pt x="3220" y="3343"/>
                  <a:pt x="3237" y="3343"/>
                  <a:pt x="3254" y="3343"/>
                </a:cubicBezTo>
                <a:cubicBezTo>
                  <a:pt x="3278" y="3339"/>
                  <a:pt x="3302" y="3339"/>
                  <a:pt x="3326" y="3339"/>
                </a:cubicBezTo>
                <a:cubicBezTo>
                  <a:pt x="3329" y="3346"/>
                  <a:pt x="3329" y="3353"/>
                  <a:pt x="3336" y="3357"/>
                </a:cubicBezTo>
                <a:cubicBezTo>
                  <a:pt x="3082" y="3629"/>
                  <a:pt x="2788" y="3755"/>
                  <a:pt x="2699" y="3783"/>
                </a:cubicBezTo>
                <a:cubicBezTo>
                  <a:pt x="2592" y="3772"/>
                  <a:pt x="2486" y="3737"/>
                  <a:pt x="2387" y="3685"/>
                </a:cubicBezTo>
                <a:cubicBezTo>
                  <a:pt x="2452" y="3633"/>
                  <a:pt x="2565" y="3528"/>
                  <a:pt x="2688" y="3364"/>
                </a:cubicBezTo>
                <a:cubicBezTo>
                  <a:pt x="2699" y="3367"/>
                  <a:pt x="2712" y="3371"/>
                  <a:pt x="2723" y="3371"/>
                </a:cubicBezTo>
                <a:cubicBezTo>
                  <a:pt x="2723" y="3371"/>
                  <a:pt x="2723" y="3371"/>
                  <a:pt x="2723" y="3371"/>
                </a:cubicBezTo>
                <a:cubicBezTo>
                  <a:pt x="2764" y="3371"/>
                  <a:pt x="2798" y="3346"/>
                  <a:pt x="2815" y="3308"/>
                </a:cubicBezTo>
                <a:moveTo>
                  <a:pt x="3758" y="2765"/>
                </a:moveTo>
                <a:cubicBezTo>
                  <a:pt x="3761" y="2779"/>
                  <a:pt x="3761" y="2797"/>
                  <a:pt x="3761" y="2811"/>
                </a:cubicBezTo>
                <a:cubicBezTo>
                  <a:pt x="3761" y="2961"/>
                  <a:pt x="3721" y="3108"/>
                  <a:pt x="3645" y="3244"/>
                </a:cubicBezTo>
                <a:cubicBezTo>
                  <a:pt x="3618" y="3251"/>
                  <a:pt x="3574" y="3258"/>
                  <a:pt x="3519" y="3265"/>
                </a:cubicBezTo>
                <a:cubicBezTo>
                  <a:pt x="3516" y="3258"/>
                  <a:pt x="3512" y="3251"/>
                  <a:pt x="3509" y="3247"/>
                </a:cubicBezTo>
                <a:cubicBezTo>
                  <a:pt x="3635" y="3073"/>
                  <a:pt x="3717" y="2895"/>
                  <a:pt x="3758" y="2765"/>
                </a:cubicBezTo>
                <a:moveTo>
                  <a:pt x="3607" y="3308"/>
                </a:moveTo>
                <a:cubicBezTo>
                  <a:pt x="3432" y="3578"/>
                  <a:pt x="3142" y="3771"/>
                  <a:pt x="2843" y="3789"/>
                </a:cubicBezTo>
                <a:cubicBezTo>
                  <a:pt x="2974" y="3726"/>
                  <a:pt x="3191" y="3599"/>
                  <a:pt x="3380" y="3396"/>
                </a:cubicBezTo>
                <a:cubicBezTo>
                  <a:pt x="3390" y="3399"/>
                  <a:pt x="3404" y="3403"/>
                  <a:pt x="3415" y="3403"/>
                </a:cubicBezTo>
                <a:cubicBezTo>
                  <a:pt x="3418" y="3403"/>
                  <a:pt x="3418" y="3403"/>
                  <a:pt x="3418" y="3403"/>
                </a:cubicBezTo>
                <a:cubicBezTo>
                  <a:pt x="3466" y="3403"/>
                  <a:pt x="3508" y="3368"/>
                  <a:pt x="3518" y="3322"/>
                </a:cubicBezTo>
                <a:cubicBezTo>
                  <a:pt x="3549" y="3315"/>
                  <a:pt x="3580" y="3311"/>
                  <a:pt x="3607" y="3308"/>
                </a:cubicBezTo>
                <a:moveTo>
                  <a:pt x="3215" y="2303"/>
                </a:moveTo>
                <a:cubicBezTo>
                  <a:pt x="3288" y="2331"/>
                  <a:pt x="3364" y="2362"/>
                  <a:pt x="3437" y="2397"/>
                </a:cubicBezTo>
                <a:cubicBezTo>
                  <a:pt x="3437" y="2404"/>
                  <a:pt x="3437" y="2408"/>
                  <a:pt x="3437" y="2415"/>
                </a:cubicBezTo>
                <a:cubicBezTo>
                  <a:pt x="3437" y="2442"/>
                  <a:pt x="3451" y="2470"/>
                  <a:pt x="3472" y="2491"/>
                </a:cubicBezTo>
                <a:cubicBezTo>
                  <a:pt x="3385" y="2704"/>
                  <a:pt x="3232" y="2889"/>
                  <a:pt x="3024" y="3042"/>
                </a:cubicBezTo>
                <a:cubicBezTo>
                  <a:pt x="2958" y="3091"/>
                  <a:pt x="2885" y="3137"/>
                  <a:pt x="2812" y="3178"/>
                </a:cubicBezTo>
                <a:cubicBezTo>
                  <a:pt x="2871" y="3088"/>
                  <a:pt x="2923" y="2990"/>
                  <a:pt x="2972" y="2885"/>
                </a:cubicBezTo>
                <a:cubicBezTo>
                  <a:pt x="3048" y="2715"/>
                  <a:pt x="3104" y="2533"/>
                  <a:pt x="3138" y="2345"/>
                </a:cubicBezTo>
                <a:cubicBezTo>
                  <a:pt x="3170" y="2345"/>
                  <a:pt x="3197" y="2327"/>
                  <a:pt x="3215" y="2303"/>
                </a:cubicBezTo>
                <a:moveTo>
                  <a:pt x="2633" y="3339"/>
                </a:moveTo>
                <a:cubicBezTo>
                  <a:pt x="2499" y="3508"/>
                  <a:pt x="2382" y="3609"/>
                  <a:pt x="2331" y="3647"/>
                </a:cubicBezTo>
                <a:cubicBezTo>
                  <a:pt x="2258" y="3602"/>
                  <a:pt x="2190" y="3550"/>
                  <a:pt x="2128" y="3488"/>
                </a:cubicBezTo>
                <a:cubicBezTo>
                  <a:pt x="2227" y="3474"/>
                  <a:pt x="2413" y="3436"/>
                  <a:pt x="2633" y="3339"/>
                </a:cubicBezTo>
                <a:moveTo>
                  <a:pt x="3018" y="0"/>
                </a:moveTo>
                <a:cubicBezTo>
                  <a:pt x="2513" y="0"/>
                  <a:pt x="2513" y="0"/>
                  <a:pt x="2513" y="0"/>
                </a:cubicBezTo>
                <a:cubicBezTo>
                  <a:pt x="2456" y="0"/>
                  <a:pt x="2409" y="47"/>
                  <a:pt x="2409" y="103"/>
                </a:cubicBezTo>
                <a:cubicBezTo>
                  <a:pt x="2409" y="1416"/>
                  <a:pt x="2409" y="1416"/>
                  <a:pt x="2409" y="1416"/>
                </a:cubicBezTo>
                <a:cubicBezTo>
                  <a:pt x="2409" y="1473"/>
                  <a:pt x="2456" y="1519"/>
                  <a:pt x="2513" y="1519"/>
                </a:cubicBezTo>
                <a:cubicBezTo>
                  <a:pt x="3018" y="1519"/>
                  <a:pt x="3018" y="1519"/>
                  <a:pt x="3018" y="1519"/>
                </a:cubicBezTo>
                <a:cubicBezTo>
                  <a:pt x="3076" y="1519"/>
                  <a:pt x="3121" y="1473"/>
                  <a:pt x="3121" y="1416"/>
                </a:cubicBezTo>
                <a:cubicBezTo>
                  <a:pt x="3121" y="103"/>
                  <a:pt x="3121" y="103"/>
                  <a:pt x="3121" y="103"/>
                </a:cubicBezTo>
                <a:cubicBezTo>
                  <a:pt x="3121" y="47"/>
                  <a:pt x="3076" y="0"/>
                  <a:pt x="3018" y="0"/>
                </a:cubicBezTo>
                <a:close/>
                <a:moveTo>
                  <a:pt x="2582" y="1368"/>
                </a:moveTo>
                <a:cubicBezTo>
                  <a:pt x="2546" y="1368"/>
                  <a:pt x="2546" y="1368"/>
                  <a:pt x="2546" y="1368"/>
                </a:cubicBezTo>
                <a:cubicBezTo>
                  <a:pt x="2517" y="1368"/>
                  <a:pt x="2492" y="1352"/>
                  <a:pt x="2492" y="1332"/>
                </a:cubicBezTo>
                <a:cubicBezTo>
                  <a:pt x="2492" y="1309"/>
                  <a:pt x="2492" y="1309"/>
                  <a:pt x="2492" y="1309"/>
                </a:cubicBezTo>
                <a:cubicBezTo>
                  <a:pt x="2492" y="1290"/>
                  <a:pt x="2517" y="1275"/>
                  <a:pt x="2546" y="1275"/>
                </a:cubicBezTo>
                <a:cubicBezTo>
                  <a:pt x="2582" y="1275"/>
                  <a:pt x="2582" y="1275"/>
                  <a:pt x="2582" y="1275"/>
                </a:cubicBezTo>
                <a:cubicBezTo>
                  <a:pt x="2612" y="1275"/>
                  <a:pt x="2636" y="1290"/>
                  <a:pt x="2636" y="1309"/>
                </a:cubicBezTo>
                <a:cubicBezTo>
                  <a:pt x="2636" y="1332"/>
                  <a:pt x="2636" y="1332"/>
                  <a:pt x="2636" y="1332"/>
                </a:cubicBezTo>
                <a:cubicBezTo>
                  <a:pt x="2636" y="1352"/>
                  <a:pt x="2612" y="1368"/>
                  <a:pt x="2582" y="1368"/>
                </a:cubicBezTo>
                <a:close/>
                <a:moveTo>
                  <a:pt x="2783" y="1253"/>
                </a:moveTo>
                <a:cubicBezTo>
                  <a:pt x="2747" y="1253"/>
                  <a:pt x="2747" y="1253"/>
                  <a:pt x="2747" y="1253"/>
                </a:cubicBezTo>
                <a:cubicBezTo>
                  <a:pt x="2718" y="1253"/>
                  <a:pt x="2693" y="1238"/>
                  <a:pt x="2693" y="1218"/>
                </a:cubicBezTo>
                <a:cubicBezTo>
                  <a:pt x="2693" y="1195"/>
                  <a:pt x="2693" y="1195"/>
                  <a:pt x="2693" y="1195"/>
                </a:cubicBezTo>
                <a:cubicBezTo>
                  <a:pt x="2693" y="1176"/>
                  <a:pt x="2718" y="1160"/>
                  <a:pt x="2747" y="1160"/>
                </a:cubicBezTo>
                <a:cubicBezTo>
                  <a:pt x="2783" y="1160"/>
                  <a:pt x="2783" y="1160"/>
                  <a:pt x="2783" y="1160"/>
                </a:cubicBezTo>
                <a:cubicBezTo>
                  <a:pt x="2813" y="1160"/>
                  <a:pt x="2837" y="1176"/>
                  <a:pt x="2837" y="1195"/>
                </a:cubicBezTo>
                <a:cubicBezTo>
                  <a:pt x="2837" y="1218"/>
                  <a:pt x="2837" y="1218"/>
                  <a:pt x="2837" y="1218"/>
                </a:cubicBezTo>
                <a:cubicBezTo>
                  <a:pt x="2837" y="1238"/>
                  <a:pt x="2813" y="1253"/>
                  <a:pt x="2783" y="1253"/>
                </a:cubicBezTo>
                <a:close/>
                <a:moveTo>
                  <a:pt x="2837" y="1309"/>
                </a:moveTo>
                <a:cubicBezTo>
                  <a:pt x="2837" y="1332"/>
                  <a:pt x="2837" y="1332"/>
                  <a:pt x="2837" y="1332"/>
                </a:cubicBezTo>
                <a:cubicBezTo>
                  <a:pt x="2837" y="1352"/>
                  <a:pt x="2813" y="1368"/>
                  <a:pt x="2783" y="1368"/>
                </a:cubicBezTo>
                <a:cubicBezTo>
                  <a:pt x="2747" y="1368"/>
                  <a:pt x="2747" y="1368"/>
                  <a:pt x="2747" y="1368"/>
                </a:cubicBezTo>
                <a:cubicBezTo>
                  <a:pt x="2718" y="1368"/>
                  <a:pt x="2693" y="1352"/>
                  <a:pt x="2693" y="1332"/>
                </a:cubicBezTo>
                <a:cubicBezTo>
                  <a:pt x="2693" y="1309"/>
                  <a:pt x="2693" y="1309"/>
                  <a:pt x="2693" y="1309"/>
                </a:cubicBezTo>
                <a:cubicBezTo>
                  <a:pt x="2693" y="1290"/>
                  <a:pt x="2718" y="1275"/>
                  <a:pt x="2747" y="1275"/>
                </a:cubicBezTo>
                <a:cubicBezTo>
                  <a:pt x="2783" y="1275"/>
                  <a:pt x="2783" y="1275"/>
                  <a:pt x="2783" y="1275"/>
                </a:cubicBezTo>
                <a:cubicBezTo>
                  <a:pt x="2813" y="1275"/>
                  <a:pt x="2837" y="1290"/>
                  <a:pt x="2837" y="1309"/>
                </a:cubicBezTo>
                <a:close/>
                <a:moveTo>
                  <a:pt x="2783" y="1138"/>
                </a:moveTo>
                <a:cubicBezTo>
                  <a:pt x="2747" y="1138"/>
                  <a:pt x="2747" y="1138"/>
                  <a:pt x="2747" y="1138"/>
                </a:cubicBezTo>
                <a:cubicBezTo>
                  <a:pt x="2718" y="1138"/>
                  <a:pt x="2693" y="1122"/>
                  <a:pt x="2693" y="1103"/>
                </a:cubicBezTo>
                <a:cubicBezTo>
                  <a:pt x="2693" y="1080"/>
                  <a:pt x="2693" y="1080"/>
                  <a:pt x="2693" y="1080"/>
                </a:cubicBezTo>
                <a:cubicBezTo>
                  <a:pt x="2693" y="1060"/>
                  <a:pt x="2718" y="1045"/>
                  <a:pt x="2747" y="1045"/>
                </a:cubicBezTo>
                <a:cubicBezTo>
                  <a:pt x="2783" y="1045"/>
                  <a:pt x="2783" y="1045"/>
                  <a:pt x="2783" y="1045"/>
                </a:cubicBezTo>
                <a:cubicBezTo>
                  <a:pt x="2813" y="1045"/>
                  <a:pt x="2837" y="1060"/>
                  <a:pt x="2837" y="1080"/>
                </a:cubicBezTo>
                <a:cubicBezTo>
                  <a:pt x="2837" y="1103"/>
                  <a:pt x="2837" y="1103"/>
                  <a:pt x="2837" y="1103"/>
                </a:cubicBezTo>
                <a:cubicBezTo>
                  <a:pt x="2837" y="1122"/>
                  <a:pt x="2813" y="1138"/>
                  <a:pt x="2783" y="1138"/>
                </a:cubicBezTo>
                <a:close/>
                <a:moveTo>
                  <a:pt x="2783" y="1023"/>
                </a:moveTo>
                <a:cubicBezTo>
                  <a:pt x="2747" y="1023"/>
                  <a:pt x="2747" y="1023"/>
                  <a:pt x="2747" y="1023"/>
                </a:cubicBezTo>
                <a:cubicBezTo>
                  <a:pt x="2718" y="1023"/>
                  <a:pt x="2693" y="1008"/>
                  <a:pt x="2693" y="988"/>
                </a:cubicBezTo>
                <a:cubicBezTo>
                  <a:pt x="2693" y="965"/>
                  <a:pt x="2693" y="965"/>
                  <a:pt x="2693" y="965"/>
                </a:cubicBezTo>
                <a:cubicBezTo>
                  <a:pt x="2693" y="946"/>
                  <a:pt x="2718" y="930"/>
                  <a:pt x="2747" y="930"/>
                </a:cubicBezTo>
                <a:cubicBezTo>
                  <a:pt x="2783" y="930"/>
                  <a:pt x="2783" y="930"/>
                  <a:pt x="2783" y="930"/>
                </a:cubicBezTo>
                <a:cubicBezTo>
                  <a:pt x="2813" y="930"/>
                  <a:pt x="2837" y="946"/>
                  <a:pt x="2837" y="965"/>
                </a:cubicBezTo>
                <a:cubicBezTo>
                  <a:pt x="2837" y="988"/>
                  <a:pt x="2837" y="988"/>
                  <a:pt x="2837" y="988"/>
                </a:cubicBezTo>
                <a:cubicBezTo>
                  <a:pt x="2837" y="1008"/>
                  <a:pt x="2813" y="1023"/>
                  <a:pt x="2783" y="1023"/>
                </a:cubicBezTo>
                <a:close/>
                <a:moveTo>
                  <a:pt x="2780" y="860"/>
                </a:moveTo>
                <a:cubicBezTo>
                  <a:pt x="2816" y="854"/>
                  <a:pt x="2844" y="824"/>
                  <a:pt x="2847" y="786"/>
                </a:cubicBezTo>
                <a:cubicBezTo>
                  <a:pt x="3022" y="786"/>
                  <a:pt x="3022" y="786"/>
                  <a:pt x="3022" y="786"/>
                </a:cubicBezTo>
                <a:cubicBezTo>
                  <a:pt x="3022" y="787"/>
                  <a:pt x="3022" y="787"/>
                  <a:pt x="3022" y="787"/>
                </a:cubicBezTo>
                <a:cubicBezTo>
                  <a:pt x="3022" y="828"/>
                  <a:pt x="2990" y="860"/>
                  <a:pt x="2949" y="860"/>
                </a:cubicBezTo>
                <a:cubicBezTo>
                  <a:pt x="2780" y="860"/>
                  <a:pt x="2780" y="860"/>
                  <a:pt x="2780" y="860"/>
                </a:cubicBezTo>
                <a:cubicBezTo>
                  <a:pt x="2780" y="860"/>
                  <a:pt x="2780" y="860"/>
                  <a:pt x="2780" y="860"/>
                </a:cubicBezTo>
                <a:close/>
                <a:moveTo>
                  <a:pt x="2847" y="777"/>
                </a:moveTo>
                <a:cubicBezTo>
                  <a:pt x="2846" y="742"/>
                  <a:pt x="2822" y="712"/>
                  <a:pt x="2790" y="702"/>
                </a:cubicBezTo>
                <a:cubicBezTo>
                  <a:pt x="2949" y="702"/>
                  <a:pt x="2949" y="702"/>
                  <a:pt x="2949" y="702"/>
                </a:cubicBezTo>
                <a:cubicBezTo>
                  <a:pt x="2990" y="702"/>
                  <a:pt x="3022" y="735"/>
                  <a:pt x="3022" y="775"/>
                </a:cubicBezTo>
                <a:cubicBezTo>
                  <a:pt x="3022" y="777"/>
                  <a:pt x="3022" y="777"/>
                  <a:pt x="3022" y="777"/>
                </a:cubicBezTo>
                <a:cubicBezTo>
                  <a:pt x="2847" y="777"/>
                  <a:pt x="2847" y="777"/>
                  <a:pt x="2847" y="777"/>
                </a:cubicBezTo>
                <a:cubicBezTo>
                  <a:pt x="2847" y="777"/>
                  <a:pt x="2847" y="777"/>
                  <a:pt x="2847" y="777"/>
                </a:cubicBezTo>
                <a:close/>
                <a:moveTo>
                  <a:pt x="2831" y="779"/>
                </a:moveTo>
                <a:cubicBezTo>
                  <a:pt x="2831" y="816"/>
                  <a:pt x="2802" y="845"/>
                  <a:pt x="2765" y="845"/>
                </a:cubicBezTo>
                <a:cubicBezTo>
                  <a:pt x="2729" y="845"/>
                  <a:pt x="2700" y="816"/>
                  <a:pt x="2700" y="779"/>
                </a:cubicBezTo>
                <a:cubicBezTo>
                  <a:pt x="2700" y="742"/>
                  <a:pt x="2729" y="713"/>
                  <a:pt x="2765" y="713"/>
                </a:cubicBezTo>
                <a:cubicBezTo>
                  <a:pt x="2802" y="713"/>
                  <a:pt x="2831" y="742"/>
                  <a:pt x="2831" y="779"/>
                </a:cubicBezTo>
                <a:close/>
                <a:moveTo>
                  <a:pt x="2684" y="777"/>
                </a:moveTo>
                <a:cubicBezTo>
                  <a:pt x="2509" y="777"/>
                  <a:pt x="2509" y="777"/>
                  <a:pt x="2509" y="777"/>
                </a:cubicBezTo>
                <a:cubicBezTo>
                  <a:pt x="2509" y="775"/>
                  <a:pt x="2509" y="775"/>
                  <a:pt x="2509" y="775"/>
                </a:cubicBezTo>
                <a:cubicBezTo>
                  <a:pt x="2509" y="735"/>
                  <a:pt x="2542" y="702"/>
                  <a:pt x="2582" y="702"/>
                </a:cubicBezTo>
                <a:cubicBezTo>
                  <a:pt x="2741" y="702"/>
                  <a:pt x="2741" y="702"/>
                  <a:pt x="2741" y="702"/>
                </a:cubicBezTo>
                <a:cubicBezTo>
                  <a:pt x="2709" y="712"/>
                  <a:pt x="2685" y="742"/>
                  <a:pt x="2684" y="777"/>
                </a:cubicBezTo>
                <a:close/>
                <a:moveTo>
                  <a:pt x="2685" y="786"/>
                </a:moveTo>
                <a:cubicBezTo>
                  <a:pt x="2687" y="824"/>
                  <a:pt x="2715" y="854"/>
                  <a:pt x="2752" y="860"/>
                </a:cubicBezTo>
                <a:cubicBezTo>
                  <a:pt x="2582" y="860"/>
                  <a:pt x="2582" y="860"/>
                  <a:pt x="2582" y="860"/>
                </a:cubicBezTo>
                <a:cubicBezTo>
                  <a:pt x="2542" y="860"/>
                  <a:pt x="2509" y="828"/>
                  <a:pt x="2509" y="787"/>
                </a:cubicBezTo>
                <a:cubicBezTo>
                  <a:pt x="2509" y="786"/>
                  <a:pt x="2509" y="786"/>
                  <a:pt x="2509" y="786"/>
                </a:cubicBezTo>
                <a:cubicBezTo>
                  <a:pt x="2685" y="786"/>
                  <a:pt x="2685" y="786"/>
                  <a:pt x="2685" y="786"/>
                </a:cubicBezTo>
                <a:cubicBezTo>
                  <a:pt x="2685" y="786"/>
                  <a:pt x="2685" y="786"/>
                  <a:pt x="2685" y="786"/>
                </a:cubicBezTo>
                <a:close/>
                <a:moveTo>
                  <a:pt x="2546" y="930"/>
                </a:moveTo>
                <a:cubicBezTo>
                  <a:pt x="2582" y="930"/>
                  <a:pt x="2582" y="930"/>
                  <a:pt x="2582" y="930"/>
                </a:cubicBezTo>
                <a:cubicBezTo>
                  <a:pt x="2612" y="930"/>
                  <a:pt x="2636" y="946"/>
                  <a:pt x="2636" y="965"/>
                </a:cubicBezTo>
                <a:cubicBezTo>
                  <a:pt x="2636" y="988"/>
                  <a:pt x="2636" y="988"/>
                  <a:pt x="2636" y="988"/>
                </a:cubicBezTo>
                <a:cubicBezTo>
                  <a:pt x="2636" y="1008"/>
                  <a:pt x="2612" y="1023"/>
                  <a:pt x="2582" y="1023"/>
                </a:cubicBezTo>
                <a:cubicBezTo>
                  <a:pt x="2546" y="1023"/>
                  <a:pt x="2546" y="1023"/>
                  <a:pt x="2546" y="1023"/>
                </a:cubicBezTo>
                <a:cubicBezTo>
                  <a:pt x="2517" y="1023"/>
                  <a:pt x="2492" y="1008"/>
                  <a:pt x="2492" y="988"/>
                </a:cubicBezTo>
                <a:cubicBezTo>
                  <a:pt x="2492" y="965"/>
                  <a:pt x="2492" y="965"/>
                  <a:pt x="2492" y="965"/>
                </a:cubicBezTo>
                <a:cubicBezTo>
                  <a:pt x="2492" y="946"/>
                  <a:pt x="2517" y="930"/>
                  <a:pt x="2546" y="930"/>
                </a:cubicBezTo>
                <a:close/>
                <a:moveTo>
                  <a:pt x="2546" y="1045"/>
                </a:moveTo>
                <a:cubicBezTo>
                  <a:pt x="2582" y="1045"/>
                  <a:pt x="2582" y="1045"/>
                  <a:pt x="2582" y="1045"/>
                </a:cubicBezTo>
                <a:cubicBezTo>
                  <a:pt x="2612" y="1045"/>
                  <a:pt x="2636" y="1060"/>
                  <a:pt x="2636" y="1080"/>
                </a:cubicBezTo>
                <a:cubicBezTo>
                  <a:pt x="2636" y="1103"/>
                  <a:pt x="2636" y="1103"/>
                  <a:pt x="2636" y="1103"/>
                </a:cubicBezTo>
                <a:cubicBezTo>
                  <a:pt x="2636" y="1122"/>
                  <a:pt x="2612" y="1138"/>
                  <a:pt x="2582" y="1138"/>
                </a:cubicBezTo>
                <a:cubicBezTo>
                  <a:pt x="2546" y="1138"/>
                  <a:pt x="2546" y="1138"/>
                  <a:pt x="2546" y="1138"/>
                </a:cubicBezTo>
                <a:cubicBezTo>
                  <a:pt x="2517" y="1138"/>
                  <a:pt x="2492" y="1122"/>
                  <a:pt x="2492" y="1103"/>
                </a:cubicBezTo>
                <a:cubicBezTo>
                  <a:pt x="2492" y="1080"/>
                  <a:pt x="2492" y="1080"/>
                  <a:pt x="2492" y="1080"/>
                </a:cubicBezTo>
                <a:cubicBezTo>
                  <a:pt x="2492" y="1060"/>
                  <a:pt x="2517" y="1045"/>
                  <a:pt x="2546" y="1045"/>
                </a:cubicBezTo>
                <a:close/>
                <a:moveTo>
                  <a:pt x="2546" y="1160"/>
                </a:moveTo>
                <a:cubicBezTo>
                  <a:pt x="2582" y="1160"/>
                  <a:pt x="2582" y="1160"/>
                  <a:pt x="2582" y="1160"/>
                </a:cubicBezTo>
                <a:cubicBezTo>
                  <a:pt x="2612" y="1160"/>
                  <a:pt x="2636" y="1176"/>
                  <a:pt x="2636" y="1195"/>
                </a:cubicBezTo>
                <a:cubicBezTo>
                  <a:pt x="2636" y="1218"/>
                  <a:pt x="2636" y="1218"/>
                  <a:pt x="2636" y="1218"/>
                </a:cubicBezTo>
                <a:cubicBezTo>
                  <a:pt x="2636" y="1238"/>
                  <a:pt x="2612" y="1253"/>
                  <a:pt x="2582" y="1253"/>
                </a:cubicBezTo>
                <a:cubicBezTo>
                  <a:pt x="2546" y="1253"/>
                  <a:pt x="2546" y="1253"/>
                  <a:pt x="2546" y="1253"/>
                </a:cubicBezTo>
                <a:cubicBezTo>
                  <a:pt x="2517" y="1253"/>
                  <a:pt x="2492" y="1238"/>
                  <a:pt x="2492" y="1218"/>
                </a:cubicBezTo>
                <a:cubicBezTo>
                  <a:pt x="2492" y="1195"/>
                  <a:pt x="2492" y="1195"/>
                  <a:pt x="2492" y="1195"/>
                </a:cubicBezTo>
                <a:cubicBezTo>
                  <a:pt x="2492" y="1176"/>
                  <a:pt x="2517" y="1160"/>
                  <a:pt x="2546" y="1160"/>
                </a:cubicBezTo>
                <a:close/>
                <a:moveTo>
                  <a:pt x="2891" y="1461"/>
                </a:moveTo>
                <a:cubicBezTo>
                  <a:pt x="2640" y="1461"/>
                  <a:pt x="2640" y="1461"/>
                  <a:pt x="2640" y="1461"/>
                </a:cubicBezTo>
                <a:cubicBezTo>
                  <a:pt x="2635" y="1461"/>
                  <a:pt x="2629" y="1456"/>
                  <a:pt x="2629" y="1450"/>
                </a:cubicBezTo>
                <a:cubicBezTo>
                  <a:pt x="2629" y="1444"/>
                  <a:pt x="2635" y="1440"/>
                  <a:pt x="2640" y="1440"/>
                </a:cubicBezTo>
                <a:cubicBezTo>
                  <a:pt x="2891" y="1440"/>
                  <a:pt x="2891" y="1440"/>
                  <a:pt x="2891" y="1440"/>
                </a:cubicBezTo>
                <a:cubicBezTo>
                  <a:pt x="2897" y="1440"/>
                  <a:pt x="2901" y="1444"/>
                  <a:pt x="2901" y="1450"/>
                </a:cubicBezTo>
                <a:cubicBezTo>
                  <a:pt x="2901" y="1456"/>
                  <a:pt x="2897" y="1461"/>
                  <a:pt x="2891" y="1461"/>
                </a:cubicBezTo>
                <a:close/>
                <a:moveTo>
                  <a:pt x="3039" y="1332"/>
                </a:moveTo>
                <a:cubicBezTo>
                  <a:pt x="3039" y="1352"/>
                  <a:pt x="3015" y="1368"/>
                  <a:pt x="2984" y="1368"/>
                </a:cubicBezTo>
                <a:cubicBezTo>
                  <a:pt x="2949" y="1368"/>
                  <a:pt x="2949" y="1368"/>
                  <a:pt x="2949" y="1368"/>
                </a:cubicBezTo>
                <a:cubicBezTo>
                  <a:pt x="2919" y="1368"/>
                  <a:pt x="2895" y="1352"/>
                  <a:pt x="2895" y="1332"/>
                </a:cubicBezTo>
                <a:cubicBezTo>
                  <a:pt x="2895" y="1309"/>
                  <a:pt x="2895" y="1309"/>
                  <a:pt x="2895" y="1309"/>
                </a:cubicBezTo>
                <a:cubicBezTo>
                  <a:pt x="2895" y="1290"/>
                  <a:pt x="2919" y="1275"/>
                  <a:pt x="2949" y="1275"/>
                </a:cubicBezTo>
                <a:cubicBezTo>
                  <a:pt x="2984" y="1275"/>
                  <a:pt x="2984" y="1275"/>
                  <a:pt x="2984" y="1275"/>
                </a:cubicBezTo>
                <a:cubicBezTo>
                  <a:pt x="3015" y="1275"/>
                  <a:pt x="3039" y="1290"/>
                  <a:pt x="3039" y="1309"/>
                </a:cubicBezTo>
                <a:cubicBezTo>
                  <a:pt x="3039" y="1332"/>
                  <a:pt x="3039" y="1332"/>
                  <a:pt x="3039" y="1332"/>
                </a:cubicBezTo>
                <a:cubicBezTo>
                  <a:pt x="3039" y="1332"/>
                  <a:pt x="3039" y="1332"/>
                  <a:pt x="3039" y="1332"/>
                </a:cubicBezTo>
                <a:close/>
                <a:moveTo>
                  <a:pt x="3039" y="1218"/>
                </a:moveTo>
                <a:cubicBezTo>
                  <a:pt x="3039" y="1238"/>
                  <a:pt x="3015" y="1253"/>
                  <a:pt x="2984" y="1253"/>
                </a:cubicBezTo>
                <a:cubicBezTo>
                  <a:pt x="2949" y="1253"/>
                  <a:pt x="2949" y="1253"/>
                  <a:pt x="2949" y="1253"/>
                </a:cubicBezTo>
                <a:cubicBezTo>
                  <a:pt x="2919" y="1253"/>
                  <a:pt x="2895" y="1238"/>
                  <a:pt x="2895" y="1218"/>
                </a:cubicBezTo>
                <a:cubicBezTo>
                  <a:pt x="2895" y="1195"/>
                  <a:pt x="2895" y="1195"/>
                  <a:pt x="2895" y="1195"/>
                </a:cubicBezTo>
                <a:cubicBezTo>
                  <a:pt x="2895" y="1176"/>
                  <a:pt x="2919" y="1160"/>
                  <a:pt x="2949" y="1160"/>
                </a:cubicBezTo>
                <a:cubicBezTo>
                  <a:pt x="2984" y="1160"/>
                  <a:pt x="2984" y="1160"/>
                  <a:pt x="2984" y="1160"/>
                </a:cubicBezTo>
                <a:cubicBezTo>
                  <a:pt x="3015" y="1160"/>
                  <a:pt x="3039" y="1176"/>
                  <a:pt x="3039" y="1195"/>
                </a:cubicBezTo>
                <a:cubicBezTo>
                  <a:pt x="3039" y="1218"/>
                  <a:pt x="3039" y="1218"/>
                  <a:pt x="3039" y="1218"/>
                </a:cubicBezTo>
                <a:cubicBezTo>
                  <a:pt x="3039" y="1218"/>
                  <a:pt x="3039" y="1218"/>
                  <a:pt x="3039" y="1218"/>
                </a:cubicBezTo>
                <a:close/>
                <a:moveTo>
                  <a:pt x="3039" y="1103"/>
                </a:moveTo>
                <a:cubicBezTo>
                  <a:pt x="3039" y="1122"/>
                  <a:pt x="3015" y="1138"/>
                  <a:pt x="2984" y="1138"/>
                </a:cubicBezTo>
                <a:cubicBezTo>
                  <a:pt x="2949" y="1138"/>
                  <a:pt x="2949" y="1138"/>
                  <a:pt x="2949" y="1138"/>
                </a:cubicBezTo>
                <a:cubicBezTo>
                  <a:pt x="2919" y="1138"/>
                  <a:pt x="2895" y="1122"/>
                  <a:pt x="2895" y="1103"/>
                </a:cubicBezTo>
                <a:cubicBezTo>
                  <a:pt x="2895" y="1080"/>
                  <a:pt x="2895" y="1080"/>
                  <a:pt x="2895" y="1080"/>
                </a:cubicBezTo>
                <a:cubicBezTo>
                  <a:pt x="2895" y="1060"/>
                  <a:pt x="2919" y="1045"/>
                  <a:pt x="2949" y="1045"/>
                </a:cubicBezTo>
                <a:cubicBezTo>
                  <a:pt x="2984" y="1045"/>
                  <a:pt x="2984" y="1045"/>
                  <a:pt x="2984" y="1045"/>
                </a:cubicBezTo>
                <a:cubicBezTo>
                  <a:pt x="3015" y="1045"/>
                  <a:pt x="3039" y="1060"/>
                  <a:pt x="3039" y="1080"/>
                </a:cubicBezTo>
                <a:cubicBezTo>
                  <a:pt x="3039" y="1103"/>
                  <a:pt x="3039" y="1103"/>
                  <a:pt x="3039" y="1103"/>
                </a:cubicBezTo>
                <a:cubicBezTo>
                  <a:pt x="3039" y="1103"/>
                  <a:pt x="3039" y="1103"/>
                  <a:pt x="3039" y="1103"/>
                </a:cubicBezTo>
                <a:close/>
                <a:moveTo>
                  <a:pt x="3039" y="988"/>
                </a:moveTo>
                <a:cubicBezTo>
                  <a:pt x="3039" y="1008"/>
                  <a:pt x="3015" y="1023"/>
                  <a:pt x="2984" y="1023"/>
                </a:cubicBezTo>
                <a:cubicBezTo>
                  <a:pt x="2949" y="1023"/>
                  <a:pt x="2949" y="1023"/>
                  <a:pt x="2949" y="1023"/>
                </a:cubicBezTo>
                <a:cubicBezTo>
                  <a:pt x="2919" y="1023"/>
                  <a:pt x="2895" y="1008"/>
                  <a:pt x="2895" y="988"/>
                </a:cubicBezTo>
                <a:cubicBezTo>
                  <a:pt x="2895" y="965"/>
                  <a:pt x="2895" y="965"/>
                  <a:pt x="2895" y="965"/>
                </a:cubicBezTo>
                <a:cubicBezTo>
                  <a:pt x="2895" y="946"/>
                  <a:pt x="2919" y="930"/>
                  <a:pt x="2949" y="930"/>
                </a:cubicBezTo>
                <a:cubicBezTo>
                  <a:pt x="2984" y="930"/>
                  <a:pt x="2984" y="930"/>
                  <a:pt x="2984" y="930"/>
                </a:cubicBezTo>
                <a:cubicBezTo>
                  <a:pt x="3015" y="930"/>
                  <a:pt x="3039" y="946"/>
                  <a:pt x="3039" y="965"/>
                </a:cubicBezTo>
                <a:cubicBezTo>
                  <a:pt x="3039" y="988"/>
                  <a:pt x="3039" y="988"/>
                  <a:pt x="3039" y="988"/>
                </a:cubicBezTo>
                <a:cubicBezTo>
                  <a:pt x="3039" y="988"/>
                  <a:pt x="3039" y="988"/>
                  <a:pt x="3039" y="988"/>
                </a:cubicBezTo>
                <a:close/>
                <a:moveTo>
                  <a:pt x="3047" y="604"/>
                </a:moveTo>
                <a:cubicBezTo>
                  <a:pt x="3047" y="624"/>
                  <a:pt x="3031" y="641"/>
                  <a:pt x="3011" y="641"/>
                </a:cubicBezTo>
                <a:cubicBezTo>
                  <a:pt x="2520" y="641"/>
                  <a:pt x="2520" y="641"/>
                  <a:pt x="2520" y="641"/>
                </a:cubicBezTo>
                <a:cubicBezTo>
                  <a:pt x="2501" y="641"/>
                  <a:pt x="2483" y="624"/>
                  <a:pt x="2483" y="604"/>
                </a:cubicBezTo>
                <a:cubicBezTo>
                  <a:pt x="2483" y="113"/>
                  <a:pt x="2483" y="113"/>
                  <a:pt x="2483" y="113"/>
                </a:cubicBezTo>
                <a:cubicBezTo>
                  <a:pt x="2483" y="92"/>
                  <a:pt x="2501" y="76"/>
                  <a:pt x="2520" y="76"/>
                </a:cubicBezTo>
                <a:cubicBezTo>
                  <a:pt x="3011" y="76"/>
                  <a:pt x="3011" y="76"/>
                  <a:pt x="3011" y="76"/>
                </a:cubicBezTo>
                <a:cubicBezTo>
                  <a:pt x="3031" y="76"/>
                  <a:pt x="3047" y="92"/>
                  <a:pt x="3047" y="113"/>
                </a:cubicBezTo>
                <a:cubicBezTo>
                  <a:pt x="3047" y="604"/>
                  <a:pt x="3047" y="604"/>
                  <a:pt x="3047" y="604"/>
                </a:cubicBezTo>
                <a:cubicBezTo>
                  <a:pt x="3047" y="604"/>
                  <a:pt x="3047" y="604"/>
                  <a:pt x="3047" y="604"/>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moveTo>
                  <a:pt x="697" y="2398"/>
                </a:moveTo>
                <a:cubicBezTo>
                  <a:pt x="794" y="2398"/>
                  <a:pt x="875" y="2464"/>
                  <a:pt x="920" y="2559"/>
                </a:cubicBezTo>
                <a:cubicBezTo>
                  <a:pt x="972" y="2522"/>
                  <a:pt x="1031" y="2500"/>
                  <a:pt x="1098" y="2500"/>
                </a:cubicBezTo>
                <a:cubicBezTo>
                  <a:pt x="1247" y="2500"/>
                  <a:pt x="1373" y="2602"/>
                  <a:pt x="1402" y="2741"/>
                </a:cubicBezTo>
                <a:cubicBezTo>
                  <a:pt x="1417" y="2734"/>
                  <a:pt x="1440" y="2726"/>
                  <a:pt x="1462" y="2726"/>
                </a:cubicBezTo>
                <a:cubicBezTo>
                  <a:pt x="1543" y="2726"/>
                  <a:pt x="1610" y="2792"/>
                  <a:pt x="1610" y="2872"/>
                </a:cubicBezTo>
                <a:cubicBezTo>
                  <a:pt x="1610" y="2953"/>
                  <a:pt x="1543" y="3018"/>
                  <a:pt x="1462" y="3018"/>
                </a:cubicBezTo>
                <a:cubicBezTo>
                  <a:pt x="1432" y="3018"/>
                  <a:pt x="1410" y="3011"/>
                  <a:pt x="1388" y="2996"/>
                </a:cubicBezTo>
                <a:cubicBezTo>
                  <a:pt x="1343" y="3106"/>
                  <a:pt x="1232" y="3186"/>
                  <a:pt x="1098" y="3186"/>
                </a:cubicBezTo>
                <a:cubicBezTo>
                  <a:pt x="1016" y="3186"/>
                  <a:pt x="935" y="3150"/>
                  <a:pt x="883" y="3099"/>
                </a:cubicBezTo>
                <a:cubicBezTo>
                  <a:pt x="838" y="3150"/>
                  <a:pt x="772" y="3179"/>
                  <a:pt x="697" y="3179"/>
                </a:cubicBezTo>
                <a:cubicBezTo>
                  <a:pt x="608" y="3179"/>
                  <a:pt x="534" y="3135"/>
                  <a:pt x="489" y="3077"/>
                </a:cubicBezTo>
                <a:cubicBezTo>
                  <a:pt x="475" y="3128"/>
                  <a:pt x="423" y="3164"/>
                  <a:pt x="363" y="3164"/>
                </a:cubicBezTo>
                <a:cubicBezTo>
                  <a:pt x="296" y="3164"/>
                  <a:pt x="244" y="3120"/>
                  <a:pt x="230" y="3062"/>
                </a:cubicBezTo>
                <a:cubicBezTo>
                  <a:pt x="207" y="3091"/>
                  <a:pt x="170" y="3106"/>
                  <a:pt x="133" y="3106"/>
                </a:cubicBezTo>
                <a:cubicBezTo>
                  <a:pt x="59" y="3106"/>
                  <a:pt x="0" y="3047"/>
                  <a:pt x="0" y="2982"/>
                </a:cubicBezTo>
                <a:cubicBezTo>
                  <a:pt x="0" y="2909"/>
                  <a:pt x="59" y="2850"/>
                  <a:pt x="133" y="2850"/>
                </a:cubicBezTo>
                <a:cubicBezTo>
                  <a:pt x="155" y="2850"/>
                  <a:pt x="170" y="2858"/>
                  <a:pt x="193" y="2865"/>
                </a:cubicBezTo>
                <a:cubicBezTo>
                  <a:pt x="193" y="2858"/>
                  <a:pt x="193" y="2850"/>
                  <a:pt x="193" y="2843"/>
                </a:cubicBezTo>
                <a:cubicBezTo>
                  <a:pt x="193" y="2726"/>
                  <a:pt x="289" y="2632"/>
                  <a:pt x="408" y="2632"/>
                </a:cubicBezTo>
                <a:cubicBezTo>
                  <a:pt x="423" y="2632"/>
                  <a:pt x="430" y="2632"/>
                  <a:pt x="445" y="2632"/>
                </a:cubicBezTo>
                <a:cubicBezTo>
                  <a:pt x="467" y="2500"/>
                  <a:pt x="571" y="2398"/>
                  <a:pt x="697" y="2398"/>
                </a:cubicBezTo>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dirty="0">
              <a:solidFill>
                <a:srgbClr val="2F2E7E"/>
              </a:solidFill>
              <a:latin typeface="+mj-lt"/>
            </a:endParaRPr>
          </a:p>
        </p:txBody>
      </p:sp>
      <p:sp>
        <p:nvSpPr>
          <p:cNvPr id="114" name="TextBox 113"/>
          <p:cNvSpPr txBox="1"/>
          <p:nvPr/>
        </p:nvSpPr>
        <p:spPr>
          <a:xfrm>
            <a:off x="5161117" y="3973633"/>
            <a:ext cx="1265800" cy="452432"/>
          </a:xfrm>
          <a:prstGeom prst="rect">
            <a:avLst/>
          </a:prstGeom>
          <a:noFill/>
          <a:effectLst/>
        </p:spPr>
        <p:txBody>
          <a:bodyPr wrap="square" lIns="45720" tIns="45720" rIns="45720" bIns="45720" rtlCol="0" anchor="ctr">
            <a:spAutoFit/>
          </a:bodyPr>
          <a:lstStyle/>
          <a:p>
            <a:pPr algn="ctr">
              <a:lnSpc>
                <a:spcPct val="90000"/>
              </a:lnSpc>
              <a:spcAft>
                <a:spcPts val="0"/>
              </a:spcAft>
            </a:pPr>
            <a:r>
              <a:rPr lang="en-IN" sz="2600" b="1" dirty="0" smtClean="0">
                <a:solidFill>
                  <a:schemeClr val="bg2"/>
                </a:solidFill>
                <a:latin typeface="+mj-lt"/>
              </a:rPr>
              <a:t>4.7X</a:t>
            </a:r>
            <a:endParaRPr lang="en-IN" sz="2600" b="1" dirty="0">
              <a:solidFill>
                <a:schemeClr val="bg2"/>
              </a:solidFill>
              <a:latin typeface="+mj-lt"/>
            </a:endParaRPr>
          </a:p>
        </p:txBody>
      </p:sp>
      <p:sp>
        <p:nvSpPr>
          <p:cNvPr id="115" name="Rectangle 114"/>
          <p:cNvSpPr/>
          <p:nvPr/>
        </p:nvSpPr>
        <p:spPr>
          <a:xfrm>
            <a:off x="5279299" y="4393925"/>
            <a:ext cx="1029449" cy="253146"/>
          </a:xfrm>
          <a:prstGeom prst="rect">
            <a:avLst/>
          </a:prstGeom>
        </p:spPr>
        <p:txBody>
          <a:bodyPr wrap="none">
            <a:spAutoFit/>
          </a:bodyPr>
          <a:lstStyle/>
          <a:p>
            <a:pPr algn="ctr">
              <a:lnSpc>
                <a:spcPct val="95000"/>
              </a:lnSpc>
              <a:spcBef>
                <a:spcPts val="0"/>
              </a:spcBef>
              <a:spcAft>
                <a:spcPts val="0"/>
              </a:spcAft>
            </a:pPr>
            <a:r>
              <a:rPr lang="en-IN" sz="1100" dirty="0" smtClean="0">
                <a:latin typeface="+mj-lt"/>
                <a:cs typeface="Avenir Book"/>
              </a:rPr>
              <a:t>Traffic of LTE</a:t>
            </a:r>
            <a:endParaRPr lang="en-IN" sz="1100" dirty="0">
              <a:latin typeface="+mj-lt"/>
              <a:cs typeface="Avenir Book"/>
            </a:endParaRPr>
          </a:p>
        </p:txBody>
      </p:sp>
      <p:sp>
        <p:nvSpPr>
          <p:cNvPr id="69" name="TextBox 68"/>
          <p:cNvSpPr txBox="1"/>
          <p:nvPr/>
        </p:nvSpPr>
        <p:spPr>
          <a:xfrm>
            <a:off x="837607" y="3973633"/>
            <a:ext cx="663720" cy="452432"/>
          </a:xfrm>
          <a:prstGeom prst="rect">
            <a:avLst/>
          </a:prstGeom>
          <a:noFill/>
          <a:effectLst/>
        </p:spPr>
        <p:txBody>
          <a:bodyPr wrap="square" lIns="45720" tIns="45720" rIns="45720" bIns="45720" rtlCol="0" anchor="ctr">
            <a:spAutoFit/>
          </a:bodyPr>
          <a:lstStyle/>
          <a:p>
            <a:pPr algn="ctr">
              <a:lnSpc>
                <a:spcPct val="90000"/>
              </a:lnSpc>
              <a:spcAft>
                <a:spcPts val="0"/>
              </a:spcAft>
            </a:pPr>
            <a:r>
              <a:rPr lang="en-IN" sz="2600" b="1" dirty="0" smtClean="0">
                <a:solidFill>
                  <a:schemeClr val="bg2"/>
                </a:solidFill>
                <a:latin typeface="+mj-lt"/>
              </a:rPr>
              <a:t>4X</a:t>
            </a:r>
            <a:endParaRPr lang="en-IN" sz="2600" b="1" dirty="0">
              <a:solidFill>
                <a:schemeClr val="bg2"/>
              </a:solidFill>
              <a:latin typeface="+mj-lt"/>
            </a:endParaRPr>
          </a:p>
        </p:txBody>
      </p:sp>
      <p:sp>
        <p:nvSpPr>
          <p:cNvPr id="72" name="Rectangle 71"/>
          <p:cNvSpPr/>
          <p:nvPr/>
        </p:nvSpPr>
        <p:spPr>
          <a:xfrm>
            <a:off x="387843" y="4393925"/>
            <a:ext cx="1563248" cy="253146"/>
          </a:xfrm>
          <a:prstGeom prst="rect">
            <a:avLst/>
          </a:prstGeom>
        </p:spPr>
        <p:txBody>
          <a:bodyPr wrap="none">
            <a:spAutoFit/>
          </a:bodyPr>
          <a:lstStyle/>
          <a:p>
            <a:pPr algn="ctr">
              <a:lnSpc>
                <a:spcPct val="95000"/>
              </a:lnSpc>
              <a:spcBef>
                <a:spcPts val="0"/>
              </a:spcBef>
              <a:spcAft>
                <a:spcPts val="0"/>
              </a:spcAft>
            </a:pPr>
            <a:r>
              <a:rPr lang="en-IN" sz="1100" dirty="0">
                <a:latin typeface="+mj-lt"/>
                <a:cs typeface="Avenir Book"/>
              </a:rPr>
              <a:t>Cloud Traffic Increase</a:t>
            </a:r>
          </a:p>
        </p:txBody>
      </p:sp>
      <p:sp>
        <p:nvSpPr>
          <p:cNvPr id="73" name="TextBox 72"/>
          <p:cNvSpPr txBox="1"/>
          <p:nvPr/>
        </p:nvSpPr>
        <p:spPr>
          <a:xfrm>
            <a:off x="357207" y="3690988"/>
            <a:ext cx="1788116" cy="272382"/>
          </a:xfrm>
          <a:prstGeom prst="rect">
            <a:avLst/>
          </a:prstGeom>
          <a:noFill/>
          <a:effectLst/>
        </p:spPr>
        <p:txBody>
          <a:bodyPr wrap="square" lIns="45720" tIns="45720" rIns="45720" bIns="45720" rtlCol="0" anchor="ctr">
            <a:spAutoFit/>
          </a:bodyPr>
          <a:lstStyle/>
          <a:p>
            <a:pPr algn="ctr">
              <a:lnSpc>
                <a:spcPct val="90000"/>
              </a:lnSpc>
              <a:spcBef>
                <a:spcPts val="0"/>
              </a:spcBef>
              <a:spcAft>
                <a:spcPts val="0"/>
              </a:spcAft>
            </a:pPr>
            <a:r>
              <a:rPr lang="en-IN" sz="1300" b="1" dirty="0" smtClean="0">
                <a:solidFill>
                  <a:schemeClr val="bg2">
                    <a:lumMod val="75000"/>
                  </a:schemeClr>
                </a:solidFill>
                <a:latin typeface="+mj-lt"/>
                <a:cs typeface="Avenir Book"/>
              </a:rPr>
              <a:t>More </a:t>
            </a:r>
            <a:r>
              <a:rPr lang="en-IN" sz="1300" b="1" dirty="0" err="1" smtClean="0">
                <a:solidFill>
                  <a:schemeClr val="bg2">
                    <a:lumMod val="75000"/>
                  </a:schemeClr>
                </a:solidFill>
                <a:latin typeface="+mj-lt"/>
                <a:cs typeface="Avenir Book"/>
              </a:rPr>
              <a:t>Cloudification</a:t>
            </a:r>
            <a:endParaRPr lang="en-IN" sz="1300" b="1" dirty="0" smtClean="0">
              <a:solidFill>
                <a:schemeClr val="bg2">
                  <a:lumMod val="75000"/>
                </a:schemeClr>
              </a:solidFill>
              <a:latin typeface="+mj-lt"/>
              <a:cs typeface="Avenir Book"/>
            </a:endParaRPr>
          </a:p>
        </p:txBody>
      </p:sp>
      <p:sp>
        <p:nvSpPr>
          <p:cNvPr id="122" name="Freeform 27"/>
          <p:cNvSpPr>
            <a:spLocks noChangeAspect="1"/>
          </p:cNvSpPr>
          <p:nvPr/>
        </p:nvSpPr>
        <p:spPr bwMode="auto">
          <a:xfrm>
            <a:off x="935942" y="3250239"/>
            <a:ext cx="630646" cy="388312"/>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2"/>
          </a:solidFill>
          <a:ln w="19050">
            <a:noFill/>
          </a:ln>
          <a:effectLst/>
        </p:spPr>
        <p:txBody>
          <a:bodyPr vert="horz" wrap="square" lIns="21215" tIns="10629" rIns="21215" bIns="10629" numCol="1" anchor="t" anchorCtr="0" compatLnSpc="1">
            <a:prstTxWarp prst="textNoShape">
              <a:avLst/>
            </a:prstTxWarp>
          </a:bodyPr>
          <a:lstStyle/>
          <a:p>
            <a:pPr defTabSz="212209"/>
            <a:endParaRPr lang="en-US" sz="1600" dirty="0">
              <a:solidFill>
                <a:srgbClr val="2C2C2C"/>
              </a:solidFill>
              <a:latin typeface="+mj-lt"/>
            </a:endParaRPr>
          </a:p>
        </p:txBody>
      </p:sp>
      <p:cxnSp>
        <p:nvCxnSpPr>
          <p:cNvPr id="124" name="Straight Connector 123"/>
          <p:cNvCxnSpPr/>
          <p:nvPr/>
        </p:nvCxnSpPr>
        <p:spPr>
          <a:xfrm>
            <a:off x="2280489" y="3648187"/>
            <a:ext cx="0" cy="724538"/>
          </a:xfrm>
          <a:prstGeom prst="line">
            <a:avLst/>
          </a:prstGeom>
          <a:ln w="12700">
            <a:gradFill flip="none" rotWithShape="1">
              <a:gsLst>
                <a:gs pos="0">
                  <a:schemeClr val="bg2">
                    <a:alpha val="0"/>
                  </a:schemeClr>
                </a:gs>
                <a:gs pos="47000">
                  <a:schemeClr val="bg2"/>
                </a:gs>
                <a:gs pos="100000">
                  <a:schemeClr val="bg2">
                    <a:alpha val="0"/>
                  </a:schemeClr>
                </a:gs>
              </a:gsLst>
              <a:lin ang="1620000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638385" y="3648187"/>
            <a:ext cx="0" cy="724538"/>
          </a:xfrm>
          <a:prstGeom prst="line">
            <a:avLst/>
          </a:prstGeom>
          <a:ln w="12700">
            <a:gradFill flip="none" rotWithShape="1">
              <a:gsLst>
                <a:gs pos="0">
                  <a:schemeClr val="bg2">
                    <a:alpha val="0"/>
                  </a:schemeClr>
                </a:gs>
                <a:gs pos="47000">
                  <a:schemeClr val="bg2"/>
                </a:gs>
                <a:gs pos="100000">
                  <a:schemeClr val="bg2">
                    <a:alpha val="0"/>
                  </a:schemeClr>
                </a:gs>
              </a:gsLst>
              <a:lin ang="1620000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908484" y="3648187"/>
            <a:ext cx="0" cy="724538"/>
          </a:xfrm>
          <a:prstGeom prst="line">
            <a:avLst/>
          </a:prstGeom>
          <a:ln w="12700">
            <a:gradFill flip="none" rotWithShape="1">
              <a:gsLst>
                <a:gs pos="0">
                  <a:schemeClr val="bg2">
                    <a:alpha val="0"/>
                  </a:schemeClr>
                </a:gs>
                <a:gs pos="47000">
                  <a:schemeClr val="bg2"/>
                </a:gs>
                <a:gs pos="100000">
                  <a:schemeClr val="bg2">
                    <a:alpha val="0"/>
                  </a:schemeClr>
                </a:gs>
              </a:gsLst>
              <a:lin ang="1620000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7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Operator Revenue Growth Opportunities</a:t>
            </a:r>
            <a:endParaRPr lang="en-US" dirty="0"/>
          </a:p>
        </p:txBody>
      </p:sp>
      <p:sp>
        <p:nvSpPr>
          <p:cNvPr id="43" name="Rectangle 42"/>
          <p:cNvSpPr/>
          <p:nvPr/>
        </p:nvSpPr>
        <p:spPr>
          <a:xfrm>
            <a:off x="0" y="1077913"/>
            <a:ext cx="9144000" cy="3640137"/>
          </a:xfrm>
          <a:prstGeom prst="rect">
            <a:avLst/>
          </a:prstGeom>
          <a:solidFill>
            <a:schemeClr val="accent5">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nSpc>
                <a:spcPct val="110000"/>
              </a:lnSpc>
            </a:pPr>
            <a:endParaRPr lang="en-US" sz="1400" dirty="0" smtClean="0">
              <a:solidFill>
                <a:schemeClr val="bg2">
                  <a:lumMod val="75000"/>
                </a:schemeClr>
              </a:solidFill>
              <a:latin typeface="+mj-lt"/>
            </a:endParaRPr>
          </a:p>
        </p:txBody>
      </p:sp>
      <p:sp>
        <p:nvSpPr>
          <p:cNvPr id="40" name="TextBox 39"/>
          <p:cNvSpPr txBox="1"/>
          <p:nvPr/>
        </p:nvSpPr>
        <p:spPr>
          <a:xfrm>
            <a:off x="309411" y="3232617"/>
            <a:ext cx="875561" cy="276999"/>
          </a:xfrm>
          <a:prstGeom prst="rect">
            <a:avLst/>
          </a:prstGeom>
          <a:noFill/>
        </p:spPr>
        <p:txBody>
          <a:bodyPr wrap="none" rtlCol="0">
            <a:spAutoFit/>
          </a:bodyPr>
          <a:lstStyle/>
          <a:p>
            <a:r>
              <a:rPr lang="en-US" sz="1200" dirty="0" smtClean="0">
                <a:solidFill>
                  <a:schemeClr val="tx1">
                    <a:lumMod val="75000"/>
                  </a:schemeClr>
                </a:solidFill>
                <a:latin typeface="+mj-lt"/>
              </a:rPr>
              <a:t>Illustrative</a:t>
            </a:r>
            <a:endParaRPr lang="en-US" sz="1200" dirty="0">
              <a:solidFill>
                <a:schemeClr val="tx1">
                  <a:lumMod val="75000"/>
                </a:schemeClr>
              </a:solidFill>
              <a:latin typeface="+mj-lt"/>
            </a:endParaRPr>
          </a:p>
        </p:txBody>
      </p:sp>
      <p:sp>
        <p:nvSpPr>
          <p:cNvPr id="41" name="Rectangle 40"/>
          <p:cNvSpPr/>
          <p:nvPr/>
        </p:nvSpPr>
        <p:spPr>
          <a:xfrm>
            <a:off x="854349" y="3687713"/>
            <a:ext cx="3166534" cy="6493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latin typeface="+mj-lt"/>
              </a:rPr>
              <a:t>Today</a:t>
            </a:r>
          </a:p>
          <a:p>
            <a:pPr algn="ctr"/>
            <a:r>
              <a:rPr lang="en-US" sz="1100" dirty="0" smtClean="0">
                <a:latin typeface="+mj-lt"/>
              </a:rPr>
              <a:t>Operator business mostly focused on</a:t>
            </a:r>
            <a:br>
              <a:rPr lang="en-US" sz="1100" dirty="0" smtClean="0">
                <a:latin typeface="+mj-lt"/>
              </a:rPr>
            </a:br>
            <a:r>
              <a:rPr lang="en-US" sz="1100" dirty="0" smtClean="0">
                <a:latin typeface="+mj-lt"/>
              </a:rPr>
              <a:t>the saturated consumer market</a:t>
            </a:r>
          </a:p>
        </p:txBody>
      </p:sp>
      <p:sp>
        <p:nvSpPr>
          <p:cNvPr id="69" name="Rectangle 68"/>
          <p:cNvSpPr/>
          <p:nvPr/>
        </p:nvSpPr>
        <p:spPr>
          <a:xfrm>
            <a:off x="5424621" y="3687713"/>
            <a:ext cx="3166534" cy="6493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latin typeface="+mj-lt"/>
              </a:rPr>
              <a:t>2025</a:t>
            </a:r>
          </a:p>
          <a:p>
            <a:pPr algn="ctr"/>
            <a:r>
              <a:rPr lang="en-US" sz="1100" dirty="0" smtClean="0">
                <a:latin typeface="+mj-lt"/>
              </a:rPr>
              <a:t>Vertically targeted services will</a:t>
            </a:r>
            <a:br>
              <a:rPr lang="en-US" sz="1100" dirty="0" smtClean="0">
                <a:latin typeface="+mj-lt"/>
              </a:rPr>
            </a:br>
            <a:r>
              <a:rPr lang="en-US" sz="1100" dirty="0" smtClean="0">
                <a:latin typeface="+mj-lt"/>
              </a:rPr>
              <a:t>accelerate operator business growth</a:t>
            </a:r>
          </a:p>
        </p:txBody>
      </p:sp>
      <p:pic>
        <p:nvPicPr>
          <p:cNvPr id="70" name="Picture 69"/>
          <p:cNvPicPr>
            <a:picLocks noChangeAspect="1"/>
          </p:cNvPicPr>
          <p:nvPr/>
        </p:nvPicPr>
        <p:blipFill>
          <a:blip r:embed="rId3"/>
          <a:stretch>
            <a:fillRect/>
          </a:stretch>
        </p:blipFill>
        <p:spPr>
          <a:xfrm>
            <a:off x="4343400" y="1230217"/>
            <a:ext cx="5084531" cy="2651760"/>
          </a:xfrm>
          <a:prstGeom prst="rect">
            <a:avLst/>
          </a:prstGeom>
        </p:spPr>
      </p:pic>
      <p:sp>
        <p:nvSpPr>
          <p:cNvPr id="71" name="Oval 70"/>
          <p:cNvSpPr/>
          <p:nvPr/>
        </p:nvSpPr>
        <p:spPr>
          <a:xfrm>
            <a:off x="6400959" y="1748297"/>
            <a:ext cx="1008486" cy="1008486"/>
          </a:xfrm>
          <a:prstGeom prst="ellipse">
            <a:avLst/>
          </a:prstGeom>
          <a:solidFill>
            <a:srgbClr val="008A3E"/>
          </a:solidFill>
          <a:ln>
            <a:noFill/>
          </a:ln>
          <a:effectLst>
            <a:softEdge rad="0"/>
          </a:effectLst>
          <a:scene3d>
            <a:camera prst="perspectiveRelaxedModerately" fov="2700000">
              <a:rot lat="18300000" lon="0" rev="0"/>
            </a:camera>
            <a:lightRig rig="threePt" dir="t"/>
          </a:scene3d>
          <a:sp3d>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Core</a:t>
            </a:r>
          </a:p>
          <a:p>
            <a:pPr algn="ctr"/>
            <a:r>
              <a:rPr lang="en-US" dirty="0"/>
              <a:t>$</a:t>
            </a:r>
            <a:endParaRPr lang="en-US" dirty="0" smtClean="0"/>
          </a:p>
        </p:txBody>
      </p:sp>
      <p:pic>
        <p:nvPicPr>
          <p:cNvPr id="72" name="Picture 71"/>
          <p:cNvPicPr>
            <a:picLocks noChangeAspect="1"/>
          </p:cNvPicPr>
          <p:nvPr/>
        </p:nvPicPr>
        <p:blipFill>
          <a:blip r:embed="rId4"/>
          <a:stretch>
            <a:fillRect/>
          </a:stretch>
        </p:blipFill>
        <p:spPr>
          <a:xfrm>
            <a:off x="-75873" y="1251247"/>
            <a:ext cx="5084064" cy="2651516"/>
          </a:xfrm>
          <a:prstGeom prst="rect">
            <a:avLst/>
          </a:prstGeom>
        </p:spPr>
      </p:pic>
      <p:sp>
        <p:nvSpPr>
          <p:cNvPr id="73" name="Oval 72"/>
          <p:cNvSpPr/>
          <p:nvPr/>
        </p:nvSpPr>
        <p:spPr>
          <a:xfrm>
            <a:off x="1961916" y="1748297"/>
            <a:ext cx="1008486" cy="1008486"/>
          </a:xfrm>
          <a:prstGeom prst="ellipse">
            <a:avLst/>
          </a:prstGeom>
          <a:solidFill>
            <a:srgbClr val="008A3E"/>
          </a:solidFill>
          <a:ln>
            <a:noFill/>
          </a:ln>
          <a:effectLst>
            <a:softEdge rad="0"/>
          </a:effectLst>
          <a:scene3d>
            <a:camera prst="perspectiveRelaxedModerately" fov="2700000">
              <a:rot lat="18300000" lon="0" rev="0"/>
            </a:camera>
            <a:lightRig rig="threePt" dir="t"/>
          </a:scene3d>
          <a:sp3d>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Core</a:t>
            </a:r>
          </a:p>
          <a:p>
            <a:pPr algn="ctr"/>
            <a:r>
              <a:rPr lang="en-US" dirty="0"/>
              <a:t>$</a:t>
            </a:r>
            <a:endParaRPr lang="en-US" dirty="0" smtClean="0"/>
          </a:p>
        </p:txBody>
      </p:sp>
      <p:sp>
        <p:nvSpPr>
          <p:cNvPr id="74" name="Text Box 20"/>
          <p:cNvSpPr txBox="1">
            <a:spLocks noChangeArrowheads="1"/>
          </p:cNvSpPr>
          <p:nvPr/>
        </p:nvSpPr>
        <p:spPr bwMode="auto">
          <a:xfrm>
            <a:off x="6657488" y="4494140"/>
            <a:ext cx="2219299" cy="206035"/>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800" dirty="0" smtClean="0">
                <a:solidFill>
                  <a:schemeClr val="tx1"/>
                </a:solidFill>
                <a:latin typeface="+mj-lt"/>
              </a:rPr>
              <a:t>Source: European Commission Report, 2016</a:t>
            </a:r>
            <a:endParaRPr lang="en-US" sz="800" dirty="0">
              <a:solidFill>
                <a:schemeClr val="tx1"/>
              </a:solidFill>
              <a:latin typeface="+mj-lt"/>
            </a:endParaRPr>
          </a:p>
        </p:txBody>
      </p:sp>
      <p:sp>
        <p:nvSpPr>
          <p:cNvPr id="3" name="TextBox 2"/>
          <p:cNvSpPr txBox="1"/>
          <p:nvPr/>
        </p:nvSpPr>
        <p:spPr>
          <a:xfrm>
            <a:off x="1803095" y="1283003"/>
            <a:ext cx="748923" cy="203133"/>
          </a:xfrm>
          <a:prstGeom prst="rect">
            <a:avLst/>
          </a:prstGeom>
          <a:solidFill>
            <a:srgbClr val="DCF8FB"/>
          </a:solidFill>
        </p:spPr>
        <p:txBody>
          <a:bodyPr wrap="none" rtlCol="0">
            <a:spAutoFit/>
          </a:bodyPr>
          <a:lstStyle>
            <a:defPPr>
              <a:defRPr lang="en-US"/>
            </a:defPPr>
            <a:lvl1pPr>
              <a:lnSpc>
                <a:spcPct val="90000"/>
              </a:lnSpc>
              <a:spcBef>
                <a:spcPts val="600"/>
              </a:spcBef>
              <a:defRPr sz="800" b="1"/>
            </a:lvl1pPr>
          </a:lstStyle>
          <a:p>
            <a:r>
              <a:rPr lang="en-US" dirty="0"/>
              <a:t>Automotive</a:t>
            </a:r>
          </a:p>
        </p:txBody>
      </p:sp>
      <p:sp>
        <p:nvSpPr>
          <p:cNvPr id="4" name="TextBox 3"/>
          <p:cNvSpPr txBox="1"/>
          <p:nvPr/>
        </p:nvSpPr>
        <p:spPr>
          <a:xfrm>
            <a:off x="2486559" y="1225617"/>
            <a:ext cx="712054" cy="203133"/>
          </a:xfrm>
          <a:prstGeom prst="rect">
            <a:avLst/>
          </a:prstGeom>
          <a:solidFill>
            <a:srgbClr val="DCF8FB"/>
          </a:solidFill>
        </p:spPr>
        <p:txBody>
          <a:bodyPr wrap="none" rtlCol="0">
            <a:spAutoFit/>
          </a:bodyPr>
          <a:lstStyle>
            <a:defPPr>
              <a:defRPr lang="en-US"/>
            </a:defPPr>
            <a:lvl1pPr>
              <a:lnSpc>
                <a:spcPct val="90000"/>
              </a:lnSpc>
              <a:spcBef>
                <a:spcPts val="600"/>
              </a:spcBef>
              <a:defRPr sz="800" b="1"/>
            </a:lvl1pPr>
          </a:lstStyle>
          <a:p>
            <a:r>
              <a:rPr lang="en-US" dirty="0"/>
              <a:t>Healthcare</a:t>
            </a:r>
          </a:p>
        </p:txBody>
      </p:sp>
      <p:sp>
        <p:nvSpPr>
          <p:cNvPr id="5" name="TextBox 4"/>
          <p:cNvSpPr txBox="1"/>
          <p:nvPr/>
        </p:nvSpPr>
        <p:spPr>
          <a:xfrm>
            <a:off x="3132338" y="1346508"/>
            <a:ext cx="663964" cy="203133"/>
          </a:xfrm>
          <a:prstGeom prst="rect">
            <a:avLst/>
          </a:prstGeom>
          <a:solidFill>
            <a:srgbClr val="DCF8FB"/>
          </a:solidFill>
        </p:spPr>
        <p:txBody>
          <a:bodyPr wrap="none" rtlCol="0">
            <a:spAutoFit/>
          </a:bodyPr>
          <a:lstStyle>
            <a:defPPr>
              <a:defRPr lang="en-US"/>
            </a:defPPr>
            <a:lvl1pPr>
              <a:lnSpc>
                <a:spcPct val="90000"/>
              </a:lnSpc>
              <a:spcBef>
                <a:spcPts val="600"/>
              </a:spcBef>
              <a:defRPr sz="800" b="1"/>
            </a:lvl1pPr>
          </a:lstStyle>
          <a:p>
            <a:r>
              <a:rPr lang="en-US" dirty="0"/>
              <a:t>Transport</a:t>
            </a:r>
          </a:p>
        </p:txBody>
      </p:sp>
      <p:sp>
        <p:nvSpPr>
          <p:cNvPr id="6" name="TextBox 5"/>
          <p:cNvSpPr txBox="1"/>
          <p:nvPr/>
        </p:nvSpPr>
        <p:spPr>
          <a:xfrm>
            <a:off x="3625578" y="1519842"/>
            <a:ext cx="556563" cy="203133"/>
          </a:xfrm>
          <a:prstGeom prst="rect">
            <a:avLst/>
          </a:prstGeom>
          <a:solidFill>
            <a:srgbClr val="DCF8FB"/>
          </a:solidFill>
        </p:spPr>
        <p:txBody>
          <a:bodyPr wrap="none" rtlCol="0">
            <a:spAutoFit/>
          </a:bodyPr>
          <a:lstStyle/>
          <a:p>
            <a:pPr>
              <a:lnSpc>
                <a:spcPct val="90000"/>
              </a:lnSpc>
              <a:spcBef>
                <a:spcPts val="600"/>
              </a:spcBef>
            </a:pPr>
            <a:r>
              <a:rPr lang="en-US" sz="800" b="1" dirty="0" smtClean="0"/>
              <a:t>Utilities</a:t>
            </a:r>
          </a:p>
        </p:txBody>
      </p:sp>
      <p:cxnSp>
        <p:nvCxnSpPr>
          <p:cNvPr id="8" name="Straight Connector 7"/>
          <p:cNvCxnSpPr>
            <a:endCxn id="3" idx="2"/>
          </p:cNvCxnSpPr>
          <p:nvPr/>
        </p:nvCxnSpPr>
        <p:spPr bwMode="auto">
          <a:xfrm flipH="1" flipV="1">
            <a:off x="2177557" y="1486136"/>
            <a:ext cx="374461" cy="63505"/>
          </a:xfrm>
          <a:prstGeom prst="line">
            <a:avLst/>
          </a:prstGeom>
          <a:solidFill>
            <a:srgbClr val="0183B7"/>
          </a:solidFill>
          <a:ln w="12700" cap="flat" cmpd="sng" algn="ctr">
            <a:solidFill>
              <a:schemeClr val="accent6">
                <a:lumMod val="60000"/>
                <a:lumOff val="40000"/>
              </a:schemeClr>
            </a:solidFill>
            <a:prstDash val="solid"/>
            <a:round/>
            <a:headEnd type="none" w="med" len="med"/>
            <a:tailEnd type="none" w="med" len="med"/>
          </a:ln>
          <a:effectLst/>
        </p:spPr>
      </p:cxnSp>
      <p:cxnSp>
        <p:nvCxnSpPr>
          <p:cNvPr id="10" name="Straight Connector 9"/>
          <p:cNvCxnSpPr/>
          <p:nvPr/>
        </p:nvCxnSpPr>
        <p:spPr bwMode="auto">
          <a:xfrm flipH="1" flipV="1">
            <a:off x="2798664" y="1428750"/>
            <a:ext cx="127816" cy="191062"/>
          </a:xfrm>
          <a:prstGeom prst="line">
            <a:avLst/>
          </a:prstGeom>
          <a:solidFill>
            <a:srgbClr val="0183B7"/>
          </a:solidFill>
          <a:ln w="12700" cap="flat" cmpd="sng" algn="ctr">
            <a:solidFill>
              <a:schemeClr val="accent1"/>
            </a:solidFill>
            <a:prstDash val="solid"/>
            <a:round/>
            <a:headEnd type="none" w="med" len="med"/>
            <a:tailEnd type="none" w="med" len="med"/>
          </a:ln>
          <a:effectLst/>
        </p:spPr>
      </p:cxnSp>
      <p:cxnSp>
        <p:nvCxnSpPr>
          <p:cNvPr id="75" name="Straight Connector 74"/>
          <p:cNvCxnSpPr/>
          <p:nvPr/>
        </p:nvCxnSpPr>
        <p:spPr bwMode="auto">
          <a:xfrm flipH="1">
            <a:off x="3248997" y="1613147"/>
            <a:ext cx="411812" cy="6665"/>
          </a:xfrm>
          <a:prstGeom prst="line">
            <a:avLst/>
          </a:prstGeom>
          <a:solidFill>
            <a:srgbClr val="0183B7"/>
          </a:solidFill>
          <a:ln w="12700" cap="flat" cmpd="sng" algn="ctr">
            <a:solidFill>
              <a:schemeClr val="accent6">
                <a:lumMod val="60000"/>
                <a:lumOff val="40000"/>
              </a:schemeClr>
            </a:solidFill>
            <a:prstDash val="solid"/>
            <a:round/>
            <a:headEnd type="none" w="med" len="med"/>
            <a:tailEnd type="none" w="med" len="med"/>
          </a:ln>
          <a:effectLst/>
        </p:spPr>
      </p:cxnSp>
      <p:cxnSp>
        <p:nvCxnSpPr>
          <p:cNvPr id="76" name="Straight Connector 75"/>
          <p:cNvCxnSpPr/>
          <p:nvPr/>
        </p:nvCxnSpPr>
        <p:spPr bwMode="auto">
          <a:xfrm flipV="1">
            <a:off x="3086323" y="1492992"/>
            <a:ext cx="201798" cy="114399"/>
          </a:xfrm>
          <a:prstGeom prst="line">
            <a:avLst/>
          </a:prstGeom>
          <a:solidFill>
            <a:srgbClr val="0183B7"/>
          </a:solidFill>
          <a:ln w="127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47269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6A97DD0-5BE7-4856-A2A9-C42C6688E607}" type="slidenum">
              <a:rPr lang="uk-UA" smtClean="0"/>
              <a:pPr/>
              <a:t>8</a:t>
            </a:fld>
            <a:endParaRPr lang="uk-UA" dirty="0"/>
          </a:p>
        </p:txBody>
      </p:sp>
      <p:sp>
        <p:nvSpPr>
          <p:cNvPr id="4" name="Title 3"/>
          <p:cNvSpPr>
            <a:spLocks noGrp="1"/>
          </p:cNvSpPr>
          <p:nvPr>
            <p:ph type="title"/>
          </p:nvPr>
        </p:nvSpPr>
        <p:spPr>
          <a:xfrm>
            <a:off x="256311" y="144575"/>
            <a:ext cx="8513064" cy="434974"/>
          </a:xfrm>
        </p:spPr>
        <p:txBody>
          <a:bodyPr/>
          <a:lstStyle/>
          <a:p>
            <a:r>
              <a:rPr lang="en-US" dirty="0" smtClean="0"/>
              <a:t>Aggregation of Licensed and Unlicensed Spectrum</a:t>
            </a:r>
            <a:endParaRPr lang="en-US" dirty="0"/>
          </a:p>
        </p:txBody>
      </p:sp>
      <p:pic>
        <p:nvPicPr>
          <p:cNvPr id="5" name="Picture 4"/>
          <p:cNvPicPr>
            <a:picLocks noChangeAspect="1"/>
          </p:cNvPicPr>
          <p:nvPr/>
        </p:nvPicPr>
        <p:blipFill>
          <a:blip r:embed="rId3"/>
          <a:stretch>
            <a:fillRect/>
          </a:stretch>
        </p:blipFill>
        <p:spPr>
          <a:xfrm>
            <a:off x="143440" y="1060351"/>
            <a:ext cx="8738805" cy="3405751"/>
          </a:xfrm>
          <a:prstGeom prst="rect">
            <a:avLst/>
          </a:prstGeom>
        </p:spPr>
      </p:pic>
    </p:spTree>
    <p:extLst>
      <p:ext uri="{BB962C8B-B14F-4D97-AF65-F5344CB8AC3E}">
        <p14:creationId xmlns:p14="http://schemas.microsoft.com/office/powerpoint/2010/main" val="99694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5010" y="-41675"/>
            <a:ext cx="8513064" cy="765432"/>
          </a:xfrm>
        </p:spPr>
        <p:txBody>
          <a:bodyPr/>
          <a:lstStyle/>
          <a:p>
            <a:r>
              <a:rPr lang="en-US" dirty="0"/>
              <a:t>5G has Lots</a:t>
            </a:r>
            <a:r>
              <a:rPr lang="is-IS" dirty="0"/>
              <a:t>…</a:t>
            </a:r>
            <a:r>
              <a:rPr lang="en-US" dirty="0"/>
              <a:t> of New </a:t>
            </a:r>
            <a:r>
              <a:rPr lang="en-US" b="1" dirty="0"/>
              <a:t>THINGS</a:t>
            </a:r>
            <a:r>
              <a:rPr lang="en-US" dirty="0"/>
              <a:t>!</a:t>
            </a:r>
          </a:p>
        </p:txBody>
      </p:sp>
      <p:sp>
        <p:nvSpPr>
          <p:cNvPr id="5" name="Oval 4"/>
          <p:cNvSpPr/>
          <p:nvPr/>
        </p:nvSpPr>
        <p:spPr bwMode="auto">
          <a:xfrm>
            <a:off x="10288043" y="3822418"/>
            <a:ext cx="731520" cy="731520"/>
          </a:xfrm>
          <a:prstGeom prst="ellipse">
            <a:avLst/>
          </a:prstGeom>
          <a:noFill/>
          <a:ln w="12700" cap="flat">
            <a:noFill/>
            <a:miter lim="800000"/>
            <a:headEnd type="none" w="med" len="med"/>
            <a:tailEnd type="none" w="med" len="med"/>
          </a:ln>
        </p:spPr>
        <p:txBody>
          <a:bodyPr lIns="91440" tIns="45720" rIns="91440" bIns="45720" rtlCol="0" anchor="ctr"/>
          <a:lstStyle/>
          <a:p>
            <a:pPr algn="ctr" defTabSz="514350"/>
            <a:endParaRPr lang="en-US" sz="1000" dirty="0" err="1">
              <a:solidFill>
                <a:schemeClr val="bg1"/>
              </a:solidFill>
              <a:ea typeface="Arial" pitchFamily="-107" charset="0"/>
              <a:cs typeface="Arial" pitchFamily="-107" charset="0"/>
              <a:sym typeface="Arial" pitchFamily="-107" charset="0"/>
            </a:endParaRPr>
          </a:p>
        </p:txBody>
      </p:sp>
      <p:pic>
        <p:nvPicPr>
          <p:cNvPr id="6" name="Picture 4" descr="mage result for images piece of c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5561"/>
            <a:ext cx="1190127" cy="222732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rot="20093328">
            <a:off x="3398336" y="1291575"/>
            <a:ext cx="554454" cy="482079"/>
            <a:chOff x="645427" y="2138434"/>
            <a:chExt cx="805814" cy="731520"/>
          </a:xfrm>
        </p:grpSpPr>
        <p:grpSp>
          <p:nvGrpSpPr>
            <p:cNvPr id="8" name="Group 7"/>
            <p:cNvGrpSpPr/>
            <p:nvPr/>
          </p:nvGrpSpPr>
          <p:grpSpPr>
            <a:xfrm>
              <a:off x="719721" y="2138434"/>
              <a:ext cx="731520" cy="731520"/>
              <a:chOff x="324597" y="2226571"/>
              <a:chExt cx="1063372" cy="1159361"/>
            </a:xfrm>
          </p:grpSpPr>
          <p:grpSp>
            <p:nvGrpSpPr>
              <p:cNvPr id="10" name="Group 9"/>
              <p:cNvGrpSpPr/>
              <p:nvPr/>
            </p:nvGrpSpPr>
            <p:grpSpPr>
              <a:xfrm>
                <a:off x="324597" y="2354498"/>
                <a:ext cx="1063372" cy="914400"/>
                <a:chOff x="324597" y="2354498"/>
                <a:chExt cx="1063372" cy="914400"/>
              </a:xfrm>
            </p:grpSpPr>
            <p:sp>
              <p:nvSpPr>
                <p:cNvPr id="13" name="Rectangle 12"/>
                <p:cNvSpPr/>
                <p:nvPr/>
              </p:nvSpPr>
              <p:spPr bwMode="auto">
                <a:xfrm>
                  <a:off x="324597" y="2354498"/>
                  <a:ext cx="914400" cy="91440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IOT-Radio</a:t>
                  </a:r>
                </a:p>
              </p:txBody>
            </p:sp>
            <p:sp>
              <p:nvSpPr>
                <p:cNvPr id="14" name="Oval 13"/>
                <p:cNvSpPr/>
                <p:nvPr/>
              </p:nvSpPr>
              <p:spPr bwMode="auto">
                <a:xfrm>
                  <a:off x="1113649" y="2650298"/>
                  <a:ext cx="274320" cy="274320"/>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11" name="Oval 10"/>
              <p:cNvSpPr/>
              <p:nvPr/>
            </p:nvSpPr>
            <p:spPr bwMode="auto">
              <a:xfrm>
                <a:off x="609016" y="2226571"/>
                <a:ext cx="274320" cy="274320"/>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2" name="Oval 11"/>
              <p:cNvSpPr/>
              <p:nvPr/>
            </p:nvSpPr>
            <p:spPr bwMode="auto">
              <a:xfrm>
                <a:off x="600858" y="3111612"/>
                <a:ext cx="274320" cy="274320"/>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9" name="Oval 8"/>
            <p:cNvSpPr/>
            <p:nvPr/>
          </p:nvSpPr>
          <p:spPr bwMode="auto">
            <a:xfrm>
              <a:off x="645427" y="2425141"/>
              <a:ext cx="193746" cy="189980"/>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15" name="Group 14"/>
          <p:cNvGrpSpPr/>
          <p:nvPr/>
        </p:nvGrpSpPr>
        <p:grpSpPr>
          <a:xfrm>
            <a:off x="2886342" y="1327904"/>
            <a:ext cx="585128" cy="541858"/>
            <a:chOff x="1134528" y="1405178"/>
            <a:chExt cx="850394" cy="822230"/>
          </a:xfrm>
        </p:grpSpPr>
        <p:grpSp>
          <p:nvGrpSpPr>
            <p:cNvPr id="16" name="Group 15"/>
            <p:cNvGrpSpPr/>
            <p:nvPr/>
          </p:nvGrpSpPr>
          <p:grpSpPr>
            <a:xfrm>
              <a:off x="1253402" y="1495888"/>
              <a:ext cx="731520" cy="731520"/>
              <a:chOff x="340417" y="1307457"/>
              <a:chExt cx="1035740" cy="1056274"/>
            </a:xfrm>
          </p:grpSpPr>
          <p:sp>
            <p:nvSpPr>
              <p:cNvPr id="19" name="Rectangle 18"/>
              <p:cNvSpPr/>
              <p:nvPr/>
            </p:nvSpPr>
            <p:spPr bwMode="auto">
              <a:xfrm>
                <a:off x="340417" y="1307457"/>
                <a:ext cx="914400" cy="91440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Existing-Radio</a:t>
                </a:r>
              </a:p>
            </p:txBody>
          </p:sp>
          <p:sp>
            <p:nvSpPr>
              <p:cNvPr id="20" name="Oval 19"/>
              <p:cNvSpPr/>
              <p:nvPr/>
            </p:nvSpPr>
            <p:spPr bwMode="auto">
              <a:xfrm>
                <a:off x="1101837" y="1621573"/>
                <a:ext cx="274320" cy="274320"/>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21" name="Oval 20"/>
              <p:cNvSpPr/>
              <p:nvPr/>
            </p:nvSpPr>
            <p:spPr bwMode="auto">
              <a:xfrm>
                <a:off x="611638" y="2089411"/>
                <a:ext cx="274320" cy="274320"/>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17" name="Oval 16"/>
            <p:cNvSpPr/>
            <p:nvPr/>
          </p:nvSpPr>
          <p:spPr bwMode="auto">
            <a:xfrm>
              <a:off x="1134528" y="1692811"/>
              <a:ext cx="193746" cy="189980"/>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8" name="Oval 17"/>
            <p:cNvSpPr/>
            <p:nvPr/>
          </p:nvSpPr>
          <p:spPr bwMode="auto">
            <a:xfrm>
              <a:off x="1479439" y="1405178"/>
              <a:ext cx="193746" cy="189980"/>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22" name="Group 21"/>
          <p:cNvGrpSpPr/>
          <p:nvPr/>
        </p:nvGrpSpPr>
        <p:grpSpPr>
          <a:xfrm>
            <a:off x="2754107" y="1887029"/>
            <a:ext cx="628230" cy="599597"/>
            <a:chOff x="1643727" y="2046457"/>
            <a:chExt cx="913036" cy="909844"/>
          </a:xfrm>
        </p:grpSpPr>
        <p:grpSp>
          <p:nvGrpSpPr>
            <p:cNvPr id="23" name="Group 22"/>
            <p:cNvGrpSpPr/>
            <p:nvPr/>
          </p:nvGrpSpPr>
          <p:grpSpPr>
            <a:xfrm>
              <a:off x="1643727" y="2114743"/>
              <a:ext cx="913036" cy="731520"/>
              <a:chOff x="1643727" y="2122696"/>
              <a:chExt cx="913036" cy="731520"/>
            </a:xfrm>
          </p:grpSpPr>
          <p:sp>
            <p:nvSpPr>
              <p:cNvPr id="26" name="Rectangle 25"/>
              <p:cNvSpPr/>
              <p:nvPr/>
            </p:nvSpPr>
            <p:spPr bwMode="auto">
              <a:xfrm>
                <a:off x="1736340" y="2122696"/>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a:solidFill>
                      <a:schemeClr val="bg1"/>
                    </a:solidFill>
                    <a:ea typeface="Arial" pitchFamily="-107" charset="0"/>
                    <a:cs typeface="Arial" pitchFamily="-107" charset="0"/>
                    <a:sym typeface="Arial" pitchFamily="-107" charset="0"/>
                  </a:rPr>
                  <a:t>Fronthall</a:t>
                </a:r>
                <a:endParaRPr lang="en-US" sz="600" dirty="0">
                  <a:solidFill>
                    <a:schemeClr val="bg1"/>
                  </a:solidFill>
                  <a:ea typeface="Arial" pitchFamily="-107" charset="0"/>
                  <a:cs typeface="Arial" pitchFamily="-107" charset="0"/>
                  <a:sym typeface="Arial" pitchFamily="-107" charset="0"/>
                </a:endParaRPr>
              </a:p>
            </p:txBody>
          </p:sp>
          <p:sp>
            <p:nvSpPr>
              <p:cNvPr id="27" name="Oval 26"/>
              <p:cNvSpPr/>
              <p:nvPr/>
            </p:nvSpPr>
            <p:spPr bwMode="auto">
              <a:xfrm>
                <a:off x="1643727" y="2382102"/>
                <a:ext cx="193746" cy="189980"/>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28" name="Oval 27"/>
              <p:cNvSpPr/>
              <p:nvPr/>
            </p:nvSpPr>
            <p:spPr bwMode="auto">
              <a:xfrm>
                <a:off x="2363017" y="2448365"/>
                <a:ext cx="193746" cy="189980"/>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24" name="Oval 23"/>
            <p:cNvSpPr/>
            <p:nvPr/>
          </p:nvSpPr>
          <p:spPr bwMode="auto">
            <a:xfrm>
              <a:off x="1970286" y="2046457"/>
              <a:ext cx="193746" cy="189980"/>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25" name="Oval 24"/>
            <p:cNvSpPr/>
            <p:nvPr/>
          </p:nvSpPr>
          <p:spPr bwMode="auto">
            <a:xfrm>
              <a:off x="1970286" y="2766321"/>
              <a:ext cx="193746" cy="189980"/>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29" name="Group 28"/>
          <p:cNvGrpSpPr/>
          <p:nvPr/>
        </p:nvGrpSpPr>
        <p:grpSpPr>
          <a:xfrm>
            <a:off x="3153575" y="3539218"/>
            <a:ext cx="503335" cy="594617"/>
            <a:chOff x="1104092" y="2807240"/>
            <a:chExt cx="731520" cy="902288"/>
          </a:xfrm>
        </p:grpSpPr>
        <p:grpSp>
          <p:nvGrpSpPr>
            <p:cNvPr id="30" name="Group 29"/>
            <p:cNvGrpSpPr/>
            <p:nvPr/>
          </p:nvGrpSpPr>
          <p:grpSpPr>
            <a:xfrm>
              <a:off x="1104092" y="2900131"/>
              <a:ext cx="731520" cy="731520"/>
              <a:chOff x="340417" y="3480893"/>
              <a:chExt cx="1055573" cy="914400"/>
            </a:xfrm>
          </p:grpSpPr>
          <p:sp>
            <p:nvSpPr>
              <p:cNvPr id="33" name="Rectangle 32"/>
              <p:cNvSpPr/>
              <p:nvPr/>
            </p:nvSpPr>
            <p:spPr bwMode="auto">
              <a:xfrm>
                <a:off x="340417" y="3480893"/>
                <a:ext cx="914399" cy="91440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5G-Radio</a:t>
                </a:r>
              </a:p>
            </p:txBody>
          </p:sp>
          <p:sp>
            <p:nvSpPr>
              <p:cNvPr id="34" name="Oval 33"/>
              <p:cNvSpPr/>
              <p:nvPr/>
            </p:nvSpPr>
            <p:spPr bwMode="auto">
              <a:xfrm>
                <a:off x="1121670" y="3779504"/>
                <a:ext cx="274320" cy="274320"/>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31" name="Oval 30"/>
            <p:cNvSpPr/>
            <p:nvPr/>
          </p:nvSpPr>
          <p:spPr bwMode="auto">
            <a:xfrm>
              <a:off x="1287565" y="3519903"/>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32" name="Oval 31"/>
            <p:cNvSpPr/>
            <p:nvPr/>
          </p:nvSpPr>
          <p:spPr bwMode="auto">
            <a:xfrm>
              <a:off x="1278183" y="2807240"/>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35" name="Group 34"/>
          <p:cNvGrpSpPr/>
          <p:nvPr/>
        </p:nvGrpSpPr>
        <p:grpSpPr>
          <a:xfrm rot="612293">
            <a:off x="2386365" y="3071200"/>
            <a:ext cx="635356" cy="584452"/>
            <a:chOff x="1253402" y="3623476"/>
            <a:chExt cx="923393" cy="886862"/>
          </a:xfrm>
        </p:grpSpPr>
        <p:sp>
          <p:nvSpPr>
            <p:cNvPr id="36" name="Rectangle 35"/>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a:solidFill>
                    <a:schemeClr val="bg1"/>
                  </a:solidFill>
                  <a:ea typeface="Arial" pitchFamily="-107" charset="0"/>
                  <a:cs typeface="Arial" pitchFamily="-107" charset="0"/>
                  <a:sym typeface="Arial" pitchFamily="-107" charset="0"/>
                </a:rPr>
                <a:t>WiFi-Radio</a:t>
              </a:r>
              <a:endParaRPr lang="en-US" sz="600" dirty="0">
                <a:solidFill>
                  <a:schemeClr val="bg1"/>
                </a:solidFill>
                <a:ea typeface="Arial" pitchFamily="-107" charset="0"/>
                <a:cs typeface="Arial" pitchFamily="-107" charset="0"/>
                <a:sym typeface="Arial" pitchFamily="-107" charset="0"/>
              </a:endParaRPr>
            </a:p>
          </p:txBody>
        </p:sp>
        <p:sp>
          <p:nvSpPr>
            <p:cNvPr id="37" name="Oval 36"/>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38" name="Oval 37"/>
            <p:cNvSpPr/>
            <p:nvPr/>
          </p:nvSpPr>
          <p:spPr bwMode="auto">
            <a:xfrm>
              <a:off x="1599303" y="4320713"/>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39" name="Oval 38"/>
            <p:cNvSpPr/>
            <p:nvPr/>
          </p:nvSpPr>
          <p:spPr bwMode="auto">
            <a:xfrm>
              <a:off x="1599303" y="3623476"/>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40" name="Oval 39"/>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41" name="Oval 40"/>
          <p:cNvSpPr/>
          <p:nvPr/>
        </p:nvSpPr>
        <p:spPr bwMode="auto">
          <a:xfrm>
            <a:off x="5406661" y="2433560"/>
            <a:ext cx="130312" cy="144624"/>
          </a:xfrm>
          <a:prstGeom prst="ellipse">
            <a:avLst/>
          </a:prstGeom>
          <a:solidFill>
            <a:schemeClr val="bg1"/>
          </a:solidFill>
          <a:ln w="12700" cap="flat">
            <a:solidFill>
              <a:schemeClr val="bg1"/>
            </a:solid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nvGrpSpPr>
          <p:cNvPr id="42" name="Group 41"/>
          <p:cNvGrpSpPr/>
          <p:nvPr/>
        </p:nvGrpSpPr>
        <p:grpSpPr>
          <a:xfrm rot="1880579">
            <a:off x="2524110" y="2607618"/>
            <a:ext cx="589989" cy="498762"/>
            <a:chOff x="7883921" y="2463267"/>
            <a:chExt cx="805678" cy="935903"/>
          </a:xfrm>
        </p:grpSpPr>
        <p:grpSp>
          <p:nvGrpSpPr>
            <p:cNvPr id="43" name="Group 42"/>
            <p:cNvGrpSpPr/>
            <p:nvPr/>
          </p:nvGrpSpPr>
          <p:grpSpPr>
            <a:xfrm>
              <a:off x="7883921" y="2463267"/>
              <a:ext cx="805678" cy="845248"/>
              <a:chOff x="2469304" y="1557940"/>
              <a:chExt cx="805678" cy="845248"/>
            </a:xfrm>
          </p:grpSpPr>
          <p:grpSp>
            <p:nvGrpSpPr>
              <p:cNvPr id="45" name="Group 44"/>
              <p:cNvGrpSpPr/>
              <p:nvPr/>
            </p:nvGrpSpPr>
            <p:grpSpPr>
              <a:xfrm>
                <a:off x="2469304" y="1671668"/>
                <a:ext cx="731520" cy="731520"/>
                <a:chOff x="2807616" y="2117558"/>
                <a:chExt cx="1059575" cy="914400"/>
              </a:xfrm>
            </p:grpSpPr>
            <p:sp>
              <p:nvSpPr>
                <p:cNvPr id="48" name="Rectangle 47"/>
                <p:cNvSpPr/>
                <p:nvPr/>
              </p:nvSpPr>
              <p:spPr bwMode="auto">
                <a:xfrm>
                  <a:off x="2952791" y="2117558"/>
                  <a:ext cx="914400" cy="91440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Sensor network</a:t>
                  </a:r>
                </a:p>
              </p:txBody>
            </p:sp>
            <p:sp>
              <p:nvSpPr>
                <p:cNvPr id="49" name="Oval 48"/>
                <p:cNvSpPr/>
                <p:nvPr/>
              </p:nvSpPr>
              <p:spPr bwMode="auto">
                <a:xfrm>
                  <a:off x="2807616" y="2437598"/>
                  <a:ext cx="274320" cy="274320"/>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46" name="Oval 45"/>
              <p:cNvSpPr/>
              <p:nvPr/>
            </p:nvSpPr>
            <p:spPr bwMode="auto">
              <a:xfrm>
                <a:off x="3085594" y="1954846"/>
                <a:ext cx="189388" cy="219456"/>
              </a:xfrm>
              <a:prstGeom prst="ellipse">
                <a:avLst/>
              </a:prstGeom>
              <a:solidFill>
                <a:schemeClr val="bg1"/>
              </a:solidFill>
              <a:ln w="12700" cap="flat">
                <a:solidFill>
                  <a:schemeClr val="bg1"/>
                </a:solid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47" name="Oval 46"/>
              <p:cNvSpPr/>
              <p:nvPr/>
            </p:nvSpPr>
            <p:spPr bwMode="auto">
              <a:xfrm>
                <a:off x="2767765" y="1557940"/>
                <a:ext cx="189388" cy="219456"/>
              </a:xfrm>
              <a:prstGeom prst="ellipse">
                <a:avLst/>
              </a:prstGeom>
              <a:solidFill>
                <a:schemeClr val="bg1"/>
              </a:solidFill>
              <a:ln w="12700" cap="flat">
                <a:solidFill>
                  <a:schemeClr val="bg1"/>
                </a:solid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44" name="Oval 43"/>
            <p:cNvSpPr/>
            <p:nvPr/>
          </p:nvSpPr>
          <p:spPr bwMode="auto">
            <a:xfrm>
              <a:off x="8182595" y="3179714"/>
              <a:ext cx="189388" cy="219456"/>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50" name="Group 49"/>
          <p:cNvGrpSpPr/>
          <p:nvPr/>
        </p:nvGrpSpPr>
        <p:grpSpPr>
          <a:xfrm>
            <a:off x="3573358" y="2721588"/>
            <a:ext cx="635356" cy="621453"/>
            <a:chOff x="1253402" y="3599413"/>
            <a:chExt cx="923393" cy="943009"/>
          </a:xfrm>
        </p:grpSpPr>
        <p:sp>
          <p:nvSpPr>
            <p:cNvPr id="51" name="Rectangle 50"/>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Cellular IOT</a:t>
              </a:r>
            </a:p>
          </p:txBody>
        </p:sp>
        <p:sp>
          <p:nvSpPr>
            <p:cNvPr id="52" name="Oval 51"/>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53" name="Oval 52"/>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54" name="Oval 53"/>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55" name="Oval 54"/>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56" name="Group 55"/>
          <p:cNvGrpSpPr/>
          <p:nvPr/>
        </p:nvGrpSpPr>
        <p:grpSpPr>
          <a:xfrm>
            <a:off x="4026496" y="3717821"/>
            <a:ext cx="635356" cy="621453"/>
            <a:chOff x="1253402" y="3599413"/>
            <a:chExt cx="923393" cy="943009"/>
          </a:xfrm>
        </p:grpSpPr>
        <p:sp>
          <p:nvSpPr>
            <p:cNvPr id="57" name="Rectangle 56"/>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err="1">
                  <a:solidFill>
                    <a:schemeClr val="bg1"/>
                  </a:solidFill>
                  <a:ea typeface="Arial" pitchFamily="-107" charset="0"/>
                  <a:cs typeface="Arial" pitchFamily="-107" charset="0"/>
                  <a:sym typeface="Arial" pitchFamily="-107" charset="0"/>
                </a:rPr>
                <a:t>Virtualisation</a:t>
              </a:r>
              <a:endParaRPr lang="en-US" sz="600" dirty="0">
                <a:solidFill>
                  <a:schemeClr val="bg1"/>
                </a:solidFill>
                <a:ea typeface="Arial" pitchFamily="-107" charset="0"/>
                <a:cs typeface="Arial" pitchFamily="-107" charset="0"/>
                <a:sym typeface="Arial" pitchFamily="-107" charset="0"/>
              </a:endParaRPr>
            </a:p>
          </p:txBody>
        </p:sp>
        <p:sp>
          <p:nvSpPr>
            <p:cNvPr id="58" name="Oval 57"/>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59" name="Oval 58"/>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60" name="Oval 59"/>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61" name="Oval 60"/>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62" name="Group 61"/>
          <p:cNvGrpSpPr/>
          <p:nvPr/>
        </p:nvGrpSpPr>
        <p:grpSpPr>
          <a:xfrm rot="20201393">
            <a:off x="3580888" y="2193162"/>
            <a:ext cx="635356" cy="518423"/>
            <a:chOff x="1253402" y="3599413"/>
            <a:chExt cx="923393" cy="943009"/>
          </a:xfrm>
        </p:grpSpPr>
        <p:sp>
          <p:nvSpPr>
            <p:cNvPr id="63" name="Rectangle 62"/>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a:solidFill>
                    <a:schemeClr val="bg1"/>
                  </a:solidFill>
                  <a:ea typeface="Arial" pitchFamily="-107" charset="0"/>
                  <a:cs typeface="Arial" pitchFamily="-107" charset="0"/>
                  <a:sym typeface="Arial" pitchFamily="-107" charset="0"/>
                </a:rPr>
                <a:t>OPNFV</a:t>
              </a:r>
              <a:endParaRPr lang="en-US" sz="600" dirty="0">
                <a:solidFill>
                  <a:schemeClr val="bg1"/>
                </a:solidFill>
                <a:ea typeface="Arial" pitchFamily="-107" charset="0"/>
                <a:cs typeface="Arial" pitchFamily="-107" charset="0"/>
                <a:sym typeface="Arial" pitchFamily="-107" charset="0"/>
              </a:endParaRPr>
            </a:p>
          </p:txBody>
        </p:sp>
        <p:sp>
          <p:nvSpPr>
            <p:cNvPr id="64" name="Oval 63"/>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65" name="Oval 64"/>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66" name="Oval 65"/>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67" name="Oval 66"/>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68" name="Group 67"/>
          <p:cNvGrpSpPr/>
          <p:nvPr/>
        </p:nvGrpSpPr>
        <p:grpSpPr>
          <a:xfrm rot="20381737">
            <a:off x="4590070" y="3390042"/>
            <a:ext cx="635356" cy="621452"/>
            <a:chOff x="1253402" y="3599413"/>
            <a:chExt cx="923393" cy="943009"/>
          </a:xfrm>
        </p:grpSpPr>
        <p:sp>
          <p:nvSpPr>
            <p:cNvPr id="69" name="Rectangle 68"/>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Openstack</a:t>
              </a:r>
            </a:p>
          </p:txBody>
        </p:sp>
        <p:sp>
          <p:nvSpPr>
            <p:cNvPr id="70" name="Oval 69"/>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71" name="Oval 70"/>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72" name="Oval 71"/>
            <p:cNvSpPr/>
            <p:nvPr/>
          </p:nvSpPr>
          <p:spPr bwMode="auto">
            <a:xfrm>
              <a:off x="1599303" y="3599413"/>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73" name="Oval 72"/>
            <p:cNvSpPr/>
            <p:nvPr/>
          </p:nvSpPr>
          <p:spPr bwMode="auto">
            <a:xfrm>
              <a:off x="1253402" y="3959700"/>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74" name="Group 73"/>
          <p:cNvGrpSpPr/>
          <p:nvPr/>
        </p:nvGrpSpPr>
        <p:grpSpPr>
          <a:xfrm rot="20769005">
            <a:off x="5018335" y="1655897"/>
            <a:ext cx="661823" cy="508499"/>
            <a:chOff x="1253402" y="3599413"/>
            <a:chExt cx="923393" cy="943009"/>
          </a:xfrm>
        </p:grpSpPr>
        <p:sp>
          <p:nvSpPr>
            <p:cNvPr id="75" name="Rectangle 74"/>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a:solidFill>
                    <a:schemeClr val="bg1"/>
                  </a:solidFill>
                  <a:ea typeface="Arial" pitchFamily="-107" charset="0"/>
                  <a:cs typeface="Arial" pitchFamily="-107" charset="0"/>
                  <a:sym typeface="Arial" pitchFamily="-107" charset="0"/>
                </a:rPr>
                <a:t>MANO</a:t>
              </a:r>
              <a:endParaRPr lang="en-US" sz="600" dirty="0">
                <a:solidFill>
                  <a:schemeClr val="bg1"/>
                </a:solidFill>
                <a:ea typeface="Arial" pitchFamily="-107" charset="0"/>
                <a:cs typeface="Arial" pitchFamily="-107" charset="0"/>
                <a:sym typeface="Arial" pitchFamily="-107" charset="0"/>
              </a:endParaRPr>
            </a:p>
          </p:txBody>
        </p:sp>
        <p:sp>
          <p:nvSpPr>
            <p:cNvPr id="76" name="Oval 75"/>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77" name="Oval 76"/>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78" name="Oval 77"/>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79" name="Oval 78"/>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80" name="Group 79"/>
          <p:cNvGrpSpPr/>
          <p:nvPr/>
        </p:nvGrpSpPr>
        <p:grpSpPr>
          <a:xfrm rot="19813927">
            <a:off x="4160342" y="3080019"/>
            <a:ext cx="630693" cy="529913"/>
            <a:chOff x="1253402" y="3599413"/>
            <a:chExt cx="923393" cy="943009"/>
          </a:xfrm>
        </p:grpSpPr>
        <p:sp>
          <p:nvSpPr>
            <p:cNvPr id="81" name="Rectangle 80"/>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a:solidFill>
                    <a:schemeClr val="bg1"/>
                  </a:solidFill>
                  <a:ea typeface="Arial" pitchFamily="-107" charset="0"/>
                  <a:cs typeface="Arial" pitchFamily="-107" charset="0"/>
                  <a:sym typeface="Arial" pitchFamily="-107" charset="0"/>
                </a:rPr>
                <a:t>Telco NFV</a:t>
              </a:r>
              <a:endParaRPr lang="en-US" sz="600" dirty="0">
                <a:solidFill>
                  <a:schemeClr val="bg1"/>
                </a:solidFill>
                <a:ea typeface="Arial" pitchFamily="-107" charset="0"/>
                <a:cs typeface="Arial" pitchFamily="-107" charset="0"/>
                <a:sym typeface="Arial" pitchFamily="-107" charset="0"/>
              </a:endParaRPr>
            </a:p>
          </p:txBody>
        </p:sp>
        <p:sp>
          <p:nvSpPr>
            <p:cNvPr id="82" name="Oval 81"/>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83" name="Oval 82"/>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84" name="Oval 83"/>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85" name="Oval 84"/>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86" name="Group 85"/>
          <p:cNvGrpSpPr/>
          <p:nvPr/>
        </p:nvGrpSpPr>
        <p:grpSpPr>
          <a:xfrm>
            <a:off x="4151841" y="2040302"/>
            <a:ext cx="635356" cy="517350"/>
            <a:chOff x="1253402" y="3599413"/>
            <a:chExt cx="923393" cy="943009"/>
          </a:xfrm>
        </p:grpSpPr>
        <p:sp>
          <p:nvSpPr>
            <p:cNvPr id="87" name="Rectangle 86"/>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ICN</a:t>
              </a:r>
            </a:p>
          </p:txBody>
        </p:sp>
        <p:sp>
          <p:nvSpPr>
            <p:cNvPr id="88" name="Oval 87"/>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89" name="Oval 88"/>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90" name="Oval 89"/>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91" name="Oval 90"/>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92" name="Group 91"/>
          <p:cNvGrpSpPr/>
          <p:nvPr/>
        </p:nvGrpSpPr>
        <p:grpSpPr>
          <a:xfrm>
            <a:off x="3811324" y="1568378"/>
            <a:ext cx="635356" cy="540809"/>
            <a:chOff x="1253402" y="3599413"/>
            <a:chExt cx="923393" cy="943009"/>
          </a:xfrm>
        </p:grpSpPr>
        <p:sp>
          <p:nvSpPr>
            <p:cNvPr id="93" name="Rectangle 92"/>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Dedicated Core</a:t>
              </a:r>
            </a:p>
          </p:txBody>
        </p:sp>
        <p:sp>
          <p:nvSpPr>
            <p:cNvPr id="94" name="Oval 93"/>
            <p:cNvSpPr/>
            <p:nvPr/>
          </p:nvSpPr>
          <p:spPr bwMode="auto">
            <a:xfrm>
              <a:off x="1984922" y="3965768"/>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95" name="Oval 94"/>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96" name="Oval 95"/>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97" name="Oval 96"/>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98" name="Group 97"/>
          <p:cNvGrpSpPr/>
          <p:nvPr/>
        </p:nvGrpSpPr>
        <p:grpSpPr>
          <a:xfrm rot="1120446">
            <a:off x="4656375" y="2158882"/>
            <a:ext cx="791046" cy="607098"/>
            <a:chOff x="1253402" y="3599413"/>
            <a:chExt cx="923393" cy="943009"/>
          </a:xfrm>
        </p:grpSpPr>
        <p:sp>
          <p:nvSpPr>
            <p:cNvPr id="99" name="Rectangle 98"/>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Realty – virtual, augmented, Mixed </a:t>
              </a:r>
            </a:p>
          </p:txBody>
        </p:sp>
        <p:sp>
          <p:nvSpPr>
            <p:cNvPr id="100" name="Oval 99"/>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01" name="Oval 100"/>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02" name="Oval 101"/>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03" name="Oval 102"/>
            <p:cNvSpPr/>
            <p:nvPr/>
          </p:nvSpPr>
          <p:spPr bwMode="auto">
            <a:xfrm>
              <a:off x="1253402" y="3959700"/>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104" name="Group 103"/>
          <p:cNvGrpSpPr/>
          <p:nvPr/>
        </p:nvGrpSpPr>
        <p:grpSpPr>
          <a:xfrm rot="1174590">
            <a:off x="4417805" y="1534367"/>
            <a:ext cx="635356" cy="621453"/>
            <a:chOff x="1253402" y="3599413"/>
            <a:chExt cx="923393" cy="943009"/>
          </a:xfrm>
        </p:grpSpPr>
        <p:sp>
          <p:nvSpPr>
            <p:cNvPr id="105" name="Rectangle 104"/>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Network slicing</a:t>
              </a:r>
            </a:p>
          </p:txBody>
        </p:sp>
        <p:sp>
          <p:nvSpPr>
            <p:cNvPr id="106" name="Oval 105"/>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07" name="Oval 106"/>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08" name="Oval 107"/>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09" name="Oval 108"/>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110" name="Group 109"/>
          <p:cNvGrpSpPr/>
          <p:nvPr/>
        </p:nvGrpSpPr>
        <p:grpSpPr>
          <a:xfrm rot="19469987">
            <a:off x="2951094" y="3000179"/>
            <a:ext cx="714371" cy="584244"/>
            <a:chOff x="1253402" y="3599413"/>
            <a:chExt cx="923393" cy="943009"/>
          </a:xfrm>
        </p:grpSpPr>
        <p:sp>
          <p:nvSpPr>
            <p:cNvPr id="111" name="Rectangle 110"/>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Self Learning Network</a:t>
              </a:r>
            </a:p>
          </p:txBody>
        </p:sp>
        <p:sp>
          <p:nvSpPr>
            <p:cNvPr id="112" name="Oval 111"/>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13" name="Oval 112"/>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14" name="Oval 113"/>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15" name="Oval 114"/>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116" name="Group 115"/>
          <p:cNvGrpSpPr/>
          <p:nvPr/>
        </p:nvGrpSpPr>
        <p:grpSpPr>
          <a:xfrm rot="19623309">
            <a:off x="3276963" y="1772495"/>
            <a:ext cx="635356" cy="621453"/>
            <a:chOff x="1253402" y="3599413"/>
            <a:chExt cx="923393" cy="943009"/>
          </a:xfrm>
        </p:grpSpPr>
        <p:sp>
          <p:nvSpPr>
            <p:cNvPr id="117" name="Rectangle 116"/>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Cloud-RAN</a:t>
              </a:r>
            </a:p>
          </p:txBody>
        </p:sp>
        <p:sp>
          <p:nvSpPr>
            <p:cNvPr id="118" name="Oval 117"/>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19" name="Oval 118"/>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20" name="Oval 119"/>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21" name="Oval 120"/>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122" name="Group 121"/>
          <p:cNvGrpSpPr/>
          <p:nvPr/>
        </p:nvGrpSpPr>
        <p:grpSpPr>
          <a:xfrm>
            <a:off x="4163666" y="2505117"/>
            <a:ext cx="635356" cy="605595"/>
            <a:chOff x="1253402" y="3623476"/>
            <a:chExt cx="923393" cy="918946"/>
          </a:xfrm>
        </p:grpSpPr>
        <p:sp>
          <p:nvSpPr>
            <p:cNvPr id="123" name="Rectangle 122"/>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Backhaul</a:t>
              </a:r>
            </a:p>
          </p:txBody>
        </p:sp>
        <p:sp>
          <p:nvSpPr>
            <p:cNvPr id="124" name="Oval 123"/>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25" name="Oval 124"/>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26" name="Oval 125"/>
            <p:cNvSpPr/>
            <p:nvPr/>
          </p:nvSpPr>
          <p:spPr bwMode="auto">
            <a:xfrm>
              <a:off x="1599303" y="3623476"/>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27" name="Oval 126"/>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128" name="Group 127"/>
          <p:cNvGrpSpPr/>
          <p:nvPr/>
        </p:nvGrpSpPr>
        <p:grpSpPr>
          <a:xfrm>
            <a:off x="3044513" y="2380152"/>
            <a:ext cx="635356" cy="621453"/>
            <a:chOff x="1253402" y="3599413"/>
            <a:chExt cx="923393" cy="943009"/>
          </a:xfrm>
        </p:grpSpPr>
        <p:sp>
          <p:nvSpPr>
            <p:cNvPr id="129" name="Rectangle 128"/>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a:solidFill>
                    <a:schemeClr val="bg1"/>
                  </a:solidFill>
                  <a:ea typeface="Arial" pitchFamily="-107" charset="0"/>
                  <a:cs typeface="Arial" pitchFamily="-107" charset="0"/>
                  <a:sym typeface="Arial" pitchFamily="-107" charset="0"/>
                </a:rPr>
                <a:t>Mobile Edge Computing</a:t>
              </a:r>
              <a:endParaRPr lang="en-US" sz="600" dirty="0">
                <a:solidFill>
                  <a:schemeClr val="bg1"/>
                </a:solidFill>
                <a:ea typeface="Arial" pitchFamily="-107" charset="0"/>
                <a:cs typeface="Arial" pitchFamily="-107" charset="0"/>
                <a:sym typeface="Arial" pitchFamily="-107" charset="0"/>
              </a:endParaRPr>
            </a:p>
          </p:txBody>
        </p:sp>
        <p:sp>
          <p:nvSpPr>
            <p:cNvPr id="130" name="Oval 129"/>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31" name="Oval 130"/>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32" name="Oval 131"/>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33" name="Oval 132"/>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134" name="Group 133"/>
          <p:cNvGrpSpPr/>
          <p:nvPr/>
        </p:nvGrpSpPr>
        <p:grpSpPr>
          <a:xfrm rot="2160664">
            <a:off x="2601616" y="3599682"/>
            <a:ext cx="601016" cy="491011"/>
            <a:chOff x="472160" y="3096084"/>
            <a:chExt cx="805678" cy="943534"/>
          </a:xfrm>
        </p:grpSpPr>
        <p:grpSp>
          <p:nvGrpSpPr>
            <p:cNvPr id="135" name="Group 134"/>
            <p:cNvGrpSpPr/>
            <p:nvPr/>
          </p:nvGrpSpPr>
          <p:grpSpPr>
            <a:xfrm>
              <a:off x="472160" y="3096084"/>
              <a:ext cx="805678" cy="845248"/>
              <a:chOff x="2469304" y="1557940"/>
              <a:chExt cx="805678" cy="845248"/>
            </a:xfrm>
          </p:grpSpPr>
          <p:grpSp>
            <p:nvGrpSpPr>
              <p:cNvPr id="137" name="Group 136"/>
              <p:cNvGrpSpPr/>
              <p:nvPr/>
            </p:nvGrpSpPr>
            <p:grpSpPr>
              <a:xfrm>
                <a:off x="2469304" y="1671668"/>
                <a:ext cx="731520" cy="731520"/>
                <a:chOff x="2807616" y="2117558"/>
                <a:chExt cx="1059575" cy="914400"/>
              </a:xfrm>
            </p:grpSpPr>
            <p:sp>
              <p:nvSpPr>
                <p:cNvPr id="140" name="Rectangle 139"/>
                <p:cNvSpPr/>
                <p:nvPr/>
              </p:nvSpPr>
              <p:spPr bwMode="auto">
                <a:xfrm>
                  <a:off x="2952791" y="2117558"/>
                  <a:ext cx="914400" cy="91440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LoRa</a:t>
                  </a:r>
                </a:p>
              </p:txBody>
            </p:sp>
            <p:sp>
              <p:nvSpPr>
                <p:cNvPr id="141" name="Oval 140"/>
                <p:cNvSpPr/>
                <p:nvPr/>
              </p:nvSpPr>
              <p:spPr bwMode="auto">
                <a:xfrm>
                  <a:off x="2807616" y="2437598"/>
                  <a:ext cx="274320" cy="274320"/>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138" name="Oval 137"/>
              <p:cNvSpPr/>
              <p:nvPr/>
            </p:nvSpPr>
            <p:spPr bwMode="auto">
              <a:xfrm>
                <a:off x="3085594" y="1954846"/>
                <a:ext cx="189388" cy="219456"/>
              </a:xfrm>
              <a:prstGeom prst="ellipse">
                <a:avLst/>
              </a:prstGeom>
              <a:solidFill>
                <a:schemeClr val="bg1"/>
              </a:solidFill>
              <a:ln w="12700" cap="flat">
                <a:solidFill>
                  <a:schemeClr val="bg1"/>
                </a:solid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39" name="Oval 138"/>
              <p:cNvSpPr/>
              <p:nvPr/>
            </p:nvSpPr>
            <p:spPr bwMode="auto">
              <a:xfrm>
                <a:off x="2767765" y="1557940"/>
                <a:ext cx="189388" cy="219456"/>
              </a:xfrm>
              <a:prstGeom prst="ellipse">
                <a:avLst/>
              </a:prstGeom>
              <a:solidFill>
                <a:schemeClr val="bg1"/>
              </a:solidFill>
              <a:ln w="12700" cap="flat">
                <a:solidFill>
                  <a:schemeClr val="bg1"/>
                </a:solid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136" name="Oval 135"/>
            <p:cNvSpPr/>
            <p:nvPr/>
          </p:nvSpPr>
          <p:spPr bwMode="auto">
            <a:xfrm>
              <a:off x="766963" y="3820162"/>
              <a:ext cx="189388" cy="219456"/>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142" name="Group 141"/>
          <p:cNvGrpSpPr/>
          <p:nvPr/>
        </p:nvGrpSpPr>
        <p:grpSpPr>
          <a:xfrm>
            <a:off x="4792576" y="2768222"/>
            <a:ext cx="635356" cy="621453"/>
            <a:chOff x="1253402" y="3599413"/>
            <a:chExt cx="923393" cy="943009"/>
          </a:xfrm>
        </p:grpSpPr>
        <p:sp>
          <p:nvSpPr>
            <p:cNvPr id="143" name="Rectangle 142"/>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Cloud</a:t>
              </a:r>
            </a:p>
            <a:p>
              <a:pPr algn="ctr" defTabSz="514350"/>
              <a:r>
                <a:rPr lang="en-US" sz="600" dirty="0">
                  <a:solidFill>
                    <a:schemeClr val="bg1"/>
                  </a:solidFill>
                  <a:ea typeface="Arial" pitchFamily="-107" charset="0"/>
                  <a:cs typeface="Arial" pitchFamily="-107" charset="0"/>
                  <a:sym typeface="Arial" pitchFamily="-107" charset="0"/>
                </a:rPr>
                <a:t>Hybrid, on-</a:t>
              </a:r>
              <a:r>
                <a:rPr lang="en-US" sz="600" dirty="0" err="1">
                  <a:solidFill>
                    <a:schemeClr val="bg1"/>
                  </a:solidFill>
                  <a:ea typeface="Arial" pitchFamily="-107" charset="0"/>
                  <a:cs typeface="Arial" pitchFamily="-107" charset="0"/>
                  <a:sym typeface="Arial" pitchFamily="-107" charset="0"/>
                </a:rPr>
                <a:t>prem</a:t>
              </a:r>
              <a:r>
                <a:rPr lang="en-US" sz="600" dirty="0">
                  <a:solidFill>
                    <a:schemeClr val="bg1"/>
                  </a:solidFill>
                  <a:ea typeface="Arial" pitchFamily="-107" charset="0"/>
                  <a:cs typeface="Arial" pitchFamily="-107" charset="0"/>
                  <a:sym typeface="Arial" pitchFamily="-107" charset="0"/>
                </a:rPr>
                <a:t>, public</a:t>
              </a:r>
            </a:p>
          </p:txBody>
        </p:sp>
        <p:sp>
          <p:nvSpPr>
            <p:cNvPr id="144" name="Oval 143"/>
            <p:cNvSpPr/>
            <p:nvPr/>
          </p:nvSpPr>
          <p:spPr bwMode="auto">
            <a:xfrm>
              <a:off x="1984922" y="3965768"/>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45" name="Oval 144"/>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46" name="Oval 145"/>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47" name="Oval 146"/>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grpSp>
        <p:nvGrpSpPr>
          <p:cNvPr id="148" name="Group 147"/>
          <p:cNvGrpSpPr/>
          <p:nvPr/>
        </p:nvGrpSpPr>
        <p:grpSpPr>
          <a:xfrm>
            <a:off x="3566086" y="3275537"/>
            <a:ext cx="635356" cy="621453"/>
            <a:chOff x="1253402" y="3599413"/>
            <a:chExt cx="923393" cy="943009"/>
          </a:xfrm>
        </p:grpSpPr>
        <p:sp>
          <p:nvSpPr>
            <p:cNvPr id="149" name="Rectangle 148"/>
            <p:cNvSpPr/>
            <p:nvPr/>
          </p:nvSpPr>
          <p:spPr bwMode="auto">
            <a:xfrm>
              <a:off x="1356885" y="3716163"/>
              <a:ext cx="731520" cy="73152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600" dirty="0">
                  <a:solidFill>
                    <a:schemeClr val="bg1"/>
                  </a:solidFill>
                  <a:ea typeface="Arial" pitchFamily="-107" charset="0"/>
                  <a:cs typeface="Arial" pitchFamily="-107" charset="0"/>
                  <a:sym typeface="Arial" pitchFamily="-107" charset="0"/>
                </a:rPr>
                <a:t>Machine Learning</a:t>
              </a:r>
            </a:p>
          </p:txBody>
        </p:sp>
        <p:sp>
          <p:nvSpPr>
            <p:cNvPr id="150" name="Oval 149"/>
            <p:cNvSpPr/>
            <p:nvPr/>
          </p:nvSpPr>
          <p:spPr bwMode="auto">
            <a:xfrm>
              <a:off x="1984922" y="3965768"/>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51" name="Oval 150"/>
            <p:cNvSpPr/>
            <p:nvPr/>
          </p:nvSpPr>
          <p:spPr bwMode="auto">
            <a:xfrm>
              <a:off x="1599303" y="4352797"/>
              <a:ext cx="191873" cy="189625"/>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52" name="Oval 151"/>
            <p:cNvSpPr/>
            <p:nvPr/>
          </p:nvSpPr>
          <p:spPr bwMode="auto">
            <a:xfrm>
              <a:off x="1599303" y="3599413"/>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sp>
          <p:nvSpPr>
            <p:cNvPr id="153" name="Oval 152"/>
            <p:cNvSpPr/>
            <p:nvPr/>
          </p:nvSpPr>
          <p:spPr bwMode="auto">
            <a:xfrm>
              <a:off x="1253402" y="3959700"/>
              <a:ext cx="191873" cy="189625"/>
            </a:xfrm>
            <a:prstGeom prst="ellipse">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lang="en-US" sz="600" dirty="0" err="1">
                <a:solidFill>
                  <a:schemeClr val="bg1"/>
                </a:solidFill>
                <a:ea typeface="Arial" pitchFamily="-107" charset="0"/>
                <a:cs typeface="Arial" pitchFamily="-107" charset="0"/>
                <a:sym typeface="Arial" pitchFamily="-107" charset="0"/>
              </a:endParaRPr>
            </a:p>
          </p:txBody>
        </p:sp>
      </p:grpSp>
      <p:sp>
        <p:nvSpPr>
          <p:cNvPr id="154" name="TextBox 153"/>
          <p:cNvSpPr txBox="1"/>
          <p:nvPr/>
        </p:nvSpPr>
        <p:spPr>
          <a:xfrm>
            <a:off x="1262693" y="2039258"/>
            <a:ext cx="1277914" cy="1436291"/>
          </a:xfrm>
          <a:prstGeom prst="rect">
            <a:avLst/>
          </a:prstGeom>
          <a:noFill/>
        </p:spPr>
        <p:txBody>
          <a:bodyPr wrap="none" rtlCol="0">
            <a:spAutoFit/>
          </a:bodyPr>
          <a:lstStyle/>
          <a:p>
            <a:pPr>
              <a:lnSpc>
                <a:spcPct val="90000"/>
              </a:lnSpc>
              <a:spcBef>
                <a:spcPts val="400"/>
              </a:spcBef>
              <a:spcAft>
                <a:spcPts val="400"/>
              </a:spcAft>
            </a:pPr>
            <a:r>
              <a:rPr lang="en-US" sz="1000" dirty="0"/>
              <a:t>OTT</a:t>
            </a:r>
          </a:p>
          <a:p>
            <a:pPr>
              <a:lnSpc>
                <a:spcPct val="90000"/>
              </a:lnSpc>
              <a:spcBef>
                <a:spcPts val="400"/>
              </a:spcBef>
              <a:spcAft>
                <a:spcPts val="400"/>
              </a:spcAft>
            </a:pPr>
            <a:r>
              <a:rPr lang="en-US" sz="1000" dirty="0"/>
              <a:t>Internet</a:t>
            </a:r>
          </a:p>
          <a:p>
            <a:pPr>
              <a:lnSpc>
                <a:spcPct val="90000"/>
              </a:lnSpc>
              <a:spcBef>
                <a:spcPts val="400"/>
              </a:spcBef>
              <a:spcAft>
                <a:spcPts val="400"/>
              </a:spcAft>
            </a:pPr>
            <a:r>
              <a:rPr lang="en-US" sz="1000" dirty="0"/>
              <a:t>Operators Services</a:t>
            </a:r>
          </a:p>
          <a:p>
            <a:pPr>
              <a:lnSpc>
                <a:spcPct val="90000"/>
              </a:lnSpc>
              <a:spcBef>
                <a:spcPts val="400"/>
              </a:spcBef>
              <a:spcAft>
                <a:spcPts val="400"/>
              </a:spcAft>
            </a:pPr>
            <a:r>
              <a:rPr lang="en-US" sz="1000" dirty="0"/>
              <a:t>Mobile Core</a:t>
            </a:r>
          </a:p>
          <a:p>
            <a:pPr>
              <a:lnSpc>
                <a:spcPct val="90000"/>
              </a:lnSpc>
              <a:spcBef>
                <a:spcPts val="400"/>
              </a:spcBef>
              <a:spcAft>
                <a:spcPts val="400"/>
              </a:spcAft>
            </a:pPr>
            <a:r>
              <a:rPr lang="en-US" sz="1000" dirty="0"/>
              <a:t>Backhaul</a:t>
            </a:r>
          </a:p>
          <a:p>
            <a:pPr>
              <a:lnSpc>
                <a:spcPct val="90000"/>
              </a:lnSpc>
              <a:spcBef>
                <a:spcPts val="400"/>
              </a:spcBef>
              <a:spcAft>
                <a:spcPts val="400"/>
              </a:spcAft>
            </a:pPr>
            <a:r>
              <a:rPr lang="en-US" sz="1000" dirty="0"/>
              <a:t>Radio</a:t>
            </a:r>
          </a:p>
        </p:txBody>
      </p:sp>
      <p:sp>
        <p:nvSpPr>
          <p:cNvPr id="155" name="TextBox 154"/>
          <p:cNvSpPr txBox="1"/>
          <p:nvPr/>
        </p:nvSpPr>
        <p:spPr>
          <a:xfrm>
            <a:off x="387555" y="792591"/>
            <a:ext cx="1273938" cy="313932"/>
          </a:xfrm>
          <a:prstGeom prst="rect">
            <a:avLst/>
          </a:prstGeom>
          <a:noFill/>
        </p:spPr>
        <p:txBody>
          <a:bodyPr wrap="none" rtlCol="0">
            <a:spAutoFit/>
          </a:bodyPr>
          <a:lstStyle/>
          <a:p>
            <a:pPr>
              <a:lnSpc>
                <a:spcPct val="90000"/>
              </a:lnSpc>
              <a:spcBef>
                <a:spcPts val="600"/>
              </a:spcBef>
            </a:pPr>
            <a:r>
              <a:rPr lang="en-US" sz="1600" dirty="0">
                <a:solidFill>
                  <a:srgbClr val="7030A0"/>
                </a:solidFill>
              </a:rPr>
              <a:t>LTE in 2010</a:t>
            </a:r>
          </a:p>
        </p:txBody>
      </p:sp>
      <p:sp>
        <p:nvSpPr>
          <p:cNvPr id="156" name="TextBox 155"/>
          <p:cNvSpPr txBox="1"/>
          <p:nvPr/>
        </p:nvSpPr>
        <p:spPr>
          <a:xfrm>
            <a:off x="3584837" y="826618"/>
            <a:ext cx="1313180" cy="341632"/>
          </a:xfrm>
          <a:prstGeom prst="rect">
            <a:avLst/>
          </a:prstGeom>
          <a:noFill/>
        </p:spPr>
        <p:txBody>
          <a:bodyPr wrap="none" rtlCol="0">
            <a:spAutoFit/>
          </a:bodyPr>
          <a:lstStyle/>
          <a:p>
            <a:pPr>
              <a:lnSpc>
                <a:spcPct val="90000"/>
              </a:lnSpc>
              <a:spcBef>
                <a:spcPts val="600"/>
              </a:spcBef>
            </a:pPr>
            <a:r>
              <a:rPr lang="en-US" sz="1800" dirty="0">
                <a:solidFill>
                  <a:srgbClr val="7030A0"/>
                </a:solidFill>
              </a:rPr>
              <a:t>5G in 2016</a:t>
            </a:r>
          </a:p>
        </p:txBody>
      </p:sp>
      <p:sp>
        <p:nvSpPr>
          <p:cNvPr id="159" name="TextBox 158"/>
          <p:cNvSpPr txBox="1"/>
          <p:nvPr/>
        </p:nvSpPr>
        <p:spPr>
          <a:xfrm>
            <a:off x="6724132" y="845364"/>
            <a:ext cx="1447832" cy="341632"/>
          </a:xfrm>
          <a:prstGeom prst="rect">
            <a:avLst/>
          </a:prstGeom>
          <a:noFill/>
        </p:spPr>
        <p:txBody>
          <a:bodyPr wrap="none" rtlCol="0">
            <a:spAutoFit/>
          </a:bodyPr>
          <a:lstStyle/>
          <a:p>
            <a:pPr>
              <a:lnSpc>
                <a:spcPct val="90000"/>
              </a:lnSpc>
              <a:spcBef>
                <a:spcPts val="600"/>
              </a:spcBef>
            </a:pPr>
            <a:r>
              <a:rPr lang="en-US" sz="1800" dirty="0">
                <a:solidFill>
                  <a:srgbClr val="7030A0"/>
                </a:solidFill>
              </a:rPr>
              <a:t>5G in 2017+</a:t>
            </a:r>
          </a:p>
        </p:txBody>
      </p:sp>
      <p:sp>
        <p:nvSpPr>
          <p:cNvPr id="3" name="Right Arrow 2"/>
          <p:cNvSpPr/>
          <p:nvPr/>
        </p:nvSpPr>
        <p:spPr bwMode="auto">
          <a:xfrm>
            <a:off x="5646203" y="2414110"/>
            <a:ext cx="383909" cy="696602"/>
          </a:xfrm>
          <a:prstGeom prst="rightArrow">
            <a:avLst/>
          </a:prstGeom>
          <a:solidFill>
            <a:srgbClr val="FFC000"/>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308" name="TextBox 307"/>
          <p:cNvSpPr txBox="1"/>
          <p:nvPr/>
        </p:nvSpPr>
        <p:spPr>
          <a:xfrm>
            <a:off x="6074236" y="1530459"/>
            <a:ext cx="2745994" cy="2616101"/>
          </a:xfrm>
          <a:prstGeom prst="rect">
            <a:avLst/>
          </a:prstGeom>
          <a:noFill/>
        </p:spPr>
        <p:txBody>
          <a:bodyPr wrap="square" rtlCol="0">
            <a:spAutoFit/>
          </a:bodyPr>
          <a:lstStyle/>
          <a:p>
            <a:pPr marL="285750" indent="-285750">
              <a:lnSpc>
                <a:spcPct val="90000"/>
              </a:lnSpc>
              <a:spcBef>
                <a:spcPts val="600"/>
              </a:spcBef>
              <a:buFont typeface="+mj-lt"/>
              <a:buAutoNum type="arabicPeriod"/>
            </a:pPr>
            <a:r>
              <a:rPr lang="en-US" sz="1600" dirty="0"/>
              <a:t>5G </a:t>
            </a:r>
            <a:r>
              <a:rPr lang="en-US" sz="1600" dirty="0" smtClean="0"/>
              <a:t>standardizations</a:t>
            </a:r>
            <a:endParaRPr lang="en-US" sz="1600" dirty="0"/>
          </a:p>
          <a:p>
            <a:pPr marL="285750" indent="-285750">
              <a:lnSpc>
                <a:spcPct val="90000"/>
              </a:lnSpc>
              <a:spcBef>
                <a:spcPts val="600"/>
              </a:spcBef>
              <a:buFont typeface="+mj-lt"/>
              <a:buAutoNum type="arabicPeriod"/>
            </a:pPr>
            <a:r>
              <a:rPr lang="en-US" sz="1600" dirty="0"/>
              <a:t>5G </a:t>
            </a:r>
            <a:r>
              <a:rPr lang="en-US" sz="1600" dirty="0" smtClean="0"/>
              <a:t>Early Adopters - Use </a:t>
            </a:r>
            <a:r>
              <a:rPr lang="en-US" sz="1600" dirty="0"/>
              <a:t>Cases Demo/POC </a:t>
            </a:r>
          </a:p>
          <a:p>
            <a:pPr marL="285750" indent="-285750">
              <a:lnSpc>
                <a:spcPct val="90000"/>
              </a:lnSpc>
              <a:spcBef>
                <a:spcPts val="600"/>
              </a:spcBef>
              <a:buFont typeface="+mj-lt"/>
              <a:buAutoNum type="arabicPeriod"/>
            </a:pPr>
            <a:r>
              <a:rPr lang="en-US" sz="1600" dirty="0"/>
              <a:t>5G Mobile Edge Computing</a:t>
            </a:r>
          </a:p>
          <a:p>
            <a:pPr marL="285750" indent="-285750">
              <a:lnSpc>
                <a:spcPct val="90000"/>
              </a:lnSpc>
              <a:spcBef>
                <a:spcPts val="600"/>
              </a:spcBef>
              <a:buFont typeface="+mj-lt"/>
              <a:buAutoNum type="arabicPeriod"/>
            </a:pPr>
            <a:r>
              <a:rPr lang="en-US" sz="1600" dirty="0"/>
              <a:t>5G Core – Network Slicing, Control and User Plane Separation</a:t>
            </a:r>
          </a:p>
          <a:p>
            <a:pPr marL="285750" indent="-285750">
              <a:lnSpc>
                <a:spcPct val="90000"/>
              </a:lnSpc>
              <a:spcBef>
                <a:spcPts val="600"/>
              </a:spcBef>
              <a:buFont typeface="+mj-lt"/>
              <a:buAutoNum type="arabicPeriod"/>
            </a:pPr>
            <a:r>
              <a:rPr lang="en-US" sz="1600" dirty="0"/>
              <a:t>5G Management and Orchestration</a:t>
            </a:r>
          </a:p>
        </p:txBody>
      </p:sp>
      <p:sp>
        <p:nvSpPr>
          <p:cNvPr id="288" name="Slide Number Placeholder 287"/>
          <p:cNvSpPr>
            <a:spLocks noGrp="1"/>
          </p:cNvSpPr>
          <p:nvPr>
            <p:ph type="sldNum" sz="quarter" idx="4"/>
          </p:nvPr>
        </p:nvSpPr>
        <p:spPr/>
        <p:txBody>
          <a:bodyPr/>
          <a:lstStyle/>
          <a:p>
            <a:fld id="{96A97DD0-5BE7-4856-A2A9-C42C6688E607}" type="slidenum">
              <a:rPr lang="en-AU" smtClean="0"/>
              <a:pPr/>
              <a:t>9</a:t>
            </a:fld>
            <a:endParaRPr lang="en-AU" dirty="0"/>
          </a:p>
        </p:txBody>
      </p:sp>
    </p:spTree>
    <p:extLst>
      <p:ext uri="{BB962C8B-B14F-4D97-AF65-F5344CB8AC3E}">
        <p14:creationId xmlns:p14="http://schemas.microsoft.com/office/powerpoint/2010/main" val="99673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LACEWARE-AUD-SLIDE-NAME" val="What did you draw?"/>
</p:tagLst>
</file>

<file path=ppt/tags/tag2.xml><?xml version="1.0" encoding="utf-8"?>
<p:tagLst xmlns:a="http://schemas.openxmlformats.org/drawingml/2006/main" xmlns:r="http://schemas.openxmlformats.org/officeDocument/2006/relationships" xmlns:p="http://schemas.openxmlformats.org/presentationml/2006/main">
  <p:tag name="OFFISYNC_SLIDE_GUID" val="ed7324fd-5a73-4f6e-9a1c-c317cbba54ab"/>
</p:tagLst>
</file>

<file path=ppt/theme/theme1.xml><?xml version="1.0" encoding="utf-8"?>
<a:theme xmlns:a="http://schemas.openxmlformats.org/drawingml/2006/main" name="Cisco Live 2017">
  <a:themeElements>
    <a:clrScheme name="Custom 103">
      <a:dk1>
        <a:srgbClr val="39393B"/>
      </a:dk1>
      <a:lt1>
        <a:srgbClr val="FFFFFF"/>
      </a:lt1>
      <a:dk2>
        <a:srgbClr val="9E9EA2"/>
      </a:dk2>
      <a:lt2>
        <a:srgbClr val="58595B"/>
      </a:lt2>
      <a:accent1>
        <a:srgbClr val="00BCEB"/>
      </a:accent1>
      <a:accent2>
        <a:srgbClr val="FBAB18"/>
      </a:accent2>
      <a:accent3>
        <a:srgbClr val="6EBE4A"/>
      </a:accent3>
      <a:accent4>
        <a:srgbClr val="F04C37"/>
      </a:accent4>
      <a:accent5>
        <a:srgbClr val="0B6B75"/>
      </a:accent5>
      <a:accent6>
        <a:srgbClr val="005073"/>
      </a:accent6>
      <a:hlink>
        <a:srgbClr val="049BD3"/>
      </a:hlink>
      <a:folHlink>
        <a:srgbClr val="01449E"/>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91440" tIns="45720" rIns="91440" bIns="4572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9525"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dirty="0" err="1" smtClean="0"/>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coLive-Breakout-Template_032115_rev.potx" id="{6B06430E-E73C-442A-A3CB-D0AD286589C5}" vid="{A443AF0A-0432-4441-8649-76C9F41B8D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3606</TotalTime>
  <Words>3981</Words>
  <Application>Microsoft Office PowerPoint</Application>
  <PresentationFormat>On-screen Show (16:9)</PresentationFormat>
  <Paragraphs>937</Paragraphs>
  <Slides>30</Slides>
  <Notes>22</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9" baseType="lpstr">
      <vt:lpstr>Arial Unicode MS</vt:lpstr>
      <vt:lpstr>MS PGothic</vt:lpstr>
      <vt:lpstr>MS PGothic</vt:lpstr>
      <vt:lpstr>Apple LiGothic Medium</vt:lpstr>
      <vt:lpstr>Arial</vt:lpstr>
      <vt:lpstr>Avenir Book</vt:lpstr>
      <vt:lpstr>Calibri</vt:lpstr>
      <vt:lpstr>Ciscolight</vt:lpstr>
      <vt:lpstr>CiscoSans</vt:lpstr>
      <vt:lpstr>CiscoSans ExtraLight</vt:lpstr>
      <vt:lpstr>CiscoSans Thin</vt:lpstr>
      <vt:lpstr>Franklin Gothic Medium</vt:lpstr>
      <vt:lpstr>Helvetica</vt:lpstr>
      <vt:lpstr>Lucida Grande</vt:lpstr>
      <vt:lpstr>Times New Roman</vt:lpstr>
      <vt:lpstr>Wingdings</vt:lpstr>
      <vt:lpstr>Zapf Dingbats</vt:lpstr>
      <vt:lpstr>Cisco Live 2017</vt:lpstr>
      <vt:lpstr>Visio</vt:lpstr>
      <vt:lpstr>PowerPoint Presentation</vt:lpstr>
      <vt:lpstr>Cisco 5G Strategy and Innovations CiscoLive@LasVegas</vt:lpstr>
      <vt:lpstr>Agenda</vt:lpstr>
      <vt:lpstr>Introduction Time For The Next Generation Mobile Technology</vt:lpstr>
      <vt:lpstr>5G is Not just Bandwidth - Evolution to the app economy and complex value chains</vt:lpstr>
      <vt:lpstr>Digitization Leading Cloud, IoT, 5G</vt:lpstr>
      <vt:lpstr>Operator Revenue Growth Opportunities</vt:lpstr>
      <vt:lpstr>Aggregation of Licensed and Unlicensed Spectrum</vt:lpstr>
      <vt:lpstr>5G has Lots… of New THINGS!</vt:lpstr>
      <vt:lpstr>Evolving to 5G Architecture</vt:lpstr>
      <vt:lpstr>LTE/EPS Reference Architecture (Ref 3GPP TS23.401/402)</vt:lpstr>
      <vt:lpstr>Some of 3G/LTE Architecture Challenges</vt:lpstr>
      <vt:lpstr>3GPP - 5G Architecture Framework, 3GPP TR 23.799  v0.5.0 and later</vt:lpstr>
      <vt:lpstr>Options for Integrating 5G with Existing 3G/LTE Technologies</vt:lpstr>
      <vt:lpstr>Cisco 5G Architecture Updates</vt:lpstr>
      <vt:lpstr>Cisco Open Network Architecture for 5G Unified Enablement Platform</vt:lpstr>
      <vt:lpstr>5G Architectural Tenets </vt:lpstr>
      <vt:lpstr>Key Enabling Technologies for 5G </vt:lpstr>
      <vt:lpstr>Cisco 5G Network Architecture: A Synthesis View</vt:lpstr>
      <vt:lpstr>4G Architecture and Evolution Options</vt:lpstr>
      <vt:lpstr>Cisco Packet Core Enhancements  – High Level Mobile Session Establishment Flow</vt:lpstr>
      <vt:lpstr>Cisco NFV Architecture Mapped to ETSI NFV Framework </vt:lpstr>
      <vt:lpstr>Cisco 5G Services</vt:lpstr>
      <vt:lpstr>Cisco 5G Services Portfolio</vt:lpstr>
      <vt:lpstr>Cisco 5G Advisory Services </vt:lpstr>
      <vt:lpstr>Transform to 5G-Ready Network</vt:lpstr>
      <vt:lpstr>Deploy New “5G” Services</vt:lpstr>
      <vt:lpstr>Summary and Key Takeaways</vt:lpstr>
      <vt:lpstr>Summary</vt:lpstr>
      <vt:lpstr>Cisco Trainings &amp; Certifications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Decca Design</dc:creator>
  <cp:lastModifiedBy>Dan Kurschner (dkurschn)</cp:lastModifiedBy>
  <cp:revision>154</cp:revision>
  <dcterms:created xsi:type="dcterms:W3CDTF">2016-01-31T19:15:57Z</dcterms:created>
  <dcterms:modified xsi:type="dcterms:W3CDTF">2017-05-04T14:41:57Z</dcterms:modified>
</cp:coreProperties>
</file>