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27"/>
  </p:notesMasterIdLst>
  <p:sldIdLst>
    <p:sldId id="299" r:id="rId2"/>
    <p:sldId id="298" r:id="rId3"/>
    <p:sldId id="261" r:id="rId4"/>
    <p:sldId id="267" r:id="rId5"/>
    <p:sldId id="300" r:id="rId6"/>
    <p:sldId id="285" r:id="rId7"/>
    <p:sldId id="288" r:id="rId8"/>
    <p:sldId id="289" r:id="rId9"/>
    <p:sldId id="265" r:id="rId10"/>
    <p:sldId id="287" r:id="rId11"/>
    <p:sldId id="266" r:id="rId12"/>
    <p:sldId id="269" r:id="rId13"/>
    <p:sldId id="301" r:id="rId14"/>
    <p:sldId id="302" r:id="rId15"/>
    <p:sldId id="304" r:id="rId16"/>
    <p:sldId id="305" r:id="rId17"/>
    <p:sldId id="270" r:id="rId18"/>
    <p:sldId id="294" r:id="rId19"/>
    <p:sldId id="292" r:id="rId20"/>
    <p:sldId id="297" r:id="rId21"/>
    <p:sldId id="271" r:id="rId22"/>
    <p:sldId id="306" r:id="rId23"/>
    <p:sldId id="296" r:id="rId24"/>
    <p:sldId id="295" r:id="rId25"/>
    <p:sldId id="275" r:id="rId26"/>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pos="3144">
          <p15:clr>
            <a:srgbClr val="A4A3A4"/>
          </p15:clr>
        </p15:guide>
        <p15:guide id="2"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18" autoAdjust="0"/>
    <p:restoredTop sz="79651" autoAdjust="0"/>
  </p:normalViewPr>
  <p:slideViewPr>
    <p:cSldViewPr snapToGrid="0">
      <p:cViewPr varScale="1">
        <p:scale>
          <a:sx n="96" d="100"/>
          <a:sy n="96" d="100"/>
        </p:scale>
        <p:origin x="1080" y="72"/>
      </p:cViewPr>
      <p:guideLst>
        <p:guide pos="3144"/>
        <p:guide orient="horz" pos="162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localhost\Users\Ivan\Documents\ATT%20cDVR\SegmentRecorderModel_v22_att.xlsm"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venir Book" charset="0"/>
                <a:ea typeface="Avenir Book" charset="0"/>
                <a:cs typeface="Avenir Book" charset="0"/>
              </a:defRPr>
            </a:pPr>
            <a:r>
              <a:rPr lang="en-US"/>
              <a:t>Spindles Deployed for 1M Users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venir Book" charset="0"/>
              <a:ea typeface="Avenir Book" charset="0"/>
              <a:cs typeface="Avenir Book" charset="0"/>
            </a:defRPr>
          </a:pPr>
          <a:endParaRPr lang="en-US"/>
        </a:p>
      </c:txPr>
    </c:title>
    <c:autoTitleDeleted val="0"/>
    <c:plotArea>
      <c:layout>
        <c:manualLayout>
          <c:layoutTarget val="inner"/>
          <c:xMode val="edge"/>
          <c:yMode val="edge"/>
          <c:x val="9.7938325748180594E-2"/>
          <c:y val="0.11154225980160599"/>
          <c:w val="0.87834445476037304"/>
          <c:h val="0.60197338608947704"/>
        </c:manualLayout>
      </c:layout>
      <c:barChart>
        <c:barDir val="col"/>
        <c:grouping val="stacked"/>
        <c:varyColors val="0"/>
        <c:ser>
          <c:idx val="0"/>
          <c:order val="0"/>
          <c:tx>
            <c:strRef>
              <c:f>Sheet1!$C$49</c:f>
              <c:strCache>
                <c:ptCount val="1"/>
                <c:pt idx="0">
                  <c:v>Record Spindles</c:v>
                </c:pt>
              </c:strCache>
            </c:strRef>
          </c:tx>
          <c:spPr>
            <a:solidFill>
              <a:schemeClr val="accent5"/>
            </a:solidFill>
            <a:ln>
              <a:noFill/>
            </a:ln>
            <a:effectLst/>
          </c:spPr>
          <c:invertIfNegative val="0"/>
          <c:cat>
            <c:numRef>
              <c:f>Sheet1!$B$50:$B$63</c:f>
              <c:numCache>
                <c:formatCode>0\ "Mbps"</c:formatCode>
                <c:ptCount val="14"/>
                <c:pt idx="0">
                  <c:v>320</c:v>
                </c:pt>
                <c:pt idx="1">
                  <c:v>400</c:v>
                </c:pt>
                <c:pt idx="2">
                  <c:v>480</c:v>
                </c:pt>
                <c:pt idx="3">
                  <c:v>560</c:v>
                </c:pt>
                <c:pt idx="4">
                  <c:v>640</c:v>
                </c:pt>
                <c:pt idx="5">
                  <c:v>720</c:v>
                </c:pt>
                <c:pt idx="6">
                  <c:v>800</c:v>
                </c:pt>
                <c:pt idx="7">
                  <c:v>880</c:v>
                </c:pt>
                <c:pt idx="8">
                  <c:v>960</c:v>
                </c:pt>
                <c:pt idx="9">
                  <c:v>1040</c:v>
                </c:pt>
                <c:pt idx="10">
                  <c:v>1120</c:v>
                </c:pt>
                <c:pt idx="11">
                  <c:v>1200</c:v>
                </c:pt>
                <c:pt idx="12">
                  <c:v>1280</c:v>
                </c:pt>
                <c:pt idx="13">
                  <c:v>1360</c:v>
                </c:pt>
              </c:numCache>
            </c:numRef>
          </c:cat>
          <c:val>
            <c:numRef>
              <c:f>Sheet1!$C$50:$C$63</c:f>
              <c:numCache>
                <c:formatCode>_(* #,##0_);_(* \(#,##0\);_(* "-"??_);_(@_)</c:formatCode>
                <c:ptCount val="14"/>
                <c:pt idx="0">
                  <c:v>101562.5</c:v>
                </c:pt>
                <c:pt idx="1">
                  <c:v>81250</c:v>
                </c:pt>
                <c:pt idx="2">
                  <c:v>67708.333333333328</c:v>
                </c:pt>
                <c:pt idx="3">
                  <c:v>58035.714285714283</c:v>
                </c:pt>
                <c:pt idx="4">
                  <c:v>50781.25</c:v>
                </c:pt>
                <c:pt idx="5">
                  <c:v>45138.888888888898</c:v>
                </c:pt>
                <c:pt idx="6">
                  <c:v>40625</c:v>
                </c:pt>
                <c:pt idx="7">
                  <c:v>36931.818181818177</c:v>
                </c:pt>
                <c:pt idx="8">
                  <c:v>33854.166666666577</c:v>
                </c:pt>
                <c:pt idx="9">
                  <c:v>31250</c:v>
                </c:pt>
                <c:pt idx="10">
                  <c:v>29017.857142857141</c:v>
                </c:pt>
                <c:pt idx="11">
                  <c:v>27083.33333333331</c:v>
                </c:pt>
                <c:pt idx="12">
                  <c:v>25390.625</c:v>
                </c:pt>
                <c:pt idx="13">
                  <c:v>23897.058823529409</c:v>
                </c:pt>
              </c:numCache>
            </c:numRef>
          </c:val>
          <c:extLst>
            <c:ext xmlns:c16="http://schemas.microsoft.com/office/drawing/2014/chart" uri="{C3380CC4-5D6E-409C-BE32-E72D297353CC}">
              <c16:uniqueId val="{00000000-E1A2-4500-ACD9-06ABF4464086}"/>
            </c:ext>
          </c:extLst>
        </c:ser>
        <c:ser>
          <c:idx val="1"/>
          <c:order val="1"/>
          <c:tx>
            <c:strRef>
              <c:f>Sheet1!$D$49</c:f>
              <c:strCache>
                <c:ptCount val="1"/>
                <c:pt idx="0">
                  <c:v>Archive Spindles</c:v>
                </c:pt>
              </c:strCache>
            </c:strRef>
          </c:tx>
          <c:spPr>
            <a:solidFill>
              <a:srgbClr val="C00000"/>
            </a:solidFill>
            <a:ln>
              <a:noFill/>
            </a:ln>
            <a:effectLst/>
          </c:spPr>
          <c:invertIfNegative val="0"/>
          <c:cat>
            <c:numRef>
              <c:f>Sheet1!$B$50:$B$63</c:f>
              <c:numCache>
                <c:formatCode>0\ "Mbps"</c:formatCode>
                <c:ptCount val="14"/>
                <c:pt idx="0">
                  <c:v>320</c:v>
                </c:pt>
                <c:pt idx="1">
                  <c:v>400</c:v>
                </c:pt>
                <c:pt idx="2">
                  <c:v>480</c:v>
                </c:pt>
                <c:pt idx="3">
                  <c:v>560</c:v>
                </c:pt>
                <c:pt idx="4">
                  <c:v>640</c:v>
                </c:pt>
                <c:pt idx="5">
                  <c:v>720</c:v>
                </c:pt>
                <c:pt idx="6">
                  <c:v>800</c:v>
                </c:pt>
                <c:pt idx="7">
                  <c:v>880</c:v>
                </c:pt>
                <c:pt idx="8">
                  <c:v>960</c:v>
                </c:pt>
                <c:pt idx="9">
                  <c:v>1040</c:v>
                </c:pt>
                <c:pt idx="10">
                  <c:v>1120</c:v>
                </c:pt>
                <c:pt idx="11">
                  <c:v>1200</c:v>
                </c:pt>
                <c:pt idx="12">
                  <c:v>1280</c:v>
                </c:pt>
                <c:pt idx="13">
                  <c:v>1360</c:v>
                </c:pt>
              </c:numCache>
            </c:numRef>
          </c:cat>
          <c:val>
            <c:numRef>
              <c:f>Sheet1!$D$50:$D$63</c:f>
              <c:numCache>
                <c:formatCode>_-* #,##0_-;\-* #,##0_-;_-* "-"??_-;_-@_-</c:formatCode>
                <c:ptCount val="14"/>
                <c:pt idx="0">
                  <c:v>10000</c:v>
                </c:pt>
                <c:pt idx="1">
                  <c:v>10000</c:v>
                </c:pt>
                <c:pt idx="2">
                  <c:v>10000</c:v>
                </c:pt>
                <c:pt idx="3">
                  <c:v>10000</c:v>
                </c:pt>
                <c:pt idx="4">
                  <c:v>10000</c:v>
                </c:pt>
                <c:pt idx="5">
                  <c:v>10000</c:v>
                </c:pt>
                <c:pt idx="6">
                  <c:v>10000</c:v>
                </c:pt>
                <c:pt idx="7">
                  <c:v>10000</c:v>
                </c:pt>
                <c:pt idx="8">
                  <c:v>10000</c:v>
                </c:pt>
                <c:pt idx="9">
                  <c:v>10000</c:v>
                </c:pt>
                <c:pt idx="10">
                  <c:v>10000</c:v>
                </c:pt>
                <c:pt idx="11">
                  <c:v>10000</c:v>
                </c:pt>
                <c:pt idx="12">
                  <c:v>10000</c:v>
                </c:pt>
                <c:pt idx="13">
                  <c:v>10000</c:v>
                </c:pt>
              </c:numCache>
            </c:numRef>
          </c:val>
          <c:extLst>
            <c:ext xmlns:c16="http://schemas.microsoft.com/office/drawing/2014/chart" uri="{C3380CC4-5D6E-409C-BE32-E72D297353CC}">
              <c16:uniqueId val="{00000001-E1A2-4500-ACD9-06ABF4464086}"/>
            </c:ext>
          </c:extLst>
        </c:ser>
        <c:dLbls>
          <c:showLegendKey val="0"/>
          <c:showVal val="0"/>
          <c:showCatName val="0"/>
          <c:showSerName val="0"/>
          <c:showPercent val="0"/>
          <c:showBubbleSize val="0"/>
        </c:dLbls>
        <c:gapWidth val="150"/>
        <c:overlap val="100"/>
        <c:axId val="401468800"/>
        <c:axId val="446329984"/>
      </c:barChart>
      <c:catAx>
        <c:axId val="401468800"/>
        <c:scaling>
          <c:orientation val="minMax"/>
        </c:scaling>
        <c:delete val="1"/>
        <c:axPos val="b"/>
        <c:numFmt formatCode="0\ &quot;Mbps&quot;" sourceLinked="1"/>
        <c:majorTickMark val="none"/>
        <c:minorTickMark val="none"/>
        <c:tickLblPos val="nextTo"/>
        <c:crossAx val="446329984"/>
        <c:crosses val="autoZero"/>
        <c:auto val="1"/>
        <c:lblAlgn val="ctr"/>
        <c:lblOffset val="100"/>
        <c:noMultiLvlLbl val="0"/>
      </c:catAx>
      <c:valAx>
        <c:axId val="446329984"/>
        <c:scaling>
          <c:orientation val="minMax"/>
        </c:scaling>
        <c:delete val="1"/>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crossAx val="401468800"/>
        <c:crosses val="autoZero"/>
        <c:crossBetween val="between"/>
      </c:valAx>
      <c:spPr>
        <a:noFill/>
        <a:ln>
          <a:noFill/>
        </a:ln>
        <a:effectLst/>
      </c:spPr>
    </c:plotArea>
    <c:legend>
      <c:legendPos val="b"/>
      <c:layout>
        <c:manualLayout>
          <c:xMode val="edge"/>
          <c:yMode val="edge"/>
          <c:x val="0.80760378941120248"/>
          <c:y val="0.10319385895477055"/>
          <c:w val="0.16381171774296499"/>
          <c:h val="0.12161804655223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venir Book" charset="0"/>
              <a:ea typeface="Avenir Book" charset="0"/>
              <a:cs typeface="Avenir Book" charset="0"/>
            </a:defRPr>
          </a:pPr>
          <a:endParaRPr lang="en-US"/>
        </a:p>
      </c:txPr>
    </c:legend>
    <c:plotVisOnly val="1"/>
    <c:dispBlanksAs val="gap"/>
    <c:showDLblsOverMax val="0"/>
  </c:chart>
  <c:spPr>
    <a:noFill/>
    <a:ln>
      <a:noFill/>
    </a:ln>
    <a:effectLst/>
  </c:spPr>
  <c:txPr>
    <a:bodyPr/>
    <a:lstStyle/>
    <a:p>
      <a:pPr>
        <a:defRPr b="0" i="0">
          <a:latin typeface="Avenir Book" charset="0"/>
          <a:ea typeface="Avenir Book" charset="0"/>
          <a:cs typeface="Avenir Book"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accent3"/>
                </a:solidFill>
                <a:latin typeface="+mn-lt"/>
                <a:ea typeface="+mn-ea"/>
                <a:cs typeface="+mn-cs"/>
              </a:defRPr>
            </a:pPr>
            <a:r>
              <a:rPr lang="en-US" sz="1200" dirty="0">
                <a:solidFill>
                  <a:schemeClr val="accent3"/>
                </a:solidFill>
              </a:rPr>
              <a:t>Video Quality </a:t>
            </a:r>
            <a:r>
              <a:rPr lang="en-US" sz="1200" dirty="0" smtClean="0">
                <a:solidFill>
                  <a:schemeClr val="accent3"/>
                </a:solidFill>
              </a:rPr>
              <a:t>Fluctuation</a:t>
            </a:r>
            <a:endParaRPr lang="en-US" sz="1200" dirty="0">
              <a:solidFill>
                <a:schemeClr val="accent3"/>
              </a:solidFill>
            </a:endParaRPr>
          </a:p>
        </c:rich>
      </c:tx>
      <c:layout>
        <c:manualLayout>
          <c:xMode val="edge"/>
          <c:yMode val="edge"/>
          <c:x val="0.36720174958571322"/>
          <c:y val="2.4109471382462423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accent3"/>
              </a:solidFill>
              <a:latin typeface="+mn-lt"/>
              <a:ea typeface="+mn-ea"/>
              <a:cs typeface="+mn-cs"/>
            </a:defRPr>
          </a:pPr>
          <a:endParaRPr lang="en-US"/>
        </a:p>
      </c:txPr>
    </c:title>
    <c:autoTitleDeleted val="0"/>
    <c:plotArea>
      <c:layout>
        <c:manualLayout>
          <c:layoutTarget val="inner"/>
          <c:xMode val="edge"/>
          <c:yMode val="edge"/>
          <c:x val="4.2083770351157603E-2"/>
          <c:y val="0.19950465278730001"/>
          <c:w val="0.93206271885290903"/>
          <c:h val="0.67383550758513899"/>
        </c:manualLayout>
      </c:layout>
      <c:lineChart>
        <c:grouping val="standard"/>
        <c:varyColors val="0"/>
        <c:ser>
          <c:idx val="1"/>
          <c:order val="0"/>
          <c:tx>
            <c:strRef>
              <c:f>Sheet2!$N$1</c:f>
              <c:strCache>
                <c:ptCount val="1"/>
                <c:pt idx="0">
                  <c:v>CBR 4Mbit/s</c:v>
                </c:pt>
              </c:strCache>
            </c:strRef>
          </c:tx>
          <c:spPr>
            <a:ln w="28575" cap="rnd">
              <a:solidFill>
                <a:srgbClr val="FF0000"/>
              </a:solidFill>
              <a:round/>
            </a:ln>
            <a:effectLst/>
          </c:spPr>
          <c:marker>
            <c:symbol val="none"/>
          </c:marker>
          <c:val>
            <c:numRef>
              <c:f>Sheet2!$N$2:$N$84</c:f>
              <c:numCache>
                <c:formatCode>General</c:formatCode>
                <c:ptCount val="83"/>
                <c:pt idx="0">
                  <c:v>0.28132530120482702</c:v>
                </c:pt>
                <c:pt idx="1">
                  <c:v>0.13132530120482699</c:v>
                </c:pt>
                <c:pt idx="2">
                  <c:v>9.1325301204827597E-2</c:v>
                </c:pt>
                <c:pt idx="3">
                  <c:v>0.18132530120482701</c:v>
                </c:pt>
                <c:pt idx="4">
                  <c:v>0.261325301204828</c:v>
                </c:pt>
                <c:pt idx="5">
                  <c:v>0.27132530120482701</c:v>
                </c:pt>
                <c:pt idx="6">
                  <c:v>0.111325301204827</c:v>
                </c:pt>
                <c:pt idx="7">
                  <c:v>0.101325301204827</c:v>
                </c:pt>
                <c:pt idx="8">
                  <c:v>-5.8674698795172703E-2</c:v>
                </c:pt>
                <c:pt idx="9">
                  <c:v>-5.8674698795172703E-2</c:v>
                </c:pt>
                <c:pt idx="10">
                  <c:v>0.13132530120482699</c:v>
                </c:pt>
                <c:pt idx="11">
                  <c:v>0.27132530120482701</c:v>
                </c:pt>
                <c:pt idx="12">
                  <c:v>0.27132530120482701</c:v>
                </c:pt>
                <c:pt idx="13">
                  <c:v>0.18132530120482701</c:v>
                </c:pt>
                <c:pt idx="14">
                  <c:v>-0.418674698795172</c:v>
                </c:pt>
                <c:pt idx="15">
                  <c:v>-0.44867469879517302</c:v>
                </c:pt>
                <c:pt idx="16">
                  <c:v>-0.30867469879517301</c:v>
                </c:pt>
                <c:pt idx="17">
                  <c:v>-0.18867469879517301</c:v>
                </c:pt>
                <c:pt idx="18">
                  <c:v>-0.52867469879517304</c:v>
                </c:pt>
                <c:pt idx="19">
                  <c:v>-0.52867469879517304</c:v>
                </c:pt>
                <c:pt idx="20">
                  <c:v>-0.38867469879517302</c:v>
                </c:pt>
                <c:pt idx="21">
                  <c:v>-8.67469879517202E-3</c:v>
                </c:pt>
                <c:pt idx="22">
                  <c:v>4.13253012048269E-2</c:v>
                </c:pt>
                <c:pt idx="23">
                  <c:v>3.13253012048271E-2</c:v>
                </c:pt>
                <c:pt idx="24">
                  <c:v>0.27132530120482701</c:v>
                </c:pt>
                <c:pt idx="25">
                  <c:v>7.1325301204826302E-2</c:v>
                </c:pt>
                <c:pt idx="26">
                  <c:v>-1.8674698795173601E-2</c:v>
                </c:pt>
                <c:pt idx="27">
                  <c:v>-0.12867469879517299</c:v>
                </c:pt>
                <c:pt idx="28">
                  <c:v>-9.8674698795173599E-2</c:v>
                </c:pt>
                <c:pt idx="29">
                  <c:v>-0.27867469879517298</c:v>
                </c:pt>
                <c:pt idx="30">
                  <c:v>-0.12867469879517299</c:v>
                </c:pt>
                <c:pt idx="31">
                  <c:v>0.121325301204827</c:v>
                </c:pt>
                <c:pt idx="32">
                  <c:v>6.1325301204826502E-2</c:v>
                </c:pt>
                <c:pt idx="33">
                  <c:v>0.171325301204828</c:v>
                </c:pt>
                <c:pt idx="34">
                  <c:v>0.121325301204827</c:v>
                </c:pt>
                <c:pt idx="35">
                  <c:v>-0.208674698795173</c:v>
                </c:pt>
                <c:pt idx="36">
                  <c:v>-9.8674698795173599E-2</c:v>
                </c:pt>
                <c:pt idx="37">
                  <c:v>3.13253012048271E-2</c:v>
                </c:pt>
                <c:pt idx="38">
                  <c:v>4.13253012048269E-2</c:v>
                </c:pt>
                <c:pt idx="39">
                  <c:v>-2.8674698795173401E-2</c:v>
                </c:pt>
                <c:pt idx="40">
                  <c:v>-7.8674698795172304E-2</c:v>
                </c:pt>
                <c:pt idx="41">
                  <c:v>2.1325301204827299E-2</c:v>
                </c:pt>
                <c:pt idx="42">
                  <c:v>-6.8674698795172504E-2</c:v>
                </c:pt>
                <c:pt idx="43">
                  <c:v>-9.8674698795173599E-2</c:v>
                </c:pt>
                <c:pt idx="44">
                  <c:v>-0.26867469879517403</c:v>
                </c:pt>
                <c:pt idx="45">
                  <c:v>-8.8674698795172105E-2</c:v>
                </c:pt>
                <c:pt idx="46">
                  <c:v>3.13253012048271E-2</c:v>
                </c:pt>
                <c:pt idx="47">
                  <c:v>1.13253012048276E-2</c:v>
                </c:pt>
                <c:pt idx="48">
                  <c:v>-0.138674698795173</c:v>
                </c:pt>
                <c:pt idx="49">
                  <c:v>-9.8674698795173599E-2</c:v>
                </c:pt>
                <c:pt idx="50">
                  <c:v>-1.8674698795173601E-2</c:v>
                </c:pt>
                <c:pt idx="51">
                  <c:v>-8.8674698795172105E-2</c:v>
                </c:pt>
                <c:pt idx="52">
                  <c:v>3.13253012048271E-2</c:v>
                </c:pt>
                <c:pt idx="53">
                  <c:v>-0.11867469879517301</c:v>
                </c:pt>
                <c:pt idx="54">
                  <c:v>-0.108674698795173</c:v>
                </c:pt>
                <c:pt idx="55">
                  <c:v>-0.18867469879517301</c:v>
                </c:pt>
                <c:pt idx="56">
                  <c:v>-0.168674698795172</c:v>
                </c:pt>
                <c:pt idx="57">
                  <c:v>9.1325301204827597E-2</c:v>
                </c:pt>
                <c:pt idx="58">
                  <c:v>2.1325301204827299E-2</c:v>
                </c:pt>
                <c:pt idx="59">
                  <c:v>-6.8674698795172504E-2</c:v>
                </c:pt>
                <c:pt idx="60">
                  <c:v>7.1325301204826302E-2</c:v>
                </c:pt>
                <c:pt idx="61">
                  <c:v>5.1325301204826701E-2</c:v>
                </c:pt>
                <c:pt idx="62">
                  <c:v>0.18132530120482701</c:v>
                </c:pt>
                <c:pt idx="63">
                  <c:v>0.21132530120482701</c:v>
                </c:pt>
                <c:pt idx="64">
                  <c:v>5.1325301204826701E-2</c:v>
                </c:pt>
                <c:pt idx="65">
                  <c:v>6.1325301204826502E-2</c:v>
                </c:pt>
                <c:pt idx="66">
                  <c:v>6.1325301204826502E-2</c:v>
                </c:pt>
                <c:pt idx="67">
                  <c:v>5.1325301204826701E-2</c:v>
                </c:pt>
                <c:pt idx="68">
                  <c:v>9.1325301204827597E-2</c:v>
                </c:pt>
                <c:pt idx="69">
                  <c:v>4.13253012048269E-2</c:v>
                </c:pt>
                <c:pt idx="70">
                  <c:v>3.13253012048271E-2</c:v>
                </c:pt>
                <c:pt idx="71">
                  <c:v>4.13253012048269E-2</c:v>
                </c:pt>
                <c:pt idx="72">
                  <c:v>7.1325301204826302E-2</c:v>
                </c:pt>
                <c:pt idx="73">
                  <c:v>0.15132530120482601</c:v>
                </c:pt>
                <c:pt idx="74">
                  <c:v>0.121325301204827</c:v>
                </c:pt>
                <c:pt idx="75">
                  <c:v>0.19132530120482699</c:v>
                </c:pt>
                <c:pt idx="76">
                  <c:v>0.24132530120482801</c:v>
                </c:pt>
                <c:pt idx="77">
                  <c:v>0.201325301204827</c:v>
                </c:pt>
                <c:pt idx="78">
                  <c:v>1.13253012048276E-2</c:v>
                </c:pt>
                <c:pt idx="79">
                  <c:v>-0.12867469879517299</c:v>
                </c:pt>
                <c:pt idx="80">
                  <c:v>8.1325301204827796E-2</c:v>
                </c:pt>
                <c:pt idx="81">
                  <c:v>0.111325301204827</c:v>
                </c:pt>
                <c:pt idx="82">
                  <c:v>7.1325301204826302E-2</c:v>
                </c:pt>
              </c:numCache>
            </c:numRef>
          </c:val>
          <c:smooth val="0"/>
          <c:extLst>
            <c:ext xmlns:c16="http://schemas.microsoft.com/office/drawing/2014/chart" uri="{C3380CC4-5D6E-409C-BE32-E72D297353CC}">
              <c16:uniqueId val="{00000000-5CB4-473E-805E-BE7F0257E44D}"/>
            </c:ext>
          </c:extLst>
        </c:ser>
        <c:ser>
          <c:idx val="2"/>
          <c:order val="1"/>
          <c:tx>
            <c:strRef>
              <c:f>Sheet2!$I$1</c:f>
              <c:strCache>
                <c:ptCount val="1"/>
                <c:pt idx="0">
                  <c:v>Smart Rate Control (CAP 4Mbit/s)</c:v>
                </c:pt>
              </c:strCache>
            </c:strRef>
          </c:tx>
          <c:spPr>
            <a:ln w="28575" cap="rnd">
              <a:solidFill>
                <a:srgbClr val="00B0F0"/>
              </a:solidFill>
              <a:round/>
            </a:ln>
            <a:effectLst/>
          </c:spPr>
          <c:marker>
            <c:symbol val="none"/>
          </c:marker>
          <c:val>
            <c:numRef>
              <c:f>Sheet2!$I$2:$I$84</c:f>
              <c:numCache>
                <c:formatCode>General</c:formatCode>
                <c:ptCount val="83"/>
                <c:pt idx="0">
                  <c:v>0.204096385542167</c:v>
                </c:pt>
                <c:pt idx="1">
                  <c:v>7.4096385542166104E-2</c:v>
                </c:pt>
                <c:pt idx="2">
                  <c:v>-3.5903614457833299E-2</c:v>
                </c:pt>
                <c:pt idx="3">
                  <c:v>-6.5903614457834395E-2</c:v>
                </c:pt>
                <c:pt idx="4">
                  <c:v>-7.5903614457834195E-2</c:v>
                </c:pt>
                <c:pt idx="5">
                  <c:v>-7.5903614457834195E-2</c:v>
                </c:pt>
                <c:pt idx="6">
                  <c:v>-4.59036144578331E-2</c:v>
                </c:pt>
                <c:pt idx="7">
                  <c:v>-8.5903614457833996E-2</c:v>
                </c:pt>
                <c:pt idx="8">
                  <c:v>-6.5903614457834395E-2</c:v>
                </c:pt>
                <c:pt idx="9">
                  <c:v>-4.59036144578331E-2</c:v>
                </c:pt>
                <c:pt idx="10">
                  <c:v>-1.5903614457833701E-2</c:v>
                </c:pt>
                <c:pt idx="11">
                  <c:v>2.4096385542165401E-2</c:v>
                </c:pt>
                <c:pt idx="12">
                  <c:v>4.0963855421658497E-3</c:v>
                </c:pt>
                <c:pt idx="13">
                  <c:v>-2.5903614457833499E-2</c:v>
                </c:pt>
                <c:pt idx="14">
                  <c:v>-0.165903614457834</c:v>
                </c:pt>
                <c:pt idx="15">
                  <c:v>-9.5903614457833797E-2</c:v>
                </c:pt>
                <c:pt idx="16">
                  <c:v>-2.5903614457833499E-2</c:v>
                </c:pt>
                <c:pt idx="17">
                  <c:v>-6.5903614457834395E-2</c:v>
                </c:pt>
                <c:pt idx="18">
                  <c:v>-0.21590361445783299</c:v>
                </c:pt>
                <c:pt idx="19">
                  <c:v>-0.21590361445783299</c:v>
                </c:pt>
                <c:pt idx="20">
                  <c:v>1.40963855421656E-2</c:v>
                </c:pt>
                <c:pt idx="21">
                  <c:v>-7.5903614457834195E-2</c:v>
                </c:pt>
                <c:pt idx="22">
                  <c:v>-2.5903614457833499E-2</c:v>
                </c:pt>
                <c:pt idx="23">
                  <c:v>2.4096385542165401E-2</c:v>
                </c:pt>
                <c:pt idx="24">
                  <c:v>-5.5903614457834601E-2</c:v>
                </c:pt>
                <c:pt idx="25">
                  <c:v>-3.5903614457833299E-2</c:v>
                </c:pt>
                <c:pt idx="26">
                  <c:v>1.40963855421656E-2</c:v>
                </c:pt>
                <c:pt idx="27">
                  <c:v>4.4096385542166799E-2</c:v>
                </c:pt>
                <c:pt idx="28">
                  <c:v>-1.5903614457833701E-2</c:v>
                </c:pt>
                <c:pt idx="29">
                  <c:v>-2.5903614457833499E-2</c:v>
                </c:pt>
                <c:pt idx="30">
                  <c:v>1.40963855421656E-2</c:v>
                </c:pt>
                <c:pt idx="31">
                  <c:v>6.4096385542166304E-2</c:v>
                </c:pt>
                <c:pt idx="32">
                  <c:v>-2.5903614457833499E-2</c:v>
                </c:pt>
                <c:pt idx="33">
                  <c:v>-1.5903614457833701E-2</c:v>
                </c:pt>
                <c:pt idx="34">
                  <c:v>-1.5903614457833701E-2</c:v>
                </c:pt>
                <c:pt idx="35">
                  <c:v>-5.5903614457834601E-2</c:v>
                </c:pt>
                <c:pt idx="36">
                  <c:v>-2.5903614457833499E-2</c:v>
                </c:pt>
                <c:pt idx="37">
                  <c:v>-5.5903614457834601E-2</c:v>
                </c:pt>
                <c:pt idx="38">
                  <c:v>8.4096385542165905E-2</c:v>
                </c:pt>
                <c:pt idx="39">
                  <c:v>0.114096385542165</c:v>
                </c:pt>
                <c:pt idx="40">
                  <c:v>0.10409638554216499</c:v>
                </c:pt>
                <c:pt idx="41">
                  <c:v>5.4096385542166503E-2</c:v>
                </c:pt>
                <c:pt idx="42">
                  <c:v>2.4096385542165401E-2</c:v>
                </c:pt>
                <c:pt idx="43">
                  <c:v>-1.5903614457833701E-2</c:v>
                </c:pt>
                <c:pt idx="44">
                  <c:v>2.4096385542165401E-2</c:v>
                </c:pt>
                <c:pt idx="45">
                  <c:v>-3.5903614457833299E-2</c:v>
                </c:pt>
                <c:pt idx="46">
                  <c:v>-1.5903614457833701E-2</c:v>
                </c:pt>
                <c:pt idx="47">
                  <c:v>-1.5903614457833701E-2</c:v>
                </c:pt>
                <c:pt idx="48">
                  <c:v>-1.5903614457833701E-2</c:v>
                </c:pt>
                <c:pt idx="49">
                  <c:v>-3.5903614457833299E-2</c:v>
                </c:pt>
                <c:pt idx="50">
                  <c:v>-1.5903614457833701E-2</c:v>
                </c:pt>
                <c:pt idx="51">
                  <c:v>1.40963855421656E-2</c:v>
                </c:pt>
                <c:pt idx="52">
                  <c:v>-3.5903614457833299E-2</c:v>
                </c:pt>
                <c:pt idx="53">
                  <c:v>5.4096385542166503E-2</c:v>
                </c:pt>
                <c:pt idx="54">
                  <c:v>-5.9036144578339398E-3</c:v>
                </c:pt>
                <c:pt idx="55">
                  <c:v>-7.5903614457834195E-2</c:v>
                </c:pt>
                <c:pt idx="56">
                  <c:v>-8.5903614457833996E-2</c:v>
                </c:pt>
                <c:pt idx="57">
                  <c:v>5.4096385542166503E-2</c:v>
                </c:pt>
                <c:pt idx="58">
                  <c:v>2.4096385542165401E-2</c:v>
                </c:pt>
                <c:pt idx="59">
                  <c:v>9.4096385542165706E-2</c:v>
                </c:pt>
                <c:pt idx="60">
                  <c:v>4.0963855421658497E-3</c:v>
                </c:pt>
                <c:pt idx="61">
                  <c:v>8.4096385542165905E-2</c:v>
                </c:pt>
                <c:pt idx="62">
                  <c:v>0.10409638554216499</c:v>
                </c:pt>
                <c:pt idx="63">
                  <c:v>9.4096385542165706E-2</c:v>
                </c:pt>
                <c:pt idx="64">
                  <c:v>8.4096385542165905E-2</c:v>
                </c:pt>
                <c:pt idx="65">
                  <c:v>5.4096385542166503E-2</c:v>
                </c:pt>
                <c:pt idx="66">
                  <c:v>8.4096385542165905E-2</c:v>
                </c:pt>
                <c:pt idx="67">
                  <c:v>9.4096385542165706E-2</c:v>
                </c:pt>
                <c:pt idx="68">
                  <c:v>7.4096385542166104E-2</c:v>
                </c:pt>
                <c:pt idx="69">
                  <c:v>9.4096385542165706E-2</c:v>
                </c:pt>
                <c:pt idx="70">
                  <c:v>3.4096385542166999E-2</c:v>
                </c:pt>
                <c:pt idx="71">
                  <c:v>8.4096385542165905E-2</c:v>
                </c:pt>
                <c:pt idx="72">
                  <c:v>8.4096385542165905E-2</c:v>
                </c:pt>
                <c:pt idx="73">
                  <c:v>-4.59036144578331E-2</c:v>
                </c:pt>
                <c:pt idx="74">
                  <c:v>8.4096385542165905E-2</c:v>
                </c:pt>
                <c:pt idx="75">
                  <c:v>0.15409638554216601</c:v>
                </c:pt>
                <c:pt idx="76">
                  <c:v>0.144096385542166</c:v>
                </c:pt>
                <c:pt idx="77">
                  <c:v>-3.5903614457833299E-2</c:v>
                </c:pt>
                <c:pt idx="78">
                  <c:v>-7.5903614457834195E-2</c:v>
                </c:pt>
                <c:pt idx="79">
                  <c:v>-5.5903614457834601E-2</c:v>
                </c:pt>
                <c:pt idx="80">
                  <c:v>-7.5903614457834195E-2</c:v>
                </c:pt>
                <c:pt idx="81">
                  <c:v>-5.5903614457834601E-2</c:v>
                </c:pt>
                <c:pt idx="82">
                  <c:v>-2.5903614457833499E-2</c:v>
                </c:pt>
              </c:numCache>
            </c:numRef>
          </c:val>
          <c:smooth val="0"/>
          <c:extLst>
            <c:ext xmlns:c16="http://schemas.microsoft.com/office/drawing/2014/chart" uri="{C3380CC4-5D6E-409C-BE32-E72D297353CC}">
              <c16:uniqueId val="{00000001-5CB4-473E-805E-BE7F0257E44D}"/>
            </c:ext>
          </c:extLst>
        </c:ser>
        <c:ser>
          <c:idx val="0"/>
          <c:order val="2"/>
          <c:tx>
            <c:strRef>
              <c:f>Sheet2!$D$1</c:f>
              <c:strCache>
                <c:ptCount val="1"/>
                <c:pt idx="0">
                  <c:v>Smart Rate Control (CAP 6Mbit/s)</c:v>
                </c:pt>
              </c:strCache>
            </c:strRef>
          </c:tx>
          <c:spPr>
            <a:ln w="28575" cap="rnd">
              <a:solidFill>
                <a:schemeClr val="accent1"/>
              </a:solidFill>
              <a:round/>
            </a:ln>
            <a:effectLst/>
          </c:spPr>
          <c:marker>
            <c:symbol val="none"/>
          </c:marker>
          <c:val>
            <c:numRef>
              <c:f>Sheet2!$D$2:$D$84</c:f>
              <c:numCache>
                <c:formatCode>General</c:formatCode>
                <c:ptCount val="83"/>
                <c:pt idx="0">
                  <c:v>0.19397590361445399</c:v>
                </c:pt>
                <c:pt idx="1">
                  <c:v>6.39759036144536E-2</c:v>
                </c:pt>
                <c:pt idx="2">
                  <c:v>-4.6024096385545797E-2</c:v>
                </c:pt>
                <c:pt idx="3">
                  <c:v>-7.6024096385546996E-2</c:v>
                </c:pt>
                <c:pt idx="4">
                  <c:v>-8.60240963855467E-2</c:v>
                </c:pt>
                <c:pt idx="5">
                  <c:v>-8.60240963855467E-2</c:v>
                </c:pt>
                <c:pt idx="6">
                  <c:v>-5.6024096385545598E-2</c:v>
                </c:pt>
                <c:pt idx="7">
                  <c:v>-6.6024096385547196E-2</c:v>
                </c:pt>
                <c:pt idx="8">
                  <c:v>-7.6024096385546996E-2</c:v>
                </c:pt>
                <c:pt idx="9">
                  <c:v>-5.6024096385545598E-2</c:v>
                </c:pt>
                <c:pt idx="10">
                  <c:v>-2.60240963855463E-2</c:v>
                </c:pt>
                <c:pt idx="11">
                  <c:v>1.39759036144529E-2</c:v>
                </c:pt>
                <c:pt idx="12">
                  <c:v>-6.0240963855466801E-3</c:v>
                </c:pt>
                <c:pt idx="13">
                  <c:v>3.9759036144530998E-3</c:v>
                </c:pt>
                <c:pt idx="14">
                  <c:v>-4.6024096385545797E-2</c:v>
                </c:pt>
                <c:pt idx="15">
                  <c:v>-6.6024096385547196E-2</c:v>
                </c:pt>
                <c:pt idx="16">
                  <c:v>-3.6024096385546003E-2</c:v>
                </c:pt>
                <c:pt idx="17">
                  <c:v>-4.6024096385545797E-2</c:v>
                </c:pt>
                <c:pt idx="18">
                  <c:v>-5.6024096385545598E-2</c:v>
                </c:pt>
                <c:pt idx="19">
                  <c:v>-6.0240963855466801E-3</c:v>
                </c:pt>
                <c:pt idx="20">
                  <c:v>3.3975903614454198E-2</c:v>
                </c:pt>
                <c:pt idx="21">
                  <c:v>-8.60240963855467E-2</c:v>
                </c:pt>
                <c:pt idx="22">
                  <c:v>-3.6024096385546003E-2</c:v>
                </c:pt>
                <c:pt idx="23">
                  <c:v>1.39759036144529E-2</c:v>
                </c:pt>
                <c:pt idx="24">
                  <c:v>-6.6024096385547196E-2</c:v>
                </c:pt>
                <c:pt idx="25">
                  <c:v>-4.6024096385545797E-2</c:v>
                </c:pt>
                <c:pt idx="26">
                  <c:v>3.9759036144530998E-3</c:v>
                </c:pt>
                <c:pt idx="27">
                  <c:v>3.3975903614454198E-2</c:v>
                </c:pt>
                <c:pt idx="28">
                  <c:v>-2.60240963855463E-2</c:v>
                </c:pt>
                <c:pt idx="29">
                  <c:v>3.3975903614454198E-2</c:v>
                </c:pt>
                <c:pt idx="30">
                  <c:v>3.9759036144530998E-3</c:v>
                </c:pt>
                <c:pt idx="31">
                  <c:v>5.3975903614453799E-2</c:v>
                </c:pt>
                <c:pt idx="32">
                  <c:v>-3.6024096385546003E-2</c:v>
                </c:pt>
                <c:pt idx="33">
                  <c:v>-2.60240963855463E-2</c:v>
                </c:pt>
                <c:pt idx="34">
                  <c:v>-2.60240963855463E-2</c:v>
                </c:pt>
                <c:pt idx="35">
                  <c:v>-4.6024096385545797E-2</c:v>
                </c:pt>
                <c:pt idx="36">
                  <c:v>-3.6024096385546003E-2</c:v>
                </c:pt>
                <c:pt idx="37">
                  <c:v>-6.6024096385547196E-2</c:v>
                </c:pt>
                <c:pt idx="38">
                  <c:v>7.39759036144534E-2</c:v>
                </c:pt>
                <c:pt idx="39">
                  <c:v>0.103975903614453</c:v>
                </c:pt>
                <c:pt idx="40">
                  <c:v>9.3975903614452905E-2</c:v>
                </c:pt>
                <c:pt idx="41">
                  <c:v>4.3975903614453998E-2</c:v>
                </c:pt>
                <c:pt idx="42">
                  <c:v>4.3975903614453998E-2</c:v>
                </c:pt>
                <c:pt idx="43">
                  <c:v>-2.60240963855463E-2</c:v>
                </c:pt>
                <c:pt idx="44">
                  <c:v>1.39759036144529E-2</c:v>
                </c:pt>
                <c:pt idx="45">
                  <c:v>-4.6024096385545797E-2</c:v>
                </c:pt>
                <c:pt idx="46">
                  <c:v>-2.60240963855463E-2</c:v>
                </c:pt>
                <c:pt idx="47">
                  <c:v>-1.6024096385546499E-2</c:v>
                </c:pt>
                <c:pt idx="48">
                  <c:v>-2.60240963855463E-2</c:v>
                </c:pt>
                <c:pt idx="49">
                  <c:v>-4.6024096385545797E-2</c:v>
                </c:pt>
                <c:pt idx="50">
                  <c:v>-2.60240963855463E-2</c:v>
                </c:pt>
                <c:pt idx="51">
                  <c:v>3.9759036144530998E-3</c:v>
                </c:pt>
                <c:pt idx="52">
                  <c:v>-4.6024096385545797E-2</c:v>
                </c:pt>
                <c:pt idx="53">
                  <c:v>4.3975903614453998E-2</c:v>
                </c:pt>
                <c:pt idx="54">
                  <c:v>-1.6024096385546499E-2</c:v>
                </c:pt>
                <c:pt idx="55">
                  <c:v>-8.60240963855467E-2</c:v>
                </c:pt>
                <c:pt idx="56">
                  <c:v>-9.6024096385546501E-2</c:v>
                </c:pt>
                <c:pt idx="57">
                  <c:v>4.3975903614453998E-2</c:v>
                </c:pt>
                <c:pt idx="58">
                  <c:v>1.39759036144529E-2</c:v>
                </c:pt>
                <c:pt idx="59">
                  <c:v>8.3975903614453201E-2</c:v>
                </c:pt>
                <c:pt idx="60">
                  <c:v>-6.0240963855466801E-3</c:v>
                </c:pt>
                <c:pt idx="61">
                  <c:v>7.39759036144534E-2</c:v>
                </c:pt>
                <c:pt idx="62">
                  <c:v>0.103975903614453</c:v>
                </c:pt>
                <c:pt idx="63">
                  <c:v>8.3975903614453201E-2</c:v>
                </c:pt>
                <c:pt idx="64">
                  <c:v>7.39759036144534E-2</c:v>
                </c:pt>
                <c:pt idx="65">
                  <c:v>4.3975903614453998E-2</c:v>
                </c:pt>
                <c:pt idx="66">
                  <c:v>7.39759036144534E-2</c:v>
                </c:pt>
                <c:pt idx="67">
                  <c:v>8.3975903614453201E-2</c:v>
                </c:pt>
                <c:pt idx="68">
                  <c:v>6.39759036144536E-2</c:v>
                </c:pt>
                <c:pt idx="69">
                  <c:v>8.3975903614453201E-2</c:v>
                </c:pt>
                <c:pt idx="70">
                  <c:v>2.39759036144544E-2</c:v>
                </c:pt>
                <c:pt idx="71">
                  <c:v>7.39759036144534E-2</c:v>
                </c:pt>
                <c:pt idx="72">
                  <c:v>7.39759036144534E-2</c:v>
                </c:pt>
                <c:pt idx="73">
                  <c:v>-5.6024096385545598E-2</c:v>
                </c:pt>
                <c:pt idx="74">
                  <c:v>7.39759036144534E-2</c:v>
                </c:pt>
                <c:pt idx="75">
                  <c:v>0.143975903614454</c:v>
                </c:pt>
                <c:pt idx="76">
                  <c:v>0.13397590361445399</c:v>
                </c:pt>
                <c:pt idx="77">
                  <c:v>-4.6024096385545797E-2</c:v>
                </c:pt>
                <c:pt idx="78">
                  <c:v>-7.6024096385546996E-2</c:v>
                </c:pt>
                <c:pt idx="79">
                  <c:v>-6.6024096385547196E-2</c:v>
                </c:pt>
                <c:pt idx="80">
                  <c:v>-8.60240963855467E-2</c:v>
                </c:pt>
                <c:pt idx="81">
                  <c:v>-6.6024096385547196E-2</c:v>
                </c:pt>
                <c:pt idx="82">
                  <c:v>-3.6024096385546003E-2</c:v>
                </c:pt>
              </c:numCache>
            </c:numRef>
          </c:val>
          <c:smooth val="0"/>
          <c:extLst>
            <c:ext xmlns:c16="http://schemas.microsoft.com/office/drawing/2014/chart" uri="{C3380CC4-5D6E-409C-BE32-E72D297353CC}">
              <c16:uniqueId val="{00000002-5CB4-473E-805E-BE7F0257E44D}"/>
            </c:ext>
          </c:extLst>
        </c:ser>
        <c:dLbls>
          <c:showLegendKey val="0"/>
          <c:showVal val="0"/>
          <c:showCatName val="0"/>
          <c:showSerName val="0"/>
          <c:showPercent val="0"/>
          <c:showBubbleSize val="0"/>
        </c:dLbls>
        <c:smooth val="0"/>
        <c:axId val="1285105968"/>
        <c:axId val="1285107744"/>
      </c:lineChart>
      <c:catAx>
        <c:axId val="1285105968"/>
        <c:scaling>
          <c:orientation val="minMax"/>
        </c:scaling>
        <c:delete val="1"/>
        <c:axPos val="b"/>
        <c:majorTickMark val="none"/>
        <c:minorTickMark val="none"/>
        <c:tickLblPos val="nextTo"/>
        <c:crossAx val="1285107744"/>
        <c:crossesAt val="0"/>
        <c:auto val="1"/>
        <c:lblAlgn val="ctr"/>
        <c:lblOffset val="100"/>
        <c:tickLblSkip val="83"/>
        <c:noMultiLvlLbl val="0"/>
      </c:catAx>
      <c:valAx>
        <c:axId val="1285107744"/>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CiscoSansTT ExtraLight" charset="0"/>
                <a:ea typeface="CiscoSansTT ExtraLight" charset="0"/>
                <a:cs typeface="CiscoSansTT ExtraLight" charset="0"/>
              </a:defRPr>
            </a:pPr>
            <a:endParaRPr lang="en-US"/>
          </a:p>
        </c:txPr>
        <c:crossAx val="1285105968"/>
        <c:crosses val="autoZero"/>
        <c:crossBetween val="between"/>
        <c:majorUnit val="0.2"/>
        <c:minorUnit val="0.2"/>
      </c:valAx>
      <c:spPr>
        <a:noFill/>
        <a:ln>
          <a:noFill/>
        </a:ln>
        <a:effectLst/>
      </c:spPr>
    </c:plotArea>
    <c:legend>
      <c:legendPos val="b"/>
      <c:layout>
        <c:manualLayout>
          <c:xMode val="edge"/>
          <c:yMode val="edge"/>
          <c:x val="0.26152871728084109"/>
          <c:y val="0.61248448178191328"/>
          <c:w val="0.47694230553813505"/>
          <c:h val="0.38751551821808672"/>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9361B8-17E6-4C0C-BB9A-BE9EA5B6F022}"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31552FA2-D48C-49A1-AD89-2EC62B64A6A0}">
      <dgm:prSet phldrT="[Text]" custT="1"/>
      <dgm:spPr/>
      <dgm:t>
        <a:bodyPr/>
        <a:lstStyle/>
        <a:p>
          <a:r>
            <a:rPr lang="en-US" sz="2000" b="1" dirty="0" smtClean="0">
              <a:solidFill>
                <a:schemeClr val="bg2"/>
              </a:solidFill>
              <a:latin typeface="Calibri" charset="0"/>
              <a:ea typeface="Calibri" charset="0"/>
              <a:cs typeface="Calibri" charset="0"/>
            </a:rPr>
            <a:t>Scale and Performance</a:t>
          </a:r>
          <a:endParaRPr lang="en-US" sz="2000" dirty="0">
            <a:solidFill>
              <a:schemeClr val="bg2"/>
            </a:solidFill>
            <a:latin typeface="Calibri" charset="0"/>
            <a:ea typeface="Calibri" charset="0"/>
            <a:cs typeface="Calibri" charset="0"/>
          </a:endParaRPr>
        </a:p>
      </dgm:t>
    </dgm:pt>
    <dgm:pt modelId="{9DDDABE0-CA7E-4FCE-BF5A-2551A4444C7D}" type="parTrans" cxnId="{732F00F0-FEE2-4B2C-9B0F-899B4EE035FB}">
      <dgm:prSet/>
      <dgm:spPr/>
      <dgm:t>
        <a:bodyPr/>
        <a:lstStyle/>
        <a:p>
          <a:endParaRPr lang="en-US">
            <a:solidFill>
              <a:schemeClr val="bg2"/>
            </a:solidFill>
          </a:endParaRPr>
        </a:p>
      </dgm:t>
    </dgm:pt>
    <dgm:pt modelId="{0D340E4F-226C-4AFE-8040-077AA23FD73D}" type="sibTrans" cxnId="{732F00F0-FEE2-4B2C-9B0F-899B4EE035FB}">
      <dgm:prSet/>
      <dgm:spPr/>
      <dgm:t>
        <a:bodyPr/>
        <a:lstStyle/>
        <a:p>
          <a:endParaRPr lang="en-US">
            <a:solidFill>
              <a:schemeClr val="bg2"/>
            </a:solidFill>
          </a:endParaRPr>
        </a:p>
      </dgm:t>
    </dgm:pt>
    <dgm:pt modelId="{4E36635B-F551-4FA0-BC5E-1381258547E3}">
      <dgm:prSet phldrT="[Text]" custT="1"/>
      <dgm:spPr/>
      <dgm:t>
        <a:bodyPr/>
        <a:lstStyle/>
        <a:p>
          <a:r>
            <a:rPr lang="en-US" sz="2000" b="1" dirty="0" smtClean="0">
              <a:solidFill>
                <a:schemeClr val="bg2"/>
              </a:solidFill>
              <a:latin typeface="Calibri" charset="0"/>
              <a:ea typeface="Calibri" charset="0"/>
              <a:cs typeface="Calibri" charset="0"/>
            </a:rPr>
            <a:t>Hybrid Cloud Deployment</a:t>
          </a:r>
          <a:endParaRPr lang="en-US" sz="2000" b="1" dirty="0">
            <a:solidFill>
              <a:schemeClr val="bg2"/>
            </a:solidFill>
            <a:latin typeface="Calibri" charset="0"/>
            <a:ea typeface="Calibri" charset="0"/>
            <a:cs typeface="Calibri" charset="0"/>
          </a:endParaRPr>
        </a:p>
      </dgm:t>
    </dgm:pt>
    <dgm:pt modelId="{59059D48-3C4D-4FC3-B7D9-595EB133CC6D}" type="parTrans" cxnId="{51254A68-4864-4266-8DAC-ECBF3EC07B7E}">
      <dgm:prSet/>
      <dgm:spPr/>
      <dgm:t>
        <a:bodyPr/>
        <a:lstStyle/>
        <a:p>
          <a:endParaRPr lang="en-US">
            <a:solidFill>
              <a:schemeClr val="bg2"/>
            </a:solidFill>
          </a:endParaRPr>
        </a:p>
      </dgm:t>
    </dgm:pt>
    <dgm:pt modelId="{0C600133-F605-4AC5-ACA4-C455241CA557}" type="sibTrans" cxnId="{51254A68-4864-4266-8DAC-ECBF3EC07B7E}">
      <dgm:prSet/>
      <dgm:spPr/>
      <dgm:t>
        <a:bodyPr/>
        <a:lstStyle/>
        <a:p>
          <a:endParaRPr lang="en-US">
            <a:solidFill>
              <a:schemeClr val="bg2"/>
            </a:solidFill>
          </a:endParaRPr>
        </a:p>
      </dgm:t>
    </dgm:pt>
    <dgm:pt modelId="{51AC1278-A076-4971-BA7D-F1490D2FA00A}">
      <dgm:prSet phldrT="[Text]" custT="1"/>
      <dgm:spPr/>
      <dgm:t>
        <a:bodyPr/>
        <a:lstStyle/>
        <a:p>
          <a:endParaRPr lang="en-US" sz="1200" dirty="0">
            <a:solidFill>
              <a:schemeClr val="bg2"/>
            </a:solidFill>
            <a:latin typeface="Calibri" charset="0"/>
            <a:ea typeface="Calibri" charset="0"/>
            <a:cs typeface="Calibri" charset="0"/>
          </a:endParaRPr>
        </a:p>
      </dgm:t>
    </dgm:pt>
    <dgm:pt modelId="{D5B061A5-7FCB-4D07-9161-0C31F9A5F70A}" type="parTrans" cxnId="{D1B8C189-CEFE-4E18-BA3D-7DB354D00840}">
      <dgm:prSet/>
      <dgm:spPr/>
      <dgm:t>
        <a:bodyPr/>
        <a:lstStyle/>
        <a:p>
          <a:endParaRPr lang="en-US">
            <a:solidFill>
              <a:schemeClr val="bg2"/>
            </a:solidFill>
          </a:endParaRPr>
        </a:p>
      </dgm:t>
    </dgm:pt>
    <dgm:pt modelId="{DA3B1A5F-10A6-48D4-8FDD-16E96C1D8CBB}" type="sibTrans" cxnId="{D1B8C189-CEFE-4E18-BA3D-7DB354D00840}">
      <dgm:prSet/>
      <dgm:spPr/>
      <dgm:t>
        <a:bodyPr/>
        <a:lstStyle/>
        <a:p>
          <a:endParaRPr lang="en-US">
            <a:solidFill>
              <a:schemeClr val="bg2"/>
            </a:solidFill>
          </a:endParaRPr>
        </a:p>
      </dgm:t>
    </dgm:pt>
    <dgm:pt modelId="{2F7B4F5D-9F8A-4E86-9B37-B8FACF88573E}">
      <dgm:prSet phldrT="[Text]" custT="1"/>
      <dgm:spPr/>
      <dgm:t>
        <a:bodyPr/>
        <a:lstStyle/>
        <a:p>
          <a:r>
            <a:rPr lang="en-US" sz="2000" b="1" dirty="0" smtClean="0">
              <a:solidFill>
                <a:schemeClr val="bg2"/>
              </a:solidFill>
              <a:latin typeface="Calibri" charset="0"/>
              <a:ea typeface="Calibri" charset="0"/>
              <a:cs typeface="Calibri" charset="0"/>
            </a:rPr>
            <a:t>Operational Benefits</a:t>
          </a:r>
          <a:endParaRPr lang="en-US" sz="2000" dirty="0">
            <a:solidFill>
              <a:schemeClr val="bg2"/>
            </a:solidFill>
            <a:latin typeface="Calibri" charset="0"/>
            <a:ea typeface="Calibri" charset="0"/>
            <a:cs typeface="Calibri" charset="0"/>
          </a:endParaRPr>
        </a:p>
      </dgm:t>
    </dgm:pt>
    <dgm:pt modelId="{5884038B-FEE1-47C1-AE85-64EB0646582D}" type="parTrans" cxnId="{99920E54-38D5-40C2-B531-E04AA7665F78}">
      <dgm:prSet/>
      <dgm:spPr/>
      <dgm:t>
        <a:bodyPr/>
        <a:lstStyle/>
        <a:p>
          <a:endParaRPr lang="en-US">
            <a:solidFill>
              <a:schemeClr val="bg2"/>
            </a:solidFill>
          </a:endParaRPr>
        </a:p>
      </dgm:t>
    </dgm:pt>
    <dgm:pt modelId="{DD68CA49-A664-4D63-B68D-909D13AB3624}" type="sibTrans" cxnId="{99920E54-38D5-40C2-B531-E04AA7665F78}">
      <dgm:prSet/>
      <dgm:spPr/>
      <dgm:t>
        <a:bodyPr/>
        <a:lstStyle/>
        <a:p>
          <a:endParaRPr lang="en-US">
            <a:solidFill>
              <a:schemeClr val="bg2"/>
            </a:solidFill>
          </a:endParaRPr>
        </a:p>
      </dgm:t>
    </dgm:pt>
    <dgm:pt modelId="{C1001CC2-1827-4B8A-B7A2-BA62EAFF4525}">
      <dgm:prSet phldrT="[Text]" custT="1"/>
      <dgm:spPr/>
      <dgm:t>
        <a:bodyPr/>
        <a:lstStyle/>
        <a:p>
          <a:r>
            <a:rPr lang="en-US" sz="1400" dirty="0" smtClean="0">
              <a:solidFill>
                <a:srgbClr val="4D4D4D"/>
              </a:solidFill>
              <a:cs typeface="Avenir Book"/>
            </a:rPr>
            <a:t>Individual agents deployed as Docker Containers</a:t>
          </a:r>
          <a:endParaRPr lang="en-US" sz="1400" dirty="0">
            <a:solidFill>
              <a:schemeClr val="bg2"/>
            </a:solidFill>
            <a:latin typeface="Calibri" charset="0"/>
            <a:ea typeface="Calibri" charset="0"/>
            <a:cs typeface="Calibri" charset="0"/>
          </a:endParaRPr>
        </a:p>
      </dgm:t>
    </dgm:pt>
    <dgm:pt modelId="{325150E8-7A6F-4B59-BFEB-5CAD515E4F05}" type="parTrans" cxnId="{762EAA99-8D79-44B7-A2B3-2F25203FE229}">
      <dgm:prSet/>
      <dgm:spPr/>
      <dgm:t>
        <a:bodyPr/>
        <a:lstStyle/>
        <a:p>
          <a:endParaRPr lang="en-US">
            <a:solidFill>
              <a:schemeClr val="bg2"/>
            </a:solidFill>
          </a:endParaRPr>
        </a:p>
      </dgm:t>
    </dgm:pt>
    <dgm:pt modelId="{44FFC018-B8AD-47CF-8B88-ADDA0E02DAED}" type="sibTrans" cxnId="{762EAA99-8D79-44B7-A2B3-2F25203FE229}">
      <dgm:prSet/>
      <dgm:spPr/>
      <dgm:t>
        <a:bodyPr/>
        <a:lstStyle/>
        <a:p>
          <a:endParaRPr lang="en-US">
            <a:solidFill>
              <a:schemeClr val="bg2"/>
            </a:solidFill>
          </a:endParaRPr>
        </a:p>
      </dgm:t>
    </dgm:pt>
    <dgm:pt modelId="{BF501F93-BC9D-4BE1-86DA-E1FE57A76498}">
      <dgm:prSet phldrT="[Text]" custT="1"/>
      <dgm:spPr/>
      <dgm:t>
        <a:bodyPr/>
        <a:lstStyle/>
        <a:p>
          <a:endParaRPr lang="en-US" sz="1400" dirty="0">
            <a:solidFill>
              <a:schemeClr val="bg2"/>
            </a:solidFill>
            <a:latin typeface="Calibri" charset="0"/>
            <a:ea typeface="Calibri" charset="0"/>
            <a:cs typeface="Calibri" charset="0"/>
          </a:endParaRPr>
        </a:p>
      </dgm:t>
    </dgm:pt>
    <dgm:pt modelId="{3321BD25-BBF7-47D2-91C1-39DF15409A07}" type="parTrans" cxnId="{3748F7D0-009B-4B70-BDD2-967322F255BA}">
      <dgm:prSet/>
      <dgm:spPr/>
      <dgm:t>
        <a:bodyPr/>
        <a:lstStyle/>
        <a:p>
          <a:endParaRPr lang="en-US">
            <a:solidFill>
              <a:schemeClr val="bg2"/>
            </a:solidFill>
          </a:endParaRPr>
        </a:p>
      </dgm:t>
    </dgm:pt>
    <dgm:pt modelId="{68E5DE93-D7FA-4FAC-BC9A-EE5800334EC8}" type="sibTrans" cxnId="{3748F7D0-009B-4B70-BDD2-967322F255BA}">
      <dgm:prSet/>
      <dgm:spPr/>
      <dgm:t>
        <a:bodyPr/>
        <a:lstStyle/>
        <a:p>
          <a:endParaRPr lang="en-US">
            <a:solidFill>
              <a:schemeClr val="bg2"/>
            </a:solidFill>
          </a:endParaRPr>
        </a:p>
      </dgm:t>
    </dgm:pt>
    <dgm:pt modelId="{7BA49D64-5A51-48E1-B443-FB9AE4642484}">
      <dgm:prSet phldrT="[Text]" custT="1"/>
      <dgm:spPr/>
      <dgm:t>
        <a:bodyPr/>
        <a:lstStyle/>
        <a:p>
          <a:endParaRPr lang="en-US" sz="1400" dirty="0">
            <a:solidFill>
              <a:schemeClr val="bg2"/>
            </a:solidFill>
            <a:latin typeface="Calibri" charset="0"/>
            <a:ea typeface="Calibri" charset="0"/>
            <a:cs typeface="Calibri" charset="0"/>
          </a:endParaRPr>
        </a:p>
      </dgm:t>
    </dgm:pt>
    <dgm:pt modelId="{3663ED5A-6232-490F-80D8-67A5A89AB312}" type="parTrans" cxnId="{F5DD9869-FDE5-4F66-B46F-8AF6EC302CD4}">
      <dgm:prSet/>
      <dgm:spPr/>
      <dgm:t>
        <a:bodyPr/>
        <a:lstStyle/>
        <a:p>
          <a:endParaRPr lang="en-US">
            <a:solidFill>
              <a:schemeClr val="bg2"/>
            </a:solidFill>
          </a:endParaRPr>
        </a:p>
      </dgm:t>
    </dgm:pt>
    <dgm:pt modelId="{74FB4FB4-E01A-4A10-BD5E-49C191E5A512}" type="sibTrans" cxnId="{F5DD9869-FDE5-4F66-B46F-8AF6EC302CD4}">
      <dgm:prSet/>
      <dgm:spPr/>
      <dgm:t>
        <a:bodyPr/>
        <a:lstStyle/>
        <a:p>
          <a:endParaRPr lang="en-US">
            <a:solidFill>
              <a:schemeClr val="bg2"/>
            </a:solidFill>
          </a:endParaRPr>
        </a:p>
      </dgm:t>
    </dgm:pt>
    <dgm:pt modelId="{E3A21AF8-0C49-4034-A258-A0EBE871D9D8}">
      <dgm:prSet phldrT="[Text]" custT="1"/>
      <dgm:spPr/>
      <dgm:t>
        <a:bodyPr/>
        <a:lstStyle/>
        <a:p>
          <a:endParaRPr lang="en-US" sz="1400" dirty="0">
            <a:solidFill>
              <a:schemeClr val="bg2"/>
            </a:solidFill>
            <a:latin typeface="Calibri" charset="0"/>
            <a:ea typeface="Calibri" charset="0"/>
            <a:cs typeface="Calibri" charset="0"/>
          </a:endParaRPr>
        </a:p>
      </dgm:t>
    </dgm:pt>
    <dgm:pt modelId="{70A49776-1024-474A-AC42-C2EB4421A259}" type="parTrans" cxnId="{8B81720F-2023-47FB-9CBC-979CC4ED2683}">
      <dgm:prSet/>
      <dgm:spPr/>
      <dgm:t>
        <a:bodyPr/>
        <a:lstStyle/>
        <a:p>
          <a:endParaRPr lang="en-US">
            <a:solidFill>
              <a:schemeClr val="bg2"/>
            </a:solidFill>
          </a:endParaRPr>
        </a:p>
      </dgm:t>
    </dgm:pt>
    <dgm:pt modelId="{D9BE2C3E-9FEE-4C1C-9C00-4E087B824CC5}" type="sibTrans" cxnId="{8B81720F-2023-47FB-9CBC-979CC4ED2683}">
      <dgm:prSet/>
      <dgm:spPr/>
      <dgm:t>
        <a:bodyPr/>
        <a:lstStyle/>
        <a:p>
          <a:endParaRPr lang="en-US">
            <a:solidFill>
              <a:schemeClr val="bg2"/>
            </a:solidFill>
          </a:endParaRPr>
        </a:p>
      </dgm:t>
    </dgm:pt>
    <dgm:pt modelId="{D07A99FB-1DC2-4835-9FE9-762B922FE153}">
      <dgm:prSet phldrT="[Text]" custT="1"/>
      <dgm:spPr/>
      <dgm:t>
        <a:bodyPr/>
        <a:lstStyle/>
        <a:p>
          <a:r>
            <a:rPr lang="en-US" sz="1400" b="0" i="0" dirty="0" smtClean="0"/>
            <a:t>Kubernetes cluster can be deployed on bare metal or on virtual machine</a:t>
          </a:r>
          <a:endParaRPr lang="en-US" sz="1400" b="0" i="0" dirty="0">
            <a:solidFill>
              <a:schemeClr val="bg2"/>
            </a:solidFill>
            <a:latin typeface="Calibri" charset="0"/>
            <a:ea typeface="Calibri" charset="0"/>
            <a:cs typeface="Calibri" charset="0"/>
          </a:endParaRPr>
        </a:p>
      </dgm:t>
    </dgm:pt>
    <dgm:pt modelId="{A7B46FA7-F8D8-439B-A7AF-FD650A354A1C}" type="parTrans" cxnId="{560D0EEE-811F-4924-A9FF-AAB975CB0D29}">
      <dgm:prSet/>
      <dgm:spPr/>
      <dgm:t>
        <a:bodyPr/>
        <a:lstStyle/>
        <a:p>
          <a:endParaRPr lang="en-US">
            <a:solidFill>
              <a:schemeClr val="bg2"/>
            </a:solidFill>
          </a:endParaRPr>
        </a:p>
      </dgm:t>
    </dgm:pt>
    <dgm:pt modelId="{46CFC7DA-7D5F-4BB1-BF38-8C5F94EB7000}" type="sibTrans" cxnId="{560D0EEE-811F-4924-A9FF-AAB975CB0D29}">
      <dgm:prSet/>
      <dgm:spPr/>
      <dgm:t>
        <a:bodyPr/>
        <a:lstStyle/>
        <a:p>
          <a:endParaRPr lang="en-US">
            <a:solidFill>
              <a:schemeClr val="bg2"/>
            </a:solidFill>
          </a:endParaRPr>
        </a:p>
      </dgm:t>
    </dgm:pt>
    <dgm:pt modelId="{83D9BA99-A81D-4CA4-82AE-1109C23C241E}">
      <dgm:prSet custT="1"/>
      <dgm:spPr/>
      <dgm:t>
        <a:bodyPr/>
        <a:lstStyle/>
        <a:p>
          <a:r>
            <a:rPr lang="en-US" sz="1400" dirty="0" smtClean="0">
              <a:solidFill>
                <a:srgbClr val="4D4D4D"/>
              </a:solidFill>
              <a:cs typeface="Avenir Book"/>
            </a:rPr>
            <a:t>More effective utilization of compute resources</a:t>
          </a:r>
        </a:p>
      </dgm:t>
    </dgm:pt>
    <dgm:pt modelId="{3A3CD18E-11F0-45F2-8527-07EE4D0E061E}" type="parTrans" cxnId="{FD0ECBC1-1749-471E-8576-1C15B26DD6A5}">
      <dgm:prSet/>
      <dgm:spPr/>
      <dgm:t>
        <a:bodyPr/>
        <a:lstStyle/>
        <a:p>
          <a:endParaRPr lang="en-US"/>
        </a:p>
      </dgm:t>
    </dgm:pt>
    <dgm:pt modelId="{A1F7B3FC-8F7C-418D-BD83-A7F9980E2B19}" type="sibTrans" cxnId="{FD0ECBC1-1749-471E-8576-1C15B26DD6A5}">
      <dgm:prSet/>
      <dgm:spPr/>
      <dgm:t>
        <a:bodyPr/>
        <a:lstStyle/>
        <a:p>
          <a:endParaRPr lang="en-US"/>
        </a:p>
      </dgm:t>
    </dgm:pt>
    <dgm:pt modelId="{9062C6FC-BFDB-4D84-920F-6F3F6450BB36}">
      <dgm:prSet custT="1"/>
      <dgm:spPr/>
      <dgm:t>
        <a:bodyPr/>
        <a:lstStyle/>
        <a:p>
          <a:r>
            <a:rPr lang="en-US" sz="1400" dirty="0" smtClean="0">
              <a:solidFill>
                <a:srgbClr val="4D4D4D"/>
              </a:solidFill>
              <a:cs typeface="Avenir Book"/>
            </a:rPr>
            <a:t>Configuration and Software upgrades localized to single agent</a:t>
          </a:r>
          <a:endParaRPr lang="en-US" sz="1400" dirty="0">
            <a:solidFill>
              <a:srgbClr val="4D4D4D"/>
            </a:solidFill>
            <a:cs typeface="Avenir Book"/>
          </a:endParaRPr>
        </a:p>
      </dgm:t>
    </dgm:pt>
    <dgm:pt modelId="{EE0EEC1E-C1DD-4DC0-9783-B51C0776E9CF}" type="parTrans" cxnId="{E0837627-0DDD-441D-A8AF-A56D11E561ED}">
      <dgm:prSet/>
      <dgm:spPr/>
      <dgm:t>
        <a:bodyPr/>
        <a:lstStyle/>
        <a:p>
          <a:endParaRPr lang="en-US"/>
        </a:p>
      </dgm:t>
    </dgm:pt>
    <dgm:pt modelId="{D77F4961-E470-4333-80BC-4C3D8B46BA31}" type="sibTrans" cxnId="{E0837627-0DDD-441D-A8AF-A56D11E561ED}">
      <dgm:prSet/>
      <dgm:spPr/>
      <dgm:t>
        <a:bodyPr/>
        <a:lstStyle/>
        <a:p>
          <a:endParaRPr lang="en-US"/>
        </a:p>
      </dgm:t>
    </dgm:pt>
    <dgm:pt modelId="{A7360DD9-B9D0-4844-A65D-A7074541D208}">
      <dgm:prSet custT="1"/>
      <dgm:spPr/>
      <dgm:t>
        <a:bodyPr/>
        <a:lstStyle/>
        <a:p>
          <a:r>
            <a:rPr lang="en-US" sz="1400" dirty="0" smtClean="0">
              <a:solidFill>
                <a:srgbClr val="4D4D4D"/>
              </a:solidFill>
              <a:cs typeface="Avenir Book"/>
            </a:rPr>
            <a:t>Issue/defect insulated to single agent</a:t>
          </a:r>
          <a:endParaRPr lang="en-US" sz="1400" dirty="0">
            <a:solidFill>
              <a:srgbClr val="4D4D4D"/>
            </a:solidFill>
            <a:cs typeface="Avenir Book"/>
          </a:endParaRPr>
        </a:p>
      </dgm:t>
    </dgm:pt>
    <dgm:pt modelId="{C01EA436-B7C6-4C29-BFFC-8F349F1B68FF}" type="parTrans" cxnId="{266D7276-D11C-402D-AB1C-BF2D711AD17F}">
      <dgm:prSet/>
      <dgm:spPr/>
      <dgm:t>
        <a:bodyPr/>
        <a:lstStyle/>
        <a:p>
          <a:endParaRPr lang="en-US"/>
        </a:p>
      </dgm:t>
    </dgm:pt>
    <dgm:pt modelId="{3CE5CAC8-C6AC-4FB5-87A7-2849DAC234E7}" type="sibTrans" cxnId="{266D7276-D11C-402D-AB1C-BF2D711AD17F}">
      <dgm:prSet/>
      <dgm:spPr/>
      <dgm:t>
        <a:bodyPr/>
        <a:lstStyle/>
        <a:p>
          <a:endParaRPr lang="en-US"/>
        </a:p>
      </dgm:t>
    </dgm:pt>
    <dgm:pt modelId="{89B5DB91-17F1-4E86-AA25-8AEE73797002}">
      <dgm:prSet phldrT="[Text]" custT="1"/>
      <dgm:spPr/>
      <dgm:t>
        <a:bodyPr/>
        <a:lstStyle/>
        <a:p>
          <a:r>
            <a:rPr lang="en-US" sz="1400" dirty="0" smtClean="0">
              <a:solidFill>
                <a:srgbClr val="4D4D4D"/>
              </a:solidFill>
              <a:cs typeface="Avenir Book"/>
            </a:rPr>
            <a:t>Quick spin up time allows on-the-fly elasticity and less overprovisioning</a:t>
          </a:r>
          <a:endParaRPr lang="en-US" sz="1400" dirty="0">
            <a:solidFill>
              <a:schemeClr val="bg2"/>
            </a:solidFill>
            <a:latin typeface="Calibri" charset="0"/>
            <a:ea typeface="Calibri" charset="0"/>
            <a:cs typeface="Calibri" charset="0"/>
          </a:endParaRPr>
        </a:p>
      </dgm:t>
    </dgm:pt>
    <dgm:pt modelId="{26744061-98A3-4ED8-BA13-EA0EB9AAF5F9}" type="parTrans" cxnId="{25C04227-508C-405B-A545-504D896D364E}">
      <dgm:prSet/>
      <dgm:spPr/>
      <dgm:t>
        <a:bodyPr/>
        <a:lstStyle/>
        <a:p>
          <a:endParaRPr lang="en-US"/>
        </a:p>
      </dgm:t>
    </dgm:pt>
    <dgm:pt modelId="{370F295B-F017-4D72-A061-CA7AE1697F6F}" type="sibTrans" cxnId="{25C04227-508C-405B-A545-504D896D364E}">
      <dgm:prSet/>
      <dgm:spPr/>
      <dgm:t>
        <a:bodyPr/>
        <a:lstStyle/>
        <a:p>
          <a:endParaRPr lang="en-US"/>
        </a:p>
      </dgm:t>
    </dgm:pt>
    <dgm:pt modelId="{53E100B4-E2BD-4568-A5D4-0A41921836B8}">
      <dgm:prSet custT="1"/>
      <dgm:spPr/>
      <dgm:t>
        <a:bodyPr/>
        <a:lstStyle/>
        <a:p>
          <a:r>
            <a:rPr lang="en-US" sz="1400" dirty="0" smtClean="0">
              <a:solidFill>
                <a:srgbClr val="4D4D4D"/>
              </a:solidFill>
              <a:cs typeface="Avenir Book"/>
            </a:rPr>
            <a:t>Self-healing and resilience</a:t>
          </a:r>
          <a:endParaRPr lang="en-US" sz="1400" dirty="0">
            <a:solidFill>
              <a:srgbClr val="4D4D4D"/>
            </a:solidFill>
            <a:cs typeface="Avenir Book"/>
          </a:endParaRPr>
        </a:p>
      </dgm:t>
    </dgm:pt>
    <dgm:pt modelId="{473C5DE3-F0C4-47E5-8BFB-3EC25A9656DC}" type="parTrans" cxnId="{7A7BAA5A-E394-4481-8407-5BCC48783CF6}">
      <dgm:prSet/>
      <dgm:spPr/>
      <dgm:t>
        <a:bodyPr/>
        <a:lstStyle/>
        <a:p>
          <a:endParaRPr lang="en-US"/>
        </a:p>
      </dgm:t>
    </dgm:pt>
    <dgm:pt modelId="{18D66917-9ABE-4C72-B5B5-3C6AD6D7DFC7}" type="sibTrans" cxnId="{7A7BAA5A-E394-4481-8407-5BCC48783CF6}">
      <dgm:prSet/>
      <dgm:spPr/>
      <dgm:t>
        <a:bodyPr/>
        <a:lstStyle/>
        <a:p>
          <a:endParaRPr lang="en-US"/>
        </a:p>
      </dgm:t>
    </dgm:pt>
    <dgm:pt modelId="{BA031D45-AFD4-4126-A3FF-8A08CB2E1B83}">
      <dgm:prSet phldrT="[Text]" custT="1"/>
      <dgm:spPr/>
      <dgm:t>
        <a:bodyPr/>
        <a:lstStyle/>
        <a:p>
          <a:r>
            <a:rPr lang="en-US" sz="1400" b="0" i="0" dirty="0" smtClean="0"/>
            <a:t>Standardized deployment across </a:t>
          </a:r>
          <a:r>
            <a:rPr lang="en-US" sz="1400" b="0" i="0" dirty="0" err="1" smtClean="0"/>
            <a:t>on-premise</a:t>
          </a:r>
          <a:r>
            <a:rPr lang="en-US" sz="1400" b="0" i="0" dirty="0" smtClean="0"/>
            <a:t> and public cloud</a:t>
          </a:r>
          <a:endParaRPr lang="en-US" sz="1400" b="0" i="0" dirty="0">
            <a:solidFill>
              <a:schemeClr val="bg2"/>
            </a:solidFill>
            <a:latin typeface="Calibri" charset="0"/>
            <a:ea typeface="Calibri" charset="0"/>
            <a:cs typeface="Calibri" charset="0"/>
          </a:endParaRPr>
        </a:p>
      </dgm:t>
    </dgm:pt>
    <dgm:pt modelId="{7FBD7ABE-1CF2-4432-825E-63059F82CDB6}" type="parTrans" cxnId="{F340652E-7610-42B3-8BE8-6AF0ABB2D1CA}">
      <dgm:prSet/>
      <dgm:spPr/>
      <dgm:t>
        <a:bodyPr/>
        <a:lstStyle/>
        <a:p>
          <a:endParaRPr lang="en-US"/>
        </a:p>
      </dgm:t>
    </dgm:pt>
    <dgm:pt modelId="{BAA6756A-23B3-432F-8D16-A81B0F7440A1}" type="sibTrans" cxnId="{F340652E-7610-42B3-8BE8-6AF0ABB2D1CA}">
      <dgm:prSet/>
      <dgm:spPr/>
      <dgm:t>
        <a:bodyPr/>
        <a:lstStyle/>
        <a:p>
          <a:endParaRPr lang="en-US"/>
        </a:p>
      </dgm:t>
    </dgm:pt>
    <dgm:pt modelId="{C6B6E072-EA07-4F02-AC11-7ED8BD433C9D}">
      <dgm:prSet custT="1"/>
      <dgm:spPr/>
      <dgm:t>
        <a:bodyPr/>
        <a:lstStyle/>
        <a:p>
          <a:r>
            <a:rPr lang="en-US" sz="1400" dirty="0" smtClean="0">
              <a:solidFill>
                <a:srgbClr val="4D4D4D"/>
              </a:solidFill>
              <a:cs typeface="Avenir Book"/>
            </a:rPr>
            <a:t>Independent auto-scaling</a:t>
          </a:r>
        </a:p>
      </dgm:t>
    </dgm:pt>
    <dgm:pt modelId="{8F9E59D0-C829-4373-BC8D-0BB77B2AD2DE}" type="parTrans" cxnId="{BA70831D-795E-42CB-B366-3D8AA325BA62}">
      <dgm:prSet/>
      <dgm:spPr/>
      <dgm:t>
        <a:bodyPr/>
        <a:lstStyle/>
        <a:p>
          <a:endParaRPr lang="en-US"/>
        </a:p>
      </dgm:t>
    </dgm:pt>
    <dgm:pt modelId="{E53838E7-F652-4657-A693-0D506DD6E212}" type="sibTrans" cxnId="{BA70831D-795E-42CB-B366-3D8AA325BA62}">
      <dgm:prSet/>
      <dgm:spPr/>
      <dgm:t>
        <a:bodyPr/>
        <a:lstStyle/>
        <a:p>
          <a:endParaRPr lang="en-US"/>
        </a:p>
      </dgm:t>
    </dgm:pt>
    <dgm:pt modelId="{AE786D57-C906-49DF-A8EA-F8A40FD84E48}" type="pres">
      <dgm:prSet presAssocID="{B59361B8-17E6-4C0C-BB9A-BE9EA5B6F022}" presName="Name0" presStyleCnt="0">
        <dgm:presLayoutVars>
          <dgm:dir/>
          <dgm:animLvl val="lvl"/>
          <dgm:resizeHandles val="exact"/>
        </dgm:presLayoutVars>
      </dgm:prSet>
      <dgm:spPr/>
      <dgm:t>
        <a:bodyPr/>
        <a:lstStyle/>
        <a:p>
          <a:endParaRPr lang="en-US"/>
        </a:p>
      </dgm:t>
    </dgm:pt>
    <dgm:pt modelId="{6814D58C-9EC0-4DA8-B5CF-D219344BE10A}" type="pres">
      <dgm:prSet presAssocID="{31552FA2-D48C-49A1-AD89-2EC62B64A6A0}" presName="composite" presStyleCnt="0"/>
      <dgm:spPr/>
      <dgm:t>
        <a:bodyPr/>
        <a:lstStyle/>
        <a:p>
          <a:endParaRPr lang="en-US"/>
        </a:p>
      </dgm:t>
    </dgm:pt>
    <dgm:pt modelId="{B10D5416-7CD6-4670-AA40-21477805AA06}" type="pres">
      <dgm:prSet presAssocID="{31552FA2-D48C-49A1-AD89-2EC62B64A6A0}" presName="parTx" presStyleLbl="alignNode1" presStyleIdx="0" presStyleCnt="3">
        <dgm:presLayoutVars>
          <dgm:chMax val="0"/>
          <dgm:chPref val="0"/>
          <dgm:bulletEnabled val="1"/>
        </dgm:presLayoutVars>
      </dgm:prSet>
      <dgm:spPr/>
      <dgm:t>
        <a:bodyPr/>
        <a:lstStyle/>
        <a:p>
          <a:endParaRPr lang="en-US"/>
        </a:p>
      </dgm:t>
    </dgm:pt>
    <dgm:pt modelId="{AF58F5FF-FA08-4C65-B3AC-4C7B73C47E4B}" type="pres">
      <dgm:prSet presAssocID="{31552FA2-D48C-49A1-AD89-2EC62B64A6A0}" presName="desTx" presStyleLbl="alignAccFollowNode1" presStyleIdx="0" presStyleCnt="3">
        <dgm:presLayoutVars>
          <dgm:bulletEnabled val="1"/>
        </dgm:presLayoutVars>
      </dgm:prSet>
      <dgm:spPr/>
      <dgm:t>
        <a:bodyPr/>
        <a:lstStyle/>
        <a:p>
          <a:endParaRPr lang="en-US"/>
        </a:p>
      </dgm:t>
    </dgm:pt>
    <dgm:pt modelId="{0326D6E6-2528-4E77-B962-4A85BFC978EC}" type="pres">
      <dgm:prSet presAssocID="{0D340E4F-226C-4AFE-8040-077AA23FD73D}" presName="space" presStyleCnt="0"/>
      <dgm:spPr/>
      <dgm:t>
        <a:bodyPr/>
        <a:lstStyle/>
        <a:p>
          <a:endParaRPr lang="en-US"/>
        </a:p>
      </dgm:t>
    </dgm:pt>
    <dgm:pt modelId="{5AB78AA2-59A7-4131-9797-E5F28BD2D7C6}" type="pres">
      <dgm:prSet presAssocID="{4E36635B-F551-4FA0-BC5E-1381258547E3}" presName="composite" presStyleCnt="0"/>
      <dgm:spPr/>
      <dgm:t>
        <a:bodyPr/>
        <a:lstStyle/>
        <a:p>
          <a:endParaRPr lang="en-US"/>
        </a:p>
      </dgm:t>
    </dgm:pt>
    <dgm:pt modelId="{6DC8E61C-F8CF-4080-A88A-7CF3F2C06BEE}" type="pres">
      <dgm:prSet presAssocID="{4E36635B-F551-4FA0-BC5E-1381258547E3}" presName="parTx" presStyleLbl="alignNode1" presStyleIdx="1" presStyleCnt="3">
        <dgm:presLayoutVars>
          <dgm:chMax val="0"/>
          <dgm:chPref val="0"/>
          <dgm:bulletEnabled val="1"/>
        </dgm:presLayoutVars>
      </dgm:prSet>
      <dgm:spPr/>
      <dgm:t>
        <a:bodyPr/>
        <a:lstStyle/>
        <a:p>
          <a:endParaRPr lang="en-US"/>
        </a:p>
      </dgm:t>
    </dgm:pt>
    <dgm:pt modelId="{8A2D1A86-5F5A-42C5-988E-3F540797B930}" type="pres">
      <dgm:prSet presAssocID="{4E36635B-F551-4FA0-BC5E-1381258547E3}" presName="desTx" presStyleLbl="alignAccFollowNode1" presStyleIdx="1" presStyleCnt="3">
        <dgm:presLayoutVars>
          <dgm:bulletEnabled val="1"/>
        </dgm:presLayoutVars>
      </dgm:prSet>
      <dgm:spPr/>
      <dgm:t>
        <a:bodyPr/>
        <a:lstStyle/>
        <a:p>
          <a:endParaRPr lang="en-US"/>
        </a:p>
      </dgm:t>
    </dgm:pt>
    <dgm:pt modelId="{FC0B94B7-3CD7-4355-B031-7C28F020632E}" type="pres">
      <dgm:prSet presAssocID="{0C600133-F605-4AC5-ACA4-C455241CA557}" presName="space" presStyleCnt="0"/>
      <dgm:spPr/>
      <dgm:t>
        <a:bodyPr/>
        <a:lstStyle/>
        <a:p>
          <a:endParaRPr lang="en-US"/>
        </a:p>
      </dgm:t>
    </dgm:pt>
    <dgm:pt modelId="{04E46EED-BE14-41C1-9BE2-73BB420CA966}" type="pres">
      <dgm:prSet presAssocID="{2F7B4F5D-9F8A-4E86-9B37-B8FACF88573E}" presName="composite" presStyleCnt="0"/>
      <dgm:spPr/>
      <dgm:t>
        <a:bodyPr/>
        <a:lstStyle/>
        <a:p>
          <a:endParaRPr lang="en-US"/>
        </a:p>
      </dgm:t>
    </dgm:pt>
    <dgm:pt modelId="{D57B8660-9968-446A-A6FA-C8460E9130A3}" type="pres">
      <dgm:prSet presAssocID="{2F7B4F5D-9F8A-4E86-9B37-B8FACF88573E}" presName="parTx" presStyleLbl="alignNode1" presStyleIdx="2" presStyleCnt="3">
        <dgm:presLayoutVars>
          <dgm:chMax val="0"/>
          <dgm:chPref val="0"/>
          <dgm:bulletEnabled val="1"/>
        </dgm:presLayoutVars>
      </dgm:prSet>
      <dgm:spPr/>
      <dgm:t>
        <a:bodyPr/>
        <a:lstStyle/>
        <a:p>
          <a:endParaRPr lang="en-US"/>
        </a:p>
      </dgm:t>
    </dgm:pt>
    <dgm:pt modelId="{A9B20455-BDF7-456C-BEAA-0543550B88CD}" type="pres">
      <dgm:prSet presAssocID="{2F7B4F5D-9F8A-4E86-9B37-B8FACF88573E}" presName="desTx" presStyleLbl="alignAccFollowNode1" presStyleIdx="2" presStyleCnt="3">
        <dgm:presLayoutVars>
          <dgm:bulletEnabled val="1"/>
        </dgm:presLayoutVars>
      </dgm:prSet>
      <dgm:spPr/>
      <dgm:t>
        <a:bodyPr/>
        <a:lstStyle/>
        <a:p>
          <a:endParaRPr lang="en-US"/>
        </a:p>
      </dgm:t>
    </dgm:pt>
  </dgm:ptLst>
  <dgm:cxnLst>
    <dgm:cxn modelId="{A9169BF3-C7E0-7D4F-A60E-179071CA356D}" type="presOf" srcId="{83D9BA99-A81D-4CA4-82AE-1109C23C241E}" destId="{AF58F5FF-FA08-4C65-B3AC-4C7B73C47E4B}" srcOrd="0" destOrd="2" presId="urn:microsoft.com/office/officeart/2005/8/layout/hList1"/>
    <dgm:cxn modelId="{560D0EEE-811F-4924-A9FF-AAB975CB0D29}" srcId="{4E36635B-F551-4FA0-BC5E-1381258547E3}" destId="{D07A99FB-1DC2-4835-9FE9-762B922FE153}" srcOrd="1" destOrd="0" parTransId="{A7B46FA7-F8D8-439B-A7AF-FD650A354A1C}" sibTransId="{46CFC7DA-7D5F-4BB1-BF38-8C5F94EB7000}"/>
    <dgm:cxn modelId="{FC8EF532-A87F-E34E-B4D3-D5D4EFDF5442}" type="presOf" srcId="{D07A99FB-1DC2-4835-9FE9-762B922FE153}" destId="{8A2D1A86-5F5A-42C5-988E-3F540797B930}" srcOrd="0" destOrd="1" presId="urn:microsoft.com/office/officeart/2005/8/layout/hList1"/>
    <dgm:cxn modelId="{F340652E-7610-42B3-8BE8-6AF0ABB2D1CA}" srcId="{4E36635B-F551-4FA0-BC5E-1381258547E3}" destId="{BA031D45-AFD4-4126-A3FF-8A08CB2E1B83}" srcOrd="2" destOrd="0" parTransId="{7FBD7ABE-1CF2-4432-825E-63059F82CDB6}" sibTransId="{BAA6756A-23B3-432F-8D16-A81B0F7440A1}"/>
    <dgm:cxn modelId="{8B81720F-2023-47FB-9CBC-979CC4ED2683}" srcId="{31552FA2-D48C-49A1-AD89-2EC62B64A6A0}" destId="{E3A21AF8-0C49-4034-A258-A0EBE871D9D8}" srcOrd="0" destOrd="0" parTransId="{70A49776-1024-474A-AC42-C2EB4421A259}" sibTransId="{D9BE2C3E-9FEE-4C1C-9C00-4E087B824CC5}"/>
    <dgm:cxn modelId="{FD0ECBC1-1749-471E-8576-1C15B26DD6A5}" srcId="{31552FA2-D48C-49A1-AD89-2EC62B64A6A0}" destId="{83D9BA99-A81D-4CA4-82AE-1109C23C241E}" srcOrd="2" destOrd="0" parTransId="{3A3CD18E-11F0-45F2-8527-07EE4D0E061E}" sibTransId="{A1F7B3FC-8F7C-418D-BD83-A7F9980E2B19}"/>
    <dgm:cxn modelId="{80267A36-415E-FF4A-AF57-7ADFCF93DBCF}" type="presOf" srcId="{C1001CC2-1827-4B8A-B7A2-BA62EAFF4525}" destId="{A9B20455-BDF7-456C-BEAA-0543550B88CD}" srcOrd="0" destOrd="1" presId="urn:microsoft.com/office/officeart/2005/8/layout/hList1"/>
    <dgm:cxn modelId="{2A61A09A-0D4E-DB4C-9242-D7CE7DCE0577}" type="presOf" srcId="{BA031D45-AFD4-4126-A3FF-8A08CB2E1B83}" destId="{8A2D1A86-5F5A-42C5-988E-3F540797B930}" srcOrd="0" destOrd="2" presId="urn:microsoft.com/office/officeart/2005/8/layout/hList1"/>
    <dgm:cxn modelId="{F5DD9869-FDE5-4F66-B46F-8AF6EC302CD4}" srcId="{2F7B4F5D-9F8A-4E86-9B37-B8FACF88573E}" destId="{7BA49D64-5A51-48E1-B443-FB9AE4642484}" srcOrd="0" destOrd="0" parTransId="{3663ED5A-6232-490F-80D8-67A5A89AB312}" sibTransId="{74FB4FB4-E01A-4A10-BD5E-49C191E5A512}"/>
    <dgm:cxn modelId="{51254A68-4864-4266-8DAC-ECBF3EC07B7E}" srcId="{B59361B8-17E6-4C0C-BB9A-BE9EA5B6F022}" destId="{4E36635B-F551-4FA0-BC5E-1381258547E3}" srcOrd="1" destOrd="0" parTransId="{59059D48-3C4D-4FC3-B7D9-595EB133CC6D}" sibTransId="{0C600133-F605-4AC5-ACA4-C455241CA557}"/>
    <dgm:cxn modelId="{3A8721DD-DDA5-9C4F-B00F-894756DCF573}" type="presOf" srcId="{B59361B8-17E6-4C0C-BB9A-BE9EA5B6F022}" destId="{AE786D57-C906-49DF-A8EA-F8A40FD84E48}" srcOrd="0" destOrd="0" presId="urn:microsoft.com/office/officeart/2005/8/layout/hList1"/>
    <dgm:cxn modelId="{BA70831D-795E-42CB-B366-3D8AA325BA62}" srcId="{31552FA2-D48C-49A1-AD89-2EC62B64A6A0}" destId="{C6B6E072-EA07-4F02-AC11-7ED8BD433C9D}" srcOrd="3" destOrd="0" parTransId="{8F9E59D0-C829-4373-BC8D-0BB77B2AD2DE}" sibTransId="{E53838E7-F652-4657-A693-0D506DD6E212}"/>
    <dgm:cxn modelId="{99920E54-38D5-40C2-B531-E04AA7665F78}" srcId="{B59361B8-17E6-4C0C-BB9A-BE9EA5B6F022}" destId="{2F7B4F5D-9F8A-4E86-9B37-B8FACF88573E}" srcOrd="2" destOrd="0" parTransId="{5884038B-FEE1-47C1-AE85-64EB0646582D}" sibTransId="{DD68CA49-A664-4D63-B68D-909D13AB3624}"/>
    <dgm:cxn modelId="{D1B8C189-CEFE-4E18-BA3D-7DB354D00840}" srcId="{4E36635B-F551-4FA0-BC5E-1381258547E3}" destId="{51AC1278-A076-4971-BA7D-F1490D2FA00A}" srcOrd="0" destOrd="0" parTransId="{D5B061A5-7FCB-4D07-9161-0C31F9A5F70A}" sibTransId="{DA3B1A5F-10A6-48D4-8FDD-16E96C1D8CBB}"/>
    <dgm:cxn modelId="{746E7994-C25C-BA4A-8278-8BB78FD7C2FF}" type="presOf" srcId="{9062C6FC-BFDB-4D84-920F-6F3F6450BB36}" destId="{A9B20455-BDF7-456C-BEAA-0543550B88CD}" srcOrd="0" destOrd="2" presId="urn:microsoft.com/office/officeart/2005/8/layout/hList1"/>
    <dgm:cxn modelId="{266D7276-D11C-402D-AB1C-BF2D711AD17F}" srcId="{2F7B4F5D-9F8A-4E86-9B37-B8FACF88573E}" destId="{A7360DD9-B9D0-4844-A65D-A7074541D208}" srcOrd="3" destOrd="0" parTransId="{C01EA436-B7C6-4C29-BFFC-8F349F1B68FF}" sibTransId="{3CE5CAC8-C6AC-4FB5-87A7-2849DAC234E7}"/>
    <dgm:cxn modelId="{732F00F0-FEE2-4B2C-9B0F-899B4EE035FB}" srcId="{B59361B8-17E6-4C0C-BB9A-BE9EA5B6F022}" destId="{31552FA2-D48C-49A1-AD89-2EC62B64A6A0}" srcOrd="0" destOrd="0" parTransId="{9DDDABE0-CA7E-4FCE-BF5A-2551A4444C7D}" sibTransId="{0D340E4F-226C-4AFE-8040-077AA23FD73D}"/>
    <dgm:cxn modelId="{54BF0CD6-E586-A14E-88F1-0EAE7F8B5811}" type="presOf" srcId="{53E100B4-E2BD-4568-A5D4-0A41921836B8}" destId="{A9B20455-BDF7-456C-BEAA-0543550B88CD}" srcOrd="0" destOrd="4" presId="urn:microsoft.com/office/officeart/2005/8/layout/hList1"/>
    <dgm:cxn modelId="{CC0C2634-1B4B-2F4E-A854-FD8ED9DCAE7A}" type="presOf" srcId="{C6B6E072-EA07-4F02-AC11-7ED8BD433C9D}" destId="{AF58F5FF-FA08-4C65-B3AC-4C7B73C47E4B}" srcOrd="0" destOrd="3" presId="urn:microsoft.com/office/officeart/2005/8/layout/hList1"/>
    <dgm:cxn modelId="{2C5358B3-106B-9D4E-AA1A-89463489D635}" type="presOf" srcId="{51AC1278-A076-4971-BA7D-F1490D2FA00A}" destId="{8A2D1A86-5F5A-42C5-988E-3F540797B930}" srcOrd="0" destOrd="0" presId="urn:microsoft.com/office/officeart/2005/8/layout/hList1"/>
    <dgm:cxn modelId="{41D50487-0920-2B47-BD2B-C0A31504199D}" type="presOf" srcId="{2F7B4F5D-9F8A-4E86-9B37-B8FACF88573E}" destId="{D57B8660-9968-446A-A6FA-C8460E9130A3}" srcOrd="0" destOrd="0" presId="urn:microsoft.com/office/officeart/2005/8/layout/hList1"/>
    <dgm:cxn modelId="{45A5FF03-FBBB-CC4F-9426-E10774AA4B96}" type="presOf" srcId="{31552FA2-D48C-49A1-AD89-2EC62B64A6A0}" destId="{B10D5416-7CD6-4670-AA40-21477805AA06}" srcOrd="0" destOrd="0" presId="urn:microsoft.com/office/officeart/2005/8/layout/hList1"/>
    <dgm:cxn modelId="{7875998D-B91D-EA43-94DC-4063C8856E57}" type="presOf" srcId="{BF501F93-BC9D-4BE1-86DA-E1FE57A76498}" destId="{AF58F5FF-FA08-4C65-B3AC-4C7B73C47E4B}" srcOrd="0" destOrd="4" presId="urn:microsoft.com/office/officeart/2005/8/layout/hList1"/>
    <dgm:cxn modelId="{FDF066B5-7EB8-6B42-A685-8EF2A8A333B4}" type="presOf" srcId="{89B5DB91-17F1-4E86-AA25-8AEE73797002}" destId="{AF58F5FF-FA08-4C65-B3AC-4C7B73C47E4B}" srcOrd="0" destOrd="1" presId="urn:microsoft.com/office/officeart/2005/8/layout/hList1"/>
    <dgm:cxn modelId="{0C62A8F4-F563-CD48-9ECE-7D5F68BE8929}" type="presOf" srcId="{7BA49D64-5A51-48E1-B443-FB9AE4642484}" destId="{A9B20455-BDF7-456C-BEAA-0543550B88CD}" srcOrd="0" destOrd="0" presId="urn:microsoft.com/office/officeart/2005/8/layout/hList1"/>
    <dgm:cxn modelId="{3748F7D0-009B-4B70-BDD2-967322F255BA}" srcId="{31552FA2-D48C-49A1-AD89-2EC62B64A6A0}" destId="{BF501F93-BC9D-4BE1-86DA-E1FE57A76498}" srcOrd="4" destOrd="0" parTransId="{3321BD25-BBF7-47D2-91C1-39DF15409A07}" sibTransId="{68E5DE93-D7FA-4FAC-BC9A-EE5800334EC8}"/>
    <dgm:cxn modelId="{25C04227-508C-405B-A545-504D896D364E}" srcId="{31552FA2-D48C-49A1-AD89-2EC62B64A6A0}" destId="{89B5DB91-17F1-4E86-AA25-8AEE73797002}" srcOrd="1" destOrd="0" parTransId="{26744061-98A3-4ED8-BA13-EA0EB9AAF5F9}" sibTransId="{370F295B-F017-4D72-A061-CA7AE1697F6F}"/>
    <dgm:cxn modelId="{7AC787E5-2B99-8B48-A0C9-CF2054F5C367}" type="presOf" srcId="{E3A21AF8-0C49-4034-A258-A0EBE871D9D8}" destId="{AF58F5FF-FA08-4C65-B3AC-4C7B73C47E4B}" srcOrd="0" destOrd="0" presId="urn:microsoft.com/office/officeart/2005/8/layout/hList1"/>
    <dgm:cxn modelId="{E0837627-0DDD-441D-A8AF-A56D11E561ED}" srcId="{2F7B4F5D-9F8A-4E86-9B37-B8FACF88573E}" destId="{9062C6FC-BFDB-4D84-920F-6F3F6450BB36}" srcOrd="2" destOrd="0" parTransId="{EE0EEC1E-C1DD-4DC0-9783-B51C0776E9CF}" sibTransId="{D77F4961-E470-4333-80BC-4C3D8B46BA31}"/>
    <dgm:cxn modelId="{53991EEE-0A2F-FE42-90F3-772023AFF07B}" type="presOf" srcId="{A7360DD9-B9D0-4844-A65D-A7074541D208}" destId="{A9B20455-BDF7-456C-BEAA-0543550B88CD}" srcOrd="0" destOrd="3" presId="urn:microsoft.com/office/officeart/2005/8/layout/hList1"/>
    <dgm:cxn modelId="{7A7BAA5A-E394-4481-8407-5BCC48783CF6}" srcId="{2F7B4F5D-9F8A-4E86-9B37-B8FACF88573E}" destId="{53E100B4-E2BD-4568-A5D4-0A41921836B8}" srcOrd="4" destOrd="0" parTransId="{473C5DE3-F0C4-47E5-8BFB-3EC25A9656DC}" sibTransId="{18D66917-9ABE-4C72-B5B5-3C6AD6D7DFC7}"/>
    <dgm:cxn modelId="{DAA06335-3A51-2142-95D1-C7C3C90EC5AB}" type="presOf" srcId="{4E36635B-F551-4FA0-BC5E-1381258547E3}" destId="{6DC8E61C-F8CF-4080-A88A-7CF3F2C06BEE}" srcOrd="0" destOrd="0" presId="urn:microsoft.com/office/officeart/2005/8/layout/hList1"/>
    <dgm:cxn modelId="{762EAA99-8D79-44B7-A2B3-2F25203FE229}" srcId="{2F7B4F5D-9F8A-4E86-9B37-B8FACF88573E}" destId="{C1001CC2-1827-4B8A-B7A2-BA62EAFF4525}" srcOrd="1" destOrd="0" parTransId="{325150E8-7A6F-4B59-BFEB-5CAD515E4F05}" sibTransId="{44FFC018-B8AD-47CF-8B88-ADDA0E02DAED}"/>
    <dgm:cxn modelId="{A3A49EB9-CF43-CB41-BB9D-51793D6FF2A2}" type="presParOf" srcId="{AE786D57-C906-49DF-A8EA-F8A40FD84E48}" destId="{6814D58C-9EC0-4DA8-B5CF-D219344BE10A}" srcOrd="0" destOrd="0" presId="urn:microsoft.com/office/officeart/2005/8/layout/hList1"/>
    <dgm:cxn modelId="{458AF08B-A6DF-9946-8323-00C2DFC85B60}" type="presParOf" srcId="{6814D58C-9EC0-4DA8-B5CF-D219344BE10A}" destId="{B10D5416-7CD6-4670-AA40-21477805AA06}" srcOrd="0" destOrd="0" presId="urn:microsoft.com/office/officeart/2005/8/layout/hList1"/>
    <dgm:cxn modelId="{7740F54B-C010-3045-813D-16A399C36A7B}" type="presParOf" srcId="{6814D58C-9EC0-4DA8-B5CF-D219344BE10A}" destId="{AF58F5FF-FA08-4C65-B3AC-4C7B73C47E4B}" srcOrd="1" destOrd="0" presId="urn:microsoft.com/office/officeart/2005/8/layout/hList1"/>
    <dgm:cxn modelId="{5E41C522-C015-3740-BADC-C41F14CD98D9}" type="presParOf" srcId="{AE786D57-C906-49DF-A8EA-F8A40FD84E48}" destId="{0326D6E6-2528-4E77-B962-4A85BFC978EC}" srcOrd="1" destOrd="0" presId="urn:microsoft.com/office/officeart/2005/8/layout/hList1"/>
    <dgm:cxn modelId="{E1FAC4D6-65C6-EE45-8C3E-F5E34B03A986}" type="presParOf" srcId="{AE786D57-C906-49DF-A8EA-F8A40FD84E48}" destId="{5AB78AA2-59A7-4131-9797-E5F28BD2D7C6}" srcOrd="2" destOrd="0" presId="urn:microsoft.com/office/officeart/2005/8/layout/hList1"/>
    <dgm:cxn modelId="{E0527156-7E20-9842-8BD7-A853B28D5BFB}" type="presParOf" srcId="{5AB78AA2-59A7-4131-9797-E5F28BD2D7C6}" destId="{6DC8E61C-F8CF-4080-A88A-7CF3F2C06BEE}" srcOrd="0" destOrd="0" presId="urn:microsoft.com/office/officeart/2005/8/layout/hList1"/>
    <dgm:cxn modelId="{8AE6FC7E-95AD-2747-BC8E-545ACCE740F3}" type="presParOf" srcId="{5AB78AA2-59A7-4131-9797-E5F28BD2D7C6}" destId="{8A2D1A86-5F5A-42C5-988E-3F540797B930}" srcOrd="1" destOrd="0" presId="urn:microsoft.com/office/officeart/2005/8/layout/hList1"/>
    <dgm:cxn modelId="{3048EA91-BC62-A743-B7A8-0AC04D0ADCC7}" type="presParOf" srcId="{AE786D57-C906-49DF-A8EA-F8A40FD84E48}" destId="{FC0B94B7-3CD7-4355-B031-7C28F020632E}" srcOrd="3" destOrd="0" presId="urn:microsoft.com/office/officeart/2005/8/layout/hList1"/>
    <dgm:cxn modelId="{F40ED908-8BED-D347-8958-D02A4144F338}" type="presParOf" srcId="{AE786D57-C906-49DF-A8EA-F8A40FD84E48}" destId="{04E46EED-BE14-41C1-9BE2-73BB420CA966}" srcOrd="4" destOrd="0" presId="urn:microsoft.com/office/officeart/2005/8/layout/hList1"/>
    <dgm:cxn modelId="{FDB600DD-07CA-4F4A-8978-DB25BBCED4AB}" type="presParOf" srcId="{04E46EED-BE14-41C1-9BE2-73BB420CA966}" destId="{D57B8660-9968-446A-A6FA-C8460E9130A3}" srcOrd="0" destOrd="0" presId="urn:microsoft.com/office/officeart/2005/8/layout/hList1"/>
    <dgm:cxn modelId="{2838826A-01E0-F148-B2F7-303B9462D809}" type="presParOf" srcId="{04E46EED-BE14-41C1-9BE2-73BB420CA966}" destId="{A9B20455-BDF7-456C-BEAA-0543550B88C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0D5416-7CD6-4670-AA40-21477805AA06}">
      <dsp:nvSpPr>
        <dsp:cNvPr id="0" name=""/>
        <dsp:cNvSpPr/>
      </dsp:nvSpPr>
      <dsp:spPr>
        <a:xfrm>
          <a:off x="2670" y="15387"/>
          <a:ext cx="2604067" cy="1041627"/>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2"/>
              </a:solidFill>
              <a:latin typeface="Calibri" charset="0"/>
              <a:ea typeface="Calibri" charset="0"/>
              <a:cs typeface="Calibri" charset="0"/>
            </a:rPr>
            <a:t>Scale and Performance</a:t>
          </a:r>
          <a:endParaRPr lang="en-US" sz="2000" kern="1200" dirty="0">
            <a:solidFill>
              <a:schemeClr val="bg2"/>
            </a:solidFill>
            <a:latin typeface="Calibri" charset="0"/>
            <a:ea typeface="Calibri" charset="0"/>
            <a:cs typeface="Calibri" charset="0"/>
          </a:endParaRPr>
        </a:p>
      </dsp:txBody>
      <dsp:txXfrm>
        <a:off x="2670" y="15387"/>
        <a:ext cx="2604067" cy="1041627"/>
      </dsp:txXfrm>
    </dsp:sp>
    <dsp:sp modelId="{AF58F5FF-FA08-4C65-B3AC-4C7B73C47E4B}">
      <dsp:nvSpPr>
        <dsp:cNvPr id="0" name=""/>
        <dsp:cNvSpPr/>
      </dsp:nvSpPr>
      <dsp:spPr>
        <a:xfrm>
          <a:off x="2670" y="1057015"/>
          <a:ext cx="2604067" cy="2283840"/>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endParaRPr lang="en-US" sz="1400" kern="1200" dirty="0">
            <a:solidFill>
              <a:schemeClr val="bg2"/>
            </a:solidFill>
            <a:latin typeface="Calibri" charset="0"/>
            <a:ea typeface="Calibri" charset="0"/>
            <a:cs typeface="Calibri" charset="0"/>
          </a:endParaRPr>
        </a:p>
        <a:p>
          <a:pPr marL="114300" lvl="1" indent="-114300" algn="l" defTabSz="622300">
            <a:lnSpc>
              <a:spcPct val="90000"/>
            </a:lnSpc>
            <a:spcBef>
              <a:spcPct val="0"/>
            </a:spcBef>
            <a:spcAft>
              <a:spcPct val="15000"/>
            </a:spcAft>
            <a:buChar char="••"/>
          </a:pPr>
          <a:r>
            <a:rPr lang="en-US" sz="1400" kern="1200" dirty="0" smtClean="0">
              <a:solidFill>
                <a:srgbClr val="4D4D4D"/>
              </a:solidFill>
              <a:cs typeface="Avenir Book"/>
            </a:rPr>
            <a:t>Quick spin up time allows on-the-fly elasticity and less overprovisioning</a:t>
          </a:r>
          <a:endParaRPr lang="en-US" sz="1400" kern="1200" dirty="0">
            <a:solidFill>
              <a:schemeClr val="bg2"/>
            </a:solidFill>
            <a:latin typeface="Calibri" charset="0"/>
            <a:ea typeface="Calibri" charset="0"/>
            <a:cs typeface="Calibri" charset="0"/>
          </a:endParaRPr>
        </a:p>
        <a:p>
          <a:pPr marL="114300" lvl="1" indent="-114300" algn="l" defTabSz="622300">
            <a:lnSpc>
              <a:spcPct val="90000"/>
            </a:lnSpc>
            <a:spcBef>
              <a:spcPct val="0"/>
            </a:spcBef>
            <a:spcAft>
              <a:spcPct val="15000"/>
            </a:spcAft>
            <a:buChar char="••"/>
          </a:pPr>
          <a:r>
            <a:rPr lang="en-US" sz="1400" kern="1200" dirty="0" smtClean="0">
              <a:solidFill>
                <a:srgbClr val="4D4D4D"/>
              </a:solidFill>
              <a:cs typeface="Avenir Book"/>
            </a:rPr>
            <a:t>More effective utilization of compute resources</a:t>
          </a:r>
        </a:p>
        <a:p>
          <a:pPr marL="114300" lvl="1" indent="-114300" algn="l" defTabSz="622300">
            <a:lnSpc>
              <a:spcPct val="90000"/>
            </a:lnSpc>
            <a:spcBef>
              <a:spcPct val="0"/>
            </a:spcBef>
            <a:spcAft>
              <a:spcPct val="15000"/>
            </a:spcAft>
            <a:buChar char="••"/>
          </a:pPr>
          <a:r>
            <a:rPr lang="en-US" sz="1400" kern="1200" dirty="0" smtClean="0">
              <a:solidFill>
                <a:srgbClr val="4D4D4D"/>
              </a:solidFill>
              <a:cs typeface="Avenir Book"/>
            </a:rPr>
            <a:t>Independent auto-scaling</a:t>
          </a:r>
        </a:p>
        <a:p>
          <a:pPr marL="114300" lvl="1" indent="-114300" algn="l" defTabSz="622300">
            <a:lnSpc>
              <a:spcPct val="90000"/>
            </a:lnSpc>
            <a:spcBef>
              <a:spcPct val="0"/>
            </a:spcBef>
            <a:spcAft>
              <a:spcPct val="15000"/>
            </a:spcAft>
            <a:buChar char="••"/>
          </a:pPr>
          <a:endParaRPr lang="en-US" sz="1400" kern="1200" dirty="0">
            <a:solidFill>
              <a:schemeClr val="bg2"/>
            </a:solidFill>
            <a:latin typeface="Calibri" charset="0"/>
            <a:ea typeface="Calibri" charset="0"/>
            <a:cs typeface="Calibri" charset="0"/>
          </a:endParaRPr>
        </a:p>
      </dsp:txBody>
      <dsp:txXfrm>
        <a:off x="2670" y="1057015"/>
        <a:ext cx="2604067" cy="2283840"/>
      </dsp:txXfrm>
    </dsp:sp>
    <dsp:sp modelId="{6DC8E61C-F8CF-4080-A88A-7CF3F2C06BEE}">
      <dsp:nvSpPr>
        <dsp:cNvPr id="0" name=""/>
        <dsp:cNvSpPr/>
      </dsp:nvSpPr>
      <dsp:spPr>
        <a:xfrm>
          <a:off x="2971308" y="15387"/>
          <a:ext cx="2604067" cy="1041627"/>
        </a:xfrm>
        <a:prstGeom prst="rect">
          <a:avLst/>
        </a:prstGeom>
        <a:solidFill>
          <a:schemeClr val="accent3">
            <a:hueOff val="-5947821"/>
            <a:satOff val="-50000"/>
            <a:lumOff val="8921"/>
            <a:alphaOff val="0"/>
          </a:schemeClr>
        </a:solidFill>
        <a:ln w="25400" cap="flat" cmpd="sng" algn="ctr">
          <a:solidFill>
            <a:schemeClr val="accent3">
              <a:hueOff val="-5947821"/>
              <a:satOff val="-50000"/>
              <a:lumOff val="892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2"/>
              </a:solidFill>
              <a:latin typeface="Calibri" charset="0"/>
              <a:ea typeface="Calibri" charset="0"/>
              <a:cs typeface="Calibri" charset="0"/>
            </a:rPr>
            <a:t>Hybrid Cloud Deployment</a:t>
          </a:r>
          <a:endParaRPr lang="en-US" sz="2000" b="1" kern="1200" dirty="0">
            <a:solidFill>
              <a:schemeClr val="bg2"/>
            </a:solidFill>
            <a:latin typeface="Calibri" charset="0"/>
            <a:ea typeface="Calibri" charset="0"/>
            <a:cs typeface="Calibri" charset="0"/>
          </a:endParaRPr>
        </a:p>
      </dsp:txBody>
      <dsp:txXfrm>
        <a:off x="2971308" y="15387"/>
        <a:ext cx="2604067" cy="1041627"/>
      </dsp:txXfrm>
    </dsp:sp>
    <dsp:sp modelId="{8A2D1A86-5F5A-42C5-988E-3F540797B930}">
      <dsp:nvSpPr>
        <dsp:cNvPr id="0" name=""/>
        <dsp:cNvSpPr/>
      </dsp:nvSpPr>
      <dsp:spPr>
        <a:xfrm>
          <a:off x="2971308" y="1057015"/>
          <a:ext cx="2604067" cy="2283840"/>
        </a:xfrm>
        <a:prstGeom prst="rect">
          <a:avLst/>
        </a:prstGeom>
        <a:solidFill>
          <a:schemeClr val="accent3">
            <a:tint val="40000"/>
            <a:alpha val="90000"/>
            <a:hueOff val="-6343576"/>
            <a:satOff val="-5385"/>
            <a:lumOff val="583"/>
            <a:alphaOff val="0"/>
          </a:schemeClr>
        </a:solidFill>
        <a:ln w="25400" cap="flat" cmpd="sng" algn="ctr">
          <a:solidFill>
            <a:schemeClr val="accent3">
              <a:tint val="40000"/>
              <a:alpha val="90000"/>
              <a:hueOff val="-6343576"/>
              <a:satOff val="-5385"/>
              <a:lumOff val="5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endParaRPr lang="en-US" sz="1200" kern="1200" dirty="0">
            <a:solidFill>
              <a:schemeClr val="bg2"/>
            </a:solidFill>
            <a:latin typeface="Calibri" charset="0"/>
            <a:ea typeface="Calibri" charset="0"/>
            <a:cs typeface="Calibri" charset="0"/>
          </a:endParaRPr>
        </a:p>
        <a:p>
          <a:pPr marL="114300" lvl="1" indent="-114300" algn="l" defTabSz="622300">
            <a:lnSpc>
              <a:spcPct val="90000"/>
            </a:lnSpc>
            <a:spcBef>
              <a:spcPct val="0"/>
            </a:spcBef>
            <a:spcAft>
              <a:spcPct val="15000"/>
            </a:spcAft>
            <a:buChar char="••"/>
          </a:pPr>
          <a:r>
            <a:rPr lang="en-US" sz="1400" b="0" i="0" kern="1200" dirty="0" smtClean="0"/>
            <a:t>Kubernetes cluster can be deployed on bare metal or on virtual machine</a:t>
          </a:r>
          <a:endParaRPr lang="en-US" sz="1400" b="0" i="0" kern="1200" dirty="0">
            <a:solidFill>
              <a:schemeClr val="bg2"/>
            </a:solidFill>
            <a:latin typeface="Calibri" charset="0"/>
            <a:ea typeface="Calibri" charset="0"/>
            <a:cs typeface="Calibri" charset="0"/>
          </a:endParaRPr>
        </a:p>
        <a:p>
          <a:pPr marL="114300" lvl="1" indent="-114300" algn="l" defTabSz="622300">
            <a:lnSpc>
              <a:spcPct val="90000"/>
            </a:lnSpc>
            <a:spcBef>
              <a:spcPct val="0"/>
            </a:spcBef>
            <a:spcAft>
              <a:spcPct val="15000"/>
            </a:spcAft>
            <a:buChar char="••"/>
          </a:pPr>
          <a:r>
            <a:rPr lang="en-US" sz="1400" b="0" i="0" kern="1200" dirty="0" smtClean="0"/>
            <a:t>Standardized deployment across </a:t>
          </a:r>
          <a:r>
            <a:rPr lang="en-US" sz="1400" b="0" i="0" kern="1200" dirty="0" err="1" smtClean="0"/>
            <a:t>on-premise</a:t>
          </a:r>
          <a:r>
            <a:rPr lang="en-US" sz="1400" b="0" i="0" kern="1200" dirty="0" smtClean="0"/>
            <a:t> and public cloud</a:t>
          </a:r>
          <a:endParaRPr lang="en-US" sz="1400" b="0" i="0" kern="1200" dirty="0">
            <a:solidFill>
              <a:schemeClr val="bg2"/>
            </a:solidFill>
            <a:latin typeface="Calibri" charset="0"/>
            <a:ea typeface="Calibri" charset="0"/>
            <a:cs typeface="Calibri" charset="0"/>
          </a:endParaRPr>
        </a:p>
      </dsp:txBody>
      <dsp:txXfrm>
        <a:off x="2971308" y="1057015"/>
        <a:ext cx="2604067" cy="2283840"/>
      </dsp:txXfrm>
    </dsp:sp>
    <dsp:sp modelId="{D57B8660-9968-446A-A6FA-C8460E9130A3}">
      <dsp:nvSpPr>
        <dsp:cNvPr id="0" name=""/>
        <dsp:cNvSpPr/>
      </dsp:nvSpPr>
      <dsp:spPr>
        <a:xfrm>
          <a:off x="5939945" y="15387"/>
          <a:ext cx="2604067" cy="1041627"/>
        </a:xfrm>
        <a:prstGeom prst="rect">
          <a:avLst/>
        </a:prstGeom>
        <a:solidFill>
          <a:schemeClr val="accent3">
            <a:hueOff val="-11895642"/>
            <a:satOff val="-100000"/>
            <a:lumOff val="17843"/>
            <a:alphaOff val="0"/>
          </a:schemeClr>
        </a:solidFill>
        <a:ln w="25400" cap="flat" cmpd="sng" algn="ctr">
          <a:solidFill>
            <a:schemeClr val="accent3">
              <a:hueOff val="-11895642"/>
              <a:satOff val="-100000"/>
              <a:lumOff val="1784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2"/>
              </a:solidFill>
              <a:latin typeface="Calibri" charset="0"/>
              <a:ea typeface="Calibri" charset="0"/>
              <a:cs typeface="Calibri" charset="0"/>
            </a:rPr>
            <a:t>Operational Benefits</a:t>
          </a:r>
          <a:endParaRPr lang="en-US" sz="2000" kern="1200" dirty="0">
            <a:solidFill>
              <a:schemeClr val="bg2"/>
            </a:solidFill>
            <a:latin typeface="Calibri" charset="0"/>
            <a:ea typeface="Calibri" charset="0"/>
            <a:cs typeface="Calibri" charset="0"/>
          </a:endParaRPr>
        </a:p>
      </dsp:txBody>
      <dsp:txXfrm>
        <a:off x="5939945" y="15387"/>
        <a:ext cx="2604067" cy="1041627"/>
      </dsp:txXfrm>
    </dsp:sp>
    <dsp:sp modelId="{A9B20455-BDF7-456C-BEAA-0543550B88CD}">
      <dsp:nvSpPr>
        <dsp:cNvPr id="0" name=""/>
        <dsp:cNvSpPr/>
      </dsp:nvSpPr>
      <dsp:spPr>
        <a:xfrm>
          <a:off x="5939945" y="1057015"/>
          <a:ext cx="2604067" cy="2283840"/>
        </a:xfrm>
        <a:prstGeom prst="rect">
          <a:avLst/>
        </a:prstGeom>
        <a:solidFill>
          <a:schemeClr val="accent3">
            <a:tint val="40000"/>
            <a:alpha val="90000"/>
            <a:hueOff val="-12687153"/>
            <a:satOff val="-10771"/>
            <a:lumOff val="1165"/>
            <a:alphaOff val="0"/>
          </a:schemeClr>
        </a:solidFill>
        <a:ln w="25400" cap="flat" cmpd="sng" algn="ctr">
          <a:solidFill>
            <a:schemeClr val="accent3">
              <a:tint val="40000"/>
              <a:alpha val="90000"/>
              <a:hueOff val="-12687153"/>
              <a:satOff val="-10771"/>
              <a:lumOff val="11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endParaRPr lang="en-US" sz="1400" kern="1200" dirty="0">
            <a:solidFill>
              <a:schemeClr val="bg2"/>
            </a:solidFill>
            <a:latin typeface="Calibri" charset="0"/>
            <a:ea typeface="Calibri" charset="0"/>
            <a:cs typeface="Calibri" charset="0"/>
          </a:endParaRPr>
        </a:p>
        <a:p>
          <a:pPr marL="114300" lvl="1" indent="-114300" algn="l" defTabSz="622300">
            <a:lnSpc>
              <a:spcPct val="90000"/>
            </a:lnSpc>
            <a:spcBef>
              <a:spcPct val="0"/>
            </a:spcBef>
            <a:spcAft>
              <a:spcPct val="15000"/>
            </a:spcAft>
            <a:buChar char="••"/>
          </a:pPr>
          <a:r>
            <a:rPr lang="en-US" sz="1400" kern="1200" dirty="0" smtClean="0">
              <a:solidFill>
                <a:srgbClr val="4D4D4D"/>
              </a:solidFill>
              <a:cs typeface="Avenir Book"/>
            </a:rPr>
            <a:t>Individual agents deployed as Docker Containers</a:t>
          </a:r>
          <a:endParaRPr lang="en-US" sz="1400" kern="1200" dirty="0">
            <a:solidFill>
              <a:schemeClr val="bg2"/>
            </a:solidFill>
            <a:latin typeface="Calibri" charset="0"/>
            <a:ea typeface="Calibri" charset="0"/>
            <a:cs typeface="Calibri" charset="0"/>
          </a:endParaRPr>
        </a:p>
        <a:p>
          <a:pPr marL="114300" lvl="1" indent="-114300" algn="l" defTabSz="622300">
            <a:lnSpc>
              <a:spcPct val="90000"/>
            </a:lnSpc>
            <a:spcBef>
              <a:spcPct val="0"/>
            </a:spcBef>
            <a:spcAft>
              <a:spcPct val="15000"/>
            </a:spcAft>
            <a:buChar char="••"/>
          </a:pPr>
          <a:r>
            <a:rPr lang="en-US" sz="1400" kern="1200" dirty="0" smtClean="0">
              <a:solidFill>
                <a:srgbClr val="4D4D4D"/>
              </a:solidFill>
              <a:cs typeface="Avenir Book"/>
            </a:rPr>
            <a:t>Configuration and Software upgrades localized to single agent</a:t>
          </a:r>
          <a:endParaRPr lang="en-US" sz="1400" kern="1200" dirty="0">
            <a:solidFill>
              <a:srgbClr val="4D4D4D"/>
            </a:solidFill>
            <a:cs typeface="Avenir Book"/>
          </a:endParaRPr>
        </a:p>
        <a:p>
          <a:pPr marL="114300" lvl="1" indent="-114300" algn="l" defTabSz="622300">
            <a:lnSpc>
              <a:spcPct val="90000"/>
            </a:lnSpc>
            <a:spcBef>
              <a:spcPct val="0"/>
            </a:spcBef>
            <a:spcAft>
              <a:spcPct val="15000"/>
            </a:spcAft>
            <a:buChar char="••"/>
          </a:pPr>
          <a:r>
            <a:rPr lang="en-US" sz="1400" kern="1200" dirty="0" smtClean="0">
              <a:solidFill>
                <a:srgbClr val="4D4D4D"/>
              </a:solidFill>
              <a:cs typeface="Avenir Book"/>
            </a:rPr>
            <a:t>Issue/defect insulated to single agent</a:t>
          </a:r>
          <a:endParaRPr lang="en-US" sz="1400" kern="1200" dirty="0">
            <a:solidFill>
              <a:srgbClr val="4D4D4D"/>
            </a:solidFill>
            <a:cs typeface="Avenir Book"/>
          </a:endParaRPr>
        </a:p>
        <a:p>
          <a:pPr marL="114300" lvl="1" indent="-114300" algn="l" defTabSz="622300">
            <a:lnSpc>
              <a:spcPct val="90000"/>
            </a:lnSpc>
            <a:spcBef>
              <a:spcPct val="0"/>
            </a:spcBef>
            <a:spcAft>
              <a:spcPct val="15000"/>
            </a:spcAft>
            <a:buChar char="••"/>
          </a:pPr>
          <a:r>
            <a:rPr lang="en-US" sz="1400" kern="1200" dirty="0" smtClean="0">
              <a:solidFill>
                <a:srgbClr val="4D4D4D"/>
              </a:solidFill>
              <a:cs typeface="Avenir Book"/>
            </a:rPr>
            <a:t>Self-healing and resilience</a:t>
          </a:r>
          <a:endParaRPr lang="en-US" sz="1400" kern="1200" dirty="0">
            <a:solidFill>
              <a:srgbClr val="4D4D4D"/>
            </a:solidFill>
            <a:cs typeface="Avenir Book"/>
          </a:endParaRPr>
        </a:p>
      </dsp:txBody>
      <dsp:txXfrm>
        <a:off x="5939945" y="1057015"/>
        <a:ext cx="2604067" cy="228384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B57C82-30B2-425C-81B0-5CBC4AB9AF72}" type="datetimeFigureOut">
              <a:rPr lang="en-US" smtClean="0"/>
              <a:t>1/24/2018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4D14D-BF87-4444-8DFC-5F60FBE6389F}" type="slidenum">
              <a:rPr lang="en-US" smtClean="0"/>
              <a:t>‹#›</a:t>
            </a:fld>
            <a:endParaRPr lang="en-US"/>
          </a:p>
        </p:txBody>
      </p:sp>
    </p:spTree>
    <p:extLst>
      <p:ext uri="{BB962C8B-B14F-4D97-AF65-F5344CB8AC3E}">
        <p14:creationId xmlns:p14="http://schemas.microsoft.com/office/powerpoint/2010/main" val="1816723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edia.netflix.com/en/press-releases/2017-on-netflix-a-year-in-bingein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In a year-end blog post, the streaming service </a:t>
            </a:r>
            <a:r>
              <a:rPr lang="en-US" sz="1200" dirty="0" smtClean="0">
                <a:hlinkClick r:id="rId3"/>
              </a:rPr>
              <a:t>announced</a:t>
            </a:r>
            <a:r>
              <a:rPr lang="en-US" sz="1200" dirty="0" smtClean="0"/>
              <a:t> that users watched more than 140 million hours of content per day, or 1 billion hours per week. As of Q3 2017, the company has more than 109 million subscribers, a little less than half of which are in the U.S.</a:t>
            </a:r>
          </a:p>
          <a:p>
            <a:endParaRPr lang="en-US" dirty="0" smtClean="0"/>
          </a:p>
          <a:p>
            <a:r>
              <a:rPr lang="en-US" dirty="0" smtClean="0"/>
              <a:t>https://www.recode.net/2017/9/9/16266854/millennials-watch-tv-live-video-on-demand</a:t>
            </a:r>
          </a:p>
          <a:p>
            <a:endParaRPr lang="en-US" dirty="0" smtClean="0"/>
          </a:p>
          <a:p>
            <a:r>
              <a:rPr lang="en-US" dirty="0" smtClean="0"/>
              <a:t>https://www.marketingcharts.com/featured-24817</a:t>
            </a:r>
          </a:p>
          <a:p>
            <a:endParaRPr lang="en-US" dirty="0" smtClean="0"/>
          </a:p>
          <a:p>
            <a:r>
              <a:rPr lang="en-US" dirty="0" smtClean="0"/>
              <a:t>http://www.businessinsider.com/streaming-services-comparison-hulu-youtube-tv-sling-directv-now-playstation-vue-fubo-2017-8?op=1</a:t>
            </a:r>
          </a:p>
          <a:p>
            <a:r>
              <a:rPr lang="en-US" dirty="0" smtClean="0"/>
              <a:t>https://www.tomsguide.com/us/youtube-tv-vs-cable-tv-replacements,news-24578.html</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9F4D14D-BF87-4444-8DFC-5F60FBE6389F}" type="slidenum">
              <a:rPr lang="en-US" smtClean="0"/>
              <a:t>2</a:t>
            </a:fld>
            <a:endParaRPr lang="en-US"/>
          </a:p>
        </p:txBody>
      </p:sp>
    </p:spTree>
    <p:extLst>
      <p:ext uri="{BB962C8B-B14F-4D97-AF65-F5344CB8AC3E}">
        <p14:creationId xmlns:p14="http://schemas.microsoft.com/office/powerpoint/2010/main" val="3179466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F4D14D-BF87-4444-8DFC-5F60FBE6389F}" type="slidenum">
              <a:rPr lang="en-US" smtClean="0"/>
              <a:t>16</a:t>
            </a:fld>
            <a:endParaRPr lang="en-US"/>
          </a:p>
        </p:txBody>
      </p:sp>
    </p:spTree>
    <p:extLst>
      <p:ext uri="{BB962C8B-B14F-4D97-AF65-F5344CB8AC3E}">
        <p14:creationId xmlns:p14="http://schemas.microsoft.com/office/powerpoint/2010/main" val="2602077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Mobile messaging platforms like: Amazon Pinpoint, Google Firebase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Research shows that users are 23% more likely to use an app with push notifications turned, on than apps without push notifications or disabled push notifications. </a:t>
            </a:r>
          </a:p>
          <a:p>
            <a:endParaRPr lang="en-US" dirty="0"/>
          </a:p>
        </p:txBody>
      </p:sp>
      <p:sp>
        <p:nvSpPr>
          <p:cNvPr id="4" name="Slide Number Placeholder 3"/>
          <p:cNvSpPr>
            <a:spLocks noGrp="1"/>
          </p:cNvSpPr>
          <p:nvPr>
            <p:ph type="sldNum" sz="quarter" idx="10"/>
          </p:nvPr>
        </p:nvSpPr>
        <p:spPr/>
        <p:txBody>
          <a:bodyPr/>
          <a:lstStyle/>
          <a:p>
            <a:fld id="{E9F4D14D-BF87-4444-8DFC-5F60FBE6389F}" type="slidenum">
              <a:rPr lang="en-US" smtClean="0"/>
              <a:t>18</a:t>
            </a:fld>
            <a:endParaRPr lang="en-US"/>
          </a:p>
        </p:txBody>
      </p:sp>
    </p:spTree>
    <p:extLst>
      <p:ext uri="{BB962C8B-B14F-4D97-AF65-F5344CB8AC3E}">
        <p14:creationId xmlns:p14="http://schemas.microsoft.com/office/powerpoint/2010/main" val="1857174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YES is an Israeli satellite provider and customer of our Infinite Video Platform. </a:t>
            </a:r>
          </a:p>
          <a:p>
            <a:r>
              <a:rPr lang="en-US" sz="1200" kern="1200" dirty="0" smtClean="0">
                <a:solidFill>
                  <a:schemeClr val="tx1"/>
                </a:solidFill>
                <a:effectLst/>
                <a:latin typeface="+mn-lt"/>
                <a:ea typeface="+mn-ea"/>
                <a:cs typeface="+mn-cs"/>
              </a:rPr>
              <a:t>YES developed a thought-provoking strategy to fight back the new OTT competitors: They established an OTT brand of their own, called STING TV, and marketed it mainly to millennials. </a:t>
            </a:r>
          </a:p>
          <a:p>
            <a:r>
              <a:rPr lang="en-US" sz="1200" kern="1200" dirty="0" smtClean="0">
                <a:solidFill>
                  <a:schemeClr val="tx1"/>
                </a:solidFill>
                <a:effectLst/>
                <a:latin typeface="+mn-lt"/>
                <a:ea typeface="+mn-ea"/>
                <a:cs typeface="+mn-cs"/>
              </a:rPr>
              <a:t>YES is fighting back with price, but also with the quality of their content, seeing as how they already have the endless richness of quality content from their mother satellite company. YES is also fighting back with video quality, quick rollouts of innovations and a very flexible offering -- all enabled by the Infinite Video Platform.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FCE6749-2BE0-4191-AEA7-7E5F4AA1C57A}" type="slidenum">
              <a:rPr lang="en-US" smtClean="0"/>
              <a:t>23</a:t>
            </a:fld>
            <a:endParaRPr lang="en-US"/>
          </a:p>
        </p:txBody>
      </p:sp>
    </p:spTree>
    <p:extLst>
      <p:ext uri="{BB962C8B-B14F-4D97-AF65-F5344CB8AC3E}">
        <p14:creationId xmlns:p14="http://schemas.microsoft.com/office/powerpoint/2010/main" val="3245770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Sky NZ is transforming from a 1-way satellite to a cloud and 2-way connected device service provider</a:t>
            </a:r>
            <a:endParaRPr lang="en-US" dirty="0"/>
          </a:p>
        </p:txBody>
      </p:sp>
      <p:sp>
        <p:nvSpPr>
          <p:cNvPr id="4" name="Slide Number Placeholder 3"/>
          <p:cNvSpPr>
            <a:spLocks noGrp="1"/>
          </p:cNvSpPr>
          <p:nvPr>
            <p:ph type="sldNum" sz="quarter" idx="10"/>
          </p:nvPr>
        </p:nvSpPr>
        <p:spPr/>
        <p:txBody>
          <a:bodyPr/>
          <a:lstStyle/>
          <a:p>
            <a:fld id="{EFCE6749-2BE0-4191-AEA7-7E5F4AA1C57A}" type="slidenum">
              <a:rPr lang="en-US" smtClean="0"/>
              <a:t>24</a:t>
            </a:fld>
            <a:endParaRPr lang="en-US"/>
          </a:p>
        </p:txBody>
      </p:sp>
    </p:spTree>
    <p:extLst>
      <p:ext uri="{BB962C8B-B14F-4D97-AF65-F5344CB8AC3E}">
        <p14:creationId xmlns:p14="http://schemas.microsoft.com/office/powerpoint/2010/main" val="3779290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CES we are highlighting the evolution</a:t>
            </a:r>
            <a:r>
              <a:rPr lang="en-US" baseline="0" dirty="0" smtClean="0"/>
              <a:t> of our Cloud DVR platform.</a:t>
            </a:r>
          </a:p>
          <a:p>
            <a:r>
              <a:rPr lang="en-US" baseline="0" dirty="0" smtClean="0"/>
              <a:t>To date, industry focus has been on cloud deployment models and leveraging the shift from STB-based recording and playback to cloud-based recording and playback.</a:t>
            </a:r>
          </a:p>
          <a:p>
            <a:r>
              <a:rPr lang="en-US" baseline="0" dirty="0" smtClean="0"/>
              <a:t>While important, we see the next wave in Cloud DVR focusing on cloud operating models:</a:t>
            </a:r>
          </a:p>
          <a:p>
            <a:pPr marL="171450" indent="-171450">
              <a:buFont typeface="Arial" panose="020B0604020202020204" pitchFamily="34" charset="0"/>
              <a:buChar char="•"/>
            </a:pPr>
            <a:r>
              <a:rPr lang="en-US" baseline="0" dirty="0" err="1" smtClean="0"/>
              <a:t>Microservices</a:t>
            </a:r>
            <a:r>
              <a:rPr lang="en-US" baseline="0" dirty="0" smtClean="0"/>
              <a:t> architecture for auto scaling and self healing across multi-cloud platforms</a:t>
            </a:r>
          </a:p>
          <a:p>
            <a:pPr marL="171450" indent="-171450">
              <a:buFont typeface="Arial" panose="020B0604020202020204" pitchFamily="34" charset="0"/>
              <a:buChar char="•"/>
            </a:pPr>
            <a:r>
              <a:rPr lang="en-US" baseline="0" dirty="0" smtClean="0"/>
              <a:t>TCO optimizations with segment based recording and content aware encoding</a:t>
            </a:r>
          </a:p>
          <a:p>
            <a:pPr marL="171450" indent="-171450">
              <a:buFont typeface="Arial" panose="020B0604020202020204" pitchFamily="34" charset="0"/>
              <a:buChar char="•"/>
            </a:pPr>
            <a:r>
              <a:rPr lang="en-US" baseline="0" dirty="0" smtClean="0"/>
              <a:t>Data driven optimization to understand users and operations</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a:t>
            </a:fld>
            <a:endParaRPr lang="en-US"/>
          </a:p>
        </p:txBody>
      </p:sp>
    </p:spTree>
    <p:extLst>
      <p:ext uri="{BB962C8B-B14F-4D97-AF65-F5344CB8AC3E}">
        <p14:creationId xmlns:p14="http://schemas.microsoft.com/office/powerpoint/2010/main" val="233380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174961" indent="-174961">
              <a:buFontTx/>
              <a:buChar char="-"/>
            </a:pPr>
            <a:endParaRPr lang="en-US" baseline="0" dirty="0" smtClean="0"/>
          </a:p>
          <a:p>
            <a:pPr marL="174961" indent="-174961">
              <a:buFontTx/>
              <a:buChar char="-"/>
            </a:pPr>
            <a:endParaRPr lang="en-US" dirty="0" smtClean="0"/>
          </a:p>
        </p:txBody>
      </p:sp>
      <p:sp>
        <p:nvSpPr>
          <p:cNvPr id="4" name="Slide Number Placeholder 3"/>
          <p:cNvSpPr>
            <a:spLocks noGrp="1"/>
          </p:cNvSpPr>
          <p:nvPr>
            <p:ph type="sldNum" sz="quarter" idx="10"/>
          </p:nvPr>
        </p:nvSpPr>
        <p:spPr/>
        <p:txBody>
          <a:bodyPr/>
          <a:lstStyle/>
          <a:p>
            <a:fld id="{F4F3FEE9-9AF5-46BD-A752-746714941CE7}" type="slidenum">
              <a:rPr lang="en-US" smtClean="0"/>
              <a:pPr/>
              <a:t>5</a:t>
            </a:fld>
            <a:endParaRPr lang="en-US" dirty="0"/>
          </a:p>
        </p:txBody>
      </p:sp>
    </p:spTree>
    <p:extLst>
      <p:ext uri="{BB962C8B-B14F-4D97-AF65-F5344CB8AC3E}">
        <p14:creationId xmlns:p14="http://schemas.microsoft.com/office/powerpoint/2010/main" val="1936080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Built from the ground</a:t>
            </a:r>
            <a:r>
              <a:rPr lang="en-US" baseline="0" dirty="0" smtClean="0"/>
              <a:t> up for massive scale</a:t>
            </a:r>
          </a:p>
          <a:p>
            <a:pPr marL="228600" indent="-228600">
              <a:buAutoNum type="arabicPeriod"/>
            </a:pPr>
            <a:r>
              <a:rPr lang="en-US" baseline="0" dirty="0" smtClean="0"/>
              <a:t>Storage</a:t>
            </a:r>
          </a:p>
          <a:p>
            <a:pPr marL="228600" indent="-228600">
              <a:buAutoNum type="arabicPeriod"/>
            </a:pPr>
            <a:r>
              <a:rPr lang="en-US" baseline="0" dirty="0" smtClean="0"/>
              <a:t>Scale challenges imposed on </a:t>
            </a:r>
            <a:r>
              <a:rPr lang="en-US" baseline="0" dirty="0" err="1" smtClean="0"/>
              <a:t>cDVR</a:t>
            </a:r>
            <a:r>
              <a:rPr lang="en-US" baseline="0" dirty="0" smtClean="0"/>
              <a:t> system</a:t>
            </a:r>
          </a:p>
          <a:p>
            <a:pPr marL="228600" indent="-228600">
              <a:buAutoNum type="arabicPeriod"/>
            </a:pPr>
            <a:r>
              <a:rPr lang="en-US" baseline="0" dirty="0" smtClean="0"/>
              <a:t>How Cisco is making that efficient</a:t>
            </a:r>
          </a:p>
          <a:p>
            <a:pPr marL="228600" indent="-228600">
              <a:buAutoNum type="arabicPeriod"/>
            </a:pPr>
            <a:r>
              <a:rPr lang="en-US" baseline="0" dirty="0" smtClean="0"/>
              <a:t>Segment-based recording</a:t>
            </a:r>
          </a:p>
          <a:p>
            <a:pPr marL="228600" indent="-228600">
              <a:buAutoNum type="arabicPeriod"/>
            </a:pPr>
            <a:r>
              <a:rPr lang="en-US" baseline="0" dirty="0" smtClean="0"/>
              <a:t>Flexible system to scale as needed where needed</a:t>
            </a:r>
            <a:endParaRPr lang="en-US" dirty="0" smtClean="0"/>
          </a:p>
          <a:p>
            <a:endParaRPr lang="en-US" dirty="0"/>
          </a:p>
        </p:txBody>
      </p:sp>
      <p:sp>
        <p:nvSpPr>
          <p:cNvPr id="4" name="Slide Number Placeholder 3"/>
          <p:cNvSpPr>
            <a:spLocks noGrp="1"/>
          </p:cNvSpPr>
          <p:nvPr>
            <p:ph type="sldNum" sz="quarter" idx="10"/>
          </p:nvPr>
        </p:nvSpPr>
        <p:spPr/>
        <p:txBody>
          <a:bodyPr/>
          <a:lstStyle/>
          <a:p>
            <a:fld id="{E9F4D14D-BF87-4444-8DFC-5F60FBE6389F}" type="slidenum">
              <a:rPr lang="en-US" smtClean="0"/>
              <a:t>6</a:t>
            </a:fld>
            <a:endParaRPr lang="en-US"/>
          </a:p>
        </p:txBody>
      </p:sp>
    </p:spTree>
    <p:extLst>
      <p:ext uri="{BB962C8B-B14F-4D97-AF65-F5344CB8AC3E}">
        <p14:creationId xmlns:p14="http://schemas.microsoft.com/office/powerpoint/2010/main" val="2437000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Fine-grained</a:t>
            </a:r>
            <a:r>
              <a:rPr lang="en-US" baseline="0" dirty="0" smtClean="0"/>
              <a:t> scalability with containers and </a:t>
            </a:r>
            <a:r>
              <a:rPr lang="en-US" baseline="0" dirty="0" err="1" smtClean="0"/>
              <a:t>microservices</a:t>
            </a:r>
            <a:endParaRPr lang="en-US" dirty="0" smtClean="0"/>
          </a:p>
          <a:p>
            <a:endParaRPr lang="en-US" dirty="0" smtClean="0"/>
          </a:p>
          <a:p>
            <a:r>
              <a:rPr lang="en-US" dirty="0" smtClean="0"/>
              <a:t>Built from the ground</a:t>
            </a:r>
            <a:r>
              <a:rPr lang="en-US" baseline="0" dirty="0" smtClean="0"/>
              <a:t> up for massive scale</a:t>
            </a:r>
          </a:p>
          <a:p>
            <a:pPr marL="228600" indent="-228600">
              <a:buAutoNum type="arabicPeriod"/>
            </a:pPr>
            <a:r>
              <a:rPr lang="en-US" baseline="0" dirty="0" smtClean="0"/>
              <a:t>Storage</a:t>
            </a:r>
          </a:p>
          <a:p>
            <a:pPr marL="228600" indent="-228600">
              <a:buAutoNum type="arabicPeriod"/>
            </a:pPr>
            <a:r>
              <a:rPr lang="en-US" baseline="0" dirty="0" smtClean="0"/>
              <a:t>Scale challenges imposed on </a:t>
            </a:r>
            <a:r>
              <a:rPr lang="en-US" baseline="0" dirty="0" err="1" smtClean="0"/>
              <a:t>cDVR</a:t>
            </a:r>
            <a:r>
              <a:rPr lang="en-US" baseline="0" dirty="0" smtClean="0"/>
              <a:t> system</a:t>
            </a:r>
          </a:p>
          <a:p>
            <a:pPr marL="228600" indent="-228600">
              <a:buAutoNum type="arabicPeriod"/>
            </a:pPr>
            <a:r>
              <a:rPr lang="en-US" baseline="0" dirty="0" smtClean="0"/>
              <a:t>How Cisco is making that efficient</a:t>
            </a:r>
          </a:p>
          <a:p>
            <a:pPr marL="228600" indent="-228600">
              <a:buAutoNum type="arabicPeriod"/>
            </a:pPr>
            <a:r>
              <a:rPr lang="en-US" baseline="0" dirty="0" smtClean="0"/>
              <a:t>Segment-based recording</a:t>
            </a:r>
          </a:p>
          <a:p>
            <a:pPr marL="228600" indent="-228600">
              <a:buAutoNum type="arabicPeriod"/>
            </a:pPr>
            <a:r>
              <a:rPr lang="en-US" baseline="0" dirty="0" smtClean="0"/>
              <a:t>Flexible system to scale as needed where needed</a:t>
            </a:r>
            <a:endParaRPr lang="en-US" dirty="0"/>
          </a:p>
        </p:txBody>
      </p:sp>
      <p:sp>
        <p:nvSpPr>
          <p:cNvPr id="4" name="Slide Number Placeholder 3"/>
          <p:cNvSpPr>
            <a:spLocks noGrp="1"/>
          </p:cNvSpPr>
          <p:nvPr>
            <p:ph type="sldNum" sz="quarter" idx="10"/>
          </p:nvPr>
        </p:nvSpPr>
        <p:spPr/>
        <p:txBody>
          <a:bodyPr/>
          <a:lstStyle/>
          <a:p>
            <a:fld id="{E9F4D14D-BF87-4444-8DFC-5F60FBE6389F}" type="slidenum">
              <a:rPr lang="en-US" smtClean="0"/>
              <a:t>9</a:t>
            </a:fld>
            <a:endParaRPr lang="en-US"/>
          </a:p>
        </p:txBody>
      </p:sp>
    </p:spTree>
    <p:extLst>
      <p:ext uri="{BB962C8B-B14F-4D97-AF65-F5344CB8AC3E}">
        <p14:creationId xmlns:p14="http://schemas.microsoft.com/office/powerpoint/2010/main" val="1846052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smtClean="0">
                <a:solidFill>
                  <a:schemeClr val="tx1"/>
                </a:solidFill>
                <a:effectLst/>
                <a:latin typeface="+mn-lt"/>
                <a:ea typeface="+mn-ea"/>
                <a:cs typeface="+mn-cs"/>
              </a:rPr>
              <a:t>Reduced </a:t>
            </a:r>
            <a:r>
              <a:rPr lang="en-US" sz="1200" kern="1200" dirty="0" smtClean="0">
                <a:solidFill>
                  <a:schemeClr val="tx1"/>
                </a:solidFill>
                <a:effectLst/>
                <a:latin typeface="+mn-lt"/>
                <a:ea typeface="+mn-ea"/>
                <a:cs typeface="+mn-cs"/>
              </a:rPr>
              <a:t>time to pin point problems</a:t>
            </a:r>
            <a:endParaRPr lang="en-US" sz="14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Automatically applying fixes</a:t>
            </a:r>
            <a:endParaRPr lang="en-US" sz="14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Identifying issues spanning multiple use cases</a:t>
            </a:r>
            <a:endParaRPr lang="en-US" sz="14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How issue prediction improves with feedback</a:t>
            </a:r>
            <a:endParaRPr lang="en-US" sz="14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9F4D14D-BF87-4444-8DFC-5F60FBE6389F}" type="slidenum">
              <a:rPr lang="en-US" smtClean="0"/>
              <a:t>12</a:t>
            </a:fld>
            <a:endParaRPr lang="en-US"/>
          </a:p>
        </p:txBody>
      </p:sp>
    </p:spTree>
    <p:extLst>
      <p:ext uri="{BB962C8B-B14F-4D97-AF65-F5344CB8AC3E}">
        <p14:creationId xmlns:p14="http://schemas.microsoft.com/office/powerpoint/2010/main" val="2633087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F4D14D-BF87-4444-8DFC-5F60FBE6389F}" type="slidenum">
              <a:rPr lang="en-US" smtClean="0"/>
              <a:t>13</a:t>
            </a:fld>
            <a:endParaRPr lang="en-US"/>
          </a:p>
        </p:txBody>
      </p:sp>
    </p:spTree>
    <p:extLst>
      <p:ext uri="{BB962C8B-B14F-4D97-AF65-F5344CB8AC3E}">
        <p14:creationId xmlns:p14="http://schemas.microsoft.com/office/powerpoint/2010/main" val="2496990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F4D14D-BF87-4444-8DFC-5F60FBE6389F}" type="slidenum">
              <a:rPr lang="en-US" smtClean="0"/>
              <a:t>14</a:t>
            </a:fld>
            <a:endParaRPr lang="en-US"/>
          </a:p>
        </p:txBody>
      </p:sp>
    </p:spTree>
    <p:extLst>
      <p:ext uri="{BB962C8B-B14F-4D97-AF65-F5344CB8AC3E}">
        <p14:creationId xmlns:p14="http://schemas.microsoft.com/office/powerpoint/2010/main" val="2381445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F4D14D-BF87-4444-8DFC-5F60FBE6389F}" type="slidenum">
              <a:rPr lang="en-US" smtClean="0"/>
              <a:t>15</a:t>
            </a:fld>
            <a:endParaRPr lang="en-US"/>
          </a:p>
        </p:txBody>
      </p:sp>
    </p:spTree>
    <p:extLst>
      <p:ext uri="{BB962C8B-B14F-4D97-AF65-F5344CB8AC3E}">
        <p14:creationId xmlns:p14="http://schemas.microsoft.com/office/powerpoint/2010/main" val="2048136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2122942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3316443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3088030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896724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89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smtClean="0"/>
              <a:t>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254563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smtClean="0"/>
              <a:t>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369945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smtClean="0"/>
              <a:t>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387182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Half_Page_Blank">
    <p:spTree>
      <p:nvGrpSpPr>
        <p:cNvPr id="1" name=""/>
        <p:cNvGrpSpPr/>
        <p:nvPr/>
      </p:nvGrpSpPr>
      <p:grpSpPr>
        <a:xfrm>
          <a:off x="0" y="0"/>
          <a:ext cx="0" cy="0"/>
          <a:chOff x="0" y="0"/>
          <a:chExt cx="0" cy="0"/>
        </a:xfrm>
      </p:grpSpPr>
      <p:sp>
        <p:nvSpPr>
          <p:cNvPr id="5" name="Rectangle 4"/>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US" smtClean="0"/>
              <a:t>Click to edit Master title style</a:t>
            </a:r>
            <a:endParaRPr lang="en-GB" dirty="0"/>
          </a:p>
        </p:txBody>
      </p:sp>
      <p:sp>
        <p:nvSpPr>
          <p:cNvPr id="8" name="Rectangle 4"/>
          <p:cNvSpPr>
            <a:spLocks noChangeArrowheads="1"/>
          </p:cNvSpPr>
          <p:nvPr/>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3100519972"/>
      </p:ext>
    </p:extLst>
  </p:cSld>
  <p:clrMapOvr>
    <a:masterClrMapping/>
  </p:clrMapOvr>
  <p:extLst mod="1">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Half_Page_Tex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4"/>
          <p:cNvSpPr>
            <a:spLocks noChangeArrowheads="1"/>
          </p:cNvSpPr>
          <p:nvPr/>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4255683545"/>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_Half_Page_Text_2 column">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4"/>
          <p:cNvSpPr>
            <a:spLocks noChangeArrowheads="1"/>
          </p:cNvSpPr>
          <p:nvPr/>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2770551288"/>
      </p:ext>
    </p:extLst>
  </p:cSld>
  <p:clrMapOvr>
    <a:masterClrMapping/>
  </p:clrMapOvr>
  <p:extLst mod="1">
    <p:ext uri="{DCECCB84-F9BA-43D5-87BE-67443E8EF086}">
      <p15:sldGuideLst xmlns:p15="http://schemas.microsoft.com/office/powerpoint/2012/main">
        <p15:guide id="4" pos="267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712191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_Half_Page_Picture_Caption">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r>
              <a:rPr lang="en-US" smtClean="0"/>
              <a:t>Click icon to add picture</a:t>
            </a:r>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smtClean="0"/>
              <a:t>Edit Master text styles</a:t>
            </a:r>
          </a:p>
        </p:txBody>
      </p:sp>
      <p:sp>
        <p:nvSpPr>
          <p:cNvPr id="10" name="Rectangle 4"/>
          <p:cNvSpPr>
            <a:spLocks noChangeArrowheads="1"/>
          </p:cNvSpPr>
          <p:nvPr/>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3339482647"/>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5_Half_Page_Picture">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r>
              <a:rPr lang="en-US" smtClean="0"/>
              <a:t>Click icon to add picture</a:t>
            </a:r>
            <a:endParaRPr lang="en-US" dirty="0"/>
          </a:p>
        </p:txBody>
      </p:sp>
      <p:sp>
        <p:nvSpPr>
          <p:cNvPr id="8" name="Rectangle 4"/>
          <p:cNvSpPr>
            <a:spLocks noChangeArrowheads="1"/>
          </p:cNvSpPr>
          <p:nvPr/>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642764624"/>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6_Half_Page_Headline Only">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8" name="Rectangle 4"/>
          <p:cNvSpPr>
            <a:spLocks noChangeArrowheads="1"/>
          </p:cNvSpPr>
          <p:nvPr/>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884465524"/>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7_Half_Page_Picture_Full">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r>
              <a:rPr lang="en-US" smtClean="0"/>
              <a:t>Click icon to add picture</a:t>
            </a:r>
            <a:endParaRPr lang="en-US" dirty="0"/>
          </a:p>
        </p:txBody>
      </p:sp>
      <p:sp>
        <p:nvSpPr>
          <p:cNvPr id="8" name="Rectangle 4"/>
          <p:cNvSpPr>
            <a:spLocks noChangeArrowheads="1"/>
          </p:cNvSpPr>
          <p:nvPr/>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538180873"/>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8_Half_Page_Char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r>
              <a:rPr lang="en-US" smtClean="0"/>
              <a:t>Click icon to add chart</a:t>
            </a:r>
            <a:endParaRPr lang="en-US"/>
          </a:p>
        </p:txBody>
      </p:sp>
      <p:sp>
        <p:nvSpPr>
          <p:cNvPr id="8" name="Rectangle 4"/>
          <p:cNvSpPr>
            <a:spLocks noChangeArrowheads="1"/>
          </p:cNvSpPr>
          <p:nvPr/>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301836755"/>
      </p:ext>
    </p:extLst>
  </p:cSld>
  <p:clrMapOvr>
    <a:masterClrMapping/>
  </p:clrMapOvr>
  <p:extLst mod="1">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9_Half_Page_Table">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r>
              <a:rPr lang="en-US" smtClean="0"/>
              <a:t>Click icon to add table</a:t>
            </a:r>
            <a:endParaRPr lang="en-US"/>
          </a:p>
        </p:txBody>
      </p:sp>
      <p:sp>
        <p:nvSpPr>
          <p:cNvPr id="8" name="Rectangle 4"/>
          <p:cNvSpPr>
            <a:spLocks noChangeArrowheads="1"/>
          </p:cNvSpPr>
          <p:nvPr/>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991378711"/>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9587595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8" y="171977"/>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68" tIns="34284" rIns="68568" bIns="34284"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57278842"/>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egue_Whit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91677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smtClean="0"/>
              <a:t>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1099897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smtClean="0"/>
              <a:t>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1619484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smtClean="0"/>
              <a:t>Click icon to add picture</a:t>
            </a:r>
            <a:endParaRPr lang="en-US" noProof="0" dirty="0"/>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smtClean="0"/>
              <a:t>Edit Master text styles</a:t>
            </a:r>
          </a:p>
        </p:txBody>
      </p:sp>
    </p:spTree>
    <p:extLst>
      <p:ext uri="{BB962C8B-B14F-4D97-AF65-F5344CB8AC3E}">
        <p14:creationId xmlns:p14="http://schemas.microsoft.com/office/powerpoint/2010/main" val="2630564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smtClean="0"/>
              <a:t>Click icon to add picture</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smtClean="0"/>
              <a:t>Edit Master text styles</a:t>
            </a:r>
          </a:p>
        </p:txBody>
      </p:sp>
    </p:spTree>
    <p:extLst>
      <p:ext uri="{BB962C8B-B14F-4D97-AF65-F5344CB8AC3E}">
        <p14:creationId xmlns:p14="http://schemas.microsoft.com/office/powerpoint/2010/main" val="131557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23005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714079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a:t>
            </a:r>
            <a:r>
              <a:rPr lang="en-US" sz="600" spc="20" baseline="0" dirty="0" smtClean="0">
                <a:solidFill>
                  <a:schemeClr val="bg2">
                    <a:lumMod val="65000"/>
                  </a:schemeClr>
                </a:solidFill>
                <a:latin typeface="+mn-lt"/>
                <a:ea typeface="+mn-ea"/>
                <a:cs typeface="CiscoSans Thin"/>
              </a:rPr>
              <a:t>2018  </a:t>
            </a:r>
            <a:r>
              <a:rPr lang="en-US" sz="600" spc="20" baseline="0" dirty="0">
                <a:solidFill>
                  <a:schemeClr val="bg2">
                    <a:lumMod val="65000"/>
                  </a:schemeClr>
                </a:solidFill>
                <a:latin typeface="+mn-lt"/>
                <a:ea typeface="+mn-ea"/>
                <a:cs typeface="CiscoSans Thin"/>
              </a:rPr>
              <a:t>Cisco and/or its affiliates. All rights reserved.   Cisco </a:t>
            </a:r>
            <a:r>
              <a:rPr lang="en-US" sz="600" spc="20" baseline="0" dirty="0" smtClean="0">
                <a:solidFill>
                  <a:schemeClr val="bg2">
                    <a:lumMod val="65000"/>
                  </a:schemeClr>
                </a:solidFill>
                <a:latin typeface="+mn-lt"/>
                <a:ea typeface="+mn-ea"/>
                <a:cs typeface="CiscoSans Thin"/>
              </a:rPr>
              <a:t>Public</a:t>
            </a:r>
            <a:endParaRPr lang="en-US" sz="600" spc="20" baseline="0" dirty="0">
              <a:solidFill>
                <a:schemeClr val="bg2">
                  <a:lumMod val="65000"/>
                </a:schemeClr>
              </a:solidFill>
              <a:latin typeface="+mn-lt"/>
              <a:ea typeface="+mn-ea"/>
              <a:cs typeface="CiscoSans Thin"/>
            </a:endParaRPr>
          </a:p>
        </p:txBody>
      </p:sp>
    </p:spTree>
  </p:cSld>
  <p:clrMap bg1="lt1" tx1="dk1" bg2="lt2" tx2="dk2" accent1="accent1" accent2="accent2" accent3="accent3" accent4="accent4" accent5="accent5" accent6="accent6" hlink="hlink" folHlink="folHlink"/>
  <p:sldLayoutIdLst>
    <p:sldLayoutId id="2147483874" r:id="rId1"/>
    <p:sldLayoutId id="2147483876" r:id="rId2"/>
    <p:sldLayoutId id="2147484013" r:id="rId3"/>
    <p:sldLayoutId id="2147483982" r:id="rId4"/>
    <p:sldLayoutId id="2147484014" r:id="rId5"/>
    <p:sldLayoutId id="2147483978" r:id="rId6"/>
    <p:sldLayoutId id="2147483979" r:id="rId7"/>
    <p:sldLayoutId id="2147483980" r:id="rId8"/>
    <p:sldLayoutId id="2147483981" r:id="rId9"/>
    <p:sldLayoutId id="2147483879" r:id="rId10"/>
    <p:sldLayoutId id="2147483976" r:id="rId11"/>
    <p:sldLayoutId id="2147483885" r:id="rId12"/>
    <p:sldLayoutId id="2147484011" r:id="rId13"/>
    <p:sldLayoutId id="2147483985" r:id="rId14"/>
    <p:sldLayoutId id="2147483986" r:id="rId15"/>
    <p:sldLayoutId id="2147484012" r:id="rId16"/>
    <p:sldLayoutId id="2147483969" r:id="rId17"/>
    <p:sldLayoutId id="2147483968" r:id="rId18"/>
    <p:sldLayoutId id="2147483973" r:id="rId19"/>
    <p:sldLayoutId id="2147483967" r:id="rId20"/>
    <p:sldLayoutId id="2147483970" r:id="rId21"/>
    <p:sldLayoutId id="2147483987" r:id="rId22"/>
    <p:sldLayoutId id="2147483983" r:id="rId23"/>
    <p:sldLayoutId id="2147483971" r:id="rId24"/>
    <p:sldLayoutId id="2147483972" r:id="rId25"/>
    <p:sldLayoutId id="2147483897" r:id="rId26"/>
    <p:sldLayoutId id="2147484016" r:id="rId27"/>
  </p:sldLayoutIdLst>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 Id="rId6" Type="http://schemas.openxmlformats.org/officeDocument/2006/relationships/chart" Target="../charts/chart2.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6.tiff"/><Relationship Id="rId13" Type="http://schemas.openxmlformats.org/officeDocument/2006/relationships/image" Target="../media/image11.png"/><Relationship Id="rId3" Type="http://schemas.openxmlformats.org/officeDocument/2006/relationships/image" Target="../media/image1.tiff"/><Relationship Id="rId7" Type="http://schemas.openxmlformats.org/officeDocument/2006/relationships/image" Target="../media/image5.tiff"/><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0.xml"/><Relationship Id="rId6" Type="http://schemas.openxmlformats.org/officeDocument/2006/relationships/image" Target="../media/image4.tiff"/><Relationship Id="rId11" Type="http://schemas.openxmlformats.org/officeDocument/2006/relationships/image" Target="../media/image9.png"/><Relationship Id="rId5" Type="http://schemas.openxmlformats.org/officeDocument/2006/relationships/image" Target="../media/image3.tiff"/><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tiff"/><Relationship Id="rId9" Type="http://schemas.openxmlformats.org/officeDocument/2006/relationships/image" Target="../media/image7.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2.jp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Amit Mookerjee, Product Manager, Service Provider Video</a:t>
            </a:r>
          </a:p>
        </p:txBody>
      </p:sp>
      <p:sp>
        <p:nvSpPr>
          <p:cNvPr id="3" name="Text Placeholder 2"/>
          <p:cNvSpPr>
            <a:spLocks noGrp="1"/>
          </p:cNvSpPr>
          <p:nvPr>
            <p:ph type="body" sz="quarter" idx="11"/>
          </p:nvPr>
        </p:nvSpPr>
        <p:spPr/>
        <p:txBody>
          <a:bodyPr/>
          <a:lstStyle/>
          <a:p>
            <a:r>
              <a:rPr lang="en-US" dirty="0" smtClean="0"/>
              <a:t>Yoav Schreiber, Marketing Manager, Service Provider</a:t>
            </a:r>
            <a:endParaRPr lang="en-US" dirty="0"/>
          </a:p>
        </p:txBody>
      </p:sp>
      <p:sp>
        <p:nvSpPr>
          <p:cNvPr id="4" name="Text Placeholder 3"/>
          <p:cNvSpPr>
            <a:spLocks noGrp="1"/>
          </p:cNvSpPr>
          <p:nvPr>
            <p:ph type="body" sz="quarter" idx="12"/>
          </p:nvPr>
        </p:nvSpPr>
        <p:spPr/>
        <p:txBody>
          <a:bodyPr/>
          <a:lstStyle/>
          <a:p>
            <a:r>
              <a:rPr lang="en-US" dirty="0" smtClean="0"/>
              <a:t>January 24, 2018</a:t>
            </a:r>
            <a:endParaRPr lang="en-US" dirty="0"/>
          </a:p>
        </p:txBody>
      </p:sp>
      <p:sp>
        <p:nvSpPr>
          <p:cNvPr id="5" name="Text Placeholder 4"/>
          <p:cNvSpPr>
            <a:spLocks noGrp="1"/>
          </p:cNvSpPr>
          <p:nvPr>
            <p:ph type="body" sz="quarter" idx="13"/>
          </p:nvPr>
        </p:nvSpPr>
        <p:spPr/>
        <p:txBody>
          <a:bodyPr/>
          <a:lstStyle/>
          <a:p>
            <a:r>
              <a:rPr lang="en-US" dirty="0" smtClean="0"/>
              <a:t>Cisco Knowledge Network</a:t>
            </a:r>
            <a:endParaRPr lang="en-US" dirty="0"/>
          </a:p>
        </p:txBody>
      </p:sp>
      <p:sp>
        <p:nvSpPr>
          <p:cNvPr id="6" name="Title 5"/>
          <p:cNvSpPr>
            <a:spLocks noGrp="1"/>
          </p:cNvSpPr>
          <p:nvPr>
            <p:ph type="ctrTitle"/>
          </p:nvPr>
        </p:nvSpPr>
        <p:spPr/>
        <p:txBody>
          <a:bodyPr/>
          <a:lstStyle/>
          <a:p>
            <a:r>
              <a:rPr lang="en-US" dirty="0" smtClean="0"/>
              <a:t>Cloud DVR Innovations</a:t>
            </a:r>
            <a:endParaRPr lang="en-US" dirty="0"/>
          </a:p>
        </p:txBody>
      </p:sp>
    </p:spTree>
    <p:extLst>
      <p:ext uri="{BB962C8B-B14F-4D97-AF65-F5344CB8AC3E}">
        <p14:creationId xmlns:p14="http://schemas.microsoft.com/office/powerpoint/2010/main" val="28196968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Video Quality Targeting for ABR Encode</a:t>
            </a:r>
            <a:endParaRPr lang="en-US" dirty="0"/>
          </a:p>
        </p:txBody>
      </p:sp>
      <p:grpSp>
        <p:nvGrpSpPr>
          <p:cNvPr id="30" name="Group 29"/>
          <p:cNvGrpSpPr/>
          <p:nvPr/>
        </p:nvGrpSpPr>
        <p:grpSpPr>
          <a:xfrm>
            <a:off x="0" y="1045780"/>
            <a:ext cx="9201807" cy="1444131"/>
            <a:chOff x="0" y="1292773"/>
            <a:chExt cx="9528405" cy="1507896"/>
          </a:xfrm>
        </p:grpSpPr>
        <p:pic>
          <p:nvPicPr>
            <p:cNvPr id="5"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300251"/>
              <a:ext cx="2305641" cy="1423086"/>
            </a:xfrm>
            <a:prstGeom prst="rect">
              <a:avLst/>
            </a:prstGeom>
          </p:spPr>
        </p:pic>
        <p:sp>
          <p:nvSpPr>
            <p:cNvPr id="6" name="TextBox 5"/>
            <p:cNvSpPr txBox="1"/>
            <p:nvPr/>
          </p:nvSpPr>
          <p:spPr>
            <a:xfrm>
              <a:off x="1172955" y="2406985"/>
              <a:ext cx="1132685" cy="377036"/>
            </a:xfrm>
            <a:prstGeom prst="rect">
              <a:avLst/>
            </a:prstGeom>
            <a:solidFill>
              <a:schemeClr val="bg2"/>
            </a:solidFill>
          </p:spPr>
          <p:txBody>
            <a:bodyPr wrap="square" lIns="68589" tIns="34295" rIns="68589" bIns="34295"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282828"/>
                  </a:solidFill>
                  <a:effectLst/>
                  <a:uLnTx/>
                  <a:uFillTx/>
                  <a:latin typeface="Arial" charset="0"/>
                  <a:ea typeface="ＭＳ Ｐゴシック" charset="0"/>
                </a:rPr>
                <a:t>SVQ = 3.33</a:t>
              </a:r>
            </a:p>
            <a:p>
              <a:pPr marL="0" marR="0" lvl="0" indent="0" algn="l" defTabSz="457200" rtl="0" eaLnBrk="1" fontAlgn="base" latinLnBrk="0" hangingPunct="1">
                <a:lnSpc>
                  <a:spcPct val="100000"/>
                </a:lnSpc>
                <a:spcBef>
                  <a:spcPct val="0"/>
                </a:spcBef>
                <a:spcAft>
                  <a:spcPct val="0"/>
                </a:spcAft>
                <a:buClrTx/>
                <a:buSzTx/>
                <a:buFontTx/>
                <a:buNone/>
                <a:tabLst/>
                <a:defRPr/>
              </a:pPr>
              <a:r>
                <a:rPr lang="en-US" sz="1000" dirty="0" smtClean="0">
                  <a:solidFill>
                    <a:srgbClr val="282828"/>
                  </a:solidFill>
                </a:rPr>
                <a:t>Bit rate = 2Mbps</a:t>
              </a:r>
              <a:endParaRPr kumimoji="0" lang="en-US" sz="1000" b="0" i="0" u="none" strike="noStrike" kern="1200" cap="none" spc="0" normalizeH="0" baseline="0" noProof="0" dirty="0">
                <a:ln>
                  <a:noFill/>
                </a:ln>
                <a:solidFill>
                  <a:srgbClr val="282828"/>
                </a:solidFill>
                <a:effectLst/>
                <a:uLnTx/>
                <a:uFillTx/>
                <a:latin typeface="Arial" charset="0"/>
                <a:ea typeface="ＭＳ Ｐゴシック"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91454" y="1292773"/>
              <a:ext cx="2301108" cy="1427665"/>
            </a:xfrm>
            <a:prstGeom prst="rect">
              <a:avLst/>
            </a:prstGeom>
          </p:spPr>
        </p:pic>
        <p:sp>
          <p:nvSpPr>
            <p:cNvPr id="8" name="TextBox 7"/>
            <p:cNvSpPr txBox="1"/>
            <p:nvPr/>
          </p:nvSpPr>
          <p:spPr>
            <a:xfrm>
              <a:off x="3607842" y="2406985"/>
              <a:ext cx="1098891" cy="393684"/>
            </a:xfrm>
            <a:prstGeom prst="rect">
              <a:avLst/>
            </a:prstGeom>
            <a:solidFill>
              <a:schemeClr val="bg2"/>
            </a:solidFill>
          </p:spPr>
          <p:txBody>
            <a:bodyPr wrap="square" lIns="68589" tIns="34295" rIns="68589" bIns="34295"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282828"/>
                  </a:solidFill>
                  <a:effectLst/>
                  <a:uLnTx/>
                  <a:uFillTx/>
                  <a:latin typeface="Arial" charset="0"/>
                  <a:ea typeface="ＭＳ Ｐゴシック" charset="0"/>
                </a:rPr>
                <a:t>SVQ = 5.08</a:t>
              </a:r>
            </a:p>
            <a:p>
              <a:pPr>
                <a:defRPr/>
              </a:pPr>
              <a:r>
                <a:rPr lang="en-US" sz="1000" dirty="0">
                  <a:solidFill>
                    <a:srgbClr val="282828"/>
                  </a:solidFill>
                </a:rPr>
                <a:t>Bit rate = 4</a:t>
              </a:r>
              <a:r>
                <a:rPr lang="en-US" sz="1000" dirty="0" smtClean="0">
                  <a:solidFill>
                    <a:srgbClr val="282828"/>
                  </a:solidFill>
                </a:rPr>
                <a:t>Mbps</a:t>
              </a:r>
              <a:endParaRPr lang="en-US" sz="1000" dirty="0">
                <a:solidFill>
                  <a:srgbClr val="282828"/>
                </a:solidFill>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78375" y="1300251"/>
              <a:ext cx="2305641" cy="1436904"/>
            </a:xfrm>
            <a:prstGeom prst="rect">
              <a:avLst/>
            </a:prstGeom>
          </p:spPr>
        </p:pic>
        <p:sp>
          <p:nvSpPr>
            <p:cNvPr id="23" name="TextBox 22"/>
            <p:cNvSpPr txBox="1"/>
            <p:nvPr/>
          </p:nvSpPr>
          <p:spPr>
            <a:xfrm>
              <a:off x="6040282" y="2406985"/>
              <a:ext cx="1129547" cy="377036"/>
            </a:xfrm>
            <a:prstGeom prst="rect">
              <a:avLst/>
            </a:prstGeom>
            <a:solidFill>
              <a:schemeClr val="bg2"/>
            </a:solidFill>
          </p:spPr>
          <p:txBody>
            <a:bodyPr wrap="square" lIns="68589" tIns="34295" rIns="68589" bIns="34295"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282828"/>
                  </a:solidFill>
                  <a:effectLst/>
                  <a:uLnTx/>
                  <a:uFillTx/>
                  <a:latin typeface="Arial" charset="0"/>
                  <a:ea typeface="ＭＳ Ｐゴシック" charset="0"/>
                </a:rPr>
                <a:t>SVQ = 6.41</a:t>
              </a:r>
            </a:p>
            <a:p>
              <a:pPr>
                <a:defRPr/>
              </a:pPr>
              <a:r>
                <a:rPr lang="en-US" sz="1000" dirty="0">
                  <a:solidFill>
                    <a:srgbClr val="282828"/>
                  </a:solidFill>
                </a:rPr>
                <a:t>Bit rate = </a:t>
              </a:r>
              <a:r>
                <a:rPr lang="en-US" sz="1000" dirty="0" smtClean="0">
                  <a:solidFill>
                    <a:srgbClr val="282828"/>
                  </a:solidFill>
                </a:rPr>
                <a:t>6Mbps</a:t>
              </a:r>
              <a:endParaRPr lang="en-US" sz="1000" dirty="0">
                <a:solidFill>
                  <a:srgbClr val="282828"/>
                </a:solidFill>
              </a:endParaRPr>
            </a:p>
          </p:txBody>
        </p:sp>
        <p:pic>
          <p:nvPicPr>
            <p:cNvPr id="24" name="Picture 2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55657" y="1310601"/>
              <a:ext cx="2301107" cy="1426554"/>
            </a:xfrm>
            <a:prstGeom prst="rect">
              <a:avLst/>
            </a:prstGeom>
          </p:spPr>
        </p:pic>
        <p:sp>
          <p:nvSpPr>
            <p:cNvPr id="25" name="TextBox 24"/>
            <p:cNvSpPr txBox="1"/>
            <p:nvPr/>
          </p:nvSpPr>
          <p:spPr>
            <a:xfrm>
              <a:off x="8410186" y="2406985"/>
              <a:ext cx="1118219" cy="377036"/>
            </a:xfrm>
            <a:prstGeom prst="rect">
              <a:avLst/>
            </a:prstGeom>
            <a:solidFill>
              <a:schemeClr val="bg2"/>
            </a:solidFill>
          </p:spPr>
          <p:txBody>
            <a:bodyPr wrap="square" lIns="68589" tIns="34295" rIns="68589" bIns="34295"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282828"/>
                  </a:solidFill>
                  <a:effectLst/>
                  <a:uLnTx/>
                  <a:uFillTx/>
                  <a:latin typeface="Arial" charset="0"/>
                  <a:ea typeface="ＭＳ Ｐゴシック" charset="0"/>
                </a:rPr>
                <a:t>SVQ = 8.54</a:t>
              </a:r>
            </a:p>
            <a:p>
              <a:pPr>
                <a:defRPr/>
              </a:pPr>
              <a:r>
                <a:rPr lang="en-US" sz="1000" dirty="0">
                  <a:solidFill>
                    <a:srgbClr val="282828"/>
                  </a:solidFill>
                </a:rPr>
                <a:t>Bit rate = 8</a:t>
              </a:r>
              <a:r>
                <a:rPr lang="en-US" sz="1000" dirty="0" smtClean="0">
                  <a:solidFill>
                    <a:srgbClr val="282828"/>
                  </a:solidFill>
                </a:rPr>
                <a:t>Mbps</a:t>
              </a:r>
              <a:endParaRPr lang="en-US" sz="1000" dirty="0">
                <a:solidFill>
                  <a:srgbClr val="282828"/>
                </a:solidFill>
              </a:endParaRPr>
            </a:p>
          </p:txBody>
        </p:sp>
      </p:grpSp>
      <p:graphicFrame>
        <p:nvGraphicFramePr>
          <p:cNvPr id="31" name="Chart 30"/>
          <p:cNvGraphicFramePr>
            <a:graphicFrameLocks/>
          </p:cNvGraphicFramePr>
          <p:nvPr>
            <p:extLst>
              <p:ext uri="{D42A27DB-BD31-4B8C-83A1-F6EECF244321}">
                <p14:modId xmlns:p14="http://schemas.microsoft.com/office/powerpoint/2010/main" val="2753644029"/>
              </p:ext>
            </p:extLst>
          </p:nvPr>
        </p:nvGraphicFramePr>
        <p:xfrm>
          <a:off x="1255986" y="2616410"/>
          <a:ext cx="6726621" cy="208171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0766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 Savings with Smart Rate Control</a:t>
            </a:r>
            <a:endParaRPr lang="en-US" dirty="0"/>
          </a:p>
        </p:txBody>
      </p:sp>
      <p:pic>
        <p:nvPicPr>
          <p:cNvPr id="3" name="Picture 2"/>
          <p:cNvPicPr>
            <a:picLocks noChangeAspect="1"/>
          </p:cNvPicPr>
          <p:nvPr/>
        </p:nvPicPr>
        <p:blipFill rotWithShape="1">
          <a:blip r:embed="rId2"/>
          <a:srcRect t="10655" r="466" b="15769"/>
          <a:stretch/>
        </p:blipFill>
        <p:spPr>
          <a:xfrm>
            <a:off x="6673" y="1348239"/>
            <a:ext cx="9127491" cy="3795261"/>
          </a:xfrm>
          <a:prstGeom prst="rect">
            <a:avLst/>
          </a:prstGeom>
        </p:spPr>
      </p:pic>
    </p:spTree>
    <p:extLst>
      <p:ext uri="{BB962C8B-B14F-4D97-AF65-F5344CB8AC3E}">
        <p14:creationId xmlns:p14="http://schemas.microsoft.com/office/powerpoint/2010/main" val="18083399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Smart Operations and Machine Learning</a:t>
            </a:r>
            <a:endParaRPr lang="en-US" dirty="0"/>
          </a:p>
        </p:txBody>
      </p:sp>
    </p:spTree>
    <p:extLst>
      <p:ext uri="{BB962C8B-B14F-4D97-AF65-F5344CB8AC3E}">
        <p14:creationId xmlns:p14="http://schemas.microsoft.com/office/powerpoint/2010/main" val="21824422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Machine Learning to Auto-triage Problems</a:t>
            </a:r>
            <a:endParaRPr lang="en-US" dirty="0"/>
          </a:p>
        </p:txBody>
      </p:sp>
      <p:pic>
        <p:nvPicPr>
          <p:cNvPr id="6" name="Picture 5"/>
          <p:cNvPicPr>
            <a:picLocks noChangeAspect="1"/>
          </p:cNvPicPr>
          <p:nvPr/>
        </p:nvPicPr>
        <p:blipFill rotWithShape="1">
          <a:blip r:embed="rId3"/>
          <a:srcRect l="1327" t="17672" r="1305" b="9511"/>
          <a:stretch/>
        </p:blipFill>
        <p:spPr>
          <a:xfrm>
            <a:off x="525922" y="1073150"/>
            <a:ext cx="7630526" cy="3565080"/>
          </a:xfrm>
          <a:prstGeom prst="rect">
            <a:avLst/>
          </a:prstGeom>
        </p:spPr>
      </p:pic>
    </p:spTree>
    <p:extLst>
      <p:ext uri="{BB962C8B-B14F-4D97-AF65-F5344CB8AC3E}">
        <p14:creationId xmlns:p14="http://schemas.microsoft.com/office/powerpoint/2010/main" val="30191403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Automatically Apply Fixes to Known Issues</a:t>
            </a:r>
            <a:endParaRPr lang="en-US" dirty="0"/>
          </a:p>
        </p:txBody>
      </p:sp>
      <p:pic>
        <p:nvPicPr>
          <p:cNvPr id="4" name="Picture 3"/>
          <p:cNvPicPr>
            <a:picLocks noChangeAspect="1"/>
          </p:cNvPicPr>
          <p:nvPr/>
        </p:nvPicPr>
        <p:blipFill rotWithShape="1">
          <a:blip r:embed="rId3"/>
          <a:srcRect l="1520" t="17211" r="1627" b="7009"/>
          <a:stretch/>
        </p:blipFill>
        <p:spPr>
          <a:xfrm>
            <a:off x="437766" y="1073150"/>
            <a:ext cx="7730515" cy="3581714"/>
          </a:xfrm>
          <a:prstGeom prst="rect">
            <a:avLst/>
          </a:prstGeom>
        </p:spPr>
      </p:pic>
    </p:spTree>
    <p:extLst>
      <p:ext uri="{BB962C8B-B14F-4D97-AF65-F5344CB8AC3E}">
        <p14:creationId xmlns:p14="http://schemas.microsoft.com/office/powerpoint/2010/main" val="32992756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Correlate Issues Across Different Components</a:t>
            </a:r>
            <a:endParaRPr lang="en-US" dirty="0"/>
          </a:p>
        </p:txBody>
      </p:sp>
      <p:pic>
        <p:nvPicPr>
          <p:cNvPr id="5" name="Picture 4"/>
          <p:cNvPicPr>
            <a:picLocks noChangeAspect="1"/>
          </p:cNvPicPr>
          <p:nvPr/>
        </p:nvPicPr>
        <p:blipFill rotWithShape="1">
          <a:blip r:embed="rId3"/>
          <a:srcRect l="2005" t="17449" r="1654" b="7297"/>
          <a:stretch/>
        </p:blipFill>
        <p:spPr>
          <a:xfrm>
            <a:off x="456770" y="1161743"/>
            <a:ext cx="7754541" cy="3592844"/>
          </a:xfrm>
          <a:prstGeom prst="rect">
            <a:avLst/>
          </a:prstGeom>
        </p:spPr>
      </p:pic>
    </p:spTree>
    <p:extLst>
      <p:ext uri="{BB962C8B-B14F-4D97-AF65-F5344CB8AC3E}">
        <p14:creationId xmlns:p14="http://schemas.microsoft.com/office/powerpoint/2010/main" val="40461523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Better Predictions with Feedback</a:t>
            </a:r>
            <a:endParaRPr lang="en-US" dirty="0"/>
          </a:p>
        </p:txBody>
      </p:sp>
      <p:pic>
        <p:nvPicPr>
          <p:cNvPr id="4" name="Picture 3"/>
          <p:cNvPicPr>
            <a:picLocks noChangeAspect="1"/>
          </p:cNvPicPr>
          <p:nvPr/>
        </p:nvPicPr>
        <p:blipFill rotWithShape="1">
          <a:blip r:embed="rId3"/>
          <a:srcRect l="1549" t="16960" r="1796" b="6975"/>
          <a:stretch/>
        </p:blipFill>
        <p:spPr>
          <a:xfrm>
            <a:off x="510559" y="974538"/>
            <a:ext cx="7947311" cy="3669851"/>
          </a:xfrm>
          <a:prstGeom prst="rect">
            <a:avLst/>
          </a:prstGeom>
        </p:spPr>
      </p:pic>
    </p:spTree>
    <p:extLst>
      <p:ext uri="{BB962C8B-B14F-4D97-AF65-F5344CB8AC3E}">
        <p14:creationId xmlns:p14="http://schemas.microsoft.com/office/powerpoint/2010/main" val="1053096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Data-driven Monetization</a:t>
            </a:r>
            <a:endParaRPr lang="en-US" dirty="0"/>
          </a:p>
        </p:txBody>
      </p:sp>
    </p:spTree>
    <p:extLst>
      <p:ext uri="{BB962C8B-B14F-4D97-AF65-F5344CB8AC3E}">
        <p14:creationId xmlns:p14="http://schemas.microsoft.com/office/powerpoint/2010/main" val="19314599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073150"/>
            <a:ext cx="8277344" cy="3517900"/>
          </a:xfrm>
        </p:spPr>
        <p:txBody>
          <a:bodyPr/>
          <a:lstStyle/>
          <a:p>
            <a:r>
              <a:rPr lang="en-US" sz="1400" dirty="0" smtClean="0"/>
              <a:t>Combat competition</a:t>
            </a:r>
          </a:p>
          <a:p>
            <a:pPr lvl="1"/>
            <a:r>
              <a:rPr lang="en-US" sz="1200" dirty="0" smtClean="0"/>
              <a:t>Lower priced offers, OTT, churn...</a:t>
            </a:r>
          </a:p>
          <a:p>
            <a:pPr lvl="1"/>
            <a:r>
              <a:rPr lang="en-US" sz="1200" dirty="0" smtClean="0"/>
              <a:t>Adopt cloud-based revenue models</a:t>
            </a:r>
          </a:p>
          <a:p>
            <a:r>
              <a:rPr lang="en-US" sz="1400" dirty="0" smtClean="0"/>
              <a:t>Take advantage of multiscreen engagement: </a:t>
            </a:r>
            <a:r>
              <a:rPr lang="en-US" sz="1200" dirty="0" smtClean="0"/>
              <a:t>(Nielsen adults </a:t>
            </a:r>
            <a:r>
              <a:rPr lang="en-US" sz="1200" dirty="0"/>
              <a:t>18+)</a:t>
            </a:r>
          </a:p>
          <a:p>
            <a:pPr lvl="1"/>
            <a:r>
              <a:rPr lang="en-US" sz="1200" dirty="0"/>
              <a:t>Tablet: 43% Entertainment, 20% search/social</a:t>
            </a:r>
          </a:p>
          <a:p>
            <a:pPr lvl="1"/>
            <a:r>
              <a:rPr lang="en-US" sz="1200" dirty="0"/>
              <a:t>Smartphone: 26% Entertainment, 29% </a:t>
            </a:r>
            <a:r>
              <a:rPr lang="en-US" sz="1200" dirty="0" smtClean="0"/>
              <a:t>search/social</a:t>
            </a:r>
          </a:p>
          <a:p>
            <a:r>
              <a:rPr lang="en-US" sz="1400" dirty="0" smtClean="0"/>
              <a:t>Subscriber analytics to drive targeted campaigns</a:t>
            </a:r>
          </a:p>
          <a:p>
            <a:pPr lvl="1"/>
            <a:r>
              <a:rPr lang="en-US" sz="1200" dirty="0" smtClean="0"/>
              <a:t>Subscriber data captured in the cloud</a:t>
            </a:r>
          </a:p>
          <a:p>
            <a:pPr lvl="1"/>
            <a:r>
              <a:rPr lang="en-US" sz="1200" dirty="0" smtClean="0"/>
              <a:t>Integration </a:t>
            </a:r>
            <a:r>
              <a:rPr lang="en-US" sz="1200" dirty="0"/>
              <a:t>into mobile messaging </a:t>
            </a:r>
            <a:r>
              <a:rPr lang="en-US" sz="1200" dirty="0" smtClean="0"/>
              <a:t>platforms and </a:t>
            </a:r>
            <a:r>
              <a:rPr lang="en-US" sz="1200" dirty="0"/>
              <a:t>customer billing systems</a:t>
            </a:r>
          </a:p>
          <a:p>
            <a:pPr lvl="1"/>
            <a:r>
              <a:rPr lang="en-US" sz="1200" dirty="0" smtClean="0"/>
              <a:t>Subscriber notifications to increase storage capacity</a:t>
            </a:r>
          </a:p>
          <a:p>
            <a:r>
              <a:rPr lang="en-US" sz="1400" dirty="0"/>
              <a:t>Operational </a:t>
            </a:r>
            <a:r>
              <a:rPr lang="en-US" sz="1400" dirty="0" smtClean="0"/>
              <a:t>analytics to assess campaign effectiveness</a:t>
            </a:r>
          </a:p>
          <a:p>
            <a:pPr lvl="1"/>
            <a:r>
              <a:rPr lang="en-US" sz="1200" dirty="0"/>
              <a:t>Engage subscribers on the right screen at the right time</a:t>
            </a:r>
          </a:p>
          <a:p>
            <a:pPr lvl="1"/>
            <a:r>
              <a:rPr lang="en-US" sz="1200" dirty="0" smtClean="0"/>
              <a:t>Evaluate campaign effectiveness</a:t>
            </a:r>
            <a:endParaRPr lang="en-US" sz="1200" dirty="0"/>
          </a:p>
          <a:p>
            <a:pPr marL="57150" indent="0">
              <a:buNone/>
            </a:pPr>
            <a:endParaRPr lang="en-US" sz="1000" dirty="0"/>
          </a:p>
        </p:txBody>
      </p:sp>
      <p:sp>
        <p:nvSpPr>
          <p:cNvPr id="3" name="Title 2"/>
          <p:cNvSpPr>
            <a:spLocks noGrp="1"/>
          </p:cNvSpPr>
          <p:nvPr>
            <p:ph type="title"/>
          </p:nvPr>
        </p:nvSpPr>
        <p:spPr/>
        <p:txBody>
          <a:bodyPr/>
          <a:lstStyle/>
          <a:p>
            <a:r>
              <a:rPr lang="en-US" dirty="0" smtClean="0"/>
              <a:t>Monetize Subscriber Engagement Across Screens</a:t>
            </a:r>
            <a:endParaRPr lang="en-US" dirty="0"/>
          </a:p>
        </p:txBody>
      </p:sp>
    </p:spTree>
    <p:extLst>
      <p:ext uri="{BB962C8B-B14F-4D97-AF65-F5344CB8AC3E}">
        <p14:creationId xmlns:p14="http://schemas.microsoft.com/office/powerpoint/2010/main" val="21728181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Analytics-Driven Operations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48923" b="48065"/>
          <a:stretch/>
        </p:blipFill>
        <p:spPr>
          <a:xfrm>
            <a:off x="437766" y="1447785"/>
            <a:ext cx="3812224" cy="2287407"/>
          </a:xfrm>
          <a:prstGeom prst="rect">
            <a:avLst/>
          </a:prstGeom>
        </p:spPr>
      </p:pic>
      <p:sp>
        <p:nvSpPr>
          <p:cNvPr id="9" name="Text Placeholder 3"/>
          <p:cNvSpPr>
            <a:spLocks noGrp="1"/>
          </p:cNvSpPr>
          <p:nvPr>
            <p:ph type="body" sz="quarter" idx="10"/>
          </p:nvPr>
        </p:nvSpPr>
        <p:spPr>
          <a:xfrm>
            <a:off x="437766" y="1073150"/>
            <a:ext cx="3812224" cy="329100"/>
          </a:xfrm>
        </p:spPr>
        <p:txBody>
          <a:bodyPr/>
          <a:lstStyle/>
          <a:p>
            <a:pPr marL="57150" indent="0">
              <a:buNone/>
            </a:pPr>
            <a:r>
              <a:rPr lang="en-US" sz="1400" dirty="0" smtClean="0"/>
              <a:t>System usage to determine </a:t>
            </a:r>
            <a:r>
              <a:rPr lang="en-US" sz="1400" dirty="0"/>
              <a:t>t</a:t>
            </a:r>
            <a:r>
              <a:rPr lang="en-US" sz="1400" dirty="0" smtClean="0"/>
              <a:t>hresholds</a:t>
            </a:r>
            <a:endParaRPr lang="en-US" sz="1000" dirty="0"/>
          </a:p>
        </p:txBody>
      </p:sp>
      <p:sp>
        <p:nvSpPr>
          <p:cNvPr id="10" name="Text Placeholder 3"/>
          <p:cNvSpPr txBox="1">
            <a:spLocks/>
          </p:cNvSpPr>
          <p:nvPr/>
        </p:nvSpPr>
        <p:spPr>
          <a:xfrm>
            <a:off x="4429735" y="1073150"/>
            <a:ext cx="3812224" cy="329100"/>
          </a:xfrm>
          <a:prstGeom prst="rect">
            <a:avLst/>
          </a:prstGeom>
        </p:spPr>
        <p:txBody>
          <a:bodyPr lIns="91420" tIns="45710" rIns="91420" bIns="45710">
            <a:noAutofit/>
          </a:bodyPr>
          <a:lstStyle>
            <a:lvl1pPr marL="228600" indent="-171450"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chemeClr val="tx1"/>
                </a:solidFill>
                <a:latin typeface="+mn-lt"/>
                <a:ea typeface="CiscoSansTT Thin" charset="0"/>
                <a:cs typeface="CiscoSansTT Thin" charset="0"/>
              </a:defRPr>
            </a:lvl1pPr>
            <a:lvl2pPr marL="457200" indent="-165100"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chemeClr val="tx1"/>
                </a:solidFill>
                <a:latin typeface="+mn-lt"/>
                <a:ea typeface="CiscoSansTT Thin" charset="0"/>
                <a:cs typeface="CiscoSansTT Thin" charset="0"/>
              </a:defRPr>
            </a:lvl2pPr>
            <a:lvl3pPr marL="685800" indent="-109538"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chemeClr val="tx1"/>
                </a:solidFill>
                <a:latin typeface="+mn-lt"/>
                <a:ea typeface="CiscoSansTT Thin" charset="0"/>
                <a:cs typeface="CiscoSansTT Thin" charset="0"/>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chemeClr val="tx1"/>
                </a:solidFill>
                <a:latin typeface="+mn-lt"/>
                <a:ea typeface="CiscoSansTT Thin" charset="0"/>
                <a:cs typeface="CiscoSansTT Thin" charset="0"/>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chemeClr val="tx1"/>
                </a:solidFill>
                <a:latin typeface="+mn-lt"/>
                <a:ea typeface="CiscoSansTT Thin" charset="0"/>
                <a:cs typeface="CiscoSansTT Thin" charset="0"/>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50" indent="0">
              <a:buNone/>
            </a:pPr>
            <a:r>
              <a:rPr lang="en-US" sz="1400" dirty="0" smtClean="0"/>
              <a:t>Cloud integration of subscriber data</a:t>
            </a:r>
            <a:endParaRPr lang="en-US" sz="1000" dirty="0"/>
          </a:p>
        </p:txBody>
      </p:sp>
      <p:pic>
        <p:nvPicPr>
          <p:cNvPr id="7" name="Picture 6"/>
          <p:cNvPicPr>
            <a:picLocks noChangeAspect="1"/>
          </p:cNvPicPr>
          <p:nvPr/>
        </p:nvPicPr>
        <p:blipFill rotWithShape="1">
          <a:blip r:embed="rId3"/>
          <a:srcRect b="8502"/>
          <a:stretch/>
        </p:blipFill>
        <p:spPr>
          <a:xfrm>
            <a:off x="4551572" y="1557229"/>
            <a:ext cx="4231682" cy="2177963"/>
          </a:xfrm>
          <a:prstGeom prst="rect">
            <a:avLst/>
          </a:prstGeom>
        </p:spPr>
      </p:pic>
    </p:spTree>
    <p:extLst>
      <p:ext uri="{BB962C8B-B14F-4D97-AF65-F5344CB8AC3E}">
        <p14:creationId xmlns:p14="http://schemas.microsoft.com/office/powerpoint/2010/main" val="3868382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2300" y="947956"/>
            <a:ext cx="7903777" cy="2279740"/>
          </a:xfrm>
        </p:spPr>
        <p:txBody>
          <a:bodyPr/>
          <a:lstStyle/>
          <a:p>
            <a:pPr marL="57150" lvl="0" indent="0">
              <a:buNone/>
            </a:pPr>
            <a:r>
              <a:rPr lang="en-US" sz="1400" dirty="0" smtClean="0"/>
              <a:t>Lots </a:t>
            </a:r>
            <a:r>
              <a:rPr lang="en-US" sz="1400" dirty="0"/>
              <a:t>of TV content being </a:t>
            </a:r>
            <a:r>
              <a:rPr lang="en-US" sz="1400" dirty="0" smtClean="0"/>
              <a:t>watched and recorded across </a:t>
            </a:r>
            <a:r>
              <a:rPr lang="en-US" sz="1400" dirty="0"/>
              <a:t>devices</a:t>
            </a:r>
          </a:p>
          <a:p>
            <a:pPr lvl="1"/>
            <a:r>
              <a:rPr lang="en-US" sz="1200" dirty="0"/>
              <a:t>45 billion hours a month are spent watching TV on all devices in the U.S. (Nielsen May 2017)</a:t>
            </a:r>
          </a:p>
          <a:p>
            <a:pPr lvl="1"/>
            <a:r>
              <a:rPr lang="en-US" sz="1200" dirty="0"/>
              <a:t>55% of Millennial (18-34) viewing time is spent watching previously recorded TV content (CTA August 2017)</a:t>
            </a:r>
          </a:p>
          <a:p>
            <a:pPr lvl="1"/>
            <a:r>
              <a:rPr lang="en-US" sz="1200" dirty="0"/>
              <a:t>58.7% of TV Households </a:t>
            </a:r>
            <a:r>
              <a:rPr lang="en-US" sz="1200" dirty="0" smtClean="0"/>
              <a:t>own </a:t>
            </a:r>
            <a:r>
              <a:rPr lang="en-US" sz="1200" dirty="0"/>
              <a:t>at least one Internet-enabled device </a:t>
            </a:r>
            <a:r>
              <a:rPr lang="en-US" sz="1200" dirty="0" smtClean="0"/>
              <a:t>capable </a:t>
            </a:r>
            <a:r>
              <a:rPr lang="en-US" sz="1200" dirty="0"/>
              <a:t>of streaming content to the television set. </a:t>
            </a:r>
            <a:r>
              <a:rPr lang="en-US" sz="1200" dirty="0" smtClean="0"/>
              <a:t>(Nielsen)</a:t>
            </a:r>
            <a:endParaRPr lang="en-US" sz="2000" dirty="0"/>
          </a:p>
          <a:p>
            <a:r>
              <a:rPr lang="en-US" sz="1400" dirty="0" smtClean="0"/>
              <a:t>On Demand Consumption:</a:t>
            </a:r>
          </a:p>
          <a:p>
            <a:pPr lvl="1"/>
            <a:r>
              <a:rPr lang="en-US" sz="1200" dirty="0" smtClean="0"/>
              <a:t>Nielsen</a:t>
            </a:r>
            <a:r>
              <a:rPr lang="en-US" sz="1200" dirty="0"/>
              <a:t>: DVR and TSTV users watch 2hrs/day</a:t>
            </a:r>
          </a:p>
          <a:p>
            <a:pPr lvl="1"/>
            <a:r>
              <a:rPr lang="en-US" sz="1200" dirty="0" smtClean="0"/>
              <a:t>Netflix </a:t>
            </a:r>
            <a:r>
              <a:rPr lang="en-US" sz="1200" dirty="0"/>
              <a:t>subscribers stream </a:t>
            </a:r>
            <a:r>
              <a:rPr lang="en-US" sz="1200" dirty="0" smtClean="0"/>
              <a:t>1.3hrs/day</a:t>
            </a:r>
          </a:p>
        </p:txBody>
      </p:sp>
      <p:sp>
        <p:nvSpPr>
          <p:cNvPr id="3" name="Title 2"/>
          <p:cNvSpPr>
            <a:spLocks noGrp="1"/>
          </p:cNvSpPr>
          <p:nvPr>
            <p:ph type="title"/>
          </p:nvPr>
        </p:nvSpPr>
        <p:spPr/>
        <p:txBody>
          <a:bodyPr/>
          <a:lstStyle/>
          <a:p>
            <a:r>
              <a:rPr lang="en-US" dirty="0" smtClean="0"/>
              <a:t>Industry Dynamics</a:t>
            </a:r>
            <a:endParaRPr lang="en-US" dirty="0"/>
          </a:p>
        </p:txBody>
      </p:sp>
      <p:grpSp>
        <p:nvGrpSpPr>
          <p:cNvPr id="21" name="Group 20"/>
          <p:cNvGrpSpPr/>
          <p:nvPr/>
        </p:nvGrpSpPr>
        <p:grpSpPr>
          <a:xfrm>
            <a:off x="857987" y="3350526"/>
            <a:ext cx="7255607" cy="1326368"/>
            <a:chOff x="776100" y="2975894"/>
            <a:chExt cx="7276055" cy="1578170"/>
          </a:xfrm>
        </p:grpSpPr>
        <p:pic>
          <p:nvPicPr>
            <p:cNvPr id="4" name="Picture 3"/>
            <p:cNvPicPr>
              <a:picLocks/>
            </p:cNvPicPr>
            <p:nvPr/>
          </p:nvPicPr>
          <p:blipFill>
            <a:blip r:embed="rId3" cstate="email">
              <a:extLst>
                <a:ext uri="{28A0092B-C50C-407E-A947-70E740481C1C}">
                  <a14:useLocalDpi xmlns:a14="http://schemas.microsoft.com/office/drawing/2010/main"/>
                </a:ext>
              </a:extLst>
            </a:blip>
            <a:stretch>
              <a:fillRect/>
            </a:stretch>
          </p:blipFill>
          <p:spPr>
            <a:xfrm>
              <a:off x="776100" y="2975894"/>
              <a:ext cx="980444" cy="361706"/>
            </a:xfrm>
            <a:prstGeom prst="rect">
              <a:avLst/>
            </a:prstGeom>
          </p:spPr>
        </p:pic>
        <p:pic>
          <p:nvPicPr>
            <p:cNvPr id="5" name="Picture 4"/>
            <p:cNvPicPr>
              <a:picLocks/>
            </p:cNvPicPr>
            <p:nvPr/>
          </p:nvPicPr>
          <p:blipFill>
            <a:blip r:embed="rId4" cstate="email">
              <a:extLst>
                <a:ext uri="{28A0092B-C50C-407E-A947-70E740481C1C}">
                  <a14:useLocalDpi xmlns:a14="http://schemas.microsoft.com/office/drawing/2010/main"/>
                </a:ext>
              </a:extLst>
            </a:blip>
            <a:stretch>
              <a:fillRect/>
            </a:stretch>
          </p:blipFill>
          <p:spPr>
            <a:xfrm>
              <a:off x="1408941" y="4112705"/>
              <a:ext cx="841865" cy="361706"/>
            </a:xfrm>
            <a:prstGeom prst="rect">
              <a:avLst/>
            </a:prstGeom>
          </p:spPr>
        </p:pic>
        <p:pic>
          <p:nvPicPr>
            <p:cNvPr id="6" name="Picture 5"/>
            <p:cNvPicPr>
              <a:picLocks/>
            </p:cNvPicPr>
            <p:nvPr/>
          </p:nvPicPr>
          <p:blipFill>
            <a:blip r:embed="rId5" cstate="email">
              <a:extLst>
                <a:ext uri="{28A0092B-C50C-407E-A947-70E740481C1C}">
                  <a14:useLocalDpi xmlns:a14="http://schemas.microsoft.com/office/drawing/2010/main"/>
                </a:ext>
              </a:extLst>
            </a:blip>
            <a:stretch>
              <a:fillRect/>
            </a:stretch>
          </p:blipFill>
          <p:spPr>
            <a:xfrm>
              <a:off x="5126808" y="2996182"/>
              <a:ext cx="1005648" cy="494942"/>
            </a:xfrm>
            <a:prstGeom prst="rect">
              <a:avLst/>
            </a:prstGeom>
          </p:spPr>
        </p:pic>
        <p:pic>
          <p:nvPicPr>
            <p:cNvPr id="7" name="Picture 6"/>
            <p:cNvPicPr>
              <a:picLocks/>
            </p:cNvPicPr>
            <p:nvPr/>
          </p:nvPicPr>
          <p:blipFill rotWithShape="1">
            <a:blip r:embed="rId6" cstate="email">
              <a:extLst>
                <a:ext uri="{28A0092B-C50C-407E-A947-70E740481C1C}">
                  <a14:useLocalDpi xmlns:a14="http://schemas.microsoft.com/office/drawing/2010/main"/>
                </a:ext>
              </a:extLst>
            </a:blip>
            <a:srcRect/>
            <a:stretch/>
          </p:blipFill>
          <p:spPr>
            <a:xfrm>
              <a:off x="3398450" y="3048222"/>
              <a:ext cx="1330355" cy="361706"/>
            </a:xfrm>
            <a:prstGeom prst="rect">
              <a:avLst/>
            </a:prstGeom>
          </p:spPr>
        </p:pic>
        <p:pic>
          <p:nvPicPr>
            <p:cNvPr id="8" name="Picture 7"/>
            <p:cNvPicPr>
              <a:picLocks/>
            </p:cNvPicPr>
            <p:nvPr/>
          </p:nvPicPr>
          <p:blipFill>
            <a:blip r:embed="rId7" cstate="email">
              <a:extLst>
                <a:ext uri="{28A0092B-C50C-407E-A947-70E740481C1C}">
                  <a14:useLocalDpi xmlns:a14="http://schemas.microsoft.com/office/drawing/2010/main"/>
                </a:ext>
              </a:extLst>
            </a:blip>
            <a:stretch>
              <a:fillRect/>
            </a:stretch>
          </p:blipFill>
          <p:spPr>
            <a:xfrm>
              <a:off x="6132456" y="4144442"/>
              <a:ext cx="1044560" cy="327118"/>
            </a:xfrm>
            <a:prstGeom prst="rect">
              <a:avLst/>
            </a:prstGeom>
          </p:spPr>
        </p:pic>
        <p:pic>
          <p:nvPicPr>
            <p:cNvPr id="9" name="Picture 8"/>
            <p:cNvPicPr>
              <a:picLocks/>
            </p:cNvPicPr>
            <p:nvPr/>
          </p:nvPicPr>
          <p:blipFill>
            <a:blip r:embed="rId8" cstate="email">
              <a:extLst>
                <a:ext uri="{28A0092B-C50C-407E-A947-70E740481C1C}">
                  <a14:useLocalDpi xmlns:a14="http://schemas.microsoft.com/office/drawing/2010/main"/>
                </a:ext>
              </a:extLst>
            </a:blip>
            <a:stretch>
              <a:fillRect/>
            </a:stretch>
          </p:blipFill>
          <p:spPr>
            <a:xfrm>
              <a:off x="6543029" y="3039272"/>
              <a:ext cx="1509126" cy="406118"/>
            </a:xfrm>
            <a:prstGeom prst="rect">
              <a:avLst/>
            </a:prstGeom>
          </p:spPr>
        </p:pic>
        <p:grpSp>
          <p:nvGrpSpPr>
            <p:cNvPr id="10" name="Group 9"/>
            <p:cNvGrpSpPr/>
            <p:nvPr/>
          </p:nvGrpSpPr>
          <p:grpSpPr>
            <a:xfrm>
              <a:off x="2885911" y="4128895"/>
              <a:ext cx="788939" cy="281231"/>
              <a:chOff x="711775" y="4650920"/>
              <a:chExt cx="1218945" cy="513097"/>
            </a:xfrm>
            <a:effectLst>
              <a:outerShdw blurRad="50800" dist="38100" dir="2700000" algn="tl" rotWithShape="0">
                <a:prstClr val="black">
                  <a:alpha val="40000"/>
                </a:prstClr>
              </a:outerShdw>
            </a:effectLst>
          </p:grpSpPr>
          <p:pic>
            <p:nvPicPr>
              <p:cNvPr id="11" name="Picture 6" descr="http://www.baanselectie-amsterdam.nl/upload/449px-KPN_logo_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1775" y="4650920"/>
                <a:ext cx="1218945" cy="5130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www.baanselectie-amsterdam.nl/upload/449px-KPN_logo_svg.png"/>
              <p:cNvPicPr>
                <a:picLocks noChangeAspect="1" noChangeArrowheads="1"/>
              </p:cNvPicPr>
              <p:nvPr/>
            </p:nvPicPr>
            <p:blipFill rotWithShape="1">
              <a:blip r:embed="rId10" cstate="print">
                <a:lum bright="70000" contrast="-70000"/>
                <a:extLst>
                  <a:ext uri="{28A0092B-C50C-407E-A947-70E740481C1C}">
                    <a14:useLocalDpi xmlns:a14="http://schemas.microsoft.com/office/drawing/2010/main" val="0"/>
                  </a:ext>
                </a:extLst>
              </a:blip>
              <a:srcRect/>
              <a:stretch/>
            </p:blipFill>
            <p:spPr bwMode="auto">
              <a:xfrm>
                <a:off x="1191491" y="4650920"/>
                <a:ext cx="729993" cy="5130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1952618" y="3039272"/>
              <a:ext cx="1249758" cy="324531"/>
              <a:chOff x="723777" y="3758556"/>
              <a:chExt cx="1930931" cy="592098"/>
            </a:xfrm>
            <a:effectLst>
              <a:outerShdw blurRad="50800" dist="38100" dir="2700000" algn="tl" rotWithShape="0">
                <a:prstClr val="black">
                  <a:alpha val="40000"/>
                </a:prstClr>
              </a:outerShdw>
            </a:effectLst>
          </p:grpSpPr>
          <p:pic>
            <p:nvPicPr>
              <p:cNvPr id="14" name="Picture 6" descr="http://support.aseco.ch/img/swisscom-logo.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3777" y="3774885"/>
                <a:ext cx="1930931" cy="57576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6" descr="http://support.aseco.ch/img/swisscom-logo.png"/>
              <p:cNvPicPr>
                <a:picLocks noChangeAspect="1" noChangeArrowheads="1"/>
              </p:cNvPicPr>
              <p:nvPr/>
            </p:nvPicPr>
            <p:blipFill rotWithShape="1">
              <a:blip r:embed="rId12" cstate="print">
                <a:lum bright="70000" contrast="-70000"/>
                <a:extLst>
                  <a:ext uri="{28A0092B-C50C-407E-A947-70E740481C1C}">
                    <a14:useLocalDpi xmlns:a14="http://schemas.microsoft.com/office/drawing/2010/main" val="0"/>
                  </a:ext>
                </a:extLst>
              </a:blip>
              <a:srcRect/>
              <a:stretch/>
            </p:blipFill>
            <p:spPr bwMode="auto">
              <a:xfrm>
                <a:off x="1184491" y="3758556"/>
                <a:ext cx="1470217" cy="575769"/>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Picture 2" descr="https://www.underconsideration.com/brandnew/archives/directv_log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49797" y="4065818"/>
              <a:ext cx="1666369" cy="48824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img.us.news.samsung.com/us/wp-content/uploads/2017/11/21134102/youtube-logo.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67951" y="3525034"/>
              <a:ext cx="1417692" cy="4725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cdn.nos.pt/common/img/nos_opengraph.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67654" y="3426118"/>
              <a:ext cx="702777" cy="7027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s://www.myisraelifriend.com/wp-content/uploads/2014/04/yeslogo-150x143.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63343" y="3405490"/>
              <a:ext cx="670214" cy="63893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ttp://gesi.org/storage/members/mE7HjPKhMWyv6mMTV0OHfmlWvP75PboE.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46575" y="3445390"/>
              <a:ext cx="949894" cy="6181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629411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Targeted Mobile Messaging Campaign</a:t>
            </a:r>
            <a:endParaRPr lang="en-US" dirty="0"/>
          </a:p>
        </p:txBody>
      </p:sp>
      <p:pic>
        <p:nvPicPr>
          <p:cNvPr id="7" name="Picture 6"/>
          <p:cNvPicPr>
            <a:picLocks noChangeAspect="1"/>
          </p:cNvPicPr>
          <p:nvPr/>
        </p:nvPicPr>
        <p:blipFill>
          <a:blip r:embed="rId2"/>
          <a:stretch>
            <a:fillRect/>
          </a:stretch>
        </p:blipFill>
        <p:spPr>
          <a:xfrm>
            <a:off x="260292" y="1624082"/>
            <a:ext cx="4231682" cy="2177963"/>
          </a:xfrm>
          <a:prstGeom prst="rect">
            <a:avLst/>
          </a:prstGeom>
        </p:spPr>
      </p:pic>
      <p:sp>
        <p:nvSpPr>
          <p:cNvPr id="9" name="Text Placeholder 3"/>
          <p:cNvSpPr>
            <a:spLocks noGrp="1"/>
          </p:cNvSpPr>
          <p:nvPr>
            <p:ph type="body" sz="quarter" idx="10"/>
          </p:nvPr>
        </p:nvSpPr>
        <p:spPr>
          <a:xfrm>
            <a:off x="260292" y="1073150"/>
            <a:ext cx="3989698" cy="329100"/>
          </a:xfrm>
        </p:spPr>
        <p:txBody>
          <a:bodyPr/>
          <a:lstStyle/>
          <a:p>
            <a:pPr marL="57150" indent="0">
              <a:buNone/>
            </a:pPr>
            <a:r>
              <a:rPr lang="en-US" sz="1400" dirty="0" smtClean="0"/>
              <a:t>Subscribers engagement on </a:t>
            </a:r>
            <a:r>
              <a:rPr lang="en-US" sz="1400" dirty="0"/>
              <a:t>relevant screens</a:t>
            </a:r>
            <a:endParaRPr lang="en-US" sz="1000" dirty="0"/>
          </a:p>
        </p:txBody>
      </p:sp>
      <p:sp>
        <p:nvSpPr>
          <p:cNvPr id="10" name="Text Placeholder 3"/>
          <p:cNvSpPr txBox="1">
            <a:spLocks/>
          </p:cNvSpPr>
          <p:nvPr/>
        </p:nvSpPr>
        <p:spPr>
          <a:xfrm>
            <a:off x="4610509" y="1073150"/>
            <a:ext cx="3631449" cy="329100"/>
          </a:xfrm>
          <a:prstGeom prst="rect">
            <a:avLst/>
          </a:prstGeom>
        </p:spPr>
        <p:txBody>
          <a:bodyPr lIns="91420" tIns="45710" rIns="91420" bIns="45710">
            <a:noAutofit/>
          </a:bodyPr>
          <a:lstStyle>
            <a:lvl1pPr marL="228600" indent="-171450"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chemeClr val="tx1"/>
                </a:solidFill>
                <a:latin typeface="+mn-lt"/>
                <a:ea typeface="CiscoSansTT Thin" charset="0"/>
                <a:cs typeface="CiscoSansTT Thin" charset="0"/>
              </a:defRPr>
            </a:lvl1pPr>
            <a:lvl2pPr marL="457200" indent="-165100"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chemeClr val="tx1"/>
                </a:solidFill>
                <a:latin typeface="+mn-lt"/>
                <a:ea typeface="CiscoSansTT Thin" charset="0"/>
                <a:cs typeface="CiscoSansTT Thin" charset="0"/>
              </a:defRPr>
            </a:lvl2pPr>
            <a:lvl3pPr marL="685800" indent="-109538"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chemeClr val="tx1"/>
                </a:solidFill>
                <a:latin typeface="+mn-lt"/>
                <a:ea typeface="CiscoSansTT Thin" charset="0"/>
                <a:cs typeface="CiscoSansTT Thin" charset="0"/>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chemeClr val="tx1"/>
                </a:solidFill>
                <a:latin typeface="+mn-lt"/>
                <a:ea typeface="CiscoSansTT Thin" charset="0"/>
                <a:cs typeface="CiscoSansTT Thin" charset="0"/>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chemeClr val="tx1"/>
                </a:solidFill>
                <a:latin typeface="+mn-lt"/>
                <a:ea typeface="CiscoSansTT Thin" charset="0"/>
                <a:cs typeface="CiscoSansTT Thin" charset="0"/>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50" indent="0">
              <a:buFont typeface="Arial"/>
              <a:buNone/>
            </a:pPr>
            <a:r>
              <a:rPr lang="en-US" sz="1400" dirty="0" smtClean="0"/>
              <a:t>Campaign effectiveness tracking</a:t>
            </a:r>
            <a:endParaRPr lang="en-US" sz="1000" dirty="0"/>
          </a:p>
        </p:txBody>
      </p:sp>
      <p:pic>
        <p:nvPicPr>
          <p:cNvPr id="8" name="Picture 7"/>
          <p:cNvPicPr>
            <a:picLocks noChangeAspect="1"/>
          </p:cNvPicPr>
          <p:nvPr/>
        </p:nvPicPr>
        <p:blipFill rotWithShape="1">
          <a:blip r:embed="rId3"/>
          <a:srcRect l="37745" t="55906" r="6708" b="356"/>
          <a:stretch/>
        </p:blipFill>
        <p:spPr>
          <a:xfrm>
            <a:off x="4694148" y="1628215"/>
            <a:ext cx="4279255" cy="2173830"/>
          </a:xfrm>
          <a:prstGeom prst="rect">
            <a:avLst/>
          </a:prstGeom>
        </p:spPr>
      </p:pic>
    </p:spTree>
    <p:extLst>
      <p:ext uri="{BB962C8B-B14F-4D97-AF65-F5344CB8AC3E}">
        <p14:creationId xmlns:p14="http://schemas.microsoft.com/office/powerpoint/2010/main" val="10135167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Summary</a:t>
            </a:r>
            <a:endParaRPr lang="en-US" dirty="0"/>
          </a:p>
        </p:txBody>
      </p:sp>
    </p:spTree>
    <p:extLst>
      <p:ext uri="{BB962C8B-B14F-4D97-AF65-F5344CB8AC3E}">
        <p14:creationId xmlns:p14="http://schemas.microsoft.com/office/powerpoint/2010/main" val="41685564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07324" y="1289713"/>
            <a:ext cx="7540389" cy="2107912"/>
          </a:xfrm>
        </p:spPr>
        <p:txBody>
          <a:bodyPr/>
          <a:lstStyle/>
          <a:p>
            <a:r>
              <a:rPr lang="en-US" sz="1800" dirty="0" smtClean="0"/>
              <a:t>Best performing and the lowest TCO Cloud DVR solution in the industry</a:t>
            </a:r>
          </a:p>
          <a:p>
            <a:r>
              <a:rPr lang="en-US" sz="1800" dirty="0" smtClean="0"/>
              <a:t>Highly optimized and flexible</a:t>
            </a:r>
          </a:p>
          <a:p>
            <a:r>
              <a:rPr lang="en-US" sz="1800" dirty="0" smtClean="0"/>
              <a:t>Machine learning innovations to auto triage and fix problems in field deployments</a:t>
            </a:r>
          </a:p>
          <a:p>
            <a:r>
              <a:rPr lang="en-US" sz="1800" dirty="0" smtClean="0"/>
              <a:t>Analytics to monetize subscribers across multiple screens</a:t>
            </a:r>
          </a:p>
          <a:p>
            <a:endParaRPr lang="en-US" sz="1800" dirty="0" smtClean="0"/>
          </a:p>
          <a:p>
            <a:endParaRPr lang="en-US" sz="1800" dirty="0" smtClean="0"/>
          </a:p>
          <a:p>
            <a:endParaRPr lang="en-US" sz="1800" dirty="0" smtClean="0"/>
          </a:p>
        </p:txBody>
      </p:sp>
      <p:sp>
        <p:nvSpPr>
          <p:cNvPr id="3" name="Title 2"/>
          <p:cNvSpPr>
            <a:spLocks noGrp="1"/>
          </p:cNvSpPr>
          <p:nvPr>
            <p:ph type="title"/>
          </p:nvPr>
        </p:nvSpPr>
        <p:spPr/>
        <p:txBody>
          <a:bodyPr/>
          <a:lstStyle/>
          <a:p>
            <a:r>
              <a:rPr lang="en-US" dirty="0" smtClean="0"/>
              <a:t>Cisco Cloud DVR Summary</a:t>
            </a:r>
            <a:endParaRPr lang="en-US" dirty="0"/>
          </a:p>
        </p:txBody>
      </p:sp>
    </p:spTree>
    <p:extLst>
      <p:ext uri="{BB962C8B-B14F-4D97-AF65-F5344CB8AC3E}">
        <p14:creationId xmlns:p14="http://schemas.microsoft.com/office/powerpoint/2010/main" val="25594878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7453F17-C8D8-43CD-A4A6-F2259BBA27D3}"/>
              </a:ext>
            </a:extLst>
          </p:cNvPr>
          <p:cNvPicPr>
            <a:picLocks noChangeAspect="1"/>
          </p:cNvPicPr>
          <p:nvPr/>
        </p:nvPicPr>
        <p:blipFill rotWithShape="1">
          <a:blip r:embed="rId3"/>
          <a:srcRect l="13247" t="13246" r="13247" b="17307"/>
          <a:stretch/>
        </p:blipFill>
        <p:spPr>
          <a:xfrm>
            <a:off x="4571978" y="0"/>
            <a:ext cx="4572021" cy="3239602"/>
          </a:xfrm>
          <a:prstGeom prst="rect">
            <a:avLst/>
          </a:prstGeom>
        </p:spPr>
      </p:pic>
      <p:sp>
        <p:nvSpPr>
          <p:cNvPr id="8" name="Rectangle 7">
            <a:extLst>
              <a:ext uri="{FF2B5EF4-FFF2-40B4-BE49-F238E27FC236}">
                <a16:creationId xmlns:a16="http://schemas.microsoft.com/office/drawing/2014/main" id="{B21D482A-724C-4CAE-8085-5E83B81969A1}"/>
              </a:ext>
            </a:extLst>
          </p:cNvPr>
          <p:cNvSpPr/>
          <p:nvPr/>
        </p:nvSpPr>
        <p:spPr>
          <a:xfrm>
            <a:off x="0" y="3239603"/>
            <a:ext cx="9143999" cy="1903898"/>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 name="Title 2"/>
          <p:cNvSpPr>
            <a:spLocks noGrp="1"/>
          </p:cNvSpPr>
          <p:nvPr>
            <p:ph type="title"/>
          </p:nvPr>
        </p:nvSpPr>
        <p:spPr/>
        <p:txBody>
          <a:bodyPr/>
          <a:lstStyle/>
          <a:p>
            <a:r>
              <a:rPr lang="en-US" dirty="0">
                <a:solidFill>
                  <a:schemeClr val="bg1"/>
                </a:solidFill>
              </a:rPr>
              <a:t>Yes</a:t>
            </a:r>
            <a:br>
              <a:rPr lang="en-US" dirty="0">
                <a:solidFill>
                  <a:schemeClr val="bg1"/>
                </a:solidFill>
              </a:rPr>
            </a:br>
            <a:r>
              <a:rPr lang="en-US" sz="2000" dirty="0">
                <a:solidFill>
                  <a:schemeClr val="bg1"/>
                </a:solidFill>
              </a:rPr>
              <a:t>Sting TV on Android</a:t>
            </a:r>
            <a:endParaRPr lang="en-US" sz="2400" dirty="0">
              <a:solidFill>
                <a:schemeClr val="bg1"/>
              </a:solidFill>
            </a:endParaRPr>
          </a:p>
        </p:txBody>
      </p:sp>
      <p:sp>
        <p:nvSpPr>
          <p:cNvPr id="6" name="TextBox 5"/>
          <p:cNvSpPr txBox="1"/>
          <p:nvPr/>
        </p:nvSpPr>
        <p:spPr>
          <a:xfrm>
            <a:off x="437766" y="1240626"/>
            <a:ext cx="3731554" cy="1723549"/>
          </a:xfrm>
          <a:prstGeom prst="rect">
            <a:avLst/>
          </a:prstGeom>
          <a:noFill/>
        </p:spPr>
        <p:txBody>
          <a:bodyPr wrap="square" rtlCol="0">
            <a:spAutoFit/>
          </a:bodyPr>
          <a:lstStyle/>
          <a:p>
            <a:pPr marL="171450" indent="-171450" defTabSz="1219139" eaLnBrk="0">
              <a:spcBef>
                <a:spcPts val="600"/>
              </a:spcBef>
              <a:buSzPct val="60000"/>
              <a:buFont typeface="Arial" panose="020B0604020202020204" pitchFamily="34" charset="0"/>
              <a:buChar char="•"/>
              <a:defRPr/>
            </a:pPr>
            <a:r>
              <a:rPr lang="en-US" sz="1600" dirty="0">
                <a:solidFill>
                  <a:schemeClr val="bg1"/>
                </a:solidFill>
                <a:latin typeface="CiscoSansTT ExtraLight"/>
                <a:ea typeface="ＭＳ Ｐゴシック" panose="020B0600070205080204" pitchFamily="34" charset="-128"/>
              </a:rPr>
              <a:t>Enhance customer experience while replacing existing technology</a:t>
            </a:r>
          </a:p>
          <a:p>
            <a:pPr marL="171450" indent="-171450" defTabSz="1219139" eaLnBrk="0">
              <a:spcBef>
                <a:spcPts val="600"/>
              </a:spcBef>
              <a:buSzPct val="60000"/>
              <a:buFont typeface="Arial" panose="020B0604020202020204" pitchFamily="34" charset="0"/>
              <a:buChar char="•"/>
              <a:defRPr/>
            </a:pPr>
            <a:r>
              <a:rPr lang="en-US" sz="1600" dirty="0">
                <a:solidFill>
                  <a:schemeClr val="bg1"/>
                </a:solidFill>
                <a:latin typeface="CiscoSansTT ExtraLight"/>
                <a:ea typeface="ＭＳ Ｐゴシック" panose="020B0600070205080204" pitchFamily="34" charset="-128"/>
              </a:rPr>
              <a:t>Monetize linear, VOD, catch-up and cloud DVR</a:t>
            </a:r>
          </a:p>
          <a:p>
            <a:pPr marL="171450" indent="-171450" defTabSz="1219139" eaLnBrk="0">
              <a:spcBef>
                <a:spcPts val="600"/>
              </a:spcBef>
              <a:buSzPct val="60000"/>
              <a:buFont typeface="Arial" panose="020B0604020202020204" pitchFamily="34" charset="0"/>
              <a:buChar char="•"/>
              <a:defRPr/>
            </a:pPr>
            <a:r>
              <a:rPr lang="en-US" sz="1600" dirty="0">
                <a:solidFill>
                  <a:schemeClr val="bg1"/>
                </a:solidFill>
                <a:latin typeface="CiscoSansTT ExtraLight"/>
                <a:ea typeface="ＭＳ Ｐゴシック" panose="020B0600070205080204" pitchFamily="34" charset="-128"/>
              </a:rPr>
              <a:t>Reduce time to market for new services while reducing </a:t>
            </a:r>
            <a:r>
              <a:rPr lang="en-US" sz="1600" dirty="0" err="1">
                <a:solidFill>
                  <a:schemeClr val="bg1"/>
                </a:solidFill>
                <a:latin typeface="CiscoSansTT ExtraLight"/>
                <a:ea typeface="ＭＳ Ｐゴシック" panose="020B0600070205080204" pitchFamily="34" charset="-128"/>
              </a:rPr>
              <a:t>CapEx</a:t>
            </a:r>
            <a:endParaRPr lang="en-US" sz="1600" dirty="0">
              <a:solidFill>
                <a:schemeClr val="bg1"/>
              </a:solidFill>
              <a:latin typeface="CiscoSansTT ExtraLight"/>
              <a:ea typeface="ＭＳ Ｐゴシック" panose="020B0600070205080204" pitchFamily="34" charset="-128"/>
            </a:endParaRPr>
          </a:p>
        </p:txBody>
      </p:sp>
      <p:sp>
        <p:nvSpPr>
          <p:cNvPr id="10" name="Rectangle 9">
            <a:extLst>
              <a:ext uri="{FF2B5EF4-FFF2-40B4-BE49-F238E27FC236}">
                <a16:creationId xmlns:a16="http://schemas.microsoft.com/office/drawing/2014/main" id="{60A96B86-90A7-45CD-B958-44B66014E80F}"/>
              </a:ext>
            </a:extLst>
          </p:cNvPr>
          <p:cNvSpPr/>
          <p:nvPr/>
        </p:nvSpPr>
        <p:spPr>
          <a:xfrm>
            <a:off x="288925" y="3349413"/>
            <a:ext cx="280846" cy="369332"/>
          </a:xfrm>
          <a:prstGeom prst="rect">
            <a:avLst/>
          </a:prstGeom>
        </p:spPr>
        <p:txBody>
          <a:bodyPr wrap="none">
            <a:spAutoFit/>
          </a:bodyPr>
          <a:lstStyle/>
          <a:p>
            <a:r>
              <a:rPr lang="en-US" dirty="0">
                <a:solidFill>
                  <a:schemeClr val="bg2"/>
                </a:solidFill>
                <a:latin typeface="+mj-lt"/>
              </a:rPr>
              <a:t>“</a:t>
            </a:r>
          </a:p>
        </p:txBody>
      </p:sp>
      <p:sp>
        <p:nvSpPr>
          <p:cNvPr id="11" name="Text Placeholder 2">
            <a:extLst>
              <a:ext uri="{FF2B5EF4-FFF2-40B4-BE49-F238E27FC236}">
                <a16:creationId xmlns:a16="http://schemas.microsoft.com/office/drawing/2014/main" id="{0905CCBD-5DB7-4D33-B921-E780F53A83BC}"/>
              </a:ext>
            </a:extLst>
          </p:cNvPr>
          <p:cNvSpPr txBox="1">
            <a:spLocks/>
          </p:cNvSpPr>
          <p:nvPr/>
        </p:nvSpPr>
        <p:spPr>
          <a:xfrm>
            <a:off x="433248" y="3407079"/>
            <a:ext cx="8148777" cy="1249626"/>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dirty="0">
                <a:solidFill>
                  <a:schemeClr val="bg2"/>
                </a:solidFill>
              </a:rPr>
              <a:t>One of the benefits of moving to the Infinite Video Platform is the ability to innovate faster at lower cost. Gone are the days of costly professional services engagements to make minor changes with high downtimes. Being able to provide immediate feedback, and adapt the functionality accordingly, is a critical success factor in the new video world.”</a:t>
            </a:r>
          </a:p>
          <a:p>
            <a:r>
              <a:rPr lang="en-US" sz="1600" dirty="0" err="1">
                <a:solidFill>
                  <a:schemeClr val="bg2"/>
                </a:solidFill>
              </a:rPr>
              <a:t>Yitschak</a:t>
            </a:r>
            <a:r>
              <a:rPr lang="en-US" sz="1600" dirty="0">
                <a:solidFill>
                  <a:schemeClr val="bg2"/>
                </a:solidFill>
              </a:rPr>
              <a:t> </a:t>
            </a:r>
            <a:r>
              <a:rPr lang="en-US" sz="1600" dirty="0" err="1">
                <a:solidFill>
                  <a:schemeClr val="bg2"/>
                </a:solidFill>
              </a:rPr>
              <a:t>Elyakim</a:t>
            </a:r>
            <a:r>
              <a:rPr lang="en-US" sz="1600" dirty="0">
                <a:solidFill>
                  <a:schemeClr val="bg2"/>
                </a:solidFill>
              </a:rPr>
              <a:t>, CTO, YES</a:t>
            </a:r>
            <a:endParaRPr lang="en-US" sz="1600" dirty="0">
              <a:solidFill>
                <a:schemeClr val="bg2"/>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A8CF41E-ACE0-457A-99B4-F50142C84F9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8274491" y="60146"/>
            <a:ext cx="723131" cy="723131"/>
          </a:xfrm>
          <a:prstGeom prst="rect">
            <a:avLst/>
          </a:prstGeom>
        </p:spPr>
      </p:pic>
      <p:pic>
        <p:nvPicPr>
          <p:cNvPr id="17" name="Picture 16">
            <a:extLst>
              <a:ext uri="{FF2B5EF4-FFF2-40B4-BE49-F238E27FC236}">
                <a16:creationId xmlns:a16="http://schemas.microsoft.com/office/drawing/2014/main" id="{7458DBD2-0A42-42C2-8778-CF63E0EA2C3B}"/>
              </a:ext>
            </a:extLst>
          </p:cNvPr>
          <p:cNvPicPr>
            <a:picLocks noChangeAspect="1"/>
          </p:cNvPicPr>
          <p:nvPr/>
        </p:nvPicPr>
        <p:blipFill>
          <a:blip r:embed="rId6"/>
          <a:stretch>
            <a:fillRect/>
          </a:stretch>
        </p:blipFill>
        <p:spPr>
          <a:xfrm>
            <a:off x="7738720" y="2119796"/>
            <a:ext cx="480086" cy="384360"/>
          </a:xfrm>
          <a:prstGeom prst="rect">
            <a:avLst/>
          </a:prstGeom>
        </p:spPr>
      </p:pic>
      <p:pic>
        <p:nvPicPr>
          <p:cNvPr id="22" name="Picture 21">
            <a:extLst>
              <a:ext uri="{FF2B5EF4-FFF2-40B4-BE49-F238E27FC236}">
                <a16:creationId xmlns:a16="http://schemas.microsoft.com/office/drawing/2014/main" id="{F0C1D130-CCC3-4E16-87E3-2605E34C5C22}"/>
              </a:ext>
            </a:extLst>
          </p:cNvPr>
          <p:cNvPicPr>
            <a:picLocks noChangeAspect="1"/>
          </p:cNvPicPr>
          <p:nvPr/>
        </p:nvPicPr>
        <p:blipFill rotWithShape="1">
          <a:blip r:embed="rId7"/>
          <a:srcRect b="25143"/>
          <a:stretch/>
        </p:blipFill>
        <p:spPr>
          <a:xfrm>
            <a:off x="5600964" y="593396"/>
            <a:ext cx="2514336" cy="1411618"/>
          </a:xfrm>
          <a:prstGeom prst="rect">
            <a:avLst/>
          </a:prstGeom>
        </p:spPr>
      </p:pic>
    </p:spTree>
    <p:extLst>
      <p:ext uri="{BB962C8B-B14F-4D97-AF65-F5344CB8AC3E}">
        <p14:creationId xmlns:p14="http://schemas.microsoft.com/office/powerpoint/2010/main" val="24115862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34157E-DF38-470F-B443-C80ECA22D521}"/>
              </a:ext>
            </a:extLst>
          </p:cNvPr>
          <p:cNvPicPr>
            <a:picLocks noChangeAspect="1"/>
          </p:cNvPicPr>
          <p:nvPr/>
        </p:nvPicPr>
        <p:blipFill rotWithShape="1">
          <a:blip r:embed="rId3"/>
          <a:srcRect l="12791" t="12791" r="12791" b="16901"/>
          <a:stretch/>
        </p:blipFill>
        <p:spPr>
          <a:xfrm>
            <a:off x="4571991" y="0"/>
            <a:ext cx="4572003" cy="3239603"/>
          </a:xfrm>
          <a:prstGeom prst="rect">
            <a:avLst/>
          </a:prstGeom>
        </p:spPr>
      </p:pic>
      <p:sp>
        <p:nvSpPr>
          <p:cNvPr id="8" name="Rectangle 7">
            <a:extLst>
              <a:ext uri="{FF2B5EF4-FFF2-40B4-BE49-F238E27FC236}">
                <a16:creationId xmlns:a16="http://schemas.microsoft.com/office/drawing/2014/main" id="{B21D482A-724C-4CAE-8085-5E83B81969A1}"/>
              </a:ext>
            </a:extLst>
          </p:cNvPr>
          <p:cNvSpPr/>
          <p:nvPr/>
        </p:nvSpPr>
        <p:spPr>
          <a:xfrm>
            <a:off x="0" y="3239603"/>
            <a:ext cx="9143999" cy="1903898"/>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 name="Title 2"/>
          <p:cNvSpPr>
            <a:spLocks noGrp="1"/>
          </p:cNvSpPr>
          <p:nvPr>
            <p:ph type="title"/>
          </p:nvPr>
        </p:nvSpPr>
        <p:spPr>
          <a:xfrm>
            <a:off x="437766" y="341313"/>
            <a:ext cx="8345488" cy="731837"/>
          </a:xfrm>
        </p:spPr>
        <p:txBody>
          <a:bodyPr/>
          <a:lstStyle/>
          <a:p>
            <a:r>
              <a:rPr lang="en-US" dirty="0">
                <a:solidFill>
                  <a:schemeClr val="bg1"/>
                </a:solidFill>
              </a:rPr>
              <a:t>Sky New Zealand</a:t>
            </a:r>
            <a:br>
              <a:rPr lang="en-US" dirty="0">
                <a:solidFill>
                  <a:schemeClr val="bg1"/>
                </a:solidFill>
              </a:rPr>
            </a:br>
            <a:r>
              <a:rPr lang="en-US" sz="2000" dirty="0">
                <a:solidFill>
                  <a:schemeClr val="bg1"/>
                </a:solidFill>
              </a:rPr>
              <a:t>Cloud Transformation for Video</a:t>
            </a:r>
            <a:endParaRPr lang="en-US" sz="2400" dirty="0">
              <a:solidFill>
                <a:schemeClr val="bg1"/>
              </a:solidFill>
            </a:endParaRPr>
          </a:p>
        </p:txBody>
      </p:sp>
      <p:sp>
        <p:nvSpPr>
          <p:cNvPr id="6" name="TextBox 5"/>
          <p:cNvSpPr txBox="1"/>
          <p:nvPr/>
        </p:nvSpPr>
        <p:spPr>
          <a:xfrm>
            <a:off x="437766" y="1240626"/>
            <a:ext cx="3731554" cy="1154162"/>
          </a:xfrm>
          <a:prstGeom prst="rect">
            <a:avLst/>
          </a:prstGeom>
          <a:noFill/>
        </p:spPr>
        <p:txBody>
          <a:bodyPr wrap="square" rtlCol="0">
            <a:spAutoFit/>
          </a:bodyPr>
          <a:lstStyle/>
          <a:p>
            <a:pPr marL="171450" indent="-171450" defTabSz="1219139" eaLnBrk="0">
              <a:spcBef>
                <a:spcPts val="600"/>
              </a:spcBef>
              <a:buSzPct val="60000"/>
              <a:buFont typeface="Arial" panose="020B0604020202020204" pitchFamily="34" charset="0"/>
              <a:buChar char="•"/>
              <a:defRPr/>
            </a:pPr>
            <a:r>
              <a:rPr lang="en-US" sz="1600" dirty="0">
                <a:solidFill>
                  <a:schemeClr val="bg1"/>
                </a:solidFill>
                <a:latin typeface="CiscoSansTT ExtraLight"/>
                <a:ea typeface="ＭＳ Ｐゴシック" panose="020B0600070205080204" pitchFamily="34" charset="-128"/>
              </a:rPr>
              <a:t>Multiscreen TV experiences via phone, tablets and Internet-connected set-top-boxes</a:t>
            </a:r>
          </a:p>
          <a:p>
            <a:pPr marL="171450" indent="-171450" defTabSz="1219139" eaLnBrk="0">
              <a:spcBef>
                <a:spcPts val="600"/>
              </a:spcBef>
              <a:buSzPct val="60000"/>
              <a:buFont typeface="Arial" panose="020B0604020202020204" pitchFamily="34" charset="0"/>
              <a:buChar char="•"/>
              <a:defRPr/>
            </a:pPr>
            <a:r>
              <a:rPr lang="en-US" sz="1600" dirty="0">
                <a:solidFill>
                  <a:schemeClr val="bg1"/>
                </a:solidFill>
                <a:latin typeface="CiscoSansTT ExtraLight"/>
                <a:ea typeface="ＭＳ Ｐゴシック" panose="020B0600070205080204" pitchFamily="34" charset="-128"/>
              </a:rPr>
              <a:t>Cloud DVR</a:t>
            </a:r>
          </a:p>
        </p:txBody>
      </p:sp>
      <p:sp>
        <p:nvSpPr>
          <p:cNvPr id="10" name="Rectangle 9">
            <a:extLst>
              <a:ext uri="{FF2B5EF4-FFF2-40B4-BE49-F238E27FC236}">
                <a16:creationId xmlns:a16="http://schemas.microsoft.com/office/drawing/2014/main" id="{60A96B86-90A7-45CD-B958-44B66014E80F}"/>
              </a:ext>
            </a:extLst>
          </p:cNvPr>
          <p:cNvSpPr/>
          <p:nvPr/>
        </p:nvSpPr>
        <p:spPr>
          <a:xfrm>
            <a:off x="288925" y="3349413"/>
            <a:ext cx="280846" cy="369332"/>
          </a:xfrm>
          <a:prstGeom prst="rect">
            <a:avLst/>
          </a:prstGeom>
        </p:spPr>
        <p:txBody>
          <a:bodyPr wrap="none">
            <a:spAutoFit/>
          </a:bodyPr>
          <a:lstStyle/>
          <a:p>
            <a:r>
              <a:rPr lang="en-US" dirty="0">
                <a:solidFill>
                  <a:schemeClr val="bg2"/>
                </a:solidFill>
                <a:latin typeface="+mj-lt"/>
              </a:rPr>
              <a:t>“</a:t>
            </a:r>
          </a:p>
        </p:txBody>
      </p:sp>
      <p:sp>
        <p:nvSpPr>
          <p:cNvPr id="11" name="Text Placeholder 2">
            <a:extLst>
              <a:ext uri="{FF2B5EF4-FFF2-40B4-BE49-F238E27FC236}">
                <a16:creationId xmlns:a16="http://schemas.microsoft.com/office/drawing/2014/main" id="{0905CCBD-5DB7-4D33-B921-E780F53A83BC}"/>
              </a:ext>
            </a:extLst>
          </p:cNvPr>
          <p:cNvSpPr txBox="1">
            <a:spLocks/>
          </p:cNvSpPr>
          <p:nvPr/>
        </p:nvSpPr>
        <p:spPr>
          <a:xfrm>
            <a:off x="433248" y="3407079"/>
            <a:ext cx="8148777" cy="1249626"/>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sz="1600" dirty="0">
                <a:solidFill>
                  <a:schemeClr val="bg2"/>
                </a:solidFill>
              </a:rPr>
              <a:t>Sky is uniquely positioned to offer a seamless experience that brings the best of the broadcast &amp; IP world, and takes the TV experience to a whole new level. Cisco’s cloud-based SaaS delivery model combining broadcast and IP offered us the speed we needed to get new services to market.“</a:t>
            </a:r>
          </a:p>
          <a:p>
            <a:pPr marL="0" indent="0" algn="r">
              <a:buNone/>
            </a:pPr>
            <a:r>
              <a:rPr lang="en-US" sz="1600" dirty="0">
                <a:solidFill>
                  <a:schemeClr val="bg2"/>
                </a:solidFill>
              </a:rPr>
              <a:t>Julian Wheeler, chief products &amp; technology officer, Sky New Zealand</a:t>
            </a:r>
          </a:p>
        </p:txBody>
      </p:sp>
      <p:pic>
        <p:nvPicPr>
          <p:cNvPr id="9" name="Picture 2" descr="Image result">
            <a:extLst>
              <a:ext uri="{FF2B5EF4-FFF2-40B4-BE49-F238E27FC236}">
                <a16:creationId xmlns:a16="http://schemas.microsoft.com/office/drawing/2014/main" id="{A32DE50A-ADE5-476E-B06D-041D1305E26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17710" y="146333"/>
            <a:ext cx="1093792" cy="584556"/>
          </a:xfrm>
          <a:prstGeom prst="rect">
            <a:avLst/>
          </a:prstGeom>
          <a:noFill/>
          <a:ln w="28575" cap="flat" cmpd="sng" algn="ctr">
            <a:no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5454D51-16DD-4E39-9284-08F7444B6043}"/>
              </a:ext>
            </a:extLst>
          </p:cNvPr>
          <p:cNvPicPr>
            <a:picLocks noChangeAspect="1"/>
          </p:cNvPicPr>
          <p:nvPr/>
        </p:nvPicPr>
        <p:blipFill>
          <a:blip r:embed="rId5"/>
          <a:stretch>
            <a:fillRect/>
          </a:stretch>
        </p:blipFill>
        <p:spPr>
          <a:xfrm>
            <a:off x="5928346" y="977696"/>
            <a:ext cx="1859929" cy="1054303"/>
          </a:xfrm>
          <a:prstGeom prst="rect">
            <a:avLst/>
          </a:prstGeom>
        </p:spPr>
      </p:pic>
    </p:spTree>
    <p:extLst>
      <p:ext uri="{BB962C8B-B14F-4D97-AF65-F5344CB8AC3E}">
        <p14:creationId xmlns:p14="http://schemas.microsoft.com/office/powerpoint/2010/main" val="20488023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2598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p:cNvSpPr/>
          <p:nvPr/>
        </p:nvSpPr>
        <p:spPr>
          <a:xfrm>
            <a:off x="4264937" y="2963917"/>
            <a:ext cx="4727954" cy="2179583"/>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09" name="Rectangle 108"/>
          <p:cNvSpPr/>
          <p:nvPr/>
        </p:nvSpPr>
        <p:spPr>
          <a:xfrm>
            <a:off x="151988" y="2963917"/>
            <a:ext cx="3881483" cy="21795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2" name="Picture 6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78319" y="3772742"/>
            <a:ext cx="856391" cy="565962"/>
          </a:xfrm>
          <a:prstGeom prst="rect">
            <a:avLst/>
          </a:prstGeom>
        </p:spPr>
      </p:pic>
      <p:pic>
        <p:nvPicPr>
          <p:cNvPr id="63" name="Picture 6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43469" y="3834915"/>
            <a:ext cx="476901" cy="419998"/>
          </a:xfrm>
          <a:prstGeom prst="rect">
            <a:avLst/>
          </a:prstGeom>
        </p:spPr>
      </p:pic>
      <p:pic>
        <p:nvPicPr>
          <p:cNvPr id="65" name="Picture 64" descr="Asset 24.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57277" y="3792147"/>
            <a:ext cx="855964" cy="449132"/>
          </a:xfrm>
          <a:prstGeom prst="rect">
            <a:avLst/>
          </a:prstGeom>
        </p:spPr>
      </p:pic>
      <p:sp>
        <p:nvSpPr>
          <p:cNvPr id="66" name="Title 4"/>
          <p:cNvSpPr>
            <a:spLocks noGrp="1"/>
          </p:cNvSpPr>
          <p:nvPr>
            <p:ph type="title"/>
          </p:nvPr>
        </p:nvSpPr>
        <p:spPr/>
        <p:txBody>
          <a:bodyPr/>
          <a:lstStyle/>
          <a:p>
            <a:r>
              <a:rPr lang="en-US" smtClean="0"/>
              <a:t>Cloud-Native Evolution for Cloud DVR</a:t>
            </a:r>
            <a:endParaRPr lang="en-US" dirty="0"/>
          </a:p>
        </p:txBody>
      </p:sp>
      <p:sp>
        <p:nvSpPr>
          <p:cNvPr id="67" name="Rectangle 66"/>
          <p:cNvSpPr/>
          <p:nvPr/>
        </p:nvSpPr>
        <p:spPr>
          <a:xfrm flipH="1">
            <a:off x="4524457" y="3194243"/>
            <a:ext cx="1313302" cy="438586"/>
          </a:xfrm>
          <a:prstGeom prst="rect">
            <a:avLst/>
          </a:prstGeom>
          <a:ln>
            <a:noFill/>
          </a:ln>
        </p:spPr>
        <p:txBody>
          <a:bodyPr wrap="square" lIns="68579" tIns="34292" rIns="68579" bIns="34292" anchor="ctr">
            <a:spAutoFit/>
          </a:bodyPr>
          <a:lstStyle/>
          <a:p>
            <a:pPr algn="ctr" fontAlgn="b"/>
            <a:r>
              <a:rPr lang="en-US" sz="1200" dirty="0" smtClean="0">
                <a:solidFill>
                  <a:schemeClr val="bg2"/>
                </a:solidFill>
                <a:latin typeface="+mj-lt"/>
                <a:ea typeface="CiscoSans Light" charset="0"/>
                <a:cs typeface="CiscoSans Light" charset="0"/>
              </a:rPr>
              <a:t>Auto-scaling and Self Healing</a:t>
            </a:r>
            <a:endParaRPr lang="en-US" sz="1200" dirty="0">
              <a:solidFill>
                <a:schemeClr val="bg2"/>
              </a:solidFill>
              <a:latin typeface="+mj-lt"/>
              <a:ea typeface="CiscoSans Light" charset="0"/>
              <a:cs typeface="CiscoSans Light" charset="0"/>
            </a:endParaRPr>
          </a:p>
        </p:txBody>
      </p:sp>
      <p:sp>
        <p:nvSpPr>
          <p:cNvPr id="68" name="Rectangle 67"/>
          <p:cNvSpPr/>
          <p:nvPr/>
        </p:nvSpPr>
        <p:spPr>
          <a:xfrm flipH="1">
            <a:off x="6049864" y="3194243"/>
            <a:ext cx="1313302" cy="438586"/>
          </a:xfrm>
          <a:prstGeom prst="rect">
            <a:avLst/>
          </a:prstGeom>
          <a:ln>
            <a:noFill/>
          </a:ln>
        </p:spPr>
        <p:txBody>
          <a:bodyPr wrap="square" lIns="68579" tIns="34292" rIns="68579" bIns="34292" anchor="ctr">
            <a:spAutoFit/>
          </a:bodyPr>
          <a:lstStyle/>
          <a:p>
            <a:pPr algn="ctr" fontAlgn="b"/>
            <a:r>
              <a:rPr lang="en-US" sz="1200" dirty="0" smtClean="0">
                <a:solidFill>
                  <a:schemeClr val="bg2"/>
                </a:solidFill>
                <a:latin typeface="+mj-lt"/>
                <a:ea typeface="CiscoSans Light" charset="0"/>
                <a:cs typeface="CiscoSans Light" charset="0"/>
              </a:rPr>
              <a:t>TCO Optimization</a:t>
            </a:r>
            <a:endParaRPr lang="en-US" sz="1200" dirty="0">
              <a:solidFill>
                <a:schemeClr val="bg2"/>
              </a:solidFill>
              <a:latin typeface="+mj-lt"/>
              <a:ea typeface="CiscoSans Light" charset="0"/>
              <a:cs typeface="CiscoSans Light" charset="0"/>
            </a:endParaRPr>
          </a:p>
        </p:txBody>
      </p:sp>
      <p:sp>
        <p:nvSpPr>
          <p:cNvPr id="69" name="Rectangle 68"/>
          <p:cNvSpPr/>
          <p:nvPr/>
        </p:nvSpPr>
        <p:spPr>
          <a:xfrm flipH="1">
            <a:off x="7525268" y="3194243"/>
            <a:ext cx="1313302" cy="438586"/>
          </a:xfrm>
          <a:prstGeom prst="rect">
            <a:avLst/>
          </a:prstGeom>
          <a:ln>
            <a:noFill/>
          </a:ln>
        </p:spPr>
        <p:txBody>
          <a:bodyPr wrap="square" lIns="68579" tIns="34292" rIns="68579" bIns="34292" anchor="ctr">
            <a:spAutoFit/>
          </a:bodyPr>
          <a:lstStyle/>
          <a:p>
            <a:pPr algn="ctr" fontAlgn="b"/>
            <a:r>
              <a:rPr lang="en-US" sz="1200" dirty="0" smtClean="0">
                <a:solidFill>
                  <a:schemeClr val="bg2"/>
                </a:solidFill>
                <a:latin typeface="+mj-lt"/>
                <a:ea typeface="CiscoSans Light" charset="0"/>
                <a:cs typeface="CiscoSans Light" charset="0"/>
              </a:rPr>
              <a:t>Data-driven Optimization</a:t>
            </a:r>
            <a:endParaRPr lang="en-US" sz="1200" dirty="0">
              <a:solidFill>
                <a:schemeClr val="bg2"/>
              </a:solidFill>
              <a:latin typeface="+mj-lt"/>
              <a:ea typeface="CiscoSans Light" charset="0"/>
              <a:cs typeface="CiscoSans Light" charset="0"/>
            </a:endParaRPr>
          </a:p>
        </p:txBody>
      </p:sp>
      <p:sp>
        <p:nvSpPr>
          <p:cNvPr id="70" name="Rectangle 69"/>
          <p:cNvSpPr/>
          <p:nvPr/>
        </p:nvSpPr>
        <p:spPr>
          <a:xfrm flipH="1">
            <a:off x="4524457" y="4416830"/>
            <a:ext cx="1313302" cy="438586"/>
          </a:xfrm>
          <a:prstGeom prst="rect">
            <a:avLst/>
          </a:prstGeom>
          <a:ln>
            <a:noFill/>
          </a:ln>
        </p:spPr>
        <p:txBody>
          <a:bodyPr wrap="square" lIns="68579" tIns="34292" rIns="68579" bIns="34292" anchor="t">
            <a:spAutoFit/>
          </a:bodyPr>
          <a:lstStyle/>
          <a:p>
            <a:pPr algn="ctr" fontAlgn="b"/>
            <a:r>
              <a:rPr lang="en-US" sz="1200" dirty="0" err="1" smtClean="0">
                <a:solidFill>
                  <a:schemeClr val="bg2"/>
                </a:solidFill>
                <a:latin typeface="+mj-lt"/>
                <a:ea typeface="CiscoSans Light" charset="0"/>
                <a:cs typeface="CiscoSans Light" charset="0"/>
              </a:rPr>
              <a:t>Microservices</a:t>
            </a:r>
            <a:endParaRPr lang="en-US" sz="1200" dirty="0" smtClean="0">
              <a:solidFill>
                <a:schemeClr val="bg2"/>
              </a:solidFill>
              <a:latin typeface="+mj-lt"/>
              <a:ea typeface="CiscoSans Light" charset="0"/>
              <a:cs typeface="CiscoSans Light" charset="0"/>
            </a:endParaRPr>
          </a:p>
          <a:p>
            <a:pPr algn="ctr" fontAlgn="b"/>
            <a:r>
              <a:rPr lang="en-US" sz="1200" dirty="0" smtClean="0">
                <a:solidFill>
                  <a:schemeClr val="bg2"/>
                </a:solidFill>
                <a:latin typeface="+mj-lt"/>
                <a:ea typeface="CiscoSans Light" charset="0"/>
                <a:cs typeface="CiscoSans Light" charset="0"/>
              </a:rPr>
              <a:t>&amp; Containers</a:t>
            </a:r>
            <a:endParaRPr lang="en-US" sz="1200" dirty="0">
              <a:solidFill>
                <a:schemeClr val="bg2"/>
              </a:solidFill>
              <a:latin typeface="+mj-lt"/>
              <a:ea typeface="CiscoSans Light" charset="0"/>
              <a:cs typeface="CiscoSans Light" charset="0"/>
            </a:endParaRPr>
          </a:p>
        </p:txBody>
      </p:sp>
      <p:sp>
        <p:nvSpPr>
          <p:cNvPr id="71" name="Rectangle 70"/>
          <p:cNvSpPr/>
          <p:nvPr/>
        </p:nvSpPr>
        <p:spPr>
          <a:xfrm flipH="1">
            <a:off x="5903906" y="4416830"/>
            <a:ext cx="1605218" cy="438586"/>
          </a:xfrm>
          <a:prstGeom prst="rect">
            <a:avLst/>
          </a:prstGeom>
          <a:ln>
            <a:noFill/>
          </a:ln>
        </p:spPr>
        <p:txBody>
          <a:bodyPr wrap="square" lIns="68579" tIns="34292" rIns="68579" bIns="34292" anchor="t">
            <a:spAutoFit/>
          </a:bodyPr>
          <a:lstStyle/>
          <a:p>
            <a:pPr algn="ctr" fontAlgn="b"/>
            <a:r>
              <a:rPr lang="en-US" sz="1200" dirty="0" smtClean="0">
                <a:solidFill>
                  <a:schemeClr val="bg2"/>
                </a:solidFill>
                <a:latin typeface="+mj-lt"/>
                <a:ea typeface="CiscoSans Light" charset="0"/>
                <a:cs typeface="CiscoSans Light" charset="0"/>
              </a:rPr>
              <a:t>Content-aware encode and storage</a:t>
            </a:r>
            <a:endParaRPr lang="en-US" sz="1200" dirty="0">
              <a:solidFill>
                <a:schemeClr val="bg2"/>
              </a:solidFill>
              <a:latin typeface="+mj-lt"/>
              <a:ea typeface="CiscoSans Light" charset="0"/>
              <a:cs typeface="CiscoSans Light" charset="0"/>
            </a:endParaRPr>
          </a:p>
        </p:txBody>
      </p:sp>
      <p:sp>
        <p:nvSpPr>
          <p:cNvPr id="72" name="Rectangle 71"/>
          <p:cNvSpPr/>
          <p:nvPr/>
        </p:nvSpPr>
        <p:spPr>
          <a:xfrm flipH="1">
            <a:off x="7525268" y="4416830"/>
            <a:ext cx="1313302" cy="438586"/>
          </a:xfrm>
          <a:prstGeom prst="rect">
            <a:avLst/>
          </a:prstGeom>
          <a:ln>
            <a:noFill/>
          </a:ln>
        </p:spPr>
        <p:txBody>
          <a:bodyPr wrap="square" lIns="68579" tIns="34292" rIns="68579" bIns="34292" anchor="t">
            <a:spAutoFit/>
          </a:bodyPr>
          <a:lstStyle/>
          <a:p>
            <a:pPr algn="ctr" fontAlgn="b"/>
            <a:r>
              <a:rPr lang="en-US" sz="1200" dirty="0" smtClean="0">
                <a:solidFill>
                  <a:schemeClr val="bg2"/>
                </a:solidFill>
                <a:latin typeface="+mj-lt"/>
                <a:ea typeface="CiscoSans Light" charset="0"/>
                <a:cs typeface="CiscoSans Light" charset="0"/>
              </a:rPr>
              <a:t>Analytics Integration</a:t>
            </a:r>
            <a:endParaRPr lang="en-US" sz="1200" dirty="0">
              <a:solidFill>
                <a:schemeClr val="bg2"/>
              </a:solidFill>
              <a:latin typeface="+mj-lt"/>
              <a:ea typeface="CiscoSans Light" charset="0"/>
              <a:cs typeface="CiscoSans Light" charset="0"/>
            </a:endParaRPr>
          </a:p>
        </p:txBody>
      </p:sp>
      <p:pic>
        <p:nvPicPr>
          <p:cNvPr id="73" name="Picture 72"/>
          <p:cNvPicPr>
            <a:picLocks noChangeAspect="1"/>
          </p:cNvPicPr>
          <p:nvPr/>
        </p:nvPicPr>
        <p:blipFill>
          <a:blip r:embed="rId6" cstate="screen">
            <a:extLst>
              <a:ext uri="{BEBA8EAE-BF5A-486C-A8C5-ECC9F3942E4B}">
                <a14:imgProps xmlns:a14="http://schemas.microsoft.com/office/drawing/2010/main">
                  <a14:imgLayer r:embed="rId7">
                    <a14:imgEffect>
                      <a14:sharpenSoften amount="50000"/>
                    </a14:imgEffect>
                    <a14:imgEffect>
                      <a14:saturation sat="66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678015" y="3786457"/>
            <a:ext cx="829429" cy="552247"/>
          </a:xfrm>
          <a:prstGeom prst="rect">
            <a:avLst/>
          </a:prstGeom>
        </p:spPr>
      </p:pic>
      <p:sp>
        <p:nvSpPr>
          <p:cNvPr id="74" name="Rectangle 73"/>
          <p:cNvSpPr/>
          <p:nvPr/>
        </p:nvSpPr>
        <p:spPr>
          <a:xfrm flipH="1">
            <a:off x="1265141" y="3194243"/>
            <a:ext cx="1655177" cy="438586"/>
          </a:xfrm>
          <a:prstGeom prst="rect">
            <a:avLst/>
          </a:prstGeom>
          <a:ln>
            <a:noFill/>
          </a:ln>
        </p:spPr>
        <p:txBody>
          <a:bodyPr wrap="square" lIns="68579" tIns="34292" rIns="68579" bIns="34292" anchor="ctr">
            <a:spAutoFit/>
          </a:bodyPr>
          <a:lstStyle/>
          <a:p>
            <a:pPr algn="ctr" fontAlgn="b"/>
            <a:r>
              <a:rPr lang="en-US" sz="1200" dirty="0" smtClean="0">
                <a:solidFill>
                  <a:schemeClr val="bg2"/>
                </a:solidFill>
                <a:latin typeface="+mj-lt"/>
                <a:ea typeface="CiscoSans Light" charset="0"/>
                <a:cs typeface="CiscoSans Light" charset="0"/>
              </a:rPr>
              <a:t>Record and playback from any screen</a:t>
            </a:r>
            <a:endParaRPr lang="en-US" sz="1200" dirty="0">
              <a:solidFill>
                <a:schemeClr val="bg2"/>
              </a:solidFill>
              <a:latin typeface="+mj-lt"/>
              <a:ea typeface="CiscoSans Light" charset="0"/>
              <a:cs typeface="CiscoSans Light" charset="0"/>
            </a:endParaRPr>
          </a:p>
        </p:txBody>
      </p:sp>
      <p:sp>
        <p:nvSpPr>
          <p:cNvPr id="75" name="Rectangle 74"/>
          <p:cNvSpPr/>
          <p:nvPr/>
        </p:nvSpPr>
        <p:spPr>
          <a:xfrm flipH="1">
            <a:off x="868175" y="4416830"/>
            <a:ext cx="2449109" cy="438586"/>
          </a:xfrm>
          <a:prstGeom prst="rect">
            <a:avLst/>
          </a:prstGeom>
          <a:ln>
            <a:noFill/>
          </a:ln>
        </p:spPr>
        <p:txBody>
          <a:bodyPr wrap="square" lIns="68579" tIns="34292" rIns="68579" bIns="34292" anchor="t">
            <a:spAutoFit/>
          </a:bodyPr>
          <a:lstStyle/>
          <a:p>
            <a:pPr algn="ctr" fontAlgn="b"/>
            <a:r>
              <a:rPr lang="en-US" sz="1200" dirty="0" smtClean="0">
                <a:solidFill>
                  <a:schemeClr val="bg2"/>
                </a:solidFill>
                <a:latin typeface="+mj-lt"/>
                <a:ea typeface="CiscoSans Light" charset="0"/>
                <a:cs typeface="CiscoSans Light" charset="0"/>
              </a:rPr>
              <a:t>Independent scaling of recording, storage and playback</a:t>
            </a:r>
            <a:endParaRPr lang="en-US" sz="1200" dirty="0">
              <a:solidFill>
                <a:schemeClr val="bg2"/>
              </a:solidFill>
              <a:latin typeface="+mj-lt"/>
              <a:ea typeface="CiscoSans Light" charset="0"/>
              <a:cs typeface="CiscoSans Light" charset="0"/>
            </a:endParaRPr>
          </a:p>
        </p:txBody>
      </p:sp>
      <p:sp>
        <p:nvSpPr>
          <p:cNvPr id="78" name="Pentagon 77"/>
          <p:cNvSpPr/>
          <p:nvPr/>
        </p:nvSpPr>
        <p:spPr>
          <a:xfrm>
            <a:off x="151987" y="1107430"/>
            <a:ext cx="3922313" cy="282492"/>
          </a:xfrm>
          <a:prstGeom prst="homePlate">
            <a:avLst>
              <a:gd name="adj" fmla="val 33146"/>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2"/>
                </a:solidFill>
                <a:latin typeface="+mj-lt"/>
              </a:rPr>
              <a:t>Cloud Deployment Models</a:t>
            </a:r>
          </a:p>
        </p:txBody>
      </p:sp>
      <p:sp>
        <p:nvSpPr>
          <p:cNvPr id="79" name="Pentagon 78"/>
          <p:cNvSpPr/>
          <p:nvPr/>
        </p:nvSpPr>
        <p:spPr>
          <a:xfrm>
            <a:off x="4263345" y="1113688"/>
            <a:ext cx="4778280" cy="282492"/>
          </a:xfrm>
          <a:prstGeom prst="homePlate">
            <a:avLst>
              <a:gd name="adj" fmla="val 33146"/>
            </a:avLst>
          </a:prstGeom>
          <a:solidFill>
            <a:schemeClr val="tx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2"/>
                </a:solidFill>
                <a:latin typeface="+mj-lt"/>
              </a:rPr>
              <a:t>Cloud Operating Models</a:t>
            </a:r>
          </a:p>
        </p:txBody>
      </p:sp>
      <p:grpSp>
        <p:nvGrpSpPr>
          <p:cNvPr id="86" name="Group 85"/>
          <p:cNvGrpSpPr/>
          <p:nvPr/>
        </p:nvGrpSpPr>
        <p:grpSpPr>
          <a:xfrm>
            <a:off x="154758" y="1459522"/>
            <a:ext cx="3884656" cy="388853"/>
            <a:chOff x="22507" y="2215260"/>
            <a:chExt cx="5384709" cy="594360"/>
          </a:xfrm>
        </p:grpSpPr>
        <p:grpSp>
          <p:nvGrpSpPr>
            <p:cNvPr id="80" name="Group 79"/>
            <p:cNvGrpSpPr/>
            <p:nvPr/>
          </p:nvGrpSpPr>
          <p:grpSpPr>
            <a:xfrm>
              <a:off x="22507" y="2216490"/>
              <a:ext cx="5384709" cy="591900"/>
              <a:chOff x="560387" y="1412421"/>
              <a:chExt cx="5384709" cy="591900"/>
            </a:xfrm>
          </p:grpSpPr>
          <p:sp>
            <p:nvSpPr>
              <p:cNvPr id="81" name="Rectangle 80"/>
              <p:cNvSpPr/>
              <p:nvPr/>
            </p:nvSpPr>
            <p:spPr>
              <a:xfrm>
                <a:off x="770315" y="1412421"/>
                <a:ext cx="5174781" cy="591900"/>
              </a:xfrm>
              <a:prstGeom prst="rect">
                <a:avLst/>
              </a:prstGeom>
              <a:solidFill>
                <a:schemeClr val="tx1">
                  <a:lumMod val="10000"/>
                  <a:lumOff val="9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a:spcBef>
                    <a:spcPts val="600"/>
                  </a:spcBef>
                  <a:buClr>
                    <a:schemeClr val="tx2"/>
                  </a:buClr>
                </a:pPr>
                <a:r>
                  <a:rPr lang="en-US" sz="1200" dirty="0" smtClean="0">
                    <a:solidFill>
                      <a:schemeClr val="tx1"/>
                    </a:solidFill>
                    <a:latin typeface="+mj-lt"/>
                  </a:rPr>
                  <a:t>Reduce CPE expense with cheaper IP clients</a:t>
                </a:r>
              </a:p>
            </p:txBody>
          </p:sp>
          <p:grpSp>
            <p:nvGrpSpPr>
              <p:cNvPr id="82" name="Group 81"/>
              <p:cNvGrpSpPr/>
              <p:nvPr/>
            </p:nvGrpSpPr>
            <p:grpSpPr>
              <a:xfrm>
                <a:off x="560387" y="1566399"/>
                <a:ext cx="274320" cy="274320"/>
                <a:chOff x="560387" y="1294809"/>
                <a:chExt cx="274320" cy="274320"/>
              </a:xfrm>
            </p:grpSpPr>
            <p:sp>
              <p:nvSpPr>
                <p:cNvPr id="83" name="Rectangle 82"/>
                <p:cNvSpPr/>
                <p:nvPr/>
              </p:nvSpPr>
              <p:spPr>
                <a:xfrm>
                  <a:off x="560387" y="1294809"/>
                  <a:ext cx="274320" cy="274320"/>
                </a:xfrm>
                <a:prstGeom prst="rect">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bg2"/>
                    </a:solidFill>
                    <a:latin typeface="+mj-lt"/>
                  </a:endParaRPr>
                </a:p>
              </p:txBody>
            </p:sp>
            <p:sp>
              <p:nvSpPr>
                <p:cNvPr id="84" name="L-Shape 83"/>
                <p:cNvSpPr/>
                <p:nvPr/>
              </p:nvSpPr>
              <p:spPr>
                <a:xfrm rot="13451476">
                  <a:off x="645089" y="1390671"/>
                  <a:ext cx="91440" cy="91440"/>
                </a:xfrm>
                <a:prstGeom prst="corner">
                  <a:avLst>
                    <a:gd name="adj1" fmla="val 43220"/>
                    <a:gd name="adj2" fmla="val 42109"/>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bg2"/>
                    </a:solidFill>
                    <a:latin typeface="+mj-lt"/>
                  </a:endParaRPr>
                </a:p>
              </p:txBody>
            </p:sp>
          </p:grpSp>
        </p:grpSp>
        <p:sp>
          <p:nvSpPr>
            <p:cNvPr id="85" name="Rectangle 84"/>
            <p:cNvSpPr/>
            <p:nvPr/>
          </p:nvSpPr>
          <p:spPr>
            <a:xfrm>
              <a:off x="5354253" y="2215260"/>
              <a:ext cx="45719" cy="59436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chemeClr val="bg2"/>
                </a:solidFill>
                <a:latin typeface="+mj-lt"/>
              </a:endParaRPr>
            </a:p>
          </p:txBody>
        </p:sp>
      </p:grpSp>
      <p:grpSp>
        <p:nvGrpSpPr>
          <p:cNvPr id="87" name="Group 86"/>
          <p:cNvGrpSpPr/>
          <p:nvPr/>
        </p:nvGrpSpPr>
        <p:grpSpPr>
          <a:xfrm>
            <a:off x="4263345" y="1451779"/>
            <a:ext cx="4703270" cy="396596"/>
            <a:chOff x="22507" y="2215260"/>
            <a:chExt cx="5384709" cy="594360"/>
          </a:xfrm>
        </p:grpSpPr>
        <p:grpSp>
          <p:nvGrpSpPr>
            <p:cNvPr id="88" name="Group 87"/>
            <p:cNvGrpSpPr/>
            <p:nvPr/>
          </p:nvGrpSpPr>
          <p:grpSpPr>
            <a:xfrm>
              <a:off x="22507" y="2216491"/>
              <a:ext cx="5384709" cy="591900"/>
              <a:chOff x="560387" y="1412422"/>
              <a:chExt cx="5384709" cy="591900"/>
            </a:xfrm>
          </p:grpSpPr>
          <p:sp>
            <p:nvSpPr>
              <p:cNvPr id="90" name="Rectangle 89"/>
              <p:cNvSpPr/>
              <p:nvPr/>
            </p:nvSpPr>
            <p:spPr>
              <a:xfrm>
                <a:off x="770315" y="1412422"/>
                <a:ext cx="5174781" cy="591900"/>
              </a:xfrm>
              <a:prstGeom prst="rect">
                <a:avLst/>
              </a:prstGeom>
              <a:solidFill>
                <a:schemeClr val="tx1">
                  <a:lumMod val="10000"/>
                  <a:lumOff val="9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a:spcBef>
                    <a:spcPts val="600"/>
                  </a:spcBef>
                  <a:buClr>
                    <a:schemeClr val="tx2"/>
                  </a:buClr>
                </a:pPr>
                <a:r>
                  <a:rPr lang="en-US" sz="1200" dirty="0" smtClean="0">
                    <a:solidFill>
                      <a:schemeClr val="tx1"/>
                    </a:solidFill>
                    <a:latin typeface="+mj-lt"/>
                  </a:rPr>
                  <a:t>Agile infrastructure for operational efficiency and elastic scale</a:t>
                </a:r>
              </a:p>
            </p:txBody>
          </p:sp>
          <p:grpSp>
            <p:nvGrpSpPr>
              <p:cNvPr id="91" name="Group 90"/>
              <p:cNvGrpSpPr/>
              <p:nvPr/>
            </p:nvGrpSpPr>
            <p:grpSpPr>
              <a:xfrm>
                <a:off x="560387" y="1566399"/>
                <a:ext cx="274320" cy="274320"/>
                <a:chOff x="560387" y="1294809"/>
                <a:chExt cx="274320" cy="274320"/>
              </a:xfrm>
            </p:grpSpPr>
            <p:sp>
              <p:nvSpPr>
                <p:cNvPr id="92" name="Rectangle 91"/>
                <p:cNvSpPr/>
                <p:nvPr/>
              </p:nvSpPr>
              <p:spPr>
                <a:xfrm>
                  <a:off x="560387" y="1294809"/>
                  <a:ext cx="274320" cy="274320"/>
                </a:xfrm>
                <a:prstGeom prst="rect">
                  <a:avLst/>
                </a:prstGeom>
                <a:solidFill>
                  <a:schemeClr val="tx2"/>
                </a:solidFill>
                <a:ln w="6350">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bg2"/>
                    </a:solidFill>
                    <a:latin typeface="+mj-lt"/>
                  </a:endParaRPr>
                </a:p>
              </p:txBody>
            </p:sp>
            <p:sp>
              <p:nvSpPr>
                <p:cNvPr id="93" name="L-Shape 92"/>
                <p:cNvSpPr/>
                <p:nvPr/>
              </p:nvSpPr>
              <p:spPr>
                <a:xfrm rot="13451476">
                  <a:off x="645089" y="1390671"/>
                  <a:ext cx="91440" cy="91440"/>
                </a:xfrm>
                <a:prstGeom prst="corner">
                  <a:avLst>
                    <a:gd name="adj1" fmla="val 43220"/>
                    <a:gd name="adj2" fmla="val 42109"/>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bg2"/>
                    </a:solidFill>
                    <a:latin typeface="+mj-lt"/>
                  </a:endParaRPr>
                </a:p>
              </p:txBody>
            </p:sp>
          </p:grpSp>
        </p:grpSp>
        <p:sp>
          <p:nvSpPr>
            <p:cNvPr id="89" name="Rectangle 88"/>
            <p:cNvSpPr/>
            <p:nvPr/>
          </p:nvSpPr>
          <p:spPr>
            <a:xfrm>
              <a:off x="5354253" y="2215260"/>
              <a:ext cx="45719" cy="59436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chemeClr val="bg2"/>
                </a:solidFill>
                <a:latin typeface="+mj-lt"/>
              </a:endParaRPr>
            </a:p>
          </p:txBody>
        </p:sp>
      </p:grpSp>
      <p:grpSp>
        <p:nvGrpSpPr>
          <p:cNvPr id="95" name="Group 94"/>
          <p:cNvGrpSpPr/>
          <p:nvPr/>
        </p:nvGrpSpPr>
        <p:grpSpPr>
          <a:xfrm>
            <a:off x="154758" y="1914677"/>
            <a:ext cx="3884656" cy="388853"/>
            <a:chOff x="22507" y="2215260"/>
            <a:chExt cx="5384709" cy="594360"/>
          </a:xfrm>
        </p:grpSpPr>
        <p:grpSp>
          <p:nvGrpSpPr>
            <p:cNvPr id="96" name="Group 95"/>
            <p:cNvGrpSpPr/>
            <p:nvPr/>
          </p:nvGrpSpPr>
          <p:grpSpPr>
            <a:xfrm>
              <a:off x="22507" y="2216490"/>
              <a:ext cx="5384709" cy="591900"/>
              <a:chOff x="560387" y="1412421"/>
              <a:chExt cx="5384709" cy="591900"/>
            </a:xfrm>
          </p:grpSpPr>
          <p:sp>
            <p:nvSpPr>
              <p:cNvPr id="98" name="Rectangle 97"/>
              <p:cNvSpPr/>
              <p:nvPr/>
            </p:nvSpPr>
            <p:spPr>
              <a:xfrm>
                <a:off x="770315" y="1412421"/>
                <a:ext cx="5174781" cy="591900"/>
              </a:xfrm>
              <a:prstGeom prst="rect">
                <a:avLst/>
              </a:prstGeom>
              <a:solidFill>
                <a:schemeClr val="tx1">
                  <a:lumMod val="10000"/>
                  <a:lumOff val="9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a:spcBef>
                    <a:spcPts val="600"/>
                  </a:spcBef>
                  <a:buClr>
                    <a:schemeClr val="tx2"/>
                  </a:buClr>
                </a:pPr>
                <a:r>
                  <a:rPr lang="en-US" sz="1200" dirty="0" smtClean="0">
                    <a:solidFill>
                      <a:schemeClr val="tx1"/>
                    </a:solidFill>
                  </a:rPr>
                  <a:t>Reduce </a:t>
                </a:r>
                <a:r>
                  <a:rPr lang="en-US" sz="1200" dirty="0">
                    <a:solidFill>
                      <a:schemeClr val="tx1"/>
                    </a:solidFill>
                  </a:rPr>
                  <a:t>capex with converged infrastructure for live, VOD, time-shift and </a:t>
                </a:r>
                <a:r>
                  <a:rPr lang="en-US" sz="1200" dirty="0" smtClean="0">
                    <a:solidFill>
                      <a:schemeClr val="tx1"/>
                    </a:solidFill>
                  </a:rPr>
                  <a:t>DVR</a:t>
                </a:r>
                <a:endParaRPr lang="en-US" sz="1200" dirty="0">
                  <a:solidFill>
                    <a:schemeClr val="tx1"/>
                  </a:solidFill>
                </a:endParaRPr>
              </a:p>
            </p:txBody>
          </p:sp>
          <p:grpSp>
            <p:nvGrpSpPr>
              <p:cNvPr id="99" name="Group 98"/>
              <p:cNvGrpSpPr/>
              <p:nvPr/>
            </p:nvGrpSpPr>
            <p:grpSpPr>
              <a:xfrm>
                <a:off x="560387" y="1566399"/>
                <a:ext cx="274320" cy="274320"/>
                <a:chOff x="560387" y="1294809"/>
                <a:chExt cx="274320" cy="274320"/>
              </a:xfrm>
            </p:grpSpPr>
            <p:sp>
              <p:nvSpPr>
                <p:cNvPr id="100" name="Rectangle 99"/>
                <p:cNvSpPr/>
                <p:nvPr/>
              </p:nvSpPr>
              <p:spPr>
                <a:xfrm>
                  <a:off x="560387" y="1294809"/>
                  <a:ext cx="274320" cy="274320"/>
                </a:xfrm>
                <a:prstGeom prst="rect">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bg2"/>
                    </a:solidFill>
                    <a:latin typeface="+mj-lt"/>
                  </a:endParaRPr>
                </a:p>
              </p:txBody>
            </p:sp>
            <p:sp>
              <p:nvSpPr>
                <p:cNvPr id="101" name="L-Shape 100"/>
                <p:cNvSpPr/>
                <p:nvPr/>
              </p:nvSpPr>
              <p:spPr>
                <a:xfrm rot="13451476">
                  <a:off x="645089" y="1390671"/>
                  <a:ext cx="91440" cy="91440"/>
                </a:xfrm>
                <a:prstGeom prst="corner">
                  <a:avLst>
                    <a:gd name="adj1" fmla="val 43220"/>
                    <a:gd name="adj2" fmla="val 42109"/>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bg2"/>
                    </a:solidFill>
                    <a:latin typeface="+mj-lt"/>
                  </a:endParaRPr>
                </a:p>
              </p:txBody>
            </p:sp>
          </p:grpSp>
        </p:grpSp>
        <p:sp>
          <p:nvSpPr>
            <p:cNvPr id="97" name="Rectangle 96"/>
            <p:cNvSpPr/>
            <p:nvPr/>
          </p:nvSpPr>
          <p:spPr>
            <a:xfrm>
              <a:off x="5354253" y="2215260"/>
              <a:ext cx="45719" cy="59436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chemeClr val="bg2"/>
                </a:solidFill>
                <a:latin typeface="+mj-lt"/>
              </a:endParaRPr>
            </a:p>
          </p:txBody>
        </p:sp>
      </p:grpSp>
      <p:grpSp>
        <p:nvGrpSpPr>
          <p:cNvPr id="102" name="Group 101"/>
          <p:cNvGrpSpPr/>
          <p:nvPr/>
        </p:nvGrpSpPr>
        <p:grpSpPr>
          <a:xfrm>
            <a:off x="4263345" y="1914677"/>
            <a:ext cx="4709606" cy="396596"/>
            <a:chOff x="22507" y="2215260"/>
            <a:chExt cx="5384709" cy="594360"/>
          </a:xfrm>
        </p:grpSpPr>
        <p:grpSp>
          <p:nvGrpSpPr>
            <p:cNvPr id="103" name="Group 102"/>
            <p:cNvGrpSpPr/>
            <p:nvPr/>
          </p:nvGrpSpPr>
          <p:grpSpPr>
            <a:xfrm>
              <a:off x="22507" y="2216490"/>
              <a:ext cx="5384709" cy="591900"/>
              <a:chOff x="560387" y="1412421"/>
              <a:chExt cx="5384709" cy="591900"/>
            </a:xfrm>
          </p:grpSpPr>
          <p:sp>
            <p:nvSpPr>
              <p:cNvPr id="105" name="Rectangle 104"/>
              <p:cNvSpPr/>
              <p:nvPr/>
            </p:nvSpPr>
            <p:spPr>
              <a:xfrm>
                <a:off x="770315" y="1412421"/>
                <a:ext cx="5174781" cy="591900"/>
              </a:xfrm>
              <a:prstGeom prst="rect">
                <a:avLst/>
              </a:prstGeom>
              <a:solidFill>
                <a:schemeClr val="tx1">
                  <a:lumMod val="10000"/>
                  <a:lumOff val="9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a:spcBef>
                    <a:spcPts val="600"/>
                  </a:spcBef>
                  <a:buClr>
                    <a:schemeClr val="tx2"/>
                  </a:buClr>
                </a:pPr>
                <a:r>
                  <a:rPr lang="en-US" sz="1200" dirty="0" smtClean="0">
                    <a:solidFill>
                      <a:schemeClr val="tx1"/>
                    </a:solidFill>
                    <a:latin typeface="+mj-lt"/>
                  </a:rPr>
                  <a:t>Intelligent recording and storage optimization to reduce TCO</a:t>
                </a:r>
              </a:p>
            </p:txBody>
          </p:sp>
          <p:grpSp>
            <p:nvGrpSpPr>
              <p:cNvPr id="106" name="Group 105"/>
              <p:cNvGrpSpPr/>
              <p:nvPr/>
            </p:nvGrpSpPr>
            <p:grpSpPr>
              <a:xfrm>
                <a:off x="560387" y="1566399"/>
                <a:ext cx="274320" cy="274320"/>
                <a:chOff x="560387" y="1294809"/>
                <a:chExt cx="274320" cy="274320"/>
              </a:xfrm>
            </p:grpSpPr>
            <p:sp>
              <p:nvSpPr>
                <p:cNvPr id="107" name="Rectangle 106"/>
                <p:cNvSpPr/>
                <p:nvPr/>
              </p:nvSpPr>
              <p:spPr>
                <a:xfrm>
                  <a:off x="560387" y="1294809"/>
                  <a:ext cx="274320" cy="274320"/>
                </a:xfrm>
                <a:prstGeom prst="rect">
                  <a:avLst/>
                </a:prstGeom>
                <a:solidFill>
                  <a:schemeClr val="tx2"/>
                </a:solidFill>
                <a:ln w="6350">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bg2"/>
                    </a:solidFill>
                    <a:latin typeface="+mj-lt"/>
                  </a:endParaRPr>
                </a:p>
              </p:txBody>
            </p:sp>
            <p:sp>
              <p:nvSpPr>
                <p:cNvPr id="108" name="L-Shape 107"/>
                <p:cNvSpPr/>
                <p:nvPr/>
              </p:nvSpPr>
              <p:spPr>
                <a:xfrm rot="13451476">
                  <a:off x="645089" y="1390671"/>
                  <a:ext cx="91440" cy="91440"/>
                </a:xfrm>
                <a:prstGeom prst="corner">
                  <a:avLst>
                    <a:gd name="adj1" fmla="val 43220"/>
                    <a:gd name="adj2" fmla="val 42109"/>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bg2"/>
                    </a:solidFill>
                    <a:latin typeface="+mj-lt"/>
                  </a:endParaRPr>
                </a:p>
              </p:txBody>
            </p:sp>
          </p:grpSp>
        </p:grpSp>
        <p:sp>
          <p:nvSpPr>
            <p:cNvPr id="104" name="Rectangle 103"/>
            <p:cNvSpPr/>
            <p:nvPr/>
          </p:nvSpPr>
          <p:spPr>
            <a:xfrm>
              <a:off x="5354253" y="2215260"/>
              <a:ext cx="45719" cy="59436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chemeClr val="bg2"/>
                </a:solidFill>
                <a:latin typeface="+mj-lt"/>
              </a:endParaRPr>
            </a:p>
          </p:txBody>
        </p:sp>
      </p:grpSp>
      <p:grpSp>
        <p:nvGrpSpPr>
          <p:cNvPr id="47" name="Group 46"/>
          <p:cNvGrpSpPr/>
          <p:nvPr/>
        </p:nvGrpSpPr>
        <p:grpSpPr>
          <a:xfrm>
            <a:off x="154758" y="2374243"/>
            <a:ext cx="3884656" cy="388853"/>
            <a:chOff x="22507" y="2215260"/>
            <a:chExt cx="5384709" cy="594360"/>
          </a:xfrm>
        </p:grpSpPr>
        <p:grpSp>
          <p:nvGrpSpPr>
            <p:cNvPr id="48" name="Group 47"/>
            <p:cNvGrpSpPr/>
            <p:nvPr/>
          </p:nvGrpSpPr>
          <p:grpSpPr>
            <a:xfrm>
              <a:off x="22507" y="2216490"/>
              <a:ext cx="5384709" cy="591900"/>
              <a:chOff x="560387" y="1412421"/>
              <a:chExt cx="5384709" cy="591900"/>
            </a:xfrm>
          </p:grpSpPr>
          <p:sp>
            <p:nvSpPr>
              <p:cNvPr id="50" name="Rectangle 49"/>
              <p:cNvSpPr/>
              <p:nvPr/>
            </p:nvSpPr>
            <p:spPr>
              <a:xfrm>
                <a:off x="770315" y="1412421"/>
                <a:ext cx="5174781" cy="591900"/>
              </a:xfrm>
              <a:prstGeom prst="rect">
                <a:avLst/>
              </a:prstGeom>
              <a:solidFill>
                <a:schemeClr val="tx1">
                  <a:lumMod val="10000"/>
                  <a:lumOff val="9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a:spcBef>
                    <a:spcPts val="600"/>
                  </a:spcBef>
                  <a:buClr>
                    <a:schemeClr val="tx2"/>
                  </a:buClr>
                </a:pPr>
                <a:r>
                  <a:rPr lang="en-US" sz="1200" dirty="0" smtClean="0">
                    <a:solidFill>
                      <a:schemeClr val="tx1"/>
                    </a:solidFill>
                  </a:rPr>
                  <a:t>Accelerate </a:t>
                </a:r>
                <a:r>
                  <a:rPr lang="en-US" sz="1200" dirty="0">
                    <a:solidFill>
                      <a:schemeClr val="tx1"/>
                    </a:solidFill>
                  </a:rPr>
                  <a:t>service time to </a:t>
                </a:r>
                <a:r>
                  <a:rPr lang="en-US" sz="1200" dirty="0" smtClean="0">
                    <a:solidFill>
                      <a:schemeClr val="tx1"/>
                    </a:solidFill>
                  </a:rPr>
                  <a:t>market</a:t>
                </a:r>
                <a:endParaRPr lang="en-US" sz="1200" dirty="0">
                  <a:solidFill>
                    <a:schemeClr val="tx1"/>
                  </a:solidFill>
                </a:endParaRPr>
              </a:p>
            </p:txBody>
          </p:sp>
          <p:grpSp>
            <p:nvGrpSpPr>
              <p:cNvPr id="51" name="Group 50"/>
              <p:cNvGrpSpPr/>
              <p:nvPr/>
            </p:nvGrpSpPr>
            <p:grpSpPr>
              <a:xfrm>
                <a:off x="560387" y="1566399"/>
                <a:ext cx="274320" cy="274320"/>
                <a:chOff x="560387" y="1294809"/>
                <a:chExt cx="274320" cy="274320"/>
              </a:xfrm>
            </p:grpSpPr>
            <p:sp>
              <p:nvSpPr>
                <p:cNvPr id="52" name="Rectangle 51"/>
                <p:cNvSpPr/>
                <p:nvPr/>
              </p:nvSpPr>
              <p:spPr>
                <a:xfrm>
                  <a:off x="560387" y="1294809"/>
                  <a:ext cx="274320" cy="274320"/>
                </a:xfrm>
                <a:prstGeom prst="rect">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bg2"/>
                    </a:solidFill>
                    <a:latin typeface="+mj-lt"/>
                  </a:endParaRPr>
                </a:p>
              </p:txBody>
            </p:sp>
            <p:sp>
              <p:nvSpPr>
                <p:cNvPr id="53" name="L-Shape 52"/>
                <p:cNvSpPr/>
                <p:nvPr/>
              </p:nvSpPr>
              <p:spPr>
                <a:xfrm rot="13451476">
                  <a:off x="645089" y="1390671"/>
                  <a:ext cx="91440" cy="91440"/>
                </a:xfrm>
                <a:prstGeom prst="corner">
                  <a:avLst>
                    <a:gd name="adj1" fmla="val 43220"/>
                    <a:gd name="adj2" fmla="val 42109"/>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bg2"/>
                    </a:solidFill>
                    <a:latin typeface="+mj-lt"/>
                  </a:endParaRPr>
                </a:p>
              </p:txBody>
            </p:sp>
          </p:grpSp>
        </p:grpSp>
        <p:sp>
          <p:nvSpPr>
            <p:cNvPr id="49" name="Rectangle 48"/>
            <p:cNvSpPr/>
            <p:nvPr/>
          </p:nvSpPr>
          <p:spPr>
            <a:xfrm>
              <a:off x="5354253" y="2215260"/>
              <a:ext cx="45719" cy="59436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chemeClr val="bg2"/>
                </a:solidFill>
                <a:latin typeface="+mj-lt"/>
              </a:endParaRPr>
            </a:p>
          </p:txBody>
        </p:sp>
      </p:grpSp>
      <p:grpSp>
        <p:nvGrpSpPr>
          <p:cNvPr id="54" name="Group 53"/>
          <p:cNvGrpSpPr/>
          <p:nvPr/>
        </p:nvGrpSpPr>
        <p:grpSpPr>
          <a:xfrm>
            <a:off x="4263345" y="2366500"/>
            <a:ext cx="4709606" cy="396596"/>
            <a:chOff x="22507" y="2215260"/>
            <a:chExt cx="5384709" cy="594360"/>
          </a:xfrm>
        </p:grpSpPr>
        <p:grpSp>
          <p:nvGrpSpPr>
            <p:cNvPr id="55" name="Group 54"/>
            <p:cNvGrpSpPr/>
            <p:nvPr/>
          </p:nvGrpSpPr>
          <p:grpSpPr>
            <a:xfrm>
              <a:off x="22507" y="2216490"/>
              <a:ext cx="5384709" cy="591900"/>
              <a:chOff x="560387" y="1412421"/>
              <a:chExt cx="5384709" cy="591900"/>
            </a:xfrm>
          </p:grpSpPr>
          <p:sp>
            <p:nvSpPr>
              <p:cNvPr id="57" name="Rectangle 56"/>
              <p:cNvSpPr/>
              <p:nvPr/>
            </p:nvSpPr>
            <p:spPr>
              <a:xfrm>
                <a:off x="770315" y="1412421"/>
                <a:ext cx="5174781" cy="591900"/>
              </a:xfrm>
              <a:prstGeom prst="rect">
                <a:avLst/>
              </a:prstGeom>
              <a:solidFill>
                <a:schemeClr val="tx1">
                  <a:lumMod val="10000"/>
                  <a:lumOff val="9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a:spcBef>
                    <a:spcPts val="600"/>
                  </a:spcBef>
                  <a:buClr>
                    <a:schemeClr val="tx2"/>
                  </a:buClr>
                </a:pPr>
                <a:r>
                  <a:rPr lang="en-US" sz="1200" dirty="0" smtClean="0">
                    <a:solidFill>
                      <a:schemeClr val="tx1"/>
                    </a:solidFill>
                    <a:latin typeface="+mj-lt"/>
                  </a:rPr>
                  <a:t>Cloud </a:t>
                </a:r>
                <a:r>
                  <a:rPr lang="en-US" sz="1200" dirty="0">
                    <a:solidFill>
                      <a:schemeClr val="tx1"/>
                    </a:solidFill>
                    <a:latin typeface="+mj-lt"/>
                  </a:rPr>
                  <a:t>logic and </a:t>
                </a:r>
                <a:r>
                  <a:rPr lang="en-US" sz="1200" dirty="0" smtClean="0">
                    <a:solidFill>
                      <a:schemeClr val="tx1"/>
                    </a:solidFill>
                    <a:latin typeface="+mj-lt"/>
                  </a:rPr>
                  <a:t>analytics to upsell users instead of devices</a:t>
                </a:r>
              </a:p>
            </p:txBody>
          </p:sp>
          <p:grpSp>
            <p:nvGrpSpPr>
              <p:cNvPr id="58" name="Group 57"/>
              <p:cNvGrpSpPr/>
              <p:nvPr/>
            </p:nvGrpSpPr>
            <p:grpSpPr>
              <a:xfrm>
                <a:off x="560387" y="1566399"/>
                <a:ext cx="274320" cy="274320"/>
                <a:chOff x="560387" y="1294809"/>
                <a:chExt cx="274320" cy="274320"/>
              </a:xfrm>
            </p:grpSpPr>
            <p:sp>
              <p:nvSpPr>
                <p:cNvPr id="59" name="Rectangle 58"/>
                <p:cNvSpPr/>
                <p:nvPr/>
              </p:nvSpPr>
              <p:spPr>
                <a:xfrm>
                  <a:off x="560387" y="1294809"/>
                  <a:ext cx="274320" cy="274320"/>
                </a:xfrm>
                <a:prstGeom prst="rect">
                  <a:avLst/>
                </a:prstGeom>
                <a:solidFill>
                  <a:schemeClr val="tx2"/>
                </a:solidFill>
                <a:ln w="6350">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bg2"/>
                    </a:solidFill>
                    <a:latin typeface="+mj-lt"/>
                  </a:endParaRPr>
                </a:p>
              </p:txBody>
            </p:sp>
            <p:sp>
              <p:nvSpPr>
                <p:cNvPr id="60" name="L-Shape 59"/>
                <p:cNvSpPr/>
                <p:nvPr/>
              </p:nvSpPr>
              <p:spPr>
                <a:xfrm rot="13451476">
                  <a:off x="645089" y="1390671"/>
                  <a:ext cx="91440" cy="91440"/>
                </a:xfrm>
                <a:prstGeom prst="corner">
                  <a:avLst>
                    <a:gd name="adj1" fmla="val 43220"/>
                    <a:gd name="adj2" fmla="val 42109"/>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bg2"/>
                    </a:solidFill>
                    <a:latin typeface="+mj-lt"/>
                  </a:endParaRPr>
                </a:p>
              </p:txBody>
            </p:sp>
          </p:grpSp>
        </p:grpSp>
        <p:sp>
          <p:nvSpPr>
            <p:cNvPr id="56" name="Rectangle 55"/>
            <p:cNvSpPr/>
            <p:nvPr/>
          </p:nvSpPr>
          <p:spPr>
            <a:xfrm>
              <a:off x="5354253" y="2215260"/>
              <a:ext cx="45719" cy="59436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chemeClr val="bg2"/>
                </a:solidFill>
                <a:latin typeface="+mj-lt"/>
              </a:endParaRPr>
            </a:p>
          </p:txBody>
        </p:sp>
      </p:grpSp>
    </p:spTree>
    <p:extLst>
      <p:ext uri="{BB962C8B-B14F-4D97-AF65-F5344CB8AC3E}">
        <p14:creationId xmlns:p14="http://schemas.microsoft.com/office/powerpoint/2010/main" val="4528288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Cloud Scale and Performance</a:t>
            </a:r>
            <a:endParaRPr lang="en-US" dirty="0"/>
          </a:p>
        </p:txBody>
      </p:sp>
    </p:spTree>
    <p:extLst>
      <p:ext uri="{BB962C8B-B14F-4D97-AF65-F5344CB8AC3E}">
        <p14:creationId xmlns:p14="http://schemas.microsoft.com/office/powerpoint/2010/main" val="19743893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236572" y="1117174"/>
          <a:ext cx="8546684" cy="33562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77602" name="Rectangle 2"/>
          <p:cNvSpPr>
            <a:spLocks noGrp="1" noChangeArrowheads="1"/>
          </p:cNvSpPr>
          <p:nvPr>
            <p:ph type="title"/>
          </p:nvPr>
        </p:nvSpPr>
        <p:spPr/>
        <p:txBody>
          <a:bodyPr/>
          <a:lstStyle/>
          <a:p>
            <a:r>
              <a:rPr lang="en-US" dirty="0" smtClean="0"/>
              <a:t>Advantages of a </a:t>
            </a:r>
            <a:r>
              <a:rPr lang="en-US" sz="2800" dirty="0" smtClean="0"/>
              <a:t>Micro services and Container Architecture for Cloud DVR</a:t>
            </a:r>
            <a:endParaRPr lang="en-US" sz="2800" dirty="0"/>
          </a:p>
        </p:txBody>
      </p:sp>
    </p:spTree>
    <p:extLst>
      <p:ext uri="{BB962C8B-B14F-4D97-AF65-F5344CB8AC3E}">
        <p14:creationId xmlns:p14="http://schemas.microsoft.com/office/powerpoint/2010/main" val="392481899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 Models Impact on Cloud DVR Deployment</a:t>
            </a:r>
            <a:endParaRPr lang="en-US" dirty="0"/>
          </a:p>
        </p:txBody>
      </p:sp>
      <p:grpSp>
        <p:nvGrpSpPr>
          <p:cNvPr id="42" name="Group 41"/>
          <p:cNvGrpSpPr/>
          <p:nvPr/>
        </p:nvGrpSpPr>
        <p:grpSpPr>
          <a:xfrm>
            <a:off x="699661" y="827614"/>
            <a:ext cx="7383101" cy="2837909"/>
            <a:chOff x="699661" y="903814"/>
            <a:chExt cx="7383101" cy="2837909"/>
          </a:xfrm>
        </p:grpSpPr>
        <p:sp>
          <p:nvSpPr>
            <p:cNvPr id="3" name="Rectangle 2"/>
            <p:cNvSpPr/>
            <p:nvPr/>
          </p:nvSpPr>
          <p:spPr>
            <a:xfrm>
              <a:off x="699661" y="1166521"/>
              <a:ext cx="657012" cy="272207"/>
            </a:xfrm>
            <a:prstGeom prst="rect">
              <a:avLst/>
            </a:prstGeom>
            <a:solidFill>
              <a:srgbClr val="1F8BAE"/>
            </a:solidFill>
            <a:ln w="3175" cmpd="sng">
              <a:solidFill>
                <a:schemeClr val="tx2">
                  <a:lumMod val="60000"/>
                  <a:lumOff val="4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25" rIns="0" bIns="45725" rtlCol="0" anchor="ctr"/>
            <a:lstStyle/>
            <a:p>
              <a:pPr algn="ctr" defTabSz="609443"/>
              <a:r>
                <a:rPr lang="en-US" sz="800" dirty="0">
                  <a:solidFill>
                    <a:srgbClr val="FFFFFF"/>
                  </a:solidFill>
                  <a:latin typeface="Avenir Book"/>
                  <a:ea typeface="CiscoSans" charset="0"/>
                  <a:cs typeface="Avenir Book"/>
                </a:rPr>
                <a:t>Sub 1</a:t>
              </a:r>
            </a:p>
          </p:txBody>
        </p:sp>
        <p:sp>
          <p:nvSpPr>
            <p:cNvPr id="4" name="Rectangle 3"/>
            <p:cNvSpPr/>
            <p:nvPr/>
          </p:nvSpPr>
          <p:spPr>
            <a:xfrm>
              <a:off x="1689592" y="1163355"/>
              <a:ext cx="657012" cy="272207"/>
            </a:xfrm>
            <a:prstGeom prst="rect">
              <a:avLst/>
            </a:prstGeom>
            <a:solidFill>
              <a:srgbClr val="C00000"/>
            </a:solidFill>
            <a:ln w="3175" cmpd="sng">
              <a:solidFill>
                <a:schemeClr val="tx2">
                  <a:lumMod val="60000"/>
                  <a:lumOff val="4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25" rIns="0" bIns="45725" rtlCol="0" anchor="ctr"/>
            <a:lstStyle/>
            <a:p>
              <a:pPr algn="ctr" defTabSz="609443"/>
              <a:r>
                <a:rPr lang="en-US" sz="800" dirty="0">
                  <a:solidFill>
                    <a:srgbClr val="FFFFFF"/>
                  </a:solidFill>
                  <a:latin typeface="Avenir Book"/>
                  <a:ea typeface="CiscoSans" charset="0"/>
                  <a:cs typeface="Avenir Book"/>
                </a:rPr>
                <a:t>Sub 2</a:t>
              </a:r>
            </a:p>
          </p:txBody>
        </p:sp>
        <p:sp>
          <p:nvSpPr>
            <p:cNvPr id="5" name="Can 4"/>
            <p:cNvSpPr/>
            <p:nvPr/>
          </p:nvSpPr>
          <p:spPr>
            <a:xfrm>
              <a:off x="712192" y="1966497"/>
              <a:ext cx="1646943" cy="648183"/>
            </a:xfrm>
            <a:prstGeom prst="can">
              <a:avLst/>
            </a:prstGeom>
            <a:solidFill>
              <a:schemeClr val="bg1">
                <a:lumMod val="85000"/>
              </a:schemeClr>
            </a:solidFill>
            <a:ln w="3175" cmpd="sng">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25" rIns="0" bIns="45725" rtlCol="0" anchor="ctr"/>
            <a:lstStyle/>
            <a:p>
              <a:pPr algn="ctr" defTabSz="609443"/>
              <a:endParaRPr lang="en-US" sz="800" dirty="0">
                <a:solidFill>
                  <a:srgbClr val="FFFFFF"/>
                </a:solidFill>
                <a:latin typeface="Avenir Book"/>
                <a:ea typeface="CiscoSans" charset="0"/>
                <a:cs typeface="Avenir Book"/>
              </a:endParaRPr>
            </a:p>
          </p:txBody>
        </p:sp>
        <p:cxnSp>
          <p:nvCxnSpPr>
            <p:cNvPr id="6" name="Straight Connector 5"/>
            <p:cNvCxnSpPr>
              <a:endCxn id="4" idx="2"/>
            </p:cNvCxnSpPr>
            <p:nvPr/>
          </p:nvCxnSpPr>
          <p:spPr>
            <a:xfrm flipV="1">
              <a:off x="1573257" y="1435562"/>
              <a:ext cx="444841" cy="530933"/>
            </a:xfrm>
            <a:prstGeom prst="line">
              <a:avLst/>
            </a:prstGeom>
            <a:ln w="6350" cmpd="sng">
              <a:solidFill>
                <a:srgbClr val="434343"/>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7" name="Straight Connector 6"/>
            <p:cNvCxnSpPr>
              <a:endCxn id="3" idx="2"/>
            </p:cNvCxnSpPr>
            <p:nvPr/>
          </p:nvCxnSpPr>
          <p:spPr>
            <a:xfrm flipH="1" flipV="1">
              <a:off x="1028168" y="1438728"/>
              <a:ext cx="451108" cy="527768"/>
            </a:xfrm>
            <a:prstGeom prst="line">
              <a:avLst/>
            </a:prstGeom>
            <a:ln w="6350" cmpd="sng">
              <a:solidFill>
                <a:srgbClr val="434343"/>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833940" y="2231537"/>
              <a:ext cx="1403446" cy="220809"/>
            </a:xfrm>
            <a:prstGeom prst="rect">
              <a:avLst/>
            </a:prstGeom>
            <a:solidFill>
              <a:schemeClr val="tx1">
                <a:lumMod val="50000"/>
              </a:schemeClr>
            </a:solidFill>
            <a:ln w="3175" cmpd="sng">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25" rIns="0" bIns="45725" rtlCol="0" anchor="ctr"/>
            <a:lstStyle/>
            <a:p>
              <a:pPr algn="ctr" defTabSz="609443"/>
              <a:r>
                <a:rPr lang="en-US" sz="800" dirty="0">
                  <a:solidFill>
                    <a:srgbClr val="FFFFFF"/>
                  </a:solidFill>
                  <a:latin typeface="Avenir Book"/>
                  <a:ea typeface="CiscoSans" charset="0"/>
                  <a:cs typeface="Avenir Book"/>
                </a:rPr>
                <a:t>Big Bang Theory</a:t>
              </a:r>
            </a:p>
          </p:txBody>
        </p:sp>
        <p:sp>
          <p:nvSpPr>
            <p:cNvPr id="9" name="Rectangle 8"/>
            <p:cNvSpPr/>
            <p:nvPr/>
          </p:nvSpPr>
          <p:spPr>
            <a:xfrm>
              <a:off x="6362923" y="1266282"/>
              <a:ext cx="657012" cy="272207"/>
            </a:xfrm>
            <a:prstGeom prst="rect">
              <a:avLst/>
            </a:prstGeom>
            <a:solidFill>
              <a:srgbClr val="1F8BAE"/>
            </a:solidFill>
            <a:ln w="3175" cmpd="sng">
              <a:solidFill>
                <a:schemeClr val="tx2">
                  <a:lumMod val="60000"/>
                  <a:lumOff val="4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25" rIns="0" bIns="45725" rtlCol="0" anchor="ctr"/>
            <a:lstStyle/>
            <a:p>
              <a:pPr algn="ctr" defTabSz="609443"/>
              <a:r>
                <a:rPr lang="en-US" sz="800" dirty="0">
                  <a:solidFill>
                    <a:srgbClr val="FFFFFF"/>
                  </a:solidFill>
                  <a:latin typeface="Avenir Book"/>
                  <a:ea typeface="CiscoSans" charset="0"/>
                  <a:cs typeface="Avenir Book"/>
                </a:rPr>
                <a:t>Sub 1</a:t>
              </a:r>
            </a:p>
          </p:txBody>
        </p:sp>
        <p:sp>
          <p:nvSpPr>
            <p:cNvPr id="10" name="Rectangle 9"/>
            <p:cNvSpPr/>
            <p:nvPr/>
          </p:nvSpPr>
          <p:spPr>
            <a:xfrm>
              <a:off x="7352854" y="1263116"/>
              <a:ext cx="657012" cy="272207"/>
            </a:xfrm>
            <a:prstGeom prst="rect">
              <a:avLst/>
            </a:prstGeom>
            <a:solidFill>
              <a:srgbClr val="C00000"/>
            </a:solidFill>
            <a:ln w="3175" cmpd="sng">
              <a:solidFill>
                <a:schemeClr val="tx2">
                  <a:lumMod val="60000"/>
                  <a:lumOff val="4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25" rIns="0" bIns="45725" rtlCol="0" anchor="ctr"/>
            <a:lstStyle/>
            <a:p>
              <a:pPr algn="ctr" defTabSz="609443"/>
              <a:r>
                <a:rPr lang="en-US" sz="800">
                  <a:solidFill>
                    <a:srgbClr val="FFFFFF"/>
                  </a:solidFill>
                  <a:latin typeface="Avenir Book"/>
                  <a:ea typeface="CiscoSans" charset="0"/>
                  <a:cs typeface="Avenir Book"/>
                </a:rPr>
                <a:t>Sub 2</a:t>
              </a:r>
              <a:endParaRPr lang="en-US" sz="800" dirty="0">
                <a:solidFill>
                  <a:srgbClr val="FFFFFF"/>
                </a:solidFill>
                <a:latin typeface="Avenir Book"/>
                <a:ea typeface="CiscoSans" charset="0"/>
                <a:cs typeface="Avenir Book"/>
              </a:endParaRPr>
            </a:p>
          </p:txBody>
        </p:sp>
        <p:sp>
          <p:nvSpPr>
            <p:cNvPr id="11" name="Can 10"/>
            <p:cNvSpPr/>
            <p:nvPr/>
          </p:nvSpPr>
          <p:spPr>
            <a:xfrm>
              <a:off x="6383892" y="2095215"/>
              <a:ext cx="1646943" cy="1646508"/>
            </a:xfrm>
            <a:prstGeom prst="can">
              <a:avLst/>
            </a:prstGeom>
            <a:solidFill>
              <a:schemeClr val="bg1">
                <a:lumMod val="85000"/>
              </a:schemeClr>
            </a:solidFill>
            <a:ln w="3175" cmpd="sng">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25" rIns="0" bIns="45725" rtlCol="0" anchor="ctr"/>
            <a:lstStyle/>
            <a:p>
              <a:pPr algn="ctr" defTabSz="609443"/>
              <a:endParaRPr lang="en-US" sz="800" dirty="0">
                <a:solidFill>
                  <a:srgbClr val="FFFFFF"/>
                </a:solidFill>
                <a:latin typeface="Avenir Book"/>
                <a:ea typeface="CiscoSans" charset="0"/>
                <a:cs typeface="Avenir Book"/>
              </a:endParaRPr>
            </a:p>
          </p:txBody>
        </p:sp>
        <p:cxnSp>
          <p:nvCxnSpPr>
            <p:cNvPr id="12" name="Straight Connector 11"/>
            <p:cNvCxnSpPr>
              <a:endCxn id="10" idx="2"/>
            </p:cNvCxnSpPr>
            <p:nvPr/>
          </p:nvCxnSpPr>
          <p:spPr>
            <a:xfrm flipV="1">
              <a:off x="7236519" y="1535323"/>
              <a:ext cx="444841" cy="530933"/>
            </a:xfrm>
            <a:prstGeom prst="line">
              <a:avLst/>
            </a:prstGeom>
            <a:ln w="6350" cmpd="sng">
              <a:solidFill>
                <a:srgbClr val="434343"/>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endCxn id="9" idx="2"/>
            </p:cNvCxnSpPr>
            <p:nvPr/>
          </p:nvCxnSpPr>
          <p:spPr>
            <a:xfrm flipH="1" flipV="1">
              <a:off x="6691429" y="1538488"/>
              <a:ext cx="451108" cy="527768"/>
            </a:xfrm>
            <a:prstGeom prst="line">
              <a:avLst/>
            </a:prstGeom>
            <a:ln w="6350" cmpd="sng">
              <a:solidFill>
                <a:srgbClr val="434343"/>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6497202" y="2568484"/>
              <a:ext cx="1403446" cy="220809"/>
            </a:xfrm>
            <a:prstGeom prst="rect">
              <a:avLst/>
            </a:prstGeom>
            <a:solidFill>
              <a:srgbClr val="1F8BAE"/>
            </a:solidFill>
            <a:ln w="3175" cmpd="sng">
              <a:solidFill>
                <a:schemeClr val="tx2">
                  <a:lumMod val="60000"/>
                  <a:lumOff val="4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25" rIns="0" bIns="45725" rtlCol="0" anchor="ctr"/>
            <a:lstStyle/>
            <a:p>
              <a:pPr algn="ctr" defTabSz="609443"/>
              <a:r>
                <a:rPr lang="en-US" sz="800" dirty="0">
                  <a:solidFill>
                    <a:srgbClr val="FFFFFF"/>
                  </a:solidFill>
                  <a:latin typeface="Avenir Book"/>
                  <a:ea typeface="CiscoSans" charset="0"/>
                  <a:cs typeface="Avenir Book"/>
                </a:rPr>
                <a:t>Big Bang Theory</a:t>
              </a:r>
            </a:p>
          </p:txBody>
        </p:sp>
        <p:sp>
          <p:nvSpPr>
            <p:cNvPr id="15" name="Rectangle 14"/>
            <p:cNvSpPr/>
            <p:nvPr/>
          </p:nvSpPr>
          <p:spPr>
            <a:xfrm>
              <a:off x="6497202" y="2834966"/>
              <a:ext cx="1403446" cy="220809"/>
            </a:xfrm>
            <a:prstGeom prst="rect">
              <a:avLst/>
            </a:prstGeom>
            <a:solidFill>
              <a:srgbClr val="C00000"/>
            </a:solidFill>
            <a:ln w="3175" cmpd="sng">
              <a:solidFill>
                <a:schemeClr val="tx2">
                  <a:lumMod val="60000"/>
                  <a:lumOff val="4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25" rIns="0" bIns="45725" rtlCol="0" anchor="ctr"/>
            <a:lstStyle/>
            <a:p>
              <a:pPr algn="ctr" defTabSz="609443"/>
              <a:r>
                <a:rPr lang="en-US" sz="800" dirty="0">
                  <a:solidFill>
                    <a:srgbClr val="FFFFFF"/>
                  </a:solidFill>
                  <a:latin typeface="Avenir Book"/>
                  <a:ea typeface="CiscoSans" charset="0"/>
                  <a:cs typeface="Avenir Book"/>
                </a:rPr>
                <a:t>Big Bang Theory</a:t>
              </a:r>
            </a:p>
          </p:txBody>
        </p:sp>
        <p:sp>
          <p:nvSpPr>
            <p:cNvPr id="16" name="Rectangle 15"/>
            <p:cNvSpPr/>
            <p:nvPr/>
          </p:nvSpPr>
          <p:spPr>
            <a:xfrm>
              <a:off x="3465506" y="1187876"/>
              <a:ext cx="657012" cy="272207"/>
            </a:xfrm>
            <a:prstGeom prst="rect">
              <a:avLst/>
            </a:prstGeom>
            <a:solidFill>
              <a:srgbClr val="1F8BAE"/>
            </a:solidFill>
            <a:ln w="3175" cmpd="sng">
              <a:solidFill>
                <a:schemeClr val="tx2">
                  <a:lumMod val="60000"/>
                  <a:lumOff val="4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25" rIns="0" bIns="45725" rtlCol="0" anchor="ctr"/>
            <a:lstStyle/>
            <a:p>
              <a:pPr algn="ctr" defTabSz="609443"/>
              <a:r>
                <a:rPr lang="en-US" sz="800" dirty="0">
                  <a:solidFill>
                    <a:srgbClr val="FFFFFF"/>
                  </a:solidFill>
                  <a:latin typeface="Avenir Book"/>
                  <a:ea typeface="CiscoSans" charset="0"/>
                  <a:cs typeface="Avenir Book"/>
                </a:rPr>
                <a:t>Sub 1</a:t>
              </a:r>
            </a:p>
          </p:txBody>
        </p:sp>
        <p:sp>
          <p:nvSpPr>
            <p:cNvPr id="17" name="Rectangle 16"/>
            <p:cNvSpPr/>
            <p:nvPr/>
          </p:nvSpPr>
          <p:spPr>
            <a:xfrm>
              <a:off x="4455437" y="1184711"/>
              <a:ext cx="657012" cy="272207"/>
            </a:xfrm>
            <a:prstGeom prst="rect">
              <a:avLst/>
            </a:prstGeom>
            <a:solidFill>
              <a:srgbClr val="C00000"/>
            </a:solidFill>
            <a:ln w="3175" cmpd="sng">
              <a:solidFill>
                <a:schemeClr val="tx2">
                  <a:lumMod val="60000"/>
                  <a:lumOff val="4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25" rIns="0" bIns="45725" rtlCol="0" anchor="ctr"/>
            <a:lstStyle/>
            <a:p>
              <a:pPr algn="ctr" defTabSz="609443"/>
              <a:r>
                <a:rPr lang="en-US" sz="800">
                  <a:solidFill>
                    <a:srgbClr val="FFFFFF"/>
                  </a:solidFill>
                  <a:latin typeface="Avenir Book"/>
                  <a:ea typeface="CiscoSans" charset="0"/>
                  <a:cs typeface="Avenir Book"/>
                </a:rPr>
                <a:t>Sub 2</a:t>
              </a:r>
              <a:endParaRPr lang="en-US" sz="800" dirty="0">
                <a:solidFill>
                  <a:srgbClr val="FFFFFF"/>
                </a:solidFill>
                <a:latin typeface="Avenir Book"/>
                <a:ea typeface="CiscoSans" charset="0"/>
                <a:cs typeface="Avenir Book"/>
              </a:endParaRPr>
            </a:p>
          </p:txBody>
        </p:sp>
        <p:sp>
          <p:nvSpPr>
            <p:cNvPr id="18" name="Can 17"/>
            <p:cNvSpPr/>
            <p:nvPr/>
          </p:nvSpPr>
          <p:spPr>
            <a:xfrm>
              <a:off x="3478038" y="1987851"/>
              <a:ext cx="1646943" cy="926969"/>
            </a:xfrm>
            <a:prstGeom prst="can">
              <a:avLst/>
            </a:prstGeom>
            <a:solidFill>
              <a:schemeClr val="bg1">
                <a:lumMod val="85000"/>
              </a:schemeClr>
            </a:solidFill>
            <a:ln w="3175" cmpd="sng">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25" rIns="0" bIns="45725" rtlCol="0" anchor="ctr"/>
            <a:lstStyle/>
            <a:p>
              <a:pPr algn="ctr" defTabSz="609443"/>
              <a:endParaRPr lang="en-US" sz="800" dirty="0">
                <a:solidFill>
                  <a:srgbClr val="FFFFFF"/>
                </a:solidFill>
                <a:latin typeface="Avenir Book"/>
                <a:ea typeface="CiscoSans" charset="0"/>
                <a:cs typeface="Avenir Book"/>
              </a:endParaRPr>
            </a:p>
          </p:txBody>
        </p:sp>
        <p:cxnSp>
          <p:nvCxnSpPr>
            <p:cNvPr id="19" name="Straight Connector 18"/>
            <p:cNvCxnSpPr>
              <a:endCxn id="17" idx="2"/>
            </p:cNvCxnSpPr>
            <p:nvPr/>
          </p:nvCxnSpPr>
          <p:spPr>
            <a:xfrm flipV="1">
              <a:off x="4339102" y="1456918"/>
              <a:ext cx="444841" cy="530933"/>
            </a:xfrm>
            <a:prstGeom prst="line">
              <a:avLst/>
            </a:prstGeom>
            <a:ln w="6350" cmpd="sng">
              <a:solidFill>
                <a:srgbClr val="434343"/>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endCxn id="16" idx="2"/>
            </p:cNvCxnSpPr>
            <p:nvPr/>
          </p:nvCxnSpPr>
          <p:spPr>
            <a:xfrm flipH="1" flipV="1">
              <a:off x="3794013" y="1460083"/>
              <a:ext cx="451108" cy="527768"/>
            </a:xfrm>
            <a:prstGeom prst="line">
              <a:avLst/>
            </a:prstGeom>
            <a:ln w="6350" cmpd="sng">
              <a:solidFill>
                <a:srgbClr val="434343"/>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3599785" y="2289382"/>
              <a:ext cx="1403446" cy="220809"/>
            </a:xfrm>
            <a:prstGeom prst="rect">
              <a:avLst/>
            </a:prstGeom>
            <a:solidFill>
              <a:srgbClr val="1F8BAE"/>
            </a:solidFill>
            <a:ln w="3175" cmpd="sng">
              <a:solidFill>
                <a:schemeClr val="tx2">
                  <a:lumMod val="60000"/>
                  <a:lumOff val="4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25" rIns="0" bIns="45725" rtlCol="0" anchor="ctr"/>
            <a:lstStyle/>
            <a:p>
              <a:pPr algn="ctr" defTabSz="609443"/>
              <a:r>
                <a:rPr lang="en-US" sz="800" dirty="0">
                  <a:solidFill>
                    <a:srgbClr val="FFFFFF"/>
                  </a:solidFill>
                  <a:latin typeface="Avenir Book"/>
                  <a:ea typeface="CiscoSans" charset="0"/>
                  <a:cs typeface="Avenir Book"/>
                </a:rPr>
                <a:t>Big Bang Theory</a:t>
              </a:r>
            </a:p>
          </p:txBody>
        </p:sp>
        <p:sp>
          <p:nvSpPr>
            <p:cNvPr id="22" name="Rectangle 21"/>
            <p:cNvSpPr/>
            <p:nvPr/>
          </p:nvSpPr>
          <p:spPr>
            <a:xfrm>
              <a:off x="3599785" y="2555863"/>
              <a:ext cx="1403446" cy="220809"/>
            </a:xfrm>
            <a:prstGeom prst="rect">
              <a:avLst/>
            </a:prstGeom>
            <a:solidFill>
              <a:srgbClr val="C00000"/>
            </a:solidFill>
            <a:ln w="3175" cmpd="sng">
              <a:solidFill>
                <a:schemeClr val="tx2">
                  <a:lumMod val="60000"/>
                  <a:lumOff val="4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25" rIns="0" bIns="45725" rtlCol="0" anchor="ctr"/>
            <a:lstStyle/>
            <a:p>
              <a:pPr algn="ctr" defTabSz="609443"/>
              <a:r>
                <a:rPr lang="en-US" sz="800" dirty="0">
                  <a:solidFill>
                    <a:srgbClr val="FFFFFF"/>
                  </a:solidFill>
                  <a:latin typeface="Avenir Book"/>
                  <a:ea typeface="CiscoSans" charset="0"/>
                  <a:cs typeface="Avenir Book"/>
                </a:rPr>
                <a:t>Big Bang Theory</a:t>
              </a:r>
            </a:p>
          </p:txBody>
        </p:sp>
        <p:sp>
          <p:nvSpPr>
            <p:cNvPr id="23" name="Can 22"/>
            <p:cNvSpPr/>
            <p:nvPr/>
          </p:nvSpPr>
          <p:spPr>
            <a:xfrm>
              <a:off x="3478038" y="3080331"/>
              <a:ext cx="1646943" cy="491345"/>
            </a:xfrm>
            <a:prstGeom prst="can">
              <a:avLst/>
            </a:prstGeom>
            <a:solidFill>
              <a:schemeClr val="bg1">
                <a:lumMod val="85000"/>
              </a:schemeClr>
            </a:solidFill>
            <a:ln w="3175" cmpd="sng">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25" rIns="0" bIns="45725" rtlCol="0" anchor="ctr"/>
            <a:lstStyle/>
            <a:p>
              <a:pPr algn="ctr" defTabSz="609443"/>
              <a:endParaRPr lang="en-US" sz="800" dirty="0">
                <a:solidFill>
                  <a:srgbClr val="FFFFFF"/>
                </a:solidFill>
                <a:latin typeface="Avenir Book"/>
                <a:ea typeface="CiscoSans" charset="0"/>
                <a:cs typeface="Avenir Book"/>
              </a:endParaRPr>
            </a:p>
          </p:txBody>
        </p:sp>
        <p:sp>
          <p:nvSpPr>
            <p:cNvPr id="24" name="Rectangle 23"/>
            <p:cNvSpPr/>
            <p:nvPr/>
          </p:nvSpPr>
          <p:spPr>
            <a:xfrm>
              <a:off x="3599785" y="3265424"/>
              <a:ext cx="1403446" cy="220809"/>
            </a:xfrm>
            <a:prstGeom prst="rect">
              <a:avLst/>
            </a:prstGeom>
            <a:solidFill>
              <a:schemeClr val="tx1">
                <a:lumMod val="50000"/>
              </a:schemeClr>
            </a:solidFill>
            <a:ln w="3175" cmpd="sng">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25" rIns="0" bIns="45725" rtlCol="0" anchor="ctr"/>
            <a:lstStyle/>
            <a:p>
              <a:pPr algn="ctr" defTabSz="609443"/>
              <a:r>
                <a:rPr lang="en-US" sz="800" dirty="0">
                  <a:solidFill>
                    <a:srgbClr val="FFFFFF"/>
                  </a:solidFill>
                  <a:latin typeface="Avenir Book"/>
                  <a:ea typeface="CiscoSans" charset="0"/>
                  <a:cs typeface="Avenir Book"/>
                </a:rPr>
                <a:t>Big Bang Theory</a:t>
              </a:r>
            </a:p>
          </p:txBody>
        </p:sp>
        <p:cxnSp>
          <p:nvCxnSpPr>
            <p:cNvPr id="25" name="Straight Connector 24"/>
            <p:cNvCxnSpPr>
              <a:stCxn id="23" idx="1"/>
              <a:endCxn id="18" idx="3"/>
            </p:cNvCxnSpPr>
            <p:nvPr/>
          </p:nvCxnSpPr>
          <p:spPr>
            <a:xfrm flipV="1">
              <a:off x="4301509" y="2914820"/>
              <a:ext cx="0" cy="165511"/>
            </a:xfrm>
            <a:prstGeom prst="line">
              <a:avLst/>
            </a:prstGeom>
            <a:ln w="6350" cmpd="sng">
              <a:solidFill>
                <a:srgbClr val="434343"/>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12707" y="903814"/>
              <a:ext cx="1698870" cy="277009"/>
            </a:xfrm>
            <a:prstGeom prst="rect">
              <a:avLst/>
            </a:prstGeom>
            <a:noFill/>
          </p:spPr>
          <p:txBody>
            <a:bodyPr wrap="square" lIns="91448" tIns="45725" rIns="91448" bIns="45725" rtlCol="0">
              <a:spAutoFit/>
            </a:bodyPr>
            <a:lstStyle/>
            <a:p>
              <a:pPr algn="ctr" defTabSz="609443"/>
              <a:r>
                <a:rPr lang="en-US" sz="1200" b="1" dirty="0">
                  <a:solidFill>
                    <a:srgbClr val="000000"/>
                  </a:solidFill>
                  <a:latin typeface="Avenir Book"/>
                  <a:ea typeface="CiscoSans" charset="0"/>
                  <a:cs typeface="Avenir Book"/>
                </a:rPr>
                <a:t>Common Copy</a:t>
              </a:r>
            </a:p>
          </p:txBody>
        </p:sp>
        <p:sp>
          <p:nvSpPr>
            <p:cNvPr id="27" name="TextBox 26"/>
            <p:cNvSpPr txBox="1"/>
            <p:nvPr/>
          </p:nvSpPr>
          <p:spPr>
            <a:xfrm>
              <a:off x="6383892" y="1003349"/>
              <a:ext cx="1698870" cy="277009"/>
            </a:xfrm>
            <a:prstGeom prst="rect">
              <a:avLst/>
            </a:prstGeom>
            <a:noFill/>
          </p:spPr>
          <p:txBody>
            <a:bodyPr wrap="square" lIns="91448" tIns="45725" rIns="91448" bIns="45725" rtlCol="0">
              <a:spAutoFit/>
            </a:bodyPr>
            <a:lstStyle/>
            <a:p>
              <a:pPr algn="ctr" defTabSz="609443"/>
              <a:r>
                <a:rPr lang="en-US" sz="1200" b="1" dirty="0">
                  <a:solidFill>
                    <a:srgbClr val="000000"/>
                  </a:solidFill>
                  <a:latin typeface="Avenir Book"/>
                  <a:ea typeface="CiscoSans" charset="0"/>
                  <a:cs typeface="Avenir Book"/>
                </a:rPr>
                <a:t>Private Copy</a:t>
              </a:r>
            </a:p>
          </p:txBody>
        </p:sp>
        <p:sp>
          <p:nvSpPr>
            <p:cNvPr id="28" name="TextBox 27"/>
            <p:cNvSpPr txBox="1"/>
            <p:nvPr/>
          </p:nvSpPr>
          <p:spPr>
            <a:xfrm>
              <a:off x="3465506" y="938015"/>
              <a:ext cx="1698870" cy="277009"/>
            </a:xfrm>
            <a:prstGeom prst="rect">
              <a:avLst/>
            </a:prstGeom>
            <a:noFill/>
          </p:spPr>
          <p:txBody>
            <a:bodyPr wrap="square" lIns="91448" tIns="45725" rIns="91448" bIns="45725" rtlCol="0">
              <a:spAutoFit/>
            </a:bodyPr>
            <a:lstStyle/>
            <a:p>
              <a:pPr algn="ctr" defTabSz="609443"/>
              <a:r>
                <a:rPr lang="en-US" sz="1200" b="1" dirty="0">
                  <a:solidFill>
                    <a:srgbClr val="000000"/>
                  </a:solidFill>
                  <a:latin typeface="Avenir Book"/>
                  <a:ea typeface="CiscoSans" charset="0"/>
                  <a:cs typeface="Avenir Book"/>
                </a:rPr>
                <a:t>Unique Copy</a:t>
              </a:r>
            </a:p>
          </p:txBody>
        </p:sp>
      </p:grpSp>
      <p:sp>
        <p:nvSpPr>
          <p:cNvPr id="43" name="Rectangle 42"/>
          <p:cNvSpPr/>
          <p:nvPr/>
        </p:nvSpPr>
        <p:spPr>
          <a:xfrm>
            <a:off x="6076790" y="3869484"/>
            <a:ext cx="2542966" cy="691016"/>
          </a:xfrm>
          <a:prstGeom prst="rect">
            <a:avLst/>
          </a:prstGeom>
          <a:solidFill>
            <a:schemeClr val="tx1">
              <a:lumMod val="10000"/>
              <a:lumOff val="9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a:spcBef>
                <a:spcPts val="600"/>
              </a:spcBef>
              <a:buClr>
                <a:schemeClr val="tx2"/>
              </a:buClr>
            </a:pPr>
            <a:r>
              <a:rPr lang="en-US" sz="1100" dirty="0" smtClean="0">
                <a:solidFill>
                  <a:schemeClr val="tx1"/>
                </a:solidFill>
                <a:latin typeface="+mj-lt"/>
              </a:rPr>
              <a:t>Separate copy of the program stored for each subscriber recording request</a:t>
            </a:r>
          </a:p>
        </p:txBody>
      </p:sp>
      <p:sp>
        <p:nvSpPr>
          <p:cNvPr id="44" name="Rectangle 43"/>
          <p:cNvSpPr/>
          <p:nvPr/>
        </p:nvSpPr>
        <p:spPr>
          <a:xfrm>
            <a:off x="2983720" y="3647059"/>
            <a:ext cx="2943433" cy="1135866"/>
          </a:xfrm>
          <a:prstGeom prst="rect">
            <a:avLst/>
          </a:prstGeom>
          <a:solidFill>
            <a:schemeClr val="tx1">
              <a:lumMod val="10000"/>
              <a:lumOff val="9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a:spcBef>
                <a:spcPts val="600"/>
              </a:spcBef>
              <a:buClr>
                <a:schemeClr val="tx2"/>
              </a:buClr>
            </a:pPr>
            <a:r>
              <a:rPr lang="en-US" sz="1050" dirty="0" smtClean="0">
                <a:solidFill>
                  <a:schemeClr val="tx1"/>
                </a:solidFill>
                <a:latin typeface="+mj-lt"/>
              </a:rPr>
              <a:t>Separate copy of program stored for each subscriber recording request</a:t>
            </a:r>
          </a:p>
          <a:p>
            <a:pPr>
              <a:spcBef>
                <a:spcPts val="600"/>
              </a:spcBef>
              <a:buClr>
                <a:schemeClr val="tx2"/>
              </a:buClr>
            </a:pPr>
            <a:r>
              <a:rPr lang="en-US" sz="1050" dirty="0" smtClean="0">
                <a:solidFill>
                  <a:schemeClr val="tx1"/>
                </a:solidFill>
                <a:latin typeface="+mj-lt"/>
              </a:rPr>
              <a:t>Program de-duplication after certain window</a:t>
            </a:r>
          </a:p>
          <a:p>
            <a:pPr>
              <a:spcBef>
                <a:spcPts val="600"/>
              </a:spcBef>
              <a:buClr>
                <a:schemeClr val="tx2"/>
              </a:buClr>
            </a:pPr>
            <a:r>
              <a:rPr lang="en-US" sz="1050" dirty="0" smtClean="0">
                <a:solidFill>
                  <a:schemeClr val="tx1"/>
                </a:solidFill>
                <a:latin typeface="+mj-lt"/>
              </a:rPr>
              <a:t>Content reconstituted in special storage when user makes playback request</a:t>
            </a:r>
          </a:p>
        </p:txBody>
      </p:sp>
      <p:sp>
        <p:nvSpPr>
          <p:cNvPr id="45" name="Rectangle 44"/>
          <p:cNvSpPr/>
          <p:nvPr/>
        </p:nvSpPr>
        <p:spPr>
          <a:xfrm>
            <a:off x="291117" y="3869484"/>
            <a:ext cx="2542966" cy="691016"/>
          </a:xfrm>
          <a:prstGeom prst="rect">
            <a:avLst/>
          </a:prstGeom>
          <a:solidFill>
            <a:schemeClr val="tx1">
              <a:lumMod val="10000"/>
              <a:lumOff val="9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a:spcBef>
                <a:spcPts val="600"/>
              </a:spcBef>
              <a:buClr>
                <a:schemeClr val="tx2"/>
              </a:buClr>
            </a:pPr>
            <a:r>
              <a:rPr lang="en-US" sz="1100" dirty="0" smtClean="0">
                <a:solidFill>
                  <a:schemeClr val="tx1"/>
                </a:solidFill>
                <a:latin typeface="+mj-lt"/>
              </a:rPr>
              <a:t>Common copy of the program stored for all subscribers</a:t>
            </a:r>
          </a:p>
        </p:txBody>
      </p:sp>
    </p:spTree>
    <p:extLst>
      <p:ext uri="{BB962C8B-B14F-4D97-AF65-F5344CB8AC3E}">
        <p14:creationId xmlns:p14="http://schemas.microsoft.com/office/powerpoint/2010/main" val="3037323368"/>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Segment-Based Recording</a:t>
            </a:r>
            <a:endParaRPr lang="en-US" dirty="0"/>
          </a:p>
        </p:txBody>
      </p:sp>
      <p:sp>
        <p:nvSpPr>
          <p:cNvPr id="3" name="Text Placeholder 1"/>
          <p:cNvSpPr txBox="1">
            <a:spLocks/>
          </p:cNvSpPr>
          <p:nvPr/>
        </p:nvSpPr>
        <p:spPr>
          <a:xfrm>
            <a:off x="462301" y="947956"/>
            <a:ext cx="3952044" cy="3643094"/>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1"/>
            <a:r>
              <a:rPr lang="en-US" sz="1200" dirty="0" smtClean="0"/>
              <a:t>Record only segments wanted by subscribers</a:t>
            </a:r>
          </a:p>
          <a:p>
            <a:pPr lvl="1"/>
            <a:r>
              <a:rPr lang="en-US" sz="1200" dirty="0" smtClean="0"/>
              <a:t>Automated fan-out in active storage</a:t>
            </a:r>
          </a:p>
          <a:p>
            <a:pPr lvl="1"/>
            <a:r>
              <a:rPr lang="en-US" sz="1200" dirty="0" smtClean="0"/>
              <a:t>Separate recording and event definition</a:t>
            </a:r>
          </a:p>
          <a:p>
            <a:pPr lvl="1"/>
            <a:r>
              <a:rPr lang="en-US" sz="1200" dirty="0" smtClean="0"/>
              <a:t>Only 1 copy of each segment stored in archive</a:t>
            </a:r>
          </a:p>
        </p:txBody>
      </p:sp>
      <p:pic>
        <p:nvPicPr>
          <p:cNvPr id="4" name="Picture 3"/>
          <p:cNvPicPr>
            <a:picLocks noChangeAspect="1"/>
          </p:cNvPicPr>
          <p:nvPr/>
        </p:nvPicPr>
        <p:blipFill rotWithShape="1">
          <a:blip r:embed="rId2"/>
          <a:srcRect l="1541" t="13077" r="54771" b="1258"/>
          <a:stretch/>
        </p:blipFill>
        <p:spPr>
          <a:xfrm>
            <a:off x="1082564" y="2000205"/>
            <a:ext cx="2412125" cy="2638140"/>
          </a:xfrm>
          <a:prstGeom prst="rect">
            <a:avLst/>
          </a:prstGeom>
        </p:spPr>
      </p:pic>
      <p:pic>
        <p:nvPicPr>
          <p:cNvPr id="5" name="Picture 4"/>
          <p:cNvPicPr>
            <a:picLocks noChangeAspect="1"/>
          </p:cNvPicPr>
          <p:nvPr/>
        </p:nvPicPr>
        <p:blipFill rotWithShape="1">
          <a:blip r:embed="rId3"/>
          <a:srcRect l="56858" t="20924" r="1022" b="15378"/>
          <a:stretch/>
        </p:blipFill>
        <p:spPr>
          <a:xfrm>
            <a:off x="4687614" y="1445171"/>
            <a:ext cx="3510455" cy="2948153"/>
          </a:xfrm>
          <a:prstGeom prst="rect">
            <a:avLst/>
          </a:prstGeom>
        </p:spPr>
      </p:pic>
    </p:spTree>
    <p:extLst>
      <p:ext uri="{BB962C8B-B14F-4D97-AF65-F5344CB8AC3E}">
        <p14:creationId xmlns:p14="http://schemas.microsoft.com/office/powerpoint/2010/main" val="2549495953"/>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 TCO – 1 Million Sub Case Study</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1833782416"/>
              </p:ext>
            </p:extLst>
          </p:nvPr>
        </p:nvGraphicFramePr>
        <p:xfrm>
          <a:off x="850134" y="864775"/>
          <a:ext cx="6961187" cy="380261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3234650" y="2360758"/>
            <a:ext cx="1300480" cy="1426498"/>
          </a:xfrm>
          <a:prstGeom prst="rect">
            <a:avLst/>
          </a:prstGeom>
          <a:solidFill>
            <a:schemeClr val="bg1">
              <a:lumMod val="75000"/>
              <a:alpha val="2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5"/>
            <a:endParaRPr lang="en-US" dirty="0">
              <a:solidFill>
                <a:srgbClr val="FFFFFF"/>
              </a:solidFill>
            </a:endParaRPr>
          </a:p>
        </p:txBody>
      </p:sp>
      <p:sp>
        <p:nvSpPr>
          <p:cNvPr id="6" name="Rectangle 5"/>
          <p:cNvSpPr/>
          <p:nvPr/>
        </p:nvSpPr>
        <p:spPr>
          <a:xfrm>
            <a:off x="5844848" y="3026083"/>
            <a:ext cx="450736" cy="761174"/>
          </a:xfrm>
          <a:prstGeom prst="rect">
            <a:avLst/>
          </a:prstGeom>
          <a:solidFill>
            <a:srgbClr val="FFC000">
              <a:alpha val="2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5"/>
            <a:endParaRPr lang="en-US" dirty="0">
              <a:solidFill>
                <a:srgbClr val="FFFFFF"/>
              </a:solidFill>
            </a:endParaRPr>
          </a:p>
        </p:txBody>
      </p:sp>
      <p:cxnSp>
        <p:nvCxnSpPr>
          <p:cNvPr id="7" name="Straight Connector 6"/>
          <p:cNvCxnSpPr/>
          <p:nvPr/>
        </p:nvCxnSpPr>
        <p:spPr>
          <a:xfrm flipV="1">
            <a:off x="4454777" y="1997196"/>
            <a:ext cx="250613" cy="363561"/>
          </a:xfrm>
          <a:prstGeom prst="line">
            <a:avLst/>
          </a:prstGeom>
          <a:ln w="6350" cmpd="sng">
            <a:solidFill>
              <a:srgbClr val="434343"/>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577462" y="3571802"/>
            <a:ext cx="614856" cy="215454"/>
          </a:xfrm>
          <a:prstGeom prst="rect">
            <a:avLst/>
          </a:prstGeom>
          <a:noFill/>
        </p:spPr>
        <p:txBody>
          <a:bodyPr wrap="square" lIns="91448" tIns="45725" rIns="91448" bIns="45725" rtlCol="0">
            <a:spAutoFit/>
          </a:bodyPr>
          <a:lstStyle/>
          <a:p>
            <a:pPr algn="ctr" defTabSz="609443"/>
            <a:r>
              <a:rPr lang="en-US" sz="800" dirty="0">
                <a:solidFill>
                  <a:srgbClr val="000000"/>
                </a:solidFill>
                <a:latin typeface="Avenir Book"/>
                <a:ea typeface="CiscoSans" charset="0"/>
                <a:cs typeface="Avenir Book"/>
              </a:rPr>
              <a:t>Typical</a:t>
            </a:r>
          </a:p>
        </p:txBody>
      </p:sp>
      <p:sp>
        <p:nvSpPr>
          <p:cNvPr id="9" name="TextBox 8"/>
          <p:cNvSpPr txBox="1"/>
          <p:nvPr/>
        </p:nvSpPr>
        <p:spPr>
          <a:xfrm>
            <a:off x="5762788" y="3572922"/>
            <a:ext cx="614856" cy="215454"/>
          </a:xfrm>
          <a:prstGeom prst="rect">
            <a:avLst/>
          </a:prstGeom>
          <a:noFill/>
        </p:spPr>
        <p:txBody>
          <a:bodyPr wrap="square" lIns="91448" tIns="45725" rIns="91448" bIns="45725" rtlCol="0">
            <a:spAutoFit/>
          </a:bodyPr>
          <a:lstStyle/>
          <a:p>
            <a:pPr algn="ctr" defTabSz="609443"/>
            <a:r>
              <a:rPr lang="en-US" sz="800" dirty="0">
                <a:solidFill>
                  <a:srgbClr val="000000"/>
                </a:solidFill>
                <a:latin typeface="Avenir Book"/>
                <a:ea typeface="CiscoSans" charset="0"/>
                <a:cs typeface="Avenir Book"/>
              </a:rPr>
              <a:t>Cisco</a:t>
            </a:r>
          </a:p>
        </p:txBody>
      </p:sp>
      <p:cxnSp>
        <p:nvCxnSpPr>
          <p:cNvPr id="10" name="Straight Connector 9"/>
          <p:cNvCxnSpPr/>
          <p:nvPr/>
        </p:nvCxnSpPr>
        <p:spPr>
          <a:xfrm flipH="1" flipV="1">
            <a:off x="5366794" y="1997195"/>
            <a:ext cx="578115" cy="1028886"/>
          </a:xfrm>
          <a:prstGeom prst="line">
            <a:avLst/>
          </a:prstGeom>
          <a:ln w="6350" cmpd="sng">
            <a:solidFill>
              <a:srgbClr val="434343"/>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226217" y="1676178"/>
            <a:ext cx="1552020" cy="369342"/>
          </a:xfrm>
          <a:prstGeom prst="rect">
            <a:avLst/>
          </a:prstGeom>
          <a:solidFill>
            <a:srgbClr val="FFE4A3"/>
          </a:solidFill>
        </p:spPr>
        <p:txBody>
          <a:bodyPr wrap="square" lIns="91448" tIns="45725" rIns="91448" bIns="45725" rtlCol="0">
            <a:spAutoFit/>
          </a:bodyPr>
          <a:lstStyle/>
          <a:p>
            <a:pPr algn="ctr" defTabSz="609443"/>
            <a:r>
              <a:rPr lang="en-US" sz="900" dirty="0" smtClean="0">
                <a:solidFill>
                  <a:srgbClr val="000000"/>
                </a:solidFill>
                <a:latin typeface="Avenir Book"/>
                <a:ea typeface="CiscoSans" charset="0"/>
                <a:cs typeface="Avenir Book"/>
              </a:rPr>
              <a:t>Up to 40% reduction in</a:t>
            </a:r>
          </a:p>
          <a:p>
            <a:pPr algn="ctr" defTabSz="609443"/>
            <a:r>
              <a:rPr lang="en-US" sz="900" dirty="0" smtClean="0">
                <a:solidFill>
                  <a:srgbClr val="000000"/>
                </a:solidFill>
                <a:latin typeface="Avenir Book"/>
                <a:ea typeface="CiscoSans" charset="0"/>
                <a:cs typeface="Avenir Book"/>
              </a:rPr>
              <a:t>storage spend</a:t>
            </a:r>
            <a:endParaRPr lang="en-US" sz="900" dirty="0">
              <a:solidFill>
                <a:srgbClr val="000000"/>
              </a:solidFill>
              <a:latin typeface="Avenir Book"/>
              <a:ea typeface="CiscoSans" charset="0"/>
              <a:cs typeface="Avenir Book"/>
            </a:endParaRPr>
          </a:p>
        </p:txBody>
      </p:sp>
      <p:sp>
        <p:nvSpPr>
          <p:cNvPr id="14" name="TextBox 13"/>
          <p:cNvSpPr txBox="1"/>
          <p:nvPr/>
        </p:nvSpPr>
        <p:spPr>
          <a:xfrm>
            <a:off x="461176" y="2422236"/>
            <a:ext cx="895559" cy="461675"/>
          </a:xfrm>
          <a:prstGeom prst="rect">
            <a:avLst/>
          </a:prstGeom>
          <a:noFill/>
        </p:spPr>
        <p:txBody>
          <a:bodyPr wrap="square" lIns="91448" tIns="45725" rIns="91448" bIns="45725" rtlCol="0">
            <a:spAutoFit/>
          </a:bodyPr>
          <a:lstStyle/>
          <a:p>
            <a:pPr algn="ctr" defTabSz="609443"/>
            <a:r>
              <a:rPr lang="en-US" sz="1200" dirty="0" smtClean="0">
                <a:solidFill>
                  <a:srgbClr val="000000"/>
                </a:solidFill>
                <a:latin typeface="Avenir Book"/>
                <a:ea typeface="CiscoSans" charset="0"/>
                <a:cs typeface="Avenir Book"/>
              </a:rPr>
              <a:t>Number of </a:t>
            </a:r>
          </a:p>
          <a:p>
            <a:pPr algn="ctr" defTabSz="609443"/>
            <a:r>
              <a:rPr lang="en-US" sz="1200" dirty="0" smtClean="0">
                <a:solidFill>
                  <a:srgbClr val="000000"/>
                </a:solidFill>
                <a:latin typeface="Avenir Book"/>
                <a:ea typeface="CiscoSans" charset="0"/>
                <a:cs typeface="Avenir Book"/>
              </a:rPr>
              <a:t>Spindles</a:t>
            </a:r>
            <a:endParaRPr lang="en-US" sz="1200" dirty="0">
              <a:solidFill>
                <a:srgbClr val="000000"/>
              </a:solidFill>
              <a:latin typeface="Avenir Book"/>
              <a:ea typeface="CiscoSans" charset="0"/>
              <a:cs typeface="Avenir Book"/>
            </a:endParaRPr>
          </a:p>
        </p:txBody>
      </p:sp>
      <p:sp>
        <p:nvSpPr>
          <p:cNvPr id="15" name="TextBox 14"/>
          <p:cNvSpPr txBox="1"/>
          <p:nvPr/>
        </p:nvSpPr>
        <p:spPr>
          <a:xfrm>
            <a:off x="3920994" y="3950311"/>
            <a:ext cx="1568791" cy="277009"/>
          </a:xfrm>
          <a:prstGeom prst="rect">
            <a:avLst/>
          </a:prstGeom>
          <a:noFill/>
        </p:spPr>
        <p:txBody>
          <a:bodyPr wrap="square" lIns="91448" tIns="45725" rIns="91448" bIns="45725" rtlCol="0">
            <a:spAutoFit/>
          </a:bodyPr>
          <a:lstStyle/>
          <a:p>
            <a:pPr algn="ctr" defTabSz="609443"/>
            <a:r>
              <a:rPr lang="en-US" sz="1200" dirty="0" smtClean="0">
                <a:solidFill>
                  <a:srgbClr val="000000"/>
                </a:solidFill>
                <a:latin typeface="Avenir Book"/>
                <a:ea typeface="CiscoSans" charset="0"/>
                <a:cs typeface="Avenir Book"/>
              </a:rPr>
              <a:t>Throughput</a:t>
            </a:r>
            <a:endParaRPr lang="en-US" sz="1200" dirty="0">
              <a:solidFill>
                <a:srgbClr val="000000"/>
              </a:solidFill>
              <a:latin typeface="Avenir Book"/>
              <a:ea typeface="CiscoSans" charset="0"/>
              <a:cs typeface="Avenir Book"/>
            </a:endParaRPr>
          </a:p>
        </p:txBody>
      </p:sp>
    </p:spTree>
    <p:extLst>
      <p:ext uri="{BB962C8B-B14F-4D97-AF65-F5344CB8AC3E}">
        <p14:creationId xmlns:p14="http://schemas.microsoft.com/office/powerpoint/2010/main" val="1826410276"/>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Scalable Containers and </a:t>
            </a:r>
            <a:r>
              <a:rPr lang="en-US" dirty="0" err="1" smtClean="0"/>
              <a:t>Microservices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9554"/>
            <a:ext cx="9144000" cy="4163946"/>
          </a:xfrm>
          <a:prstGeom prst="rect">
            <a:avLst/>
          </a:prstGeom>
        </p:spPr>
      </p:pic>
    </p:spTree>
    <p:extLst>
      <p:ext uri="{BB962C8B-B14F-4D97-AF65-F5344CB8AC3E}">
        <p14:creationId xmlns:p14="http://schemas.microsoft.com/office/powerpoint/2010/main" val="178066293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Theme">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Default Theme" id="{664F5991-0126-49ED-BC21-5E259D86966E}" vid="{C4F1E90C-E7B0-4A40-918E-47D9B5399D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954</TotalTime>
  <Words>1206</Words>
  <Application>Microsoft Office PowerPoint</Application>
  <PresentationFormat>On-screen Show (16:9)</PresentationFormat>
  <Paragraphs>190</Paragraphs>
  <Slides>25</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ＭＳ Ｐゴシック</vt:lpstr>
      <vt:lpstr>Arial</vt:lpstr>
      <vt:lpstr>Avenir Book</vt:lpstr>
      <vt:lpstr>Calibri</vt:lpstr>
      <vt:lpstr>CiscoSans</vt:lpstr>
      <vt:lpstr>CiscoSans ExtraLight</vt:lpstr>
      <vt:lpstr>CiscoSans Light</vt:lpstr>
      <vt:lpstr>CiscoSans Thin</vt:lpstr>
      <vt:lpstr>CiscoSansTT ExtraLight</vt:lpstr>
      <vt:lpstr>CiscoSansTT Thin</vt:lpstr>
      <vt:lpstr>Tipo de letra del sistema Fina</vt:lpstr>
      <vt:lpstr>Default Theme</vt:lpstr>
      <vt:lpstr>Cloud DVR Innovations</vt:lpstr>
      <vt:lpstr>Industry Dynamics</vt:lpstr>
      <vt:lpstr>Cloud-Native Evolution for Cloud DVR</vt:lpstr>
      <vt:lpstr>Cloud Scale and Performance</vt:lpstr>
      <vt:lpstr>Advantages of a Micro services and Container Architecture for Cloud DVR</vt:lpstr>
      <vt:lpstr>Storage Models Impact on Cloud DVR Deployment</vt:lpstr>
      <vt:lpstr>Segment-Based Recording</vt:lpstr>
      <vt:lpstr>Storage TCO – 1 Million Sub Case Study</vt:lpstr>
      <vt:lpstr>Scalable Containers and Microservices</vt:lpstr>
      <vt:lpstr>Video Quality Targeting for ABR Encode</vt:lpstr>
      <vt:lpstr>Storage Savings with Smart Rate Control</vt:lpstr>
      <vt:lpstr>Smart Operations and Machine Learning</vt:lpstr>
      <vt:lpstr>Machine Learning to Auto-triage Problems</vt:lpstr>
      <vt:lpstr>Automatically Apply Fixes to Known Issues</vt:lpstr>
      <vt:lpstr>Correlate Issues Across Different Components</vt:lpstr>
      <vt:lpstr>Better Predictions with Feedback</vt:lpstr>
      <vt:lpstr>Data-driven Monetization</vt:lpstr>
      <vt:lpstr>Monetize Subscriber Engagement Across Screens</vt:lpstr>
      <vt:lpstr>Analytics-Driven Operations</vt:lpstr>
      <vt:lpstr>Targeted Mobile Messaging Campaign</vt:lpstr>
      <vt:lpstr>Summary</vt:lpstr>
      <vt:lpstr>Cisco Cloud DVR Summary</vt:lpstr>
      <vt:lpstr>Yes Sting TV on Android</vt:lpstr>
      <vt:lpstr>Sky New Zealand Cloud Transformation for Video</vt:lpstr>
      <vt:lpstr>PowerPoint Presentation</vt:lpstr>
    </vt:vector>
  </TitlesOfParts>
  <Company>Cisco Systems,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Cloud DVR CKN – Jan 2018</dc:title>
  <dc:creator>LL</dc:creator>
  <cp:lastModifiedBy>Katie Lindner -X (kalindne - MAC MEETINGS AND EVENTS LLC at Cisco)</cp:lastModifiedBy>
  <cp:revision>88</cp:revision>
  <dcterms:created xsi:type="dcterms:W3CDTF">2018-01-17T15:39:33Z</dcterms:created>
  <dcterms:modified xsi:type="dcterms:W3CDTF">2018-01-24T15:41:30Z</dcterms:modified>
</cp:coreProperties>
</file>