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7"/>
  </p:notesMasterIdLst>
  <p:handoutMasterIdLst>
    <p:handoutMasterId r:id="rId28"/>
  </p:handoutMasterIdLst>
  <p:sldIdLst>
    <p:sldId id="348" r:id="rId2"/>
    <p:sldId id="410" r:id="rId3"/>
    <p:sldId id="438" r:id="rId4"/>
    <p:sldId id="409" r:id="rId5"/>
    <p:sldId id="428" r:id="rId6"/>
    <p:sldId id="430" r:id="rId7"/>
    <p:sldId id="432" r:id="rId8"/>
    <p:sldId id="435" r:id="rId9"/>
    <p:sldId id="437" r:id="rId10"/>
    <p:sldId id="442" r:id="rId11"/>
    <p:sldId id="443" r:id="rId12"/>
    <p:sldId id="445" r:id="rId13"/>
    <p:sldId id="448" r:id="rId14"/>
    <p:sldId id="449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33" r:id="rId24"/>
    <p:sldId id="427" r:id="rId25"/>
    <p:sldId id="426" r:id="rId26"/>
  </p:sldIdLst>
  <p:sldSz cx="9144000" cy="5143500" type="screen16x9"/>
  <p:notesSz cx="6858000" cy="9144000"/>
  <p:defaultTextStyle>
    <a:defPPr>
      <a:defRPr lang="en-US"/>
    </a:defPPr>
    <a:lvl1pPr algn="l" defTabSz="45707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070" algn="l" defTabSz="45707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153" algn="l" defTabSz="45707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226" algn="l" defTabSz="45707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304" algn="l" defTabSz="45707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5373" algn="l" defTabSz="9141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2443" algn="l" defTabSz="9141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199520" algn="l" defTabSz="9141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6594" algn="l" defTabSz="9141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0CE15257-BBF5-9148-A8F9-8F5CFAF269F0}">
          <p14:sldIdLst>
            <p14:sldId id="348"/>
            <p14:sldId id="410"/>
            <p14:sldId id="438"/>
            <p14:sldId id="409"/>
            <p14:sldId id="428"/>
            <p14:sldId id="430"/>
            <p14:sldId id="432"/>
            <p14:sldId id="435"/>
            <p14:sldId id="437"/>
            <p14:sldId id="442"/>
            <p14:sldId id="443"/>
            <p14:sldId id="445"/>
            <p14:sldId id="448"/>
            <p14:sldId id="449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33"/>
            <p14:sldId id="427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Tilton" initials="" lastIdx="1" clrIdx="0"/>
  <p:cmAuthor id="2" name="Tamela Loos -X (tloos - DEL ORO CONSULTING INC at Cisco)" initials="TL-(-DOCIaC" lastIdx="1" clrIdx="1">
    <p:extLst/>
  </p:cmAuthor>
  <p:cmAuthor id="3" name="Jackie Callahan" initials="JackieC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AF"/>
    <a:srgbClr val="58595B"/>
    <a:srgbClr val="58585B"/>
    <a:srgbClr val="005073"/>
    <a:srgbClr val="39393B"/>
    <a:srgbClr val="E8EBF1"/>
    <a:srgbClr val="4D4D4D"/>
    <a:srgbClr val="AB0810"/>
    <a:srgbClr val="FD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7" autoAdjust="0"/>
    <p:restoredTop sz="95392" autoAdjust="0"/>
  </p:normalViewPr>
  <p:slideViewPr>
    <p:cSldViewPr snapToGrid="0" snapToObjects="1">
      <p:cViewPr varScale="1">
        <p:scale>
          <a:sx n="117" d="100"/>
          <a:sy n="117" d="100"/>
        </p:scale>
        <p:origin x="184" y="456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95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A433F1-5BD4-43F2-BBE4-90937C1FB0E8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D7DCD0-1285-4D38-8823-DCE983C3E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7E3206-A93E-4F25-BAFC-A8863CA49D04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2A7765-7C3F-4AFE-AE23-6F09625D6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96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7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070" algn="l" defTabSz="45707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153" algn="l" defTabSz="45707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226" algn="l" defTabSz="45707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304" algn="l" defTabSz="45707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373" algn="l" defTabSz="457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43" algn="l" defTabSz="457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457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94" algn="l" defTabSz="457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E98AD9-6194-42F2-92DD-808908EEEE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8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8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8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A7765-7C3F-4AFE-AE23-6F09625D6E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5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1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9525" y="11"/>
            <a:ext cx="9144000" cy="2011363"/>
            <a:chOff x="-9339" y="0"/>
            <a:chExt cx="9144000" cy="2012111"/>
          </a:xfrm>
        </p:grpSpPr>
        <p:sp>
          <p:nvSpPr>
            <p:cNvPr id="9" name="Rectangle 8"/>
            <p:cNvSpPr/>
            <p:nvPr/>
          </p:nvSpPr>
          <p:spPr>
            <a:xfrm>
              <a:off x="-9339" y="0"/>
              <a:ext cx="9144000" cy="2012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61" y="31762"/>
              <a:ext cx="1344613" cy="9925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18" y="244748"/>
              <a:ext cx="94138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449574" y="1067197"/>
              <a:ext cx="2951162" cy="8750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" y="1066801"/>
              <a:ext cx="1348984" cy="87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1988"/>
              <a:ext cx="2839732" cy="19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168" y="31988"/>
              <a:ext cx="2949991" cy="99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C:\Users\jenowens\Documents\0 WW Sales &amp; Partner Training\Branding\AJ816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59" y="31988"/>
              <a:ext cx="1752600" cy="19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507" y="3793209"/>
            <a:ext cx="8296421" cy="288131"/>
          </a:xfrm>
          <a:prstGeom prst="rect">
            <a:avLst/>
          </a:prstGeom>
        </p:spPr>
        <p:txBody>
          <a:bodyPr lIns="91398" tIns="45699" rIns="91398" bIns="45699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507" y="4033206"/>
            <a:ext cx="8296421" cy="288131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507" y="4273203"/>
            <a:ext cx="8296421" cy="288131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303" y="3211463"/>
            <a:ext cx="8302625" cy="299001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699" indent="0">
              <a:buNone/>
              <a:defRPr/>
            </a:lvl2pPr>
            <a:lvl3pPr marL="427286" indent="0">
              <a:buNone/>
              <a:defRPr/>
            </a:lvl3pPr>
            <a:lvl4pPr marL="516551" indent="0">
              <a:buNone/>
              <a:defRPr/>
            </a:lvl4pPr>
            <a:lvl5pPr marL="601056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7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4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625975"/>
            <a:ext cx="423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1674"/>
            <a:ext cx="9144000" cy="920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00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40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383099"/>
            <a:ext cx="9144000" cy="920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 eaLnBrk="1" hangingPunct="1">
              <a:defRPr/>
            </a:pPr>
            <a:endParaRPr lang="en-US" dirty="0">
              <a:latin typeface="+mj-lt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27" y="4106863"/>
            <a:ext cx="755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1" y="4106863"/>
            <a:ext cx="757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514" y="4106863"/>
            <a:ext cx="755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jenowens\Documents\0 WW Sales &amp; Partner Training\Branding\AJ81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61" y="4106863"/>
            <a:ext cx="7540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75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9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2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Goes Here</a:t>
            </a:r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6" y="4713288"/>
            <a:ext cx="346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52" r:id="rId3"/>
    <p:sldLayoutId id="2147484100" r:id="rId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5pPr>
      <a:lvl6pPr marL="457070"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153"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226"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304" algn="l" defTabSz="6840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19" indent="-169819" algn="l" defTabSz="68402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676" indent="-215834" algn="l" defTabSz="68402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684" indent="-169819" algn="l" defTabSz="68402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105" indent="-169819" algn="l" defTabSz="68402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521" indent="-169819" algn="l" defTabSz="68402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624" indent="-171401" algn="l" defTabSz="68559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582" indent="-171378" algn="l" defTabSz="68559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9560" indent="0" algn="l" defTabSz="68559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1" indent="-171401" algn="l" defTabSz="68559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8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0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4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1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7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1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0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53" algn="l" defTabSz="685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sco.jiveon.com/docs/DOC-14067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go/one" TargetMode="External"/><Relationship Id="rId4" Type="http://schemas.openxmlformats.org/officeDocument/2006/relationships/hyperlink" Target="https://www.cisco.com/c/en/us/products/collateral/software/one-data-center/datasheet-c78-733010.html" TargetMode="External"/><Relationship Id="rId5" Type="http://schemas.openxmlformats.org/officeDocument/2006/relationships/hyperlink" Target="https://www.cisco.com/c/en/us/solutions/data-center-virtualization/one-enterprise-suite/index.htmlGlobal" TargetMode="External"/><Relationship Id="rId6" Type="http://schemas.openxmlformats.org/officeDocument/2006/relationships/hyperlink" Target="https://www.cisco.com/c/en/us/products/software/enterprise-agreemen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emf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1637" y="2481943"/>
            <a:ext cx="8340725" cy="2188027"/>
          </a:xfrm>
        </p:spPr>
        <p:txBody>
          <a:bodyPr/>
          <a:lstStyle/>
          <a:p>
            <a:pPr>
              <a:defRPr/>
            </a:pPr>
            <a:r>
              <a:rPr lang="en-US" kern="0" dirty="0" smtClean="0"/>
              <a:t>Cisco </a:t>
            </a:r>
            <a:r>
              <a:rPr lang="en-US" kern="0" dirty="0" smtClean="0"/>
              <a:t>Enterprise Cloud Suite for Service Providers</a:t>
            </a:r>
            <a:br>
              <a:rPr lang="en-US" kern="0" dirty="0" smtClean="0"/>
            </a:br>
            <a:r>
              <a:rPr lang="en-US" sz="2800" kern="0" dirty="0" smtClean="0"/>
              <a:t>Cisco Knowledge Network </a:t>
            </a:r>
            <a:r>
              <a:rPr lang="mr-IN" sz="2800" kern="0" dirty="0" smtClean="0"/>
              <a:t>–</a:t>
            </a:r>
            <a:r>
              <a:rPr lang="en-US" sz="2800" kern="0" dirty="0" smtClean="0"/>
              <a:t> Data Center</a:t>
            </a:r>
            <a:br>
              <a:rPr lang="en-US" sz="2800" kern="0" dirty="0" smtClean="0"/>
            </a:br>
            <a:r>
              <a:rPr lang="en-US" sz="2800" kern="0" dirty="0" smtClean="0"/>
              <a:t>Jan 16, 2018</a:t>
            </a:r>
            <a:endParaRPr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2"/>
          <p:cNvSpPr>
            <a:spLocks noChangeShapeType="1"/>
          </p:cNvSpPr>
          <p:nvPr/>
        </p:nvSpPr>
        <p:spPr bwMode="auto">
          <a:xfrm>
            <a:off x="4025202" y="1698379"/>
            <a:ext cx="0" cy="0"/>
          </a:xfrm>
          <a:prstGeom prst="line">
            <a:avLst/>
          </a:prstGeom>
          <a:noFill/>
          <a:ln w="14922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103"/>
          <p:cNvSpPr>
            <a:spLocks noChangeShapeType="1"/>
          </p:cNvSpPr>
          <p:nvPr/>
        </p:nvSpPr>
        <p:spPr bwMode="auto">
          <a:xfrm>
            <a:off x="4025202" y="1698379"/>
            <a:ext cx="0" cy="0"/>
          </a:xfrm>
          <a:prstGeom prst="line">
            <a:avLst/>
          </a:prstGeom>
          <a:noFill/>
          <a:ln w="14922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04"/>
          <p:cNvSpPr>
            <a:spLocks noChangeShapeType="1"/>
          </p:cNvSpPr>
          <p:nvPr/>
        </p:nvSpPr>
        <p:spPr bwMode="auto">
          <a:xfrm>
            <a:off x="3259422" y="1698379"/>
            <a:ext cx="0" cy="0"/>
          </a:xfrm>
          <a:prstGeom prst="line">
            <a:avLst/>
          </a:prstGeom>
          <a:noFill/>
          <a:ln w="14922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5"/>
          <p:cNvSpPr>
            <a:spLocks noChangeShapeType="1"/>
          </p:cNvSpPr>
          <p:nvPr/>
        </p:nvSpPr>
        <p:spPr bwMode="auto">
          <a:xfrm>
            <a:off x="3259422" y="1698379"/>
            <a:ext cx="0" cy="0"/>
          </a:xfrm>
          <a:prstGeom prst="line">
            <a:avLst/>
          </a:prstGeom>
          <a:noFill/>
          <a:ln w="149225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Enterprise Software is Difficult to Manage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077727" y="1340339"/>
            <a:ext cx="1567542" cy="1567542"/>
          </a:xfrm>
          <a:prstGeom prst="ellipse">
            <a:avLst/>
          </a:prstGeom>
          <a:noFill/>
          <a:ln w="50800">
            <a:solidFill>
              <a:schemeClr val="bg2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077727" y="1340339"/>
            <a:ext cx="1560682" cy="1564111"/>
          </a:xfrm>
          <a:custGeom>
            <a:avLst/>
            <a:gdLst>
              <a:gd name="T0" fmla="*/ 133 w 265"/>
              <a:gd name="T1" fmla="*/ 0 h 265"/>
              <a:gd name="T2" fmla="*/ 265 w 265"/>
              <a:gd name="T3" fmla="*/ 132 h 265"/>
              <a:gd name="T4" fmla="*/ 133 w 265"/>
              <a:gd name="T5" fmla="*/ 265 h 265"/>
              <a:gd name="T6" fmla="*/ 0 w 265"/>
              <a:gd name="T7" fmla="*/ 132 h 265"/>
              <a:gd name="T8" fmla="*/ 75 w 265"/>
              <a:gd name="T9" fmla="*/ 1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65">
                <a:moveTo>
                  <a:pt x="133" y="0"/>
                </a:moveTo>
                <a:cubicBezTo>
                  <a:pt x="206" y="0"/>
                  <a:pt x="265" y="59"/>
                  <a:pt x="265" y="132"/>
                </a:cubicBezTo>
                <a:cubicBezTo>
                  <a:pt x="265" y="205"/>
                  <a:pt x="206" y="265"/>
                  <a:pt x="133" y="265"/>
                </a:cubicBezTo>
                <a:cubicBezTo>
                  <a:pt x="60" y="265"/>
                  <a:pt x="0" y="205"/>
                  <a:pt x="0" y="132"/>
                </a:cubicBezTo>
                <a:cubicBezTo>
                  <a:pt x="0" y="80"/>
                  <a:pt x="28" y="36"/>
                  <a:pt x="75" y="13"/>
                </a:cubicBezTo>
              </a:path>
            </a:pathLst>
          </a:custGeom>
          <a:noFill/>
          <a:ln w="50800" cap="rnd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1"/>
          <p:cNvSpPr>
            <a:spLocks noChangeArrowheads="1"/>
          </p:cNvSpPr>
          <p:nvPr/>
        </p:nvSpPr>
        <p:spPr bwMode="auto">
          <a:xfrm>
            <a:off x="247478" y="1343677"/>
            <a:ext cx="1567542" cy="1567542"/>
          </a:xfrm>
          <a:prstGeom prst="ellipse">
            <a:avLst/>
          </a:prstGeom>
          <a:noFill/>
          <a:ln w="50800">
            <a:solidFill>
              <a:schemeClr val="bg2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2"/>
          <p:cNvSpPr>
            <a:spLocks noChangeShapeType="1"/>
          </p:cNvSpPr>
          <p:nvPr/>
        </p:nvSpPr>
        <p:spPr bwMode="auto">
          <a:xfrm>
            <a:off x="1808158" y="1343677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3"/>
          <p:cNvSpPr>
            <a:spLocks noChangeShapeType="1"/>
          </p:cNvSpPr>
          <p:nvPr/>
        </p:nvSpPr>
        <p:spPr bwMode="auto">
          <a:xfrm>
            <a:off x="1808158" y="1343677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4"/>
          <p:cNvSpPr>
            <a:spLocks noChangeShapeType="1"/>
          </p:cNvSpPr>
          <p:nvPr/>
        </p:nvSpPr>
        <p:spPr bwMode="auto">
          <a:xfrm>
            <a:off x="1029533" y="1343677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5"/>
          <p:cNvSpPr>
            <a:spLocks noChangeShapeType="1"/>
          </p:cNvSpPr>
          <p:nvPr/>
        </p:nvSpPr>
        <p:spPr bwMode="auto">
          <a:xfrm>
            <a:off x="1029533" y="1343677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6"/>
          <p:cNvSpPr>
            <a:spLocks/>
          </p:cNvSpPr>
          <p:nvPr/>
        </p:nvSpPr>
        <p:spPr bwMode="auto">
          <a:xfrm>
            <a:off x="1029533" y="1343677"/>
            <a:ext cx="778626" cy="782055"/>
          </a:xfrm>
          <a:custGeom>
            <a:avLst/>
            <a:gdLst>
              <a:gd name="T0" fmla="*/ 0 w 132"/>
              <a:gd name="T1" fmla="*/ 0 h 133"/>
              <a:gd name="T2" fmla="*/ 132 w 132"/>
              <a:gd name="T3" fmla="*/ 133 h 133"/>
              <a:gd name="T4" fmla="*/ 132 w 132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133">
                <a:moveTo>
                  <a:pt x="0" y="0"/>
                </a:moveTo>
                <a:cubicBezTo>
                  <a:pt x="73" y="0"/>
                  <a:pt x="132" y="60"/>
                  <a:pt x="132" y="133"/>
                </a:cubicBezTo>
                <a:cubicBezTo>
                  <a:pt x="132" y="133"/>
                  <a:pt x="132" y="133"/>
                  <a:pt x="132" y="133"/>
                </a:cubicBezTo>
              </a:path>
            </a:pathLst>
          </a:custGeom>
          <a:noFill/>
          <a:ln w="50800" cap="rnd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31"/>
          <p:cNvSpPr>
            <a:spLocks noChangeArrowheads="1"/>
          </p:cNvSpPr>
          <p:nvPr/>
        </p:nvSpPr>
        <p:spPr bwMode="auto">
          <a:xfrm>
            <a:off x="3646996" y="1340339"/>
            <a:ext cx="1570971" cy="1567542"/>
          </a:xfrm>
          <a:prstGeom prst="ellipse">
            <a:avLst/>
          </a:prstGeom>
          <a:noFill/>
          <a:ln w="50800">
            <a:solidFill>
              <a:schemeClr val="bg2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2"/>
          <p:cNvSpPr>
            <a:spLocks noChangeShapeType="1"/>
          </p:cNvSpPr>
          <p:nvPr/>
        </p:nvSpPr>
        <p:spPr bwMode="auto">
          <a:xfrm>
            <a:off x="5176806" y="134033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3"/>
          <p:cNvSpPr>
            <a:spLocks noChangeShapeType="1"/>
          </p:cNvSpPr>
          <p:nvPr/>
        </p:nvSpPr>
        <p:spPr bwMode="auto">
          <a:xfrm>
            <a:off x="5176806" y="1340339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34"/>
          <p:cNvSpPr>
            <a:spLocks noChangeShapeType="1"/>
          </p:cNvSpPr>
          <p:nvPr/>
        </p:nvSpPr>
        <p:spPr bwMode="auto">
          <a:xfrm>
            <a:off x="4432483" y="134033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35"/>
          <p:cNvSpPr>
            <a:spLocks noChangeShapeType="1"/>
          </p:cNvSpPr>
          <p:nvPr/>
        </p:nvSpPr>
        <p:spPr bwMode="auto">
          <a:xfrm>
            <a:off x="4432483" y="1340339"/>
            <a:ext cx="0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6"/>
          <p:cNvSpPr>
            <a:spLocks/>
          </p:cNvSpPr>
          <p:nvPr/>
        </p:nvSpPr>
        <p:spPr bwMode="auto">
          <a:xfrm>
            <a:off x="4432483" y="1340339"/>
            <a:ext cx="778626" cy="1025591"/>
          </a:xfrm>
          <a:custGeom>
            <a:avLst/>
            <a:gdLst>
              <a:gd name="T0" fmla="*/ 0 w 132"/>
              <a:gd name="T1" fmla="*/ 0 h 174"/>
              <a:gd name="T2" fmla="*/ 132 w 132"/>
              <a:gd name="T3" fmla="*/ 133 h 174"/>
              <a:gd name="T4" fmla="*/ 126 w 132"/>
              <a:gd name="T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174">
                <a:moveTo>
                  <a:pt x="0" y="0"/>
                </a:moveTo>
                <a:cubicBezTo>
                  <a:pt x="73" y="0"/>
                  <a:pt x="132" y="60"/>
                  <a:pt x="132" y="133"/>
                </a:cubicBezTo>
                <a:cubicBezTo>
                  <a:pt x="132" y="147"/>
                  <a:pt x="130" y="160"/>
                  <a:pt x="126" y="174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308"/>
          <p:cNvSpPr>
            <a:spLocks noChangeArrowheads="1"/>
          </p:cNvSpPr>
          <p:nvPr/>
        </p:nvSpPr>
        <p:spPr bwMode="auto">
          <a:xfrm>
            <a:off x="5369222" y="1340339"/>
            <a:ext cx="1570971" cy="1567542"/>
          </a:xfrm>
          <a:prstGeom prst="ellipse">
            <a:avLst/>
          </a:prstGeom>
          <a:noFill/>
          <a:ln w="50800">
            <a:solidFill>
              <a:schemeClr val="bg2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09"/>
          <p:cNvSpPr>
            <a:spLocks/>
          </p:cNvSpPr>
          <p:nvPr/>
        </p:nvSpPr>
        <p:spPr bwMode="auto">
          <a:xfrm>
            <a:off x="6168429" y="1340339"/>
            <a:ext cx="740895" cy="535091"/>
          </a:xfrm>
          <a:custGeom>
            <a:avLst/>
            <a:gdLst>
              <a:gd name="T0" fmla="*/ 0 w 126"/>
              <a:gd name="T1" fmla="*/ 0 h 91"/>
              <a:gd name="T2" fmla="*/ 126 w 126"/>
              <a:gd name="T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" h="91">
                <a:moveTo>
                  <a:pt x="0" y="0"/>
                </a:moveTo>
                <a:cubicBezTo>
                  <a:pt x="58" y="0"/>
                  <a:pt x="108" y="35"/>
                  <a:pt x="126" y="91"/>
                </a:cubicBezTo>
              </a:path>
            </a:pathLst>
          </a:custGeom>
          <a:noFill/>
          <a:ln w="50800" cap="rnd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65"/>
          <p:cNvSpPr>
            <a:spLocks noChangeArrowheads="1"/>
          </p:cNvSpPr>
          <p:nvPr/>
        </p:nvSpPr>
        <p:spPr bwMode="auto">
          <a:xfrm>
            <a:off x="1947418" y="1340339"/>
            <a:ext cx="1567542" cy="1567542"/>
          </a:xfrm>
          <a:prstGeom prst="ellipse">
            <a:avLst/>
          </a:prstGeom>
          <a:noFill/>
          <a:ln w="50800">
            <a:solidFill>
              <a:schemeClr val="bg2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6"/>
          <p:cNvSpPr>
            <a:spLocks/>
          </p:cNvSpPr>
          <p:nvPr/>
        </p:nvSpPr>
        <p:spPr bwMode="auto">
          <a:xfrm>
            <a:off x="1947418" y="1340339"/>
            <a:ext cx="1560682" cy="1564111"/>
          </a:xfrm>
          <a:custGeom>
            <a:avLst/>
            <a:gdLst>
              <a:gd name="T0" fmla="*/ 132 w 265"/>
              <a:gd name="T1" fmla="*/ 0 h 265"/>
              <a:gd name="T2" fmla="*/ 265 w 265"/>
              <a:gd name="T3" fmla="*/ 133 h 265"/>
              <a:gd name="T4" fmla="*/ 132 w 265"/>
              <a:gd name="T5" fmla="*/ 265 h 265"/>
              <a:gd name="T6" fmla="*/ 0 w 265"/>
              <a:gd name="T7" fmla="*/ 133 h 265"/>
              <a:gd name="T8" fmla="*/ 0 w 265"/>
              <a:gd name="T9" fmla="*/ 1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65">
                <a:moveTo>
                  <a:pt x="132" y="0"/>
                </a:moveTo>
                <a:cubicBezTo>
                  <a:pt x="205" y="0"/>
                  <a:pt x="265" y="60"/>
                  <a:pt x="265" y="133"/>
                </a:cubicBezTo>
                <a:cubicBezTo>
                  <a:pt x="265" y="206"/>
                  <a:pt x="205" y="265"/>
                  <a:pt x="132" y="265"/>
                </a:cubicBezTo>
                <a:cubicBezTo>
                  <a:pt x="59" y="265"/>
                  <a:pt x="0" y="206"/>
                  <a:pt x="0" y="133"/>
                </a:cubicBezTo>
                <a:cubicBezTo>
                  <a:pt x="0" y="133"/>
                  <a:pt x="0" y="133"/>
                  <a:pt x="0" y="133"/>
                </a:cubicBez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8170" y="3223111"/>
            <a:ext cx="8555970" cy="1203760"/>
            <a:chOff x="228170" y="3223111"/>
            <a:chExt cx="8555970" cy="1203760"/>
          </a:xfrm>
        </p:grpSpPr>
        <p:sp>
          <p:nvSpPr>
            <p:cNvPr id="28" name="TextBox 27"/>
            <p:cNvSpPr txBox="1"/>
            <p:nvPr/>
          </p:nvSpPr>
          <p:spPr>
            <a:xfrm>
              <a:off x="228170" y="3223111"/>
              <a:ext cx="1733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+mj-lt"/>
                </a:rPr>
                <a:t>Too Many </a:t>
              </a:r>
              <a:r>
                <a:rPr lang="en-US" dirty="0" smtClean="0">
                  <a:solidFill>
                    <a:srgbClr val="00B050"/>
                  </a:solidFill>
                  <a:latin typeface="+mj-lt"/>
                </a:rPr>
                <a:t>Vendors</a:t>
              </a:r>
              <a:endParaRPr lang="en-US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03534" y="3226542"/>
              <a:ext cx="17335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accent1"/>
                  </a:solidFill>
                  <a:latin typeface="+mj-lt"/>
                </a:rPr>
                <a:t>Unmanageable</a:t>
              </a:r>
              <a:r>
                <a:rPr lang="en-US" dirty="0" err="1" smtClean="0">
                  <a:solidFill>
                    <a:schemeClr val="accent1"/>
                  </a:solidFill>
                  <a:latin typeface="+mj-lt"/>
                </a:rPr>
                <a:t>Software</a:t>
              </a:r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 &amp; Licensing</a:t>
              </a:r>
              <a:r>
                <a:rPr lang="en-US" dirty="0" smtClean="0">
                  <a:latin typeface="+mj-lt"/>
                </a:rPr>
                <a:t> Terms</a:t>
              </a:r>
              <a:endParaRPr lang="en-US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1742" y="3228511"/>
              <a:ext cx="17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  <a:latin typeface="+mj-lt"/>
                </a:rPr>
                <a:t>Never-ending </a:t>
              </a:r>
              <a:r>
                <a:rPr lang="en-US" dirty="0" smtClean="0">
                  <a:solidFill>
                    <a:schemeClr val="accent2"/>
                  </a:solidFill>
                  <a:latin typeface="+mj-lt"/>
                </a:rPr>
                <a:t>Negotiation &amp; Renegotiation</a:t>
              </a:r>
              <a:endParaRPr lang="en-US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75321" y="3226542"/>
              <a:ext cx="17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+mj-lt"/>
                </a:rPr>
                <a:t>Unpredictable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 &amp; Spiraling Costs</a:t>
              </a:r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50623" y="3226542"/>
              <a:ext cx="17335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Inability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 to Maximize Investment Value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4627" y="1601602"/>
            <a:ext cx="8363490" cy="1200329"/>
            <a:chOff x="264627" y="1601602"/>
            <a:chExt cx="8363490" cy="1200329"/>
          </a:xfrm>
        </p:grpSpPr>
        <p:sp>
          <p:nvSpPr>
            <p:cNvPr id="34" name="TextBox 33"/>
            <p:cNvSpPr txBox="1"/>
            <p:nvPr/>
          </p:nvSpPr>
          <p:spPr>
            <a:xfrm>
              <a:off x="7094878" y="1601602"/>
              <a:ext cx="1533239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93</a:t>
              </a:r>
              <a:r>
                <a:rPr lang="en-US" sz="2400" b="1" dirty="0" smtClean="0">
                  <a:solidFill>
                    <a:srgbClr val="FF0000"/>
                  </a:solidFill>
                  <a:latin typeface="+mn-lt"/>
                </a:rPr>
                <a:t>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Waste Money on Shelfware</a:t>
              </a:r>
              <a:r>
                <a:rPr lang="en-US" sz="12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627" y="1604940"/>
              <a:ext cx="1533239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+mn-lt"/>
                </a:rPr>
                <a:t>25</a:t>
              </a:r>
              <a:r>
                <a:rPr lang="en-US" sz="2400" b="1" dirty="0" smtClean="0">
                  <a:solidFill>
                    <a:srgbClr val="00B050"/>
                  </a:solidFill>
                  <a:latin typeface="+mn-lt"/>
                </a:rPr>
                <a:t>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Additional Cost of Complexity</a:t>
              </a:r>
              <a:r>
                <a:rPr lang="en-US" sz="1200" baseline="30000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5861" y="1601602"/>
              <a:ext cx="1533239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+mn-lt"/>
                </a:rPr>
                <a:t>30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%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Plan to Renegotiate Contracts</a:t>
              </a:r>
              <a:r>
                <a:rPr lang="en-US" sz="1200" baseline="30000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8087" y="1601602"/>
              <a:ext cx="1533239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+mn-lt"/>
                </a:rPr>
                <a:t>20</a:t>
              </a:r>
              <a:r>
                <a:rPr lang="en-US" sz="2400" b="1" dirty="0" smtClean="0">
                  <a:solidFill>
                    <a:schemeClr val="accent5"/>
                  </a:solidFill>
                  <a:latin typeface="+mn-lt"/>
                </a:rPr>
                <a:t>%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Pay +$1M in True-Up Costs</a:t>
              </a:r>
              <a:r>
                <a:rPr lang="en-US" sz="12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64569" y="1601602"/>
              <a:ext cx="1533239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+mn-lt"/>
                </a:rPr>
                <a:t>75</a:t>
              </a:r>
              <a:r>
                <a:rPr lang="en-US" sz="2400" b="1" dirty="0" smtClean="0">
                  <a:solidFill>
                    <a:schemeClr val="accent1"/>
                  </a:solidFill>
                  <a:latin typeface="+mn-lt"/>
                </a:rPr>
                <a:t>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Out of Compliance</a:t>
              </a:r>
              <a:r>
                <a:rPr lang="en-US" sz="1200" baseline="30000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89115" y="4582560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+mn-lt"/>
              </a:rPr>
              <a:t>1. IDC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Software Licensing and Pricing Predictions 2016: Top 10 </a:t>
            </a:r>
            <a:r>
              <a:rPr lang="en-US" sz="600" dirty="0" smtClean="0">
                <a:solidFill>
                  <a:schemeClr val="bg1"/>
                </a:solidFill>
                <a:latin typeface="+mn-lt"/>
              </a:rPr>
              <a:t>Predictions. 2016, IDC.</a:t>
            </a:r>
          </a:p>
          <a:p>
            <a:r>
              <a:rPr lang="en-US" sz="600" dirty="0">
                <a:solidFill>
                  <a:schemeClr val="bg1"/>
                </a:solidFill>
                <a:latin typeface="+mn-lt"/>
              </a:rPr>
              <a:t>2. The State of the (Software) Estate: Waste &amp; Risk Running Rampant in Enterprises. A 2016 Key Trends in Software Pricing &amp; Licensing Survey Report. </a:t>
            </a:r>
            <a:r>
              <a:rPr lang="en-US" sz="600" dirty="0" smtClean="0">
                <a:solidFill>
                  <a:schemeClr val="bg1"/>
                </a:solidFill>
                <a:latin typeface="+mn-lt"/>
              </a:rPr>
              <a:t>2016, </a:t>
            </a:r>
            <a:r>
              <a:rPr lang="en-US" sz="600" dirty="0" err="1" smtClean="0">
                <a:solidFill>
                  <a:schemeClr val="bg1"/>
                </a:solidFill>
                <a:latin typeface="+mn-lt"/>
              </a:rPr>
              <a:t>Flexera</a:t>
            </a:r>
            <a:r>
              <a:rPr lang="en-US" sz="6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en-US" sz="600" dirty="0">
                <a:solidFill>
                  <a:schemeClr val="bg1"/>
                </a:solidFill>
                <a:latin typeface="+mn-lt"/>
              </a:rPr>
              <a:t>3. Cisco Enterprise Agreement: Meeting the Challenges of Shifting Business Trends. How Product and Service Purchasing Must Evolve to Meet Modern IT </a:t>
            </a:r>
            <a:r>
              <a:rPr lang="en-US" sz="600" dirty="0" smtClean="0">
                <a:solidFill>
                  <a:schemeClr val="bg1"/>
                </a:solidFill>
                <a:latin typeface="+mn-lt"/>
              </a:rPr>
              <a:t>Requirements. 2017, ESG.</a:t>
            </a:r>
          </a:p>
        </p:txBody>
      </p:sp>
    </p:spTree>
    <p:extLst>
      <p:ext uri="{BB962C8B-B14F-4D97-AF65-F5344CB8AC3E}">
        <p14:creationId xmlns:p14="http://schemas.microsoft.com/office/powerpoint/2010/main" val="28045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70748" y="2125587"/>
            <a:ext cx="5825029" cy="0"/>
          </a:xfrm>
          <a:prstGeom prst="line">
            <a:avLst/>
          </a:prstGeom>
          <a:noFill/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563260" y="4742907"/>
            <a:ext cx="170861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0771" y="1244165"/>
            <a:ext cx="1677094" cy="1677094"/>
            <a:chOff x="1565836" y="2162778"/>
            <a:chExt cx="1677094" cy="1677094"/>
          </a:xfrm>
        </p:grpSpPr>
        <p:sp>
          <p:nvSpPr>
            <p:cNvPr id="7" name="Oval 6"/>
            <p:cNvSpPr/>
            <p:nvPr/>
          </p:nvSpPr>
          <p:spPr>
            <a:xfrm>
              <a:off x="1565836" y="2162778"/>
              <a:ext cx="1677094" cy="167709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16"/>
            <p:cNvGrpSpPr>
              <a:grpSpLocks noChangeAspect="1"/>
            </p:cNvGrpSpPr>
            <p:nvPr/>
          </p:nvGrpSpPr>
          <p:grpSpPr bwMode="auto">
            <a:xfrm>
              <a:off x="2133138" y="2344920"/>
              <a:ext cx="542490" cy="576558"/>
              <a:chOff x="3457" y="1070"/>
              <a:chExt cx="605" cy="643"/>
            </a:xfrm>
            <a:noFill/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3457" y="1070"/>
                <a:ext cx="484" cy="643"/>
              </a:xfrm>
              <a:custGeom>
                <a:avLst/>
                <a:gdLst>
                  <a:gd name="T0" fmla="*/ 96 w 96"/>
                  <a:gd name="T1" fmla="*/ 127 h 128"/>
                  <a:gd name="T2" fmla="*/ 64 w 96"/>
                  <a:gd name="T3" fmla="*/ 127 h 128"/>
                  <a:gd name="T4" fmla="*/ 26 w 96"/>
                  <a:gd name="T5" fmla="*/ 114 h 128"/>
                  <a:gd name="T6" fmla="*/ 0 w 96"/>
                  <a:gd name="T7" fmla="*/ 110 h 128"/>
                  <a:gd name="T8" fmla="*/ 0 w 96"/>
                  <a:gd name="T9" fmla="*/ 60 h 128"/>
                  <a:gd name="T10" fmla="*/ 67 w 96"/>
                  <a:gd name="T11" fmla="*/ 23 h 128"/>
                  <a:gd name="T12" fmla="*/ 74 w 96"/>
                  <a:gd name="T13" fmla="*/ 5 h 128"/>
                  <a:gd name="T14" fmla="*/ 88 w 96"/>
                  <a:gd name="T15" fmla="*/ 9 h 128"/>
                  <a:gd name="T16" fmla="*/ 87 w 96"/>
                  <a:gd name="T17" fmla="*/ 30 h 128"/>
                  <a:gd name="T18" fmla="*/ 77 w 96"/>
                  <a:gd name="T19" fmla="*/ 4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128">
                    <a:moveTo>
                      <a:pt x="96" y="127"/>
                    </a:moveTo>
                    <a:cubicBezTo>
                      <a:pt x="64" y="127"/>
                      <a:pt x="64" y="127"/>
                      <a:pt x="64" y="127"/>
                    </a:cubicBezTo>
                    <a:cubicBezTo>
                      <a:pt x="52" y="128"/>
                      <a:pt x="35" y="122"/>
                      <a:pt x="26" y="114"/>
                    </a:cubicBezTo>
                    <a:cubicBezTo>
                      <a:pt x="24" y="112"/>
                      <a:pt x="9" y="110"/>
                      <a:pt x="0" y="11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4" y="53"/>
                      <a:pt x="46" y="52"/>
                      <a:pt x="67" y="23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6" y="0"/>
                      <a:pt x="86" y="4"/>
                      <a:pt x="88" y="9"/>
                    </a:cubicBezTo>
                    <a:cubicBezTo>
                      <a:pt x="90" y="14"/>
                      <a:pt x="90" y="26"/>
                      <a:pt x="87" y="30"/>
                    </a:cubicBezTo>
                    <a:cubicBezTo>
                      <a:pt x="77" y="49"/>
                      <a:pt x="77" y="49"/>
                      <a:pt x="77" y="49"/>
                    </a:cubicBezTo>
                  </a:path>
                </a:pathLst>
              </a:custGeom>
              <a:grpFill/>
              <a:ln w="22225" cap="rnd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3831" y="1311"/>
                <a:ext cx="217" cy="101"/>
              </a:xfrm>
              <a:custGeom>
                <a:avLst/>
                <a:gdLst>
                  <a:gd name="T0" fmla="*/ 43 w 43"/>
                  <a:gd name="T1" fmla="*/ 9 h 20"/>
                  <a:gd name="T2" fmla="*/ 43 w 43"/>
                  <a:gd name="T3" fmla="*/ 11 h 20"/>
                  <a:gd name="T4" fmla="*/ 35 w 43"/>
                  <a:gd name="T5" fmla="*/ 20 h 20"/>
                  <a:gd name="T6" fmla="*/ 9 w 43"/>
                  <a:gd name="T7" fmla="*/ 20 h 20"/>
                  <a:gd name="T8" fmla="*/ 0 w 43"/>
                  <a:gd name="T9" fmla="*/ 11 h 20"/>
                  <a:gd name="T10" fmla="*/ 0 w 43"/>
                  <a:gd name="T11" fmla="*/ 9 h 20"/>
                  <a:gd name="T12" fmla="*/ 9 w 43"/>
                  <a:gd name="T13" fmla="*/ 0 h 20"/>
                  <a:gd name="T14" fmla="*/ 35 w 43"/>
                  <a:gd name="T15" fmla="*/ 0 h 20"/>
                  <a:gd name="T16" fmla="*/ 43 w 43"/>
                  <a:gd name="T1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0">
                    <a:moveTo>
                      <a:pt x="43" y="9"/>
                    </a:move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6"/>
                      <a:pt x="39" y="20"/>
                      <a:pt x="35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6"/>
                      <a:pt x="0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9" y="0"/>
                      <a:pt x="43" y="4"/>
                      <a:pt x="43" y="9"/>
                    </a:cubicBezTo>
                    <a:close/>
                  </a:path>
                </a:pathLst>
              </a:custGeom>
              <a:grpFill/>
              <a:ln w="22225" cap="rnd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3825" y="1412"/>
                <a:ext cx="237" cy="100"/>
              </a:xfrm>
              <a:custGeom>
                <a:avLst/>
                <a:gdLst>
                  <a:gd name="T0" fmla="*/ 47 w 47"/>
                  <a:gd name="T1" fmla="*/ 9 h 20"/>
                  <a:gd name="T2" fmla="*/ 47 w 47"/>
                  <a:gd name="T3" fmla="*/ 11 h 20"/>
                  <a:gd name="T4" fmla="*/ 39 w 47"/>
                  <a:gd name="T5" fmla="*/ 20 h 20"/>
                  <a:gd name="T6" fmla="*/ 9 w 47"/>
                  <a:gd name="T7" fmla="*/ 20 h 20"/>
                  <a:gd name="T8" fmla="*/ 0 w 47"/>
                  <a:gd name="T9" fmla="*/ 11 h 20"/>
                  <a:gd name="T10" fmla="*/ 0 w 47"/>
                  <a:gd name="T11" fmla="*/ 9 h 20"/>
                  <a:gd name="T12" fmla="*/ 9 w 47"/>
                  <a:gd name="T13" fmla="*/ 0 h 20"/>
                  <a:gd name="T14" fmla="*/ 39 w 47"/>
                  <a:gd name="T15" fmla="*/ 0 h 20"/>
                  <a:gd name="T16" fmla="*/ 47 w 47"/>
                  <a:gd name="T1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0">
                    <a:moveTo>
                      <a:pt x="47" y="9"/>
                    </a:move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6"/>
                      <a:pt x="43" y="20"/>
                      <a:pt x="3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6"/>
                      <a:pt x="0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3" y="0"/>
                      <a:pt x="47" y="4"/>
                      <a:pt x="47" y="9"/>
                    </a:cubicBezTo>
                    <a:close/>
                  </a:path>
                </a:pathLst>
              </a:custGeom>
              <a:grpFill/>
              <a:ln w="22225" cap="rnd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30" y="1517"/>
                <a:ext cx="197" cy="96"/>
              </a:xfrm>
              <a:custGeom>
                <a:avLst/>
                <a:gdLst>
                  <a:gd name="T0" fmla="*/ 39 w 39"/>
                  <a:gd name="T1" fmla="*/ 8 h 19"/>
                  <a:gd name="T2" fmla="*/ 39 w 39"/>
                  <a:gd name="T3" fmla="*/ 10 h 19"/>
                  <a:gd name="T4" fmla="*/ 30 w 39"/>
                  <a:gd name="T5" fmla="*/ 19 h 19"/>
                  <a:gd name="T6" fmla="*/ 9 w 39"/>
                  <a:gd name="T7" fmla="*/ 19 h 19"/>
                  <a:gd name="T8" fmla="*/ 0 w 39"/>
                  <a:gd name="T9" fmla="*/ 10 h 19"/>
                  <a:gd name="T10" fmla="*/ 0 w 39"/>
                  <a:gd name="T11" fmla="*/ 8 h 19"/>
                  <a:gd name="T12" fmla="*/ 9 w 39"/>
                  <a:gd name="T13" fmla="*/ 0 h 19"/>
                  <a:gd name="T14" fmla="*/ 30 w 39"/>
                  <a:gd name="T15" fmla="*/ 0 h 19"/>
                  <a:gd name="T16" fmla="*/ 39 w 39"/>
                  <a:gd name="T17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9">
                    <a:moveTo>
                      <a:pt x="39" y="8"/>
                    </a:move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5"/>
                      <a:pt x="35" y="19"/>
                      <a:pt x="30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" y="19"/>
                      <a:pt x="0" y="15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9" y="4"/>
                      <a:pt x="39" y="8"/>
                    </a:cubicBezTo>
                    <a:close/>
                  </a:path>
                </a:pathLst>
              </a:custGeom>
              <a:grpFill/>
              <a:ln w="22225" cap="rnd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3820" y="1613"/>
                <a:ext cx="166" cy="95"/>
              </a:xfrm>
              <a:custGeom>
                <a:avLst/>
                <a:gdLst>
                  <a:gd name="T0" fmla="*/ 33 w 33"/>
                  <a:gd name="T1" fmla="*/ 9 h 19"/>
                  <a:gd name="T2" fmla="*/ 33 w 33"/>
                  <a:gd name="T3" fmla="*/ 10 h 19"/>
                  <a:gd name="T4" fmla="*/ 24 w 33"/>
                  <a:gd name="T5" fmla="*/ 19 h 19"/>
                  <a:gd name="T6" fmla="*/ 8 w 33"/>
                  <a:gd name="T7" fmla="*/ 19 h 19"/>
                  <a:gd name="T8" fmla="*/ 0 w 33"/>
                  <a:gd name="T9" fmla="*/ 10 h 19"/>
                  <a:gd name="T10" fmla="*/ 0 w 33"/>
                  <a:gd name="T11" fmla="*/ 9 h 19"/>
                  <a:gd name="T12" fmla="*/ 8 w 33"/>
                  <a:gd name="T13" fmla="*/ 0 h 19"/>
                  <a:gd name="T14" fmla="*/ 24 w 33"/>
                  <a:gd name="T15" fmla="*/ 0 h 19"/>
                  <a:gd name="T16" fmla="*/ 33 w 3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9">
                    <a:moveTo>
                      <a:pt x="33" y="9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5"/>
                      <a:pt x="29" y="19"/>
                      <a:pt x="24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4" y="19"/>
                      <a:pt x="0" y="15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9" y="0"/>
                      <a:pt x="33" y="4"/>
                      <a:pt x="33" y="9"/>
                    </a:cubicBezTo>
                    <a:close/>
                  </a:path>
                </a:pathLst>
              </a:custGeom>
              <a:grpFill/>
              <a:ln w="22225" cap="rnd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3709" y="1341"/>
                <a:ext cx="116" cy="141"/>
              </a:xfrm>
              <a:custGeom>
                <a:avLst/>
                <a:gdLst>
                  <a:gd name="T0" fmla="*/ 23 w 23"/>
                  <a:gd name="T1" fmla="*/ 0 h 28"/>
                  <a:gd name="T2" fmla="*/ 0 w 23"/>
                  <a:gd name="T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8">
                    <a:moveTo>
                      <a:pt x="23" y="0"/>
                    </a:moveTo>
                    <a:cubicBezTo>
                      <a:pt x="20" y="16"/>
                      <a:pt x="12" y="26"/>
                      <a:pt x="0" y="28"/>
                    </a:cubicBezTo>
                  </a:path>
                </a:pathLst>
              </a:custGeom>
              <a:grpFill/>
              <a:ln w="22225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669261" y="2736418"/>
              <a:ext cx="1524848" cy="1067109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  <a:ea typeface="CiscoSans" charset="0"/>
                  <a:cs typeface="CiscoSans" charset="0"/>
                </a:rPr>
                <a:t>Simplify Environment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72869" y="1248112"/>
            <a:ext cx="1677094" cy="1677092"/>
            <a:chOff x="5885482" y="2162778"/>
            <a:chExt cx="1677094" cy="1677092"/>
          </a:xfrm>
        </p:grpSpPr>
        <p:sp>
          <p:nvSpPr>
            <p:cNvPr id="17" name="Oval 16"/>
            <p:cNvSpPr/>
            <p:nvPr/>
          </p:nvSpPr>
          <p:spPr>
            <a:xfrm>
              <a:off x="5885482" y="2162778"/>
              <a:ext cx="1677094" cy="1677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09671" y="3262087"/>
              <a:ext cx="1428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dirty="0" smtClean="0">
                  <a:solidFill>
                    <a:schemeClr val="bg1"/>
                  </a:solidFill>
                  <a:latin typeface="+mn-lt"/>
                  <a:ea typeface="CiscoSans" charset="0"/>
                  <a:cs typeface="CiscoSans" charset="0"/>
                </a:rPr>
                <a:t>Lower TCO</a:t>
              </a:r>
              <a:endParaRPr lang="en-US" sz="16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endParaRPr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 bwMode="auto">
            <a:xfrm>
              <a:off x="6402924" y="2339163"/>
              <a:ext cx="642210" cy="622140"/>
              <a:chOff x="3490" y="1047"/>
              <a:chExt cx="672" cy="651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3602" y="1150"/>
                <a:ext cx="448" cy="448"/>
              </a:xfrm>
              <a:prstGeom prst="ellips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3661" y="1209"/>
                <a:ext cx="330" cy="330"/>
              </a:xfrm>
              <a:prstGeom prst="ellips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508" y="1247"/>
                <a:ext cx="654" cy="451"/>
              </a:xfrm>
              <a:custGeom>
                <a:avLst/>
                <a:gdLst>
                  <a:gd name="T0" fmla="*/ 9 w 222"/>
                  <a:gd name="T1" fmla="*/ 0 h 153"/>
                  <a:gd name="T2" fmla="*/ 20 w 222"/>
                  <a:gd name="T3" fmla="*/ 6 h 153"/>
                  <a:gd name="T4" fmla="*/ 14 w 222"/>
                  <a:gd name="T5" fmla="*/ 31 h 153"/>
                  <a:gd name="T6" fmla="*/ 4 w 222"/>
                  <a:gd name="T7" fmla="*/ 31 h 153"/>
                  <a:gd name="T8" fmla="*/ 0 w 222"/>
                  <a:gd name="T9" fmla="*/ 35 h 153"/>
                  <a:gd name="T10" fmla="*/ 0 w 222"/>
                  <a:gd name="T11" fmla="*/ 51 h 153"/>
                  <a:gd name="T12" fmla="*/ 4 w 222"/>
                  <a:gd name="T13" fmla="*/ 55 h 153"/>
                  <a:gd name="T14" fmla="*/ 14 w 222"/>
                  <a:gd name="T15" fmla="*/ 55 h 153"/>
                  <a:gd name="T16" fmla="*/ 21 w 222"/>
                  <a:gd name="T17" fmla="*/ 81 h 153"/>
                  <a:gd name="T18" fmla="*/ 14 w 222"/>
                  <a:gd name="T19" fmla="*/ 84 h 153"/>
                  <a:gd name="T20" fmla="*/ 12 w 222"/>
                  <a:gd name="T21" fmla="*/ 90 h 153"/>
                  <a:gd name="T22" fmla="*/ 20 w 222"/>
                  <a:gd name="T23" fmla="*/ 103 h 153"/>
                  <a:gd name="T24" fmla="*/ 25 w 222"/>
                  <a:gd name="T25" fmla="*/ 104 h 153"/>
                  <a:gd name="T26" fmla="*/ 32 w 222"/>
                  <a:gd name="T27" fmla="*/ 100 h 153"/>
                  <a:gd name="T28" fmla="*/ 51 w 222"/>
                  <a:gd name="T29" fmla="*/ 119 h 153"/>
                  <a:gd name="T30" fmla="*/ 47 w 222"/>
                  <a:gd name="T31" fmla="*/ 126 h 153"/>
                  <a:gd name="T32" fmla="*/ 49 w 222"/>
                  <a:gd name="T33" fmla="*/ 131 h 153"/>
                  <a:gd name="T34" fmla="*/ 61 w 222"/>
                  <a:gd name="T35" fmla="*/ 139 h 153"/>
                  <a:gd name="T36" fmla="*/ 67 w 222"/>
                  <a:gd name="T37" fmla="*/ 137 h 153"/>
                  <a:gd name="T38" fmla="*/ 70 w 222"/>
                  <a:gd name="T39" fmla="*/ 130 h 153"/>
                  <a:gd name="T40" fmla="*/ 104 w 222"/>
                  <a:gd name="T41" fmla="*/ 139 h 153"/>
                  <a:gd name="T42" fmla="*/ 180 w 222"/>
                  <a:gd name="T43" fmla="*/ 139 h 153"/>
                  <a:gd name="T44" fmla="*/ 180 w 222"/>
                  <a:gd name="T45" fmla="*/ 153 h 153"/>
                  <a:gd name="T46" fmla="*/ 222 w 222"/>
                  <a:gd name="T47" fmla="*/ 126 h 153"/>
                  <a:gd name="T48" fmla="*/ 180 w 222"/>
                  <a:gd name="T49" fmla="*/ 100 h 153"/>
                  <a:gd name="T50" fmla="*/ 180 w 222"/>
                  <a:gd name="T51" fmla="*/ 115 h 153"/>
                  <a:gd name="T52" fmla="*/ 164 w 222"/>
                  <a:gd name="T53" fmla="*/ 115 h 153"/>
                  <a:gd name="connsiteX0" fmla="*/ 405 w 10000"/>
                  <a:gd name="connsiteY0" fmla="*/ 0 h 10000"/>
                  <a:gd name="connsiteX1" fmla="*/ 901 w 10000"/>
                  <a:gd name="connsiteY1" fmla="*/ 392 h 10000"/>
                  <a:gd name="connsiteX2" fmla="*/ 631 w 10000"/>
                  <a:gd name="connsiteY2" fmla="*/ 2026 h 10000"/>
                  <a:gd name="connsiteX3" fmla="*/ 180 w 10000"/>
                  <a:gd name="connsiteY3" fmla="*/ 2026 h 10000"/>
                  <a:gd name="connsiteX4" fmla="*/ 0 w 10000"/>
                  <a:gd name="connsiteY4" fmla="*/ 2288 h 10000"/>
                  <a:gd name="connsiteX5" fmla="*/ 0 w 10000"/>
                  <a:gd name="connsiteY5" fmla="*/ 3333 h 10000"/>
                  <a:gd name="connsiteX6" fmla="*/ 180 w 10000"/>
                  <a:gd name="connsiteY6" fmla="*/ 3595 h 10000"/>
                  <a:gd name="connsiteX7" fmla="*/ 631 w 10000"/>
                  <a:gd name="connsiteY7" fmla="*/ 3595 h 10000"/>
                  <a:gd name="connsiteX8" fmla="*/ 946 w 10000"/>
                  <a:gd name="connsiteY8" fmla="*/ 5294 h 10000"/>
                  <a:gd name="connsiteX9" fmla="*/ 631 w 10000"/>
                  <a:gd name="connsiteY9" fmla="*/ 5490 h 10000"/>
                  <a:gd name="connsiteX10" fmla="*/ 541 w 10000"/>
                  <a:gd name="connsiteY10" fmla="*/ 5882 h 10000"/>
                  <a:gd name="connsiteX11" fmla="*/ 901 w 10000"/>
                  <a:gd name="connsiteY11" fmla="*/ 6732 h 10000"/>
                  <a:gd name="connsiteX12" fmla="*/ 1126 w 10000"/>
                  <a:gd name="connsiteY12" fmla="*/ 6797 h 10000"/>
                  <a:gd name="connsiteX13" fmla="*/ 1441 w 10000"/>
                  <a:gd name="connsiteY13" fmla="*/ 6536 h 10000"/>
                  <a:gd name="connsiteX14" fmla="*/ 2297 w 10000"/>
                  <a:gd name="connsiteY14" fmla="*/ 7778 h 10000"/>
                  <a:gd name="connsiteX15" fmla="*/ 2117 w 10000"/>
                  <a:gd name="connsiteY15" fmla="*/ 8235 h 10000"/>
                  <a:gd name="connsiteX16" fmla="*/ 2207 w 10000"/>
                  <a:gd name="connsiteY16" fmla="*/ 8562 h 10000"/>
                  <a:gd name="connsiteX17" fmla="*/ 2748 w 10000"/>
                  <a:gd name="connsiteY17" fmla="*/ 9085 h 10000"/>
                  <a:gd name="connsiteX18" fmla="*/ 3018 w 10000"/>
                  <a:gd name="connsiteY18" fmla="*/ 8954 h 10000"/>
                  <a:gd name="connsiteX19" fmla="*/ 3153 w 10000"/>
                  <a:gd name="connsiteY19" fmla="*/ 8497 h 10000"/>
                  <a:gd name="connsiteX20" fmla="*/ 4685 w 10000"/>
                  <a:gd name="connsiteY20" fmla="*/ 9085 h 10000"/>
                  <a:gd name="connsiteX21" fmla="*/ 8108 w 10000"/>
                  <a:gd name="connsiteY21" fmla="*/ 9085 h 10000"/>
                  <a:gd name="connsiteX22" fmla="*/ 8108 w 10000"/>
                  <a:gd name="connsiteY22" fmla="*/ 10000 h 10000"/>
                  <a:gd name="connsiteX23" fmla="*/ 10000 w 10000"/>
                  <a:gd name="connsiteY23" fmla="*/ 8235 h 10000"/>
                  <a:gd name="connsiteX24" fmla="*/ 8108 w 10000"/>
                  <a:gd name="connsiteY24" fmla="*/ 6536 h 10000"/>
                  <a:gd name="connsiteX25" fmla="*/ 8108 w 10000"/>
                  <a:gd name="connsiteY25" fmla="*/ 7516 h 10000"/>
                  <a:gd name="connsiteX26" fmla="*/ 7387 w 10000"/>
                  <a:gd name="connsiteY26" fmla="*/ 75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000">
                    <a:moveTo>
                      <a:pt x="405" y="0"/>
                    </a:moveTo>
                    <a:lnTo>
                      <a:pt x="901" y="392"/>
                    </a:lnTo>
                    <a:cubicBezTo>
                      <a:pt x="766" y="915"/>
                      <a:pt x="676" y="1503"/>
                      <a:pt x="631" y="2026"/>
                    </a:cubicBezTo>
                    <a:lnTo>
                      <a:pt x="180" y="2026"/>
                    </a:lnTo>
                    <a:lnTo>
                      <a:pt x="0" y="2288"/>
                    </a:lnTo>
                    <a:lnTo>
                      <a:pt x="0" y="3333"/>
                    </a:lnTo>
                    <a:cubicBezTo>
                      <a:pt x="90" y="3464"/>
                      <a:pt x="90" y="3595"/>
                      <a:pt x="180" y="3595"/>
                    </a:cubicBezTo>
                    <a:lnTo>
                      <a:pt x="631" y="3595"/>
                    </a:lnTo>
                    <a:cubicBezTo>
                      <a:pt x="676" y="4118"/>
                      <a:pt x="766" y="4706"/>
                      <a:pt x="946" y="5294"/>
                    </a:cubicBezTo>
                    <a:lnTo>
                      <a:pt x="631" y="5490"/>
                    </a:lnTo>
                    <a:cubicBezTo>
                      <a:pt x="586" y="5686"/>
                      <a:pt x="586" y="5752"/>
                      <a:pt x="541" y="5882"/>
                    </a:cubicBezTo>
                    <a:lnTo>
                      <a:pt x="901" y="6732"/>
                    </a:lnTo>
                    <a:cubicBezTo>
                      <a:pt x="991" y="6732"/>
                      <a:pt x="1036" y="6732"/>
                      <a:pt x="1126" y="6797"/>
                    </a:cubicBezTo>
                    <a:lnTo>
                      <a:pt x="1441" y="6536"/>
                    </a:lnTo>
                    <a:cubicBezTo>
                      <a:pt x="1712" y="6993"/>
                      <a:pt x="1982" y="7386"/>
                      <a:pt x="2297" y="7778"/>
                    </a:cubicBezTo>
                    <a:lnTo>
                      <a:pt x="2117" y="8235"/>
                    </a:lnTo>
                    <a:cubicBezTo>
                      <a:pt x="2162" y="8366"/>
                      <a:pt x="2162" y="8431"/>
                      <a:pt x="2207" y="8562"/>
                    </a:cubicBezTo>
                    <a:lnTo>
                      <a:pt x="2748" y="9085"/>
                    </a:lnTo>
                    <a:cubicBezTo>
                      <a:pt x="2838" y="9020"/>
                      <a:pt x="2928" y="9020"/>
                      <a:pt x="3018" y="8954"/>
                    </a:cubicBezTo>
                    <a:lnTo>
                      <a:pt x="3153" y="8497"/>
                    </a:lnTo>
                    <a:cubicBezTo>
                      <a:pt x="3559" y="8758"/>
                      <a:pt x="4099" y="9085"/>
                      <a:pt x="4685" y="9085"/>
                    </a:cubicBezTo>
                    <a:lnTo>
                      <a:pt x="8108" y="9085"/>
                    </a:lnTo>
                    <a:lnTo>
                      <a:pt x="8108" y="10000"/>
                    </a:lnTo>
                    <a:lnTo>
                      <a:pt x="10000" y="8235"/>
                    </a:lnTo>
                    <a:lnTo>
                      <a:pt x="8108" y="6536"/>
                    </a:lnTo>
                    <a:lnTo>
                      <a:pt x="8108" y="7516"/>
                    </a:lnTo>
                    <a:lnTo>
                      <a:pt x="7387" y="7516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490" y="1047"/>
                <a:ext cx="655" cy="454"/>
              </a:xfrm>
              <a:custGeom>
                <a:avLst/>
                <a:gdLst>
                  <a:gd name="T0" fmla="*/ 213 w 222"/>
                  <a:gd name="T1" fmla="*/ 154 h 154"/>
                  <a:gd name="T2" fmla="*/ 203 w 222"/>
                  <a:gd name="T3" fmla="*/ 148 h 154"/>
                  <a:gd name="T4" fmla="*/ 210 w 222"/>
                  <a:gd name="T5" fmla="*/ 123 h 154"/>
                  <a:gd name="T6" fmla="*/ 218 w 222"/>
                  <a:gd name="T7" fmla="*/ 123 h 154"/>
                  <a:gd name="T8" fmla="*/ 222 w 222"/>
                  <a:gd name="T9" fmla="*/ 119 h 154"/>
                  <a:gd name="T10" fmla="*/ 222 w 222"/>
                  <a:gd name="T11" fmla="*/ 103 h 154"/>
                  <a:gd name="T12" fmla="*/ 218 w 222"/>
                  <a:gd name="T13" fmla="*/ 99 h 154"/>
                  <a:gd name="T14" fmla="*/ 210 w 222"/>
                  <a:gd name="T15" fmla="*/ 99 h 154"/>
                  <a:gd name="T16" fmla="*/ 203 w 222"/>
                  <a:gd name="T17" fmla="*/ 73 h 154"/>
                  <a:gd name="T18" fmla="*/ 210 w 222"/>
                  <a:gd name="T19" fmla="*/ 69 h 154"/>
                  <a:gd name="T20" fmla="*/ 211 w 222"/>
                  <a:gd name="T21" fmla="*/ 63 h 154"/>
                  <a:gd name="T22" fmla="*/ 204 w 222"/>
                  <a:gd name="T23" fmla="*/ 51 h 154"/>
                  <a:gd name="T24" fmla="*/ 199 w 222"/>
                  <a:gd name="T25" fmla="*/ 49 h 154"/>
                  <a:gd name="T26" fmla="*/ 192 w 222"/>
                  <a:gd name="T27" fmla="*/ 53 h 154"/>
                  <a:gd name="T28" fmla="*/ 173 w 222"/>
                  <a:gd name="T29" fmla="*/ 34 h 154"/>
                  <a:gd name="T30" fmla="*/ 177 w 222"/>
                  <a:gd name="T31" fmla="*/ 27 h 154"/>
                  <a:gd name="T32" fmla="*/ 175 w 222"/>
                  <a:gd name="T33" fmla="*/ 22 h 154"/>
                  <a:gd name="T34" fmla="*/ 163 w 222"/>
                  <a:gd name="T35" fmla="*/ 14 h 154"/>
                  <a:gd name="T36" fmla="*/ 157 w 222"/>
                  <a:gd name="T37" fmla="*/ 16 h 154"/>
                  <a:gd name="T38" fmla="*/ 153 w 222"/>
                  <a:gd name="T39" fmla="*/ 23 h 154"/>
                  <a:gd name="T40" fmla="*/ 120 w 222"/>
                  <a:gd name="T41" fmla="*/ 15 h 154"/>
                  <a:gd name="T42" fmla="*/ 42 w 222"/>
                  <a:gd name="T43" fmla="*/ 15 h 154"/>
                  <a:gd name="T44" fmla="*/ 42 w 222"/>
                  <a:gd name="T45" fmla="*/ 0 h 154"/>
                  <a:gd name="T46" fmla="*/ 0 w 222"/>
                  <a:gd name="T47" fmla="*/ 27 h 154"/>
                  <a:gd name="T48" fmla="*/ 42 w 222"/>
                  <a:gd name="T49" fmla="*/ 53 h 154"/>
                  <a:gd name="T50" fmla="*/ 42 w 222"/>
                  <a:gd name="T51" fmla="*/ 39 h 154"/>
                  <a:gd name="T52" fmla="*/ 58 w 222"/>
                  <a:gd name="T53" fmla="*/ 39 h 154"/>
                  <a:gd name="connsiteX0" fmla="*/ 9595 w 10000"/>
                  <a:gd name="connsiteY0" fmla="*/ 10000 h 10000"/>
                  <a:gd name="connsiteX1" fmla="*/ 9144 w 10000"/>
                  <a:gd name="connsiteY1" fmla="*/ 9610 h 10000"/>
                  <a:gd name="connsiteX2" fmla="*/ 9459 w 10000"/>
                  <a:gd name="connsiteY2" fmla="*/ 7987 h 10000"/>
                  <a:gd name="connsiteX3" fmla="*/ 9820 w 10000"/>
                  <a:gd name="connsiteY3" fmla="*/ 7987 h 10000"/>
                  <a:gd name="connsiteX4" fmla="*/ 10000 w 10000"/>
                  <a:gd name="connsiteY4" fmla="*/ 7727 h 10000"/>
                  <a:gd name="connsiteX5" fmla="*/ 10000 w 10000"/>
                  <a:gd name="connsiteY5" fmla="*/ 6688 h 10000"/>
                  <a:gd name="connsiteX6" fmla="*/ 9820 w 10000"/>
                  <a:gd name="connsiteY6" fmla="*/ 6429 h 10000"/>
                  <a:gd name="connsiteX7" fmla="*/ 9459 w 10000"/>
                  <a:gd name="connsiteY7" fmla="*/ 6429 h 10000"/>
                  <a:gd name="connsiteX8" fmla="*/ 9144 w 10000"/>
                  <a:gd name="connsiteY8" fmla="*/ 4740 h 10000"/>
                  <a:gd name="connsiteX9" fmla="*/ 9459 w 10000"/>
                  <a:gd name="connsiteY9" fmla="*/ 4481 h 10000"/>
                  <a:gd name="connsiteX10" fmla="*/ 9505 w 10000"/>
                  <a:gd name="connsiteY10" fmla="*/ 4091 h 10000"/>
                  <a:gd name="connsiteX11" fmla="*/ 9189 w 10000"/>
                  <a:gd name="connsiteY11" fmla="*/ 3312 h 10000"/>
                  <a:gd name="connsiteX12" fmla="*/ 8964 w 10000"/>
                  <a:gd name="connsiteY12" fmla="*/ 3182 h 10000"/>
                  <a:gd name="connsiteX13" fmla="*/ 8649 w 10000"/>
                  <a:gd name="connsiteY13" fmla="*/ 3442 h 10000"/>
                  <a:gd name="connsiteX14" fmla="*/ 7793 w 10000"/>
                  <a:gd name="connsiteY14" fmla="*/ 2208 h 10000"/>
                  <a:gd name="connsiteX15" fmla="*/ 7973 w 10000"/>
                  <a:gd name="connsiteY15" fmla="*/ 1753 h 10000"/>
                  <a:gd name="connsiteX16" fmla="*/ 7883 w 10000"/>
                  <a:gd name="connsiteY16" fmla="*/ 1429 h 10000"/>
                  <a:gd name="connsiteX17" fmla="*/ 7342 w 10000"/>
                  <a:gd name="connsiteY17" fmla="*/ 909 h 10000"/>
                  <a:gd name="connsiteX18" fmla="*/ 7072 w 10000"/>
                  <a:gd name="connsiteY18" fmla="*/ 1039 h 10000"/>
                  <a:gd name="connsiteX19" fmla="*/ 6892 w 10000"/>
                  <a:gd name="connsiteY19" fmla="*/ 1494 h 10000"/>
                  <a:gd name="connsiteX20" fmla="*/ 5405 w 10000"/>
                  <a:gd name="connsiteY20" fmla="*/ 974 h 10000"/>
                  <a:gd name="connsiteX21" fmla="*/ 1892 w 10000"/>
                  <a:gd name="connsiteY21" fmla="*/ 974 h 10000"/>
                  <a:gd name="connsiteX22" fmla="*/ 1892 w 10000"/>
                  <a:gd name="connsiteY22" fmla="*/ 0 h 10000"/>
                  <a:gd name="connsiteX23" fmla="*/ 0 w 10000"/>
                  <a:gd name="connsiteY23" fmla="*/ 1753 h 10000"/>
                  <a:gd name="connsiteX24" fmla="*/ 1892 w 10000"/>
                  <a:gd name="connsiteY24" fmla="*/ 3442 h 10000"/>
                  <a:gd name="connsiteX25" fmla="*/ 1892 w 10000"/>
                  <a:gd name="connsiteY25" fmla="*/ 2532 h 10000"/>
                  <a:gd name="connsiteX26" fmla="*/ 2613 w 10000"/>
                  <a:gd name="connsiteY26" fmla="*/ 253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000">
                    <a:moveTo>
                      <a:pt x="9595" y="10000"/>
                    </a:moveTo>
                    <a:lnTo>
                      <a:pt x="9144" y="9610"/>
                    </a:lnTo>
                    <a:cubicBezTo>
                      <a:pt x="9279" y="9091"/>
                      <a:pt x="9414" y="8506"/>
                      <a:pt x="9459" y="7987"/>
                    </a:cubicBezTo>
                    <a:lnTo>
                      <a:pt x="9820" y="7987"/>
                    </a:lnTo>
                    <a:lnTo>
                      <a:pt x="10000" y="7727"/>
                    </a:lnTo>
                    <a:lnTo>
                      <a:pt x="10000" y="6688"/>
                    </a:lnTo>
                    <a:lnTo>
                      <a:pt x="9820" y="6429"/>
                    </a:lnTo>
                    <a:lnTo>
                      <a:pt x="9459" y="6429"/>
                    </a:lnTo>
                    <a:cubicBezTo>
                      <a:pt x="9414" y="5909"/>
                      <a:pt x="9279" y="5260"/>
                      <a:pt x="9144" y="4740"/>
                    </a:cubicBezTo>
                    <a:lnTo>
                      <a:pt x="9459" y="4481"/>
                    </a:lnTo>
                    <a:cubicBezTo>
                      <a:pt x="9505" y="4351"/>
                      <a:pt x="9505" y="4286"/>
                      <a:pt x="9505" y="4091"/>
                    </a:cubicBezTo>
                    <a:lnTo>
                      <a:pt x="9189" y="3312"/>
                    </a:lnTo>
                    <a:cubicBezTo>
                      <a:pt x="9099" y="3247"/>
                      <a:pt x="9054" y="3247"/>
                      <a:pt x="8964" y="3182"/>
                    </a:cubicBezTo>
                    <a:lnTo>
                      <a:pt x="8649" y="3442"/>
                    </a:lnTo>
                    <a:cubicBezTo>
                      <a:pt x="8378" y="2987"/>
                      <a:pt x="8108" y="2597"/>
                      <a:pt x="7793" y="2208"/>
                    </a:cubicBezTo>
                    <a:lnTo>
                      <a:pt x="7973" y="1753"/>
                    </a:lnTo>
                    <a:cubicBezTo>
                      <a:pt x="7928" y="1623"/>
                      <a:pt x="7928" y="1558"/>
                      <a:pt x="7883" y="1429"/>
                    </a:cubicBezTo>
                    <a:lnTo>
                      <a:pt x="7342" y="909"/>
                    </a:lnTo>
                    <a:cubicBezTo>
                      <a:pt x="7207" y="974"/>
                      <a:pt x="7162" y="974"/>
                      <a:pt x="7072" y="1039"/>
                    </a:cubicBezTo>
                    <a:lnTo>
                      <a:pt x="6892" y="1494"/>
                    </a:lnTo>
                    <a:cubicBezTo>
                      <a:pt x="6532" y="1299"/>
                      <a:pt x="5991" y="974"/>
                      <a:pt x="5405" y="974"/>
                    </a:cubicBezTo>
                    <a:lnTo>
                      <a:pt x="1892" y="974"/>
                    </a:lnTo>
                    <a:lnTo>
                      <a:pt x="1892" y="0"/>
                    </a:lnTo>
                    <a:lnTo>
                      <a:pt x="0" y="1753"/>
                    </a:lnTo>
                    <a:lnTo>
                      <a:pt x="1892" y="3442"/>
                    </a:lnTo>
                    <a:lnTo>
                      <a:pt x="1892" y="2532"/>
                    </a:lnTo>
                    <a:lnTo>
                      <a:pt x="2613" y="2532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791" y="1303"/>
                <a:ext cx="71" cy="130"/>
              </a:xfrm>
              <a:custGeom>
                <a:avLst/>
                <a:gdLst>
                  <a:gd name="T0" fmla="*/ 0 w 24"/>
                  <a:gd name="T1" fmla="*/ 36 h 44"/>
                  <a:gd name="T2" fmla="*/ 0 w 24"/>
                  <a:gd name="T3" fmla="*/ 36 h 44"/>
                  <a:gd name="T4" fmla="*/ 8 w 24"/>
                  <a:gd name="T5" fmla="*/ 44 h 44"/>
                  <a:gd name="T6" fmla="*/ 16 w 24"/>
                  <a:gd name="T7" fmla="*/ 44 h 44"/>
                  <a:gd name="T8" fmla="*/ 24 w 24"/>
                  <a:gd name="T9" fmla="*/ 36 h 44"/>
                  <a:gd name="T10" fmla="*/ 24 w 24"/>
                  <a:gd name="T11" fmla="*/ 30 h 44"/>
                  <a:gd name="T12" fmla="*/ 19 w 24"/>
                  <a:gd name="T13" fmla="*/ 22 h 44"/>
                  <a:gd name="T14" fmla="*/ 5 w 24"/>
                  <a:gd name="T15" fmla="*/ 18 h 44"/>
                  <a:gd name="T16" fmla="*/ 0 w 24"/>
                  <a:gd name="T17" fmla="*/ 10 h 44"/>
                  <a:gd name="T18" fmla="*/ 0 w 24"/>
                  <a:gd name="T19" fmla="*/ 8 h 44"/>
                  <a:gd name="T20" fmla="*/ 8 w 24"/>
                  <a:gd name="T21" fmla="*/ 0 h 44"/>
                  <a:gd name="T22" fmla="*/ 16 w 24"/>
                  <a:gd name="T23" fmla="*/ 0 h 44"/>
                  <a:gd name="T24" fmla="*/ 24 w 24"/>
                  <a:gd name="T25" fmla="*/ 8 h 44"/>
                  <a:gd name="T26" fmla="*/ 24 w 24"/>
                  <a:gd name="T2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4"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44"/>
                      <a:pt x="24" y="40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26"/>
                      <a:pt x="22" y="23"/>
                      <a:pt x="19" y="2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17"/>
                      <a:pt x="0" y="14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0"/>
                      <a:pt x="24" y="4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flipV="1">
                <a:off x="3826" y="1256"/>
                <a:ext cx="0" cy="47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3826" y="1433"/>
                <a:ext cx="0" cy="47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656820" y="1244165"/>
            <a:ext cx="1677094" cy="1727796"/>
            <a:chOff x="3729501" y="2162778"/>
            <a:chExt cx="1677094" cy="1727796"/>
          </a:xfrm>
        </p:grpSpPr>
        <p:sp>
          <p:nvSpPr>
            <p:cNvPr id="28" name="Oval 27"/>
            <p:cNvSpPr/>
            <p:nvPr/>
          </p:nvSpPr>
          <p:spPr>
            <a:xfrm>
              <a:off x="3729501" y="2162778"/>
              <a:ext cx="1677094" cy="167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35728" y="2884734"/>
              <a:ext cx="1464640" cy="100584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  <a:ea typeface="CiscoSans" charset="0"/>
                  <a:cs typeface="CiscoSans" charset="0"/>
                </a:rPr>
                <a:t>Standardize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  <a:ea typeface="CiscoSans" charset="0"/>
                  <a:cs typeface="CiscoSans" charset="0"/>
                </a:rPr>
                <a:t>All Solutions</a:t>
              </a:r>
              <a:endParaRPr lang="en-US" sz="16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endParaRPr>
            </a:p>
          </p:txBody>
        </p:sp>
        <p:grpSp>
          <p:nvGrpSpPr>
            <p:cNvPr id="30" name="Group 75"/>
            <p:cNvGrpSpPr>
              <a:grpSpLocks noChangeAspect="1"/>
            </p:cNvGrpSpPr>
            <p:nvPr/>
          </p:nvGrpSpPr>
          <p:grpSpPr bwMode="auto">
            <a:xfrm>
              <a:off x="4220181" y="2345448"/>
              <a:ext cx="695734" cy="584112"/>
              <a:chOff x="6479" y="2479"/>
              <a:chExt cx="829" cy="696"/>
            </a:xfrm>
          </p:grpSpPr>
          <p:sp>
            <p:nvSpPr>
              <p:cNvPr id="31" name="Freeform 76"/>
              <p:cNvSpPr>
                <a:spLocks/>
              </p:cNvSpPr>
              <p:nvPr/>
            </p:nvSpPr>
            <p:spPr bwMode="auto">
              <a:xfrm>
                <a:off x="6635" y="2479"/>
                <a:ext cx="673" cy="696"/>
              </a:xfrm>
              <a:custGeom>
                <a:avLst/>
                <a:gdLst>
                  <a:gd name="T0" fmla="*/ 8 w 151"/>
                  <a:gd name="T1" fmla="*/ 118 h 156"/>
                  <a:gd name="T2" fmla="*/ 15 w 151"/>
                  <a:gd name="T3" fmla="*/ 129 h 156"/>
                  <a:gd name="T4" fmla="*/ 30 w 151"/>
                  <a:gd name="T5" fmla="*/ 121 h 156"/>
                  <a:gd name="T6" fmla="*/ 43 w 151"/>
                  <a:gd name="T7" fmla="*/ 131 h 156"/>
                  <a:gd name="T8" fmla="*/ 39 w 151"/>
                  <a:gd name="T9" fmla="*/ 148 h 156"/>
                  <a:gd name="T10" fmla="*/ 68 w 151"/>
                  <a:gd name="T11" fmla="*/ 156 h 156"/>
                  <a:gd name="T12" fmla="*/ 72 w 151"/>
                  <a:gd name="T13" fmla="*/ 139 h 156"/>
                  <a:gd name="T14" fmla="*/ 89 w 151"/>
                  <a:gd name="T15" fmla="*/ 137 h 156"/>
                  <a:gd name="T16" fmla="*/ 98 w 151"/>
                  <a:gd name="T17" fmla="*/ 152 h 156"/>
                  <a:gd name="T18" fmla="*/ 124 w 151"/>
                  <a:gd name="T19" fmla="*/ 136 h 156"/>
                  <a:gd name="T20" fmla="*/ 116 w 151"/>
                  <a:gd name="T21" fmla="*/ 121 h 156"/>
                  <a:gd name="T22" fmla="*/ 126 w 151"/>
                  <a:gd name="T23" fmla="*/ 108 h 156"/>
                  <a:gd name="T24" fmla="*/ 143 w 151"/>
                  <a:gd name="T25" fmla="*/ 112 h 156"/>
                  <a:gd name="T26" fmla="*/ 151 w 151"/>
                  <a:gd name="T27" fmla="*/ 83 h 156"/>
                  <a:gd name="T28" fmla="*/ 134 w 151"/>
                  <a:gd name="T29" fmla="*/ 79 h 156"/>
                  <a:gd name="T30" fmla="*/ 132 w 151"/>
                  <a:gd name="T31" fmla="*/ 62 h 156"/>
                  <a:gd name="T32" fmla="*/ 147 w 151"/>
                  <a:gd name="T33" fmla="*/ 53 h 156"/>
                  <a:gd name="T34" fmla="*/ 131 w 151"/>
                  <a:gd name="T35" fmla="*/ 27 h 156"/>
                  <a:gd name="T36" fmla="*/ 116 w 151"/>
                  <a:gd name="T37" fmla="*/ 35 h 156"/>
                  <a:gd name="T38" fmla="*/ 103 w 151"/>
                  <a:gd name="T39" fmla="*/ 25 h 156"/>
                  <a:gd name="T40" fmla="*/ 107 w 151"/>
                  <a:gd name="T41" fmla="*/ 8 h 156"/>
                  <a:gd name="T42" fmla="*/ 78 w 151"/>
                  <a:gd name="T43" fmla="*/ 0 h 156"/>
                  <a:gd name="T44" fmla="*/ 74 w 151"/>
                  <a:gd name="T45" fmla="*/ 17 h 156"/>
                  <a:gd name="T46" fmla="*/ 57 w 151"/>
                  <a:gd name="T47" fmla="*/ 19 h 156"/>
                  <a:gd name="T48" fmla="*/ 48 w 151"/>
                  <a:gd name="T49" fmla="*/ 4 h 156"/>
                  <a:gd name="T50" fmla="*/ 22 w 151"/>
                  <a:gd name="T51" fmla="*/ 20 h 156"/>
                  <a:gd name="T52" fmla="*/ 30 w 151"/>
                  <a:gd name="T53" fmla="*/ 35 h 156"/>
                  <a:gd name="T54" fmla="*/ 20 w 151"/>
                  <a:gd name="T55" fmla="*/ 48 h 156"/>
                  <a:gd name="T56" fmla="*/ 3 w 151"/>
                  <a:gd name="T57" fmla="*/ 44 h 156"/>
                  <a:gd name="T58" fmla="*/ 0 w 151"/>
                  <a:gd name="T59" fmla="*/ 54 h 156"/>
                  <a:gd name="connsiteX0" fmla="*/ 530 w 10000"/>
                  <a:gd name="connsiteY0" fmla="*/ 7564 h 10000"/>
                  <a:gd name="connsiteX1" fmla="*/ 993 w 10000"/>
                  <a:gd name="connsiteY1" fmla="*/ 8269 h 10000"/>
                  <a:gd name="connsiteX2" fmla="*/ 1987 w 10000"/>
                  <a:gd name="connsiteY2" fmla="*/ 7756 h 10000"/>
                  <a:gd name="connsiteX3" fmla="*/ 2848 w 10000"/>
                  <a:gd name="connsiteY3" fmla="*/ 8397 h 10000"/>
                  <a:gd name="connsiteX4" fmla="*/ 2583 w 10000"/>
                  <a:gd name="connsiteY4" fmla="*/ 9487 h 10000"/>
                  <a:gd name="connsiteX5" fmla="*/ 4503 w 10000"/>
                  <a:gd name="connsiteY5" fmla="*/ 10000 h 10000"/>
                  <a:gd name="connsiteX6" fmla="*/ 4768 w 10000"/>
                  <a:gd name="connsiteY6" fmla="*/ 8910 h 10000"/>
                  <a:gd name="connsiteX7" fmla="*/ 5894 w 10000"/>
                  <a:gd name="connsiteY7" fmla="*/ 8782 h 10000"/>
                  <a:gd name="connsiteX8" fmla="*/ 6490 w 10000"/>
                  <a:gd name="connsiteY8" fmla="*/ 9744 h 10000"/>
                  <a:gd name="connsiteX9" fmla="*/ 8212 w 10000"/>
                  <a:gd name="connsiteY9" fmla="*/ 8718 h 10000"/>
                  <a:gd name="connsiteX10" fmla="*/ 7682 w 10000"/>
                  <a:gd name="connsiteY10" fmla="*/ 7756 h 10000"/>
                  <a:gd name="connsiteX11" fmla="*/ 8344 w 10000"/>
                  <a:gd name="connsiteY11" fmla="*/ 6923 h 10000"/>
                  <a:gd name="connsiteX12" fmla="*/ 9470 w 10000"/>
                  <a:gd name="connsiteY12" fmla="*/ 7179 h 10000"/>
                  <a:gd name="connsiteX13" fmla="*/ 10000 w 10000"/>
                  <a:gd name="connsiteY13" fmla="*/ 5321 h 10000"/>
                  <a:gd name="connsiteX14" fmla="*/ 8874 w 10000"/>
                  <a:gd name="connsiteY14" fmla="*/ 5064 h 10000"/>
                  <a:gd name="connsiteX15" fmla="*/ 8742 w 10000"/>
                  <a:gd name="connsiteY15" fmla="*/ 3974 h 10000"/>
                  <a:gd name="connsiteX16" fmla="*/ 9735 w 10000"/>
                  <a:gd name="connsiteY16" fmla="*/ 3397 h 10000"/>
                  <a:gd name="connsiteX17" fmla="*/ 8675 w 10000"/>
                  <a:gd name="connsiteY17" fmla="*/ 1731 h 10000"/>
                  <a:gd name="connsiteX18" fmla="*/ 7682 w 10000"/>
                  <a:gd name="connsiteY18" fmla="*/ 2244 h 10000"/>
                  <a:gd name="connsiteX19" fmla="*/ 6821 w 10000"/>
                  <a:gd name="connsiteY19" fmla="*/ 1603 h 10000"/>
                  <a:gd name="connsiteX20" fmla="*/ 7086 w 10000"/>
                  <a:gd name="connsiteY20" fmla="*/ 513 h 10000"/>
                  <a:gd name="connsiteX21" fmla="*/ 5166 w 10000"/>
                  <a:gd name="connsiteY21" fmla="*/ 0 h 10000"/>
                  <a:gd name="connsiteX22" fmla="*/ 4901 w 10000"/>
                  <a:gd name="connsiteY22" fmla="*/ 1090 h 10000"/>
                  <a:gd name="connsiteX23" fmla="*/ 3775 w 10000"/>
                  <a:gd name="connsiteY23" fmla="*/ 1218 h 10000"/>
                  <a:gd name="connsiteX24" fmla="*/ 3179 w 10000"/>
                  <a:gd name="connsiteY24" fmla="*/ 256 h 10000"/>
                  <a:gd name="connsiteX25" fmla="*/ 1457 w 10000"/>
                  <a:gd name="connsiteY25" fmla="*/ 1282 h 10000"/>
                  <a:gd name="connsiteX26" fmla="*/ 1987 w 10000"/>
                  <a:gd name="connsiteY26" fmla="*/ 2244 h 10000"/>
                  <a:gd name="connsiteX27" fmla="*/ 1325 w 10000"/>
                  <a:gd name="connsiteY27" fmla="*/ 3077 h 10000"/>
                  <a:gd name="connsiteX28" fmla="*/ 199 w 10000"/>
                  <a:gd name="connsiteY28" fmla="*/ 2821 h 10000"/>
                  <a:gd name="connsiteX29" fmla="*/ 0 w 10000"/>
                  <a:gd name="connsiteY29" fmla="*/ 34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000" h="10000">
                    <a:moveTo>
                      <a:pt x="530" y="7564"/>
                    </a:moveTo>
                    <a:lnTo>
                      <a:pt x="993" y="8269"/>
                    </a:lnTo>
                    <a:lnTo>
                      <a:pt x="1987" y="7756"/>
                    </a:lnTo>
                    <a:cubicBezTo>
                      <a:pt x="2252" y="8013"/>
                      <a:pt x="2517" y="8205"/>
                      <a:pt x="2848" y="8397"/>
                    </a:cubicBezTo>
                    <a:lnTo>
                      <a:pt x="2583" y="9487"/>
                    </a:lnTo>
                    <a:lnTo>
                      <a:pt x="4503" y="10000"/>
                    </a:lnTo>
                    <a:lnTo>
                      <a:pt x="4768" y="8910"/>
                    </a:lnTo>
                    <a:cubicBezTo>
                      <a:pt x="5166" y="8910"/>
                      <a:pt x="5563" y="8846"/>
                      <a:pt x="5894" y="8782"/>
                    </a:cubicBezTo>
                    <a:lnTo>
                      <a:pt x="6490" y="9744"/>
                    </a:lnTo>
                    <a:lnTo>
                      <a:pt x="8212" y="8718"/>
                    </a:lnTo>
                    <a:lnTo>
                      <a:pt x="7682" y="7756"/>
                    </a:lnTo>
                    <a:cubicBezTo>
                      <a:pt x="7947" y="7500"/>
                      <a:pt x="8146" y="7244"/>
                      <a:pt x="8344" y="6923"/>
                    </a:cubicBezTo>
                    <a:lnTo>
                      <a:pt x="9470" y="7179"/>
                    </a:lnTo>
                    <a:lnTo>
                      <a:pt x="10000" y="5321"/>
                    </a:lnTo>
                    <a:lnTo>
                      <a:pt x="8874" y="5064"/>
                    </a:lnTo>
                    <a:cubicBezTo>
                      <a:pt x="8874" y="4679"/>
                      <a:pt x="8808" y="4295"/>
                      <a:pt x="8742" y="3974"/>
                    </a:cubicBezTo>
                    <a:lnTo>
                      <a:pt x="9735" y="3397"/>
                    </a:lnTo>
                    <a:lnTo>
                      <a:pt x="8675" y="1731"/>
                    </a:lnTo>
                    <a:lnTo>
                      <a:pt x="7682" y="2244"/>
                    </a:lnTo>
                    <a:cubicBezTo>
                      <a:pt x="7417" y="1987"/>
                      <a:pt x="7152" y="1795"/>
                      <a:pt x="6821" y="1603"/>
                    </a:cubicBezTo>
                    <a:lnTo>
                      <a:pt x="7086" y="513"/>
                    </a:lnTo>
                    <a:lnTo>
                      <a:pt x="5166" y="0"/>
                    </a:lnTo>
                    <a:lnTo>
                      <a:pt x="4901" y="1090"/>
                    </a:lnTo>
                    <a:cubicBezTo>
                      <a:pt x="4503" y="1090"/>
                      <a:pt x="4106" y="1154"/>
                      <a:pt x="3775" y="1218"/>
                    </a:cubicBezTo>
                    <a:lnTo>
                      <a:pt x="3179" y="256"/>
                    </a:lnTo>
                    <a:lnTo>
                      <a:pt x="1457" y="1282"/>
                    </a:lnTo>
                    <a:lnTo>
                      <a:pt x="1987" y="2244"/>
                    </a:lnTo>
                    <a:cubicBezTo>
                      <a:pt x="1722" y="2500"/>
                      <a:pt x="1523" y="2756"/>
                      <a:pt x="1325" y="3077"/>
                    </a:cubicBezTo>
                    <a:lnTo>
                      <a:pt x="199" y="2821"/>
                    </a:lnTo>
                    <a:lnTo>
                      <a:pt x="0" y="3462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77"/>
              <p:cNvSpPr>
                <a:spLocks noChangeArrowheads="1"/>
              </p:cNvSpPr>
              <p:nvPr/>
            </p:nvSpPr>
            <p:spPr bwMode="auto">
              <a:xfrm>
                <a:off x="6835" y="2702"/>
                <a:ext cx="250" cy="249"/>
              </a:xfrm>
              <a:prstGeom prst="ellips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78"/>
              <p:cNvSpPr>
                <a:spLocks noChangeShapeType="1"/>
              </p:cNvSpPr>
              <p:nvPr/>
            </p:nvSpPr>
            <p:spPr bwMode="auto">
              <a:xfrm>
                <a:off x="6479" y="2773"/>
                <a:ext cx="249" cy="0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79"/>
              <p:cNvSpPr>
                <a:spLocks noChangeShapeType="1"/>
              </p:cNvSpPr>
              <p:nvPr/>
            </p:nvSpPr>
            <p:spPr bwMode="auto">
              <a:xfrm>
                <a:off x="6568" y="2951"/>
                <a:ext cx="178" cy="0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80"/>
              <p:cNvSpPr>
                <a:spLocks noChangeShapeType="1"/>
              </p:cNvSpPr>
              <p:nvPr/>
            </p:nvSpPr>
            <p:spPr bwMode="auto">
              <a:xfrm>
                <a:off x="6622" y="2862"/>
                <a:ext cx="160" cy="0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itle 7"/>
          <p:cNvSpPr txBox="1">
            <a:spLocks/>
          </p:cNvSpPr>
          <p:nvPr/>
        </p:nvSpPr>
        <p:spPr bwMode="auto">
          <a:xfrm>
            <a:off x="437768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What If There Was an Easier Way?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059629" y="3737101"/>
            <a:ext cx="4585011" cy="26650"/>
          </a:xfrm>
          <a:prstGeom prst="line">
            <a:avLst/>
          </a:prstGeom>
          <a:noFill/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37"/>
          <p:cNvGrpSpPr/>
          <p:nvPr/>
        </p:nvGrpSpPr>
        <p:grpSpPr>
          <a:xfrm>
            <a:off x="1869044" y="2511795"/>
            <a:ext cx="1677094" cy="1677092"/>
            <a:chOff x="5885482" y="2162778"/>
            <a:chExt cx="1677094" cy="1677092"/>
          </a:xfrm>
        </p:grpSpPr>
        <p:sp>
          <p:nvSpPr>
            <p:cNvPr id="39" name="Oval 38"/>
            <p:cNvSpPr/>
            <p:nvPr/>
          </p:nvSpPr>
          <p:spPr>
            <a:xfrm>
              <a:off x="5885482" y="2162778"/>
              <a:ext cx="1677094" cy="1677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09671" y="3067211"/>
              <a:ext cx="14287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dirty="0" smtClean="0">
                  <a:solidFill>
                    <a:schemeClr val="bg1"/>
                  </a:solidFill>
                  <a:latin typeface="+mn-lt"/>
                  <a:ea typeface="CiscoSans" charset="0"/>
                  <a:cs typeface="CiscoSans" charset="0"/>
                </a:rPr>
                <a:t>Financial Predictability</a:t>
              </a:r>
            </a:p>
          </p:txBody>
        </p:sp>
        <p:grpSp>
          <p:nvGrpSpPr>
            <p:cNvPr id="41" name="Group 16"/>
            <p:cNvGrpSpPr>
              <a:grpSpLocks noChangeAspect="1"/>
            </p:cNvGrpSpPr>
            <p:nvPr/>
          </p:nvGrpSpPr>
          <p:grpSpPr bwMode="auto">
            <a:xfrm>
              <a:off x="6402924" y="2339163"/>
              <a:ext cx="642210" cy="622140"/>
              <a:chOff x="3490" y="1047"/>
              <a:chExt cx="672" cy="651"/>
            </a:xfrm>
          </p:grpSpPr>
          <p:sp>
            <p:nvSpPr>
              <p:cNvPr id="42" name="Oval 17"/>
              <p:cNvSpPr>
                <a:spLocks noChangeArrowheads="1"/>
              </p:cNvSpPr>
              <p:nvPr/>
            </p:nvSpPr>
            <p:spPr bwMode="auto">
              <a:xfrm>
                <a:off x="3602" y="1150"/>
                <a:ext cx="448" cy="448"/>
              </a:xfrm>
              <a:prstGeom prst="ellips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auto">
              <a:xfrm>
                <a:off x="3661" y="1209"/>
                <a:ext cx="330" cy="330"/>
              </a:xfrm>
              <a:prstGeom prst="ellips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508" y="1247"/>
                <a:ext cx="654" cy="451"/>
              </a:xfrm>
              <a:custGeom>
                <a:avLst/>
                <a:gdLst>
                  <a:gd name="T0" fmla="*/ 9 w 222"/>
                  <a:gd name="T1" fmla="*/ 0 h 153"/>
                  <a:gd name="T2" fmla="*/ 20 w 222"/>
                  <a:gd name="T3" fmla="*/ 6 h 153"/>
                  <a:gd name="T4" fmla="*/ 14 w 222"/>
                  <a:gd name="T5" fmla="*/ 31 h 153"/>
                  <a:gd name="T6" fmla="*/ 4 w 222"/>
                  <a:gd name="T7" fmla="*/ 31 h 153"/>
                  <a:gd name="T8" fmla="*/ 0 w 222"/>
                  <a:gd name="T9" fmla="*/ 35 h 153"/>
                  <a:gd name="T10" fmla="*/ 0 w 222"/>
                  <a:gd name="T11" fmla="*/ 51 h 153"/>
                  <a:gd name="T12" fmla="*/ 4 w 222"/>
                  <a:gd name="T13" fmla="*/ 55 h 153"/>
                  <a:gd name="T14" fmla="*/ 14 w 222"/>
                  <a:gd name="T15" fmla="*/ 55 h 153"/>
                  <a:gd name="T16" fmla="*/ 21 w 222"/>
                  <a:gd name="T17" fmla="*/ 81 h 153"/>
                  <a:gd name="T18" fmla="*/ 14 w 222"/>
                  <a:gd name="T19" fmla="*/ 84 h 153"/>
                  <a:gd name="T20" fmla="*/ 12 w 222"/>
                  <a:gd name="T21" fmla="*/ 90 h 153"/>
                  <a:gd name="T22" fmla="*/ 20 w 222"/>
                  <a:gd name="T23" fmla="*/ 103 h 153"/>
                  <a:gd name="T24" fmla="*/ 25 w 222"/>
                  <a:gd name="T25" fmla="*/ 104 h 153"/>
                  <a:gd name="T26" fmla="*/ 32 w 222"/>
                  <a:gd name="T27" fmla="*/ 100 h 153"/>
                  <a:gd name="T28" fmla="*/ 51 w 222"/>
                  <a:gd name="T29" fmla="*/ 119 h 153"/>
                  <a:gd name="T30" fmla="*/ 47 w 222"/>
                  <a:gd name="T31" fmla="*/ 126 h 153"/>
                  <a:gd name="T32" fmla="*/ 49 w 222"/>
                  <a:gd name="T33" fmla="*/ 131 h 153"/>
                  <a:gd name="T34" fmla="*/ 61 w 222"/>
                  <a:gd name="T35" fmla="*/ 139 h 153"/>
                  <a:gd name="T36" fmla="*/ 67 w 222"/>
                  <a:gd name="T37" fmla="*/ 137 h 153"/>
                  <a:gd name="T38" fmla="*/ 70 w 222"/>
                  <a:gd name="T39" fmla="*/ 130 h 153"/>
                  <a:gd name="T40" fmla="*/ 104 w 222"/>
                  <a:gd name="T41" fmla="*/ 139 h 153"/>
                  <a:gd name="T42" fmla="*/ 180 w 222"/>
                  <a:gd name="T43" fmla="*/ 139 h 153"/>
                  <a:gd name="T44" fmla="*/ 180 w 222"/>
                  <a:gd name="T45" fmla="*/ 153 h 153"/>
                  <a:gd name="T46" fmla="*/ 222 w 222"/>
                  <a:gd name="T47" fmla="*/ 126 h 153"/>
                  <a:gd name="T48" fmla="*/ 180 w 222"/>
                  <a:gd name="T49" fmla="*/ 100 h 153"/>
                  <a:gd name="T50" fmla="*/ 180 w 222"/>
                  <a:gd name="T51" fmla="*/ 115 h 153"/>
                  <a:gd name="T52" fmla="*/ 164 w 222"/>
                  <a:gd name="T53" fmla="*/ 115 h 153"/>
                  <a:gd name="connsiteX0" fmla="*/ 405 w 10000"/>
                  <a:gd name="connsiteY0" fmla="*/ 0 h 10000"/>
                  <a:gd name="connsiteX1" fmla="*/ 901 w 10000"/>
                  <a:gd name="connsiteY1" fmla="*/ 392 h 10000"/>
                  <a:gd name="connsiteX2" fmla="*/ 631 w 10000"/>
                  <a:gd name="connsiteY2" fmla="*/ 2026 h 10000"/>
                  <a:gd name="connsiteX3" fmla="*/ 180 w 10000"/>
                  <a:gd name="connsiteY3" fmla="*/ 2026 h 10000"/>
                  <a:gd name="connsiteX4" fmla="*/ 0 w 10000"/>
                  <a:gd name="connsiteY4" fmla="*/ 2288 h 10000"/>
                  <a:gd name="connsiteX5" fmla="*/ 0 w 10000"/>
                  <a:gd name="connsiteY5" fmla="*/ 3333 h 10000"/>
                  <a:gd name="connsiteX6" fmla="*/ 180 w 10000"/>
                  <a:gd name="connsiteY6" fmla="*/ 3595 h 10000"/>
                  <a:gd name="connsiteX7" fmla="*/ 631 w 10000"/>
                  <a:gd name="connsiteY7" fmla="*/ 3595 h 10000"/>
                  <a:gd name="connsiteX8" fmla="*/ 946 w 10000"/>
                  <a:gd name="connsiteY8" fmla="*/ 5294 h 10000"/>
                  <a:gd name="connsiteX9" fmla="*/ 631 w 10000"/>
                  <a:gd name="connsiteY9" fmla="*/ 5490 h 10000"/>
                  <a:gd name="connsiteX10" fmla="*/ 541 w 10000"/>
                  <a:gd name="connsiteY10" fmla="*/ 5882 h 10000"/>
                  <a:gd name="connsiteX11" fmla="*/ 901 w 10000"/>
                  <a:gd name="connsiteY11" fmla="*/ 6732 h 10000"/>
                  <a:gd name="connsiteX12" fmla="*/ 1126 w 10000"/>
                  <a:gd name="connsiteY12" fmla="*/ 6797 h 10000"/>
                  <a:gd name="connsiteX13" fmla="*/ 1441 w 10000"/>
                  <a:gd name="connsiteY13" fmla="*/ 6536 h 10000"/>
                  <a:gd name="connsiteX14" fmla="*/ 2297 w 10000"/>
                  <a:gd name="connsiteY14" fmla="*/ 7778 h 10000"/>
                  <a:gd name="connsiteX15" fmla="*/ 2117 w 10000"/>
                  <a:gd name="connsiteY15" fmla="*/ 8235 h 10000"/>
                  <a:gd name="connsiteX16" fmla="*/ 2207 w 10000"/>
                  <a:gd name="connsiteY16" fmla="*/ 8562 h 10000"/>
                  <a:gd name="connsiteX17" fmla="*/ 2748 w 10000"/>
                  <a:gd name="connsiteY17" fmla="*/ 9085 h 10000"/>
                  <a:gd name="connsiteX18" fmla="*/ 3018 w 10000"/>
                  <a:gd name="connsiteY18" fmla="*/ 8954 h 10000"/>
                  <a:gd name="connsiteX19" fmla="*/ 3153 w 10000"/>
                  <a:gd name="connsiteY19" fmla="*/ 8497 h 10000"/>
                  <a:gd name="connsiteX20" fmla="*/ 4685 w 10000"/>
                  <a:gd name="connsiteY20" fmla="*/ 9085 h 10000"/>
                  <a:gd name="connsiteX21" fmla="*/ 8108 w 10000"/>
                  <a:gd name="connsiteY21" fmla="*/ 9085 h 10000"/>
                  <a:gd name="connsiteX22" fmla="*/ 8108 w 10000"/>
                  <a:gd name="connsiteY22" fmla="*/ 10000 h 10000"/>
                  <a:gd name="connsiteX23" fmla="*/ 10000 w 10000"/>
                  <a:gd name="connsiteY23" fmla="*/ 8235 h 10000"/>
                  <a:gd name="connsiteX24" fmla="*/ 8108 w 10000"/>
                  <a:gd name="connsiteY24" fmla="*/ 6536 h 10000"/>
                  <a:gd name="connsiteX25" fmla="*/ 8108 w 10000"/>
                  <a:gd name="connsiteY25" fmla="*/ 7516 h 10000"/>
                  <a:gd name="connsiteX26" fmla="*/ 7387 w 10000"/>
                  <a:gd name="connsiteY26" fmla="*/ 75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000">
                    <a:moveTo>
                      <a:pt x="405" y="0"/>
                    </a:moveTo>
                    <a:lnTo>
                      <a:pt x="901" y="392"/>
                    </a:lnTo>
                    <a:cubicBezTo>
                      <a:pt x="766" y="915"/>
                      <a:pt x="676" y="1503"/>
                      <a:pt x="631" y="2026"/>
                    </a:cubicBezTo>
                    <a:lnTo>
                      <a:pt x="180" y="2026"/>
                    </a:lnTo>
                    <a:lnTo>
                      <a:pt x="0" y="2288"/>
                    </a:lnTo>
                    <a:lnTo>
                      <a:pt x="0" y="3333"/>
                    </a:lnTo>
                    <a:cubicBezTo>
                      <a:pt x="90" y="3464"/>
                      <a:pt x="90" y="3595"/>
                      <a:pt x="180" y="3595"/>
                    </a:cubicBezTo>
                    <a:lnTo>
                      <a:pt x="631" y="3595"/>
                    </a:lnTo>
                    <a:cubicBezTo>
                      <a:pt x="676" y="4118"/>
                      <a:pt x="766" y="4706"/>
                      <a:pt x="946" y="5294"/>
                    </a:cubicBezTo>
                    <a:lnTo>
                      <a:pt x="631" y="5490"/>
                    </a:lnTo>
                    <a:cubicBezTo>
                      <a:pt x="586" y="5686"/>
                      <a:pt x="586" y="5752"/>
                      <a:pt x="541" y="5882"/>
                    </a:cubicBezTo>
                    <a:lnTo>
                      <a:pt x="901" y="6732"/>
                    </a:lnTo>
                    <a:cubicBezTo>
                      <a:pt x="991" y="6732"/>
                      <a:pt x="1036" y="6732"/>
                      <a:pt x="1126" y="6797"/>
                    </a:cubicBezTo>
                    <a:lnTo>
                      <a:pt x="1441" y="6536"/>
                    </a:lnTo>
                    <a:cubicBezTo>
                      <a:pt x="1712" y="6993"/>
                      <a:pt x="1982" y="7386"/>
                      <a:pt x="2297" y="7778"/>
                    </a:cubicBezTo>
                    <a:lnTo>
                      <a:pt x="2117" y="8235"/>
                    </a:lnTo>
                    <a:cubicBezTo>
                      <a:pt x="2162" y="8366"/>
                      <a:pt x="2162" y="8431"/>
                      <a:pt x="2207" y="8562"/>
                    </a:cubicBezTo>
                    <a:lnTo>
                      <a:pt x="2748" y="9085"/>
                    </a:lnTo>
                    <a:cubicBezTo>
                      <a:pt x="2838" y="9020"/>
                      <a:pt x="2928" y="9020"/>
                      <a:pt x="3018" y="8954"/>
                    </a:cubicBezTo>
                    <a:lnTo>
                      <a:pt x="3153" y="8497"/>
                    </a:lnTo>
                    <a:cubicBezTo>
                      <a:pt x="3559" y="8758"/>
                      <a:pt x="4099" y="9085"/>
                      <a:pt x="4685" y="9085"/>
                    </a:cubicBezTo>
                    <a:lnTo>
                      <a:pt x="8108" y="9085"/>
                    </a:lnTo>
                    <a:lnTo>
                      <a:pt x="8108" y="10000"/>
                    </a:lnTo>
                    <a:lnTo>
                      <a:pt x="10000" y="8235"/>
                    </a:lnTo>
                    <a:lnTo>
                      <a:pt x="8108" y="6536"/>
                    </a:lnTo>
                    <a:lnTo>
                      <a:pt x="8108" y="7516"/>
                    </a:lnTo>
                    <a:lnTo>
                      <a:pt x="7387" y="7516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490" y="1047"/>
                <a:ext cx="655" cy="454"/>
              </a:xfrm>
              <a:custGeom>
                <a:avLst/>
                <a:gdLst>
                  <a:gd name="T0" fmla="*/ 213 w 222"/>
                  <a:gd name="T1" fmla="*/ 154 h 154"/>
                  <a:gd name="T2" fmla="*/ 203 w 222"/>
                  <a:gd name="T3" fmla="*/ 148 h 154"/>
                  <a:gd name="T4" fmla="*/ 210 w 222"/>
                  <a:gd name="T5" fmla="*/ 123 h 154"/>
                  <a:gd name="T6" fmla="*/ 218 w 222"/>
                  <a:gd name="T7" fmla="*/ 123 h 154"/>
                  <a:gd name="T8" fmla="*/ 222 w 222"/>
                  <a:gd name="T9" fmla="*/ 119 h 154"/>
                  <a:gd name="T10" fmla="*/ 222 w 222"/>
                  <a:gd name="T11" fmla="*/ 103 h 154"/>
                  <a:gd name="T12" fmla="*/ 218 w 222"/>
                  <a:gd name="T13" fmla="*/ 99 h 154"/>
                  <a:gd name="T14" fmla="*/ 210 w 222"/>
                  <a:gd name="T15" fmla="*/ 99 h 154"/>
                  <a:gd name="T16" fmla="*/ 203 w 222"/>
                  <a:gd name="T17" fmla="*/ 73 h 154"/>
                  <a:gd name="T18" fmla="*/ 210 w 222"/>
                  <a:gd name="T19" fmla="*/ 69 h 154"/>
                  <a:gd name="T20" fmla="*/ 211 w 222"/>
                  <a:gd name="T21" fmla="*/ 63 h 154"/>
                  <a:gd name="T22" fmla="*/ 204 w 222"/>
                  <a:gd name="T23" fmla="*/ 51 h 154"/>
                  <a:gd name="T24" fmla="*/ 199 w 222"/>
                  <a:gd name="T25" fmla="*/ 49 h 154"/>
                  <a:gd name="T26" fmla="*/ 192 w 222"/>
                  <a:gd name="T27" fmla="*/ 53 h 154"/>
                  <a:gd name="T28" fmla="*/ 173 w 222"/>
                  <a:gd name="T29" fmla="*/ 34 h 154"/>
                  <a:gd name="T30" fmla="*/ 177 w 222"/>
                  <a:gd name="T31" fmla="*/ 27 h 154"/>
                  <a:gd name="T32" fmla="*/ 175 w 222"/>
                  <a:gd name="T33" fmla="*/ 22 h 154"/>
                  <a:gd name="T34" fmla="*/ 163 w 222"/>
                  <a:gd name="T35" fmla="*/ 14 h 154"/>
                  <a:gd name="T36" fmla="*/ 157 w 222"/>
                  <a:gd name="T37" fmla="*/ 16 h 154"/>
                  <a:gd name="T38" fmla="*/ 153 w 222"/>
                  <a:gd name="T39" fmla="*/ 23 h 154"/>
                  <a:gd name="T40" fmla="*/ 120 w 222"/>
                  <a:gd name="T41" fmla="*/ 15 h 154"/>
                  <a:gd name="T42" fmla="*/ 42 w 222"/>
                  <a:gd name="T43" fmla="*/ 15 h 154"/>
                  <a:gd name="T44" fmla="*/ 42 w 222"/>
                  <a:gd name="T45" fmla="*/ 0 h 154"/>
                  <a:gd name="T46" fmla="*/ 0 w 222"/>
                  <a:gd name="T47" fmla="*/ 27 h 154"/>
                  <a:gd name="T48" fmla="*/ 42 w 222"/>
                  <a:gd name="T49" fmla="*/ 53 h 154"/>
                  <a:gd name="T50" fmla="*/ 42 w 222"/>
                  <a:gd name="T51" fmla="*/ 39 h 154"/>
                  <a:gd name="T52" fmla="*/ 58 w 222"/>
                  <a:gd name="T53" fmla="*/ 39 h 154"/>
                  <a:gd name="connsiteX0" fmla="*/ 9595 w 10000"/>
                  <a:gd name="connsiteY0" fmla="*/ 10000 h 10000"/>
                  <a:gd name="connsiteX1" fmla="*/ 9144 w 10000"/>
                  <a:gd name="connsiteY1" fmla="*/ 9610 h 10000"/>
                  <a:gd name="connsiteX2" fmla="*/ 9459 w 10000"/>
                  <a:gd name="connsiteY2" fmla="*/ 7987 h 10000"/>
                  <a:gd name="connsiteX3" fmla="*/ 9820 w 10000"/>
                  <a:gd name="connsiteY3" fmla="*/ 7987 h 10000"/>
                  <a:gd name="connsiteX4" fmla="*/ 10000 w 10000"/>
                  <a:gd name="connsiteY4" fmla="*/ 7727 h 10000"/>
                  <a:gd name="connsiteX5" fmla="*/ 10000 w 10000"/>
                  <a:gd name="connsiteY5" fmla="*/ 6688 h 10000"/>
                  <a:gd name="connsiteX6" fmla="*/ 9820 w 10000"/>
                  <a:gd name="connsiteY6" fmla="*/ 6429 h 10000"/>
                  <a:gd name="connsiteX7" fmla="*/ 9459 w 10000"/>
                  <a:gd name="connsiteY7" fmla="*/ 6429 h 10000"/>
                  <a:gd name="connsiteX8" fmla="*/ 9144 w 10000"/>
                  <a:gd name="connsiteY8" fmla="*/ 4740 h 10000"/>
                  <a:gd name="connsiteX9" fmla="*/ 9459 w 10000"/>
                  <a:gd name="connsiteY9" fmla="*/ 4481 h 10000"/>
                  <a:gd name="connsiteX10" fmla="*/ 9505 w 10000"/>
                  <a:gd name="connsiteY10" fmla="*/ 4091 h 10000"/>
                  <a:gd name="connsiteX11" fmla="*/ 9189 w 10000"/>
                  <a:gd name="connsiteY11" fmla="*/ 3312 h 10000"/>
                  <a:gd name="connsiteX12" fmla="*/ 8964 w 10000"/>
                  <a:gd name="connsiteY12" fmla="*/ 3182 h 10000"/>
                  <a:gd name="connsiteX13" fmla="*/ 8649 w 10000"/>
                  <a:gd name="connsiteY13" fmla="*/ 3442 h 10000"/>
                  <a:gd name="connsiteX14" fmla="*/ 7793 w 10000"/>
                  <a:gd name="connsiteY14" fmla="*/ 2208 h 10000"/>
                  <a:gd name="connsiteX15" fmla="*/ 7973 w 10000"/>
                  <a:gd name="connsiteY15" fmla="*/ 1753 h 10000"/>
                  <a:gd name="connsiteX16" fmla="*/ 7883 w 10000"/>
                  <a:gd name="connsiteY16" fmla="*/ 1429 h 10000"/>
                  <a:gd name="connsiteX17" fmla="*/ 7342 w 10000"/>
                  <a:gd name="connsiteY17" fmla="*/ 909 h 10000"/>
                  <a:gd name="connsiteX18" fmla="*/ 7072 w 10000"/>
                  <a:gd name="connsiteY18" fmla="*/ 1039 h 10000"/>
                  <a:gd name="connsiteX19" fmla="*/ 6892 w 10000"/>
                  <a:gd name="connsiteY19" fmla="*/ 1494 h 10000"/>
                  <a:gd name="connsiteX20" fmla="*/ 5405 w 10000"/>
                  <a:gd name="connsiteY20" fmla="*/ 974 h 10000"/>
                  <a:gd name="connsiteX21" fmla="*/ 1892 w 10000"/>
                  <a:gd name="connsiteY21" fmla="*/ 974 h 10000"/>
                  <a:gd name="connsiteX22" fmla="*/ 1892 w 10000"/>
                  <a:gd name="connsiteY22" fmla="*/ 0 h 10000"/>
                  <a:gd name="connsiteX23" fmla="*/ 0 w 10000"/>
                  <a:gd name="connsiteY23" fmla="*/ 1753 h 10000"/>
                  <a:gd name="connsiteX24" fmla="*/ 1892 w 10000"/>
                  <a:gd name="connsiteY24" fmla="*/ 3442 h 10000"/>
                  <a:gd name="connsiteX25" fmla="*/ 1892 w 10000"/>
                  <a:gd name="connsiteY25" fmla="*/ 2532 h 10000"/>
                  <a:gd name="connsiteX26" fmla="*/ 2613 w 10000"/>
                  <a:gd name="connsiteY26" fmla="*/ 253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000">
                    <a:moveTo>
                      <a:pt x="9595" y="10000"/>
                    </a:moveTo>
                    <a:lnTo>
                      <a:pt x="9144" y="9610"/>
                    </a:lnTo>
                    <a:cubicBezTo>
                      <a:pt x="9279" y="9091"/>
                      <a:pt x="9414" y="8506"/>
                      <a:pt x="9459" y="7987"/>
                    </a:cubicBezTo>
                    <a:lnTo>
                      <a:pt x="9820" y="7987"/>
                    </a:lnTo>
                    <a:lnTo>
                      <a:pt x="10000" y="7727"/>
                    </a:lnTo>
                    <a:lnTo>
                      <a:pt x="10000" y="6688"/>
                    </a:lnTo>
                    <a:lnTo>
                      <a:pt x="9820" y="6429"/>
                    </a:lnTo>
                    <a:lnTo>
                      <a:pt x="9459" y="6429"/>
                    </a:lnTo>
                    <a:cubicBezTo>
                      <a:pt x="9414" y="5909"/>
                      <a:pt x="9279" y="5260"/>
                      <a:pt x="9144" y="4740"/>
                    </a:cubicBezTo>
                    <a:lnTo>
                      <a:pt x="9459" y="4481"/>
                    </a:lnTo>
                    <a:cubicBezTo>
                      <a:pt x="9505" y="4351"/>
                      <a:pt x="9505" y="4286"/>
                      <a:pt x="9505" y="4091"/>
                    </a:cubicBezTo>
                    <a:lnTo>
                      <a:pt x="9189" y="3312"/>
                    </a:lnTo>
                    <a:cubicBezTo>
                      <a:pt x="9099" y="3247"/>
                      <a:pt x="9054" y="3247"/>
                      <a:pt x="8964" y="3182"/>
                    </a:cubicBezTo>
                    <a:lnTo>
                      <a:pt x="8649" y="3442"/>
                    </a:lnTo>
                    <a:cubicBezTo>
                      <a:pt x="8378" y="2987"/>
                      <a:pt x="8108" y="2597"/>
                      <a:pt x="7793" y="2208"/>
                    </a:cubicBezTo>
                    <a:lnTo>
                      <a:pt x="7973" y="1753"/>
                    </a:lnTo>
                    <a:cubicBezTo>
                      <a:pt x="7928" y="1623"/>
                      <a:pt x="7928" y="1558"/>
                      <a:pt x="7883" y="1429"/>
                    </a:cubicBezTo>
                    <a:lnTo>
                      <a:pt x="7342" y="909"/>
                    </a:lnTo>
                    <a:cubicBezTo>
                      <a:pt x="7207" y="974"/>
                      <a:pt x="7162" y="974"/>
                      <a:pt x="7072" y="1039"/>
                    </a:cubicBezTo>
                    <a:lnTo>
                      <a:pt x="6892" y="1494"/>
                    </a:lnTo>
                    <a:cubicBezTo>
                      <a:pt x="6532" y="1299"/>
                      <a:pt x="5991" y="974"/>
                      <a:pt x="5405" y="974"/>
                    </a:cubicBezTo>
                    <a:lnTo>
                      <a:pt x="1892" y="974"/>
                    </a:lnTo>
                    <a:lnTo>
                      <a:pt x="1892" y="0"/>
                    </a:lnTo>
                    <a:lnTo>
                      <a:pt x="0" y="1753"/>
                    </a:lnTo>
                    <a:lnTo>
                      <a:pt x="1892" y="3442"/>
                    </a:lnTo>
                    <a:lnTo>
                      <a:pt x="1892" y="2532"/>
                    </a:lnTo>
                    <a:lnTo>
                      <a:pt x="2613" y="2532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3791" y="1303"/>
                <a:ext cx="71" cy="130"/>
              </a:xfrm>
              <a:custGeom>
                <a:avLst/>
                <a:gdLst>
                  <a:gd name="T0" fmla="*/ 0 w 24"/>
                  <a:gd name="T1" fmla="*/ 36 h 44"/>
                  <a:gd name="T2" fmla="*/ 0 w 24"/>
                  <a:gd name="T3" fmla="*/ 36 h 44"/>
                  <a:gd name="T4" fmla="*/ 8 w 24"/>
                  <a:gd name="T5" fmla="*/ 44 h 44"/>
                  <a:gd name="T6" fmla="*/ 16 w 24"/>
                  <a:gd name="T7" fmla="*/ 44 h 44"/>
                  <a:gd name="T8" fmla="*/ 24 w 24"/>
                  <a:gd name="T9" fmla="*/ 36 h 44"/>
                  <a:gd name="T10" fmla="*/ 24 w 24"/>
                  <a:gd name="T11" fmla="*/ 30 h 44"/>
                  <a:gd name="T12" fmla="*/ 19 w 24"/>
                  <a:gd name="T13" fmla="*/ 22 h 44"/>
                  <a:gd name="T14" fmla="*/ 5 w 24"/>
                  <a:gd name="T15" fmla="*/ 18 h 44"/>
                  <a:gd name="T16" fmla="*/ 0 w 24"/>
                  <a:gd name="T17" fmla="*/ 10 h 44"/>
                  <a:gd name="T18" fmla="*/ 0 w 24"/>
                  <a:gd name="T19" fmla="*/ 8 h 44"/>
                  <a:gd name="T20" fmla="*/ 8 w 24"/>
                  <a:gd name="T21" fmla="*/ 0 h 44"/>
                  <a:gd name="T22" fmla="*/ 16 w 24"/>
                  <a:gd name="T23" fmla="*/ 0 h 44"/>
                  <a:gd name="T24" fmla="*/ 24 w 24"/>
                  <a:gd name="T25" fmla="*/ 8 h 44"/>
                  <a:gd name="T26" fmla="*/ 24 w 24"/>
                  <a:gd name="T2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4"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44"/>
                      <a:pt x="24" y="40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26"/>
                      <a:pt x="22" y="23"/>
                      <a:pt x="19" y="2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17"/>
                      <a:pt x="0" y="14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0"/>
                      <a:pt x="24" y="4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3826" y="1256"/>
                <a:ext cx="0" cy="47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3826" y="1433"/>
                <a:ext cx="0" cy="47"/>
              </a:xfrm>
              <a:prstGeom prst="line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395775" y="2577681"/>
            <a:ext cx="1677094" cy="1677094"/>
            <a:chOff x="1565836" y="2162778"/>
            <a:chExt cx="1677094" cy="1677094"/>
          </a:xfrm>
        </p:grpSpPr>
        <p:sp>
          <p:nvSpPr>
            <p:cNvPr id="50" name="Oval 49"/>
            <p:cNvSpPr/>
            <p:nvPr/>
          </p:nvSpPr>
          <p:spPr>
            <a:xfrm>
              <a:off x="1565836" y="2162778"/>
              <a:ext cx="1677094" cy="167709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2359113" y="2587915"/>
              <a:ext cx="104015" cy="126430"/>
            </a:xfrm>
            <a:custGeom>
              <a:avLst/>
              <a:gdLst>
                <a:gd name="T0" fmla="*/ 23 w 23"/>
                <a:gd name="T1" fmla="*/ 0 h 28"/>
                <a:gd name="T2" fmla="*/ 0 w 23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28">
                  <a:moveTo>
                    <a:pt x="23" y="0"/>
                  </a:moveTo>
                  <a:cubicBezTo>
                    <a:pt x="20" y="16"/>
                    <a:pt x="12" y="26"/>
                    <a:pt x="0" y="2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48696" y="2748453"/>
              <a:ext cx="1524848" cy="1067109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  <a:ea typeface="CiscoSans" charset="0"/>
                  <a:cs typeface="CiscoSans" charset="0"/>
                </a:rPr>
                <a:t>Free Built-In Growth</a:t>
              </a:r>
            </a:p>
          </p:txBody>
        </p:sp>
      </p:grp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5871195" y="2820233"/>
            <a:ext cx="635714" cy="528886"/>
            <a:chOff x="6439" y="2489"/>
            <a:chExt cx="851" cy="708"/>
          </a:xfrm>
        </p:grpSpPr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6910" y="2833"/>
              <a:ext cx="108" cy="364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6710" y="2997"/>
              <a:ext cx="109" cy="20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6511" y="3088"/>
              <a:ext cx="109" cy="109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7109" y="2489"/>
              <a:ext cx="109" cy="708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H="1">
              <a:off x="6439" y="3197"/>
              <a:ext cx="851" cy="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6493" y="2489"/>
              <a:ext cx="453" cy="435"/>
            </a:xfrm>
            <a:custGeom>
              <a:avLst/>
              <a:gdLst>
                <a:gd name="T0" fmla="*/ 453 w 453"/>
                <a:gd name="T1" fmla="*/ 0 h 435"/>
                <a:gd name="T2" fmla="*/ 235 w 453"/>
                <a:gd name="T3" fmla="*/ 0 h 435"/>
                <a:gd name="T4" fmla="*/ 290 w 453"/>
                <a:gd name="T5" fmla="*/ 54 h 435"/>
                <a:gd name="T6" fmla="*/ 0 w 453"/>
                <a:gd name="T7" fmla="*/ 326 h 435"/>
                <a:gd name="T8" fmla="*/ 109 w 453"/>
                <a:gd name="T9" fmla="*/ 435 h 435"/>
                <a:gd name="T10" fmla="*/ 398 w 453"/>
                <a:gd name="T11" fmla="*/ 145 h 435"/>
                <a:gd name="T12" fmla="*/ 453 w 453"/>
                <a:gd name="T13" fmla="*/ 199 h 435"/>
                <a:gd name="T14" fmla="*/ 453 w 453"/>
                <a:gd name="T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35">
                  <a:moveTo>
                    <a:pt x="453" y="0"/>
                  </a:moveTo>
                  <a:lnTo>
                    <a:pt x="235" y="0"/>
                  </a:lnTo>
                  <a:lnTo>
                    <a:pt x="290" y="54"/>
                  </a:lnTo>
                  <a:lnTo>
                    <a:pt x="0" y="326"/>
                  </a:lnTo>
                  <a:lnTo>
                    <a:pt x="109" y="435"/>
                  </a:lnTo>
                  <a:lnTo>
                    <a:pt x="398" y="145"/>
                  </a:lnTo>
                  <a:lnTo>
                    <a:pt x="453" y="199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70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23367"/>
              </p:ext>
            </p:extLst>
          </p:nvPr>
        </p:nvGraphicFramePr>
        <p:xfrm>
          <a:off x="528571" y="513510"/>
          <a:ext cx="4905771" cy="3752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9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102">
                <a:tc>
                  <a:txBody>
                    <a:bodyPr/>
                    <a:lstStyle/>
                    <a:p>
                      <a:pPr marL="0" marR="0" lvl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iscoSansTT Light"/>
                        </a:rPr>
                        <a:t>Available Suites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</a:pPr>
                      <a:r>
                        <a:rPr lang="en-US" sz="11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CiscoSansTT Light"/>
                        </a:rPr>
                        <a:t>Multiple in</a:t>
                      </a:r>
                      <a:r>
                        <a:rPr lang="en-US" sz="1100" b="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CiscoSansTT Light"/>
                        </a:rPr>
                        <a:t> Cisco ONE Software, Collaboration, Security</a:t>
                      </a:r>
                      <a:endParaRPr lang="en-US" sz="11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CiscoSansTT Light"/>
                      </a:endParaRP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677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Terms and</a:t>
                      </a:r>
                      <a:r>
                        <a:rPr lang="en-US" sz="1200" b="1" i="0" baseline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 Conditions</a:t>
                      </a:r>
                      <a:endParaRPr lang="en-US" sz="1200" b="1" i="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399" rtl="0" eaLnBrk="1" fontAlgn="auto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Single Agreement,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Co-T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erminus with Investment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Protection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n-lt"/>
                        <a:cs typeface="CiscoSansTT ExtraLight"/>
                      </a:endParaRP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377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Minimum</a:t>
                      </a:r>
                      <a:r>
                        <a:rPr lang="en-US" sz="1200" b="1" i="0" baseline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 Requirements</a:t>
                      </a:r>
                      <a:endParaRPr lang="en-US" sz="1200" b="1" i="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Varies Depending on Architecture/Suite</a:t>
                      </a: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102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Licensing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Per User or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Per 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Device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(Network Security)</a:t>
                      </a:r>
                      <a:endParaRPr lang="en-US" sz="1100" b="0" i="0" dirty="0" smtClean="0">
                        <a:solidFill>
                          <a:schemeClr val="tx1"/>
                        </a:solidFill>
                        <a:latin typeface="+mn-lt"/>
                        <a:cs typeface="CiscoSansTT ExtraLight"/>
                      </a:endParaRP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102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Licensing Models</a:t>
                      </a:r>
                      <a:endParaRPr lang="en-US" sz="1200" b="1" i="0" baseline="3000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Perpetual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and/or Subscription</a:t>
                      </a:r>
                      <a:endParaRPr lang="en-US" sz="1100" b="0" i="0" dirty="0" smtClean="0">
                        <a:solidFill>
                          <a:schemeClr val="tx1"/>
                        </a:solidFill>
                        <a:latin typeface="+mn-lt"/>
                        <a:cs typeface="CiscoSansTT ExtraLight"/>
                      </a:endParaRP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102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License</a:t>
                      </a:r>
                      <a:r>
                        <a:rPr lang="en-US" sz="1200" b="1" i="0" baseline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 Fulfillment</a:t>
                      </a:r>
                      <a:endParaRPr lang="en-US" sz="1200" b="1" i="0" baseline="3000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EA Workspace</a:t>
                      </a: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102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Capacity</a:t>
                      </a:r>
                      <a:endParaRPr lang="en-US" sz="1200" b="1" i="0" baseline="3000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20% Growth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Allowance</a:t>
                      </a:r>
                      <a:endParaRPr lang="en-US" sz="1100" b="0" i="0" dirty="0" smtClean="0">
                        <a:solidFill>
                          <a:schemeClr val="tx1"/>
                        </a:solidFill>
                        <a:latin typeface="+mn-lt"/>
                        <a:cs typeface="CiscoSansTT ExtraLight"/>
                      </a:endParaRP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Agreement</a:t>
                      </a:r>
                      <a:r>
                        <a:rPr lang="en-US" sz="1200" b="1" i="0" baseline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 Term</a:t>
                      </a:r>
                      <a:endParaRPr lang="en-US" sz="1200" b="1" i="0" baseline="3000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3 to 5 Years</a:t>
                      </a: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102">
                <a:tc>
                  <a:txBody>
                    <a:bodyPr/>
                    <a:lstStyle/>
                    <a:p>
                      <a:pPr marL="0" marR="0" indent="0" algn="l" defTabSz="685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2"/>
                          </a:solidFill>
                          <a:latin typeface="+mn-lt"/>
                          <a:cs typeface="CiscoSansTT Light"/>
                        </a:rPr>
                        <a:t>Payment Schedules</a:t>
                      </a:r>
                      <a:endParaRPr lang="en-US" sz="1200" b="1" i="0" baseline="30000" dirty="0" smtClean="0">
                        <a:solidFill>
                          <a:schemeClr val="bg2"/>
                        </a:solidFill>
                        <a:latin typeface="+mn-lt"/>
                        <a:cs typeface="CiscoSansTT Ligh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Upfront | Periodic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iscoSansTT ExtraLight"/>
                        </a:rPr>
                        <a:t> terms</a:t>
                      </a:r>
                      <a:endParaRPr lang="en-US" sz="1100" b="0" i="0" dirty="0" smtClean="0">
                        <a:solidFill>
                          <a:schemeClr val="tx1"/>
                        </a:solidFill>
                        <a:latin typeface="+mn-lt"/>
                        <a:cs typeface="CiscoSansTT ExtraLight"/>
                      </a:endParaRPr>
                    </a:p>
                  </a:txBody>
                  <a:tcPr marL="182880" marR="182880" marT="91440" marB="9144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775267" y="2532032"/>
            <a:ext cx="907549" cy="905166"/>
            <a:chOff x="533400" y="673083"/>
            <a:chExt cx="3804470" cy="379447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33400" y="673083"/>
              <a:ext cx="1902235" cy="3794479"/>
            </a:xfrm>
            <a:custGeom>
              <a:avLst/>
              <a:gdLst>
                <a:gd name="T0" fmla="*/ 0 w 905"/>
                <a:gd name="T1" fmla="*/ 906 h 1811"/>
                <a:gd name="T2" fmla="*/ 905 w 905"/>
                <a:gd name="T3" fmla="*/ 1811 h 1811"/>
                <a:gd name="T4" fmla="*/ 905 w 905"/>
                <a:gd name="T5" fmla="*/ 0 h 1811"/>
                <a:gd name="T6" fmla="*/ 0 w 905"/>
                <a:gd name="T7" fmla="*/ 906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1811">
                  <a:moveTo>
                    <a:pt x="0" y="906"/>
                  </a:moveTo>
                  <a:cubicBezTo>
                    <a:pt x="0" y="1406"/>
                    <a:pt x="405" y="1811"/>
                    <a:pt x="905" y="181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405" y="0"/>
                    <a:pt x="0" y="406"/>
                    <a:pt x="0" y="906"/>
                  </a:cubicBezTo>
                  <a:close/>
                </a:path>
              </a:pathLst>
            </a:custGeom>
            <a:solidFill>
              <a:srgbClr val="81C5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435635" y="673083"/>
              <a:ext cx="1902235" cy="3794479"/>
            </a:xfrm>
            <a:custGeom>
              <a:avLst/>
              <a:gdLst>
                <a:gd name="T0" fmla="*/ 905 w 905"/>
                <a:gd name="T1" fmla="*/ 906 h 1811"/>
                <a:gd name="T2" fmla="*/ 0 w 905"/>
                <a:gd name="T3" fmla="*/ 0 h 1811"/>
                <a:gd name="T4" fmla="*/ 0 w 905"/>
                <a:gd name="T5" fmla="*/ 1811 h 1811"/>
                <a:gd name="T6" fmla="*/ 905 w 905"/>
                <a:gd name="T7" fmla="*/ 906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1811">
                  <a:moveTo>
                    <a:pt x="905" y="906"/>
                  </a:moveTo>
                  <a:cubicBezTo>
                    <a:pt x="905" y="406"/>
                    <a:pt x="500" y="0"/>
                    <a:pt x="0" y="0"/>
                  </a:cubicBezTo>
                  <a:cubicBezTo>
                    <a:pt x="0" y="1811"/>
                    <a:pt x="0" y="1811"/>
                    <a:pt x="0" y="1811"/>
                  </a:cubicBezTo>
                  <a:cubicBezTo>
                    <a:pt x="500" y="1811"/>
                    <a:pt x="905" y="1406"/>
                    <a:pt x="905" y="906"/>
                  </a:cubicBezTo>
                  <a:close/>
                </a:path>
              </a:pathLst>
            </a:custGeom>
            <a:solidFill>
              <a:srgbClr val="59A3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44"/>
          <p:cNvGrpSpPr>
            <a:grpSpLocks noChangeAspect="1"/>
          </p:cNvGrpSpPr>
          <p:nvPr/>
        </p:nvGrpSpPr>
        <p:grpSpPr bwMode="auto">
          <a:xfrm>
            <a:off x="6982067" y="2813530"/>
            <a:ext cx="394505" cy="428382"/>
            <a:chOff x="3782" y="1680"/>
            <a:chExt cx="361" cy="392"/>
          </a:xfrm>
          <a:solidFill>
            <a:schemeClr val="bg2"/>
          </a:solidFill>
        </p:grpSpPr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3792" y="1942"/>
              <a:ext cx="58" cy="130"/>
            </a:xfrm>
            <a:custGeom>
              <a:avLst/>
              <a:gdLst>
                <a:gd name="T0" fmla="*/ 0 w 94"/>
                <a:gd name="T1" fmla="*/ 0 h 213"/>
                <a:gd name="T2" fmla="*/ 0 w 94"/>
                <a:gd name="T3" fmla="*/ 0 h 213"/>
                <a:gd name="T4" fmla="*/ 94 w 94"/>
                <a:gd name="T5" fmla="*/ 0 h 213"/>
                <a:gd name="T6" fmla="*/ 94 w 94"/>
                <a:gd name="T7" fmla="*/ 213 h 213"/>
                <a:gd name="T8" fmla="*/ 0 w 94"/>
                <a:gd name="T9" fmla="*/ 213 h 213"/>
                <a:gd name="T10" fmla="*/ 0 w 94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13">
                  <a:moveTo>
                    <a:pt x="0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95B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3890" y="1877"/>
              <a:ext cx="57" cy="195"/>
            </a:xfrm>
            <a:custGeom>
              <a:avLst/>
              <a:gdLst>
                <a:gd name="T0" fmla="*/ 0 w 94"/>
                <a:gd name="T1" fmla="*/ 0 h 320"/>
                <a:gd name="T2" fmla="*/ 0 w 94"/>
                <a:gd name="T3" fmla="*/ 0 h 320"/>
                <a:gd name="T4" fmla="*/ 94 w 94"/>
                <a:gd name="T5" fmla="*/ 0 h 320"/>
                <a:gd name="T6" fmla="*/ 94 w 94"/>
                <a:gd name="T7" fmla="*/ 320 h 320"/>
                <a:gd name="T8" fmla="*/ 0 w 94"/>
                <a:gd name="T9" fmla="*/ 320 h 320"/>
                <a:gd name="T10" fmla="*/ 0 w 94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320">
                  <a:moveTo>
                    <a:pt x="0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320"/>
                  </a:lnTo>
                  <a:lnTo>
                    <a:pt x="0" y="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95B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3988" y="1820"/>
              <a:ext cx="57" cy="252"/>
            </a:xfrm>
            <a:custGeom>
              <a:avLst/>
              <a:gdLst>
                <a:gd name="T0" fmla="*/ 0 w 94"/>
                <a:gd name="T1" fmla="*/ 0 h 413"/>
                <a:gd name="T2" fmla="*/ 0 w 94"/>
                <a:gd name="T3" fmla="*/ 0 h 413"/>
                <a:gd name="T4" fmla="*/ 94 w 94"/>
                <a:gd name="T5" fmla="*/ 0 h 413"/>
                <a:gd name="T6" fmla="*/ 94 w 94"/>
                <a:gd name="T7" fmla="*/ 413 h 413"/>
                <a:gd name="T8" fmla="*/ 0 w 94"/>
                <a:gd name="T9" fmla="*/ 413 h 413"/>
                <a:gd name="T10" fmla="*/ 0 w 94"/>
                <a:gd name="T1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13">
                  <a:moveTo>
                    <a:pt x="0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95B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085" y="1756"/>
              <a:ext cx="58" cy="316"/>
            </a:xfrm>
            <a:custGeom>
              <a:avLst/>
              <a:gdLst>
                <a:gd name="T0" fmla="*/ 0 w 94"/>
                <a:gd name="T1" fmla="*/ 0 h 519"/>
                <a:gd name="T2" fmla="*/ 0 w 94"/>
                <a:gd name="T3" fmla="*/ 0 h 519"/>
                <a:gd name="T4" fmla="*/ 94 w 94"/>
                <a:gd name="T5" fmla="*/ 0 h 519"/>
                <a:gd name="T6" fmla="*/ 94 w 94"/>
                <a:gd name="T7" fmla="*/ 519 h 519"/>
                <a:gd name="T8" fmla="*/ 0 w 94"/>
                <a:gd name="T9" fmla="*/ 519 h 519"/>
                <a:gd name="T10" fmla="*/ 0 w 94"/>
                <a:gd name="T1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19">
                  <a:moveTo>
                    <a:pt x="0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519"/>
                  </a:lnTo>
                  <a:lnTo>
                    <a:pt x="0" y="5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95B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3782" y="1680"/>
              <a:ext cx="226" cy="143"/>
            </a:xfrm>
            <a:custGeom>
              <a:avLst/>
              <a:gdLst>
                <a:gd name="T0" fmla="*/ 39 w 370"/>
                <a:gd name="T1" fmla="*/ 202 h 233"/>
                <a:gd name="T2" fmla="*/ 39 w 370"/>
                <a:gd name="T3" fmla="*/ 202 h 233"/>
                <a:gd name="T4" fmla="*/ 203 w 370"/>
                <a:gd name="T5" fmla="*/ 144 h 233"/>
                <a:gd name="T6" fmla="*/ 230 w 370"/>
                <a:gd name="T7" fmla="*/ 221 h 233"/>
                <a:gd name="T8" fmla="*/ 249 w 370"/>
                <a:gd name="T9" fmla="*/ 223 h 233"/>
                <a:gd name="T10" fmla="*/ 370 w 370"/>
                <a:gd name="T11" fmla="*/ 56 h 233"/>
                <a:gd name="T12" fmla="*/ 171 w 370"/>
                <a:gd name="T13" fmla="*/ 3 h 233"/>
                <a:gd name="T14" fmla="*/ 158 w 370"/>
                <a:gd name="T15" fmla="*/ 17 h 233"/>
                <a:gd name="T16" fmla="*/ 185 w 370"/>
                <a:gd name="T17" fmla="*/ 94 h 233"/>
                <a:gd name="T18" fmla="*/ 22 w 370"/>
                <a:gd name="T19" fmla="*/ 152 h 233"/>
                <a:gd name="T20" fmla="*/ 5 w 370"/>
                <a:gd name="T21" fmla="*/ 186 h 233"/>
                <a:gd name="T22" fmla="*/ 39 w 370"/>
                <a:gd name="T23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233">
                  <a:moveTo>
                    <a:pt x="39" y="202"/>
                  </a:moveTo>
                  <a:lnTo>
                    <a:pt x="39" y="202"/>
                  </a:lnTo>
                  <a:lnTo>
                    <a:pt x="203" y="144"/>
                  </a:lnTo>
                  <a:lnTo>
                    <a:pt x="230" y="221"/>
                  </a:lnTo>
                  <a:cubicBezTo>
                    <a:pt x="234" y="232"/>
                    <a:pt x="242" y="233"/>
                    <a:pt x="249" y="223"/>
                  </a:cubicBezTo>
                  <a:lnTo>
                    <a:pt x="370" y="56"/>
                  </a:lnTo>
                  <a:lnTo>
                    <a:pt x="171" y="3"/>
                  </a:lnTo>
                  <a:cubicBezTo>
                    <a:pt x="160" y="0"/>
                    <a:pt x="154" y="7"/>
                    <a:pt x="158" y="17"/>
                  </a:cubicBezTo>
                  <a:lnTo>
                    <a:pt x="185" y="94"/>
                  </a:lnTo>
                  <a:lnTo>
                    <a:pt x="22" y="152"/>
                  </a:lnTo>
                  <a:cubicBezTo>
                    <a:pt x="8" y="157"/>
                    <a:pt x="0" y="172"/>
                    <a:pt x="5" y="186"/>
                  </a:cubicBezTo>
                  <a:cubicBezTo>
                    <a:pt x="10" y="200"/>
                    <a:pt x="26" y="207"/>
                    <a:pt x="39" y="2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95B"/>
                </a:solidFill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5519" y="1283292"/>
            <a:ext cx="33528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chemeClr val="bg1"/>
                </a:solidFill>
                <a:cs typeface="CiscoSansTT Light"/>
              </a:rPr>
              <a:t>True</a:t>
            </a:r>
            <a:r>
              <a:rPr lang="en-US" sz="1400" dirty="0">
                <a:solidFill>
                  <a:schemeClr val="bg1"/>
                </a:solidFill>
                <a:ea typeface="ＭＳ Ｐゴシック" charset="-128"/>
                <a:cs typeface="CiscoSansTT Ligh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-128"/>
                <a:cs typeface="CiscoSansTT Light"/>
              </a:rPr>
              <a:t>Forward License Reconciliation </a:t>
            </a:r>
            <a:endParaRPr lang="en-US" sz="1400" dirty="0">
              <a:solidFill>
                <a:schemeClr val="bg1"/>
              </a:solidFill>
              <a:ea typeface="ＭＳ Ｐゴシック" charset="-128"/>
              <a:cs typeface="CiscoSansTT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0888" y="1589397"/>
            <a:ext cx="307124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400"/>
              </a:spcAft>
              <a:buClr>
                <a:srgbClr val="272848"/>
              </a:buClr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iscoSansTT Light"/>
              </a:rPr>
              <a:t>An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iscoSansTT Light"/>
              </a:rPr>
              <a:t> annual review of current deployment to account for utilization beyond the built-in 20% growth. No retroactive billing for license used prior to the annual true-forward assessment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CiscoSansTT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75266" y="449482"/>
            <a:ext cx="907549" cy="905166"/>
            <a:chOff x="533400" y="673083"/>
            <a:chExt cx="3804470" cy="3794479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33400" y="673083"/>
              <a:ext cx="1902235" cy="3794479"/>
            </a:xfrm>
            <a:custGeom>
              <a:avLst/>
              <a:gdLst>
                <a:gd name="T0" fmla="*/ 0 w 905"/>
                <a:gd name="T1" fmla="*/ 906 h 1811"/>
                <a:gd name="T2" fmla="*/ 905 w 905"/>
                <a:gd name="T3" fmla="*/ 1811 h 1811"/>
                <a:gd name="T4" fmla="*/ 905 w 905"/>
                <a:gd name="T5" fmla="*/ 0 h 1811"/>
                <a:gd name="T6" fmla="*/ 0 w 905"/>
                <a:gd name="T7" fmla="*/ 906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1811">
                  <a:moveTo>
                    <a:pt x="0" y="906"/>
                  </a:moveTo>
                  <a:cubicBezTo>
                    <a:pt x="0" y="1406"/>
                    <a:pt x="405" y="1811"/>
                    <a:pt x="905" y="181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405" y="0"/>
                    <a:pt x="0" y="406"/>
                    <a:pt x="0" y="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5635" y="673083"/>
              <a:ext cx="1902235" cy="3794479"/>
            </a:xfrm>
            <a:custGeom>
              <a:avLst/>
              <a:gdLst>
                <a:gd name="T0" fmla="*/ 905 w 905"/>
                <a:gd name="T1" fmla="*/ 906 h 1811"/>
                <a:gd name="T2" fmla="*/ 0 w 905"/>
                <a:gd name="T3" fmla="*/ 0 h 1811"/>
                <a:gd name="T4" fmla="*/ 0 w 905"/>
                <a:gd name="T5" fmla="*/ 1811 h 1811"/>
                <a:gd name="T6" fmla="*/ 905 w 905"/>
                <a:gd name="T7" fmla="*/ 906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1811">
                  <a:moveTo>
                    <a:pt x="905" y="906"/>
                  </a:moveTo>
                  <a:cubicBezTo>
                    <a:pt x="905" y="406"/>
                    <a:pt x="500" y="0"/>
                    <a:pt x="0" y="0"/>
                  </a:cubicBezTo>
                  <a:cubicBezTo>
                    <a:pt x="0" y="1811"/>
                    <a:pt x="0" y="1811"/>
                    <a:pt x="0" y="1811"/>
                  </a:cubicBezTo>
                  <a:cubicBezTo>
                    <a:pt x="500" y="1811"/>
                    <a:pt x="905" y="1406"/>
                    <a:pt x="905" y="906"/>
                  </a:cubicBezTo>
                  <a:close/>
                </a:path>
              </a:pathLst>
            </a:custGeom>
            <a:solidFill>
              <a:srgbClr val="0CA4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Freeform 132"/>
          <p:cNvSpPr>
            <a:spLocks noEditPoints="1"/>
          </p:cNvSpPr>
          <p:nvPr/>
        </p:nvSpPr>
        <p:spPr bwMode="auto">
          <a:xfrm>
            <a:off x="7088586" y="683153"/>
            <a:ext cx="280908" cy="419297"/>
          </a:xfrm>
          <a:custGeom>
            <a:avLst/>
            <a:gdLst>
              <a:gd name="T0" fmla="*/ 400 w 533"/>
              <a:gd name="T1" fmla="*/ 317 h 800"/>
              <a:gd name="T2" fmla="*/ 133 w 533"/>
              <a:gd name="T3" fmla="*/ 317 h 800"/>
              <a:gd name="T4" fmla="*/ 100 w 533"/>
              <a:gd name="T5" fmla="*/ 283 h 800"/>
              <a:gd name="T6" fmla="*/ 133 w 533"/>
              <a:gd name="T7" fmla="*/ 250 h 800"/>
              <a:gd name="T8" fmla="*/ 400 w 533"/>
              <a:gd name="T9" fmla="*/ 250 h 800"/>
              <a:gd name="T10" fmla="*/ 433 w 533"/>
              <a:gd name="T11" fmla="*/ 283 h 800"/>
              <a:gd name="T12" fmla="*/ 400 w 533"/>
              <a:gd name="T13" fmla="*/ 317 h 800"/>
              <a:gd name="T14" fmla="*/ 400 w 533"/>
              <a:gd name="T15" fmla="*/ 467 h 800"/>
              <a:gd name="T16" fmla="*/ 133 w 533"/>
              <a:gd name="T17" fmla="*/ 467 h 800"/>
              <a:gd name="T18" fmla="*/ 100 w 533"/>
              <a:gd name="T19" fmla="*/ 433 h 800"/>
              <a:gd name="T20" fmla="*/ 133 w 533"/>
              <a:gd name="T21" fmla="*/ 400 h 800"/>
              <a:gd name="T22" fmla="*/ 400 w 533"/>
              <a:gd name="T23" fmla="*/ 400 h 800"/>
              <a:gd name="T24" fmla="*/ 433 w 533"/>
              <a:gd name="T25" fmla="*/ 433 h 800"/>
              <a:gd name="T26" fmla="*/ 400 w 533"/>
              <a:gd name="T27" fmla="*/ 467 h 800"/>
              <a:gd name="T28" fmla="*/ 233 w 533"/>
              <a:gd name="T29" fmla="*/ 617 h 800"/>
              <a:gd name="T30" fmla="*/ 133 w 533"/>
              <a:gd name="T31" fmla="*/ 617 h 800"/>
              <a:gd name="T32" fmla="*/ 100 w 533"/>
              <a:gd name="T33" fmla="*/ 583 h 800"/>
              <a:gd name="T34" fmla="*/ 133 w 533"/>
              <a:gd name="T35" fmla="*/ 550 h 800"/>
              <a:gd name="T36" fmla="*/ 233 w 533"/>
              <a:gd name="T37" fmla="*/ 550 h 800"/>
              <a:gd name="T38" fmla="*/ 267 w 533"/>
              <a:gd name="T39" fmla="*/ 583 h 800"/>
              <a:gd name="T40" fmla="*/ 233 w 533"/>
              <a:gd name="T41" fmla="*/ 617 h 800"/>
              <a:gd name="T42" fmla="*/ 500 w 533"/>
              <a:gd name="T43" fmla="*/ 0 h 800"/>
              <a:gd name="T44" fmla="*/ 433 w 533"/>
              <a:gd name="T45" fmla="*/ 0 h 800"/>
              <a:gd name="T46" fmla="*/ 433 w 533"/>
              <a:gd name="T47" fmla="*/ 33 h 800"/>
              <a:gd name="T48" fmla="*/ 400 w 533"/>
              <a:gd name="T49" fmla="*/ 67 h 800"/>
              <a:gd name="T50" fmla="*/ 367 w 533"/>
              <a:gd name="T51" fmla="*/ 33 h 800"/>
              <a:gd name="T52" fmla="*/ 367 w 533"/>
              <a:gd name="T53" fmla="*/ 0 h 800"/>
              <a:gd name="T54" fmla="*/ 167 w 533"/>
              <a:gd name="T55" fmla="*/ 0 h 800"/>
              <a:gd name="T56" fmla="*/ 167 w 533"/>
              <a:gd name="T57" fmla="*/ 33 h 800"/>
              <a:gd name="T58" fmla="*/ 133 w 533"/>
              <a:gd name="T59" fmla="*/ 67 h 800"/>
              <a:gd name="T60" fmla="*/ 100 w 533"/>
              <a:gd name="T61" fmla="*/ 33 h 800"/>
              <a:gd name="T62" fmla="*/ 100 w 533"/>
              <a:gd name="T63" fmla="*/ 0 h 800"/>
              <a:gd name="T64" fmla="*/ 33 w 533"/>
              <a:gd name="T65" fmla="*/ 0 h 800"/>
              <a:gd name="T66" fmla="*/ 0 w 533"/>
              <a:gd name="T67" fmla="*/ 33 h 800"/>
              <a:gd name="T68" fmla="*/ 0 w 533"/>
              <a:gd name="T69" fmla="*/ 767 h 800"/>
              <a:gd name="T70" fmla="*/ 33 w 533"/>
              <a:gd name="T71" fmla="*/ 800 h 800"/>
              <a:gd name="T72" fmla="*/ 500 w 533"/>
              <a:gd name="T73" fmla="*/ 800 h 800"/>
              <a:gd name="T74" fmla="*/ 533 w 533"/>
              <a:gd name="T75" fmla="*/ 767 h 800"/>
              <a:gd name="T76" fmla="*/ 533 w 533"/>
              <a:gd name="T77" fmla="*/ 33 h 800"/>
              <a:gd name="T78" fmla="*/ 500 w 533"/>
              <a:gd name="T79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3" h="800">
                <a:moveTo>
                  <a:pt x="400" y="317"/>
                </a:moveTo>
                <a:lnTo>
                  <a:pt x="133" y="317"/>
                </a:lnTo>
                <a:cubicBezTo>
                  <a:pt x="115" y="317"/>
                  <a:pt x="100" y="302"/>
                  <a:pt x="100" y="283"/>
                </a:cubicBezTo>
                <a:cubicBezTo>
                  <a:pt x="100" y="265"/>
                  <a:pt x="115" y="250"/>
                  <a:pt x="133" y="250"/>
                </a:cubicBezTo>
                <a:lnTo>
                  <a:pt x="400" y="250"/>
                </a:lnTo>
                <a:cubicBezTo>
                  <a:pt x="418" y="250"/>
                  <a:pt x="433" y="265"/>
                  <a:pt x="433" y="283"/>
                </a:cubicBezTo>
                <a:cubicBezTo>
                  <a:pt x="433" y="302"/>
                  <a:pt x="418" y="317"/>
                  <a:pt x="400" y="317"/>
                </a:cubicBezTo>
                <a:moveTo>
                  <a:pt x="400" y="467"/>
                </a:moveTo>
                <a:lnTo>
                  <a:pt x="133" y="467"/>
                </a:lnTo>
                <a:cubicBezTo>
                  <a:pt x="115" y="467"/>
                  <a:pt x="100" y="452"/>
                  <a:pt x="100" y="433"/>
                </a:cubicBezTo>
                <a:cubicBezTo>
                  <a:pt x="100" y="415"/>
                  <a:pt x="115" y="400"/>
                  <a:pt x="133" y="400"/>
                </a:cubicBezTo>
                <a:lnTo>
                  <a:pt x="400" y="400"/>
                </a:lnTo>
                <a:cubicBezTo>
                  <a:pt x="418" y="400"/>
                  <a:pt x="433" y="415"/>
                  <a:pt x="433" y="433"/>
                </a:cubicBezTo>
                <a:cubicBezTo>
                  <a:pt x="433" y="452"/>
                  <a:pt x="418" y="467"/>
                  <a:pt x="400" y="467"/>
                </a:cubicBezTo>
                <a:moveTo>
                  <a:pt x="233" y="617"/>
                </a:moveTo>
                <a:lnTo>
                  <a:pt x="133" y="617"/>
                </a:lnTo>
                <a:cubicBezTo>
                  <a:pt x="115" y="617"/>
                  <a:pt x="100" y="602"/>
                  <a:pt x="100" y="583"/>
                </a:cubicBezTo>
                <a:cubicBezTo>
                  <a:pt x="100" y="565"/>
                  <a:pt x="115" y="550"/>
                  <a:pt x="133" y="550"/>
                </a:cubicBezTo>
                <a:lnTo>
                  <a:pt x="233" y="550"/>
                </a:lnTo>
                <a:cubicBezTo>
                  <a:pt x="252" y="550"/>
                  <a:pt x="267" y="565"/>
                  <a:pt x="267" y="583"/>
                </a:cubicBezTo>
                <a:cubicBezTo>
                  <a:pt x="267" y="602"/>
                  <a:pt x="252" y="617"/>
                  <a:pt x="233" y="617"/>
                </a:cubicBezTo>
                <a:moveTo>
                  <a:pt x="500" y="0"/>
                </a:moveTo>
                <a:lnTo>
                  <a:pt x="433" y="0"/>
                </a:lnTo>
                <a:lnTo>
                  <a:pt x="433" y="33"/>
                </a:lnTo>
                <a:cubicBezTo>
                  <a:pt x="433" y="52"/>
                  <a:pt x="418" y="67"/>
                  <a:pt x="400" y="67"/>
                </a:cubicBezTo>
                <a:cubicBezTo>
                  <a:pt x="382" y="67"/>
                  <a:pt x="367" y="52"/>
                  <a:pt x="367" y="33"/>
                </a:cubicBezTo>
                <a:lnTo>
                  <a:pt x="367" y="0"/>
                </a:lnTo>
                <a:lnTo>
                  <a:pt x="167" y="0"/>
                </a:lnTo>
                <a:lnTo>
                  <a:pt x="167" y="33"/>
                </a:lnTo>
                <a:cubicBezTo>
                  <a:pt x="167" y="52"/>
                  <a:pt x="152" y="67"/>
                  <a:pt x="133" y="67"/>
                </a:cubicBezTo>
                <a:cubicBezTo>
                  <a:pt x="115" y="67"/>
                  <a:pt x="100" y="52"/>
                  <a:pt x="100" y="33"/>
                </a:cubicBezTo>
                <a:lnTo>
                  <a:pt x="100" y="0"/>
                </a:lnTo>
                <a:lnTo>
                  <a:pt x="33" y="0"/>
                </a:lnTo>
                <a:cubicBezTo>
                  <a:pt x="15" y="0"/>
                  <a:pt x="0" y="15"/>
                  <a:pt x="0" y="33"/>
                </a:cubicBezTo>
                <a:lnTo>
                  <a:pt x="0" y="767"/>
                </a:lnTo>
                <a:cubicBezTo>
                  <a:pt x="0" y="785"/>
                  <a:pt x="15" y="800"/>
                  <a:pt x="33" y="800"/>
                </a:cubicBezTo>
                <a:lnTo>
                  <a:pt x="500" y="800"/>
                </a:lnTo>
                <a:cubicBezTo>
                  <a:pt x="518" y="800"/>
                  <a:pt x="533" y="785"/>
                  <a:pt x="533" y="767"/>
                </a:cubicBezTo>
                <a:lnTo>
                  <a:pt x="533" y="33"/>
                </a:lnTo>
                <a:cubicBezTo>
                  <a:pt x="533" y="15"/>
                  <a:pt x="518" y="0"/>
                  <a:pt x="500" y="0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 bwMode="auto">
          <a:xfrm>
            <a:off x="399256" y="-22579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Structure &amp; Terms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6063" y="3440112"/>
            <a:ext cx="341515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smtClean="0">
                <a:solidFill>
                  <a:schemeClr val="bg1"/>
                </a:solidFill>
                <a:latin typeface="+mn-lt"/>
              </a:rPr>
              <a:t>Growth Allowance &amp; Savings</a:t>
            </a:r>
            <a:endParaRPr lang="en-US" sz="1400" b="1" smtClean="0">
              <a:solidFill>
                <a:schemeClr val="bg1"/>
              </a:solidFill>
              <a:latin typeface="+mn-lt"/>
              <a:ea typeface="CiscoSansTT ExtraLight" charset="0"/>
              <a:cs typeface="CiscoSansTT ExtraLight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+mn-lt"/>
                <a:ea typeface="CiscoSansTT ExtraLight" charset="0"/>
                <a:cs typeface="CiscoSansTT ExtraLight" charset="0"/>
              </a:rPr>
              <a:t>The program includes 20% growth allowance </a:t>
            </a:r>
            <a:br>
              <a:rPr lang="en-US" sz="1100" dirty="0" smtClean="0">
                <a:solidFill>
                  <a:schemeClr val="bg1"/>
                </a:solidFill>
                <a:latin typeface="+mn-lt"/>
                <a:ea typeface="CiscoSansTT ExtraLight" charset="0"/>
                <a:cs typeface="CiscoSansTT ExtraLight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+mn-lt"/>
                <a:ea typeface="CiscoSansTT ExtraLight" charset="0"/>
                <a:cs typeface="CiscoSansTT ExtraLight" charset="0"/>
              </a:rPr>
              <a:t>only reconciling licenses on an annual basis. </a:t>
            </a:r>
            <a:endParaRPr lang="en-US" sz="1100" dirty="0">
              <a:solidFill>
                <a:schemeClr val="bg1"/>
              </a:solidFill>
              <a:latin typeface="+mn-lt"/>
              <a:ea typeface="CiscoSansTT ExtraLight" charset="0"/>
              <a:cs typeface="CiscoSansTT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175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563260" y="4213182"/>
            <a:ext cx="170861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3642393"/>
            <a:ext cx="9144000" cy="44753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 smtClean="0">
                <a:solidFill>
                  <a:srgbClr val="FFFFFF"/>
                </a:solidFill>
                <a:latin typeface="+mn-lt"/>
              </a:rPr>
              <a:t>Cisco Enterprise Agreement: One Agreement / One Workspace / One Term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40872" y="975747"/>
            <a:ext cx="1298448" cy="38484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Email Security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1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494184" y="975747"/>
            <a:ext cx="1298448" cy="38484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Security Essentials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1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40872" y="1416666"/>
            <a:ext cx="1298448" cy="38484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Cloud and Web Security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1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94184" y="1416666"/>
            <a:ext cx="1298447" cy="38484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Policy and Visibility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1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65" name="Oval 6"/>
          <p:cNvSpPr/>
          <p:nvPr/>
        </p:nvSpPr>
        <p:spPr>
          <a:xfrm>
            <a:off x="437767" y="428550"/>
            <a:ext cx="2657829" cy="5062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b="1" dirty="0">
              <a:solidFill>
                <a:schemeClr val="bg2"/>
              </a:solidFill>
            </a:endParaRPr>
          </a:p>
        </p:txBody>
      </p:sp>
      <p:sp>
        <p:nvSpPr>
          <p:cNvPr id="66" name="Oval 6"/>
          <p:cNvSpPr/>
          <p:nvPr/>
        </p:nvSpPr>
        <p:spPr>
          <a:xfrm>
            <a:off x="3304788" y="428551"/>
            <a:ext cx="2651758" cy="508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bg2"/>
              </a:solidFill>
            </a:endParaRPr>
          </a:p>
        </p:txBody>
      </p:sp>
      <p:sp>
        <p:nvSpPr>
          <p:cNvPr id="67" name="Oval 6"/>
          <p:cNvSpPr/>
          <p:nvPr/>
        </p:nvSpPr>
        <p:spPr>
          <a:xfrm>
            <a:off x="6134452" y="428551"/>
            <a:ext cx="2651760" cy="504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bg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7768" y="442822"/>
            <a:ext cx="2651760" cy="5395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Infrastructure</a:t>
            </a:r>
          </a:p>
          <a:p>
            <a:pPr algn="ctr"/>
            <a:r>
              <a:rPr lang="en-US" sz="800" b="1" dirty="0" smtClean="0">
                <a:solidFill>
                  <a:schemeClr val="bg2"/>
                </a:solidFill>
              </a:rPr>
              <a:t>Cisco ONE Software / DNA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307838" y="467260"/>
            <a:ext cx="2635532" cy="4297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Collaboration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128357" y="379537"/>
            <a:ext cx="2651760" cy="5867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Security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58747" y="1427124"/>
            <a:ext cx="1303508" cy="38484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Customer Collaboration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endParaRPr lang="en-US" sz="1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04788" y="1856560"/>
            <a:ext cx="1306662" cy="37542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Prime Collaboration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1,3</a:t>
            </a:r>
            <a:endParaRPr lang="en-US" sz="1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4788" y="990108"/>
            <a:ext cx="1306662" cy="37709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Cisco Spark Flex Plan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1000" dirty="0" smtClean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57169" y="991150"/>
            <a:ext cx="1306662" cy="37709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Unified Communications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endParaRPr lang="en-US" sz="1000" dirty="0" smtClean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303640" y="1423279"/>
            <a:ext cx="1307690" cy="38864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Multiparty</a:t>
            </a:r>
            <a:r>
              <a:rPr lang="en-US" sz="10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endParaRPr lang="en-US" sz="1000" dirty="0" smtClean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653994" y="1854819"/>
            <a:ext cx="1306662" cy="37542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Prime Collaboration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- Contact Center Assurance Option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1,3</a:t>
            </a:r>
            <a:endParaRPr lang="en-US" sz="600" baseline="300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4089925"/>
            <a:ext cx="9144000" cy="271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+mn-lt"/>
              </a:rPr>
              <a:t>Buy a Single Suite or a Combination of Suites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7811" y="4629003"/>
            <a:ext cx="9066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+mn-lt"/>
              </a:rPr>
              <a:t>1. End of Sale 8/28/18 | 2. Subscription | 3. Perpetual | 4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. Foundation suite optional - See the </a:t>
            </a:r>
            <a:r>
              <a:rPr lang="en-US" sz="1050" dirty="0">
                <a:solidFill>
                  <a:schemeClr val="bg1"/>
                </a:solidFill>
                <a:latin typeface="+mn-lt"/>
                <a:hlinkClick r:id="rId2"/>
              </a:rPr>
              <a:t>Cisco ONE Offer Structure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for license details </a:t>
            </a:r>
            <a:endParaRPr lang="en-US" sz="105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8555" y="996633"/>
            <a:ext cx="2651760" cy="36395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Switching</a:t>
            </a:r>
          </a:p>
          <a:p>
            <a:pPr lvl="0" algn="ctr" defTabSz="457006"/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Cisco ONE Advantage for Switching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| Campus Fabric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| Foundation for Switching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48555" y="1427108"/>
            <a:ext cx="2651760" cy="36395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Wireless</a:t>
            </a:r>
          </a:p>
          <a:p>
            <a:pPr lvl="0" algn="ctr" defTabSz="457006"/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Cisco ONE Advantage for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Wireless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| Advanced </a:t>
            </a:r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Mobility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Services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| Foundation </a:t>
            </a:r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for Wireless</a:t>
            </a:r>
            <a:r>
              <a:rPr lang="en-US" sz="600" baseline="300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endParaRPr lang="en-US" sz="6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1915" y="1858932"/>
            <a:ext cx="2651760" cy="36395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Compute</a:t>
            </a:r>
          </a:p>
          <a:p>
            <a:pPr algn="ctr" defTabSz="457006"/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Cisco </a:t>
            </a:r>
            <a:r>
              <a:rPr lang="en-US" sz="600" dirty="0" err="1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Tetration</a:t>
            </a:r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™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Analytics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 </a:t>
            </a:r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| ECS - Workload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Optimization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</a:t>
            </a:r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| ECS – Infrastructure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Automation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6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1915" y="2289407"/>
            <a:ext cx="2651760" cy="36395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Networking</a:t>
            </a:r>
          </a:p>
          <a:p>
            <a:pPr lvl="0" algn="ctr" defTabSz="457006"/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Data Center Fabric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| Foundation for Networking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  <a:endParaRPr lang="en-US" sz="6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8555" y="2717073"/>
            <a:ext cx="2651760" cy="36395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Routing</a:t>
            </a:r>
          </a:p>
          <a:p>
            <a:pPr lvl="0" algn="ctr" defTabSz="457006"/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WAN Collaboration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3,4 </a:t>
            </a:r>
            <a:r>
              <a:rPr lang="en-US" sz="6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 | Foundation for WAN</a:t>
            </a:r>
            <a:r>
              <a:rPr lang="en-US" sz="600" baseline="30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8555" y="3147548"/>
            <a:ext cx="2651760" cy="36395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006"/>
            <a:r>
              <a:rPr lang="en-US" sz="1000" dirty="0" smtClean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Cloud</a:t>
            </a:r>
          </a:p>
          <a:p>
            <a:pPr lvl="0" algn="ctr" defTabSz="457006"/>
            <a:r>
              <a:rPr lang="en-US" sz="6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ECS – Cloud Management</a:t>
            </a:r>
            <a:r>
              <a:rPr lang="en-US" sz="600" baseline="30000" dirty="0">
                <a:solidFill>
                  <a:srgbClr val="FFFFFF"/>
                </a:solidFill>
                <a:ea typeface="CiscoSansTT Light" charset="0"/>
                <a:cs typeface="CiscoSansTT Light" charset="0"/>
              </a:rPr>
              <a:t>2</a:t>
            </a:r>
            <a:endParaRPr lang="en-US" sz="600" dirty="0">
              <a:solidFill>
                <a:srgbClr val="FFFFFF"/>
              </a:solidFill>
              <a:ea typeface="CiscoSansTT Light" charset="0"/>
              <a:cs typeface="CiscoSansTT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12" y="7602"/>
            <a:ext cx="853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END to END Solutions: Hardware, Software, Services</a:t>
            </a:r>
          </a:p>
        </p:txBody>
      </p:sp>
    </p:spTree>
    <p:extLst>
      <p:ext uri="{BB962C8B-B14F-4D97-AF65-F5344CB8AC3E}">
        <p14:creationId xmlns:p14="http://schemas.microsoft.com/office/powerpoint/2010/main" val="95467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563260" y="4742907"/>
            <a:ext cx="170861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391" y="3295887"/>
            <a:ext cx="8610670" cy="749483"/>
            <a:chOff x="204716" y="1227980"/>
            <a:chExt cx="8610670" cy="749483"/>
          </a:xfrm>
        </p:grpSpPr>
        <p:sp>
          <p:nvSpPr>
            <p:cNvPr id="5" name="Rectangle 4"/>
            <p:cNvSpPr/>
            <p:nvPr/>
          </p:nvSpPr>
          <p:spPr>
            <a:xfrm>
              <a:off x="204716" y="1227980"/>
              <a:ext cx="8610670" cy="7494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bg1"/>
                  </a:solidFill>
                  <a:ea typeface="CiscoSansTT ExtraLight" charset="0"/>
                  <a:cs typeface="CiscoSansTT ExtraLight" charset="0"/>
                </a:rPr>
                <a:t>Security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13970" y="1291724"/>
              <a:ext cx="1510789" cy="58915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Email Security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46743" y="1291724"/>
              <a:ext cx="1510789" cy="58915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Security Essentials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77589" y="1291724"/>
              <a:ext cx="1510789" cy="58915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Cloud and Web Security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208435" y="1291724"/>
              <a:ext cx="1510789" cy="58915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Policy and Visibility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13970" y="1673896"/>
              <a:ext cx="6699520" cy="21603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bg2"/>
                  </a:solidFill>
                </a:rPr>
                <a:t>$250k Net TCV</a:t>
              </a:r>
              <a:r>
                <a:rPr lang="en-US" sz="800" baseline="30000" dirty="0" smtClean="0">
                  <a:solidFill>
                    <a:schemeClr val="bg2"/>
                  </a:solidFill>
                </a:rPr>
                <a:t>2</a:t>
              </a:r>
              <a:endParaRPr lang="en-US" sz="800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2924" y="1095794"/>
            <a:ext cx="8610669" cy="85996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  <a:t>Cisco </a:t>
            </a:r>
            <a:r>
              <a:rPr lang="en-US" sz="1100" b="1" dirty="0" smtClean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  <a:t>ONE </a:t>
            </a:r>
            <a:br>
              <a:rPr lang="en-US" sz="1100" b="1" dirty="0" smtClean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</a:br>
            <a:r>
              <a:rPr lang="en-US" sz="1100" b="1" dirty="0" smtClean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  <a:t>Software Network, </a:t>
            </a:r>
            <a:br>
              <a:rPr lang="en-US" sz="1100" b="1" dirty="0" smtClean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</a:br>
            <a:r>
              <a:rPr lang="en-US" sz="1100" b="1" dirty="0" smtClean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  <a:t>Storage, Compute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65034" y="1170913"/>
            <a:ext cx="993089" cy="70769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Cloud</a:t>
            </a:r>
            <a:r>
              <a:rPr lang="en-US" sz="900" baseline="30000" dirty="0" smtClean="0">
                <a:solidFill>
                  <a:srgbClr val="FFFFFF"/>
                </a:solidFill>
              </a:rPr>
              <a:t>1</a:t>
            </a:r>
            <a:endParaRPr lang="en-US" sz="9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11235" y="1170913"/>
            <a:ext cx="993089" cy="70769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Compute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7436" y="1170913"/>
            <a:ext cx="993089" cy="70769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Networking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03637" y="1170913"/>
            <a:ext cx="993089" cy="70769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WAN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9838" y="1170913"/>
            <a:ext cx="993089" cy="70769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Wireless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88895" y="1170913"/>
            <a:ext cx="993089" cy="70769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Switching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11235" y="1666135"/>
            <a:ext cx="5569763" cy="21360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$250k Net TCV</a:t>
            </a:r>
            <a:r>
              <a:rPr lang="en-US" sz="800" baseline="30000" dirty="0" smtClean="0">
                <a:solidFill>
                  <a:schemeClr val="bg1"/>
                </a:solidFill>
              </a:rPr>
              <a:t>2</a:t>
            </a:r>
            <a:endParaRPr lang="en-US" sz="800" dirty="0" smtClean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80645" y="1666134"/>
            <a:ext cx="977478" cy="21247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$500K Net TCV</a:t>
            </a:r>
            <a:r>
              <a:rPr lang="en-US" sz="700" baseline="30000" dirty="0" smtClean="0">
                <a:solidFill>
                  <a:schemeClr val="bg1"/>
                </a:solidFill>
              </a:rPr>
              <a:t>2</a:t>
            </a:r>
            <a:endParaRPr lang="en-US" sz="700" dirty="0" smtClean="0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Cisco EA – Minimum Purchase Requirements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318" y="4165826"/>
            <a:ext cx="74993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+mn-lt"/>
              </a:rPr>
              <a:t>1. $500K minimum only applies to ECS – Cloud Management | 2. Net TCV = Net Total Contract Value (Software + SWSS)</a:t>
            </a:r>
          </a:p>
          <a:p>
            <a:pPr marL="342900" indent="-342900">
              <a:buFont typeface="+mj-lt"/>
              <a:buAutoNum type="arabicPeriod"/>
            </a:pPr>
            <a:endParaRPr lang="en-US" sz="105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sz="1050" dirty="0" smtClean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391" y="2011870"/>
            <a:ext cx="8610671" cy="122790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bg1"/>
                </a:solidFill>
                <a:ea typeface="CiscoSansTT ExtraLight" charset="0"/>
                <a:cs typeface="CiscoSansTT ExtraLight" charset="0"/>
              </a:rPr>
              <a:t>Collaboration</a:t>
            </a:r>
            <a:endParaRPr lang="en-US" sz="1100" b="1" dirty="0">
              <a:solidFill>
                <a:schemeClr val="bg1"/>
              </a:solidFill>
              <a:ea typeface="CiscoSansTT ExtraLight" charset="0"/>
              <a:cs typeface="CiscoSansTT ExtraLight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73970" y="2085146"/>
            <a:ext cx="2094255" cy="5132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Unified Communications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80644" y="2642141"/>
            <a:ext cx="2094255" cy="5132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Customer Collaboration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77639" y="2086193"/>
            <a:ext cx="2094255" cy="5132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Prime Collaboration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77639" y="2636514"/>
            <a:ext cx="2094255" cy="5132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Prime Collaboration - CCAO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69075" y="2086146"/>
            <a:ext cx="2120390" cy="5132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Multiparty Plus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669075" y="2636467"/>
            <a:ext cx="2120390" cy="5132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algn="ctr"/>
            <a:endParaRPr lang="en-US" sz="600" dirty="0" smtClean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3536" y="2635338"/>
            <a:ext cx="18292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FFFF"/>
                </a:solidFill>
                <a:latin typeface="+mn-lt"/>
                <a:ea typeface=""/>
                <a:cs typeface=""/>
              </a:rPr>
              <a:t>Cisco Spark Flex </a:t>
            </a:r>
            <a:r>
              <a:rPr lang="en-US" sz="900" dirty="0" smtClean="0">
                <a:solidFill>
                  <a:srgbClr val="FFFFFF"/>
                </a:solidFill>
                <a:latin typeface="+mn-lt"/>
                <a:ea typeface=""/>
                <a:cs typeface=""/>
              </a:rPr>
              <a:t>Plan</a:t>
            </a:r>
            <a:endParaRPr lang="en-US" sz="900" dirty="0">
              <a:solidFill>
                <a:srgbClr val="FFFFFF"/>
              </a:solidFill>
              <a:latin typeface="+mn-lt"/>
              <a:ea typeface=""/>
              <a:cs typeface="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74333" y="2391371"/>
            <a:ext cx="6715131" cy="20698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1000 Knowledge Workers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80518" y="2953541"/>
            <a:ext cx="4391376" cy="20698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250 Contact </a:t>
            </a:r>
            <a:r>
              <a:rPr lang="en-US" sz="800" dirty="0">
                <a:solidFill>
                  <a:schemeClr val="bg1"/>
                </a:solidFill>
              </a:rPr>
              <a:t>Center</a:t>
            </a:r>
            <a:r>
              <a:rPr lang="en-US" sz="800" b="1" dirty="0">
                <a:solidFill>
                  <a:schemeClr val="bg1"/>
                </a:solidFill>
              </a:rPr>
              <a:t> Agents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669074" y="2947618"/>
            <a:ext cx="2120390" cy="20698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250 Knowledge Workers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39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iscoSans" charset="0"/>
              </a:rPr>
              <a:t>Agenda</a:t>
            </a:r>
            <a:endParaRPr lang="en-US" sz="3200" dirty="0" smtClean="0">
              <a:solidFill>
                <a:schemeClr val="bg1"/>
              </a:solidFill>
              <a:latin typeface="CiscoSans" charset="0"/>
            </a:endParaRPr>
          </a:p>
          <a:p>
            <a:endParaRPr lang="en-US" sz="2400" dirty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ONE Software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Suite Overview</a:t>
            </a:r>
            <a:endParaRPr lang="en-US" sz="2800" dirty="0" smtClean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Enterprise Agreement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for Cisco ONE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rgbClr val="FF0000"/>
                </a:solidFill>
                <a:latin typeface="CiscoSans" charset="0"/>
              </a:rPr>
              <a:t>Service Provider License Agreement (SPLA</a:t>
            </a:r>
            <a:r>
              <a:rPr lang="en-US" sz="2800" dirty="0" smtClean="0">
                <a:solidFill>
                  <a:srgbClr val="FF0000"/>
                </a:solidFill>
                <a:latin typeface="CiscoSans" charset="0"/>
              </a:rPr>
              <a:t>)</a:t>
            </a:r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79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64" y="1583559"/>
            <a:ext cx="2957087" cy="261897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" y="1595949"/>
            <a:ext cx="2957088" cy="2618971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 bwMode="auto">
          <a:xfrm>
            <a:off x="272391" y="341313"/>
            <a:ext cx="8727559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Introducing Cisco Service Provider Licensing Agreement (SPLA) – A New Model for a Digital World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2957" y="1583560"/>
            <a:ext cx="2950366" cy="261724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506" y="1583560"/>
            <a:ext cx="2988947" cy="26344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4223" y="1583558"/>
            <a:ext cx="3054511" cy="261897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23" y="1583559"/>
            <a:ext cx="3054511" cy="26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0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SPLA – Licensing Costs Aligned to Your</a:t>
            </a:r>
            <a:b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</a:br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Services Lifecycle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471" y="1073150"/>
            <a:ext cx="8517783" cy="2438683"/>
            <a:chOff x="717884" y="1187641"/>
            <a:chExt cx="7862488" cy="1758635"/>
          </a:xfrm>
        </p:grpSpPr>
        <p:grpSp>
          <p:nvGrpSpPr>
            <p:cNvPr id="5" name="Group 4"/>
            <p:cNvGrpSpPr/>
            <p:nvPr/>
          </p:nvGrpSpPr>
          <p:grpSpPr>
            <a:xfrm>
              <a:off x="717884" y="1187641"/>
              <a:ext cx="7862488" cy="1513701"/>
              <a:chOff x="732872" y="2755839"/>
              <a:chExt cx="7862488" cy="1513701"/>
            </a:xfrm>
          </p:grpSpPr>
          <p:sp>
            <p:nvSpPr>
              <p:cNvPr id="9" name="Pentagon 23"/>
              <p:cNvSpPr/>
              <p:nvPr/>
            </p:nvSpPr>
            <p:spPr>
              <a:xfrm>
                <a:off x="1973191" y="2755839"/>
                <a:ext cx="6622169" cy="1298336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lIns="137178" tIns="34295" rIns="68589" bIns="34295" rtlCol="0" anchor="ctr"/>
              <a:lstStyle/>
              <a:p>
                <a:pPr defTabSz="342946">
                  <a:defRPr/>
                </a:pPr>
                <a:endParaRPr lang="en-IN" sz="1200" kern="0" dirty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" name="Pentagon 23"/>
              <p:cNvSpPr/>
              <p:nvPr/>
            </p:nvSpPr>
            <p:spPr>
              <a:xfrm>
                <a:off x="732872" y="2755839"/>
                <a:ext cx="1240319" cy="1294644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85000"/>
                </a:schemeClr>
              </a:solidFill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lIns="137178" tIns="34295" rIns="68589" bIns="34295" rtlCol="0" anchor="ctr"/>
              <a:lstStyle/>
              <a:p>
                <a:pPr defTabSz="342946">
                  <a:defRPr/>
                </a:pPr>
                <a:endParaRPr lang="en-IN" sz="1200" kern="0" dirty="0">
                  <a:ln>
                    <a:solidFill>
                      <a:srgbClr val="0000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12204" y="3855794"/>
                <a:ext cx="471020" cy="1840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46742" y="4058364"/>
                <a:ext cx="502920" cy="211175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+mj-lt"/>
                  </a:rPr>
                  <a:t>Build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02141" y="4058363"/>
                <a:ext cx="411480" cy="2111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+mj-lt"/>
                  </a:rPr>
                  <a:t>Test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73192" y="4058365"/>
                <a:ext cx="644801" cy="21117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+mj-lt"/>
                  </a:rPr>
                  <a:t>Launch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68223" y="4058365"/>
                <a:ext cx="2148840" cy="211175"/>
              </a:xfrm>
              <a:prstGeom prst="rect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+mj-lt"/>
                  </a:rPr>
                  <a:t>Market Expansion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45787" y="4058365"/>
                <a:ext cx="3581796" cy="21117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+mj-lt"/>
                  </a:rPr>
                  <a:t>Scale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05770" y="3217044"/>
                <a:ext cx="1110077" cy="3693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+mj-lt"/>
                  </a:rPr>
                  <a:t>No-cost licenses before launch*</a:t>
                </a:r>
                <a:endParaRPr lang="en-US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2876" y="3770772"/>
                <a:ext cx="471020" cy="26907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673547" y="3621985"/>
                <a:ext cx="471020" cy="4178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04219" y="3313782"/>
                <a:ext cx="471020" cy="72606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34890" y="2979011"/>
                <a:ext cx="471020" cy="1060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65562" y="3055070"/>
                <a:ext cx="471020" cy="98477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96233" y="2813198"/>
                <a:ext cx="471020" cy="122664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826904" y="2898067"/>
                <a:ext cx="471020" cy="11417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41168" y="3988640"/>
                <a:ext cx="471020" cy="522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71829" y="3946129"/>
                <a:ext cx="471020" cy="926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931061" y="2877472"/>
              <a:ext cx="7498080" cy="0"/>
            </a:xfrm>
            <a:prstGeom prst="line">
              <a:avLst/>
            </a:prstGeom>
            <a:ln w="3175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948581" y="2808667"/>
              <a:ext cx="1463040" cy="1376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18288" rIns="45720" bIns="18288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SP GTM Lifecycle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648589" y="1423528"/>
            <a:ext cx="0" cy="33889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241363" y="2237812"/>
            <a:ext cx="620625" cy="25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Cost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05739" y="3569987"/>
            <a:ext cx="5732521" cy="844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dirty="0" smtClean="0">
                <a:solidFill>
                  <a:schemeClr val="bg2"/>
                </a:solidFill>
              </a:rPr>
              <a:t>Deploy licenses in real time as you need them</a:t>
            </a:r>
          </a:p>
          <a:p>
            <a:pPr marL="404813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dirty="0" smtClean="0">
                <a:solidFill>
                  <a:schemeClr val="bg2"/>
                </a:solidFill>
              </a:rPr>
              <a:t>Pay monthly only </a:t>
            </a:r>
            <a:r>
              <a:rPr lang="en-US" dirty="0">
                <a:solidFill>
                  <a:schemeClr val="bg2"/>
                </a:solidFill>
              </a:rPr>
              <a:t>for</a:t>
            </a:r>
            <a:r>
              <a:rPr lang="en-US" dirty="0" smtClean="0">
                <a:solidFill>
                  <a:schemeClr val="bg2"/>
                </a:solidFill>
              </a:rPr>
              <a:t> the licenses you are using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79380" y="4792646"/>
            <a:ext cx="28793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* some SPLA products may require minimum commitments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250684" y="66395"/>
            <a:ext cx="820851" cy="911919"/>
            <a:chOff x="1756140" y="3076223"/>
            <a:chExt cx="820851" cy="91191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6140" y="3076223"/>
              <a:ext cx="820851" cy="911919"/>
            </a:xfrm>
            <a:prstGeom prst="rect">
              <a:avLst/>
            </a:prstGeom>
          </p:spPr>
        </p:pic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1826374" y="3958832"/>
              <a:ext cx="680383" cy="9927"/>
            </a:xfrm>
            <a:prstGeom prst="rect">
              <a:avLst/>
            </a:prstGeom>
            <a:solidFill>
              <a:schemeClr val="accent3"/>
            </a:solidFill>
            <a:ln w="63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670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5" y="1073150"/>
            <a:ext cx="6383334" cy="3426268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Simple: Post-Paid Utility Agreement</a:t>
            </a:r>
            <a:b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</a:br>
            <a:r>
              <a:rPr lang="en-US" sz="3200" i="1" dirty="0" smtClean="0">
                <a:latin typeface="CiscoSans" charset="0"/>
                <a:ea typeface="CiscoSans" charset="0"/>
                <a:cs typeface="CiscoSans" charset="0"/>
              </a:rPr>
              <a:t>SPLA Contract Structure</a:t>
            </a:r>
            <a:endParaRPr lang="en-US" sz="3200" i="1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81019" y="2203650"/>
            <a:ext cx="2373256" cy="7185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>
              <a:spcAft>
                <a:spcPts val="600"/>
              </a:spcAft>
              <a:tabLst>
                <a:tab pos="1028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Covers all mechanics for postpaid utility model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81019" y="1193974"/>
            <a:ext cx="2373256" cy="7738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>
              <a:spcBef>
                <a:spcPts val="600"/>
              </a:spcBef>
              <a:spcAft>
                <a:spcPts val="600"/>
              </a:spcAft>
              <a:tabLst>
                <a:tab pos="1028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Fits </a:t>
            </a:r>
            <a:r>
              <a:rPr lang="en-US" sz="1600" dirty="0" smtClean="0">
                <a:solidFill>
                  <a:schemeClr val="bg2"/>
                </a:solidFill>
              </a:rPr>
              <a:t>under </a:t>
            </a:r>
            <a:r>
              <a:rPr lang="en-US" sz="1600" dirty="0">
                <a:solidFill>
                  <a:schemeClr val="bg2"/>
                </a:solidFill>
              </a:rPr>
              <a:t>your qualified master agreement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1019" y="3158051"/>
            <a:ext cx="2373256" cy="10009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>
              <a:spcAft>
                <a:spcPts val="600"/>
              </a:spcAft>
              <a:tabLst>
                <a:tab pos="1028700" algn="l"/>
              </a:tabLst>
            </a:pPr>
            <a:r>
              <a:rPr lang="en-US" sz="1600" dirty="0" smtClean="0">
                <a:solidFill>
                  <a:schemeClr val="bg2"/>
                </a:solidFill>
              </a:rPr>
              <a:t>Select </a:t>
            </a:r>
            <a:r>
              <a:rPr lang="en-US" sz="1600" dirty="0">
                <a:solidFill>
                  <a:schemeClr val="bg2"/>
                </a:solidFill>
              </a:rPr>
              <a:t>among available SW offers; easy to add more during term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55242" y="65611"/>
            <a:ext cx="717683" cy="892535"/>
            <a:chOff x="7760022" y="3076224"/>
            <a:chExt cx="717683" cy="8925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0022" y="3076224"/>
              <a:ext cx="717683" cy="852660"/>
            </a:xfrm>
            <a:prstGeom prst="rect">
              <a:avLst/>
            </a:prstGeom>
          </p:spPr>
        </p:pic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7778672" y="3958832"/>
              <a:ext cx="680383" cy="992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517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6274" y="578000"/>
            <a:ext cx="4336276" cy="1817197"/>
            <a:chOff x="4640691" y="1088781"/>
            <a:chExt cx="4336276" cy="1817197"/>
          </a:xfrm>
        </p:grpSpPr>
        <p:sp>
          <p:nvSpPr>
            <p:cNvPr id="4" name="Rectangle 3"/>
            <p:cNvSpPr/>
            <p:nvPr/>
          </p:nvSpPr>
          <p:spPr>
            <a:xfrm>
              <a:off x="4640691" y="1088781"/>
              <a:ext cx="4228671" cy="2989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4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65960" rtlCol="0" anchor="ctr"/>
            <a:lstStyle/>
            <a:p>
              <a:r>
                <a:rPr lang="en-US" sz="1600" dirty="0">
                  <a:solidFill>
                    <a:schemeClr val="bg2"/>
                  </a:solidFill>
                  <a:latin typeface="+mj-lt"/>
                </a:rPr>
                <a:t>In </a:t>
              </a:r>
              <a:r>
                <a:rPr lang="en-US" sz="1600" dirty="0" smtClean="0">
                  <a:solidFill>
                    <a:schemeClr val="bg2"/>
                  </a:solidFill>
                  <a:latin typeface="+mj-lt"/>
                </a:rPr>
                <a:t>Deployment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813538" y="1477365"/>
              <a:ext cx="3163429" cy="14286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tIns="91440" rIns="182880" rtlCol="0" anchor="t" anchorCtr="0"/>
            <a:lstStyle/>
            <a:p>
              <a:pPr marL="182880" indent="-182880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Set up Smart Account </a:t>
              </a: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for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SPLA products</a:t>
              </a:r>
            </a:p>
            <a:p>
              <a:pPr marL="182880" indent="-182880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Deposit pool of licenses </a:t>
              </a: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into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Smart Account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66139" y="2531990"/>
            <a:ext cx="4173086" cy="1736203"/>
            <a:chOff x="4971364" y="3037052"/>
            <a:chExt cx="3913458" cy="1533464"/>
          </a:xfrm>
        </p:grpSpPr>
        <p:sp>
          <p:nvSpPr>
            <p:cNvPr id="8" name="Rectangle 7"/>
            <p:cNvSpPr/>
            <p:nvPr/>
          </p:nvSpPr>
          <p:spPr>
            <a:xfrm>
              <a:off x="4971364" y="3037052"/>
              <a:ext cx="3913458" cy="28252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7000">
                  <a:schemeClr val="accent3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4360" rIns="0"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+mj-lt"/>
                </a:rPr>
                <a:t>In Use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8657" y="3348784"/>
              <a:ext cx="3546165" cy="122173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92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45720" rIns="18288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2880" indent="-182880">
                <a:spcBef>
                  <a:spcPts val="1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Deploy licenses as </a:t>
              </a: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needed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based on end </a:t>
              </a: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customer demand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marL="182880" indent="-182880">
                <a:spcBef>
                  <a:spcPts val="1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Upgrade/downgrade/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reuse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as needed</a:t>
              </a:r>
            </a:p>
            <a:p>
              <a:pPr marL="182880" indent="-182880">
                <a:spcBef>
                  <a:spcPts val="1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Generate monthly </a:t>
              </a: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usage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report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5477" y="621249"/>
            <a:ext cx="4168326" cy="1728421"/>
            <a:chOff x="269894" y="1132030"/>
            <a:chExt cx="4168326" cy="1728421"/>
          </a:xfrm>
        </p:grpSpPr>
        <p:sp>
          <p:nvSpPr>
            <p:cNvPr id="11" name="Rectangle 10"/>
            <p:cNvSpPr/>
            <p:nvPr/>
          </p:nvSpPr>
          <p:spPr>
            <a:xfrm>
              <a:off x="269894" y="1132030"/>
              <a:ext cx="4168326" cy="35739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At Purchase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9894" y="1431838"/>
              <a:ext cx="2742228" cy="142861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18288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2880" indent="-182880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Choose products to include in SPLA</a:t>
              </a:r>
            </a:p>
            <a:p>
              <a:pPr marL="182880" indent="-182880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Sign </a:t>
              </a:r>
              <a:r>
                <a:rPr lang="en-US" sz="1400" dirty="0">
                  <a:solidFill>
                    <a:schemeClr val="bg1"/>
                  </a:solidFill>
                </a:rPr>
                <a:t>3-year SPLA agreement under system integrator agreement with price guarantee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476" y="2483021"/>
            <a:ext cx="4270249" cy="1771669"/>
            <a:chOff x="269893" y="2993802"/>
            <a:chExt cx="4270249" cy="1771669"/>
          </a:xfrm>
        </p:grpSpPr>
        <p:sp>
          <p:nvSpPr>
            <p:cNvPr id="14" name="Rectangle 13"/>
            <p:cNvSpPr/>
            <p:nvPr/>
          </p:nvSpPr>
          <p:spPr>
            <a:xfrm>
              <a:off x="269893" y="2993802"/>
              <a:ext cx="4270249" cy="34305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alpha val="0"/>
                  </a:schemeClr>
                </a:gs>
                <a:gs pos="40000">
                  <a:schemeClr val="bg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r>
                <a:rPr lang="en-US" sz="1600" dirty="0" smtClean="0">
                  <a:solidFill>
                    <a:schemeClr val="bg2"/>
                  </a:solidFill>
                  <a:latin typeface="+mj-lt"/>
                </a:rPr>
                <a:t>    At </a:t>
              </a:r>
              <a:r>
                <a:rPr lang="en-US" sz="1600" dirty="0">
                  <a:solidFill>
                    <a:schemeClr val="bg2"/>
                  </a:solidFill>
                  <a:latin typeface="+mj-lt"/>
                </a:rPr>
                <a:t>Renewal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9894" y="3336858"/>
              <a:ext cx="2713319" cy="142861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18288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2880" indent="-182880"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Easily renew SPLA at </a:t>
              </a: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end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of term</a:t>
              </a:r>
            </a:p>
          </p:txBody>
        </p:sp>
      </p:grpSp>
      <p:sp>
        <p:nvSpPr>
          <p:cNvPr id="16" name="Title 4"/>
          <p:cNvSpPr txBox="1">
            <a:spLocks/>
          </p:cNvSpPr>
          <p:nvPr/>
        </p:nvSpPr>
        <p:spPr bwMode="auto">
          <a:xfrm>
            <a:off x="265476" y="-153837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SPLA Lifecycle: Simple, Standard 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8041" y="585444"/>
            <a:ext cx="3404794" cy="3404794"/>
            <a:chOff x="2902458" y="1096225"/>
            <a:chExt cx="3404794" cy="3404794"/>
          </a:xfrm>
        </p:grpSpPr>
        <p:sp>
          <p:nvSpPr>
            <p:cNvPr id="18" name="Freeform 17"/>
            <p:cNvSpPr/>
            <p:nvPr/>
          </p:nvSpPr>
          <p:spPr>
            <a:xfrm>
              <a:off x="3090010" y="1283777"/>
              <a:ext cx="3029690" cy="3029690"/>
            </a:xfrm>
            <a:custGeom>
              <a:avLst/>
              <a:gdLst>
                <a:gd name="connsiteX0" fmla="*/ 1514845 w 3029690"/>
                <a:gd name="connsiteY0" fmla="*/ 0 h 3029690"/>
                <a:gd name="connsiteX1" fmla="*/ 3029690 w 3029690"/>
                <a:gd name="connsiteY1" fmla="*/ 1514845 h 3029690"/>
                <a:gd name="connsiteX2" fmla="*/ 1514845 w 3029690"/>
                <a:gd name="connsiteY2" fmla="*/ 1514845 h 3029690"/>
                <a:gd name="connsiteX3" fmla="*/ 1514845 w 3029690"/>
                <a:gd name="connsiteY3" fmla="*/ 0 h 302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9690" h="3029690">
                  <a:moveTo>
                    <a:pt x="1514845" y="0"/>
                  </a:moveTo>
                  <a:cubicBezTo>
                    <a:pt x="2351471" y="0"/>
                    <a:pt x="3029690" y="678219"/>
                    <a:pt x="3029690" y="1514845"/>
                  </a:cubicBezTo>
                  <a:lnTo>
                    <a:pt x="1514845" y="1514845"/>
                  </a:lnTo>
                  <a:lnTo>
                    <a:pt x="151484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20000"/>
                    <a:lumOff val="80000"/>
                  </a:schemeClr>
                </a:gs>
                <a:gs pos="79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4299" tIns="693979" rIns="369371" bIns="1638232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Circular Arrow 18"/>
            <p:cNvSpPr/>
            <p:nvPr/>
          </p:nvSpPr>
          <p:spPr>
            <a:xfrm>
              <a:off x="2902458" y="1096225"/>
              <a:ext cx="3404794" cy="3404794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5048045" y="1926333"/>
              <a:ext cx="475455" cy="487967"/>
            </a:xfrm>
            <a:custGeom>
              <a:avLst/>
              <a:gdLst>
                <a:gd name="T0" fmla="*/ 4806 w 7028"/>
                <a:gd name="T1" fmla="*/ 5002 h 7143"/>
                <a:gd name="T2" fmla="*/ 4742 w 7028"/>
                <a:gd name="T3" fmla="*/ 5027 h 7143"/>
                <a:gd name="T4" fmla="*/ 4166 w 7028"/>
                <a:gd name="T5" fmla="*/ 4898 h 7143"/>
                <a:gd name="T6" fmla="*/ 4115 w 7028"/>
                <a:gd name="T7" fmla="*/ 4911 h 7143"/>
                <a:gd name="T8" fmla="*/ 4093 w 7028"/>
                <a:gd name="T9" fmla="*/ 4946 h 7143"/>
                <a:gd name="T10" fmla="*/ 1475 w 7028"/>
                <a:gd name="T11" fmla="*/ 7032 h 7143"/>
                <a:gd name="T12" fmla="*/ 2943 w 7028"/>
                <a:gd name="T13" fmla="*/ 4958 h 7143"/>
                <a:gd name="T14" fmla="*/ 2919 w 7028"/>
                <a:gd name="T15" fmla="*/ 4910 h 7143"/>
                <a:gd name="T16" fmla="*/ 2869 w 7028"/>
                <a:gd name="T17" fmla="*/ 4897 h 7143"/>
                <a:gd name="T18" fmla="*/ 2292 w 7028"/>
                <a:gd name="T19" fmla="*/ 5027 h 7143"/>
                <a:gd name="T20" fmla="*/ 2228 w 7028"/>
                <a:gd name="T21" fmla="*/ 5003 h 7143"/>
                <a:gd name="T22" fmla="*/ 2228 w 7028"/>
                <a:gd name="T23" fmla="*/ 4934 h 7143"/>
                <a:gd name="T24" fmla="*/ 3468 w 7028"/>
                <a:gd name="T25" fmla="*/ 3175 h 7143"/>
                <a:gd name="T26" fmla="*/ 3517 w 7028"/>
                <a:gd name="T27" fmla="*/ 3150 h 7143"/>
                <a:gd name="T28" fmla="*/ 3566 w 7028"/>
                <a:gd name="T29" fmla="*/ 3175 h 7143"/>
                <a:gd name="T30" fmla="*/ 4806 w 7028"/>
                <a:gd name="T31" fmla="*/ 4934 h 7143"/>
                <a:gd name="T32" fmla="*/ 4806 w 7028"/>
                <a:gd name="T33" fmla="*/ 5002 h 7143"/>
                <a:gd name="T34" fmla="*/ 7028 w 7028"/>
                <a:gd name="T35" fmla="*/ 778 h 7143"/>
                <a:gd name="T36" fmla="*/ 7028 w 7028"/>
                <a:gd name="T37" fmla="*/ 5248 h 7143"/>
                <a:gd name="T38" fmla="*/ 6250 w 7028"/>
                <a:gd name="T39" fmla="*/ 6024 h 7143"/>
                <a:gd name="T40" fmla="*/ 4736 w 7028"/>
                <a:gd name="T41" fmla="*/ 6024 h 7143"/>
                <a:gd name="T42" fmla="*/ 4736 w 7028"/>
                <a:gd name="T43" fmla="*/ 5464 h 7143"/>
                <a:gd name="T44" fmla="*/ 6228 w 7028"/>
                <a:gd name="T45" fmla="*/ 5464 h 7143"/>
                <a:gd name="T46" fmla="*/ 6460 w 7028"/>
                <a:gd name="T47" fmla="*/ 5226 h 7143"/>
                <a:gd name="T48" fmla="*/ 6460 w 7028"/>
                <a:gd name="T49" fmla="*/ 1920 h 7143"/>
                <a:gd name="T50" fmla="*/ 564 w 7028"/>
                <a:gd name="T51" fmla="*/ 1920 h 7143"/>
                <a:gd name="T52" fmla="*/ 564 w 7028"/>
                <a:gd name="T53" fmla="*/ 5226 h 7143"/>
                <a:gd name="T54" fmla="*/ 798 w 7028"/>
                <a:gd name="T55" fmla="*/ 5464 h 7143"/>
                <a:gd name="T56" fmla="*/ 2292 w 7028"/>
                <a:gd name="T57" fmla="*/ 5464 h 7143"/>
                <a:gd name="T58" fmla="*/ 2292 w 7028"/>
                <a:gd name="T59" fmla="*/ 6024 h 7143"/>
                <a:gd name="T60" fmla="*/ 776 w 7028"/>
                <a:gd name="T61" fmla="*/ 6024 h 7143"/>
                <a:gd name="T62" fmla="*/ 0 w 7028"/>
                <a:gd name="T63" fmla="*/ 5248 h 7143"/>
                <a:gd name="T64" fmla="*/ 0 w 7028"/>
                <a:gd name="T65" fmla="*/ 778 h 7143"/>
                <a:gd name="T66" fmla="*/ 776 w 7028"/>
                <a:gd name="T67" fmla="*/ 0 h 7143"/>
                <a:gd name="T68" fmla="*/ 6250 w 7028"/>
                <a:gd name="T69" fmla="*/ 0 h 7143"/>
                <a:gd name="T70" fmla="*/ 7028 w 7028"/>
                <a:gd name="T71" fmla="*/ 778 h 7143"/>
                <a:gd name="T72" fmla="*/ 1118 w 7028"/>
                <a:gd name="T73" fmla="*/ 1088 h 7143"/>
                <a:gd name="T74" fmla="*/ 842 w 7028"/>
                <a:gd name="T75" fmla="*/ 812 h 7143"/>
                <a:gd name="T76" fmla="*/ 566 w 7028"/>
                <a:gd name="T77" fmla="*/ 1088 h 7143"/>
                <a:gd name="T78" fmla="*/ 842 w 7028"/>
                <a:gd name="T79" fmla="*/ 1364 h 7143"/>
                <a:gd name="T80" fmla="*/ 1118 w 7028"/>
                <a:gd name="T81" fmla="*/ 1088 h 7143"/>
                <a:gd name="T82" fmla="*/ 1891 w 7028"/>
                <a:gd name="T83" fmla="*/ 1088 h 7143"/>
                <a:gd name="T84" fmla="*/ 1615 w 7028"/>
                <a:gd name="T85" fmla="*/ 812 h 7143"/>
                <a:gd name="T86" fmla="*/ 1339 w 7028"/>
                <a:gd name="T87" fmla="*/ 1088 h 7143"/>
                <a:gd name="T88" fmla="*/ 1615 w 7028"/>
                <a:gd name="T89" fmla="*/ 1364 h 7143"/>
                <a:gd name="T90" fmla="*/ 1891 w 7028"/>
                <a:gd name="T91" fmla="*/ 1088 h 7143"/>
                <a:gd name="T92" fmla="*/ 6460 w 7028"/>
                <a:gd name="T93" fmla="*/ 812 h 7143"/>
                <a:gd name="T94" fmla="*/ 2164 w 7028"/>
                <a:gd name="T95" fmla="*/ 812 h 7143"/>
                <a:gd name="T96" fmla="*/ 2164 w 7028"/>
                <a:gd name="T97" fmla="*/ 1364 h 7143"/>
                <a:gd name="T98" fmla="*/ 6460 w 7028"/>
                <a:gd name="T99" fmla="*/ 1364 h 7143"/>
                <a:gd name="T100" fmla="*/ 6460 w 7028"/>
                <a:gd name="T101" fmla="*/ 812 h 7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28" h="7143">
                  <a:moveTo>
                    <a:pt x="4806" y="5002"/>
                  </a:moveTo>
                  <a:cubicBezTo>
                    <a:pt x="4792" y="5023"/>
                    <a:pt x="4767" y="5032"/>
                    <a:pt x="4742" y="5027"/>
                  </a:cubicBezTo>
                  <a:cubicBezTo>
                    <a:pt x="4166" y="4898"/>
                    <a:pt x="4166" y="4898"/>
                    <a:pt x="4166" y="4898"/>
                  </a:cubicBezTo>
                  <a:cubicBezTo>
                    <a:pt x="4147" y="4894"/>
                    <a:pt x="4129" y="4899"/>
                    <a:pt x="4115" y="4911"/>
                  </a:cubicBezTo>
                  <a:cubicBezTo>
                    <a:pt x="4103" y="4919"/>
                    <a:pt x="4096" y="4932"/>
                    <a:pt x="4093" y="4946"/>
                  </a:cubicBezTo>
                  <a:cubicBezTo>
                    <a:pt x="4095" y="5240"/>
                    <a:pt x="4012" y="7143"/>
                    <a:pt x="1475" y="7032"/>
                  </a:cubicBezTo>
                  <a:cubicBezTo>
                    <a:pt x="1475" y="7032"/>
                    <a:pt x="3057" y="6938"/>
                    <a:pt x="2943" y="4958"/>
                  </a:cubicBezTo>
                  <a:cubicBezTo>
                    <a:pt x="2941" y="4939"/>
                    <a:pt x="2934" y="4921"/>
                    <a:pt x="2919" y="4910"/>
                  </a:cubicBezTo>
                  <a:cubicBezTo>
                    <a:pt x="2905" y="4898"/>
                    <a:pt x="2887" y="4894"/>
                    <a:pt x="2869" y="4897"/>
                  </a:cubicBezTo>
                  <a:cubicBezTo>
                    <a:pt x="2292" y="5027"/>
                    <a:pt x="2292" y="5027"/>
                    <a:pt x="2292" y="5027"/>
                  </a:cubicBezTo>
                  <a:cubicBezTo>
                    <a:pt x="2267" y="5033"/>
                    <a:pt x="2242" y="5024"/>
                    <a:pt x="2228" y="5003"/>
                  </a:cubicBezTo>
                  <a:cubicBezTo>
                    <a:pt x="2214" y="4982"/>
                    <a:pt x="2214" y="4955"/>
                    <a:pt x="2228" y="4934"/>
                  </a:cubicBezTo>
                  <a:cubicBezTo>
                    <a:pt x="3468" y="3175"/>
                    <a:pt x="3468" y="3175"/>
                    <a:pt x="3468" y="3175"/>
                  </a:cubicBezTo>
                  <a:cubicBezTo>
                    <a:pt x="3480" y="3158"/>
                    <a:pt x="3497" y="3150"/>
                    <a:pt x="3517" y="3150"/>
                  </a:cubicBezTo>
                  <a:cubicBezTo>
                    <a:pt x="3537" y="3150"/>
                    <a:pt x="3554" y="3159"/>
                    <a:pt x="3566" y="3175"/>
                  </a:cubicBezTo>
                  <a:cubicBezTo>
                    <a:pt x="3977" y="3763"/>
                    <a:pt x="4392" y="4348"/>
                    <a:pt x="4806" y="4934"/>
                  </a:cubicBezTo>
                  <a:cubicBezTo>
                    <a:pt x="4820" y="4955"/>
                    <a:pt x="4820" y="4981"/>
                    <a:pt x="4806" y="5002"/>
                  </a:cubicBezTo>
                  <a:close/>
                  <a:moveTo>
                    <a:pt x="7028" y="778"/>
                  </a:moveTo>
                  <a:cubicBezTo>
                    <a:pt x="7028" y="5248"/>
                    <a:pt x="7028" y="5248"/>
                    <a:pt x="7028" y="5248"/>
                  </a:cubicBezTo>
                  <a:cubicBezTo>
                    <a:pt x="7028" y="5675"/>
                    <a:pt x="6677" y="6024"/>
                    <a:pt x="6250" y="6024"/>
                  </a:cubicBezTo>
                  <a:cubicBezTo>
                    <a:pt x="4736" y="6024"/>
                    <a:pt x="4736" y="6024"/>
                    <a:pt x="4736" y="6024"/>
                  </a:cubicBezTo>
                  <a:cubicBezTo>
                    <a:pt x="4736" y="5464"/>
                    <a:pt x="4736" y="5464"/>
                    <a:pt x="4736" y="5464"/>
                  </a:cubicBezTo>
                  <a:cubicBezTo>
                    <a:pt x="6228" y="5464"/>
                    <a:pt x="6228" y="5464"/>
                    <a:pt x="6228" y="5464"/>
                  </a:cubicBezTo>
                  <a:cubicBezTo>
                    <a:pt x="6357" y="5464"/>
                    <a:pt x="6460" y="5355"/>
                    <a:pt x="6460" y="5226"/>
                  </a:cubicBezTo>
                  <a:cubicBezTo>
                    <a:pt x="6460" y="1920"/>
                    <a:pt x="6460" y="1920"/>
                    <a:pt x="6460" y="1920"/>
                  </a:cubicBezTo>
                  <a:cubicBezTo>
                    <a:pt x="564" y="1920"/>
                    <a:pt x="564" y="1920"/>
                    <a:pt x="564" y="1920"/>
                  </a:cubicBezTo>
                  <a:cubicBezTo>
                    <a:pt x="564" y="5226"/>
                    <a:pt x="564" y="5226"/>
                    <a:pt x="564" y="5226"/>
                  </a:cubicBezTo>
                  <a:cubicBezTo>
                    <a:pt x="564" y="5355"/>
                    <a:pt x="670" y="5464"/>
                    <a:pt x="798" y="5464"/>
                  </a:cubicBezTo>
                  <a:cubicBezTo>
                    <a:pt x="2292" y="5464"/>
                    <a:pt x="2292" y="5464"/>
                    <a:pt x="2292" y="5464"/>
                  </a:cubicBezTo>
                  <a:cubicBezTo>
                    <a:pt x="2292" y="6024"/>
                    <a:pt x="2292" y="6024"/>
                    <a:pt x="2292" y="6024"/>
                  </a:cubicBezTo>
                  <a:cubicBezTo>
                    <a:pt x="776" y="6024"/>
                    <a:pt x="776" y="6024"/>
                    <a:pt x="776" y="6024"/>
                  </a:cubicBezTo>
                  <a:cubicBezTo>
                    <a:pt x="349" y="6024"/>
                    <a:pt x="0" y="5675"/>
                    <a:pt x="0" y="5248"/>
                  </a:cubicBezTo>
                  <a:cubicBezTo>
                    <a:pt x="0" y="778"/>
                    <a:pt x="0" y="778"/>
                    <a:pt x="0" y="778"/>
                  </a:cubicBezTo>
                  <a:cubicBezTo>
                    <a:pt x="0" y="351"/>
                    <a:pt x="349" y="0"/>
                    <a:pt x="776" y="0"/>
                  </a:cubicBezTo>
                  <a:cubicBezTo>
                    <a:pt x="6250" y="0"/>
                    <a:pt x="6250" y="0"/>
                    <a:pt x="6250" y="0"/>
                  </a:cubicBezTo>
                  <a:cubicBezTo>
                    <a:pt x="6677" y="0"/>
                    <a:pt x="7028" y="351"/>
                    <a:pt x="7028" y="778"/>
                  </a:cubicBezTo>
                  <a:close/>
                  <a:moveTo>
                    <a:pt x="1118" y="1088"/>
                  </a:moveTo>
                  <a:cubicBezTo>
                    <a:pt x="1118" y="936"/>
                    <a:pt x="994" y="812"/>
                    <a:pt x="842" y="812"/>
                  </a:cubicBezTo>
                  <a:cubicBezTo>
                    <a:pt x="690" y="812"/>
                    <a:pt x="566" y="936"/>
                    <a:pt x="566" y="1088"/>
                  </a:cubicBezTo>
                  <a:cubicBezTo>
                    <a:pt x="566" y="1240"/>
                    <a:pt x="690" y="1364"/>
                    <a:pt x="842" y="1364"/>
                  </a:cubicBezTo>
                  <a:cubicBezTo>
                    <a:pt x="994" y="1364"/>
                    <a:pt x="1118" y="1240"/>
                    <a:pt x="1118" y="1088"/>
                  </a:cubicBezTo>
                  <a:close/>
                  <a:moveTo>
                    <a:pt x="1891" y="1088"/>
                  </a:moveTo>
                  <a:cubicBezTo>
                    <a:pt x="1891" y="936"/>
                    <a:pt x="1767" y="812"/>
                    <a:pt x="1615" y="812"/>
                  </a:cubicBezTo>
                  <a:cubicBezTo>
                    <a:pt x="1462" y="812"/>
                    <a:pt x="1339" y="936"/>
                    <a:pt x="1339" y="1088"/>
                  </a:cubicBezTo>
                  <a:cubicBezTo>
                    <a:pt x="1339" y="1240"/>
                    <a:pt x="1462" y="1364"/>
                    <a:pt x="1615" y="1364"/>
                  </a:cubicBezTo>
                  <a:cubicBezTo>
                    <a:pt x="1767" y="1364"/>
                    <a:pt x="1891" y="1240"/>
                    <a:pt x="1891" y="1088"/>
                  </a:cubicBezTo>
                  <a:close/>
                  <a:moveTo>
                    <a:pt x="6460" y="812"/>
                  </a:moveTo>
                  <a:cubicBezTo>
                    <a:pt x="2164" y="812"/>
                    <a:pt x="2164" y="812"/>
                    <a:pt x="2164" y="812"/>
                  </a:cubicBezTo>
                  <a:cubicBezTo>
                    <a:pt x="2164" y="1364"/>
                    <a:pt x="2164" y="1364"/>
                    <a:pt x="2164" y="1364"/>
                  </a:cubicBezTo>
                  <a:cubicBezTo>
                    <a:pt x="6460" y="1364"/>
                    <a:pt x="6460" y="1364"/>
                    <a:pt x="6460" y="1364"/>
                  </a:cubicBezTo>
                  <a:lnTo>
                    <a:pt x="6460" y="8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8041" y="687155"/>
            <a:ext cx="3404794" cy="3404794"/>
            <a:chOff x="2902458" y="1197936"/>
            <a:chExt cx="3404794" cy="3404794"/>
          </a:xfrm>
        </p:grpSpPr>
        <p:sp>
          <p:nvSpPr>
            <p:cNvPr id="22" name="Freeform 21"/>
            <p:cNvSpPr/>
            <p:nvPr/>
          </p:nvSpPr>
          <p:spPr>
            <a:xfrm>
              <a:off x="3090010" y="1385488"/>
              <a:ext cx="3029690" cy="3029690"/>
            </a:xfrm>
            <a:custGeom>
              <a:avLst/>
              <a:gdLst>
                <a:gd name="connsiteX0" fmla="*/ 3029690 w 3029690"/>
                <a:gd name="connsiteY0" fmla="*/ 1514845 h 3029690"/>
                <a:gd name="connsiteX1" fmla="*/ 1514845 w 3029690"/>
                <a:gd name="connsiteY1" fmla="*/ 3029690 h 3029690"/>
                <a:gd name="connsiteX2" fmla="*/ 1514845 w 3029690"/>
                <a:gd name="connsiteY2" fmla="*/ 1514845 h 3029690"/>
                <a:gd name="connsiteX3" fmla="*/ 3029690 w 3029690"/>
                <a:gd name="connsiteY3" fmla="*/ 1514845 h 302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9690" h="3029690">
                  <a:moveTo>
                    <a:pt x="3029690" y="1514845"/>
                  </a:moveTo>
                  <a:cubicBezTo>
                    <a:pt x="3029690" y="2351471"/>
                    <a:pt x="2351471" y="3029690"/>
                    <a:pt x="1514845" y="3029690"/>
                  </a:cubicBezTo>
                  <a:lnTo>
                    <a:pt x="1514845" y="1514845"/>
                  </a:lnTo>
                  <a:lnTo>
                    <a:pt x="3029690" y="15148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  <a:alpha val="10000"/>
                  </a:schemeClr>
                </a:gs>
                <a:gs pos="100000">
                  <a:schemeClr val="accent3">
                    <a:lumMod val="40000"/>
                    <a:lumOff val="60000"/>
                    <a:alpha val="7000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4299" tIns="1638232" rIns="369371" bIns="693979" numCol="1" spcCol="1270" anchor="ctr" anchorCtr="0">
              <a:noAutofit/>
            </a:bodyPr>
            <a:lstStyle/>
            <a:p>
              <a:pPr lvl="0" algn="ctr" defTabSz="457200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Circular Arrow 22"/>
            <p:cNvSpPr/>
            <p:nvPr/>
          </p:nvSpPr>
          <p:spPr>
            <a:xfrm>
              <a:off x="2902458" y="1197936"/>
              <a:ext cx="3404794" cy="3404794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5014683" y="3280616"/>
              <a:ext cx="542179" cy="581470"/>
            </a:xfrm>
            <a:custGeom>
              <a:avLst/>
              <a:gdLst>
                <a:gd name="T0" fmla="*/ 227 w 275"/>
                <a:gd name="T1" fmla="*/ 33 h 296"/>
                <a:gd name="T2" fmla="*/ 203 w 275"/>
                <a:gd name="T3" fmla="*/ 68 h 296"/>
                <a:gd name="T4" fmla="*/ 179 w 275"/>
                <a:gd name="T5" fmla="*/ 33 h 296"/>
                <a:gd name="T6" fmla="*/ 96 w 275"/>
                <a:gd name="T7" fmla="*/ 44 h 296"/>
                <a:gd name="T8" fmla="*/ 48 w 275"/>
                <a:gd name="T9" fmla="*/ 44 h 296"/>
                <a:gd name="T10" fmla="*/ 27 w 275"/>
                <a:gd name="T11" fmla="*/ 33 h 296"/>
                <a:gd name="T12" fmla="*/ 0 w 275"/>
                <a:gd name="T13" fmla="*/ 269 h 296"/>
                <a:gd name="T14" fmla="*/ 248 w 275"/>
                <a:gd name="T15" fmla="*/ 296 h 296"/>
                <a:gd name="T16" fmla="*/ 275 w 275"/>
                <a:gd name="T17" fmla="*/ 61 h 296"/>
                <a:gd name="T18" fmla="*/ 252 w 275"/>
                <a:gd name="T19" fmla="*/ 273 h 296"/>
                <a:gd name="T20" fmla="*/ 23 w 275"/>
                <a:gd name="T21" fmla="*/ 88 h 296"/>
                <a:gd name="T22" fmla="*/ 252 w 275"/>
                <a:gd name="T23" fmla="*/ 273 h 296"/>
                <a:gd name="T24" fmla="*/ 113 w 275"/>
                <a:gd name="T25" fmla="*/ 253 h 296"/>
                <a:gd name="T26" fmla="*/ 162 w 275"/>
                <a:gd name="T27" fmla="*/ 220 h 296"/>
                <a:gd name="T28" fmla="*/ 92 w 275"/>
                <a:gd name="T29" fmla="*/ 253 h 296"/>
                <a:gd name="T30" fmla="*/ 44 w 275"/>
                <a:gd name="T31" fmla="*/ 220 h 296"/>
                <a:gd name="T32" fmla="*/ 92 w 275"/>
                <a:gd name="T33" fmla="*/ 253 h 296"/>
                <a:gd name="T34" fmla="*/ 183 w 275"/>
                <a:gd name="T35" fmla="*/ 204 h 296"/>
                <a:gd name="T36" fmla="*/ 232 w 275"/>
                <a:gd name="T37" fmla="*/ 171 h 296"/>
                <a:gd name="T38" fmla="*/ 162 w 275"/>
                <a:gd name="T39" fmla="*/ 204 h 296"/>
                <a:gd name="T40" fmla="*/ 113 w 275"/>
                <a:gd name="T41" fmla="*/ 171 h 296"/>
                <a:gd name="T42" fmla="*/ 162 w 275"/>
                <a:gd name="T43" fmla="*/ 204 h 296"/>
                <a:gd name="T44" fmla="*/ 44 w 275"/>
                <a:gd name="T45" fmla="*/ 204 h 296"/>
                <a:gd name="T46" fmla="*/ 92 w 275"/>
                <a:gd name="T47" fmla="*/ 171 h 296"/>
                <a:gd name="T48" fmla="*/ 232 w 275"/>
                <a:gd name="T49" fmla="*/ 155 h 296"/>
                <a:gd name="T50" fmla="*/ 183 w 275"/>
                <a:gd name="T51" fmla="*/ 122 h 296"/>
                <a:gd name="T52" fmla="*/ 232 w 275"/>
                <a:gd name="T53" fmla="*/ 155 h 296"/>
                <a:gd name="T54" fmla="*/ 113 w 275"/>
                <a:gd name="T55" fmla="*/ 155 h 296"/>
                <a:gd name="T56" fmla="*/ 162 w 275"/>
                <a:gd name="T57" fmla="*/ 122 h 296"/>
                <a:gd name="T58" fmla="*/ 92 w 275"/>
                <a:gd name="T59" fmla="*/ 155 h 296"/>
                <a:gd name="T60" fmla="*/ 44 w 275"/>
                <a:gd name="T61" fmla="*/ 122 h 296"/>
                <a:gd name="T62" fmla="*/ 92 w 275"/>
                <a:gd name="T63" fmla="*/ 155 h 296"/>
                <a:gd name="T64" fmla="*/ 56 w 275"/>
                <a:gd name="T65" fmla="*/ 17 h 296"/>
                <a:gd name="T66" fmla="*/ 89 w 275"/>
                <a:gd name="T67" fmla="*/ 17 h 296"/>
                <a:gd name="T68" fmla="*/ 72 w 275"/>
                <a:gd name="T69" fmla="*/ 61 h 296"/>
                <a:gd name="T70" fmla="*/ 186 w 275"/>
                <a:gd name="T71" fmla="*/ 44 h 296"/>
                <a:gd name="T72" fmla="*/ 203 w 275"/>
                <a:gd name="T73" fmla="*/ 0 h 296"/>
                <a:gd name="T74" fmla="*/ 219 w 275"/>
                <a:gd name="T75" fmla="*/ 44 h 296"/>
                <a:gd name="T76" fmla="*/ 186 w 275"/>
                <a:gd name="T77" fmla="*/ 4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96">
                  <a:moveTo>
                    <a:pt x="248" y="33"/>
                  </a:moveTo>
                  <a:cubicBezTo>
                    <a:pt x="227" y="33"/>
                    <a:pt x="227" y="33"/>
                    <a:pt x="227" y="33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57"/>
                    <a:pt x="216" y="68"/>
                    <a:pt x="203" y="68"/>
                  </a:cubicBezTo>
                  <a:cubicBezTo>
                    <a:pt x="189" y="68"/>
                    <a:pt x="179" y="57"/>
                    <a:pt x="179" y="44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7"/>
                    <a:pt x="86" y="68"/>
                    <a:pt x="72" y="68"/>
                  </a:cubicBezTo>
                  <a:cubicBezTo>
                    <a:pt x="59" y="68"/>
                    <a:pt x="48" y="57"/>
                    <a:pt x="48" y="4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12" y="33"/>
                    <a:pt x="0" y="46"/>
                    <a:pt x="0" y="61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4"/>
                    <a:pt x="12" y="296"/>
                    <a:pt x="27" y="296"/>
                  </a:cubicBezTo>
                  <a:cubicBezTo>
                    <a:pt x="248" y="296"/>
                    <a:pt x="248" y="296"/>
                    <a:pt x="248" y="296"/>
                  </a:cubicBezTo>
                  <a:cubicBezTo>
                    <a:pt x="263" y="296"/>
                    <a:pt x="275" y="284"/>
                    <a:pt x="275" y="26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5" y="46"/>
                    <a:pt x="263" y="33"/>
                    <a:pt x="248" y="33"/>
                  </a:cubicBezTo>
                  <a:close/>
                  <a:moveTo>
                    <a:pt x="252" y="273"/>
                  </a:moveTo>
                  <a:cubicBezTo>
                    <a:pt x="23" y="273"/>
                    <a:pt x="23" y="273"/>
                    <a:pt x="23" y="27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52" y="88"/>
                    <a:pt x="252" y="88"/>
                    <a:pt x="252" y="88"/>
                  </a:cubicBezTo>
                  <a:lnTo>
                    <a:pt x="252" y="273"/>
                  </a:lnTo>
                  <a:close/>
                  <a:moveTo>
                    <a:pt x="162" y="253"/>
                  </a:moveTo>
                  <a:cubicBezTo>
                    <a:pt x="113" y="253"/>
                    <a:pt x="113" y="253"/>
                    <a:pt x="113" y="253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62" y="220"/>
                    <a:pt x="162" y="220"/>
                    <a:pt x="162" y="220"/>
                  </a:cubicBezTo>
                  <a:lnTo>
                    <a:pt x="162" y="253"/>
                  </a:lnTo>
                  <a:close/>
                  <a:moveTo>
                    <a:pt x="92" y="253"/>
                  </a:moveTo>
                  <a:cubicBezTo>
                    <a:pt x="44" y="253"/>
                    <a:pt x="44" y="253"/>
                    <a:pt x="44" y="253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92" y="220"/>
                    <a:pt x="92" y="220"/>
                    <a:pt x="92" y="220"/>
                  </a:cubicBezTo>
                  <a:lnTo>
                    <a:pt x="92" y="253"/>
                  </a:lnTo>
                  <a:close/>
                  <a:moveTo>
                    <a:pt x="232" y="204"/>
                  </a:moveTo>
                  <a:cubicBezTo>
                    <a:pt x="183" y="204"/>
                    <a:pt x="183" y="204"/>
                    <a:pt x="183" y="204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232" y="171"/>
                    <a:pt x="232" y="171"/>
                    <a:pt x="232" y="171"/>
                  </a:cubicBezTo>
                  <a:lnTo>
                    <a:pt x="232" y="204"/>
                  </a:lnTo>
                  <a:close/>
                  <a:moveTo>
                    <a:pt x="162" y="204"/>
                  </a:moveTo>
                  <a:cubicBezTo>
                    <a:pt x="113" y="204"/>
                    <a:pt x="113" y="204"/>
                    <a:pt x="113" y="204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62" y="171"/>
                    <a:pt x="162" y="171"/>
                    <a:pt x="162" y="171"/>
                  </a:cubicBezTo>
                  <a:lnTo>
                    <a:pt x="162" y="204"/>
                  </a:lnTo>
                  <a:close/>
                  <a:moveTo>
                    <a:pt x="92" y="204"/>
                  </a:moveTo>
                  <a:cubicBezTo>
                    <a:pt x="44" y="204"/>
                    <a:pt x="44" y="204"/>
                    <a:pt x="44" y="204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92" y="171"/>
                    <a:pt x="92" y="171"/>
                    <a:pt x="92" y="171"/>
                  </a:cubicBezTo>
                  <a:lnTo>
                    <a:pt x="92" y="204"/>
                  </a:lnTo>
                  <a:close/>
                  <a:moveTo>
                    <a:pt x="232" y="155"/>
                  </a:moveTo>
                  <a:cubicBezTo>
                    <a:pt x="183" y="155"/>
                    <a:pt x="183" y="155"/>
                    <a:pt x="183" y="155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232" y="122"/>
                    <a:pt x="232" y="122"/>
                    <a:pt x="232" y="122"/>
                  </a:cubicBezTo>
                  <a:lnTo>
                    <a:pt x="232" y="155"/>
                  </a:lnTo>
                  <a:close/>
                  <a:moveTo>
                    <a:pt x="162" y="155"/>
                  </a:moveTo>
                  <a:cubicBezTo>
                    <a:pt x="113" y="155"/>
                    <a:pt x="113" y="155"/>
                    <a:pt x="113" y="155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62" y="122"/>
                    <a:pt x="162" y="122"/>
                    <a:pt x="162" y="122"/>
                  </a:cubicBezTo>
                  <a:lnTo>
                    <a:pt x="162" y="155"/>
                  </a:lnTo>
                  <a:close/>
                  <a:moveTo>
                    <a:pt x="92" y="155"/>
                  </a:moveTo>
                  <a:cubicBezTo>
                    <a:pt x="44" y="155"/>
                    <a:pt x="44" y="155"/>
                    <a:pt x="44" y="155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92" y="122"/>
                    <a:pt x="92" y="122"/>
                    <a:pt x="92" y="122"/>
                  </a:cubicBezTo>
                  <a:lnTo>
                    <a:pt x="92" y="155"/>
                  </a:lnTo>
                  <a:close/>
                  <a:moveTo>
                    <a:pt x="56" y="44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6" y="7"/>
                    <a:pt x="63" y="0"/>
                    <a:pt x="72" y="0"/>
                  </a:cubicBezTo>
                  <a:cubicBezTo>
                    <a:pt x="82" y="0"/>
                    <a:pt x="89" y="7"/>
                    <a:pt x="89" y="17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53"/>
                    <a:pt x="82" y="61"/>
                    <a:pt x="72" y="61"/>
                  </a:cubicBezTo>
                  <a:cubicBezTo>
                    <a:pt x="63" y="61"/>
                    <a:pt x="56" y="53"/>
                    <a:pt x="56" y="44"/>
                  </a:cubicBezTo>
                  <a:close/>
                  <a:moveTo>
                    <a:pt x="186" y="44"/>
                  </a:moveTo>
                  <a:cubicBezTo>
                    <a:pt x="186" y="17"/>
                    <a:pt x="186" y="17"/>
                    <a:pt x="186" y="17"/>
                  </a:cubicBezTo>
                  <a:cubicBezTo>
                    <a:pt x="186" y="7"/>
                    <a:pt x="193" y="0"/>
                    <a:pt x="203" y="0"/>
                  </a:cubicBezTo>
                  <a:cubicBezTo>
                    <a:pt x="212" y="0"/>
                    <a:pt x="219" y="7"/>
                    <a:pt x="219" y="17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53"/>
                    <a:pt x="212" y="61"/>
                    <a:pt x="203" y="61"/>
                  </a:cubicBezTo>
                  <a:cubicBezTo>
                    <a:pt x="193" y="61"/>
                    <a:pt x="186" y="53"/>
                    <a:pt x="186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96330" y="687155"/>
            <a:ext cx="3404794" cy="3404794"/>
            <a:chOff x="2800747" y="1197936"/>
            <a:chExt cx="3404794" cy="3404794"/>
          </a:xfrm>
        </p:grpSpPr>
        <p:sp>
          <p:nvSpPr>
            <p:cNvPr id="26" name="Freeform 25"/>
            <p:cNvSpPr/>
            <p:nvPr/>
          </p:nvSpPr>
          <p:spPr>
            <a:xfrm>
              <a:off x="2988299" y="1385488"/>
              <a:ext cx="3029690" cy="3029690"/>
            </a:xfrm>
            <a:custGeom>
              <a:avLst/>
              <a:gdLst>
                <a:gd name="connsiteX0" fmla="*/ 1514845 w 3029690"/>
                <a:gd name="connsiteY0" fmla="*/ 3029690 h 3029690"/>
                <a:gd name="connsiteX1" fmla="*/ 0 w 3029690"/>
                <a:gd name="connsiteY1" fmla="*/ 1514845 h 3029690"/>
                <a:gd name="connsiteX2" fmla="*/ 1514845 w 3029690"/>
                <a:gd name="connsiteY2" fmla="*/ 1514845 h 3029690"/>
                <a:gd name="connsiteX3" fmla="*/ 1514845 w 3029690"/>
                <a:gd name="connsiteY3" fmla="*/ 3029690 h 302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9690" h="3029690">
                  <a:moveTo>
                    <a:pt x="1514845" y="3029690"/>
                  </a:moveTo>
                  <a:cubicBezTo>
                    <a:pt x="678219" y="3029690"/>
                    <a:pt x="0" y="2351471"/>
                    <a:pt x="0" y="1514845"/>
                  </a:cubicBezTo>
                  <a:lnTo>
                    <a:pt x="1514845" y="1514845"/>
                  </a:lnTo>
                  <a:lnTo>
                    <a:pt x="1514845" y="3029690"/>
                  </a:lnTo>
                  <a:close/>
                </a:path>
              </a:pathLst>
            </a:custGeom>
            <a:gradFill rotWithShape="0">
              <a:gsLst>
                <a:gs pos="29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369" tIns="1638232" rIns="1674301" bIns="693979" numCol="1" spcCol="1270" anchor="ctr" anchorCtr="0">
              <a:noAutofit/>
            </a:bodyPr>
            <a:lstStyle/>
            <a:p>
              <a:pPr lvl="0" algn="ctr" defTabSz="457200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Circular Arrow 26"/>
            <p:cNvSpPr/>
            <p:nvPr/>
          </p:nvSpPr>
          <p:spPr>
            <a:xfrm>
              <a:off x="2800747" y="1197936"/>
              <a:ext cx="3404794" cy="3404794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/>
            <p:cNvGrpSpPr/>
            <p:nvPr/>
          </p:nvGrpSpPr>
          <p:grpSpPr>
            <a:xfrm>
              <a:off x="3581744" y="3259566"/>
              <a:ext cx="569451" cy="623570"/>
              <a:chOff x="3447716" y="3046447"/>
              <a:chExt cx="569451" cy="62357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9" name="Oval 39"/>
              <p:cNvSpPr>
                <a:spLocks noChangeAspect="1"/>
              </p:cNvSpPr>
              <p:nvPr/>
            </p:nvSpPr>
            <p:spPr>
              <a:xfrm>
                <a:off x="3447716" y="3046447"/>
                <a:ext cx="341823" cy="540495"/>
              </a:xfrm>
              <a:custGeom>
                <a:avLst/>
                <a:gdLst>
                  <a:gd name="connsiteX0" fmla="*/ 2096156 w 2813581"/>
                  <a:gd name="connsiteY0" fmla="*/ 0 h 4396207"/>
                  <a:gd name="connsiteX1" fmla="*/ 2185370 w 2813581"/>
                  <a:gd name="connsiteY1" fmla="*/ 36953 h 4396207"/>
                  <a:gd name="connsiteX2" fmla="*/ 2187149 w 2813581"/>
                  <a:gd name="connsiteY2" fmla="*/ 39597 h 4396207"/>
                  <a:gd name="connsiteX3" fmla="*/ 2200941 w 2813581"/>
                  <a:gd name="connsiteY3" fmla="*/ 48754 h 4396207"/>
                  <a:gd name="connsiteX4" fmla="*/ 2771559 w 2813581"/>
                  <a:gd name="connsiteY4" fmla="*/ 619372 h 4396207"/>
                  <a:gd name="connsiteX5" fmla="*/ 2813581 w 2813581"/>
                  <a:gd name="connsiteY5" fmla="*/ 720817 h 4396207"/>
                  <a:gd name="connsiteX6" fmla="*/ 2771559 w 2813581"/>
                  <a:gd name="connsiteY6" fmla="*/ 822265 h 4396207"/>
                  <a:gd name="connsiteX7" fmla="*/ 2196923 w 2813581"/>
                  <a:gd name="connsiteY7" fmla="*/ 1396901 h 4396207"/>
                  <a:gd name="connsiteX8" fmla="*/ 2190628 w 2813581"/>
                  <a:gd name="connsiteY8" fmla="*/ 1401080 h 4396207"/>
                  <a:gd name="connsiteX9" fmla="*/ 2185370 w 2813581"/>
                  <a:gd name="connsiteY9" fmla="*/ 1408881 h 4396207"/>
                  <a:gd name="connsiteX10" fmla="*/ 2096156 w 2813581"/>
                  <a:gd name="connsiteY10" fmla="*/ 1445834 h 4396207"/>
                  <a:gd name="connsiteX11" fmla="*/ 2006939 w 2813581"/>
                  <a:gd name="connsiteY11" fmla="*/ 1408881 h 4396207"/>
                  <a:gd name="connsiteX12" fmla="*/ 1969986 w 2813581"/>
                  <a:gd name="connsiteY12" fmla="*/ 1319667 h 4396207"/>
                  <a:gd name="connsiteX13" fmla="*/ 1968521 w 2813581"/>
                  <a:gd name="connsiteY13" fmla="*/ 1174717 h 4396207"/>
                  <a:gd name="connsiteX14" fmla="*/ 1968473 w 2813581"/>
                  <a:gd name="connsiteY14" fmla="*/ 1061876 h 4396207"/>
                  <a:gd name="connsiteX15" fmla="*/ 1780843 w 2813581"/>
                  <a:gd name="connsiteY15" fmla="*/ 1085307 h 4396207"/>
                  <a:gd name="connsiteX16" fmla="*/ 671238 w 2813581"/>
                  <a:gd name="connsiteY16" fmla="*/ 2190573 h 4396207"/>
                  <a:gd name="connsiteX17" fmla="*/ 1431911 w 2813581"/>
                  <a:gd name="connsiteY17" fmla="*/ 3782363 h 4396207"/>
                  <a:gd name="connsiteX18" fmla="*/ 1432937 w 2813581"/>
                  <a:gd name="connsiteY18" fmla="*/ 3783163 h 4396207"/>
                  <a:gd name="connsiteX19" fmla="*/ 1475445 w 2813581"/>
                  <a:gd name="connsiteY19" fmla="*/ 3806236 h 4396207"/>
                  <a:gd name="connsiteX20" fmla="*/ 1617644 w 2813581"/>
                  <a:gd name="connsiteY20" fmla="*/ 4073680 h 4396207"/>
                  <a:gd name="connsiteX21" fmla="*/ 1295117 w 2813581"/>
                  <a:gd name="connsiteY21" fmla="*/ 4396207 h 4396207"/>
                  <a:gd name="connsiteX22" fmla="*/ 1114789 w 2813581"/>
                  <a:gd name="connsiteY22" fmla="*/ 4341125 h 4396207"/>
                  <a:gd name="connsiteX23" fmla="*/ 990820 w 2813581"/>
                  <a:gd name="connsiteY23" fmla="*/ 4266878 h 4396207"/>
                  <a:gd name="connsiteX24" fmla="*/ 47148 w 2813581"/>
                  <a:gd name="connsiteY24" fmla="*/ 2055628 h 4396207"/>
                  <a:gd name="connsiteX25" fmla="*/ 1648407 w 2813581"/>
                  <a:gd name="connsiteY25" fmla="*/ 460636 h 4396207"/>
                  <a:gd name="connsiteX26" fmla="*/ 1969600 w 2813581"/>
                  <a:gd name="connsiteY26" fmla="*/ 420526 h 4396207"/>
                  <a:gd name="connsiteX27" fmla="*/ 1969845 w 2813581"/>
                  <a:gd name="connsiteY27" fmla="*/ 290273 h 4396207"/>
                  <a:gd name="connsiteX28" fmla="*/ 1969986 w 2813581"/>
                  <a:gd name="connsiteY28" fmla="*/ 126170 h 4396207"/>
                  <a:gd name="connsiteX29" fmla="*/ 1979901 w 2813581"/>
                  <a:gd name="connsiteY29" fmla="*/ 77060 h 4396207"/>
                  <a:gd name="connsiteX30" fmla="*/ 2006939 w 2813581"/>
                  <a:gd name="connsiteY30" fmla="*/ 36953 h 4396207"/>
                  <a:gd name="connsiteX31" fmla="*/ 2096156 w 2813581"/>
                  <a:gd name="connsiteY31" fmla="*/ 0 h 43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13581" h="4396207">
                    <a:moveTo>
                      <a:pt x="2096156" y="0"/>
                    </a:moveTo>
                    <a:cubicBezTo>
                      <a:pt x="2130996" y="0"/>
                      <a:pt x="2162537" y="14123"/>
                      <a:pt x="2185370" y="36953"/>
                    </a:cubicBezTo>
                    <a:lnTo>
                      <a:pt x="2187149" y="39597"/>
                    </a:lnTo>
                    <a:lnTo>
                      <a:pt x="2200941" y="48754"/>
                    </a:lnTo>
                    <a:lnTo>
                      <a:pt x="2771559" y="619372"/>
                    </a:lnTo>
                    <a:cubicBezTo>
                      <a:pt x="2799574" y="647386"/>
                      <a:pt x="2813581" y="684101"/>
                      <a:pt x="2813581" y="720817"/>
                    </a:cubicBezTo>
                    <a:cubicBezTo>
                      <a:pt x="2813581" y="757532"/>
                      <a:pt x="2799574" y="794251"/>
                      <a:pt x="2771559" y="822265"/>
                    </a:cubicBezTo>
                    <a:lnTo>
                      <a:pt x="2196923" y="1396901"/>
                    </a:lnTo>
                    <a:lnTo>
                      <a:pt x="2190628" y="1401080"/>
                    </a:lnTo>
                    <a:lnTo>
                      <a:pt x="2185370" y="1408881"/>
                    </a:lnTo>
                    <a:cubicBezTo>
                      <a:pt x="2162537" y="1431712"/>
                      <a:pt x="2130996" y="1445834"/>
                      <a:pt x="2096156" y="1445834"/>
                    </a:cubicBezTo>
                    <a:cubicBezTo>
                      <a:pt x="2061313" y="1445834"/>
                      <a:pt x="2029772" y="1431712"/>
                      <a:pt x="2006939" y="1408881"/>
                    </a:cubicBezTo>
                    <a:cubicBezTo>
                      <a:pt x="1974727" y="1376932"/>
                      <a:pt x="1973461" y="1353826"/>
                      <a:pt x="1969986" y="1319667"/>
                    </a:cubicBezTo>
                    <a:cubicBezTo>
                      <a:pt x="1969119" y="1311127"/>
                      <a:pt x="1968685" y="1257128"/>
                      <a:pt x="1968521" y="1174717"/>
                    </a:cubicBezTo>
                    <a:cubicBezTo>
                      <a:pt x="1968505" y="1137103"/>
                      <a:pt x="1968489" y="1099490"/>
                      <a:pt x="1968473" y="1061876"/>
                    </a:cubicBezTo>
                    <a:lnTo>
                      <a:pt x="1780843" y="1085307"/>
                    </a:lnTo>
                    <a:cubicBezTo>
                      <a:pt x="1233027" y="1201203"/>
                      <a:pt x="792693" y="1628871"/>
                      <a:pt x="671238" y="2190573"/>
                    </a:cubicBezTo>
                    <a:cubicBezTo>
                      <a:pt x="532432" y="2832518"/>
                      <a:pt x="845243" y="3487105"/>
                      <a:pt x="1431911" y="3782363"/>
                    </a:cubicBezTo>
                    <a:lnTo>
                      <a:pt x="1432937" y="3783163"/>
                    </a:lnTo>
                    <a:lnTo>
                      <a:pt x="1475445" y="3806236"/>
                    </a:lnTo>
                    <a:cubicBezTo>
                      <a:pt x="1561238" y="3864196"/>
                      <a:pt x="1617644" y="3962351"/>
                      <a:pt x="1617644" y="4073680"/>
                    </a:cubicBezTo>
                    <a:cubicBezTo>
                      <a:pt x="1617644" y="4251807"/>
                      <a:pt x="1473244" y="4396207"/>
                      <a:pt x="1295117" y="4396207"/>
                    </a:cubicBezTo>
                    <a:cubicBezTo>
                      <a:pt x="1228320" y="4396207"/>
                      <a:pt x="1166265" y="4375901"/>
                      <a:pt x="1114789" y="4341125"/>
                    </a:cubicBezTo>
                    <a:lnTo>
                      <a:pt x="990820" y="4266878"/>
                    </a:lnTo>
                    <a:cubicBezTo>
                      <a:pt x="244375" y="3808625"/>
                      <a:pt x="-140637" y="2924108"/>
                      <a:pt x="47148" y="2055628"/>
                    </a:cubicBezTo>
                    <a:cubicBezTo>
                      <a:pt x="222415" y="1245045"/>
                      <a:pt x="857856" y="627883"/>
                      <a:pt x="1648407" y="460636"/>
                    </a:cubicBezTo>
                    <a:lnTo>
                      <a:pt x="1969600" y="420526"/>
                    </a:lnTo>
                    <a:cubicBezTo>
                      <a:pt x="1969682" y="377108"/>
                      <a:pt x="1969763" y="333691"/>
                      <a:pt x="1969845" y="290273"/>
                    </a:cubicBezTo>
                    <a:lnTo>
                      <a:pt x="1969986" y="126170"/>
                    </a:lnTo>
                    <a:cubicBezTo>
                      <a:pt x="1969986" y="108749"/>
                      <a:pt x="1973516" y="92153"/>
                      <a:pt x="1979901" y="77060"/>
                    </a:cubicBezTo>
                    <a:lnTo>
                      <a:pt x="2006939" y="36953"/>
                    </a:lnTo>
                    <a:cubicBezTo>
                      <a:pt x="2029772" y="14123"/>
                      <a:pt x="2061313" y="0"/>
                      <a:pt x="2096156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0" name="Oval 39"/>
              <p:cNvSpPr>
                <a:spLocks noChangeAspect="1"/>
              </p:cNvSpPr>
              <p:nvPr/>
            </p:nvSpPr>
            <p:spPr>
              <a:xfrm rot="10800000">
                <a:off x="3675344" y="3129522"/>
                <a:ext cx="341823" cy="540495"/>
              </a:xfrm>
              <a:custGeom>
                <a:avLst/>
                <a:gdLst>
                  <a:gd name="connsiteX0" fmla="*/ 2096156 w 2813581"/>
                  <a:gd name="connsiteY0" fmla="*/ 0 h 4396207"/>
                  <a:gd name="connsiteX1" fmla="*/ 2185370 w 2813581"/>
                  <a:gd name="connsiteY1" fmla="*/ 36953 h 4396207"/>
                  <a:gd name="connsiteX2" fmla="*/ 2187149 w 2813581"/>
                  <a:gd name="connsiteY2" fmla="*/ 39597 h 4396207"/>
                  <a:gd name="connsiteX3" fmla="*/ 2200941 w 2813581"/>
                  <a:gd name="connsiteY3" fmla="*/ 48754 h 4396207"/>
                  <a:gd name="connsiteX4" fmla="*/ 2771559 w 2813581"/>
                  <a:gd name="connsiteY4" fmla="*/ 619372 h 4396207"/>
                  <a:gd name="connsiteX5" fmla="*/ 2813581 w 2813581"/>
                  <a:gd name="connsiteY5" fmla="*/ 720817 h 4396207"/>
                  <a:gd name="connsiteX6" fmla="*/ 2771559 w 2813581"/>
                  <a:gd name="connsiteY6" fmla="*/ 822265 h 4396207"/>
                  <a:gd name="connsiteX7" fmla="*/ 2196923 w 2813581"/>
                  <a:gd name="connsiteY7" fmla="*/ 1396901 h 4396207"/>
                  <a:gd name="connsiteX8" fmla="*/ 2190628 w 2813581"/>
                  <a:gd name="connsiteY8" fmla="*/ 1401080 h 4396207"/>
                  <a:gd name="connsiteX9" fmla="*/ 2185370 w 2813581"/>
                  <a:gd name="connsiteY9" fmla="*/ 1408881 h 4396207"/>
                  <a:gd name="connsiteX10" fmla="*/ 2096156 w 2813581"/>
                  <a:gd name="connsiteY10" fmla="*/ 1445834 h 4396207"/>
                  <a:gd name="connsiteX11" fmla="*/ 2006939 w 2813581"/>
                  <a:gd name="connsiteY11" fmla="*/ 1408881 h 4396207"/>
                  <a:gd name="connsiteX12" fmla="*/ 1969986 w 2813581"/>
                  <a:gd name="connsiteY12" fmla="*/ 1319667 h 4396207"/>
                  <a:gd name="connsiteX13" fmla="*/ 1968521 w 2813581"/>
                  <a:gd name="connsiteY13" fmla="*/ 1174717 h 4396207"/>
                  <a:gd name="connsiteX14" fmla="*/ 1968473 w 2813581"/>
                  <a:gd name="connsiteY14" fmla="*/ 1061876 h 4396207"/>
                  <a:gd name="connsiteX15" fmla="*/ 1780843 w 2813581"/>
                  <a:gd name="connsiteY15" fmla="*/ 1085307 h 4396207"/>
                  <a:gd name="connsiteX16" fmla="*/ 671238 w 2813581"/>
                  <a:gd name="connsiteY16" fmla="*/ 2190573 h 4396207"/>
                  <a:gd name="connsiteX17" fmla="*/ 1431911 w 2813581"/>
                  <a:gd name="connsiteY17" fmla="*/ 3782363 h 4396207"/>
                  <a:gd name="connsiteX18" fmla="*/ 1432937 w 2813581"/>
                  <a:gd name="connsiteY18" fmla="*/ 3783163 h 4396207"/>
                  <a:gd name="connsiteX19" fmla="*/ 1475445 w 2813581"/>
                  <a:gd name="connsiteY19" fmla="*/ 3806236 h 4396207"/>
                  <a:gd name="connsiteX20" fmla="*/ 1617644 w 2813581"/>
                  <a:gd name="connsiteY20" fmla="*/ 4073680 h 4396207"/>
                  <a:gd name="connsiteX21" fmla="*/ 1295117 w 2813581"/>
                  <a:gd name="connsiteY21" fmla="*/ 4396207 h 4396207"/>
                  <a:gd name="connsiteX22" fmla="*/ 1114789 w 2813581"/>
                  <a:gd name="connsiteY22" fmla="*/ 4341125 h 4396207"/>
                  <a:gd name="connsiteX23" fmla="*/ 990820 w 2813581"/>
                  <a:gd name="connsiteY23" fmla="*/ 4266878 h 4396207"/>
                  <a:gd name="connsiteX24" fmla="*/ 47148 w 2813581"/>
                  <a:gd name="connsiteY24" fmla="*/ 2055628 h 4396207"/>
                  <a:gd name="connsiteX25" fmla="*/ 1648407 w 2813581"/>
                  <a:gd name="connsiteY25" fmla="*/ 460636 h 4396207"/>
                  <a:gd name="connsiteX26" fmla="*/ 1969600 w 2813581"/>
                  <a:gd name="connsiteY26" fmla="*/ 420526 h 4396207"/>
                  <a:gd name="connsiteX27" fmla="*/ 1969845 w 2813581"/>
                  <a:gd name="connsiteY27" fmla="*/ 290273 h 4396207"/>
                  <a:gd name="connsiteX28" fmla="*/ 1969986 w 2813581"/>
                  <a:gd name="connsiteY28" fmla="*/ 126170 h 4396207"/>
                  <a:gd name="connsiteX29" fmla="*/ 1979901 w 2813581"/>
                  <a:gd name="connsiteY29" fmla="*/ 77060 h 4396207"/>
                  <a:gd name="connsiteX30" fmla="*/ 2006939 w 2813581"/>
                  <a:gd name="connsiteY30" fmla="*/ 36953 h 4396207"/>
                  <a:gd name="connsiteX31" fmla="*/ 2096156 w 2813581"/>
                  <a:gd name="connsiteY31" fmla="*/ 0 h 43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13581" h="4396207">
                    <a:moveTo>
                      <a:pt x="2096156" y="0"/>
                    </a:moveTo>
                    <a:cubicBezTo>
                      <a:pt x="2130996" y="0"/>
                      <a:pt x="2162537" y="14123"/>
                      <a:pt x="2185370" y="36953"/>
                    </a:cubicBezTo>
                    <a:lnTo>
                      <a:pt x="2187149" y="39597"/>
                    </a:lnTo>
                    <a:lnTo>
                      <a:pt x="2200941" y="48754"/>
                    </a:lnTo>
                    <a:lnTo>
                      <a:pt x="2771559" y="619372"/>
                    </a:lnTo>
                    <a:cubicBezTo>
                      <a:pt x="2799574" y="647386"/>
                      <a:pt x="2813581" y="684101"/>
                      <a:pt x="2813581" y="720817"/>
                    </a:cubicBezTo>
                    <a:cubicBezTo>
                      <a:pt x="2813581" y="757532"/>
                      <a:pt x="2799574" y="794251"/>
                      <a:pt x="2771559" y="822265"/>
                    </a:cubicBezTo>
                    <a:lnTo>
                      <a:pt x="2196923" y="1396901"/>
                    </a:lnTo>
                    <a:lnTo>
                      <a:pt x="2190628" y="1401080"/>
                    </a:lnTo>
                    <a:lnTo>
                      <a:pt x="2185370" y="1408881"/>
                    </a:lnTo>
                    <a:cubicBezTo>
                      <a:pt x="2162537" y="1431712"/>
                      <a:pt x="2130996" y="1445834"/>
                      <a:pt x="2096156" y="1445834"/>
                    </a:cubicBezTo>
                    <a:cubicBezTo>
                      <a:pt x="2061313" y="1445834"/>
                      <a:pt x="2029772" y="1431712"/>
                      <a:pt x="2006939" y="1408881"/>
                    </a:cubicBezTo>
                    <a:cubicBezTo>
                      <a:pt x="1974727" y="1376932"/>
                      <a:pt x="1973461" y="1353826"/>
                      <a:pt x="1969986" y="1319667"/>
                    </a:cubicBezTo>
                    <a:cubicBezTo>
                      <a:pt x="1969119" y="1311127"/>
                      <a:pt x="1968685" y="1257128"/>
                      <a:pt x="1968521" y="1174717"/>
                    </a:cubicBezTo>
                    <a:cubicBezTo>
                      <a:pt x="1968505" y="1137103"/>
                      <a:pt x="1968489" y="1099490"/>
                      <a:pt x="1968473" y="1061876"/>
                    </a:cubicBezTo>
                    <a:lnTo>
                      <a:pt x="1780843" y="1085307"/>
                    </a:lnTo>
                    <a:cubicBezTo>
                      <a:pt x="1233027" y="1201203"/>
                      <a:pt x="792693" y="1628871"/>
                      <a:pt x="671238" y="2190573"/>
                    </a:cubicBezTo>
                    <a:cubicBezTo>
                      <a:pt x="532432" y="2832518"/>
                      <a:pt x="845243" y="3487105"/>
                      <a:pt x="1431911" y="3782363"/>
                    </a:cubicBezTo>
                    <a:lnTo>
                      <a:pt x="1432937" y="3783163"/>
                    </a:lnTo>
                    <a:lnTo>
                      <a:pt x="1475445" y="3806236"/>
                    </a:lnTo>
                    <a:cubicBezTo>
                      <a:pt x="1561238" y="3864196"/>
                      <a:pt x="1617644" y="3962351"/>
                      <a:pt x="1617644" y="4073680"/>
                    </a:cubicBezTo>
                    <a:cubicBezTo>
                      <a:pt x="1617644" y="4251807"/>
                      <a:pt x="1473244" y="4396207"/>
                      <a:pt x="1295117" y="4396207"/>
                    </a:cubicBezTo>
                    <a:cubicBezTo>
                      <a:pt x="1228320" y="4396207"/>
                      <a:pt x="1166265" y="4375901"/>
                      <a:pt x="1114789" y="4341125"/>
                    </a:cubicBezTo>
                    <a:lnTo>
                      <a:pt x="990820" y="4266878"/>
                    </a:lnTo>
                    <a:cubicBezTo>
                      <a:pt x="244375" y="3808625"/>
                      <a:pt x="-140637" y="2924108"/>
                      <a:pt x="47148" y="2055628"/>
                    </a:cubicBezTo>
                    <a:cubicBezTo>
                      <a:pt x="222415" y="1245045"/>
                      <a:pt x="857856" y="627883"/>
                      <a:pt x="1648407" y="460636"/>
                    </a:cubicBezTo>
                    <a:lnTo>
                      <a:pt x="1969600" y="420526"/>
                    </a:lnTo>
                    <a:cubicBezTo>
                      <a:pt x="1969682" y="377108"/>
                      <a:pt x="1969763" y="333691"/>
                      <a:pt x="1969845" y="290273"/>
                    </a:cubicBezTo>
                    <a:lnTo>
                      <a:pt x="1969986" y="126170"/>
                    </a:lnTo>
                    <a:cubicBezTo>
                      <a:pt x="1969986" y="108749"/>
                      <a:pt x="1973516" y="92153"/>
                      <a:pt x="1979901" y="77060"/>
                    </a:cubicBezTo>
                    <a:lnTo>
                      <a:pt x="2006939" y="36953"/>
                    </a:lnTo>
                    <a:cubicBezTo>
                      <a:pt x="2029772" y="14123"/>
                      <a:pt x="2061313" y="0"/>
                      <a:pt x="2096156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796330" y="585444"/>
            <a:ext cx="3404794" cy="3404794"/>
            <a:chOff x="2800747" y="1096225"/>
            <a:chExt cx="3404794" cy="3404794"/>
          </a:xfrm>
        </p:grpSpPr>
        <p:sp>
          <p:nvSpPr>
            <p:cNvPr id="32" name="Freeform 31"/>
            <p:cNvSpPr/>
            <p:nvPr/>
          </p:nvSpPr>
          <p:spPr>
            <a:xfrm>
              <a:off x="2988299" y="1283777"/>
              <a:ext cx="3029690" cy="3029690"/>
            </a:xfrm>
            <a:custGeom>
              <a:avLst/>
              <a:gdLst>
                <a:gd name="connsiteX0" fmla="*/ 0 w 3029690"/>
                <a:gd name="connsiteY0" fmla="*/ 1514845 h 3029690"/>
                <a:gd name="connsiteX1" fmla="*/ 1514845 w 3029690"/>
                <a:gd name="connsiteY1" fmla="*/ 0 h 3029690"/>
                <a:gd name="connsiteX2" fmla="*/ 1514845 w 3029690"/>
                <a:gd name="connsiteY2" fmla="*/ 1514845 h 3029690"/>
                <a:gd name="connsiteX3" fmla="*/ 0 w 3029690"/>
                <a:gd name="connsiteY3" fmla="*/ 1514845 h 302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9690" h="3029690">
                  <a:moveTo>
                    <a:pt x="0" y="1514845"/>
                  </a:moveTo>
                  <a:cubicBezTo>
                    <a:pt x="0" y="678219"/>
                    <a:pt x="678219" y="0"/>
                    <a:pt x="1514845" y="0"/>
                  </a:cubicBezTo>
                  <a:lnTo>
                    <a:pt x="1514845" y="1514845"/>
                  </a:lnTo>
                  <a:lnTo>
                    <a:pt x="0" y="1514845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369" tIns="693979" rIns="1674301" bIns="1638232" numCol="1" spcCol="1270" anchor="ctr" anchorCtr="0">
              <a:noAutofit/>
            </a:bodyPr>
            <a:lstStyle/>
            <a:p>
              <a:pPr lvl="0" algn="ctr" defTabSz="457200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" name="Circular Arrow 32"/>
            <p:cNvSpPr/>
            <p:nvPr/>
          </p:nvSpPr>
          <p:spPr>
            <a:xfrm>
              <a:off x="2800747" y="1096225"/>
              <a:ext cx="3404794" cy="3404794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583659" y="1869000"/>
              <a:ext cx="565621" cy="545300"/>
            </a:xfrm>
            <a:custGeom>
              <a:avLst/>
              <a:gdLst>
                <a:gd name="T0" fmla="*/ 1160 w 1161"/>
                <a:gd name="T1" fmla="*/ 320 h 1107"/>
                <a:gd name="T2" fmla="*/ 331 w 1161"/>
                <a:gd name="T3" fmla="*/ 277 h 1107"/>
                <a:gd name="T4" fmla="*/ 36 w 1161"/>
                <a:gd name="T5" fmla="*/ 3 h 1107"/>
                <a:gd name="T6" fmla="*/ 199 w 1161"/>
                <a:gd name="T7" fmla="*/ 94 h 1107"/>
                <a:gd name="T8" fmla="*/ 315 w 1161"/>
                <a:gd name="T9" fmla="*/ 868 h 1107"/>
                <a:gd name="T10" fmla="*/ 376 w 1161"/>
                <a:gd name="T11" fmla="*/ 978 h 1107"/>
                <a:gd name="T12" fmla="*/ 458 w 1161"/>
                <a:gd name="T13" fmla="*/ 1042 h 1107"/>
                <a:gd name="T14" fmla="*/ 954 w 1161"/>
                <a:gd name="T15" fmla="*/ 1042 h 1107"/>
                <a:gd name="T16" fmla="*/ 1044 w 1161"/>
                <a:gd name="T17" fmla="*/ 981 h 1107"/>
                <a:gd name="T18" fmla="*/ 1112 w 1161"/>
                <a:gd name="T19" fmla="*/ 925 h 1107"/>
                <a:gd name="T20" fmla="*/ 495 w 1161"/>
                <a:gd name="T21" fmla="*/ 762 h 1107"/>
                <a:gd name="T22" fmla="*/ 1020 w 1161"/>
                <a:gd name="T23" fmla="*/ 1083 h 1107"/>
                <a:gd name="T24" fmla="*/ 1061 w 1161"/>
                <a:gd name="T25" fmla="*/ 1042 h 1107"/>
                <a:gd name="T26" fmla="*/ 351 w 1161"/>
                <a:gd name="T27" fmla="*/ 1042 h 1107"/>
                <a:gd name="T28" fmla="*/ 1072 w 1161"/>
                <a:gd name="T29" fmla="*/ 573 h 1107"/>
                <a:gd name="T30" fmla="*/ 1085 w 1161"/>
                <a:gd name="T31" fmla="*/ 473 h 1107"/>
                <a:gd name="T32" fmla="*/ 876 w 1161"/>
                <a:gd name="T33" fmla="*/ 573 h 1107"/>
                <a:gd name="T34" fmla="*/ 984 w 1161"/>
                <a:gd name="T35" fmla="*/ 573 h 1107"/>
                <a:gd name="T36" fmla="*/ 480 w 1161"/>
                <a:gd name="T37" fmla="*/ 652 h 1107"/>
                <a:gd name="T38" fmla="*/ 592 w 1161"/>
                <a:gd name="T39" fmla="*/ 689 h 1107"/>
                <a:gd name="T40" fmla="*/ 612 w 1161"/>
                <a:gd name="T41" fmla="*/ 593 h 1107"/>
                <a:gd name="T42" fmla="*/ 609 w 1161"/>
                <a:gd name="T43" fmla="*/ 696 h 1107"/>
                <a:gd name="T44" fmla="*/ 612 w 1161"/>
                <a:gd name="T45" fmla="*/ 573 h 1107"/>
                <a:gd name="T46" fmla="*/ 724 w 1161"/>
                <a:gd name="T47" fmla="*/ 573 h 1107"/>
                <a:gd name="T48" fmla="*/ 856 w 1161"/>
                <a:gd name="T49" fmla="*/ 573 h 1107"/>
                <a:gd name="T50" fmla="*/ 744 w 1161"/>
                <a:gd name="T51" fmla="*/ 593 h 1107"/>
                <a:gd name="T52" fmla="*/ 744 w 1161"/>
                <a:gd name="T53" fmla="*/ 685 h 1107"/>
                <a:gd name="T54" fmla="*/ 984 w 1161"/>
                <a:gd name="T55" fmla="*/ 593 h 1107"/>
                <a:gd name="T56" fmla="*/ 876 w 1161"/>
                <a:gd name="T57" fmla="*/ 593 h 1107"/>
                <a:gd name="T58" fmla="*/ 984 w 1161"/>
                <a:gd name="T59" fmla="*/ 343 h 1107"/>
                <a:gd name="T60" fmla="*/ 856 w 1161"/>
                <a:gd name="T61" fmla="*/ 453 h 1107"/>
                <a:gd name="T62" fmla="*/ 856 w 1161"/>
                <a:gd name="T63" fmla="*/ 341 h 1107"/>
                <a:gd name="T64" fmla="*/ 612 w 1161"/>
                <a:gd name="T65" fmla="*/ 453 h 1107"/>
                <a:gd name="T66" fmla="*/ 724 w 1161"/>
                <a:gd name="T67" fmla="*/ 453 h 1107"/>
                <a:gd name="T68" fmla="*/ 480 w 1161"/>
                <a:gd name="T69" fmla="*/ 336 h 1107"/>
                <a:gd name="T70" fmla="*/ 592 w 1161"/>
                <a:gd name="T71" fmla="*/ 473 h 1107"/>
                <a:gd name="T72" fmla="*/ 480 w 1161"/>
                <a:gd name="T73" fmla="*/ 473 h 1107"/>
                <a:gd name="T74" fmla="*/ 449 w 1161"/>
                <a:gd name="T75" fmla="*/ 573 h 1107"/>
                <a:gd name="T76" fmla="*/ 460 w 1161"/>
                <a:gd name="T77" fmla="*/ 573 h 1107"/>
                <a:gd name="T78" fmla="*/ 457 w 1161"/>
                <a:gd name="T79" fmla="*/ 595 h 1107"/>
                <a:gd name="T80" fmla="*/ 1004 w 1161"/>
                <a:gd name="T81" fmla="*/ 593 h 1107"/>
                <a:gd name="T82" fmla="*/ 1004 w 1161"/>
                <a:gd name="T83" fmla="*/ 662 h 1107"/>
                <a:gd name="T84" fmla="*/ 1004 w 1161"/>
                <a:gd name="T85" fmla="*/ 343 h 1107"/>
                <a:gd name="T86" fmla="*/ 460 w 1161"/>
                <a:gd name="T87" fmla="*/ 335 h 1107"/>
                <a:gd name="T88" fmla="*/ 354 w 1161"/>
                <a:gd name="T89" fmla="*/ 335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1" h="1107">
                  <a:moveTo>
                    <a:pt x="1088" y="711"/>
                  </a:moveTo>
                  <a:cubicBezTo>
                    <a:pt x="1102" y="710"/>
                    <a:pt x="1112" y="700"/>
                    <a:pt x="1114" y="687"/>
                  </a:cubicBezTo>
                  <a:cubicBezTo>
                    <a:pt x="1160" y="320"/>
                    <a:pt x="1160" y="320"/>
                    <a:pt x="1160" y="320"/>
                  </a:cubicBezTo>
                  <a:cubicBezTo>
                    <a:pt x="1161" y="312"/>
                    <a:pt x="1159" y="304"/>
                    <a:pt x="1154" y="298"/>
                  </a:cubicBezTo>
                  <a:cubicBezTo>
                    <a:pt x="1148" y="292"/>
                    <a:pt x="1141" y="289"/>
                    <a:pt x="1133" y="289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245" y="59"/>
                    <a:pt x="245" y="59"/>
                    <a:pt x="245" y="59"/>
                  </a:cubicBezTo>
                  <a:cubicBezTo>
                    <a:pt x="242" y="50"/>
                    <a:pt x="234" y="44"/>
                    <a:pt x="225" y="4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10" y="55"/>
                    <a:pt x="25" y="58"/>
                  </a:cubicBezTo>
                  <a:cubicBezTo>
                    <a:pt x="199" y="94"/>
                    <a:pt x="199" y="94"/>
                    <a:pt x="199" y="94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450" y="728"/>
                    <a:pt x="450" y="728"/>
                    <a:pt x="450" y="728"/>
                  </a:cubicBezTo>
                  <a:cubicBezTo>
                    <a:pt x="315" y="868"/>
                    <a:pt x="315" y="868"/>
                    <a:pt x="315" y="868"/>
                  </a:cubicBezTo>
                  <a:cubicBezTo>
                    <a:pt x="305" y="878"/>
                    <a:pt x="304" y="894"/>
                    <a:pt x="313" y="905"/>
                  </a:cubicBezTo>
                  <a:cubicBezTo>
                    <a:pt x="366" y="971"/>
                    <a:pt x="366" y="971"/>
                    <a:pt x="366" y="971"/>
                  </a:cubicBezTo>
                  <a:cubicBezTo>
                    <a:pt x="369" y="974"/>
                    <a:pt x="372" y="977"/>
                    <a:pt x="376" y="978"/>
                  </a:cubicBezTo>
                  <a:cubicBezTo>
                    <a:pt x="348" y="985"/>
                    <a:pt x="327" y="1011"/>
                    <a:pt x="327" y="1042"/>
                  </a:cubicBezTo>
                  <a:cubicBezTo>
                    <a:pt x="327" y="1078"/>
                    <a:pt x="356" y="1107"/>
                    <a:pt x="392" y="1107"/>
                  </a:cubicBezTo>
                  <a:cubicBezTo>
                    <a:pt x="428" y="1107"/>
                    <a:pt x="458" y="1078"/>
                    <a:pt x="458" y="1042"/>
                  </a:cubicBezTo>
                  <a:cubicBezTo>
                    <a:pt x="458" y="1014"/>
                    <a:pt x="440" y="991"/>
                    <a:pt x="416" y="981"/>
                  </a:cubicBezTo>
                  <a:cubicBezTo>
                    <a:pt x="996" y="981"/>
                    <a:pt x="996" y="981"/>
                    <a:pt x="996" y="981"/>
                  </a:cubicBezTo>
                  <a:cubicBezTo>
                    <a:pt x="972" y="991"/>
                    <a:pt x="954" y="1014"/>
                    <a:pt x="954" y="1042"/>
                  </a:cubicBezTo>
                  <a:cubicBezTo>
                    <a:pt x="954" y="1078"/>
                    <a:pt x="984" y="1107"/>
                    <a:pt x="1020" y="1107"/>
                  </a:cubicBezTo>
                  <a:cubicBezTo>
                    <a:pt x="1056" y="1107"/>
                    <a:pt x="1085" y="1078"/>
                    <a:pt x="1085" y="1042"/>
                  </a:cubicBezTo>
                  <a:cubicBezTo>
                    <a:pt x="1085" y="1014"/>
                    <a:pt x="1068" y="991"/>
                    <a:pt x="1044" y="981"/>
                  </a:cubicBezTo>
                  <a:cubicBezTo>
                    <a:pt x="1112" y="981"/>
                    <a:pt x="1112" y="981"/>
                    <a:pt x="1112" y="981"/>
                  </a:cubicBezTo>
                  <a:cubicBezTo>
                    <a:pt x="1127" y="981"/>
                    <a:pt x="1140" y="968"/>
                    <a:pt x="1140" y="953"/>
                  </a:cubicBezTo>
                  <a:cubicBezTo>
                    <a:pt x="1140" y="938"/>
                    <a:pt x="1127" y="925"/>
                    <a:pt x="1112" y="925"/>
                  </a:cubicBezTo>
                  <a:cubicBezTo>
                    <a:pt x="401" y="925"/>
                    <a:pt x="401" y="925"/>
                    <a:pt x="401" y="925"/>
                  </a:cubicBezTo>
                  <a:cubicBezTo>
                    <a:pt x="372" y="889"/>
                    <a:pt x="372" y="889"/>
                    <a:pt x="372" y="889"/>
                  </a:cubicBezTo>
                  <a:cubicBezTo>
                    <a:pt x="495" y="762"/>
                    <a:pt x="495" y="762"/>
                    <a:pt x="495" y="762"/>
                  </a:cubicBezTo>
                  <a:lnTo>
                    <a:pt x="1088" y="711"/>
                  </a:lnTo>
                  <a:close/>
                  <a:moveTo>
                    <a:pt x="1061" y="1042"/>
                  </a:moveTo>
                  <a:cubicBezTo>
                    <a:pt x="1061" y="1065"/>
                    <a:pt x="1043" y="1083"/>
                    <a:pt x="1020" y="1083"/>
                  </a:cubicBezTo>
                  <a:cubicBezTo>
                    <a:pt x="997" y="1083"/>
                    <a:pt x="978" y="1065"/>
                    <a:pt x="978" y="1042"/>
                  </a:cubicBezTo>
                  <a:cubicBezTo>
                    <a:pt x="978" y="1019"/>
                    <a:pt x="997" y="1000"/>
                    <a:pt x="1020" y="1000"/>
                  </a:cubicBezTo>
                  <a:cubicBezTo>
                    <a:pt x="1043" y="1000"/>
                    <a:pt x="1061" y="1019"/>
                    <a:pt x="1061" y="1042"/>
                  </a:cubicBezTo>
                  <a:close/>
                  <a:moveTo>
                    <a:pt x="434" y="1042"/>
                  </a:moveTo>
                  <a:cubicBezTo>
                    <a:pt x="434" y="1065"/>
                    <a:pt x="415" y="1083"/>
                    <a:pt x="392" y="1083"/>
                  </a:cubicBezTo>
                  <a:cubicBezTo>
                    <a:pt x="369" y="1083"/>
                    <a:pt x="351" y="1065"/>
                    <a:pt x="351" y="1042"/>
                  </a:cubicBezTo>
                  <a:cubicBezTo>
                    <a:pt x="351" y="1019"/>
                    <a:pt x="369" y="1000"/>
                    <a:pt x="392" y="1000"/>
                  </a:cubicBezTo>
                  <a:cubicBezTo>
                    <a:pt x="415" y="1000"/>
                    <a:pt x="434" y="1019"/>
                    <a:pt x="434" y="1042"/>
                  </a:cubicBezTo>
                  <a:close/>
                  <a:moveTo>
                    <a:pt x="1072" y="573"/>
                  </a:moveTo>
                  <a:cubicBezTo>
                    <a:pt x="1004" y="573"/>
                    <a:pt x="1004" y="573"/>
                    <a:pt x="1004" y="573"/>
                  </a:cubicBezTo>
                  <a:cubicBezTo>
                    <a:pt x="1004" y="473"/>
                    <a:pt x="1004" y="473"/>
                    <a:pt x="1004" y="473"/>
                  </a:cubicBezTo>
                  <a:cubicBezTo>
                    <a:pt x="1085" y="473"/>
                    <a:pt x="1085" y="473"/>
                    <a:pt x="1085" y="473"/>
                  </a:cubicBezTo>
                  <a:lnTo>
                    <a:pt x="1072" y="573"/>
                  </a:lnTo>
                  <a:close/>
                  <a:moveTo>
                    <a:pt x="984" y="573"/>
                  </a:moveTo>
                  <a:cubicBezTo>
                    <a:pt x="876" y="573"/>
                    <a:pt x="876" y="573"/>
                    <a:pt x="876" y="573"/>
                  </a:cubicBezTo>
                  <a:cubicBezTo>
                    <a:pt x="876" y="473"/>
                    <a:pt x="876" y="473"/>
                    <a:pt x="876" y="473"/>
                  </a:cubicBezTo>
                  <a:cubicBezTo>
                    <a:pt x="984" y="473"/>
                    <a:pt x="984" y="473"/>
                    <a:pt x="984" y="473"/>
                  </a:cubicBezTo>
                  <a:lnTo>
                    <a:pt x="984" y="573"/>
                  </a:lnTo>
                  <a:close/>
                  <a:moveTo>
                    <a:pt x="596" y="697"/>
                  </a:moveTo>
                  <a:cubicBezTo>
                    <a:pt x="501" y="705"/>
                    <a:pt x="501" y="705"/>
                    <a:pt x="501" y="705"/>
                  </a:cubicBezTo>
                  <a:cubicBezTo>
                    <a:pt x="480" y="652"/>
                    <a:pt x="480" y="652"/>
                    <a:pt x="480" y="652"/>
                  </a:cubicBezTo>
                  <a:cubicBezTo>
                    <a:pt x="480" y="593"/>
                    <a:pt x="480" y="593"/>
                    <a:pt x="480" y="593"/>
                  </a:cubicBezTo>
                  <a:cubicBezTo>
                    <a:pt x="592" y="593"/>
                    <a:pt x="592" y="593"/>
                    <a:pt x="592" y="593"/>
                  </a:cubicBezTo>
                  <a:cubicBezTo>
                    <a:pt x="592" y="689"/>
                    <a:pt x="592" y="689"/>
                    <a:pt x="592" y="689"/>
                  </a:cubicBezTo>
                  <a:cubicBezTo>
                    <a:pt x="592" y="692"/>
                    <a:pt x="593" y="695"/>
                    <a:pt x="596" y="697"/>
                  </a:cubicBezTo>
                  <a:close/>
                  <a:moveTo>
                    <a:pt x="612" y="689"/>
                  </a:moveTo>
                  <a:cubicBezTo>
                    <a:pt x="612" y="593"/>
                    <a:pt x="612" y="593"/>
                    <a:pt x="612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686"/>
                    <a:pt x="724" y="686"/>
                    <a:pt x="724" y="686"/>
                  </a:cubicBezTo>
                  <a:cubicBezTo>
                    <a:pt x="609" y="696"/>
                    <a:pt x="609" y="696"/>
                    <a:pt x="609" y="696"/>
                  </a:cubicBezTo>
                  <a:cubicBezTo>
                    <a:pt x="611" y="694"/>
                    <a:pt x="612" y="692"/>
                    <a:pt x="612" y="689"/>
                  </a:cubicBezTo>
                  <a:close/>
                  <a:moveTo>
                    <a:pt x="724" y="573"/>
                  </a:moveTo>
                  <a:cubicBezTo>
                    <a:pt x="612" y="573"/>
                    <a:pt x="612" y="573"/>
                    <a:pt x="612" y="573"/>
                  </a:cubicBezTo>
                  <a:cubicBezTo>
                    <a:pt x="612" y="473"/>
                    <a:pt x="612" y="473"/>
                    <a:pt x="612" y="473"/>
                  </a:cubicBezTo>
                  <a:cubicBezTo>
                    <a:pt x="724" y="473"/>
                    <a:pt x="724" y="473"/>
                    <a:pt x="724" y="473"/>
                  </a:cubicBezTo>
                  <a:lnTo>
                    <a:pt x="724" y="573"/>
                  </a:lnTo>
                  <a:close/>
                  <a:moveTo>
                    <a:pt x="744" y="473"/>
                  </a:moveTo>
                  <a:cubicBezTo>
                    <a:pt x="856" y="473"/>
                    <a:pt x="856" y="473"/>
                    <a:pt x="856" y="473"/>
                  </a:cubicBezTo>
                  <a:cubicBezTo>
                    <a:pt x="856" y="573"/>
                    <a:pt x="856" y="573"/>
                    <a:pt x="856" y="573"/>
                  </a:cubicBezTo>
                  <a:cubicBezTo>
                    <a:pt x="744" y="573"/>
                    <a:pt x="744" y="573"/>
                    <a:pt x="744" y="573"/>
                  </a:cubicBezTo>
                  <a:lnTo>
                    <a:pt x="744" y="473"/>
                  </a:lnTo>
                  <a:close/>
                  <a:moveTo>
                    <a:pt x="744" y="593"/>
                  </a:moveTo>
                  <a:cubicBezTo>
                    <a:pt x="856" y="593"/>
                    <a:pt x="856" y="593"/>
                    <a:pt x="856" y="593"/>
                  </a:cubicBezTo>
                  <a:cubicBezTo>
                    <a:pt x="856" y="675"/>
                    <a:pt x="856" y="675"/>
                    <a:pt x="856" y="675"/>
                  </a:cubicBezTo>
                  <a:cubicBezTo>
                    <a:pt x="744" y="685"/>
                    <a:pt x="744" y="685"/>
                    <a:pt x="744" y="685"/>
                  </a:cubicBezTo>
                  <a:lnTo>
                    <a:pt x="744" y="593"/>
                  </a:lnTo>
                  <a:close/>
                  <a:moveTo>
                    <a:pt x="876" y="593"/>
                  </a:moveTo>
                  <a:cubicBezTo>
                    <a:pt x="984" y="593"/>
                    <a:pt x="984" y="593"/>
                    <a:pt x="984" y="593"/>
                  </a:cubicBezTo>
                  <a:cubicBezTo>
                    <a:pt x="984" y="664"/>
                    <a:pt x="984" y="664"/>
                    <a:pt x="984" y="664"/>
                  </a:cubicBezTo>
                  <a:cubicBezTo>
                    <a:pt x="876" y="673"/>
                    <a:pt x="876" y="673"/>
                    <a:pt x="876" y="673"/>
                  </a:cubicBezTo>
                  <a:lnTo>
                    <a:pt x="876" y="593"/>
                  </a:lnTo>
                  <a:close/>
                  <a:moveTo>
                    <a:pt x="876" y="453"/>
                  </a:moveTo>
                  <a:cubicBezTo>
                    <a:pt x="876" y="341"/>
                    <a:pt x="876" y="341"/>
                    <a:pt x="876" y="341"/>
                  </a:cubicBezTo>
                  <a:cubicBezTo>
                    <a:pt x="984" y="343"/>
                    <a:pt x="984" y="343"/>
                    <a:pt x="984" y="343"/>
                  </a:cubicBezTo>
                  <a:cubicBezTo>
                    <a:pt x="984" y="453"/>
                    <a:pt x="984" y="453"/>
                    <a:pt x="984" y="453"/>
                  </a:cubicBezTo>
                  <a:lnTo>
                    <a:pt x="876" y="453"/>
                  </a:lnTo>
                  <a:close/>
                  <a:moveTo>
                    <a:pt x="856" y="453"/>
                  </a:moveTo>
                  <a:cubicBezTo>
                    <a:pt x="744" y="453"/>
                    <a:pt x="744" y="453"/>
                    <a:pt x="744" y="453"/>
                  </a:cubicBezTo>
                  <a:cubicBezTo>
                    <a:pt x="744" y="339"/>
                    <a:pt x="744" y="339"/>
                    <a:pt x="744" y="339"/>
                  </a:cubicBezTo>
                  <a:cubicBezTo>
                    <a:pt x="856" y="341"/>
                    <a:pt x="856" y="341"/>
                    <a:pt x="856" y="341"/>
                  </a:cubicBezTo>
                  <a:lnTo>
                    <a:pt x="856" y="453"/>
                  </a:lnTo>
                  <a:close/>
                  <a:moveTo>
                    <a:pt x="724" y="453"/>
                  </a:moveTo>
                  <a:cubicBezTo>
                    <a:pt x="612" y="453"/>
                    <a:pt x="612" y="453"/>
                    <a:pt x="612" y="453"/>
                  </a:cubicBezTo>
                  <a:cubicBezTo>
                    <a:pt x="612" y="338"/>
                    <a:pt x="612" y="338"/>
                    <a:pt x="612" y="338"/>
                  </a:cubicBezTo>
                  <a:cubicBezTo>
                    <a:pt x="724" y="339"/>
                    <a:pt x="724" y="339"/>
                    <a:pt x="724" y="339"/>
                  </a:cubicBezTo>
                  <a:lnTo>
                    <a:pt x="724" y="453"/>
                  </a:lnTo>
                  <a:close/>
                  <a:moveTo>
                    <a:pt x="592" y="453"/>
                  </a:moveTo>
                  <a:cubicBezTo>
                    <a:pt x="480" y="453"/>
                    <a:pt x="480" y="453"/>
                    <a:pt x="480" y="453"/>
                  </a:cubicBezTo>
                  <a:cubicBezTo>
                    <a:pt x="480" y="336"/>
                    <a:pt x="480" y="336"/>
                    <a:pt x="480" y="336"/>
                  </a:cubicBezTo>
                  <a:cubicBezTo>
                    <a:pt x="592" y="337"/>
                    <a:pt x="592" y="337"/>
                    <a:pt x="592" y="337"/>
                  </a:cubicBezTo>
                  <a:lnTo>
                    <a:pt x="592" y="453"/>
                  </a:lnTo>
                  <a:close/>
                  <a:moveTo>
                    <a:pt x="592" y="473"/>
                  </a:moveTo>
                  <a:cubicBezTo>
                    <a:pt x="592" y="573"/>
                    <a:pt x="592" y="573"/>
                    <a:pt x="592" y="573"/>
                  </a:cubicBezTo>
                  <a:cubicBezTo>
                    <a:pt x="480" y="573"/>
                    <a:pt x="480" y="573"/>
                    <a:pt x="480" y="573"/>
                  </a:cubicBezTo>
                  <a:cubicBezTo>
                    <a:pt x="480" y="473"/>
                    <a:pt x="480" y="473"/>
                    <a:pt x="480" y="473"/>
                  </a:cubicBezTo>
                  <a:lnTo>
                    <a:pt x="592" y="473"/>
                  </a:lnTo>
                  <a:close/>
                  <a:moveTo>
                    <a:pt x="460" y="573"/>
                  </a:moveTo>
                  <a:cubicBezTo>
                    <a:pt x="449" y="573"/>
                    <a:pt x="449" y="573"/>
                    <a:pt x="449" y="573"/>
                  </a:cubicBezTo>
                  <a:cubicBezTo>
                    <a:pt x="408" y="473"/>
                    <a:pt x="408" y="473"/>
                    <a:pt x="408" y="473"/>
                  </a:cubicBezTo>
                  <a:cubicBezTo>
                    <a:pt x="460" y="473"/>
                    <a:pt x="460" y="473"/>
                    <a:pt x="460" y="473"/>
                  </a:cubicBezTo>
                  <a:lnTo>
                    <a:pt x="460" y="573"/>
                  </a:lnTo>
                  <a:close/>
                  <a:moveTo>
                    <a:pt x="459" y="595"/>
                  </a:moveTo>
                  <a:cubicBezTo>
                    <a:pt x="459" y="601"/>
                    <a:pt x="459" y="601"/>
                    <a:pt x="459" y="601"/>
                  </a:cubicBezTo>
                  <a:cubicBezTo>
                    <a:pt x="457" y="595"/>
                    <a:pt x="457" y="595"/>
                    <a:pt x="457" y="595"/>
                  </a:cubicBezTo>
                  <a:lnTo>
                    <a:pt x="459" y="595"/>
                  </a:lnTo>
                  <a:close/>
                  <a:moveTo>
                    <a:pt x="1004" y="662"/>
                  </a:moveTo>
                  <a:cubicBezTo>
                    <a:pt x="1004" y="593"/>
                    <a:pt x="1004" y="593"/>
                    <a:pt x="1004" y="593"/>
                  </a:cubicBezTo>
                  <a:cubicBezTo>
                    <a:pt x="1069" y="593"/>
                    <a:pt x="1069" y="593"/>
                    <a:pt x="1069" y="593"/>
                  </a:cubicBezTo>
                  <a:cubicBezTo>
                    <a:pt x="1060" y="656"/>
                    <a:pt x="1060" y="656"/>
                    <a:pt x="1060" y="656"/>
                  </a:cubicBezTo>
                  <a:lnTo>
                    <a:pt x="1004" y="662"/>
                  </a:lnTo>
                  <a:close/>
                  <a:moveTo>
                    <a:pt x="1087" y="453"/>
                  </a:moveTo>
                  <a:cubicBezTo>
                    <a:pt x="1004" y="453"/>
                    <a:pt x="1004" y="453"/>
                    <a:pt x="1004" y="453"/>
                  </a:cubicBezTo>
                  <a:cubicBezTo>
                    <a:pt x="1004" y="343"/>
                    <a:pt x="1004" y="343"/>
                    <a:pt x="1004" y="343"/>
                  </a:cubicBezTo>
                  <a:cubicBezTo>
                    <a:pt x="1100" y="345"/>
                    <a:pt x="1100" y="345"/>
                    <a:pt x="1100" y="345"/>
                  </a:cubicBezTo>
                  <a:lnTo>
                    <a:pt x="1087" y="453"/>
                  </a:lnTo>
                  <a:close/>
                  <a:moveTo>
                    <a:pt x="460" y="335"/>
                  </a:moveTo>
                  <a:cubicBezTo>
                    <a:pt x="460" y="453"/>
                    <a:pt x="460" y="453"/>
                    <a:pt x="460" y="453"/>
                  </a:cubicBezTo>
                  <a:cubicBezTo>
                    <a:pt x="400" y="453"/>
                    <a:pt x="400" y="453"/>
                    <a:pt x="400" y="453"/>
                  </a:cubicBezTo>
                  <a:cubicBezTo>
                    <a:pt x="354" y="335"/>
                    <a:pt x="354" y="335"/>
                    <a:pt x="354" y="335"/>
                  </a:cubicBezTo>
                  <a:lnTo>
                    <a:pt x="460" y="3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96243" y="1749617"/>
            <a:ext cx="1063113" cy="1000539"/>
            <a:chOff x="4000660" y="2260398"/>
            <a:chExt cx="1063113" cy="1000539"/>
          </a:xfrm>
        </p:grpSpPr>
        <p:sp>
          <p:nvSpPr>
            <p:cNvPr id="36" name="Oval 35"/>
            <p:cNvSpPr/>
            <p:nvPr/>
          </p:nvSpPr>
          <p:spPr>
            <a:xfrm>
              <a:off x="4048421" y="2260398"/>
              <a:ext cx="1000539" cy="1000539"/>
            </a:xfrm>
            <a:prstGeom prst="ellipse">
              <a:avLst/>
            </a:prstGeom>
            <a:gradFill flip="none" rotWithShape="1">
              <a:gsLst>
                <a:gs pos="35000">
                  <a:schemeClr val="bg2">
                    <a:lumMod val="8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00660" y="2470582"/>
              <a:ext cx="1063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SPLA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Lifecycle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24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iscoSans" charset="0"/>
              </a:rPr>
              <a:t>Agenda</a:t>
            </a:r>
            <a:endParaRPr lang="en-US" sz="3200" dirty="0" smtClean="0">
              <a:solidFill>
                <a:schemeClr val="bg1"/>
              </a:solidFill>
              <a:latin typeface="CiscoSans" charset="0"/>
            </a:endParaRPr>
          </a:p>
          <a:p>
            <a:endParaRPr lang="en-US" sz="2400" dirty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ONE Software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Suite Overview</a:t>
            </a:r>
            <a:endParaRPr lang="en-US" sz="2800" dirty="0" smtClean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Enterprise Agreement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for Cisco ONE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Service Provider License Agreement (SPLA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Cisco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43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 bwMode="auto">
          <a:xfrm>
            <a:off x="418434" y="-55011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Ease of Management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107" y="676826"/>
            <a:ext cx="4621212" cy="127158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</a:rPr>
              <a:t>Smart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</a:rPr>
              <a:t>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848" y="2795228"/>
            <a:ext cx="2514600" cy="1384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Self-Service </a:t>
            </a:r>
            <a:br>
              <a:rPr lang="en-US" b="1" dirty="0">
                <a:solidFill>
                  <a:schemeClr val="accent1"/>
                </a:solidFill>
                <a:latin typeface="+mj-lt"/>
              </a:rPr>
            </a:br>
            <a:r>
              <a:rPr lang="en-US" b="1" dirty="0">
                <a:solidFill>
                  <a:schemeClr val="accent1"/>
                </a:solidFill>
                <a:latin typeface="+mj-lt"/>
              </a:rPr>
              <a:t>License Fulfillment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Faster rollouts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7190" y="2795229"/>
            <a:ext cx="2635335" cy="153728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  <a:alpha val="5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Real-Time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View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of Entitlement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and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Consumption</a:t>
            </a:r>
          </a:p>
          <a:p>
            <a:pPr algn="ctr"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Reduce guesswork,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delays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, audits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6267" y="2795229"/>
            <a:ext cx="2514600" cy="150734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75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Change Management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Easily upgrade or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downgrade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software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97044" y="1948415"/>
            <a:ext cx="1408819" cy="846814"/>
            <a:chOff x="1685925" y="2349501"/>
            <a:chExt cx="1408819" cy="1108073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1685925" y="2349501"/>
              <a:ext cx="1408819" cy="0"/>
            </a:xfrm>
            <a:prstGeom prst="line">
              <a:avLst/>
            </a:pr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85925" y="2349501"/>
              <a:ext cx="0" cy="1108073"/>
            </a:xfrm>
            <a:prstGeom prst="line">
              <a:avLst/>
            </a:prstGeom>
            <a:ln w="15875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flipH="1">
            <a:off x="6276263" y="1948415"/>
            <a:ext cx="1364297" cy="846814"/>
            <a:chOff x="2085975" y="2349501"/>
            <a:chExt cx="1364297" cy="110807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085975" y="2349501"/>
              <a:ext cx="1364297" cy="0"/>
            </a:xfrm>
            <a:prstGeom prst="line">
              <a:avLst/>
            </a:pr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85975" y="2349501"/>
              <a:ext cx="0" cy="1108073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205863" y="1278366"/>
            <a:ext cx="1097280" cy="1097280"/>
            <a:chOff x="2821694" y="1679453"/>
            <a:chExt cx="1097280" cy="1097280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821694" y="1679453"/>
              <a:ext cx="1097280" cy="10972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3168722" y="1968537"/>
              <a:ext cx="403225" cy="519113"/>
            </a:xfrm>
            <a:custGeom>
              <a:avLst/>
              <a:gdLst/>
              <a:ahLst/>
              <a:cxnLst>
                <a:cxn ang="0">
                  <a:pos x="119" y="84"/>
                </a:cxn>
                <a:cxn ang="0">
                  <a:pos x="117" y="84"/>
                </a:cxn>
                <a:cxn ang="0">
                  <a:pos x="105" y="94"/>
                </a:cxn>
                <a:cxn ang="0">
                  <a:pos x="75" y="140"/>
                </a:cxn>
                <a:cxn ang="0">
                  <a:pos x="73" y="144"/>
                </a:cxn>
                <a:cxn ang="0">
                  <a:pos x="71" y="140"/>
                </a:cxn>
                <a:cxn ang="0">
                  <a:pos x="69" y="137"/>
                </a:cxn>
                <a:cxn ang="0">
                  <a:pos x="44" y="108"/>
                </a:cxn>
                <a:cxn ang="0">
                  <a:pos x="42" y="106"/>
                </a:cxn>
                <a:cxn ang="0">
                  <a:pos x="43" y="105"/>
                </a:cxn>
                <a:cxn ang="0">
                  <a:pos x="52" y="87"/>
                </a:cxn>
                <a:cxn ang="0">
                  <a:pos x="53" y="84"/>
                </a:cxn>
                <a:cxn ang="0">
                  <a:pos x="55" y="86"/>
                </a:cxn>
                <a:cxn ang="0">
                  <a:pos x="72" y="108"/>
                </a:cxn>
                <a:cxn ang="0">
                  <a:pos x="80" y="89"/>
                </a:cxn>
                <a:cxn ang="0">
                  <a:pos x="93" y="68"/>
                </a:cxn>
                <a:cxn ang="0">
                  <a:pos x="108" y="54"/>
                </a:cxn>
                <a:cxn ang="0">
                  <a:pos x="111" y="53"/>
                </a:cxn>
                <a:cxn ang="0">
                  <a:pos x="111" y="56"/>
                </a:cxn>
                <a:cxn ang="0">
                  <a:pos x="118" y="82"/>
                </a:cxn>
                <a:cxn ang="0">
                  <a:pos x="119" y="84"/>
                </a:cxn>
                <a:cxn ang="0">
                  <a:pos x="105" y="31"/>
                </a:cxn>
                <a:cxn ang="0">
                  <a:pos x="105" y="51"/>
                </a:cxn>
                <a:cxn ang="0">
                  <a:pos x="93" y="51"/>
                </a:cxn>
                <a:cxn ang="0">
                  <a:pos x="93" y="31"/>
                </a:cxn>
                <a:cxn ang="0">
                  <a:pos x="12" y="31"/>
                </a:cxn>
                <a:cxn ang="0">
                  <a:pos x="12" y="140"/>
                </a:cxn>
                <a:cxn ang="0">
                  <a:pos x="66" y="140"/>
                </a:cxn>
                <a:cxn ang="0">
                  <a:pos x="66" y="153"/>
                </a:cxn>
                <a:cxn ang="0">
                  <a:pos x="12" y="153"/>
                </a:cxn>
                <a:cxn ang="0">
                  <a:pos x="0" y="140"/>
                </a:cxn>
                <a:cxn ang="0">
                  <a:pos x="0" y="31"/>
                </a:cxn>
                <a:cxn ang="0">
                  <a:pos x="12" y="19"/>
                </a:cxn>
                <a:cxn ang="0">
                  <a:pos x="24" y="19"/>
                </a:cxn>
                <a:cxn ang="0">
                  <a:pos x="53" y="0"/>
                </a:cxn>
                <a:cxn ang="0">
                  <a:pos x="81" y="19"/>
                </a:cxn>
                <a:cxn ang="0">
                  <a:pos x="93" y="19"/>
                </a:cxn>
                <a:cxn ang="0">
                  <a:pos x="105" y="31"/>
                </a:cxn>
                <a:cxn ang="0">
                  <a:pos x="47" y="12"/>
                </a:cxn>
                <a:cxn ang="0">
                  <a:pos x="53" y="18"/>
                </a:cxn>
                <a:cxn ang="0">
                  <a:pos x="58" y="12"/>
                </a:cxn>
                <a:cxn ang="0">
                  <a:pos x="53" y="7"/>
                </a:cxn>
                <a:cxn ang="0">
                  <a:pos x="47" y="12"/>
                </a:cxn>
              </a:cxnLst>
              <a:rect l="0" t="0" r="r" b="b"/>
              <a:pathLst>
                <a:path w="119" h="153">
                  <a:moveTo>
                    <a:pt x="119" y="84"/>
                  </a:move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2" y="86"/>
                    <a:pt x="105" y="94"/>
                  </a:cubicBezTo>
                  <a:cubicBezTo>
                    <a:pt x="98" y="101"/>
                    <a:pt x="87" y="115"/>
                    <a:pt x="75" y="140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0"/>
                    <a:pt x="70" y="139"/>
                    <a:pt x="69" y="137"/>
                  </a:cubicBezTo>
                  <a:cubicBezTo>
                    <a:pt x="65" y="131"/>
                    <a:pt x="56" y="117"/>
                    <a:pt x="44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5"/>
                    <a:pt x="51" y="93"/>
                    <a:pt x="52" y="87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64" y="91"/>
                    <a:pt x="72" y="108"/>
                  </a:cubicBezTo>
                  <a:cubicBezTo>
                    <a:pt x="74" y="104"/>
                    <a:pt x="76" y="97"/>
                    <a:pt x="80" y="89"/>
                  </a:cubicBezTo>
                  <a:cubicBezTo>
                    <a:pt x="84" y="81"/>
                    <a:pt x="89" y="74"/>
                    <a:pt x="93" y="68"/>
                  </a:cubicBezTo>
                  <a:cubicBezTo>
                    <a:pt x="98" y="62"/>
                    <a:pt x="103" y="57"/>
                    <a:pt x="108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56"/>
                    <a:pt x="114" y="72"/>
                    <a:pt x="118" y="82"/>
                  </a:cubicBezTo>
                  <a:lnTo>
                    <a:pt x="119" y="84"/>
                  </a:lnTo>
                  <a:close/>
                  <a:moveTo>
                    <a:pt x="105" y="31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53"/>
                    <a:pt x="66" y="153"/>
                    <a:pt x="66" y="153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4"/>
                    <a:pt x="6" y="19"/>
                    <a:pt x="12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8"/>
                    <a:pt x="38" y="0"/>
                    <a:pt x="53" y="0"/>
                  </a:cubicBezTo>
                  <a:cubicBezTo>
                    <a:pt x="67" y="0"/>
                    <a:pt x="79" y="8"/>
                    <a:pt x="8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0" y="19"/>
                    <a:pt x="105" y="24"/>
                    <a:pt x="105" y="31"/>
                  </a:cubicBezTo>
                  <a:close/>
                  <a:moveTo>
                    <a:pt x="47" y="12"/>
                  </a:moveTo>
                  <a:cubicBezTo>
                    <a:pt x="47" y="15"/>
                    <a:pt x="50" y="18"/>
                    <a:pt x="53" y="18"/>
                  </a:cubicBezTo>
                  <a:cubicBezTo>
                    <a:pt x="55" y="18"/>
                    <a:pt x="58" y="15"/>
                    <a:pt x="58" y="12"/>
                  </a:cubicBezTo>
                  <a:cubicBezTo>
                    <a:pt x="58" y="9"/>
                    <a:pt x="55" y="7"/>
                    <a:pt x="53" y="7"/>
                  </a:cubicBezTo>
                  <a:cubicBezTo>
                    <a:pt x="50" y="7"/>
                    <a:pt x="47" y="9"/>
                    <a:pt x="47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78984" y="1278366"/>
            <a:ext cx="1097280" cy="1097280"/>
            <a:chOff x="5328215" y="1679453"/>
            <a:chExt cx="1097280" cy="109728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328215" y="1679453"/>
              <a:ext cx="1097280" cy="10972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20" name="Block Arc 56"/>
            <p:cNvSpPr/>
            <p:nvPr/>
          </p:nvSpPr>
          <p:spPr>
            <a:xfrm flipH="1">
              <a:off x="5627511" y="1977251"/>
              <a:ext cx="542578" cy="501685"/>
            </a:xfrm>
            <a:custGeom>
              <a:avLst/>
              <a:gdLst/>
              <a:ahLst/>
              <a:cxnLst/>
              <a:rect l="l" t="t" r="r" b="b"/>
              <a:pathLst>
                <a:path w="1689763" h="1562409">
                  <a:moveTo>
                    <a:pt x="908793" y="915095"/>
                  </a:moveTo>
                  <a:cubicBezTo>
                    <a:pt x="778925" y="915095"/>
                    <a:pt x="658278" y="940046"/>
                    <a:pt x="558198" y="982776"/>
                  </a:cubicBezTo>
                  <a:lnTo>
                    <a:pt x="557273" y="983214"/>
                  </a:lnTo>
                  <a:lnTo>
                    <a:pt x="540575" y="1150544"/>
                  </a:lnTo>
                  <a:lnTo>
                    <a:pt x="614948" y="1211908"/>
                  </a:lnTo>
                  <a:cubicBezTo>
                    <a:pt x="670868" y="1249687"/>
                    <a:pt x="734449" y="1276986"/>
                    <a:pt x="802875" y="1290988"/>
                  </a:cubicBezTo>
                  <a:lnTo>
                    <a:pt x="872744" y="1298031"/>
                  </a:lnTo>
                  <a:lnTo>
                    <a:pt x="944842" y="1298031"/>
                  </a:lnTo>
                  <a:lnTo>
                    <a:pt x="1014711" y="1290988"/>
                  </a:lnTo>
                  <a:cubicBezTo>
                    <a:pt x="1083136" y="1276986"/>
                    <a:pt x="1146718" y="1249687"/>
                    <a:pt x="1202638" y="1211908"/>
                  </a:cubicBezTo>
                  <a:lnTo>
                    <a:pt x="1277012" y="1150544"/>
                  </a:lnTo>
                  <a:lnTo>
                    <a:pt x="1260314" y="983214"/>
                  </a:lnTo>
                  <a:lnTo>
                    <a:pt x="1259388" y="982776"/>
                  </a:lnTo>
                  <a:cubicBezTo>
                    <a:pt x="1159309" y="940046"/>
                    <a:pt x="1038661" y="915095"/>
                    <a:pt x="908793" y="915095"/>
                  </a:cubicBezTo>
                  <a:close/>
                  <a:moveTo>
                    <a:pt x="911432" y="319680"/>
                  </a:moveTo>
                  <a:lnTo>
                    <a:pt x="910377" y="319816"/>
                  </a:lnTo>
                  <a:lnTo>
                    <a:pt x="909323" y="319680"/>
                  </a:lnTo>
                  <a:lnTo>
                    <a:pt x="908015" y="319812"/>
                  </a:lnTo>
                  <a:lnTo>
                    <a:pt x="906707" y="319680"/>
                  </a:lnTo>
                  <a:lnTo>
                    <a:pt x="905652" y="319816"/>
                  </a:lnTo>
                  <a:lnTo>
                    <a:pt x="904598" y="319680"/>
                  </a:lnTo>
                  <a:cubicBezTo>
                    <a:pt x="796394" y="319680"/>
                    <a:pt x="708677" y="407396"/>
                    <a:pt x="708677" y="515601"/>
                  </a:cubicBezTo>
                  <a:cubicBezTo>
                    <a:pt x="707447" y="619941"/>
                    <a:pt x="712509" y="628144"/>
                    <a:pt x="720505" y="665947"/>
                  </a:cubicBezTo>
                  <a:cubicBezTo>
                    <a:pt x="731736" y="694625"/>
                    <a:pt x="743683" y="720195"/>
                    <a:pt x="756656" y="742418"/>
                  </a:cubicBezTo>
                  <a:lnTo>
                    <a:pt x="772157" y="765968"/>
                  </a:lnTo>
                  <a:lnTo>
                    <a:pt x="779894" y="778876"/>
                  </a:lnTo>
                  <a:cubicBezTo>
                    <a:pt x="804816" y="816546"/>
                    <a:pt x="836021" y="845495"/>
                    <a:pt x="901799" y="845560"/>
                  </a:cubicBezTo>
                  <a:lnTo>
                    <a:pt x="904425" y="845310"/>
                  </a:lnTo>
                  <a:lnTo>
                    <a:pt x="906523" y="845560"/>
                  </a:lnTo>
                  <a:lnTo>
                    <a:pt x="908015" y="845418"/>
                  </a:lnTo>
                  <a:lnTo>
                    <a:pt x="909506" y="845560"/>
                  </a:lnTo>
                  <a:lnTo>
                    <a:pt x="911604" y="845310"/>
                  </a:lnTo>
                  <a:lnTo>
                    <a:pt x="914231" y="845560"/>
                  </a:lnTo>
                  <a:cubicBezTo>
                    <a:pt x="980008" y="845495"/>
                    <a:pt x="1011213" y="816546"/>
                    <a:pt x="1036135" y="778876"/>
                  </a:cubicBezTo>
                  <a:lnTo>
                    <a:pt x="1043873" y="765968"/>
                  </a:lnTo>
                  <a:lnTo>
                    <a:pt x="1059373" y="742418"/>
                  </a:lnTo>
                  <a:cubicBezTo>
                    <a:pt x="1072346" y="720195"/>
                    <a:pt x="1084293" y="694625"/>
                    <a:pt x="1095524" y="665947"/>
                  </a:cubicBezTo>
                  <a:cubicBezTo>
                    <a:pt x="1103521" y="628144"/>
                    <a:pt x="1108582" y="619941"/>
                    <a:pt x="1107352" y="515601"/>
                  </a:cubicBezTo>
                  <a:cubicBezTo>
                    <a:pt x="1107352" y="407396"/>
                    <a:pt x="1019636" y="319680"/>
                    <a:pt x="911432" y="319680"/>
                  </a:cubicBezTo>
                  <a:close/>
                  <a:moveTo>
                    <a:pt x="852246" y="2039"/>
                  </a:moveTo>
                  <a:cubicBezTo>
                    <a:pt x="719050" y="11663"/>
                    <a:pt x="588310" y="55314"/>
                    <a:pt x="473928" y="131987"/>
                  </a:cubicBezTo>
                  <a:lnTo>
                    <a:pt x="382323" y="206040"/>
                  </a:lnTo>
                  <a:lnTo>
                    <a:pt x="366777" y="216522"/>
                  </a:lnTo>
                  <a:cubicBezTo>
                    <a:pt x="351205" y="232092"/>
                    <a:pt x="341575" y="253605"/>
                    <a:pt x="341575" y="277365"/>
                  </a:cubicBezTo>
                  <a:cubicBezTo>
                    <a:pt x="341575" y="324887"/>
                    <a:pt x="380098" y="363411"/>
                    <a:pt x="427620" y="363411"/>
                  </a:cubicBezTo>
                  <a:cubicBezTo>
                    <a:pt x="439500" y="363411"/>
                    <a:pt x="450819" y="361004"/>
                    <a:pt x="461114" y="356649"/>
                  </a:cubicBezTo>
                  <a:lnTo>
                    <a:pt x="483451" y="341589"/>
                  </a:lnTo>
                  <a:lnTo>
                    <a:pt x="484435" y="342606"/>
                  </a:lnTo>
                  <a:cubicBezTo>
                    <a:pt x="696730" y="137304"/>
                    <a:pt x="1025593" y="113541"/>
                    <a:pt x="1265196" y="286191"/>
                  </a:cubicBezTo>
                  <a:cubicBezTo>
                    <a:pt x="1504800" y="458839"/>
                    <a:pt x="1586336" y="778319"/>
                    <a:pt x="1458773" y="1044675"/>
                  </a:cubicBezTo>
                  <a:cubicBezTo>
                    <a:pt x="1331209" y="1311030"/>
                    <a:pt x="1031180" y="1447771"/>
                    <a:pt x="746466" y="1369313"/>
                  </a:cubicBezTo>
                  <a:cubicBezTo>
                    <a:pt x="497341" y="1300661"/>
                    <a:pt x="322542" y="1084500"/>
                    <a:pt x="300744" y="834508"/>
                  </a:cubicBezTo>
                  <a:lnTo>
                    <a:pt x="300906" y="764841"/>
                  </a:lnTo>
                  <a:lnTo>
                    <a:pt x="301027" y="764841"/>
                  </a:lnTo>
                  <a:cubicBezTo>
                    <a:pt x="347654" y="764871"/>
                    <a:pt x="381228" y="764775"/>
                    <a:pt x="384965" y="764395"/>
                  </a:cubicBezTo>
                  <a:cubicBezTo>
                    <a:pt x="394929" y="763382"/>
                    <a:pt x="401670" y="763013"/>
                    <a:pt x="410990" y="753616"/>
                  </a:cubicBezTo>
                  <a:cubicBezTo>
                    <a:pt x="417651" y="746955"/>
                    <a:pt x="421770" y="737754"/>
                    <a:pt x="421770" y="727590"/>
                  </a:cubicBezTo>
                  <a:cubicBezTo>
                    <a:pt x="421770" y="717427"/>
                    <a:pt x="417651" y="708225"/>
                    <a:pt x="410990" y="701565"/>
                  </a:cubicBezTo>
                  <a:lnTo>
                    <a:pt x="408715" y="700031"/>
                  </a:lnTo>
                  <a:lnTo>
                    <a:pt x="407495" y="698196"/>
                  </a:lnTo>
                  <a:lnTo>
                    <a:pt x="239866" y="530565"/>
                  </a:lnTo>
                  <a:cubicBezTo>
                    <a:pt x="231693" y="522393"/>
                    <a:pt x="220984" y="518307"/>
                    <a:pt x="210273" y="518307"/>
                  </a:cubicBezTo>
                  <a:cubicBezTo>
                    <a:pt x="199561" y="518307"/>
                    <a:pt x="188851" y="522393"/>
                    <a:pt x="180679" y="530565"/>
                  </a:cubicBezTo>
                  <a:lnTo>
                    <a:pt x="14222" y="697023"/>
                  </a:lnTo>
                  <a:lnTo>
                    <a:pt x="11550" y="701047"/>
                  </a:lnTo>
                  <a:lnTo>
                    <a:pt x="10780" y="701565"/>
                  </a:lnTo>
                  <a:cubicBezTo>
                    <a:pt x="4119" y="708225"/>
                    <a:pt x="0" y="717427"/>
                    <a:pt x="0" y="727590"/>
                  </a:cubicBezTo>
                  <a:cubicBezTo>
                    <a:pt x="0" y="737754"/>
                    <a:pt x="4119" y="746955"/>
                    <a:pt x="10780" y="753616"/>
                  </a:cubicBezTo>
                  <a:lnTo>
                    <a:pt x="22478" y="761503"/>
                  </a:lnTo>
                  <a:cubicBezTo>
                    <a:pt x="26881" y="763366"/>
                    <a:pt x="31724" y="764395"/>
                    <a:pt x="36805" y="764395"/>
                  </a:cubicBezTo>
                  <a:cubicBezTo>
                    <a:pt x="51311" y="764395"/>
                    <a:pt x="67475" y="764412"/>
                    <a:pt x="84676" y="764438"/>
                  </a:cubicBezTo>
                  <a:lnTo>
                    <a:pt x="130508" y="764523"/>
                  </a:lnTo>
                  <a:lnTo>
                    <a:pt x="130310" y="849468"/>
                  </a:lnTo>
                  <a:cubicBezTo>
                    <a:pt x="158223" y="1169562"/>
                    <a:pt x="382037" y="1446337"/>
                    <a:pt x="701018" y="1534238"/>
                  </a:cubicBezTo>
                  <a:cubicBezTo>
                    <a:pt x="1065569" y="1634696"/>
                    <a:pt x="1449731" y="1459613"/>
                    <a:pt x="1613064" y="1118568"/>
                  </a:cubicBezTo>
                  <a:cubicBezTo>
                    <a:pt x="1776398" y="777523"/>
                    <a:pt x="1671998" y="368457"/>
                    <a:pt x="1365207" y="147396"/>
                  </a:cubicBezTo>
                  <a:cubicBezTo>
                    <a:pt x="1211811" y="36865"/>
                    <a:pt x="1029844" y="-10795"/>
                    <a:pt x="852246" y="20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768480" y="2343593"/>
            <a:ext cx="0" cy="451635"/>
          </a:xfrm>
          <a:prstGeom prst="line">
            <a:avLst/>
          </a:prstGeom>
          <a:ln w="15875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4200538" y="1278366"/>
            <a:ext cx="1097280" cy="1097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30182" y="1564507"/>
            <a:ext cx="579799" cy="524999"/>
            <a:chOff x="2083707" y="1246199"/>
            <a:chExt cx="274609" cy="248654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083707" y="1246199"/>
              <a:ext cx="274609" cy="248654"/>
            </a:xfrm>
            <a:custGeom>
              <a:avLst/>
              <a:gdLst>
                <a:gd name="T0" fmla="*/ 3107 w 5070"/>
                <a:gd name="T1" fmla="*/ 18 h 4591"/>
                <a:gd name="T2" fmla="*/ 3527 w 5070"/>
                <a:gd name="T3" fmla="*/ 117 h 4591"/>
                <a:gd name="T4" fmla="*/ 3912 w 5070"/>
                <a:gd name="T5" fmla="*/ 289 h 4591"/>
                <a:gd name="T6" fmla="*/ 4256 w 5070"/>
                <a:gd name="T7" fmla="*/ 529 h 4591"/>
                <a:gd name="T8" fmla="*/ 4550 w 5070"/>
                <a:gd name="T9" fmla="*/ 827 h 4591"/>
                <a:gd name="T10" fmla="*/ 4785 w 5070"/>
                <a:gd name="T11" fmla="*/ 1177 h 4591"/>
                <a:gd name="T12" fmla="*/ 4956 w 5070"/>
                <a:gd name="T13" fmla="*/ 1569 h 4591"/>
                <a:gd name="T14" fmla="*/ 5051 w 5070"/>
                <a:gd name="T15" fmla="*/ 1995 h 4591"/>
                <a:gd name="T16" fmla="*/ 5065 w 5070"/>
                <a:gd name="T17" fmla="*/ 2446 h 4591"/>
                <a:gd name="T18" fmla="*/ 4996 w 5070"/>
                <a:gd name="T19" fmla="*/ 2882 h 4591"/>
                <a:gd name="T20" fmla="*/ 4850 w 5070"/>
                <a:gd name="T21" fmla="*/ 3286 h 4591"/>
                <a:gd name="T22" fmla="*/ 4635 w 5070"/>
                <a:gd name="T23" fmla="*/ 3651 h 4591"/>
                <a:gd name="T24" fmla="*/ 4359 w 5070"/>
                <a:gd name="T25" fmla="*/ 3968 h 4591"/>
                <a:gd name="T26" fmla="*/ 4032 w 5070"/>
                <a:gd name="T27" fmla="*/ 4228 h 4591"/>
                <a:gd name="T28" fmla="*/ 3659 w 5070"/>
                <a:gd name="T29" fmla="*/ 4423 h 4591"/>
                <a:gd name="T30" fmla="*/ 3250 w 5070"/>
                <a:gd name="T31" fmla="*/ 4548 h 4591"/>
                <a:gd name="T32" fmla="*/ 2813 w 5070"/>
                <a:gd name="T33" fmla="*/ 4591 h 4591"/>
                <a:gd name="T34" fmla="*/ 2378 w 5070"/>
                <a:gd name="T35" fmla="*/ 4548 h 4591"/>
                <a:gd name="T36" fmla="*/ 1972 w 5070"/>
                <a:gd name="T37" fmla="*/ 4426 h 4591"/>
                <a:gd name="T38" fmla="*/ 1600 w 5070"/>
                <a:gd name="T39" fmla="*/ 4232 h 4591"/>
                <a:gd name="T40" fmla="*/ 1274 w 5070"/>
                <a:gd name="T41" fmla="*/ 3974 h 4591"/>
                <a:gd name="T42" fmla="*/ 1600 w 5070"/>
                <a:gd name="T43" fmla="*/ 3628 h 4591"/>
                <a:gd name="T44" fmla="*/ 1883 w 5070"/>
                <a:gd name="T45" fmla="*/ 3848 h 4591"/>
                <a:gd name="T46" fmla="*/ 2206 w 5070"/>
                <a:gd name="T47" fmla="*/ 4008 h 4591"/>
                <a:gd name="T48" fmla="*/ 2561 w 5070"/>
                <a:gd name="T49" fmla="*/ 4097 h 4591"/>
                <a:gd name="T50" fmla="*/ 2939 w 5070"/>
                <a:gd name="T51" fmla="*/ 4111 h 4591"/>
                <a:gd name="T52" fmla="*/ 3307 w 5070"/>
                <a:gd name="T53" fmla="*/ 4045 h 4591"/>
                <a:gd name="T54" fmla="*/ 3642 w 5070"/>
                <a:gd name="T55" fmla="*/ 3906 h 4591"/>
                <a:gd name="T56" fmla="*/ 3941 w 5070"/>
                <a:gd name="T57" fmla="*/ 3705 h 4591"/>
                <a:gd name="T58" fmla="*/ 4193 w 5070"/>
                <a:gd name="T59" fmla="*/ 3448 h 4591"/>
                <a:gd name="T60" fmla="*/ 4392 w 5070"/>
                <a:gd name="T61" fmla="*/ 3143 h 4591"/>
                <a:gd name="T62" fmla="*/ 4527 w 5070"/>
                <a:gd name="T63" fmla="*/ 2798 h 4591"/>
                <a:gd name="T64" fmla="*/ 4591 w 5070"/>
                <a:gd name="T65" fmla="*/ 2425 h 4591"/>
                <a:gd name="T66" fmla="*/ 4578 w 5070"/>
                <a:gd name="T67" fmla="*/ 2037 h 4591"/>
                <a:gd name="T68" fmla="*/ 4488 w 5070"/>
                <a:gd name="T69" fmla="*/ 1672 h 4591"/>
                <a:gd name="T70" fmla="*/ 4332 w 5070"/>
                <a:gd name="T71" fmla="*/ 1341 h 4591"/>
                <a:gd name="T72" fmla="*/ 4115 w 5070"/>
                <a:gd name="T73" fmla="*/ 1051 h 4591"/>
                <a:gd name="T74" fmla="*/ 3847 w 5070"/>
                <a:gd name="T75" fmla="*/ 812 h 4591"/>
                <a:gd name="T76" fmla="*/ 3535 w 5070"/>
                <a:gd name="T77" fmla="*/ 630 h 4591"/>
                <a:gd name="T78" fmla="*/ 3187 w 5070"/>
                <a:gd name="T79" fmla="*/ 515 h 4591"/>
                <a:gd name="T80" fmla="*/ 2813 w 5070"/>
                <a:gd name="T81" fmla="*/ 475 h 4591"/>
                <a:gd name="T82" fmla="*/ 2430 w 5070"/>
                <a:gd name="T83" fmla="*/ 517 h 4591"/>
                <a:gd name="T84" fmla="*/ 2075 w 5070"/>
                <a:gd name="T85" fmla="*/ 637 h 4591"/>
                <a:gd name="T86" fmla="*/ 1760 w 5070"/>
                <a:gd name="T87" fmla="*/ 826 h 4591"/>
                <a:gd name="T88" fmla="*/ 1489 w 5070"/>
                <a:gd name="T89" fmla="*/ 1077 h 4591"/>
                <a:gd name="T90" fmla="*/ 1272 w 5070"/>
                <a:gd name="T91" fmla="*/ 1378 h 4591"/>
                <a:gd name="T92" fmla="*/ 1120 w 5070"/>
                <a:gd name="T93" fmla="*/ 1721 h 4591"/>
                <a:gd name="T94" fmla="*/ 1040 w 5070"/>
                <a:gd name="T95" fmla="*/ 2100 h 4591"/>
                <a:gd name="T96" fmla="*/ 791 w 5070"/>
                <a:gd name="T97" fmla="*/ 3095 h 4591"/>
                <a:gd name="T98" fmla="*/ 566 w 5070"/>
                <a:gd name="T99" fmla="*/ 2071 h 4591"/>
                <a:gd name="T100" fmla="*/ 646 w 5070"/>
                <a:gd name="T101" fmla="*/ 1648 h 4591"/>
                <a:gd name="T102" fmla="*/ 798 w 5070"/>
                <a:gd name="T103" fmla="*/ 1257 h 4591"/>
                <a:gd name="T104" fmla="*/ 1017 w 5070"/>
                <a:gd name="T105" fmla="*/ 904 h 4591"/>
                <a:gd name="T106" fmla="*/ 1292 w 5070"/>
                <a:gd name="T107" fmla="*/ 598 h 4591"/>
                <a:gd name="T108" fmla="*/ 1617 w 5070"/>
                <a:gd name="T109" fmla="*/ 347 h 4591"/>
                <a:gd name="T110" fmla="*/ 1983 w 5070"/>
                <a:gd name="T111" fmla="*/ 160 h 4591"/>
                <a:gd name="T112" fmla="*/ 2384 w 5070"/>
                <a:gd name="T113" fmla="*/ 40 h 4591"/>
                <a:gd name="T114" fmla="*/ 2813 w 5070"/>
                <a:gd name="T115" fmla="*/ 0 h 4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70" h="4591">
                  <a:moveTo>
                    <a:pt x="2813" y="0"/>
                  </a:moveTo>
                  <a:lnTo>
                    <a:pt x="2961" y="4"/>
                  </a:lnTo>
                  <a:lnTo>
                    <a:pt x="3107" y="18"/>
                  </a:lnTo>
                  <a:lnTo>
                    <a:pt x="3250" y="43"/>
                  </a:lnTo>
                  <a:lnTo>
                    <a:pt x="3390" y="75"/>
                  </a:lnTo>
                  <a:lnTo>
                    <a:pt x="3527" y="117"/>
                  </a:lnTo>
                  <a:lnTo>
                    <a:pt x="3659" y="166"/>
                  </a:lnTo>
                  <a:lnTo>
                    <a:pt x="3787" y="224"/>
                  </a:lnTo>
                  <a:lnTo>
                    <a:pt x="3912" y="289"/>
                  </a:lnTo>
                  <a:lnTo>
                    <a:pt x="4032" y="361"/>
                  </a:lnTo>
                  <a:lnTo>
                    <a:pt x="4147" y="443"/>
                  </a:lnTo>
                  <a:lnTo>
                    <a:pt x="4256" y="529"/>
                  </a:lnTo>
                  <a:lnTo>
                    <a:pt x="4359" y="623"/>
                  </a:lnTo>
                  <a:lnTo>
                    <a:pt x="4458" y="723"/>
                  </a:lnTo>
                  <a:lnTo>
                    <a:pt x="4550" y="827"/>
                  </a:lnTo>
                  <a:lnTo>
                    <a:pt x="4635" y="940"/>
                  </a:lnTo>
                  <a:lnTo>
                    <a:pt x="4713" y="1055"/>
                  </a:lnTo>
                  <a:lnTo>
                    <a:pt x="4785" y="1177"/>
                  </a:lnTo>
                  <a:lnTo>
                    <a:pt x="4850" y="1303"/>
                  </a:lnTo>
                  <a:lnTo>
                    <a:pt x="4907" y="1434"/>
                  </a:lnTo>
                  <a:lnTo>
                    <a:pt x="4956" y="1569"/>
                  </a:lnTo>
                  <a:lnTo>
                    <a:pt x="4996" y="1708"/>
                  </a:lnTo>
                  <a:lnTo>
                    <a:pt x="5028" y="1851"/>
                  </a:lnTo>
                  <a:lnTo>
                    <a:pt x="5051" y="1995"/>
                  </a:lnTo>
                  <a:lnTo>
                    <a:pt x="5065" y="2145"/>
                  </a:lnTo>
                  <a:lnTo>
                    <a:pt x="5070" y="2295"/>
                  </a:lnTo>
                  <a:lnTo>
                    <a:pt x="5065" y="2446"/>
                  </a:lnTo>
                  <a:lnTo>
                    <a:pt x="5051" y="2594"/>
                  </a:lnTo>
                  <a:lnTo>
                    <a:pt x="5028" y="2740"/>
                  </a:lnTo>
                  <a:lnTo>
                    <a:pt x="4996" y="2882"/>
                  </a:lnTo>
                  <a:lnTo>
                    <a:pt x="4956" y="3020"/>
                  </a:lnTo>
                  <a:lnTo>
                    <a:pt x="4907" y="3155"/>
                  </a:lnTo>
                  <a:lnTo>
                    <a:pt x="4850" y="3286"/>
                  </a:lnTo>
                  <a:lnTo>
                    <a:pt x="4785" y="3412"/>
                  </a:lnTo>
                  <a:lnTo>
                    <a:pt x="4713" y="3534"/>
                  </a:lnTo>
                  <a:lnTo>
                    <a:pt x="4635" y="3651"/>
                  </a:lnTo>
                  <a:lnTo>
                    <a:pt x="4550" y="3762"/>
                  </a:lnTo>
                  <a:lnTo>
                    <a:pt x="4458" y="3868"/>
                  </a:lnTo>
                  <a:lnTo>
                    <a:pt x="4359" y="3968"/>
                  </a:lnTo>
                  <a:lnTo>
                    <a:pt x="4256" y="4060"/>
                  </a:lnTo>
                  <a:lnTo>
                    <a:pt x="4147" y="4148"/>
                  </a:lnTo>
                  <a:lnTo>
                    <a:pt x="4032" y="4228"/>
                  </a:lnTo>
                  <a:lnTo>
                    <a:pt x="3912" y="4300"/>
                  </a:lnTo>
                  <a:lnTo>
                    <a:pt x="3787" y="4366"/>
                  </a:lnTo>
                  <a:lnTo>
                    <a:pt x="3659" y="4423"/>
                  </a:lnTo>
                  <a:lnTo>
                    <a:pt x="3527" y="4474"/>
                  </a:lnTo>
                  <a:lnTo>
                    <a:pt x="3390" y="4516"/>
                  </a:lnTo>
                  <a:lnTo>
                    <a:pt x="3250" y="4548"/>
                  </a:lnTo>
                  <a:lnTo>
                    <a:pt x="3107" y="4571"/>
                  </a:lnTo>
                  <a:lnTo>
                    <a:pt x="2961" y="4586"/>
                  </a:lnTo>
                  <a:lnTo>
                    <a:pt x="2813" y="4591"/>
                  </a:lnTo>
                  <a:lnTo>
                    <a:pt x="2666" y="4586"/>
                  </a:lnTo>
                  <a:lnTo>
                    <a:pt x="2520" y="4571"/>
                  </a:lnTo>
                  <a:lnTo>
                    <a:pt x="2378" y="4548"/>
                  </a:lnTo>
                  <a:lnTo>
                    <a:pt x="2240" y="4516"/>
                  </a:lnTo>
                  <a:lnTo>
                    <a:pt x="2103" y="4476"/>
                  </a:lnTo>
                  <a:lnTo>
                    <a:pt x="1972" y="4426"/>
                  </a:lnTo>
                  <a:lnTo>
                    <a:pt x="1843" y="4369"/>
                  </a:lnTo>
                  <a:lnTo>
                    <a:pt x="1720" y="4305"/>
                  </a:lnTo>
                  <a:lnTo>
                    <a:pt x="1600" y="4232"/>
                  </a:lnTo>
                  <a:lnTo>
                    <a:pt x="1486" y="4152"/>
                  </a:lnTo>
                  <a:lnTo>
                    <a:pt x="1377" y="4066"/>
                  </a:lnTo>
                  <a:lnTo>
                    <a:pt x="1274" y="3974"/>
                  </a:lnTo>
                  <a:lnTo>
                    <a:pt x="1175" y="3876"/>
                  </a:lnTo>
                  <a:lnTo>
                    <a:pt x="1515" y="3543"/>
                  </a:lnTo>
                  <a:lnTo>
                    <a:pt x="1600" y="3628"/>
                  </a:lnTo>
                  <a:lnTo>
                    <a:pt x="1689" y="3708"/>
                  </a:lnTo>
                  <a:lnTo>
                    <a:pt x="1783" y="3782"/>
                  </a:lnTo>
                  <a:lnTo>
                    <a:pt x="1883" y="3848"/>
                  </a:lnTo>
                  <a:lnTo>
                    <a:pt x="1986" y="3908"/>
                  </a:lnTo>
                  <a:lnTo>
                    <a:pt x="2093" y="3962"/>
                  </a:lnTo>
                  <a:lnTo>
                    <a:pt x="2206" y="4008"/>
                  </a:lnTo>
                  <a:lnTo>
                    <a:pt x="2321" y="4045"/>
                  </a:lnTo>
                  <a:lnTo>
                    <a:pt x="2440" y="4076"/>
                  </a:lnTo>
                  <a:lnTo>
                    <a:pt x="2561" y="4097"/>
                  </a:lnTo>
                  <a:lnTo>
                    <a:pt x="2686" y="4111"/>
                  </a:lnTo>
                  <a:lnTo>
                    <a:pt x="2813" y="4116"/>
                  </a:lnTo>
                  <a:lnTo>
                    <a:pt x="2939" y="4111"/>
                  </a:lnTo>
                  <a:lnTo>
                    <a:pt x="3066" y="4097"/>
                  </a:lnTo>
                  <a:lnTo>
                    <a:pt x="3187" y="4076"/>
                  </a:lnTo>
                  <a:lnTo>
                    <a:pt x="3307" y="4045"/>
                  </a:lnTo>
                  <a:lnTo>
                    <a:pt x="3422" y="4006"/>
                  </a:lnTo>
                  <a:lnTo>
                    <a:pt x="3535" y="3960"/>
                  </a:lnTo>
                  <a:lnTo>
                    <a:pt x="3642" y="3906"/>
                  </a:lnTo>
                  <a:lnTo>
                    <a:pt x="3747" y="3846"/>
                  </a:lnTo>
                  <a:lnTo>
                    <a:pt x="3847" y="3779"/>
                  </a:lnTo>
                  <a:lnTo>
                    <a:pt x="3941" y="3705"/>
                  </a:lnTo>
                  <a:lnTo>
                    <a:pt x="4030" y="3625"/>
                  </a:lnTo>
                  <a:lnTo>
                    <a:pt x="4115" y="3539"/>
                  </a:lnTo>
                  <a:lnTo>
                    <a:pt x="4193" y="3448"/>
                  </a:lnTo>
                  <a:lnTo>
                    <a:pt x="4265" y="3351"/>
                  </a:lnTo>
                  <a:lnTo>
                    <a:pt x="4332" y="3249"/>
                  </a:lnTo>
                  <a:lnTo>
                    <a:pt x="4392" y="3143"/>
                  </a:lnTo>
                  <a:lnTo>
                    <a:pt x="4444" y="3032"/>
                  </a:lnTo>
                  <a:lnTo>
                    <a:pt x="4488" y="2917"/>
                  </a:lnTo>
                  <a:lnTo>
                    <a:pt x="4527" y="2798"/>
                  </a:lnTo>
                  <a:lnTo>
                    <a:pt x="4556" y="2677"/>
                  </a:lnTo>
                  <a:lnTo>
                    <a:pt x="4578" y="2552"/>
                  </a:lnTo>
                  <a:lnTo>
                    <a:pt x="4591" y="2425"/>
                  </a:lnTo>
                  <a:lnTo>
                    <a:pt x="4596" y="2295"/>
                  </a:lnTo>
                  <a:lnTo>
                    <a:pt x="4591" y="2165"/>
                  </a:lnTo>
                  <a:lnTo>
                    <a:pt x="4578" y="2037"/>
                  </a:lnTo>
                  <a:lnTo>
                    <a:pt x="4556" y="1912"/>
                  </a:lnTo>
                  <a:lnTo>
                    <a:pt x="4527" y="1791"/>
                  </a:lnTo>
                  <a:lnTo>
                    <a:pt x="4488" y="1672"/>
                  </a:lnTo>
                  <a:lnTo>
                    <a:pt x="4444" y="1558"/>
                  </a:lnTo>
                  <a:lnTo>
                    <a:pt x="4392" y="1448"/>
                  </a:lnTo>
                  <a:lnTo>
                    <a:pt x="4332" y="1341"/>
                  </a:lnTo>
                  <a:lnTo>
                    <a:pt x="4265" y="1240"/>
                  </a:lnTo>
                  <a:lnTo>
                    <a:pt x="4193" y="1143"/>
                  </a:lnTo>
                  <a:lnTo>
                    <a:pt x="4115" y="1051"/>
                  </a:lnTo>
                  <a:lnTo>
                    <a:pt x="4030" y="966"/>
                  </a:lnTo>
                  <a:lnTo>
                    <a:pt x="3941" y="886"/>
                  </a:lnTo>
                  <a:lnTo>
                    <a:pt x="3847" y="812"/>
                  </a:lnTo>
                  <a:lnTo>
                    <a:pt x="3747" y="744"/>
                  </a:lnTo>
                  <a:lnTo>
                    <a:pt x="3642" y="683"/>
                  </a:lnTo>
                  <a:lnTo>
                    <a:pt x="3535" y="630"/>
                  </a:lnTo>
                  <a:lnTo>
                    <a:pt x="3422" y="584"/>
                  </a:lnTo>
                  <a:lnTo>
                    <a:pt x="3307" y="546"/>
                  </a:lnTo>
                  <a:lnTo>
                    <a:pt x="3187" y="515"/>
                  </a:lnTo>
                  <a:lnTo>
                    <a:pt x="3066" y="492"/>
                  </a:lnTo>
                  <a:lnTo>
                    <a:pt x="2939" y="480"/>
                  </a:lnTo>
                  <a:lnTo>
                    <a:pt x="2813" y="475"/>
                  </a:lnTo>
                  <a:lnTo>
                    <a:pt x="2683" y="480"/>
                  </a:lnTo>
                  <a:lnTo>
                    <a:pt x="2555" y="494"/>
                  </a:lnTo>
                  <a:lnTo>
                    <a:pt x="2430" y="517"/>
                  </a:lnTo>
                  <a:lnTo>
                    <a:pt x="2309" y="549"/>
                  </a:lnTo>
                  <a:lnTo>
                    <a:pt x="2190" y="589"/>
                  </a:lnTo>
                  <a:lnTo>
                    <a:pt x="2075" y="637"/>
                  </a:lnTo>
                  <a:lnTo>
                    <a:pt x="1966" y="692"/>
                  </a:lnTo>
                  <a:lnTo>
                    <a:pt x="1860" y="757"/>
                  </a:lnTo>
                  <a:lnTo>
                    <a:pt x="1760" y="826"/>
                  </a:lnTo>
                  <a:lnTo>
                    <a:pt x="1663" y="903"/>
                  </a:lnTo>
                  <a:lnTo>
                    <a:pt x="1574" y="987"/>
                  </a:lnTo>
                  <a:lnTo>
                    <a:pt x="1489" y="1077"/>
                  </a:lnTo>
                  <a:lnTo>
                    <a:pt x="1411" y="1172"/>
                  </a:lnTo>
                  <a:lnTo>
                    <a:pt x="1338" y="1272"/>
                  </a:lnTo>
                  <a:lnTo>
                    <a:pt x="1272" y="1378"/>
                  </a:lnTo>
                  <a:lnTo>
                    <a:pt x="1214" y="1489"/>
                  </a:lnTo>
                  <a:lnTo>
                    <a:pt x="1163" y="1603"/>
                  </a:lnTo>
                  <a:lnTo>
                    <a:pt x="1120" y="1721"/>
                  </a:lnTo>
                  <a:lnTo>
                    <a:pt x="1084" y="1844"/>
                  </a:lnTo>
                  <a:lnTo>
                    <a:pt x="1058" y="1971"/>
                  </a:lnTo>
                  <a:lnTo>
                    <a:pt x="1040" y="2100"/>
                  </a:lnTo>
                  <a:lnTo>
                    <a:pt x="1031" y="2232"/>
                  </a:lnTo>
                  <a:lnTo>
                    <a:pt x="1580" y="2249"/>
                  </a:lnTo>
                  <a:lnTo>
                    <a:pt x="791" y="3095"/>
                  </a:lnTo>
                  <a:lnTo>
                    <a:pt x="0" y="2200"/>
                  </a:lnTo>
                  <a:lnTo>
                    <a:pt x="557" y="2217"/>
                  </a:lnTo>
                  <a:lnTo>
                    <a:pt x="566" y="2071"/>
                  </a:lnTo>
                  <a:lnTo>
                    <a:pt x="585" y="1926"/>
                  </a:lnTo>
                  <a:lnTo>
                    <a:pt x="611" y="1784"/>
                  </a:lnTo>
                  <a:lnTo>
                    <a:pt x="646" y="1648"/>
                  </a:lnTo>
                  <a:lnTo>
                    <a:pt x="689" y="1514"/>
                  </a:lnTo>
                  <a:lnTo>
                    <a:pt x="740" y="1383"/>
                  </a:lnTo>
                  <a:lnTo>
                    <a:pt x="798" y="1257"/>
                  </a:lnTo>
                  <a:lnTo>
                    <a:pt x="864" y="1134"/>
                  </a:lnTo>
                  <a:lnTo>
                    <a:pt x="937" y="1017"/>
                  </a:lnTo>
                  <a:lnTo>
                    <a:pt x="1017" y="904"/>
                  </a:lnTo>
                  <a:lnTo>
                    <a:pt x="1103" y="797"/>
                  </a:lnTo>
                  <a:lnTo>
                    <a:pt x="1194" y="695"/>
                  </a:lnTo>
                  <a:lnTo>
                    <a:pt x="1292" y="598"/>
                  </a:lnTo>
                  <a:lnTo>
                    <a:pt x="1395" y="509"/>
                  </a:lnTo>
                  <a:lnTo>
                    <a:pt x="1503" y="424"/>
                  </a:lnTo>
                  <a:lnTo>
                    <a:pt x="1617" y="347"/>
                  </a:lnTo>
                  <a:lnTo>
                    <a:pt x="1734" y="278"/>
                  </a:lnTo>
                  <a:lnTo>
                    <a:pt x="1857" y="215"/>
                  </a:lnTo>
                  <a:lnTo>
                    <a:pt x="1983" y="160"/>
                  </a:lnTo>
                  <a:lnTo>
                    <a:pt x="2113" y="112"/>
                  </a:lnTo>
                  <a:lnTo>
                    <a:pt x="2247" y="72"/>
                  </a:lnTo>
                  <a:lnTo>
                    <a:pt x="2384" y="40"/>
                  </a:lnTo>
                  <a:lnTo>
                    <a:pt x="2524" y="18"/>
                  </a:lnTo>
                  <a:lnTo>
                    <a:pt x="2667" y="4"/>
                  </a:lnTo>
                  <a:lnTo>
                    <a:pt x="28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none" lIns="91416" tIns="45708" rIns="91416" bIns="45708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236986" y="1293306"/>
              <a:ext cx="47989" cy="124002"/>
            </a:xfrm>
            <a:custGeom>
              <a:avLst/>
              <a:gdLst>
                <a:gd name="T0" fmla="*/ 112 w 888"/>
                <a:gd name="T1" fmla="*/ 0 h 2290"/>
                <a:gd name="T2" fmla="*/ 138 w 888"/>
                <a:gd name="T3" fmla="*/ 5 h 2290"/>
                <a:gd name="T4" fmla="*/ 162 w 888"/>
                <a:gd name="T5" fmla="*/ 17 h 2290"/>
                <a:gd name="T6" fmla="*/ 178 w 888"/>
                <a:gd name="T7" fmla="*/ 34 h 2290"/>
                <a:gd name="T8" fmla="*/ 191 w 888"/>
                <a:gd name="T9" fmla="*/ 57 h 2290"/>
                <a:gd name="T10" fmla="*/ 195 w 888"/>
                <a:gd name="T11" fmla="*/ 83 h 2290"/>
                <a:gd name="T12" fmla="*/ 248 w 888"/>
                <a:gd name="T13" fmla="*/ 1452 h 2290"/>
                <a:gd name="T14" fmla="*/ 858 w 888"/>
                <a:gd name="T15" fmla="*/ 2142 h 2290"/>
                <a:gd name="T16" fmla="*/ 858 w 888"/>
                <a:gd name="T17" fmla="*/ 2142 h 2290"/>
                <a:gd name="T18" fmla="*/ 874 w 888"/>
                <a:gd name="T19" fmla="*/ 2160 h 2290"/>
                <a:gd name="T20" fmla="*/ 885 w 888"/>
                <a:gd name="T21" fmla="*/ 2182 h 2290"/>
                <a:gd name="T22" fmla="*/ 888 w 888"/>
                <a:gd name="T23" fmla="*/ 2206 h 2290"/>
                <a:gd name="T24" fmla="*/ 883 w 888"/>
                <a:gd name="T25" fmla="*/ 2233 h 2290"/>
                <a:gd name="T26" fmla="*/ 872 w 888"/>
                <a:gd name="T27" fmla="*/ 2256 h 2290"/>
                <a:gd name="T28" fmla="*/ 854 w 888"/>
                <a:gd name="T29" fmla="*/ 2274 h 2290"/>
                <a:gd name="T30" fmla="*/ 831 w 888"/>
                <a:gd name="T31" fmla="*/ 2285 h 2290"/>
                <a:gd name="T32" fmla="*/ 805 w 888"/>
                <a:gd name="T33" fmla="*/ 2290 h 2290"/>
                <a:gd name="T34" fmla="*/ 781 w 888"/>
                <a:gd name="T35" fmla="*/ 2286 h 2290"/>
                <a:gd name="T36" fmla="*/ 760 w 888"/>
                <a:gd name="T37" fmla="*/ 2276 h 2290"/>
                <a:gd name="T38" fmla="*/ 760 w 888"/>
                <a:gd name="T39" fmla="*/ 2277 h 2290"/>
                <a:gd name="T40" fmla="*/ 760 w 888"/>
                <a:gd name="T41" fmla="*/ 2276 h 2290"/>
                <a:gd name="T42" fmla="*/ 751 w 888"/>
                <a:gd name="T43" fmla="*/ 2269 h 2290"/>
                <a:gd name="T44" fmla="*/ 743 w 888"/>
                <a:gd name="T45" fmla="*/ 2262 h 2290"/>
                <a:gd name="T46" fmla="*/ 737 w 888"/>
                <a:gd name="T47" fmla="*/ 2254 h 2290"/>
                <a:gd name="T48" fmla="*/ 78 w 888"/>
                <a:gd name="T49" fmla="*/ 1623 h 2290"/>
                <a:gd name="T50" fmla="*/ 52 w 888"/>
                <a:gd name="T51" fmla="*/ 1608 h 2290"/>
                <a:gd name="T52" fmla="*/ 31 w 888"/>
                <a:gd name="T53" fmla="*/ 1586 h 2290"/>
                <a:gd name="T54" fmla="*/ 14 w 888"/>
                <a:gd name="T55" fmla="*/ 1562 h 2290"/>
                <a:gd name="T56" fmla="*/ 3 w 888"/>
                <a:gd name="T57" fmla="*/ 1534 h 2290"/>
                <a:gd name="T58" fmla="*/ 0 w 888"/>
                <a:gd name="T59" fmla="*/ 1505 h 2290"/>
                <a:gd name="T60" fmla="*/ 28 w 888"/>
                <a:gd name="T61" fmla="*/ 83 h 2290"/>
                <a:gd name="T62" fmla="*/ 32 w 888"/>
                <a:gd name="T63" fmla="*/ 57 h 2290"/>
                <a:gd name="T64" fmla="*/ 45 w 888"/>
                <a:gd name="T65" fmla="*/ 34 h 2290"/>
                <a:gd name="T66" fmla="*/ 63 w 888"/>
                <a:gd name="T67" fmla="*/ 17 h 2290"/>
                <a:gd name="T68" fmla="*/ 86 w 888"/>
                <a:gd name="T69" fmla="*/ 5 h 2290"/>
                <a:gd name="T70" fmla="*/ 112 w 888"/>
                <a:gd name="T71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8" h="2290">
                  <a:moveTo>
                    <a:pt x="112" y="0"/>
                  </a:moveTo>
                  <a:lnTo>
                    <a:pt x="138" y="5"/>
                  </a:lnTo>
                  <a:lnTo>
                    <a:pt x="162" y="17"/>
                  </a:lnTo>
                  <a:lnTo>
                    <a:pt x="178" y="34"/>
                  </a:lnTo>
                  <a:lnTo>
                    <a:pt x="191" y="57"/>
                  </a:lnTo>
                  <a:lnTo>
                    <a:pt x="195" y="83"/>
                  </a:lnTo>
                  <a:lnTo>
                    <a:pt x="248" y="1452"/>
                  </a:lnTo>
                  <a:lnTo>
                    <a:pt x="858" y="2142"/>
                  </a:lnTo>
                  <a:lnTo>
                    <a:pt x="858" y="2142"/>
                  </a:lnTo>
                  <a:lnTo>
                    <a:pt x="874" y="2160"/>
                  </a:lnTo>
                  <a:lnTo>
                    <a:pt x="885" y="2182"/>
                  </a:lnTo>
                  <a:lnTo>
                    <a:pt x="888" y="2206"/>
                  </a:lnTo>
                  <a:lnTo>
                    <a:pt x="883" y="2233"/>
                  </a:lnTo>
                  <a:lnTo>
                    <a:pt x="872" y="2256"/>
                  </a:lnTo>
                  <a:lnTo>
                    <a:pt x="854" y="2274"/>
                  </a:lnTo>
                  <a:lnTo>
                    <a:pt x="831" y="2285"/>
                  </a:lnTo>
                  <a:lnTo>
                    <a:pt x="805" y="2290"/>
                  </a:lnTo>
                  <a:lnTo>
                    <a:pt x="781" y="2286"/>
                  </a:lnTo>
                  <a:lnTo>
                    <a:pt x="760" y="2276"/>
                  </a:lnTo>
                  <a:lnTo>
                    <a:pt x="760" y="2277"/>
                  </a:lnTo>
                  <a:lnTo>
                    <a:pt x="760" y="2276"/>
                  </a:lnTo>
                  <a:lnTo>
                    <a:pt x="751" y="2269"/>
                  </a:lnTo>
                  <a:lnTo>
                    <a:pt x="743" y="2262"/>
                  </a:lnTo>
                  <a:lnTo>
                    <a:pt x="737" y="2254"/>
                  </a:lnTo>
                  <a:lnTo>
                    <a:pt x="78" y="1623"/>
                  </a:lnTo>
                  <a:lnTo>
                    <a:pt x="52" y="1608"/>
                  </a:lnTo>
                  <a:lnTo>
                    <a:pt x="31" y="1586"/>
                  </a:lnTo>
                  <a:lnTo>
                    <a:pt x="14" y="1562"/>
                  </a:lnTo>
                  <a:lnTo>
                    <a:pt x="3" y="1534"/>
                  </a:lnTo>
                  <a:lnTo>
                    <a:pt x="0" y="1505"/>
                  </a:lnTo>
                  <a:lnTo>
                    <a:pt x="28" y="83"/>
                  </a:lnTo>
                  <a:lnTo>
                    <a:pt x="32" y="57"/>
                  </a:lnTo>
                  <a:lnTo>
                    <a:pt x="45" y="34"/>
                  </a:lnTo>
                  <a:lnTo>
                    <a:pt x="63" y="17"/>
                  </a:lnTo>
                  <a:lnTo>
                    <a:pt x="86" y="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none" lIns="91416" tIns="45708" rIns="91416" bIns="45708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42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  <p:sp>
        <p:nvSpPr>
          <p:cNvPr id="3" name="Title 11"/>
          <p:cNvSpPr txBox="1">
            <a:spLocks/>
          </p:cNvSpPr>
          <p:nvPr/>
        </p:nvSpPr>
        <p:spPr bwMode="auto">
          <a:xfrm>
            <a:off x="437766" y="-91296"/>
            <a:ext cx="8706234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Cisco Software Support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5377" y="702324"/>
            <a:ext cx="6723171" cy="2417978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377" y="3119132"/>
            <a:ext cx="6723171" cy="1248103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233854" y="721886"/>
            <a:ext cx="4816508" cy="3312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Software Support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131989" y="1649701"/>
            <a:ext cx="241797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Foundational Support </a:t>
            </a:r>
            <a:br>
              <a:rPr lang="en-US" sz="1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and Software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Upgrades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6926" y="3481573"/>
            <a:ext cx="1248103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Business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Outcomes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25765" y="3107324"/>
            <a:ext cx="5878433" cy="1167591"/>
            <a:chOff x="2165214" y="3478151"/>
            <a:chExt cx="5580017" cy="1154809"/>
          </a:xfrm>
        </p:grpSpPr>
        <p:grpSp>
          <p:nvGrpSpPr>
            <p:cNvPr id="11" name="Group 10"/>
            <p:cNvGrpSpPr/>
            <p:nvPr/>
          </p:nvGrpSpPr>
          <p:grpSpPr>
            <a:xfrm>
              <a:off x="2165214" y="3714750"/>
              <a:ext cx="5580017" cy="918210"/>
              <a:chOff x="2217966" y="3714750"/>
              <a:chExt cx="5580017" cy="91821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17966" y="3718560"/>
                <a:ext cx="1828800" cy="914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86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Protect investment 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during the term</a:t>
                </a:r>
                <a:b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of the SPLA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94300" y="3714750"/>
                <a:ext cx="1828800" cy="914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86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Enhance business continuity and</a:t>
                </a:r>
              </a:p>
              <a:p>
                <a:pPr algn="ctr"/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reduce risks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969183" y="3714750"/>
                <a:ext cx="1828800" cy="914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86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Increase IT productivity and knowledge</a:t>
                </a:r>
              </a:p>
            </p:txBody>
          </p:sp>
        </p:grpSp>
        <p:sp>
          <p:nvSpPr>
            <p:cNvPr id="12" name="Isosceles Triangle 34"/>
            <p:cNvSpPr/>
            <p:nvPr/>
          </p:nvSpPr>
          <p:spPr>
            <a:xfrm flipV="1">
              <a:off x="2673303" y="3478151"/>
              <a:ext cx="4572000" cy="182880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2">
                    <a:alpha val="0"/>
                    <a:lumMod val="10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/>
                  </a:gs>
                  <a:gs pos="100000">
                    <a:schemeClr val="tx1">
                      <a:alpha val="0"/>
                      <a:lumMod val="10000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5759" y="1057446"/>
            <a:ext cx="5887043" cy="1898997"/>
            <a:chOff x="2165209" y="1428274"/>
            <a:chExt cx="5588190" cy="1878208"/>
          </a:xfrm>
        </p:grpSpPr>
        <p:grpSp>
          <p:nvGrpSpPr>
            <p:cNvPr id="17" name="Group 16"/>
            <p:cNvGrpSpPr/>
            <p:nvPr/>
          </p:nvGrpSpPr>
          <p:grpSpPr>
            <a:xfrm>
              <a:off x="2165209" y="1428274"/>
              <a:ext cx="2543175" cy="1878208"/>
              <a:chOff x="1242648" y="1428274"/>
              <a:chExt cx="2543175" cy="187820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242648" y="2072042"/>
                <a:ext cx="1828800" cy="12344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2920" rtlCol="0" anchor="t" anchorCtr="0"/>
              <a:lstStyle/>
              <a:p>
                <a:pPr algn="ctr"/>
                <a:r>
                  <a:rPr lang="en-US" sz="1300" dirty="0" smtClean="0">
                    <a:solidFill>
                      <a:schemeClr val="bg2"/>
                    </a:solidFill>
                    <a:latin typeface="+mj-lt"/>
                  </a:rPr>
                  <a:t>Maintenance</a:t>
                </a:r>
              </a:p>
              <a:p>
                <a:pPr algn="ctr"/>
                <a:r>
                  <a:rPr lang="en-US" sz="1300" dirty="0" smtClean="0">
                    <a:solidFill>
                      <a:schemeClr val="bg2"/>
                    </a:solidFill>
                    <a:latin typeface="+mj-lt"/>
                  </a:rPr>
                  <a:t>Minor Updates</a:t>
                </a:r>
              </a:p>
              <a:p>
                <a:pPr algn="ctr"/>
                <a:r>
                  <a:rPr lang="en-US" sz="1300" dirty="0" smtClean="0">
                    <a:solidFill>
                      <a:schemeClr val="bg2"/>
                    </a:solidFill>
                    <a:latin typeface="+mj-lt"/>
                  </a:rPr>
                  <a:t>Major Upgrades</a:t>
                </a: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242648" y="1428274"/>
                <a:ext cx="2543175" cy="647700"/>
              </a:xfrm>
              <a:custGeom>
                <a:avLst/>
                <a:gdLst>
                  <a:gd name="connsiteX0" fmla="*/ 0 w 2543175"/>
                  <a:gd name="connsiteY0" fmla="*/ 647700 h 666750"/>
                  <a:gd name="connsiteX1" fmla="*/ 1476375 w 2543175"/>
                  <a:gd name="connsiteY1" fmla="*/ 19050 h 666750"/>
                  <a:gd name="connsiteX2" fmla="*/ 2543175 w 2543175"/>
                  <a:gd name="connsiteY2" fmla="*/ 0 h 666750"/>
                  <a:gd name="connsiteX3" fmla="*/ 1838325 w 2543175"/>
                  <a:gd name="connsiteY3" fmla="*/ 666750 h 666750"/>
                  <a:gd name="connsiteX4" fmla="*/ 0 w 2543175"/>
                  <a:gd name="connsiteY4" fmla="*/ 647700 h 666750"/>
                  <a:gd name="connsiteX0" fmla="*/ 0 w 2543175"/>
                  <a:gd name="connsiteY0" fmla="*/ 647700 h 666750"/>
                  <a:gd name="connsiteX1" fmla="*/ 1476375 w 2543175"/>
                  <a:gd name="connsiteY1" fmla="*/ 19050 h 666750"/>
                  <a:gd name="connsiteX2" fmla="*/ 2543175 w 2543175"/>
                  <a:gd name="connsiteY2" fmla="*/ 0 h 666750"/>
                  <a:gd name="connsiteX3" fmla="*/ 1809750 w 2543175"/>
                  <a:gd name="connsiteY3" fmla="*/ 666750 h 666750"/>
                  <a:gd name="connsiteX4" fmla="*/ 0 w 2543175"/>
                  <a:gd name="connsiteY4" fmla="*/ 647700 h 666750"/>
                  <a:gd name="connsiteX0" fmla="*/ 0 w 2543175"/>
                  <a:gd name="connsiteY0" fmla="*/ 647700 h 647700"/>
                  <a:gd name="connsiteX1" fmla="*/ 1476375 w 2543175"/>
                  <a:gd name="connsiteY1" fmla="*/ 19050 h 647700"/>
                  <a:gd name="connsiteX2" fmla="*/ 2543175 w 2543175"/>
                  <a:gd name="connsiteY2" fmla="*/ 0 h 647700"/>
                  <a:gd name="connsiteX3" fmla="*/ 1822450 w 2543175"/>
                  <a:gd name="connsiteY3" fmla="*/ 587375 h 647700"/>
                  <a:gd name="connsiteX4" fmla="*/ 0 w 2543175"/>
                  <a:gd name="connsiteY4" fmla="*/ 647700 h 647700"/>
                  <a:gd name="connsiteX0" fmla="*/ 0 w 2543175"/>
                  <a:gd name="connsiteY0" fmla="*/ 647700 h 647700"/>
                  <a:gd name="connsiteX1" fmla="*/ 1476375 w 2543175"/>
                  <a:gd name="connsiteY1" fmla="*/ 19050 h 647700"/>
                  <a:gd name="connsiteX2" fmla="*/ 2543175 w 2543175"/>
                  <a:gd name="connsiteY2" fmla="*/ 0 h 647700"/>
                  <a:gd name="connsiteX3" fmla="*/ 1822450 w 2543175"/>
                  <a:gd name="connsiteY3" fmla="*/ 644525 h 647700"/>
                  <a:gd name="connsiteX4" fmla="*/ 0 w 2543175"/>
                  <a:gd name="connsiteY4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3175" h="647700">
                    <a:moveTo>
                      <a:pt x="0" y="647700"/>
                    </a:moveTo>
                    <a:lnTo>
                      <a:pt x="1476375" y="19050"/>
                    </a:lnTo>
                    <a:lnTo>
                      <a:pt x="2543175" y="0"/>
                    </a:lnTo>
                    <a:lnTo>
                      <a:pt x="1822450" y="644525"/>
                    </a:lnTo>
                    <a:lnTo>
                      <a:pt x="0" y="6477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  <a:alpha val="47000"/>
                    </a:schemeClr>
                  </a:gs>
                  <a:gs pos="100000">
                    <a:schemeClr val="bg2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+mj-lt"/>
                </a:endParaRPr>
              </a:p>
            </p:txBody>
          </p:sp>
          <p:sp>
            <p:nvSpPr>
              <p:cNvPr id="29" name="Freeform 11"/>
              <p:cNvSpPr>
                <a:spLocks noChangeAspect="1" noEditPoints="1"/>
              </p:cNvSpPr>
              <p:nvPr/>
            </p:nvSpPr>
            <p:spPr bwMode="auto">
              <a:xfrm>
                <a:off x="1906174" y="2152376"/>
                <a:ext cx="502920" cy="324033"/>
              </a:xfrm>
              <a:custGeom>
                <a:avLst/>
                <a:gdLst/>
                <a:ahLst/>
                <a:cxnLst>
                  <a:cxn ang="0">
                    <a:pos x="1326" y="106"/>
                  </a:cxn>
                  <a:cxn ang="0">
                    <a:pos x="1326" y="154"/>
                  </a:cxn>
                  <a:cxn ang="0">
                    <a:pos x="1302" y="178"/>
                  </a:cxn>
                  <a:cxn ang="0">
                    <a:pos x="1186" y="178"/>
                  </a:cxn>
                  <a:cxn ang="0">
                    <a:pos x="1114" y="250"/>
                  </a:cxn>
                  <a:cxn ang="0">
                    <a:pos x="1114" y="202"/>
                  </a:cxn>
                  <a:cxn ang="0">
                    <a:pos x="1504" y="552"/>
                  </a:cxn>
                  <a:cxn ang="0">
                    <a:pos x="71" y="404"/>
                  </a:cxn>
                  <a:cxn ang="0">
                    <a:pos x="71" y="760"/>
                  </a:cxn>
                  <a:cxn ang="0">
                    <a:pos x="591" y="824"/>
                  </a:cxn>
                  <a:cxn ang="0">
                    <a:pos x="0" y="868"/>
                  </a:cxn>
                  <a:cxn ang="0">
                    <a:pos x="567" y="940"/>
                  </a:cxn>
                  <a:cxn ang="0">
                    <a:pos x="24" y="988"/>
                  </a:cxn>
                  <a:cxn ang="0">
                    <a:pos x="591" y="1020"/>
                  </a:cxn>
                  <a:cxn ang="0">
                    <a:pos x="937" y="988"/>
                  </a:cxn>
                  <a:cxn ang="0">
                    <a:pos x="1653" y="794"/>
                  </a:cxn>
                  <a:cxn ang="0">
                    <a:pos x="48" y="689"/>
                  </a:cxn>
                  <a:cxn ang="0">
                    <a:pos x="1433" y="452"/>
                  </a:cxn>
                  <a:cxn ang="0">
                    <a:pos x="1381" y="523"/>
                  </a:cxn>
                  <a:cxn ang="0">
                    <a:pos x="1260" y="551"/>
                  </a:cxn>
                  <a:cxn ang="0">
                    <a:pos x="1114" y="510"/>
                  </a:cxn>
                  <a:cxn ang="0">
                    <a:pos x="1162" y="635"/>
                  </a:cxn>
                  <a:cxn ang="0">
                    <a:pos x="1138" y="582"/>
                  </a:cxn>
                  <a:cxn ang="0">
                    <a:pos x="1114" y="558"/>
                  </a:cxn>
                  <a:cxn ang="0">
                    <a:pos x="615" y="972"/>
                  </a:cxn>
                  <a:cxn ang="0">
                    <a:pos x="754" y="848"/>
                  </a:cxn>
                  <a:cxn ang="0">
                    <a:pos x="702" y="760"/>
                  </a:cxn>
                  <a:cxn ang="0">
                    <a:pos x="826" y="872"/>
                  </a:cxn>
                  <a:cxn ang="0">
                    <a:pos x="937" y="844"/>
                  </a:cxn>
                  <a:cxn ang="0">
                    <a:pos x="850" y="760"/>
                  </a:cxn>
                  <a:cxn ang="0">
                    <a:pos x="1115" y="844"/>
                  </a:cxn>
                  <a:cxn ang="0">
                    <a:pos x="937" y="892"/>
                  </a:cxn>
                  <a:cxn ang="0">
                    <a:pos x="937" y="940"/>
                  </a:cxn>
                  <a:cxn ang="0">
                    <a:pos x="1192" y="940"/>
                  </a:cxn>
                  <a:cxn ang="0">
                    <a:pos x="1142" y="794"/>
                  </a:cxn>
                  <a:cxn ang="0">
                    <a:pos x="1255" y="591"/>
                  </a:cxn>
                  <a:cxn ang="0">
                    <a:pos x="1381" y="555"/>
                  </a:cxn>
                  <a:cxn ang="0">
                    <a:pos x="1504" y="589"/>
                  </a:cxn>
                  <a:cxn ang="0">
                    <a:pos x="178" y="202"/>
                  </a:cxn>
                  <a:cxn ang="0">
                    <a:pos x="912" y="154"/>
                  </a:cxn>
                  <a:cxn ang="0">
                    <a:pos x="178" y="202"/>
                  </a:cxn>
                  <a:cxn ang="0">
                    <a:pos x="1504" y="285"/>
                  </a:cxn>
                  <a:cxn ang="0">
                    <a:pos x="71" y="0"/>
                  </a:cxn>
                  <a:cxn ang="0">
                    <a:pos x="71" y="356"/>
                  </a:cxn>
                  <a:cxn ang="0">
                    <a:pos x="1433" y="48"/>
                  </a:cxn>
                  <a:cxn ang="0">
                    <a:pos x="1433" y="308"/>
                  </a:cxn>
                  <a:cxn ang="0">
                    <a:pos x="48" y="71"/>
                  </a:cxn>
                  <a:cxn ang="0">
                    <a:pos x="1326" y="825"/>
                  </a:cxn>
                  <a:cxn ang="0">
                    <a:pos x="1353" y="940"/>
                  </a:cxn>
                  <a:cxn ang="0">
                    <a:pos x="1474" y="844"/>
                  </a:cxn>
                  <a:cxn ang="0">
                    <a:pos x="1437" y="607"/>
                  </a:cxn>
                  <a:cxn ang="0">
                    <a:pos x="154" y="582"/>
                  </a:cxn>
                  <a:cxn ang="0">
                    <a:pos x="936" y="582"/>
                  </a:cxn>
                </a:cxnLst>
                <a:rect l="0" t="0" r="r" b="b"/>
                <a:pathLst>
                  <a:path w="1653" h="1065">
                    <a:moveTo>
                      <a:pt x="1326" y="250"/>
                    </a:moveTo>
                    <a:cubicBezTo>
                      <a:pt x="1365" y="250"/>
                      <a:pt x="1398" y="217"/>
                      <a:pt x="1398" y="178"/>
                    </a:cubicBezTo>
                    <a:cubicBezTo>
                      <a:pt x="1398" y="138"/>
                      <a:pt x="1365" y="106"/>
                      <a:pt x="1326" y="106"/>
                    </a:cubicBezTo>
                    <a:cubicBezTo>
                      <a:pt x="1286" y="106"/>
                      <a:pt x="1254" y="138"/>
                      <a:pt x="1254" y="178"/>
                    </a:cubicBezTo>
                    <a:cubicBezTo>
                      <a:pt x="1254" y="217"/>
                      <a:pt x="1286" y="250"/>
                      <a:pt x="1326" y="250"/>
                    </a:cubicBezTo>
                    <a:close/>
                    <a:moveTo>
                      <a:pt x="1326" y="154"/>
                    </a:moveTo>
                    <a:cubicBezTo>
                      <a:pt x="1339" y="154"/>
                      <a:pt x="1350" y="164"/>
                      <a:pt x="1350" y="178"/>
                    </a:cubicBezTo>
                    <a:cubicBezTo>
                      <a:pt x="1350" y="191"/>
                      <a:pt x="1339" y="202"/>
                      <a:pt x="1326" y="202"/>
                    </a:cubicBezTo>
                    <a:cubicBezTo>
                      <a:pt x="1313" y="202"/>
                      <a:pt x="1302" y="191"/>
                      <a:pt x="1302" y="178"/>
                    </a:cubicBezTo>
                    <a:cubicBezTo>
                      <a:pt x="1302" y="164"/>
                      <a:pt x="1313" y="154"/>
                      <a:pt x="1326" y="154"/>
                    </a:cubicBezTo>
                    <a:close/>
                    <a:moveTo>
                      <a:pt x="1114" y="250"/>
                    </a:moveTo>
                    <a:cubicBezTo>
                      <a:pt x="1154" y="250"/>
                      <a:pt x="1186" y="217"/>
                      <a:pt x="1186" y="178"/>
                    </a:cubicBezTo>
                    <a:cubicBezTo>
                      <a:pt x="1186" y="138"/>
                      <a:pt x="1154" y="106"/>
                      <a:pt x="1114" y="106"/>
                    </a:cubicBezTo>
                    <a:cubicBezTo>
                      <a:pt x="1074" y="106"/>
                      <a:pt x="1042" y="138"/>
                      <a:pt x="1042" y="178"/>
                    </a:cubicBezTo>
                    <a:cubicBezTo>
                      <a:pt x="1042" y="217"/>
                      <a:pt x="1074" y="250"/>
                      <a:pt x="1114" y="250"/>
                    </a:cubicBezTo>
                    <a:close/>
                    <a:moveTo>
                      <a:pt x="1114" y="154"/>
                    </a:moveTo>
                    <a:cubicBezTo>
                      <a:pt x="1127" y="154"/>
                      <a:pt x="1138" y="164"/>
                      <a:pt x="1138" y="178"/>
                    </a:cubicBezTo>
                    <a:cubicBezTo>
                      <a:pt x="1138" y="191"/>
                      <a:pt x="1127" y="202"/>
                      <a:pt x="1114" y="202"/>
                    </a:cubicBezTo>
                    <a:cubicBezTo>
                      <a:pt x="1101" y="202"/>
                      <a:pt x="1090" y="191"/>
                      <a:pt x="1090" y="178"/>
                    </a:cubicBezTo>
                    <a:cubicBezTo>
                      <a:pt x="1090" y="164"/>
                      <a:pt x="1101" y="154"/>
                      <a:pt x="1114" y="154"/>
                    </a:cubicBezTo>
                    <a:close/>
                    <a:moveTo>
                      <a:pt x="1504" y="552"/>
                    </a:moveTo>
                    <a:cubicBezTo>
                      <a:pt x="1504" y="475"/>
                      <a:pt x="1504" y="475"/>
                      <a:pt x="1504" y="475"/>
                    </a:cubicBezTo>
                    <a:cubicBezTo>
                      <a:pt x="1504" y="435"/>
                      <a:pt x="1472" y="404"/>
                      <a:pt x="1433" y="404"/>
                    </a:cubicBezTo>
                    <a:cubicBezTo>
                      <a:pt x="71" y="404"/>
                      <a:pt x="71" y="404"/>
                      <a:pt x="71" y="404"/>
                    </a:cubicBezTo>
                    <a:cubicBezTo>
                      <a:pt x="31" y="404"/>
                      <a:pt x="0" y="435"/>
                      <a:pt x="0" y="475"/>
                    </a:cubicBezTo>
                    <a:cubicBezTo>
                      <a:pt x="0" y="689"/>
                      <a:pt x="0" y="689"/>
                      <a:pt x="0" y="689"/>
                    </a:cubicBezTo>
                    <a:cubicBezTo>
                      <a:pt x="0" y="728"/>
                      <a:pt x="31" y="760"/>
                      <a:pt x="71" y="760"/>
                    </a:cubicBezTo>
                    <a:cubicBezTo>
                      <a:pt x="654" y="760"/>
                      <a:pt x="654" y="760"/>
                      <a:pt x="654" y="760"/>
                    </a:cubicBezTo>
                    <a:cubicBezTo>
                      <a:pt x="654" y="824"/>
                      <a:pt x="654" y="824"/>
                      <a:pt x="654" y="824"/>
                    </a:cubicBezTo>
                    <a:cubicBezTo>
                      <a:pt x="591" y="824"/>
                      <a:pt x="591" y="824"/>
                      <a:pt x="591" y="824"/>
                    </a:cubicBezTo>
                    <a:cubicBezTo>
                      <a:pt x="579" y="824"/>
                      <a:pt x="569" y="832"/>
                      <a:pt x="567" y="844"/>
                    </a:cubicBezTo>
                    <a:cubicBezTo>
                      <a:pt x="24" y="844"/>
                      <a:pt x="24" y="844"/>
                      <a:pt x="24" y="844"/>
                    </a:cubicBezTo>
                    <a:cubicBezTo>
                      <a:pt x="10" y="844"/>
                      <a:pt x="0" y="855"/>
                      <a:pt x="0" y="868"/>
                    </a:cubicBezTo>
                    <a:cubicBezTo>
                      <a:pt x="0" y="881"/>
                      <a:pt x="10" y="892"/>
                      <a:pt x="24" y="892"/>
                    </a:cubicBezTo>
                    <a:cubicBezTo>
                      <a:pt x="567" y="892"/>
                      <a:pt x="567" y="892"/>
                      <a:pt x="567" y="892"/>
                    </a:cubicBezTo>
                    <a:cubicBezTo>
                      <a:pt x="567" y="940"/>
                      <a:pt x="567" y="940"/>
                      <a:pt x="567" y="940"/>
                    </a:cubicBezTo>
                    <a:cubicBezTo>
                      <a:pt x="24" y="940"/>
                      <a:pt x="24" y="940"/>
                      <a:pt x="24" y="940"/>
                    </a:cubicBezTo>
                    <a:cubicBezTo>
                      <a:pt x="10" y="940"/>
                      <a:pt x="0" y="951"/>
                      <a:pt x="0" y="964"/>
                    </a:cubicBezTo>
                    <a:cubicBezTo>
                      <a:pt x="0" y="977"/>
                      <a:pt x="10" y="988"/>
                      <a:pt x="24" y="988"/>
                    </a:cubicBezTo>
                    <a:cubicBezTo>
                      <a:pt x="567" y="988"/>
                      <a:pt x="567" y="988"/>
                      <a:pt x="567" y="988"/>
                    </a:cubicBezTo>
                    <a:cubicBezTo>
                      <a:pt x="567" y="996"/>
                      <a:pt x="567" y="996"/>
                      <a:pt x="567" y="996"/>
                    </a:cubicBezTo>
                    <a:cubicBezTo>
                      <a:pt x="567" y="1009"/>
                      <a:pt x="577" y="1020"/>
                      <a:pt x="591" y="1020"/>
                    </a:cubicBezTo>
                    <a:cubicBezTo>
                      <a:pt x="913" y="1020"/>
                      <a:pt x="913" y="1020"/>
                      <a:pt x="913" y="1020"/>
                    </a:cubicBezTo>
                    <a:cubicBezTo>
                      <a:pt x="926" y="1020"/>
                      <a:pt x="937" y="1009"/>
                      <a:pt x="937" y="996"/>
                    </a:cubicBezTo>
                    <a:cubicBezTo>
                      <a:pt x="937" y="988"/>
                      <a:pt x="937" y="988"/>
                      <a:pt x="937" y="988"/>
                    </a:cubicBezTo>
                    <a:cubicBezTo>
                      <a:pt x="1192" y="988"/>
                      <a:pt x="1192" y="988"/>
                      <a:pt x="1192" y="988"/>
                    </a:cubicBezTo>
                    <a:cubicBezTo>
                      <a:pt x="1241" y="1036"/>
                      <a:pt x="1308" y="1065"/>
                      <a:pt x="1381" y="1065"/>
                    </a:cubicBezTo>
                    <a:cubicBezTo>
                      <a:pt x="1531" y="1065"/>
                      <a:pt x="1653" y="944"/>
                      <a:pt x="1653" y="794"/>
                    </a:cubicBezTo>
                    <a:cubicBezTo>
                      <a:pt x="1653" y="689"/>
                      <a:pt x="1592" y="597"/>
                      <a:pt x="1504" y="552"/>
                    </a:cubicBezTo>
                    <a:close/>
                    <a:moveTo>
                      <a:pt x="71" y="712"/>
                    </a:moveTo>
                    <a:cubicBezTo>
                      <a:pt x="58" y="712"/>
                      <a:pt x="48" y="701"/>
                      <a:pt x="48" y="689"/>
                    </a:cubicBezTo>
                    <a:cubicBezTo>
                      <a:pt x="48" y="475"/>
                      <a:pt x="48" y="475"/>
                      <a:pt x="48" y="475"/>
                    </a:cubicBezTo>
                    <a:cubicBezTo>
                      <a:pt x="48" y="462"/>
                      <a:pt x="58" y="452"/>
                      <a:pt x="71" y="452"/>
                    </a:cubicBezTo>
                    <a:cubicBezTo>
                      <a:pt x="1433" y="452"/>
                      <a:pt x="1433" y="452"/>
                      <a:pt x="1433" y="452"/>
                    </a:cubicBezTo>
                    <a:cubicBezTo>
                      <a:pt x="1445" y="452"/>
                      <a:pt x="1456" y="462"/>
                      <a:pt x="1456" y="475"/>
                    </a:cubicBezTo>
                    <a:cubicBezTo>
                      <a:pt x="1456" y="533"/>
                      <a:pt x="1456" y="533"/>
                      <a:pt x="1456" y="533"/>
                    </a:cubicBezTo>
                    <a:cubicBezTo>
                      <a:pt x="1432" y="527"/>
                      <a:pt x="1407" y="523"/>
                      <a:pt x="1381" y="523"/>
                    </a:cubicBezTo>
                    <a:cubicBezTo>
                      <a:pt x="1377" y="523"/>
                      <a:pt x="1372" y="523"/>
                      <a:pt x="1368" y="523"/>
                    </a:cubicBezTo>
                    <a:cubicBezTo>
                      <a:pt x="1356" y="515"/>
                      <a:pt x="1341" y="510"/>
                      <a:pt x="1326" y="510"/>
                    </a:cubicBezTo>
                    <a:cubicBezTo>
                      <a:pt x="1297" y="510"/>
                      <a:pt x="1272" y="527"/>
                      <a:pt x="1260" y="551"/>
                    </a:cubicBezTo>
                    <a:cubicBezTo>
                      <a:pt x="1229" y="567"/>
                      <a:pt x="1200" y="589"/>
                      <a:pt x="1177" y="616"/>
                    </a:cubicBezTo>
                    <a:cubicBezTo>
                      <a:pt x="1183" y="606"/>
                      <a:pt x="1186" y="594"/>
                      <a:pt x="1186" y="582"/>
                    </a:cubicBezTo>
                    <a:cubicBezTo>
                      <a:pt x="1186" y="542"/>
                      <a:pt x="1154" y="510"/>
                      <a:pt x="1114" y="510"/>
                    </a:cubicBezTo>
                    <a:cubicBezTo>
                      <a:pt x="1074" y="510"/>
                      <a:pt x="1042" y="542"/>
                      <a:pt x="1042" y="582"/>
                    </a:cubicBezTo>
                    <a:cubicBezTo>
                      <a:pt x="1042" y="621"/>
                      <a:pt x="1074" y="654"/>
                      <a:pt x="1114" y="654"/>
                    </a:cubicBezTo>
                    <a:cubicBezTo>
                      <a:pt x="1132" y="654"/>
                      <a:pt x="1149" y="647"/>
                      <a:pt x="1162" y="635"/>
                    </a:cubicBezTo>
                    <a:cubicBezTo>
                      <a:pt x="1145" y="658"/>
                      <a:pt x="1132" y="684"/>
                      <a:pt x="1123" y="712"/>
                    </a:cubicBezTo>
                    <a:lnTo>
                      <a:pt x="71" y="712"/>
                    </a:lnTo>
                    <a:close/>
                    <a:moveTo>
                      <a:pt x="1138" y="582"/>
                    </a:moveTo>
                    <a:cubicBezTo>
                      <a:pt x="1138" y="595"/>
                      <a:pt x="1127" y="606"/>
                      <a:pt x="1114" y="606"/>
                    </a:cubicBezTo>
                    <a:cubicBezTo>
                      <a:pt x="1101" y="606"/>
                      <a:pt x="1090" y="595"/>
                      <a:pt x="1090" y="582"/>
                    </a:cubicBezTo>
                    <a:cubicBezTo>
                      <a:pt x="1090" y="568"/>
                      <a:pt x="1101" y="558"/>
                      <a:pt x="1114" y="558"/>
                    </a:cubicBezTo>
                    <a:cubicBezTo>
                      <a:pt x="1127" y="558"/>
                      <a:pt x="1138" y="568"/>
                      <a:pt x="1138" y="582"/>
                    </a:cubicBezTo>
                    <a:close/>
                    <a:moveTo>
                      <a:pt x="889" y="972"/>
                    </a:moveTo>
                    <a:cubicBezTo>
                      <a:pt x="615" y="972"/>
                      <a:pt x="615" y="972"/>
                      <a:pt x="615" y="972"/>
                    </a:cubicBezTo>
                    <a:cubicBezTo>
                      <a:pt x="615" y="872"/>
                      <a:pt x="615" y="872"/>
                      <a:pt x="615" y="872"/>
                    </a:cubicBezTo>
                    <a:cubicBezTo>
                      <a:pt x="730" y="872"/>
                      <a:pt x="730" y="872"/>
                      <a:pt x="730" y="872"/>
                    </a:cubicBezTo>
                    <a:cubicBezTo>
                      <a:pt x="743" y="872"/>
                      <a:pt x="754" y="861"/>
                      <a:pt x="754" y="848"/>
                    </a:cubicBezTo>
                    <a:cubicBezTo>
                      <a:pt x="754" y="834"/>
                      <a:pt x="743" y="824"/>
                      <a:pt x="730" y="824"/>
                    </a:cubicBezTo>
                    <a:cubicBezTo>
                      <a:pt x="702" y="824"/>
                      <a:pt x="702" y="824"/>
                      <a:pt x="702" y="824"/>
                    </a:cubicBezTo>
                    <a:cubicBezTo>
                      <a:pt x="702" y="760"/>
                      <a:pt x="702" y="760"/>
                      <a:pt x="702" y="760"/>
                    </a:cubicBezTo>
                    <a:cubicBezTo>
                      <a:pt x="802" y="760"/>
                      <a:pt x="802" y="760"/>
                      <a:pt x="802" y="760"/>
                    </a:cubicBezTo>
                    <a:cubicBezTo>
                      <a:pt x="802" y="848"/>
                      <a:pt x="802" y="848"/>
                      <a:pt x="802" y="848"/>
                    </a:cubicBezTo>
                    <a:cubicBezTo>
                      <a:pt x="802" y="861"/>
                      <a:pt x="813" y="872"/>
                      <a:pt x="826" y="872"/>
                    </a:cubicBezTo>
                    <a:cubicBezTo>
                      <a:pt x="889" y="872"/>
                      <a:pt x="889" y="872"/>
                      <a:pt x="889" y="872"/>
                    </a:cubicBezTo>
                    <a:lnTo>
                      <a:pt x="889" y="972"/>
                    </a:lnTo>
                    <a:close/>
                    <a:moveTo>
                      <a:pt x="937" y="844"/>
                    </a:moveTo>
                    <a:cubicBezTo>
                      <a:pt x="935" y="832"/>
                      <a:pt x="925" y="824"/>
                      <a:pt x="913" y="824"/>
                    </a:cubicBezTo>
                    <a:cubicBezTo>
                      <a:pt x="850" y="824"/>
                      <a:pt x="850" y="824"/>
                      <a:pt x="850" y="824"/>
                    </a:cubicBezTo>
                    <a:cubicBezTo>
                      <a:pt x="850" y="760"/>
                      <a:pt x="850" y="760"/>
                      <a:pt x="850" y="760"/>
                    </a:cubicBezTo>
                    <a:cubicBezTo>
                      <a:pt x="1112" y="760"/>
                      <a:pt x="1112" y="760"/>
                      <a:pt x="1112" y="760"/>
                    </a:cubicBezTo>
                    <a:cubicBezTo>
                      <a:pt x="1111" y="771"/>
                      <a:pt x="1110" y="782"/>
                      <a:pt x="1110" y="794"/>
                    </a:cubicBezTo>
                    <a:cubicBezTo>
                      <a:pt x="1110" y="811"/>
                      <a:pt x="1112" y="828"/>
                      <a:pt x="1115" y="844"/>
                    </a:cubicBezTo>
                    <a:lnTo>
                      <a:pt x="937" y="844"/>
                    </a:lnTo>
                    <a:close/>
                    <a:moveTo>
                      <a:pt x="937" y="940"/>
                    </a:moveTo>
                    <a:cubicBezTo>
                      <a:pt x="937" y="892"/>
                      <a:pt x="937" y="892"/>
                      <a:pt x="937" y="892"/>
                    </a:cubicBezTo>
                    <a:cubicBezTo>
                      <a:pt x="1128" y="892"/>
                      <a:pt x="1128" y="892"/>
                      <a:pt x="1128" y="892"/>
                    </a:cubicBezTo>
                    <a:cubicBezTo>
                      <a:pt x="1135" y="909"/>
                      <a:pt x="1143" y="925"/>
                      <a:pt x="1153" y="940"/>
                    </a:cubicBezTo>
                    <a:lnTo>
                      <a:pt x="937" y="940"/>
                    </a:lnTo>
                    <a:close/>
                    <a:moveTo>
                      <a:pt x="1381" y="1033"/>
                    </a:moveTo>
                    <a:cubicBezTo>
                      <a:pt x="1329" y="1033"/>
                      <a:pt x="1281" y="1016"/>
                      <a:pt x="1241" y="988"/>
                    </a:cubicBezTo>
                    <a:cubicBezTo>
                      <a:pt x="1223" y="974"/>
                      <a:pt x="1206" y="958"/>
                      <a:pt x="1192" y="940"/>
                    </a:cubicBezTo>
                    <a:cubicBezTo>
                      <a:pt x="1181" y="925"/>
                      <a:pt x="1171" y="909"/>
                      <a:pt x="1163" y="892"/>
                    </a:cubicBezTo>
                    <a:cubicBezTo>
                      <a:pt x="1156" y="877"/>
                      <a:pt x="1151" y="861"/>
                      <a:pt x="1147" y="844"/>
                    </a:cubicBezTo>
                    <a:cubicBezTo>
                      <a:pt x="1144" y="828"/>
                      <a:pt x="1142" y="811"/>
                      <a:pt x="1142" y="794"/>
                    </a:cubicBezTo>
                    <a:cubicBezTo>
                      <a:pt x="1142" y="782"/>
                      <a:pt x="1143" y="771"/>
                      <a:pt x="1145" y="760"/>
                    </a:cubicBezTo>
                    <a:cubicBezTo>
                      <a:pt x="1147" y="743"/>
                      <a:pt x="1151" y="727"/>
                      <a:pt x="1157" y="712"/>
                    </a:cubicBezTo>
                    <a:cubicBezTo>
                      <a:pt x="1175" y="662"/>
                      <a:pt x="1210" y="619"/>
                      <a:pt x="1255" y="591"/>
                    </a:cubicBezTo>
                    <a:cubicBezTo>
                      <a:pt x="1271" y="581"/>
                      <a:pt x="1288" y="573"/>
                      <a:pt x="1307" y="567"/>
                    </a:cubicBezTo>
                    <a:cubicBezTo>
                      <a:pt x="1316" y="564"/>
                      <a:pt x="1325" y="561"/>
                      <a:pt x="1335" y="559"/>
                    </a:cubicBezTo>
                    <a:cubicBezTo>
                      <a:pt x="1350" y="556"/>
                      <a:pt x="1366" y="555"/>
                      <a:pt x="1381" y="555"/>
                    </a:cubicBezTo>
                    <a:cubicBezTo>
                      <a:pt x="1385" y="555"/>
                      <a:pt x="1389" y="555"/>
                      <a:pt x="1393" y="555"/>
                    </a:cubicBezTo>
                    <a:cubicBezTo>
                      <a:pt x="1415" y="556"/>
                      <a:pt x="1436" y="560"/>
                      <a:pt x="1456" y="567"/>
                    </a:cubicBezTo>
                    <a:cubicBezTo>
                      <a:pt x="1473" y="572"/>
                      <a:pt x="1489" y="580"/>
                      <a:pt x="1504" y="589"/>
                    </a:cubicBezTo>
                    <a:cubicBezTo>
                      <a:pt x="1574" y="630"/>
                      <a:pt x="1621" y="707"/>
                      <a:pt x="1621" y="794"/>
                    </a:cubicBezTo>
                    <a:cubicBezTo>
                      <a:pt x="1621" y="926"/>
                      <a:pt x="1513" y="1033"/>
                      <a:pt x="1381" y="1033"/>
                    </a:cubicBezTo>
                    <a:close/>
                    <a:moveTo>
                      <a:pt x="178" y="202"/>
                    </a:moveTo>
                    <a:cubicBezTo>
                      <a:pt x="912" y="202"/>
                      <a:pt x="912" y="202"/>
                      <a:pt x="912" y="202"/>
                    </a:cubicBezTo>
                    <a:cubicBezTo>
                      <a:pt x="925" y="202"/>
                      <a:pt x="936" y="191"/>
                      <a:pt x="936" y="178"/>
                    </a:cubicBezTo>
                    <a:cubicBezTo>
                      <a:pt x="936" y="164"/>
                      <a:pt x="925" y="154"/>
                      <a:pt x="912" y="154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64" y="154"/>
                      <a:pt x="154" y="164"/>
                      <a:pt x="154" y="178"/>
                    </a:cubicBezTo>
                    <a:cubicBezTo>
                      <a:pt x="154" y="191"/>
                      <a:pt x="164" y="202"/>
                      <a:pt x="178" y="202"/>
                    </a:cubicBezTo>
                    <a:close/>
                    <a:moveTo>
                      <a:pt x="71" y="356"/>
                    </a:moveTo>
                    <a:cubicBezTo>
                      <a:pt x="1433" y="356"/>
                      <a:pt x="1433" y="356"/>
                      <a:pt x="1433" y="356"/>
                    </a:cubicBezTo>
                    <a:cubicBezTo>
                      <a:pt x="1472" y="356"/>
                      <a:pt x="1504" y="324"/>
                      <a:pt x="1504" y="285"/>
                    </a:cubicBezTo>
                    <a:cubicBezTo>
                      <a:pt x="1504" y="71"/>
                      <a:pt x="1504" y="71"/>
                      <a:pt x="1504" y="71"/>
                    </a:cubicBezTo>
                    <a:cubicBezTo>
                      <a:pt x="1504" y="32"/>
                      <a:pt x="1472" y="0"/>
                      <a:pt x="143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1" y="0"/>
                      <a:pt x="0" y="32"/>
                      <a:pt x="0" y="71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324"/>
                      <a:pt x="31" y="356"/>
                      <a:pt x="71" y="356"/>
                    </a:cubicBezTo>
                    <a:close/>
                    <a:moveTo>
                      <a:pt x="48" y="71"/>
                    </a:moveTo>
                    <a:cubicBezTo>
                      <a:pt x="48" y="58"/>
                      <a:pt x="58" y="48"/>
                      <a:pt x="71" y="48"/>
                    </a:cubicBezTo>
                    <a:cubicBezTo>
                      <a:pt x="1433" y="48"/>
                      <a:pt x="1433" y="48"/>
                      <a:pt x="1433" y="48"/>
                    </a:cubicBezTo>
                    <a:cubicBezTo>
                      <a:pt x="1445" y="48"/>
                      <a:pt x="1456" y="58"/>
                      <a:pt x="1456" y="71"/>
                    </a:cubicBezTo>
                    <a:cubicBezTo>
                      <a:pt x="1456" y="285"/>
                      <a:pt x="1456" y="285"/>
                      <a:pt x="1456" y="285"/>
                    </a:cubicBezTo>
                    <a:cubicBezTo>
                      <a:pt x="1456" y="297"/>
                      <a:pt x="1445" y="308"/>
                      <a:pt x="1433" y="308"/>
                    </a:cubicBezTo>
                    <a:cubicBezTo>
                      <a:pt x="71" y="308"/>
                      <a:pt x="71" y="308"/>
                      <a:pt x="71" y="308"/>
                    </a:cubicBezTo>
                    <a:cubicBezTo>
                      <a:pt x="58" y="308"/>
                      <a:pt x="48" y="297"/>
                      <a:pt x="48" y="285"/>
                    </a:cubicBezTo>
                    <a:lnTo>
                      <a:pt x="48" y="71"/>
                    </a:lnTo>
                    <a:close/>
                    <a:moveTo>
                      <a:pt x="1437" y="607"/>
                    </a:moveTo>
                    <a:cubicBezTo>
                      <a:pt x="1326" y="607"/>
                      <a:pt x="1326" y="607"/>
                      <a:pt x="1326" y="607"/>
                    </a:cubicBezTo>
                    <a:cubicBezTo>
                      <a:pt x="1326" y="825"/>
                      <a:pt x="1326" y="825"/>
                      <a:pt x="1326" y="825"/>
                    </a:cubicBezTo>
                    <a:cubicBezTo>
                      <a:pt x="1276" y="825"/>
                      <a:pt x="1276" y="825"/>
                      <a:pt x="1276" y="825"/>
                    </a:cubicBezTo>
                    <a:cubicBezTo>
                      <a:pt x="1289" y="844"/>
                      <a:pt x="1289" y="844"/>
                      <a:pt x="1289" y="844"/>
                    </a:cubicBezTo>
                    <a:cubicBezTo>
                      <a:pt x="1353" y="940"/>
                      <a:pt x="1353" y="940"/>
                      <a:pt x="1353" y="940"/>
                    </a:cubicBezTo>
                    <a:cubicBezTo>
                      <a:pt x="1381" y="981"/>
                      <a:pt x="1381" y="981"/>
                      <a:pt x="1381" y="981"/>
                    </a:cubicBezTo>
                    <a:cubicBezTo>
                      <a:pt x="1409" y="940"/>
                      <a:pt x="1409" y="940"/>
                      <a:pt x="1409" y="940"/>
                    </a:cubicBezTo>
                    <a:cubicBezTo>
                      <a:pt x="1474" y="844"/>
                      <a:pt x="1474" y="844"/>
                      <a:pt x="1474" y="844"/>
                    </a:cubicBezTo>
                    <a:cubicBezTo>
                      <a:pt x="1487" y="825"/>
                      <a:pt x="1487" y="825"/>
                      <a:pt x="1487" y="825"/>
                    </a:cubicBezTo>
                    <a:cubicBezTo>
                      <a:pt x="1437" y="825"/>
                      <a:pt x="1437" y="825"/>
                      <a:pt x="1437" y="825"/>
                    </a:cubicBezTo>
                    <a:lnTo>
                      <a:pt x="1437" y="607"/>
                    </a:lnTo>
                    <a:close/>
                    <a:moveTo>
                      <a:pt x="912" y="558"/>
                    </a:moveTo>
                    <a:cubicBezTo>
                      <a:pt x="178" y="558"/>
                      <a:pt x="178" y="558"/>
                      <a:pt x="178" y="558"/>
                    </a:cubicBezTo>
                    <a:cubicBezTo>
                      <a:pt x="164" y="558"/>
                      <a:pt x="154" y="568"/>
                      <a:pt x="154" y="582"/>
                    </a:cubicBezTo>
                    <a:cubicBezTo>
                      <a:pt x="154" y="595"/>
                      <a:pt x="164" y="606"/>
                      <a:pt x="178" y="606"/>
                    </a:cubicBezTo>
                    <a:cubicBezTo>
                      <a:pt x="912" y="606"/>
                      <a:pt x="912" y="606"/>
                      <a:pt x="912" y="606"/>
                    </a:cubicBezTo>
                    <a:cubicBezTo>
                      <a:pt x="925" y="606"/>
                      <a:pt x="936" y="595"/>
                      <a:pt x="936" y="582"/>
                    </a:cubicBezTo>
                    <a:cubicBezTo>
                      <a:pt x="936" y="568"/>
                      <a:pt x="925" y="558"/>
                      <a:pt x="912" y="55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210224" y="1428274"/>
              <a:ext cx="2543175" cy="1878208"/>
              <a:chOff x="5210224" y="1428274"/>
              <a:chExt cx="2543175" cy="187820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924599" y="2072042"/>
                <a:ext cx="1828800" cy="12344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2920" rtlCol="0" anchor="t" anchorCtr="0"/>
              <a:lstStyle/>
              <a:p>
                <a:pPr algn="ctr"/>
                <a:r>
                  <a:rPr lang="en-US" sz="1300" dirty="0">
                    <a:solidFill>
                      <a:schemeClr val="bg2"/>
                    </a:solidFill>
                    <a:latin typeface="+mj-lt"/>
                  </a:rPr>
                  <a:t>Online Support Tools </a:t>
                </a:r>
                <a:r>
                  <a:rPr lang="en-US" sz="1300" dirty="0" smtClean="0">
                    <a:solidFill>
                      <a:schemeClr val="bg2"/>
                    </a:solidFill>
                    <a:latin typeface="+mj-lt"/>
                  </a:rPr>
                  <a:t>and </a:t>
                </a:r>
                <a:r>
                  <a:rPr lang="en-US" sz="1300" dirty="0">
                    <a:solidFill>
                      <a:schemeClr val="bg2"/>
                    </a:solidFill>
                    <a:latin typeface="+mj-lt"/>
                  </a:rPr>
                  <a:t>Community</a:t>
                </a:r>
                <a:endParaRPr lang="en-US" sz="1300" dirty="0" smtClean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5210224" y="1428274"/>
                <a:ext cx="2543175" cy="647700"/>
              </a:xfrm>
              <a:custGeom>
                <a:avLst/>
                <a:gdLst>
                  <a:gd name="connsiteX0" fmla="*/ 0 w 2543175"/>
                  <a:gd name="connsiteY0" fmla="*/ 647700 h 666750"/>
                  <a:gd name="connsiteX1" fmla="*/ 1476375 w 2543175"/>
                  <a:gd name="connsiteY1" fmla="*/ 19050 h 666750"/>
                  <a:gd name="connsiteX2" fmla="*/ 2543175 w 2543175"/>
                  <a:gd name="connsiteY2" fmla="*/ 0 h 666750"/>
                  <a:gd name="connsiteX3" fmla="*/ 1838325 w 2543175"/>
                  <a:gd name="connsiteY3" fmla="*/ 666750 h 666750"/>
                  <a:gd name="connsiteX4" fmla="*/ 0 w 2543175"/>
                  <a:gd name="connsiteY4" fmla="*/ 647700 h 666750"/>
                  <a:gd name="connsiteX0" fmla="*/ 0 w 2543175"/>
                  <a:gd name="connsiteY0" fmla="*/ 647700 h 666750"/>
                  <a:gd name="connsiteX1" fmla="*/ 1476375 w 2543175"/>
                  <a:gd name="connsiteY1" fmla="*/ 19050 h 666750"/>
                  <a:gd name="connsiteX2" fmla="*/ 2543175 w 2543175"/>
                  <a:gd name="connsiteY2" fmla="*/ 0 h 666750"/>
                  <a:gd name="connsiteX3" fmla="*/ 1809750 w 2543175"/>
                  <a:gd name="connsiteY3" fmla="*/ 666750 h 666750"/>
                  <a:gd name="connsiteX4" fmla="*/ 0 w 2543175"/>
                  <a:gd name="connsiteY4" fmla="*/ 647700 h 666750"/>
                  <a:gd name="connsiteX0" fmla="*/ 0 w 2543175"/>
                  <a:gd name="connsiteY0" fmla="*/ 647700 h 647700"/>
                  <a:gd name="connsiteX1" fmla="*/ 1476375 w 2543175"/>
                  <a:gd name="connsiteY1" fmla="*/ 19050 h 647700"/>
                  <a:gd name="connsiteX2" fmla="*/ 2543175 w 2543175"/>
                  <a:gd name="connsiteY2" fmla="*/ 0 h 647700"/>
                  <a:gd name="connsiteX3" fmla="*/ 1822450 w 2543175"/>
                  <a:gd name="connsiteY3" fmla="*/ 587375 h 647700"/>
                  <a:gd name="connsiteX4" fmla="*/ 0 w 2543175"/>
                  <a:gd name="connsiteY4" fmla="*/ 647700 h 647700"/>
                  <a:gd name="connsiteX0" fmla="*/ 0 w 2543175"/>
                  <a:gd name="connsiteY0" fmla="*/ 647700 h 647700"/>
                  <a:gd name="connsiteX1" fmla="*/ 1476375 w 2543175"/>
                  <a:gd name="connsiteY1" fmla="*/ 19050 h 647700"/>
                  <a:gd name="connsiteX2" fmla="*/ 2543175 w 2543175"/>
                  <a:gd name="connsiteY2" fmla="*/ 0 h 647700"/>
                  <a:gd name="connsiteX3" fmla="*/ 1822450 w 2543175"/>
                  <a:gd name="connsiteY3" fmla="*/ 644525 h 647700"/>
                  <a:gd name="connsiteX4" fmla="*/ 0 w 2543175"/>
                  <a:gd name="connsiteY4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3175" h="647700">
                    <a:moveTo>
                      <a:pt x="0" y="647700"/>
                    </a:moveTo>
                    <a:lnTo>
                      <a:pt x="1476375" y="19050"/>
                    </a:lnTo>
                    <a:lnTo>
                      <a:pt x="2543175" y="0"/>
                    </a:lnTo>
                    <a:lnTo>
                      <a:pt x="1822450" y="644525"/>
                    </a:lnTo>
                    <a:lnTo>
                      <a:pt x="0" y="6477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  <a:alpha val="47000"/>
                    </a:schemeClr>
                  </a:gs>
                  <a:gs pos="100000">
                    <a:schemeClr val="bg2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+mj-lt"/>
                </a:endParaRPr>
              </a:p>
            </p:txBody>
          </p:sp>
          <p:sp>
            <p:nvSpPr>
              <p:cNvPr id="26" name="Freeform 16"/>
              <p:cNvSpPr>
                <a:spLocks noChangeAspect="1" noEditPoints="1"/>
              </p:cNvSpPr>
              <p:nvPr/>
            </p:nvSpPr>
            <p:spPr bwMode="auto">
              <a:xfrm>
                <a:off x="6654011" y="2085663"/>
                <a:ext cx="320040" cy="457458"/>
              </a:xfrm>
              <a:custGeom>
                <a:avLst/>
                <a:gdLst/>
                <a:ahLst/>
                <a:cxnLst>
                  <a:cxn ang="0">
                    <a:pos x="20" y="37"/>
                  </a:cxn>
                  <a:cxn ang="0">
                    <a:pos x="20" y="37"/>
                  </a:cxn>
                  <a:cxn ang="0">
                    <a:pos x="20" y="37"/>
                  </a:cxn>
                  <a:cxn ang="0">
                    <a:pos x="13" y="54"/>
                  </a:cxn>
                  <a:cxn ang="0">
                    <a:pos x="16" y="37"/>
                  </a:cxn>
                  <a:cxn ang="0">
                    <a:pos x="22" y="21"/>
                  </a:cxn>
                  <a:cxn ang="0">
                    <a:pos x="54" y="21"/>
                  </a:cxn>
                  <a:cxn ang="0">
                    <a:pos x="59" y="51"/>
                  </a:cxn>
                  <a:cxn ang="0">
                    <a:pos x="61" y="56"/>
                  </a:cxn>
                  <a:cxn ang="0">
                    <a:pos x="37" y="70"/>
                  </a:cxn>
                  <a:cxn ang="0">
                    <a:pos x="64" y="56"/>
                  </a:cxn>
                  <a:cxn ang="0">
                    <a:pos x="65" y="52"/>
                  </a:cxn>
                  <a:cxn ang="0">
                    <a:pos x="65" y="36"/>
                  </a:cxn>
                  <a:cxn ang="0">
                    <a:pos x="64" y="28"/>
                  </a:cxn>
                  <a:cxn ang="0">
                    <a:pos x="58" y="17"/>
                  </a:cxn>
                  <a:cxn ang="0">
                    <a:pos x="11" y="34"/>
                  </a:cxn>
                  <a:cxn ang="0">
                    <a:pos x="2" y="44"/>
                  </a:cxn>
                  <a:cxn ang="0">
                    <a:pos x="74" y="90"/>
                  </a:cxn>
                  <a:cxn ang="0">
                    <a:pos x="45" y="74"/>
                  </a:cxn>
                  <a:cxn ang="0">
                    <a:pos x="24" y="68"/>
                  </a:cxn>
                  <a:cxn ang="0">
                    <a:pos x="2" y="95"/>
                  </a:cxn>
                  <a:cxn ang="0">
                    <a:pos x="18" y="82"/>
                  </a:cxn>
                  <a:cxn ang="0">
                    <a:pos x="54" y="79"/>
                  </a:cxn>
                  <a:cxn ang="0">
                    <a:pos x="58" y="97"/>
                  </a:cxn>
                  <a:cxn ang="0">
                    <a:pos x="74" y="90"/>
                  </a:cxn>
                  <a:cxn ang="0">
                    <a:pos x="21" y="82"/>
                  </a:cxn>
                  <a:cxn ang="0">
                    <a:pos x="52" y="102"/>
                  </a:cxn>
                  <a:cxn ang="0">
                    <a:pos x="54" y="82"/>
                  </a:cxn>
                  <a:cxn ang="0">
                    <a:pos x="51" y="100"/>
                  </a:cxn>
                  <a:cxn ang="0">
                    <a:pos x="24" y="100"/>
                  </a:cxn>
                  <a:cxn ang="0">
                    <a:pos x="52" y="85"/>
                  </a:cxn>
                  <a:cxn ang="0">
                    <a:pos x="15" y="107"/>
                  </a:cxn>
                  <a:cxn ang="0">
                    <a:pos x="61" y="103"/>
                  </a:cxn>
                  <a:cxn ang="0">
                    <a:pos x="15" y="107"/>
                  </a:cxn>
                  <a:cxn ang="0">
                    <a:pos x="43" y="63"/>
                  </a:cxn>
                  <a:cxn ang="0">
                    <a:pos x="55" y="37"/>
                  </a:cxn>
                  <a:cxn ang="0">
                    <a:pos x="20" y="48"/>
                  </a:cxn>
                </a:cxnLst>
                <a:rect l="0" t="0" r="r" b="b"/>
                <a:pathLst>
                  <a:path w="75" h="107">
                    <a:moveTo>
                      <a:pt x="20" y="37"/>
                    </a:move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62"/>
                      <a:pt x="20" y="43"/>
                      <a:pt x="20" y="37"/>
                    </a:cubicBezTo>
                    <a:close/>
                    <a:moveTo>
                      <a:pt x="20" y="37"/>
                    </a:move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4"/>
                      <a:pt x="20" y="35"/>
                      <a:pt x="20" y="37"/>
                    </a:cubicBezTo>
                    <a:close/>
                    <a:moveTo>
                      <a:pt x="10" y="52"/>
                    </a:moveTo>
                    <a:cubicBezTo>
                      <a:pt x="10" y="53"/>
                      <a:pt x="11" y="54"/>
                      <a:pt x="13" y="54"/>
                    </a:cubicBezTo>
                    <a:cubicBezTo>
                      <a:pt x="15" y="54"/>
                      <a:pt x="16" y="53"/>
                      <a:pt x="16" y="51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5"/>
                      <a:pt x="15" y="34"/>
                    </a:cubicBezTo>
                    <a:cubicBezTo>
                      <a:pt x="16" y="29"/>
                      <a:pt x="18" y="25"/>
                      <a:pt x="22" y="21"/>
                    </a:cubicBezTo>
                    <a:cubicBezTo>
                      <a:pt x="26" y="16"/>
                      <a:pt x="35" y="13"/>
                      <a:pt x="44" y="15"/>
                    </a:cubicBezTo>
                    <a:cubicBezTo>
                      <a:pt x="47" y="17"/>
                      <a:pt x="51" y="18"/>
                      <a:pt x="54" y="21"/>
                    </a:cubicBezTo>
                    <a:cubicBezTo>
                      <a:pt x="57" y="24"/>
                      <a:pt x="60" y="29"/>
                      <a:pt x="60" y="34"/>
                    </a:cubicBezTo>
                    <a:cubicBezTo>
                      <a:pt x="59" y="36"/>
                      <a:pt x="59" y="37"/>
                      <a:pt x="59" y="51"/>
                    </a:cubicBezTo>
                    <a:cubicBezTo>
                      <a:pt x="59" y="52"/>
                      <a:pt x="60" y="53"/>
                      <a:pt x="61" y="5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64"/>
                      <a:pt x="53" y="65"/>
                      <a:pt x="43" y="67"/>
                    </a:cubicBezTo>
                    <a:cubicBezTo>
                      <a:pt x="41" y="65"/>
                      <a:pt x="37" y="67"/>
                      <a:pt x="37" y="70"/>
                    </a:cubicBezTo>
                    <a:cubicBezTo>
                      <a:pt x="37" y="73"/>
                      <a:pt x="43" y="74"/>
                      <a:pt x="44" y="70"/>
                    </a:cubicBezTo>
                    <a:cubicBezTo>
                      <a:pt x="54" y="68"/>
                      <a:pt x="64" y="67"/>
                      <a:pt x="64" y="56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5" y="53"/>
                      <a:pt x="65" y="53"/>
                      <a:pt x="65" y="52"/>
                    </a:cubicBezTo>
                    <a:cubicBezTo>
                      <a:pt x="70" y="52"/>
                      <a:pt x="73" y="48"/>
                      <a:pt x="73" y="44"/>
                    </a:cubicBezTo>
                    <a:cubicBezTo>
                      <a:pt x="73" y="40"/>
                      <a:pt x="70" y="36"/>
                      <a:pt x="65" y="36"/>
                    </a:cubicBezTo>
                    <a:cubicBezTo>
                      <a:pt x="65" y="35"/>
                      <a:pt x="65" y="34"/>
                      <a:pt x="64" y="34"/>
                    </a:cubicBezTo>
                    <a:cubicBezTo>
                      <a:pt x="64" y="32"/>
                      <a:pt x="64" y="30"/>
                      <a:pt x="64" y="28"/>
                    </a:cubicBezTo>
                    <a:cubicBezTo>
                      <a:pt x="63" y="26"/>
                      <a:pt x="63" y="25"/>
                      <a:pt x="62" y="23"/>
                    </a:cubicBezTo>
                    <a:cubicBezTo>
                      <a:pt x="61" y="21"/>
                      <a:pt x="60" y="19"/>
                      <a:pt x="58" y="17"/>
                    </a:cubicBezTo>
                    <a:cubicBezTo>
                      <a:pt x="57" y="15"/>
                      <a:pt x="55" y="14"/>
                      <a:pt x="53" y="12"/>
                    </a:cubicBezTo>
                    <a:cubicBezTo>
                      <a:pt x="35" y="0"/>
                      <a:pt x="9" y="15"/>
                      <a:pt x="11" y="34"/>
                    </a:cubicBezTo>
                    <a:cubicBezTo>
                      <a:pt x="11" y="34"/>
                      <a:pt x="10" y="35"/>
                      <a:pt x="10" y="36"/>
                    </a:cubicBezTo>
                    <a:cubicBezTo>
                      <a:pt x="6" y="36"/>
                      <a:pt x="2" y="40"/>
                      <a:pt x="2" y="44"/>
                    </a:cubicBezTo>
                    <a:cubicBezTo>
                      <a:pt x="2" y="48"/>
                      <a:pt x="6" y="52"/>
                      <a:pt x="10" y="52"/>
                    </a:cubicBezTo>
                    <a:close/>
                    <a:moveTo>
                      <a:pt x="74" y="90"/>
                    </a:moveTo>
                    <a:cubicBezTo>
                      <a:pt x="72" y="85"/>
                      <a:pt x="70" y="75"/>
                      <a:pt x="59" y="70"/>
                    </a:cubicBezTo>
                    <a:cubicBezTo>
                      <a:pt x="57" y="71"/>
                      <a:pt x="56" y="71"/>
                      <a:pt x="45" y="74"/>
                    </a:cubicBezTo>
                    <a:cubicBezTo>
                      <a:pt x="42" y="77"/>
                      <a:pt x="37" y="76"/>
                      <a:pt x="35" y="72"/>
                    </a:cubicBezTo>
                    <a:cubicBezTo>
                      <a:pt x="31" y="72"/>
                      <a:pt x="27" y="70"/>
                      <a:pt x="24" y="68"/>
                    </a:cubicBezTo>
                    <a:cubicBezTo>
                      <a:pt x="14" y="69"/>
                      <a:pt x="6" y="75"/>
                      <a:pt x="3" y="85"/>
                    </a:cubicBezTo>
                    <a:cubicBezTo>
                      <a:pt x="1" y="89"/>
                      <a:pt x="0" y="92"/>
                      <a:pt x="2" y="95"/>
                    </a:cubicBezTo>
                    <a:cubicBezTo>
                      <a:pt x="3" y="97"/>
                      <a:pt x="4" y="97"/>
                      <a:pt x="18" y="97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0"/>
                      <a:pt x="19" y="79"/>
                      <a:pt x="21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6" y="79"/>
                      <a:pt x="58" y="80"/>
                      <a:pt x="58" y="8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1" y="97"/>
                      <a:pt x="65" y="97"/>
                      <a:pt x="69" y="97"/>
                    </a:cubicBezTo>
                    <a:cubicBezTo>
                      <a:pt x="73" y="97"/>
                      <a:pt x="75" y="94"/>
                      <a:pt x="74" y="90"/>
                    </a:cubicBezTo>
                    <a:close/>
                    <a:moveTo>
                      <a:pt x="54" y="82"/>
                    </a:move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4" y="102"/>
                      <a:pt x="54" y="102"/>
                      <a:pt x="54" y="102"/>
                    </a:cubicBezTo>
                    <a:lnTo>
                      <a:pt x="54" y="82"/>
                    </a:lnTo>
                    <a:close/>
                    <a:moveTo>
                      <a:pt x="52" y="100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52" y="85"/>
                      <a:pt x="52" y="85"/>
                      <a:pt x="52" y="85"/>
                    </a:cubicBezTo>
                    <a:lnTo>
                      <a:pt x="52" y="100"/>
                    </a:lnTo>
                    <a:close/>
                    <a:moveTo>
                      <a:pt x="15" y="107"/>
                    </a:move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15" y="103"/>
                      <a:pt x="15" y="103"/>
                      <a:pt x="15" y="103"/>
                    </a:cubicBezTo>
                    <a:lnTo>
                      <a:pt x="15" y="107"/>
                    </a:lnTo>
                    <a:close/>
                    <a:moveTo>
                      <a:pt x="35" y="66"/>
                    </a:moveTo>
                    <a:cubicBezTo>
                      <a:pt x="37" y="64"/>
                      <a:pt x="40" y="63"/>
                      <a:pt x="43" y="63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7" y="54"/>
                      <a:pt x="55" y="44"/>
                      <a:pt x="55" y="37"/>
                    </a:cubicBezTo>
                    <a:cubicBezTo>
                      <a:pt x="51" y="13"/>
                      <a:pt x="24" y="12"/>
                      <a:pt x="20" y="3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2" y="57"/>
                      <a:pt x="28" y="65"/>
                      <a:pt x="35" y="6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041548" y="1428784"/>
              <a:ext cx="1828800" cy="1877698"/>
              <a:chOff x="4041548" y="1428784"/>
              <a:chExt cx="1828800" cy="187769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041548" y="2072042"/>
                <a:ext cx="1828800" cy="1234440"/>
                <a:chOff x="3110818" y="2072042"/>
                <a:chExt cx="1828800" cy="123444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110818" y="2072042"/>
                  <a:ext cx="1828800" cy="12344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2920" rtlCol="0" anchor="t" anchorCtr="0"/>
                <a:lstStyle/>
                <a:p>
                  <a:pPr algn="ctr"/>
                  <a:r>
                    <a:rPr lang="en-US" sz="1300" dirty="0">
                      <a:solidFill>
                        <a:schemeClr val="bg2"/>
                      </a:solidFill>
                      <a:latin typeface="+mj-lt"/>
                    </a:rPr>
                    <a:t>24x7 Cisco</a:t>
                  </a:r>
                  <a:r>
                    <a:rPr lang="en-US" sz="1300" baseline="30000" dirty="0">
                      <a:solidFill>
                        <a:schemeClr val="bg2"/>
                      </a:solidFill>
                      <a:latin typeface="+mj-lt"/>
                    </a:rPr>
                    <a:t>®</a:t>
                  </a:r>
                  <a:r>
                    <a:rPr lang="en-US" sz="1300" dirty="0">
                      <a:solidFill>
                        <a:schemeClr val="bg2"/>
                      </a:solidFill>
                      <a:latin typeface="+mj-lt"/>
                    </a:rPr>
                    <a:t> TAC</a:t>
                  </a:r>
                </a:p>
                <a:p>
                  <a:pPr algn="ctr"/>
                  <a:r>
                    <a:rPr lang="en-US" sz="1300" dirty="0">
                      <a:solidFill>
                        <a:schemeClr val="bg2"/>
                      </a:solidFill>
                      <a:latin typeface="+mj-lt"/>
                    </a:rPr>
                    <a:t>Support</a:t>
                  </a:r>
                  <a:endParaRPr lang="en-US" sz="1300" dirty="0" smtClean="0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23" name="Freeform 21"/>
                <p:cNvSpPr>
                  <a:spLocks noChangeAspect="1" noEditPoints="1"/>
                </p:cNvSpPr>
                <p:nvPr/>
              </p:nvSpPr>
              <p:spPr bwMode="auto">
                <a:xfrm>
                  <a:off x="3822962" y="2089689"/>
                  <a:ext cx="411480" cy="449406"/>
                </a:xfrm>
                <a:custGeom>
                  <a:avLst/>
                  <a:gdLst/>
                  <a:ahLst/>
                  <a:cxnLst>
                    <a:cxn ang="0">
                      <a:pos x="77" y="87"/>
                    </a:cxn>
                    <a:cxn ang="0">
                      <a:pos x="73" y="86"/>
                    </a:cxn>
                    <a:cxn ang="0">
                      <a:pos x="71" y="82"/>
                    </a:cxn>
                    <a:cxn ang="0">
                      <a:pos x="71" y="80"/>
                    </a:cxn>
                    <a:cxn ang="0">
                      <a:pos x="69" y="77"/>
                    </a:cxn>
                    <a:cxn ang="0">
                      <a:pos x="67" y="85"/>
                    </a:cxn>
                    <a:cxn ang="0">
                      <a:pos x="75" y="92"/>
                    </a:cxn>
                    <a:cxn ang="0">
                      <a:pos x="81" y="90"/>
                    </a:cxn>
                    <a:cxn ang="0">
                      <a:pos x="21" y="37"/>
                    </a:cxn>
                    <a:cxn ang="0">
                      <a:pos x="21" y="37"/>
                    </a:cxn>
                    <a:cxn ang="0">
                      <a:pos x="21" y="37"/>
                    </a:cxn>
                    <a:cxn ang="0">
                      <a:pos x="11" y="52"/>
                    </a:cxn>
                    <a:cxn ang="0">
                      <a:pos x="17" y="51"/>
                    </a:cxn>
                    <a:cxn ang="0">
                      <a:pos x="16" y="34"/>
                    </a:cxn>
                    <a:cxn ang="0">
                      <a:pos x="44" y="15"/>
                    </a:cxn>
                    <a:cxn ang="0">
                      <a:pos x="61" y="34"/>
                    </a:cxn>
                    <a:cxn ang="0">
                      <a:pos x="61" y="54"/>
                    </a:cxn>
                    <a:cxn ang="0">
                      <a:pos x="44" y="67"/>
                    </a:cxn>
                    <a:cxn ang="0">
                      <a:pos x="44" y="70"/>
                    </a:cxn>
                    <a:cxn ang="0">
                      <a:pos x="64" y="54"/>
                    </a:cxn>
                    <a:cxn ang="0">
                      <a:pos x="74" y="44"/>
                    </a:cxn>
                    <a:cxn ang="0">
                      <a:pos x="65" y="34"/>
                    </a:cxn>
                    <a:cxn ang="0">
                      <a:pos x="62" y="23"/>
                    </a:cxn>
                    <a:cxn ang="0">
                      <a:pos x="54" y="12"/>
                    </a:cxn>
                    <a:cxn ang="0">
                      <a:pos x="11" y="36"/>
                    </a:cxn>
                    <a:cxn ang="0">
                      <a:pos x="11" y="52"/>
                    </a:cxn>
                    <a:cxn ang="0">
                      <a:pos x="43" y="63"/>
                    </a:cxn>
                    <a:cxn ang="0">
                      <a:pos x="56" y="37"/>
                    </a:cxn>
                    <a:cxn ang="0">
                      <a:pos x="21" y="48"/>
                    </a:cxn>
                    <a:cxn ang="0">
                      <a:pos x="73" y="83"/>
                    </a:cxn>
                    <a:cxn ang="0">
                      <a:pos x="77" y="84"/>
                    </a:cxn>
                    <a:cxn ang="0">
                      <a:pos x="77" y="83"/>
                    </a:cxn>
                    <a:cxn ang="0">
                      <a:pos x="76" y="81"/>
                    </a:cxn>
                    <a:cxn ang="0">
                      <a:pos x="77" y="80"/>
                    </a:cxn>
                    <a:cxn ang="0">
                      <a:pos x="73" y="80"/>
                    </a:cxn>
                    <a:cxn ang="0">
                      <a:pos x="74" y="80"/>
                    </a:cxn>
                    <a:cxn ang="0">
                      <a:pos x="76" y="80"/>
                    </a:cxn>
                    <a:cxn ang="0">
                      <a:pos x="73" y="83"/>
                    </a:cxn>
                    <a:cxn ang="0">
                      <a:pos x="63" y="72"/>
                    </a:cxn>
                    <a:cxn ang="0">
                      <a:pos x="46" y="74"/>
                    </a:cxn>
                    <a:cxn ang="0">
                      <a:pos x="25" y="68"/>
                    </a:cxn>
                    <a:cxn ang="0">
                      <a:pos x="2" y="95"/>
                    </a:cxn>
                    <a:cxn ang="0">
                      <a:pos x="75" y="100"/>
                    </a:cxn>
                    <a:cxn ang="0">
                      <a:pos x="75" y="66"/>
                    </a:cxn>
                    <a:cxn ang="0">
                      <a:pos x="70" y="97"/>
                    </a:cxn>
                    <a:cxn ang="0">
                      <a:pos x="64" y="73"/>
                    </a:cxn>
                    <a:cxn ang="0">
                      <a:pos x="90" y="83"/>
                    </a:cxn>
                    <a:cxn ang="0">
                      <a:pos x="77" y="73"/>
                    </a:cxn>
                    <a:cxn ang="0">
                      <a:pos x="71" y="78"/>
                    </a:cxn>
                    <a:cxn ang="0">
                      <a:pos x="84" y="82"/>
                    </a:cxn>
                    <a:cxn ang="0">
                      <a:pos x="82" y="89"/>
                    </a:cxn>
                    <a:cxn ang="0">
                      <a:pos x="77" y="73"/>
                    </a:cxn>
                    <a:cxn ang="0">
                      <a:pos x="80" y="78"/>
                    </a:cxn>
                    <a:cxn ang="0">
                      <a:pos x="77" y="83"/>
                    </a:cxn>
                    <a:cxn ang="0">
                      <a:pos x="80" y="83"/>
                    </a:cxn>
                    <a:cxn ang="0">
                      <a:pos x="80" y="84"/>
                    </a:cxn>
                    <a:cxn ang="0">
                      <a:pos x="81" y="83"/>
                    </a:cxn>
                    <a:cxn ang="0">
                      <a:pos x="82" y="82"/>
                    </a:cxn>
                    <a:cxn ang="0">
                      <a:pos x="81" y="82"/>
                    </a:cxn>
                    <a:cxn ang="0">
                      <a:pos x="81" y="78"/>
                    </a:cxn>
                    <a:cxn ang="0">
                      <a:pos x="79" y="82"/>
                    </a:cxn>
                    <a:cxn ang="0">
                      <a:pos x="80" y="82"/>
                    </a:cxn>
                  </a:cxnLst>
                  <a:rect l="0" t="0" r="r" b="b"/>
                  <a:pathLst>
                    <a:path w="92" h="100">
                      <a:moveTo>
                        <a:pt x="79" y="87"/>
                      </a:moveTo>
                      <a:cubicBezTo>
                        <a:pt x="78" y="87"/>
                        <a:pt x="78" y="87"/>
                        <a:pt x="77" y="87"/>
                      </a:cubicBezTo>
                      <a:cubicBezTo>
                        <a:pt x="76" y="88"/>
                        <a:pt x="76" y="88"/>
                        <a:pt x="75" y="88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1" y="83"/>
                        <a:pt x="70" y="83"/>
                        <a:pt x="71" y="82"/>
                      </a:cubicBezTo>
                      <a:cubicBezTo>
                        <a:pt x="71" y="82"/>
                        <a:pt x="71" y="82"/>
                        <a:pt x="72" y="81"/>
                      </a:cubicBezTo>
                      <a:cubicBezTo>
                        <a:pt x="72" y="81"/>
                        <a:pt x="72" y="80"/>
                        <a:pt x="71" y="80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8" y="77"/>
                        <a:pt x="67" y="77"/>
                        <a:pt x="67" y="77"/>
                      </a:cubicBezTo>
                      <a:cubicBezTo>
                        <a:pt x="65" y="79"/>
                        <a:pt x="65" y="83"/>
                        <a:pt x="67" y="85"/>
                      </a:cubicBezTo>
                      <a:cubicBezTo>
                        <a:pt x="73" y="91"/>
                        <a:pt x="73" y="91"/>
                        <a:pt x="73" y="91"/>
                      </a:cubicBezTo>
                      <a:cubicBezTo>
                        <a:pt x="74" y="92"/>
                        <a:pt x="74" y="92"/>
                        <a:pt x="75" y="92"/>
                      </a:cubicBezTo>
                      <a:cubicBezTo>
                        <a:pt x="77" y="93"/>
                        <a:pt x="80" y="93"/>
                        <a:pt x="82" y="92"/>
                      </a:cubicBezTo>
                      <a:cubicBezTo>
                        <a:pt x="82" y="91"/>
                        <a:pt x="82" y="90"/>
                        <a:pt x="81" y="90"/>
                      </a:cubicBezTo>
                      <a:lnTo>
                        <a:pt x="79" y="87"/>
                      </a:lnTo>
                      <a:close/>
                      <a:moveTo>
                        <a:pt x="21" y="37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4"/>
                        <a:pt x="21" y="35"/>
                        <a:pt x="21" y="37"/>
                      </a:cubicBezTo>
                      <a:close/>
                      <a:moveTo>
                        <a:pt x="21" y="37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62"/>
                        <a:pt x="21" y="43"/>
                        <a:pt x="21" y="37"/>
                      </a:cubicBezTo>
                      <a:close/>
                      <a:moveTo>
                        <a:pt x="11" y="52"/>
                      </a:moveTo>
                      <a:cubicBezTo>
                        <a:pt x="11" y="53"/>
                        <a:pt x="12" y="54"/>
                        <a:pt x="14" y="54"/>
                      </a:cubicBezTo>
                      <a:cubicBezTo>
                        <a:pt x="15" y="54"/>
                        <a:pt x="17" y="53"/>
                        <a:pt x="17" y="51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6" y="35"/>
                        <a:pt x="16" y="34"/>
                      </a:cubicBezTo>
                      <a:cubicBezTo>
                        <a:pt x="16" y="29"/>
                        <a:pt x="19" y="25"/>
                        <a:pt x="22" y="21"/>
                      </a:cubicBezTo>
                      <a:cubicBezTo>
                        <a:pt x="27" y="16"/>
                        <a:pt x="35" y="13"/>
                        <a:pt x="44" y="15"/>
                      </a:cubicBezTo>
                      <a:cubicBezTo>
                        <a:pt x="48" y="17"/>
                        <a:pt x="51" y="18"/>
                        <a:pt x="54" y="21"/>
                      </a:cubicBezTo>
                      <a:cubicBezTo>
                        <a:pt x="58" y="24"/>
                        <a:pt x="60" y="29"/>
                        <a:pt x="61" y="34"/>
                      </a:cubicBezTo>
                      <a:cubicBezTo>
                        <a:pt x="59" y="36"/>
                        <a:pt x="60" y="37"/>
                        <a:pt x="60" y="51"/>
                      </a:cubicBezTo>
                      <a:cubicBezTo>
                        <a:pt x="60" y="52"/>
                        <a:pt x="60" y="53"/>
                        <a:pt x="61" y="54"/>
                      </a:cubicBez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64"/>
                        <a:pt x="53" y="65"/>
                        <a:pt x="44" y="67"/>
                      </a:cubicBezTo>
                      <a:cubicBezTo>
                        <a:pt x="42" y="65"/>
                        <a:pt x="38" y="67"/>
                        <a:pt x="38" y="70"/>
                      </a:cubicBezTo>
                      <a:cubicBezTo>
                        <a:pt x="38" y="73"/>
                        <a:pt x="43" y="74"/>
                        <a:pt x="44" y="70"/>
                      </a:cubicBezTo>
                      <a:cubicBezTo>
                        <a:pt x="54" y="68"/>
                        <a:pt x="64" y="67"/>
                        <a:pt x="64" y="56"/>
                      </a:cubicBezTo>
                      <a:cubicBezTo>
                        <a:pt x="64" y="54"/>
                        <a:pt x="64" y="54"/>
                        <a:pt x="64" y="54"/>
                      </a:cubicBezTo>
                      <a:cubicBezTo>
                        <a:pt x="65" y="53"/>
                        <a:pt x="66" y="53"/>
                        <a:pt x="66" y="52"/>
                      </a:cubicBezTo>
                      <a:cubicBezTo>
                        <a:pt x="70" y="52"/>
                        <a:pt x="74" y="48"/>
                        <a:pt x="74" y="44"/>
                      </a:cubicBezTo>
                      <a:cubicBezTo>
                        <a:pt x="74" y="40"/>
                        <a:pt x="70" y="36"/>
                        <a:pt x="66" y="36"/>
                      </a:cubicBezTo>
                      <a:cubicBezTo>
                        <a:pt x="66" y="35"/>
                        <a:pt x="65" y="34"/>
                        <a:pt x="65" y="34"/>
                      </a:cubicBezTo>
                      <a:cubicBezTo>
                        <a:pt x="65" y="32"/>
                        <a:pt x="65" y="30"/>
                        <a:pt x="64" y="28"/>
                      </a:cubicBezTo>
                      <a:cubicBezTo>
                        <a:pt x="64" y="26"/>
                        <a:pt x="63" y="25"/>
                        <a:pt x="62" y="23"/>
                      </a:cubicBezTo>
                      <a:cubicBezTo>
                        <a:pt x="62" y="21"/>
                        <a:pt x="60" y="19"/>
                        <a:pt x="59" y="17"/>
                      </a:cubicBezTo>
                      <a:cubicBezTo>
                        <a:pt x="57" y="15"/>
                        <a:pt x="56" y="14"/>
                        <a:pt x="54" y="12"/>
                      </a:cubicBezTo>
                      <a:cubicBezTo>
                        <a:pt x="35" y="0"/>
                        <a:pt x="10" y="15"/>
                        <a:pt x="12" y="34"/>
                      </a:cubicBezTo>
                      <a:cubicBezTo>
                        <a:pt x="11" y="34"/>
                        <a:pt x="11" y="35"/>
                        <a:pt x="11" y="36"/>
                      </a:cubicBezTo>
                      <a:cubicBezTo>
                        <a:pt x="6" y="36"/>
                        <a:pt x="3" y="40"/>
                        <a:pt x="3" y="44"/>
                      </a:cubicBezTo>
                      <a:cubicBezTo>
                        <a:pt x="3" y="48"/>
                        <a:pt x="6" y="52"/>
                        <a:pt x="11" y="52"/>
                      </a:cubicBezTo>
                      <a:close/>
                      <a:moveTo>
                        <a:pt x="36" y="66"/>
                      </a:moveTo>
                      <a:cubicBezTo>
                        <a:pt x="37" y="64"/>
                        <a:pt x="40" y="63"/>
                        <a:pt x="43" y="63"/>
                      </a:cubicBezTo>
                      <a:cubicBezTo>
                        <a:pt x="49" y="62"/>
                        <a:pt x="49" y="62"/>
                        <a:pt x="49" y="62"/>
                      </a:cubicBezTo>
                      <a:cubicBezTo>
                        <a:pt x="57" y="54"/>
                        <a:pt x="56" y="44"/>
                        <a:pt x="56" y="37"/>
                      </a:cubicBezTo>
                      <a:cubicBezTo>
                        <a:pt x="52" y="13"/>
                        <a:pt x="25" y="12"/>
                        <a:pt x="21" y="37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57"/>
                        <a:pt x="28" y="65"/>
                        <a:pt x="36" y="66"/>
                      </a:cubicBezTo>
                      <a:close/>
                      <a:moveTo>
                        <a:pt x="73" y="83"/>
                      </a:moveTo>
                      <a:cubicBezTo>
                        <a:pt x="73" y="84"/>
                        <a:pt x="74" y="84"/>
                        <a:pt x="74" y="84"/>
                      </a:cubicBezTo>
                      <a:cubicBezTo>
                        <a:pt x="77" y="84"/>
                        <a:pt x="77" y="84"/>
                        <a:pt x="77" y="84"/>
                      </a:cubicBezTo>
                      <a:cubicBezTo>
                        <a:pt x="77" y="84"/>
                        <a:pt x="77" y="84"/>
                        <a:pt x="77" y="83"/>
                      </a:cubicBezTo>
                      <a:cubicBezTo>
                        <a:pt x="77" y="83"/>
                        <a:pt x="77" y="83"/>
                        <a:pt x="77" y="83"/>
                      </a:cubicBezTo>
                      <a:cubicBezTo>
                        <a:pt x="75" y="83"/>
                        <a:pt x="75" y="83"/>
                        <a:pt x="75" y="83"/>
                      </a:cubicBezTo>
                      <a:cubicBezTo>
                        <a:pt x="75" y="82"/>
                        <a:pt x="76" y="82"/>
                        <a:pt x="76" y="81"/>
                      </a:cubicBezTo>
                      <a:cubicBezTo>
                        <a:pt x="77" y="81"/>
                        <a:pt x="77" y="81"/>
                        <a:pt x="77" y="81"/>
                      </a:cubicBezTo>
                      <a:cubicBezTo>
                        <a:pt x="77" y="81"/>
                        <a:pt x="77" y="80"/>
                        <a:pt x="77" y="80"/>
                      </a:cubicBezTo>
                      <a:cubicBezTo>
                        <a:pt x="77" y="79"/>
                        <a:pt x="76" y="78"/>
                        <a:pt x="75" y="78"/>
                      </a:cubicBezTo>
                      <a:cubicBezTo>
                        <a:pt x="74" y="78"/>
                        <a:pt x="73" y="79"/>
                        <a:pt x="73" y="80"/>
                      </a:cubicBezTo>
                      <a:cubicBezTo>
                        <a:pt x="73" y="80"/>
                        <a:pt x="74" y="80"/>
                        <a:pt x="74" y="80"/>
                      </a:cubicBezTo>
                      <a:cubicBezTo>
                        <a:pt x="74" y="80"/>
                        <a:pt x="74" y="80"/>
                        <a:pt x="74" y="80"/>
                      </a:cubicBezTo>
                      <a:cubicBezTo>
                        <a:pt x="74" y="79"/>
                        <a:pt x="75" y="79"/>
                        <a:pt x="75" y="79"/>
                      </a:cubicBezTo>
                      <a:cubicBezTo>
                        <a:pt x="76" y="79"/>
                        <a:pt x="76" y="79"/>
                        <a:pt x="76" y="80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76" y="80"/>
                        <a:pt x="73" y="82"/>
                        <a:pt x="73" y="83"/>
                      </a:cubicBezTo>
                      <a:close/>
                      <a:moveTo>
                        <a:pt x="75" y="66"/>
                      </a:moveTo>
                      <a:cubicBezTo>
                        <a:pt x="70" y="66"/>
                        <a:pt x="66" y="68"/>
                        <a:pt x="63" y="72"/>
                      </a:cubicBezTo>
                      <a:cubicBezTo>
                        <a:pt x="62" y="71"/>
                        <a:pt x="61" y="70"/>
                        <a:pt x="60" y="70"/>
                      </a:cubicBezTo>
                      <a:cubicBezTo>
                        <a:pt x="57" y="71"/>
                        <a:pt x="56" y="71"/>
                        <a:pt x="46" y="74"/>
                      </a:cubicBezTo>
                      <a:cubicBezTo>
                        <a:pt x="43" y="77"/>
                        <a:pt x="38" y="76"/>
                        <a:pt x="36" y="72"/>
                      </a:cubicBezTo>
                      <a:cubicBezTo>
                        <a:pt x="32" y="72"/>
                        <a:pt x="28" y="70"/>
                        <a:pt x="25" y="68"/>
                      </a:cubicBezTo>
                      <a:cubicBezTo>
                        <a:pt x="15" y="69"/>
                        <a:pt x="7" y="75"/>
                        <a:pt x="4" y="85"/>
                      </a:cubicBezTo>
                      <a:cubicBezTo>
                        <a:pt x="2" y="89"/>
                        <a:pt x="0" y="92"/>
                        <a:pt x="2" y="95"/>
                      </a:cubicBezTo>
                      <a:cubicBezTo>
                        <a:pt x="5" y="98"/>
                        <a:pt x="5" y="97"/>
                        <a:pt x="66" y="97"/>
                      </a:cubicBezTo>
                      <a:cubicBezTo>
                        <a:pt x="68" y="99"/>
                        <a:pt x="72" y="100"/>
                        <a:pt x="75" y="100"/>
                      </a:cubicBezTo>
                      <a:cubicBezTo>
                        <a:pt x="85" y="100"/>
                        <a:pt x="92" y="92"/>
                        <a:pt x="92" y="83"/>
                      </a:cubicBezTo>
                      <a:cubicBezTo>
                        <a:pt x="92" y="74"/>
                        <a:pt x="85" y="66"/>
                        <a:pt x="75" y="66"/>
                      </a:cubicBezTo>
                      <a:close/>
                      <a:moveTo>
                        <a:pt x="75" y="98"/>
                      </a:moveTo>
                      <a:cubicBezTo>
                        <a:pt x="73" y="98"/>
                        <a:pt x="72" y="98"/>
                        <a:pt x="70" y="97"/>
                      </a:cubicBezTo>
                      <a:cubicBezTo>
                        <a:pt x="64" y="95"/>
                        <a:pt x="60" y="89"/>
                        <a:pt x="60" y="83"/>
                      </a:cubicBezTo>
                      <a:cubicBezTo>
                        <a:pt x="60" y="79"/>
                        <a:pt x="62" y="75"/>
                        <a:pt x="64" y="73"/>
                      </a:cubicBezTo>
                      <a:cubicBezTo>
                        <a:pt x="67" y="70"/>
                        <a:pt x="71" y="68"/>
                        <a:pt x="75" y="68"/>
                      </a:cubicBezTo>
                      <a:cubicBezTo>
                        <a:pt x="84" y="68"/>
                        <a:pt x="90" y="75"/>
                        <a:pt x="90" y="83"/>
                      </a:cubicBezTo>
                      <a:cubicBezTo>
                        <a:pt x="90" y="91"/>
                        <a:pt x="84" y="98"/>
                        <a:pt x="75" y="98"/>
                      </a:cubicBezTo>
                      <a:close/>
                      <a:moveTo>
                        <a:pt x="77" y="73"/>
                      </a:moveTo>
                      <a:cubicBezTo>
                        <a:pt x="74" y="73"/>
                        <a:pt x="71" y="75"/>
                        <a:pt x="70" y="77"/>
                      </a:cubicBezTo>
                      <a:cubicBezTo>
                        <a:pt x="71" y="78"/>
                        <a:pt x="71" y="78"/>
                        <a:pt x="71" y="78"/>
                      </a:cubicBezTo>
                      <a:cubicBezTo>
                        <a:pt x="72" y="75"/>
                        <a:pt x="74" y="74"/>
                        <a:pt x="77" y="74"/>
                      </a:cubicBezTo>
                      <a:cubicBezTo>
                        <a:pt x="81" y="74"/>
                        <a:pt x="84" y="78"/>
                        <a:pt x="84" y="82"/>
                      </a:cubicBezTo>
                      <a:cubicBezTo>
                        <a:pt x="84" y="84"/>
                        <a:pt x="83" y="87"/>
                        <a:pt x="81" y="88"/>
                      </a:cubicBezTo>
                      <a:cubicBezTo>
                        <a:pt x="82" y="89"/>
                        <a:pt x="82" y="89"/>
                        <a:pt x="82" y="89"/>
                      </a:cubicBezTo>
                      <a:cubicBezTo>
                        <a:pt x="84" y="87"/>
                        <a:pt x="85" y="85"/>
                        <a:pt x="85" y="82"/>
                      </a:cubicBezTo>
                      <a:cubicBezTo>
                        <a:pt x="85" y="77"/>
                        <a:pt x="82" y="73"/>
                        <a:pt x="77" y="73"/>
                      </a:cubicBezTo>
                      <a:close/>
                      <a:moveTo>
                        <a:pt x="81" y="78"/>
                      </a:moveTo>
                      <a:cubicBezTo>
                        <a:pt x="80" y="78"/>
                        <a:pt x="80" y="78"/>
                        <a:pt x="80" y="78"/>
                      </a:cubicBezTo>
                      <a:cubicBezTo>
                        <a:pt x="77" y="82"/>
                        <a:pt x="77" y="82"/>
                        <a:pt x="77" y="82"/>
                      </a:cubicBezTo>
                      <a:cubicBezTo>
                        <a:pt x="77" y="82"/>
                        <a:pt x="77" y="82"/>
                        <a:pt x="77" y="83"/>
                      </a:cubicBezTo>
                      <a:cubicBezTo>
                        <a:pt x="77" y="83"/>
                        <a:pt x="78" y="83"/>
                        <a:pt x="78" y="83"/>
                      </a:cubicBezTo>
                      <a:cubicBezTo>
                        <a:pt x="80" y="83"/>
                        <a:pt x="80" y="83"/>
                        <a:pt x="80" y="83"/>
                      </a:cubicBezTo>
                      <a:cubicBezTo>
                        <a:pt x="80" y="83"/>
                        <a:pt x="80" y="83"/>
                        <a:pt x="80" y="83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ubicBezTo>
                        <a:pt x="81" y="84"/>
                        <a:pt x="81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2" y="83"/>
                        <a:pt x="82" y="83"/>
                        <a:pt x="82" y="82"/>
                      </a:cubicBezTo>
                      <a:cubicBezTo>
                        <a:pt x="82" y="82"/>
                        <a:pt x="82" y="82"/>
                        <a:pt x="81" y="82"/>
                      </a:cubicBezTo>
                      <a:cubicBezTo>
                        <a:pt x="81" y="82"/>
                        <a:pt x="81" y="82"/>
                        <a:pt x="81" y="82"/>
                      </a:cubicBezTo>
                      <a:cubicBezTo>
                        <a:pt x="81" y="79"/>
                        <a:pt x="81" y="79"/>
                        <a:pt x="81" y="79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lose/>
                      <a:moveTo>
                        <a:pt x="80" y="82"/>
                      </a:moveTo>
                      <a:cubicBezTo>
                        <a:pt x="79" y="82"/>
                        <a:pt x="79" y="82"/>
                        <a:pt x="79" y="82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lnTo>
                        <a:pt x="8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21" name="Trapezoid 20"/>
              <p:cNvSpPr/>
              <p:nvPr/>
            </p:nvSpPr>
            <p:spPr>
              <a:xfrm>
                <a:off x="4046989" y="1428784"/>
                <a:ext cx="1823359" cy="643447"/>
              </a:xfrm>
              <a:prstGeom prst="trapezoid">
                <a:avLst>
                  <a:gd name="adj" fmla="val 116541"/>
                </a:avLst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  <a:alpha val="47000"/>
                    </a:schemeClr>
                  </a:gs>
                  <a:gs pos="100000">
                    <a:schemeClr val="bg2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0241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09" y="1930677"/>
            <a:ext cx="1251222" cy="64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Security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9" y="1167193"/>
            <a:ext cx="1371600" cy="7273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Infrastructure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5645" y="528582"/>
            <a:ext cx="2608355" cy="507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2"/>
                </a:solidFill>
              </a:rPr>
              <a:t>Under Consideration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8853" y="1064440"/>
            <a:ext cx="2611589" cy="30371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99488" y="528582"/>
            <a:ext cx="2608355" cy="5075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2"/>
                </a:solidFill>
              </a:rPr>
              <a:t>In Progress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2802" y="528582"/>
            <a:ext cx="2608355" cy="5075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Available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9568" y="1064440"/>
            <a:ext cx="2611589" cy="303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11951" y="1064440"/>
            <a:ext cx="2611589" cy="3037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275895" y="1128693"/>
            <a:ext cx="7867266" cy="717081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279631" y="1910326"/>
            <a:ext cx="7863530" cy="680783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75895" y="2669931"/>
            <a:ext cx="7867266" cy="758220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59172" y="3467522"/>
            <a:ext cx="7874547" cy="637833"/>
          </a:xfrm>
          <a:prstGeom prst="rect">
            <a:avLst/>
          </a:prstGeom>
          <a:solidFill>
            <a:schemeClr val="bg2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2613" y="2127607"/>
            <a:ext cx="258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NGFW for </a:t>
            </a:r>
            <a:r>
              <a:rPr lang="en-US" sz="1100" dirty="0">
                <a:solidFill>
                  <a:srgbClr val="002060"/>
                </a:solidFill>
                <a:latin typeface="+mn-lt"/>
              </a:rPr>
              <a:t>Firepower </a:t>
            </a: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appliance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5393" y="1171762"/>
            <a:ext cx="27783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7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Virtual Cisco Unified Border Element (</a:t>
            </a:r>
            <a:r>
              <a:rPr lang="en-US" sz="1000" dirty="0" err="1" smtClean="0">
                <a:solidFill>
                  <a:srgbClr val="002060"/>
                </a:solidFill>
                <a:latin typeface="+mn-lt"/>
              </a:rPr>
              <a:t>vCUBE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algn="ctr" defTabSz="685777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ISR 4000</a:t>
            </a:r>
          </a:p>
          <a:p>
            <a:pPr algn="ctr" defTabSz="685777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ISR 1100</a:t>
            </a:r>
            <a:endParaRPr lang="en-US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427702" y="-20397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iscoSans" charset="0"/>
                <a:ea typeface="CiscoSans" charset="0"/>
                <a:cs typeface="CiscoSans" charset="0"/>
              </a:rPr>
              <a:t>What Can You Buy Under SPLA?</a:t>
            </a:r>
            <a:endParaRPr lang="en-US" sz="3200" dirty="0">
              <a:latin typeface="CiscoSans" charset="0"/>
              <a:ea typeface="CiscoSans" charset="0"/>
              <a:cs typeface="CiscoSan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509" y="2604904"/>
            <a:ext cx="1256389" cy="8283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Cloud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09" y="3454680"/>
            <a:ext cx="1241386" cy="6678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 smtClean="0">
                <a:solidFill>
                  <a:schemeClr val="bg1"/>
                </a:solidFill>
              </a:rPr>
              <a:t>Orchestration &amp; Services</a:t>
            </a:r>
            <a:endParaRPr lang="en-US" sz="125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9234" y="4456349"/>
            <a:ext cx="56255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/>
                </a:solidFill>
                <a:latin typeface="+mn-lt"/>
              </a:rPr>
              <a:t>This roadmap is subject to change at the sole discretion </a:t>
            </a:r>
            <a:r>
              <a:rPr lang="en-US" sz="900" i="1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900" i="1" dirty="0">
                <a:solidFill>
                  <a:schemeClr val="bg1"/>
                </a:solidFill>
                <a:latin typeface="+mn-lt"/>
              </a:rPr>
              <a:t>Cisco, and Cisco will have no liability for delay in the delivery or failure to deliver any of the products or features set forth in this document</a:t>
            </a:r>
            <a:r>
              <a:rPr lang="en-US" sz="900" i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0898" y="1094818"/>
            <a:ext cx="2600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Cloud Services Router 1000 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virtual (CSR1000v)</a:t>
            </a:r>
          </a:p>
          <a:p>
            <a:pPr algn="ctr" defTabSz="457006">
              <a:spcBef>
                <a:spcPts val="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WAN Essentials/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ISRv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defTabSz="457006">
              <a:spcBef>
                <a:spcPts val="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WAN 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Foundation/</a:t>
            </a:r>
            <a:r>
              <a:rPr lang="en-US" sz="1000" dirty="0" err="1" smtClean="0">
                <a:solidFill>
                  <a:schemeClr val="bg1"/>
                </a:solidFill>
                <a:latin typeface="+mn-lt"/>
              </a:rPr>
              <a:t>ISRv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1737" y="1877538"/>
            <a:ext cx="26294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Adaptive Security Appliance virtual (</a:t>
            </a:r>
            <a:r>
              <a:rPr lang="en-US" sz="1000" dirty="0" err="1" smtClean="0">
                <a:solidFill>
                  <a:schemeClr val="bg1"/>
                </a:solidFill>
                <a:latin typeface="+mn-lt"/>
              </a:rPr>
              <a:t>ASAv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) firewall</a:t>
            </a:r>
          </a:p>
          <a:p>
            <a:pPr algn="ctr" defTabSz="457006">
              <a:spcBef>
                <a:spcPts val="0"/>
              </a:spcBef>
              <a:spcAft>
                <a:spcPts val="300"/>
              </a:spcAft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Advanced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Malware 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Protection (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AMP) for 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Endpoints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731" y="2838250"/>
            <a:ext cx="2605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Cloud Center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2892" y="3570994"/>
            <a:ext cx="2606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Virtual </a:t>
            </a:r>
            <a:r>
              <a:rPr lang="en-US" sz="1100" dirty="0">
                <a:solidFill>
                  <a:srgbClr val="002060"/>
                </a:solidFill>
                <a:latin typeface="+mn-lt"/>
              </a:rPr>
              <a:t>Managed Services </a:t>
            </a: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– Intelligent WAN (VMS-</a:t>
            </a:r>
            <a:r>
              <a:rPr lang="en-US" sz="1100" dirty="0" err="1" smtClean="0">
                <a:solidFill>
                  <a:srgbClr val="002060"/>
                </a:solidFill>
                <a:latin typeface="+mn-lt"/>
              </a:rPr>
              <a:t>iWAN</a:t>
            </a: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1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2065" y="1839066"/>
            <a:ext cx="2743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06">
              <a:spcBef>
                <a:spcPts val="0"/>
              </a:spcBef>
              <a:spcAft>
                <a:spcPts val="300"/>
              </a:spcAft>
            </a:pP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Next Gen Firewall virtual (</a:t>
            </a:r>
            <a:r>
              <a:rPr lang="en-US" sz="1000" dirty="0" err="1" smtClean="0">
                <a:solidFill>
                  <a:srgbClr val="002060"/>
                </a:solidFill>
                <a:latin typeface="+mn-lt"/>
              </a:rPr>
              <a:t>NGFWv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000" dirty="0">
                <a:solidFill>
                  <a:srgbClr val="002060"/>
                </a:solidFill>
                <a:latin typeface="+mn-lt"/>
              </a:rPr>
              <a:t>Email Security 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000" dirty="0" err="1">
                <a:solidFill>
                  <a:srgbClr val="002060"/>
                </a:solidFill>
                <a:latin typeface="+mn-lt"/>
              </a:rPr>
              <a:t>ESAv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), Web </a:t>
            </a:r>
            <a:r>
              <a:rPr lang="en-US" sz="1000" dirty="0">
                <a:solidFill>
                  <a:srgbClr val="002060"/>
                </a:solidFill>
                <a:latin typeface="+mn-lt"/>
              </a:rPr>
              <a:t>Security 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000" dirty="0" err="1">
                <a:solidFill>
                  <a:srgbClr val="002060"/>
                </a:solidFill>
                <a:latin typeface="+mn-lt"/>
              </a:rPr>
              <a:t>WSAv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Cloud Email Security (CES)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000" dirty="0" err="1" smtClean="0">
                <a:solidFill>
                  <a:srgbClr val="002060"/>
                </a:solidFill>
                <a:latin typeface="+mn-lt"/>
              </a:rPr>
              <a:t>Stealthwatch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 Cloud, Umbrella</a:t>
            </a:r>
            <a:endParaRPr lang="en-US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9374" y="1287178"/>
            <a:ext cx="262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7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00" dirty="0">
                <a:solidFill>
                  <a:srgbClr val="002060"/>
                </a:solidFill>
                <a:latin typeface="+mn-lt"/>
              </a:rPr>
              <a:t>Virtual Wide Area Application Services (</a:t>
            </a:r>
            <a:r>
              <a:rPr lang="en-US" sz="1000" dirty="0" err="1">
                <a:solidFill>
                  <a:srgbClr val="002060"/>
                </a:solidFill>
                <a:latin typeface="+mn-lt"/>
              </a:rPr>
              <a:t>vWAAS</a:t>
            </a:r>
            <a:r>
              <a:rPr lang="en-US" sz="1000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9751" y="3531625"/>
            <a:ext cx="260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7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100" dirty="0" smtClean="0">
                <a:solidFill>
                  <a:srgbClr val="002060"/>
                </a:solidFill>
                <a:latin typeface="+mn-lt"/>
              </a:rPr>
              <a:t>Network Services Orchestrator (NSO)</a:t>
            </a:r>
            <a:endParaRPr lang="en-US" sz="11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49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695" y="166917"/>
            <a:ext cx="766670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References</a:t>
            </a:r>
          </a:p>
          <a:p>
            <a:endParaRPr lang="en-US" sz="2000" dirty="0" smtClean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Cisco ONE Landing page:</a:t>
            </a:r>
            <a:b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</a:b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3"/>
              </a:rPr>
              <a:t>http://www.cisco.com/go/one</a:t>
            </a:r>
            <a:endParaRPr lang="en-US" sz="2000" dirty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Cisco </a:t>
            </a:r>
            <a:r>
              <a:rPr lang="en-US" sz="2000" dirty="0">
                <a:solidFill>
                  <a:schemeClr val="bg1"/>
                </a:solidFill>
              </a:rPr>
              <a:t>ONE for Data Center Networking Data </a:t>
            </a:r>
            <a:r>
              <a:rPr lang="en-US" sz="2000" dirty="0" smtClean="0">
                <a:solidFill>
                  <a:schemeClr val="bg1"/>
                </a:solidFill>
              </a:rPr>
              <a:t>Sheet: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4"/>
              </a:rPr>
              <a:t> https</a:t>
            </a: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4"/>
              </a:rPr>
              <a:t>://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4"/>
              </a:rPr>
              <a:t>www.cisco.com/c/en/us/products/collateral/software/one-data-center/datasheet-c78-733010.html</a:t>
            </a:r>
            <a:endParaRPr lang="en-US" sz="2000" dirty="0" smtClean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Cisco Enterprise Cloud Suite:</a:t>
            </a:r>
            <a:b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5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5"/>
              </a:rPr>
              <a:t>://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5"/>
              </a:rPr>
              <a:t>www.cisco.com/c/en/us/solutions/data-center-virtualization/one-enterprise-suite/index.htmlGlobal</a:t>
            </a:r>
            <a:endParaRPr lang="en-US" sz="2000" dirty="0" smtClean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Cisco Enterprise Agreement:</a:t>
            </a:r>
            <a:b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</a:b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6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  <a:hlinkClick r:id="rId6"/>
              </a:rPr>
              <a:t>www.cisco.com/c/en/us/products/software/enterprise-agreement.html</a:t>
            </a:r>
            <a:endParaRPr lang="en-US" sz="2000" dirty="0" smtClean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05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iscoSans" charset="0"/>
              </a:rPr>
              <a:t>Wrap Up</a:t>
            </a:r>
            <a:endParaRPr lang="en-US" sz="3200" dirty="0" smtClean="0">
              <a:solidFill>
                <a:schemeClr val="bg1"/>
              </a:solidFill>
              <a:latin typeface="CiscoSans" charset="0"/>
            </a:endParaRPr>
          </a:p>
          <a:p>
            <a:endParaRPr lang="en-US" sz="2400" dirty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ONE Software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Suite Overview</a:t>
            </a:r>
            <a:endParaRPr lang="en-US" sz="2800" dirty="0" smtClean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Enterprise Agreement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for Cisco ONE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Service Provider License Agreement (SPLA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Cisco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5664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91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7702" y="179104"/>
            <a:ext cx="8288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iscoSans" charset="0"/>
              </a:rPr>
              <a:t>Agenda</a:t>
            </a:r>
            <a:endParaRPr lang="en-US" sz="3200" dirty="0" smtClean="0">
              <a:solidFill>
                <a:schemeClr val="bg1"/>
              </a:solidFill>
              <a:latin typeface="CiscoSans" charset="0"/>
            </a:endParaRPr>
          </a:p>
          <a:p>
            <a:endParaRPr lang="en-US" sz="2400" dirty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iscoSans" charset="0"/>
              </a:rPr>
              <a:t>Cisco </a:t>
            </a:r>
            <a:r>
              <a:rPr lang="en-US" sz="2800" dirty="0" smtClean="0">
                <a:solidFill>
                  <a:srgbClr val="FF0000"/>
                </a:solidFill>
                <a:latin typeface="CiscoSans" charset="0"/>
              </a:rPr>
              <a:t>ONE Software </a:t>
            </a:r>
            <a:r>
              <a:rPr lang="en-US" sz="2800" dirty="0" smtClean="0">
                <a:solidFill>
                  <a:srgbClr val="FF0000"/>
                </a:solidFill>
                <a:latin typeface="CiscoSans" charset="0"/>
              </a:rPr>
              <a:t>Suite Overview</a:t>
            </a:r>
            <a:endParaRPr lang="en-US" sz="2800" dirty="0" smtClean="0">
              <a:solidFill>
                <a:srgbClr val="FF0000"/>
              </a:solidFill>
              <a:latin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Enterprise Agreement 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for Cisco ONE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800" dirty="0">
                <a:solidFill>
                  <a:schemeClr val="bg1"/>
                </a:solidFill>
                <a:latin typeface="CiscoSans" charset="0"/>
              </a:rPr>
              <a:t>Service Provider License Agreement (SPLA</a:t>
            </a:r>
            <a:r>
              <a:rPr lang="en-US" sz="2800" dirty="0" smtClean="0">
                <a:solidFill>
                  <a:schemeClr val="bg1"/>
                </a:solidFill>
                <a:latin typeface="CiscoSans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Cisco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1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695" y="166917"/>
            <a:ext cx="74921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iscoSans" charset="0"/>
              </a:rPr>
              <a:t>What is Cisco Software</a:t>
            </a:r>
            <a:r>
              <a:rPr lang="en-US" sz="3200" dirty="0" smtClean="0">
                <a:solidFill>
                  <a:schemeClr val="bg1"/>
                </a:solidFill>
                <a:latin typeface="CiscoSans" charset="0"/>
              </a:rPr>
              <a:t>?</a:t>
            </a:r>
          </a:p>
          <a:p>
            <a:endParaRPr lang="en-US" sz="2400" dirty="0">
              <a:solidFill>
                <a:schemeClr val="bg1"/>
              </a:solidFill>
              <a:latin typeface="CiscoSans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iscoSans" charset="0"/>
              </a:rPr>
              <a:t>Cisco </a:t>
            </a:r>
            <a:r>
              <a:rPr lang="en-US" sz="2400" dirty="0" smtClean="0">
                <a:solidFill>
                  <a:schemeClr val="bg1"/>
                </a:solidFill>
                <a:latin typeface="CiscoSans" charset="0"/>
              </a:rPr>
              <a:t>software </a:t>
            </a:r>
            <a:r>
              <a:rPr lang="en-US" sz="2400" dirty="0">
                <a:solidFill>
                  <a:schemeClr val="bg1"/>
                </a:solidFill>
                <a:latin typeface="CiscoSans" charset="0"/>
              </a:rPr>
              <a:t>provides customers the latest innovations in networking, infrastructure, collaboration, security, and more. It consists of products (</a:t>
            </a:r>
            <a:r>
              <a:rPr lang="en-US" sz="2400" dirty="0" smtClean="0">
                <a:solidFill>
                  <a:schemeClr val="bg1"/>
                </a:solidFill>
                <a:latin typeface="CiscoSans" charset="0"/>
              </a:rPr>
              <a:t>e.g. </a:t>
            </a:r>
            <a:r>
              <a:rPr lang="en-US" sz="2400" dirty="0" smtClean="0">
                <a:solidFill>
                  <a:srgbClr val="FF0000"/>
                </a:solidFill>
                <a:latin typeface="CiscoSans" charset="0"/>
              </a:rPr>
              <a:t>Cisco </a:t>
            </a:r>
            <a:r>
              <a:rPr lang="en-US" sz="2400" dirty="0">
                <a:solidFill>
                  <a:srgbClr val="FF0000"/>
                </a:solidFill>
                <a:latin typeface="CiscoSans" charset="0"/>
              </a:rPr>
              <a:t>ONE</a:t>
            </a:r>
            <a:r>
              <a:rPr lang="en-US" sz="2400" dirty="0">
                <a:solidFill>
                  <a:schemeClr val="bg1"/>
                </a:solidFill>
                <a:latin typeface="CiscoSans" charset="0"/>
              </a:rPr>
              <a:t>), buying programs (e.g</a:t>
            </a:r>
            <a:r>
              <a:rPr lang="en-US" sz="2400" dirty="0" smtClean="0">
                <a:solidFill>
                  <a:schemeClr val="bg1"/>
                </a:solidFill>
                <a:latin typeface="CiscoSans" charset="0"/>
              </a:rPr>
              <a:t>. </a:t>
            </a:r>
            <a:r>
              <a:rPr lang="en-US" sz="2400" dirty="0">
                <a:solidFill>
                  <a:schemeClr val="bg1"/>
                </a:solidFill>
                <a:latin typeface="CiscoSans" charset="0"/>
              </a:rPr>
              <a:t>Enterprise Agreement), software management capabilities (e.g</a:t>
            </a:r>
            <a:r>
              <a:rPr lang="en-US" sz="2400" dirty="0" smtClean="0">
                <a:solidFill>
                  <a:schemeClr val="bg1"/>
                </a:solidFill>
                <a:latin typeface="CiscoSans" charset="0"/>
              </a:rPr>
              <a:t>. </a:t>
            </a:r>
            <a:r>
              <a:rPr lang="en-US" sz="2400" dirty="0">
                <a:solidFill>
                  <a:schemeClr val="bg1"/>
                </a:solidFill>
                <a:latin typeface="CiscoSans" charset="0"/>
              </a:rPr>
              <a:t>Smart Accounts) and more.</a:t>
            </a:r>
          </a:p>
        </p:txBody>
      </p:sp>
    </p:spTree>
    <p:extLst>
      <p:ext uri="{BB962C8B-B14F-4D97-AF65-F5344CB8AC3E}">
        <p14:creationId xmlns:p14="http://schemas.microsoft.com/office/powerpoint/2010/main" val="427083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695" y="166917"/>
            <a:ext cx="74921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iscoSans" charset="0"/>
              </a:rPr>
              <a:t>What is Cisco </a:t>
            </a:r>
            <a:r>
              <a:rPr lang="en-US" sz="3200" dirty="0" smtClean="0">
                <a:solidFill>
                  <a:schemeClr val="bg1"/>
                </a:solidFill>
                <a:latin typeface="CiscoSans" charset="0"/>
              </a:rPr>
              <a:t>ONE?</a:t>
            </a:r>
            <a:endParaRPr lang="en-US" sz="3200" dirty="0" smtClean="0">
              <a:solidFill>
                <a:schemeClr val="bg1"/>
              </a:solidFill>
              <a:latin typeface="CiscoSans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iscoSans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CiscoSans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pen </a:t>
            </a:r>
            <a:r>
              <a:rPr lang="en-US" sz="2000" dirty="0">
                <a:solidFill>
                  <a:srgbClr val="FF0000"/>
                </a:solidFill>
                <a:latin typeface="CiscoSans" charset="0"/>
              </a:rPr>
              <a:t>N</a:t>
            </a:r>
            <a:r>
              <a:rPr lang="en-US" sz="2000" dirty="0">
                <a:solidFill>
                  <a:schemeClr val="bg1"/>
                </a:solidFill>
                <a:latin typeface="CiscoSans" charset="0"/>
              </a:rPr>
              <a:t>etwork </a:t>
            </a:r>
            <a:r>
              <a:rPr lang="en-US" sz="2000" dirty="0" smtClean="0">
                <a:solidFill>
                  <a:srgbClr val="FF0000"/>
                </a:solidFill>
                <a:latin typeface="CiscoSans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nvironment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Network </a:t>
            </a:r>
            <a:r>
              <a:rPr lang="en-US" sz="2000" dirty="0">
                <a:solidFill>
                  <a:schemeClr val="bg1"/>
                </a:solidFill>
                <a:latin typeface="CiscoSans" charset="0"/>
              </a:rPr>
              <a:t>automation and more efficient 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operations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Hardware, software, services, support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Physical and virtual services</a:t>
            </a:r>
          </a:p>
          <a:p>
            <a:pPr marL="799970" lvl="1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Hypervisors</a:t>
            </a:r>
          </a:p>
          <a:p>
            <a:pPr marL="799970" lvl="1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Software Defined Networking</a:t>
            </a:r>
          </a:p>
          <a:p>
            <a:pPr marL="799970" lvl="1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Network Function Virtualization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New licensing model</a:t>
            </a:r>
          </a:p>
          <a:p>
            <a:pPr marL="799970" lvl="1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Smart Licensing/Smart Accounts</a:t>
            </a:r>
          </a:p>
          <a:p>
            <a:pPr marL="799970" lvl="1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Enterprise Agreements</a:t>
            </a:r>
          </a:p>
          <a:p>
            <a:pPr marL="799970" lvl="1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Service Provider License Agreement (</a:t>
            </a:r>
            <a:r>
              <a:rPr lang="en-US" sz="2000" dirty="0" smtClean="0">
                <a:solidFill>
                  <a:srgbClr val="FF0000"/>
                </a:solidFill>
                <a:latin typeface="CiscoSans" charset="0"/>
              </a:rPr>
              <a:t>SPLA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242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695" y="166917"/>
            <a:ext cx="76667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Key Differentiators</a:t>
            </a:r>
          </a:p>
          <a:p>
            <a:endParaRPr lang="en-US" sz="2000" dirty="0" smtClean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Policy </a:t>
            </a: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Driven – Compute, Networking, Storage</a:t>
            </a:r>
          </a:p>
          <a:p>
            <a:pPr marL="79997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Governance</a:t>
            </a:r>
          </a:p>
          <a:p>
            <a:pPr marL="79997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Security</a:t>
            </a:r>
          </a:p>
          <a:p>
            <a:pPr marL="79997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Standardization</a:t>
            </a:r>
            <a:endParaRPr lang="en-US" sz="2000" dirty="0">
              <a:solidFill>
                <a:schemeClr val="bg1"/>
              </a:solidFill>
              <a:latin typeface="CiscoSans" charset="0"/>
              <a:ea typeface="CiscoSans" charset="0"/>
              <a:cs typeface="Cisco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Ease of implementation and management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Global Visibility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Virtual and Physical / Hypervisor Independent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Single Point of Support </a:t>
            </a:r>
            <a:r>
              <a:rPr lang="en-US" sz="2000" dirty="0" smtClean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System</a:t>
            </a: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, Network, Storage, Virtualization, Automation, Analytics, 3</a:t>
            </a:r>
            <a:r>
              <a:rPr lang="en-US" sz="2000" baseline="30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 Party SW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iscoSans" charset="0"/>
                <a:ea typeface="CiscoSans" charset="0"/>
                <a:cs typeface="CiscoSans" charset="0"/>
              </a:rPr>
              <a:t>Open API’s</a:t>
            </a:r>
          </a:p>
          <a:p>
            <a:endParaRPr lang="en-US" sz="2000" dirty="0" smtClean="0">
              <a:solidFill>
                <a:schemeClr val="bg1"/>
              </a:solidFill>
              <a:latin typeface="Cisco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3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65598" y="325432"/>
            <a:ext cx="8364581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smtClean="0"/>
              <a:t>Form Factor Independence</a:t>
            </a:r>
            <a:br>
              <a:rPr lang="en-US" sz="3000" smtClean="0"/>
            </a:br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6501" y="723724"/>
            <a:ext cx="8574839" cy="2891339"/>
            <a:chOff x="378827" y="1429423"/>
            <a:chExt cx="11433118" cy="3855118"/>
          </a:xfrm>
        </p:grpSpPr>
        <p:sp>
          <p:nvSpPr>
            <p:cNvPr id="7" name="Rectangle 6"/>
            <p:cNvSpPr/>
            <p:nvPr/>
          </p:nvSpPr>
          <p:spPr>
            <a:xfrm>
              <a:off x="378827" y="1430861"/>
              <a:ext cx="11433118" cy="27464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tx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827" y="1585273"/>
              <a:ext cx="11422458" cy="44072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  <p:sp>
          <p:nvSpPr>
            <p:cNvPr id="9" name="Text Placeholder 3" descr="Left:  Consolidation  and Virtualization"/>
            <p:cNvSpPr txBox="1">
              <a:spLocks/>
            </p:cNvSpPr>
            <p:nvPr/>
          </p:nvSpPr>
          <p:spPr>
            <a:xfrm>
              <a:off x="1895058" y="4248671"/>
              <a:ext cx="2421460" cy="566288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 cap="all">
                  <a:solidFill>
                    <a:schemeClr val="accent3"/>
                  </a:solidFill>
                </a:defRPr>
              </a:lvl1pPr>
            </a:lstStyle>
            <a:p>
              <a:r>
                <a:rPr lang="en-US" sz="1200" b="0" cap="none" dirty="0">
                  <a:solidFill>
                    <a:schemeClr val="bg1"/>
                  </a:solidFill>
                  <a:latin typeface="+mj-lt"/>
                </a:rPr>
                <a:t>Mainstream </a:t>
              </a:r>
              <a:br>
                <a:rPr lang="en-US" sz="1200" b="0" cap="none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0" cap="none" dirty="0">
                  <a:solidFill>
                    <a:schemeClr val="bg1"/>
                  </a:solidFill>
                  <a:latin typeface="+mj-lt"/>
                </a:rPr>
                <a:t>Computing</a:t>
              </a:r>
            </a:p>
          </p:txBody>
        </p:sp>
        <p:sp>
          <p:nvSpPr>
            <p:cNvPr id="10" name="Text Placeholder 3" descr="Left:  Scale Out "/>
            <p:cNvSpPr txBox="1">
              <a:spLocks/>
            </p:cNvSpPr>
            <p:nvPr/>
          </p:nvSpPr>
          <p:spPr>
            <a:xfrm>
              <a:off x="10222297" y="4359470"/>
              <a:ext cx="1159117" cy="344688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 cap="all">
                  <a:solidFill>
                    <a:schemeClr val="accent3"/>
                  </a:solidFill>
                </a:defRPr>
              </a:lvl1pPr>
            </a:lstStyle>
            <a:p>
              <a:r>
                <a:rPr lang="en-US" sz="1200" b="0" cap="none" dirty="0">
                  <a:solidFill>
                    <a:schemeClr val="bg1"/>
                  </a:solidFill>
                  <a:latin typeface="+mj-lt"/>
                </a:rPr>
                <a:t>Scale Out </a:t>
              </a:r>
            </a:p>
          </p:txBody>
        </p:sp>
        <p:sp>
          <p:nvSpPr>
            <p:cNvPr id="11" name="Text Placeholder 3" descr="Left:  Hyperconverged"/>
            <p:cNvSpPr txBox="1">
              <a:spLocks/>
            </p:cNvSpPr>
            <p:nvPr/>
          </p:nvSpPr>
          <p:spPr>
            <a:xfrm>
              <a:off x="6512435" y="4254655"/>
              <a:ext cx="1891483" cy="566288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 cap="all">
                  <a:solidFill>
                    <a:schemeClr val="accent3"/>
                  </a:solidFill>
                </a:defRPr>
              </a:lvl1pPr>
            </a:lstStyle>
            <a:p>
              <a:r>
                <a:rPr lang="en-US" sz="1200" cap="none" dirty="0">
                  <a:solidFill>
                    <a:schemeClr val="bg1"/>
                  </a:solidFill>
                  <a:latin typeface="+mj-lt"/>
                </a:rPr>
                <a:t>Hyperconverged</a:t>
              </a:r>
            </a:p>
            <a:p>
              <a:r>
                <a:rPr lang="en-US" sz="1200" cap="none" dirty="0">
                  <a:solidFill>
                    <a:schemeClr val="bg1"/>
                  </a:solidFill>
                  <a:latin typeface="+mj-lt"/>
                </a:rPr>
                <a:t>Infrastructure</a:t>
              </a:r>
            </a:p>
          </p:txBody>
        </p:sp>
        <p:sp>
          <p:nvSpPr>
            <p:cNvPr id="12" name="Text Placeholder 3" descr="Left:  Integrated Infrastructure"/>
            <p:cNvSpPr txBox="1">
              <a:spLocks/>
            </p:cNvSpPr>
            <p:nvPr/>
          </p:nvSpPr>
          <p:spPr>
            <a:xfrm>
              <a:off x="4320689" y="4236361"/>
              <a:ext cx="1756352" cy="590909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 cap="all">
                  <a:solidFill>
                    <a:schemeClr val="accent3"/>
                  </a:solidFill>
                </a:defRPr>
              </a:lvl1pPr>
            </a:lstStyle>
            <a:p>
              <a:pPr>
                <a:lnSpc>
                  <a:spcPct val="95000"/>
                </a:lnSpc>
              </a:pPr>
              <a:r>
                <a:rPr lang="en-US" sz="1200" b="0" cap="none" dirty="0">
                  <a:solidFill>
                    <a:schemeClr val="bg1"/>
                  </a:solidFill>
                  <a:latin typeface="+mj-lt"/>
                </a:rPr>
                <a:t>Converged Infrastructure</a:t>
              </a:r>
            </a:p>
          </p:txBody>
        </p:sp>
        <p:sp>
          <p:nvSpPr>
            <p:cNvPr id="13" name="Text Placeholder 3" descr="Left:  Consolidation  and Virtualization"/>
            <p:cNvSpPr txBox="1">
              <a:spLocks/>
            </p:cNvSpPr>
            <p:nvPr/>
          </p:nvSpPr>
          <p:spPr>
            <a:xfrm>
              <a:off x="846406" y="4359470"/>
              <a:ext cx="909043" cy="344688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 cap="all">
                  <a:solidFill>
                    <a:schemeClr val="accent3"/>
                  </a:solidFill>
                </a:defRPr>
              </a:lvl1pPr>
            </a:lstStyle>
            <a:p>
              <a:pPr algn="l"/>
              <a:r>
                <a:rPr lang="en-US" sz="1200" b="0" cap="none" dirty="0">
                  <a:solidFill>
                    <a:schemeClr val="bg1"/>
                  </a:solidFill>
                  <a:latin typeface="+mj-lt"/>
                </a:rPr>
                <a:t>ROBO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37169" y="2150220"/>
              <a:ext cx="1524011" cy="923308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b">
              <a:spAutoFit/>
            </a:bodyPr>
            <a:lstStyle/>
            <a:p>
              <a:pPr algn="ctr" defTabSz="456621"/>
              <a:r>
                <a:rPr lang="en-US" sz="975" b="1" dirty="0">
                  <a:solidFill>
                    <a:schemeClr val="bg2"/>
                  </a:solidFill>
                  <a:latin typeface="+mj-lt"/>
                  <a:ea typeface="Apple LiGothic Medium"/>
                  <a:cs typeface="Apple LiGothic Medium"/>
                </a:rPr>
                <a:t>Rack Servers: Cisco UCS C-Series and S-Series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0782" y="3066182"/>
              <a:ext cx="1033545" cy="718628"/>
            </a:xfrm>
            <a:prstGeom prst="rect">
              <a:avLst/>
            </a:prstGeom>
            <a:effec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9560" y="3044961"/>
              <a:ext cx="1025620" cy="905601"/>
            </a:xfrm>
            <a:prstGeom prst="rect">
              <a:avLst/>
            </a:prstGeom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231872" y="2139962"/>
              <a:ext cx="1747833" cy="523199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b">
              <a:spAutoFit/>
            </a:bodyPr>
            <a:lstStyle>
              <a:defPPr>
                <a:defRPr lang="en-US"/>
              </a:defPPr>
              <a:lvl1pPr algn="ctr" defTabSz="456701">
                <a:defRPr sz="1100">
                  <a:solidFill>
                    <a:schemeClr val="bg2"/>
                  </a:solidFill>
                </a:defRPr>
              </a:lvl1pPr>
            </a:lstStyle>
            <a:p>
              <a:r>
                <a:rPr lang="en-US" sz="975" b="1" dirty="0">
                  <a:latin typeface="+mj-lt"/>
                  <a:ea typeface="Apple LiGothic Medium"/>
                  <a:cs typeface="Apple LiGothic Medium"/>
                </a:rPr>
                <a:t>Fourth-Generation Cisco UCS</a:t>
              </a:r>
            </a:p>
          </p:txBody>
        </p:sp>
        <p:pic>
          <p:nvPicPr>
            <p:cNvPr id="18" name="Mini Rack Picture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596" y="3181222"/>
              <a:ext cx="790667" cy="8719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530611" y="2129680"/>
              <a:ext cx="1943735" cy="523199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456990"/>
              <a:r>
                <a:rPr lang="en-US" sz="975" b="1" dirty="0">
                  <a:solidFill>
                    <a:schemeClr val="bg2"/>
                  </a:solidFill>
                  <a:latin typeface="+mj-lt"/>
                </a:rPr>
                <a:t>Cisco HyperFlex</a:t>
              </a:r>
              <a:r>
                <a:rPr lang="en-US" sz="975" b="1" dirty="0">
                  <a:solidFill>
                    <a:schemeClr val="bg2"/>
                  </a:solidFill>
                  <a:latin typeface="+mj-lt"/>
                  <a:cs typeface="Arial"/>
                </a:rPr>
                <a:t>™</a:t>
              </a:r>
              <a:r>
                <a:rPr lang="en-US" sz="975" b="1" dirty="0">
                  <a:solidFill>
                    <a:schemeClr val="bg2"/>
                  </a:solidFill>
                  <a:latin typeface="+mj-lt"/>
                </a:rPr>
                <a:t> Systems</a:t>
              </a:r>
            </a:p>
          </p:txBody>
        </p:sp>
        <p:pic>
          <p:nvPicPr>
            <p:cNvPr id="20" name="Picture 19" descr="Front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0611" y="3352065"/>
              <a:ext cx="1873179" cy="57368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18414" y="2145091"/>
              <a:ext cx="1672115" cy="723253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b">
              <a:spAutoFit/>
            </a:bodyPr>
            <a:lstStyle>
              <a:defPPr>
                <a:defRPr lang="en-US"/>
              </a:defPPr>
              <a:lvl1pPr algn="ctr" defTabSz="456701">
                <a:defRPr sz="1100">
                  <a:solidFill>
                    <a:schemeClr val="bg2"/>
                  </a:solidFill>
                </a:defRPr>
              </a:lvl1pPr>
            </a:lstStyle>
            <a:p>
              <a:r>
                <a:rPr lang="en-US" sz="975" b="1" dirty="0">
                  <a:latin typeface="+mj-lt"/>
                  <a:ea typeface="Apple LiGothic Medium"/>
                  <a:cs typeface="Apple LiGothic Medium"/>
                </a:rPr>
                <a:t>Cisco UCS</a:t>
              </a:r>
              <a:r>
                <a:rPr lang="en-US" sz="975" b="1" baseline="30000" dirty="0">
                  <a:latin typeface="+mj-lt"/>
                  <a:ea typeface="Apple LiGothic Medium"/>
                  <a:cs typeface="Arial"/>
                </a:rPr>
                <a:t>®</a:t>
              </a:r>
              <a:r>
                <a:rPr lang="en-US" sz="975" b="1" dirty="0">
                  <a:latin typeface="+mj-lt"/>
                  <a:ea typeface="Apple LiGothic Medium"/>
                  <a:cs typeface="Apple LiGothic Medium"/>
                </a:rPr>
                <a:t> Mini</a:t>
              </a:r>
            </a:p>
            <a:p>
              <a:r>
                <a:rPr lang="en-US" sz="975" b="1" dirty="0">
                  <a:latin typeface="+mj-lt"/>
                  <a:ea typeface="Apple LiGothic Medium"/>
                  <a:cs typeface="Apple LiGothic Medium"/>
                </a:rPr>
                <a:t>Cisco UCS E-Series Servers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62527" y="2139962"/>
              <a:ext cx="1499764" cy="523199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b">
              <a:spAutoFit/>
            </a:bodyPr>
            <a:lstStyle/>
            <a:p>
              <a:pPr algn="ctr" defTabSz="456583"/>
              <a:r>
                <a:rPr lang="en-US" sz="975" b="1" dirty="0">
                  <a:solidFill>
                    <a:schemeClr val="bg2"/>
                  </a:solidFill>
                  <a:latin typeface="+mj-lt"/>
                  <a:ea typeface="Apple LiGothic Medium"/>
                  <a:cs typeface="Apple LiGothic Medium"/>
                </a:rPr>
                <a:t>Microsoft Azure Stack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2286" y="3694494"/>
              <a:ext cx="969875" cy="419596"/>
            </a:xfrm>
            <a:prstGeom prst="rect">
              <a:avLst/>
            </a:prstGeom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4128387" y="2139962"/>
              <a:ext cx="2152243" cy="523199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b">
              <a:spAutoFit/>
            </a:bodyPr>
            <a:lstStyle>
              <a:defPPr>
                <a:defRPr lang="en-US"/>
              </a:defPPr>
              <a:lvl1pPr algn="ctr" defTabSz="456701">
                <a:defRPr sz="1100">
                  <a:solidFill>
                    <a:schemeClr val="bg2"/>
                  </a:solidFill>
                </a:defRPr>
              </a:lvl1pPr>
            </a:lstStyle>
            <a:p>
              <a:r>
                <a:rPr lang="en-US" sz="975" b="1" dirty="0">
                  <a:latin typeface="+mj-lt"/>
                  <a:ea typeface="Apple LiGothic Medium"/>
                  <a:cs typeface="Apple LiGothic Medium"/>
                </a:rPr>
                <a:t>Cisco UCS Integrated Infrastructure Solutions</a:t>
              </a:r>
            </a:p>
          </p:txBody>
        </p:sp>
        <p:grpSp>
          <p:nvGrpSpPr>
            <p:cNvPr id="25" name="Group 147"/>
            <p:cNvGrpSpPr/>
            <p:nvPr/>
          </p:nvGrpSpPr>
          <p:grpSpPr>
            <a:xfrm>
              <a:off x="4083576" y="2958030"/>
              <a:ext cx="2271748" cy="1037405"/>
              <a:chOff x="3039181" y="2188425"/>
              <a:chExt cx="1651997" cy="538080"/>
            </a:xfrm>
          </p:grpSpPr>
          <p:pic>
            <p:nvPicPr>
              <p:cNvPr id="107" name="Picture 58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181" y="2210690"/>
                <a:ext cx="255675" cy="48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107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455064" y="2199554"/>
                <a:ext cx="236114" cy="483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5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400189" y="2218914"/>
                <a:ext cx="227607" cy="48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109" descr="12938_Cisco-Nimble_SmartStack_FR-2_Left_150_dpi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0769" y="2188425"/>
                <a:ext cx="273793" cy="53808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2938" y="2203274"/>
                <a:ext cx="266178" cy="507709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2341" y="1733829"/>
              <a:ext cx="630726" cy="1955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13147" y="1739248"/>
              <a:ext cx="266719" cy="2016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768" y="1764279"/>
              <a:ext cx="500808" cy="133484"/>
            </a:xfrm>
            <a:prstGeom prst="rect">
              <a:avLst/>
            </a:prstGeom>
          </p:spPr>
        </p:pic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647049" y="1698543"/>
              <a:ext cx="320221" cy="205699"/>
            </a:xfrm>
            <a:custGeom>
              <a:avLst/>
              <a:gdLst>
                <a:gd name="T0" fmla="*/ 247 w 274"/>
                <a:gd name="T1" fmla="*/ 105 h 174"/>
                <a:gd name="T2" fmla="*/ 227 w 274"/>
                <a:gd name="T3" fmla="*/ 85 h 174"/>
                <a:gd name="T4" fmla="*/ 114 w 274"/>
                <a:gd name="T5" fmla="*/ 56 h 174"/>
                <a:gd name="T6" fmla="*/ 62 w 274"/>
                <a:gd name="T7" fmla="*/ 85 h 174"/>
                <a:gd name="T8" fmla="*/ 59 w 274"/>
                <a:gd name="T9" fmla="*/ 174 h 174"/>
                <a:gd name="T10" fmla="*/ 133 w 274"/>
                <a:gd name="T11" fmla="*/ 174 h 174"/>
                <a:gd name="T12" fmla="*/ 226 w 274"/>
                <a:gd name="T13" fmla="*/ 174 h 174"/>
                <a:gd name="T14" fmla="*/ 274 w 274"/>
                <a:gd name="T15" fmla="*/ 141 h 174"/>
                <a:gd name="T16" fmla="*/ 247 w 274"/>
                <a:gd name="T17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74">
                  <a:moveTo>
                    <a:pt x="247" y="105"/>
                  </a:moveTo>
                  <a:cubicBezTo>
                    <a:pt x="248" y="92"/>
                    <a:pt x="236" y="85"/>
                    <a:pt x="227" y="85"/>
                  </a:cubicBezTo>
                  <a:cubicBezTo>
                    <a:pt x="241" y="7"/>
                    <a:pt x="124" y="0"/>
                    <a:pt x="114" y="56"/>
                  </a:cubicBezTo>
                  <a:cubicBezTo>
                    <a:pt x="82" y="39"/>
                    <a:pt x="58" y="66"/>
                    <a:pt x="62" y="85"/>
                  </a:cubicBezTo>
                  <a:cubicBezTo>
                    <a:pt x="0" y="85"/>
                    <a:pt x="6" y="174"/>
                    <a:pt x="59" y="174"/>
                  </a:cubicBezTo>
                  <a:cubicBezTo>
                    <a:pt x="78" y="174"/>
                    <a:pt x="133" y="174"/>
                    <a:pt x="133" y="174"/>
                  </a:cubicBezTo>
                  <a:cubicBezTo>
                    <a:pt x="133" y="174"/>
                    <a:pt x="194" y="174"/>
                    <a:pt x="226" y="174"/>
                  </a:cubicBezTo>
                  <a:cubicBezTo>
                    <a:pt x="257" y="174"/>
                    <a:pt x="274" y="164"/>
                    <a:pt x="274" y="141"/>
                  </a:cubicBezTo>
                  <a:cubicBezTo>
                    <a:pt x="274" y="118"/>
                    <a:pt x="261" y="110"/>
                    <a:pt x="247" y="1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grpSp>
          <p:nvGrpSpPr>
            <p:cNvPr id="30" name="Group 12"/>
            <p:cNvGrpSpPr/>
            <p:nvPr/>
          </p:nvGrpSpPr>
          <p:grpSpPr>
            <a:xfrm>
              <a:off x="2539561" y="1741404"/>
              <a:ext cx="1132458" cy="191261"/>
              <a:chOff x="2144710" y="1559580"/>
              <a:chExt cx="849565" cy="143446"/>
            </a:xfrm>
          </p:grpSpPr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889138" y="1562144"/>
                <a:ext cx="105137" cy="138319"/>
              </a:xfrm>
              <a:custGeom>
                <a:avLst/>
                <a:gdLst>
                  <a:gd name="T0" fmla="*/ 87 w 146"/>
                  <a:gd name="T1" fmla="*/ 0 h 165"/>
                  <a:gd name="T2" fmla="*/ 75 w 146"/>
                  <a:gd name="T3" fmla="*/ 5 h 165"/>
                  <a:gd name="T4" fmla="*/ 16 w 146"/>
                  <a:gd name="T5" fmla="*/ 64 h 165"/>
                  <a:gd name="T6" fmla="*/ 15 w 146"/>
                  <a:gd name="T7" fmla="*/ 84 h 165"/>
                  <a:gd name="T8" fmla="*/ 84 w 146"/>
                  <a:gd name="T9" fmla="*/ 15 h 165"/>
                  <a:gd name="T10" fmla="*/ 87 w 146"/>
                  <a:gd name="T11" fmla="*/ 14 h 165"/>
                  <a:gd name="T12" fmla="*/ 89 w 146"/>
                  <a:gd name="T13" fmla="*/ 15 h 165"/>
                  <a:gd name="T14" fmla="*/ 132 w 146"/>
                  <a:gd name="T15" fmla="*/ 57 h 165"/>
                  <a:gd name="T16" fmla="*/ 133 w 146"/>
                  <a:gd name="T17" fmla="*/ 60 h 165"/>
                  <a:gd name="T18" fmla="*/ 132 w 146"/>
                  <a:gd name="T19" fmla="*/ 62 h 165"/>
                  <a:gd name="T20" fmla="*/ 48 w 146"/>
                  <a:gd name="T21" fmla="*/ 146 h 165"/>
                  <a:gd name="T22" fmla="*/ 34 w 146"/>
                  <a:gd name="T23" fmla="*/ 152 h 165"/>
                  <a:gd name="T24" fmla="*/ 19 w 146"/>
                  <a:gd name="T25" fmla="*/ 146 h 165"/>
                  <a:gd name="T26" fmla="*/ 13 w 146"/>
                  <a:gd name="T27" fmla="*/ 132 h 165"/>
                  <a:gd name="T28" fmla="*/ 19 w 146"/>
                  <a:gd name="T29" fmla="*/ 118 h 165"/>
                  <a:gd name="T30" fmla="*/ 86 w 146"/>
                  <a:gd name="T31" fmla="*/ 51 h 165"/>
                  <a:gd name="T32" fmla="*/ 96 w 146"/>
                  <a:gd name="T33" fmla="*/ 60 h 165"/>
                  <a:gd name="T34" fmla="*/ 96 w 146"/>
                  <a:gd name="T35" fmla="*/ 61 h 165"/>
                  <a:gd name="T36" fmla="*/ 43 w 146"/>
                  <a:gd name="T37" fmla="*/ 113 h 165"/>
                  <a:gd name="T38" fmla="*/ 53 w 146"/>
                  <a:gd name="T39" fmla="*/ 117 h 165"/>
                  <a:gd name="T40" fmla="*/ 63 w 146"/>
                  <a:gd name="T41" fmla="*/ 112 h 165"/>
                  <a:gd name="T42" fmla="*/ 115 w 146"/>
                  <a:gd name="T43" fmla="*/ 60 h 165"/>
                  <a:gd name="T44" fmla="*/ 86 w 146"/>
                  <a:gd name="T45" fmla="*/ 32 h 165"/>
                  <a:gd name="T46" fmla="*/ 10 w 146"/>
                  <a:gd name="T47" fmla="*/ 108 h 165"/>
                  <a:gd name="T48" fmla="*/ 0 w 146"/>
                  <a:gd name="T49" fmla="*/ 132 h 165"/>
                  <a:gd name="T50" fmla="*/ 10 w 146"/>
                  <a:gd name="T51" fmla="*/ 156 h 165"/>
                  <a:gd name="T52" fmla="*/ 34 w 146"/>
                  <a:gd name="T53" fmla="*/ 165 h 165"/>
                  <a:gd name="T54" fmla="*/ 57 w 146"/>
                  <a:gd name="T55" fmla="*/ 156 h 165"/>
                  <a:gd name="T56" fmla="*/ 141 w 146"/>
                  <a:gd name="T57" fmla="*/ 72 h 165"/>
                  <a:gd name="T58" fmla="*/ 146 w 146"/>
                  <a:gd name="T59" fmla="*/ 60 h 165"/>
                  <a:gd name="T60" fmla="*/ 141 w 146"/>
                  <a:gd name="T61" fmla="*/ 48 h 165"/>
                  <a:gd name="T62" fmla="*/ 99 w 146"/>
                  <a:gd name="T63" fmla="*/ 5 h 165"/>
                  <a:gd name="T64" fmla="*/ 87 w 146"/>
                  <a:gd name="T6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6" h="165">
                    <a:moveTo>
                      <a:pt x="87" y="0"/>
                    </a:moveTo>
                    <a:cubicBezTo>
                      <a:pt x="82" y="0"/>
                      <a:pt x="78" y="2"/>
                      <a:pt x="75" y="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1" y="70"/>
                      <a:pt x="10" y="78"/>
                      <a:pt x="15" y="84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5" y="14"/>
                      <a:pt x="86" y="14"/>
                      <a:pt x="87" y="14"/>
                    </a:cubicBezTo>
                    <a:cubicBezTo>
                      <a:pt x="88" y="14"/>
                      <a:pt x="89" y="14"/>
                      <a:pt x="89" y="15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3" y="58"/>
                      <a:pt x="133" y="59"/>
                      <a:pt x="133" y="60"/>
                    </a:cubicBezTo>
                    <a:cubicBezTo>
                      <a:pt x="133" y="61"/>
                      <a:pt x="133" y="61"/>
                      <a:pt x="132" y="62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4" y="150"/>
                      <a:pt x="39" y="152"/>
                      <a:pt x="34" y="152"/>
                    </a:cubicBezTo>
                    <a:cubicBezTo>
                      <a:pt x="28" y="152"/>
                      <a:pt x="23" y="150"/>
                      <a:pt x="19" y="146"/>
                    </a:cubicBezTo>
                    <a:cubicBezTo>
                      <a:pt x="16" y="142"/>
                      <a:pt x="13" y="137"/>
                      <a:pt x="13" y="132"/>
                    </a:cubicBezTo>
                    <a:cubicBezTo>
                      <a:pt x="13" y="127"/>
                      <a:pt x="16" y="122"/>
                      <a:pt x="19" y="118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6" y="115"/>
                      <a:pt x="49" y="117"/>
                      <a:pt x="53" y="117"/>
                    </a:cubicBezTo>
                    <a:cubicBezTo>
                      <a:pt x="57" y="117"/>
                      <a:pt x="61" y="115"/>
                      <a:pt x="63" y="112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86" y="32"/>
                      <a:pt x="86" y="32"/>
                      <a:pt x="86" y="32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4" y="115"/>
                      <a:pt x="0" y="123"/>
                      <a:pt x="0" y="132"/>
                    </a:cubicBezTo>
                    <a:cubicBezTo>
                      <a:pt x="0" y="141"/>
                      <a:pt x="4" y="149"/>
                      <a:pt x="10" y="156"/>
                    </a:cubicBezTo>
                    <a:cubicBezTo>
                      <a:pt x="16" y="162"/>
                      <a:pt x="25" y="165"/>
                      <a:pt x="34" y="165"/>
                    </a:cubicBezTo>
                    <a:cubicBezTo>
                      <a:pt x="43" y="165"/>
                      <a:pt x="51" y="162"/>
                      <a:pt x="57" y="156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5" y="68"/>
                      <a:pt x="146" y="64"/>
                      <a:pt x="146" y="60"/>
                    </a:cubicBezTo>
                    <a:cubicBezTo>
                      <a:pt x="146" y="55"/>
                      <a:pt x="145" y="51"/>
                      <a:pt x="141" y="48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6" y="2"/>
                      <a:pt x="91" y="0"/>
                      <a:pt x="87" y="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52" tIns="45676" rIns="91352" bIns="45676" numCol="1" anchor="t" anchorCtr="0" compatLnSpc="1">
                <a:prstTxWarp prst="textNoShape">
                  <a:avLst/>
                </a:prstTxWarp>
              </a:bodyPr>
              <a:lstStyle/>
              <a:p>
                <a:pPr defTabSz="456164"/>
                <a:endParaRPr lang="en-US" sz="3225" dirty="0">
                  <a:solidFill>
                    <a:srgbClr val="676767"/>
                  </a:solidFill>
                  <a:latin typeface="+mj-lt"/>
                </a:endParaRPr>
              </a:p>
            </p:txBody>
          </p:sp>
          <p:grpSp>
            <p:nvGrpSpPr>
              <p:cNvPr id="100" name="Group 184"/>
              <p:cNvGrpSpPr/>
              <p:nvPr/>
            </p:nvGrpSpPr>
            <p:grpSpPr>
              <a:xfrm>
                <a:off x="2520704" y="1559580"/>
                <a:ext cx="131866" cy="143446"/>
                <a:chOff x="994888" y="2859135"/>
                <a:chExt cx="276042" cy="345492"/>
              </a:xfrm>
              <a:solidFill>
                <a:schemeClr val="tx1"/>
              </a:solidFill>
            </p:grpSpPr>
            <p:sp>
              <p:nvSpPr>
                <p:cNvPr id="102" name="Freeform 101"/>
                <p:cNvSpPr>
                  <a:spLocks noEditPoints="1"/>
                </p:cNvSpPr>
                <p:nvPr/>
              </p:nvSpPr>
              <p:spPr bwMode="auto">
                <a:xfrm>
                  <a:off x="994888" y="2859135"/>
                  <a:ext cx="276042" cy="345492"/>
                </a:xfrm>
                <a:custGeom>
                  <a:avLst/>
                  <a:gdLst>
                    <a:gd name="T0" fmla="*/ 16 w 133"/>
                    <a:gd name="T1" fmla="*/ 149 h 166"/>
                    <a:gd name="T2" fmla="*/ 16 w 133"/>
                    <a:gd name="T3" fmla="*/ 97 h 166"/>
                    <a:gd name="T4" fmla="*/ 117 w 133"/>
                    <a:gd name="T5" fmla="*/ 97 h 166"/>
                    <a:gd name="T6" fmla="*/ 117 w 133"/>
                    <a:gd name="T7" fmla="*/ 149 h 166"/>
                    <a:gd name="T8" fmla="*/ 16 w 133"/>
                    <a:gd name="T9" fmla="*/ 149 h 166"/>
                    <a:gd name="T10" fmla="*/ 16 w 133"/>
                    <a:gd name="T11" fmla="*/ 88 h 166"/>
                    <a:gd name="T12" fmla="*/ 16 w 133"/>
                    <a:gd name="T13" fmla="*/ 36 h 166"/>
                    <a:gd name="T14" fmla="*/ 117 w 133"/>
                    <a:gd name="T15" fmla="*/ 36 h 166"/>
                    <a:gd name="T16" fmla="*/ 117 w 133"/>
                    <a:gd name="T17" fmla="*/ 88 h 166"/>
                    <a:gd name="T18" fmla="*/ 16 w 133"/>
                    <a:gd name="T19" fmla="*/ 88 h 166"/>
                    <a:gd name="T20" fmla="*/ 113 w 133"/>
                    <a:gd name="T21" fmla="*/ 0 h 166"/>
                    <a:gd name="T22" fmla="*/ 20 w 133"/>
                    <a:gd name="T23" fmla="*/ 0 h 166"/>
                    <a:gd name="T24" fmla="*/ 19 w 133"/>
                    <a:gd name="T25" fmla="*/ 0 h 166"/>
                    <a:gd name="T26" fmla="*/ 0 w 133"/>
                    <a:gd name="T27" fmla="*/ 19 h 166"/>
                    <a:gd name="T28" fmla="*/ 0 w 133"/>
                    <a:gd name="T29" fmla="*/ 166 h 166"/>
                    <a:gd name="T30" fmla="*/ 133 w 133"/>
                    <a:gd name="T31" fmla="*/ 166 h 166"/>
                    <a:gd name="T32" fmla="*/ 133 w 133"/>
                    <a:gd name="T33" fmla="*/ 19 h 166"/>
                    <a:gd name="T34" fmla="*/ 113 w 133"/>
                    <a:gd name="T3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3" h="166">
                      <a:moveTo>
                        <a:pt x="16" y="149"/>
                      </a:move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7" y="149"/>
                        <a:pt x="117" y="149"/>
                        <a:pt x="117" y="149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moveTo>
                        <a:pt x="16" y="88"/>
                      </a:move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17" y="36"/>
                        <a:pt x="117" y="36"/>
                        <a:pt x="117" y="36"/>
                      </a:cubicBezTo>
                      <a:cubicBezTo>
                        <a:pt x="117" y="88"/>
                        <a:pt x="117" y="88"/>
                        <a:pt x="117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moveTo>
                        <a:pt x="11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13" y="0"/>
                        <a:pt x="113" y="0"/>
                        <a:pt x="1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26" tIns="34263" rIns="68526" bIns="34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164"/>
                  <a:endParaRPr lang="en-US" sz="3225" dirty="0">
                    <a:solidFill>
                      <a:srgbClr val="676767"/>
                    </a:solidFill>
                    <a:latin typeface="+mj-lt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09173" y="2968147"/>
                  <a:ext cx="47472" cy="2022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26" tIns="34263" rIns="68526" bIns="34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164"/>
                  <a:endParaRPr lang="en-US" sz="3225" dirty="0">
                    <a:solidFill>
                      <a:srgbClr val="676767"/>
                    </a:solidFill>
                    <a:latin typeface="+mj-lt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109173" y="2968147"/>
                  <a:ext cx="47472" cy="2022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26" tIns="34263" rIns="68526" bIns="34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164"/>
                  <a:endParaRPr lang="en-US" sz="3225" dirty="0">
                    <a:solidFill>
                      <a:srgbClr val="676767"/>
                    </a:solidFill>
                    <a:latin typeface="+mj-lt"/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09173" y="3096497"/>
                  <a:ext cx="47472" cy="184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26" tIns="34263" rIns="68526" bIns="34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164"/>
                  <a:endParaRPr lang="en-US" sz="3225" dirty="0">
                    <a:solidFill>
                      <a:srgbClr val="676767"/>
                    </a:solidFill>
                    <a:latin typeface="+mj-lt"/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1109173" y="3096497"/>
                  <a:ext cx="47472" cy="184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26" tIns="34263" rIns="68526" bIns="34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164"/>
                  <a:endParaRPr lang="en-US" sz="3225" dirty="0">
                    <a:solidFill>
                      <a:srgbClr val="676767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2144710" y="1568245"/>
                <a:ext cx="139426" cy="126116"/>
              </a:xfrm>
              <a:custGeom>
                <a:avLst/>
                <a:gdLst>
                  <a:gd name="T0" fmla="*/ 1265 w 1477"/>
                  <a:gd name="T1" fmla="*/ 956 h 1336"/>
                  <a:gd name="T2" fmla="*/ 1265 w 1477"/>
                  <a:gd name="T3" fmla="*/ 640 h 1336"/>
                  <a:gd name="T4" fmla="*/ 781 w 1477"/>
                  <a:gd name="T5" fmla="*/ 640 h 1336"/>
                  <a:gd name="T6" fmla="*/ 781 w 1477"/>
                  <a:gd name="T7" fmla="*/ 380 h 1336"/>
                  <a:gd name="T8" fmla="*/ 993 w 1477"/>
                  <a:gd name="T9" fmla="*/ 380 h 1336"/>
                  <a:gd name="T10" fmla="*/ 993 w 1477"/>
                  <a:gd name="T11" fmla="*/ 0 h 1336"/>
                  <a:gd name="T12" fmla="*/ 483 w 1477"/>
                  <a:gd name="T13" fmla="*/ 0 h 1336"/>
                  <a:gd name="T14" fmla="*/ 483 w 1477"/>
                  <a:gd name="T15" fmla="*/ 380 h 1336"/>
                  <a:gd name="T16" fmla="*/ 707 w 1477"/>
                  <a:gd name="T17" fmla="*/ 380 h 1336"/>
                  <a:gd name="T18" fmla="*/ 707 w 1477"/>
                  <a:gd name="T19" fmla="*/ 640 h 1336"/>
                  <a:gd name="T20" fmla="*/ 224 w 1477"/>
                  <a:gd name="T21" fmla="*/ 640 h 1336"/>
                  <a:gd name="T22" fmla="*/ 224 w 1477"/>
                  <a:gd name="T23" fmla="*/ 956 h 1336"/>
                  <a:gd name="T24" fmla="*/ 0 w 1477"/>
                  <a:gd name="T25" fmla="*/ 956 h 1336"/>
                  <a:gd name="T26" fmla="*/ 0 w 1477"/>
                  <a:gd name="T27" fmla="*/ 1336 h 1336"/>
                  <a:gd name="T28" fmla="*/ 522 w 1477"/>
                  <a:gd name="T29" fmla="*/ 1336 h 1336"/>
                  <a:gd name="T30" fmla="*/ 522 w 1477"/>
                  <a:gd name="T31" fmla="*/ 956 h 1336"/>
                  <a:gd name="T32" fmla="*/ 298 w 1477"/>
                  <a:gd name="T33" fmla="*/ 956 h 1336"/>
                  <a:gd name="T34" fmla="*/ 298 w 1477"/>
                  <a:gd name="T35" fmla="*/ 715 h 1336"/>
                  <a:gd name="T36" fmla="*/ 1190 w 1477"/>
                  <a:gd name="T37" fmla="*/ 715 h 1336"/>
                  <a:gd name="T38" fmla="*/ 1190 w 1477"/>
                  <a:gd name="T39" fmla="*/ 956 h 1336"/>
                  <a:gd name="T40" fmla="*/ 966 w 1477"/>
                  <a:gd name="T41" fmla="*/ 956 h 1336"/>
                  <a:gd name="T42" fmla="*/ 966 w 1477"/>
                  <a:gd name="T43" fmla="*/ 1336 h 1336"/>
                  <a:gd name="T44" fmla="*/ 1477 w 1477"/>
                  <a:gd name="T45" fmla="*/ 1336 h 1336"/>
                  <a:gd name="T46" fmla="*/ 1477 w 1477"/>
                  <a:gd name="T47" fmla="*/ 956 h 1336"/>
                  <a:gd name="T48" fmla="*/ 1265 w 1477"/>
                  <a:gd name="T49" fmla="*/ 956 h 1336"/>
                  <a:gd name="T50" fmla="*/ 1265 w 1477"/>
                  <a:gd name="T51" fmla="*/ 956 h 1336"/>
                  <a:gd name="T52" fmla="*/ 1265 w 1477"/>
                  <a:gd name="T53" fmla="*/ 95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7" h="1336">
                    <a:moveTo>
                      <a:pt x="1265" y="956"/>
                    </a:moveTo>
                    <a:lnTo>
                      <a:pt x="1265" y="640"/>
                    </a:lnTo>
                    <a:lnTo>
                      <a:pt x="781" y="640"/>
                    </a:lnTo>
                    <a:lnTo>
                      <a:pt x="781" y="380"/>
                    </a:lnTo>
                    <a:lnTo>
                      <a:pt x="993" y="380"/>
                    </a:lnTo>
                    <a:lnTo>
                      <a:pt x="993" y="0"/>
                    </a:lnTo>
                    <a:lnTo>
                      <a:pt x="483" y="0"/>
                    </a:lnTo>
                    <a:lnTo>
                      <a:pt x="483" y="380"/>
                    </a:lnTo>
                    <a:lnTo>
                      <a:pt x="707" y="380"/>
                    </a:lnTo>
                    <a:lnTo>
                      <a:pt x="707" y="640"/>
                    </a:lnTo>
                    <a:lnTo>
                      <a:pt x="224" y="640"/>
                    </a:lnTo>
                    <a:lnTo>
                      <a:pt x="224" y="956"/>
                    </a:lnTo>
                    <a:lnTo>
                      <a:pt x="0" y="956"/>
                    </a:lnTo>
                    <a:lnTo>
                      <a:pt x="0" y="1336"/>
                    </a:lnTo>
                    <a:lnTo>
                      <a:pt x="522" y="1336"/>
                    </a:lnTo>
                    <a:lnTo>
                      <a:pt x="522" y="956"/>
                    </a:lnTo>
                    <a:lnTo>
                      <a:pt x="298" y="956"/>
                    </a:lnTo>
                    <a:lnTo>
                      <a:pt x="298" y="715"/>
                    </a:lnTo>
                    <a:lnTo>
                      <a:pt x="1190" y="715"/>
                    </a:lnTo>
                    <a:lnTo>
                      <a:pt x="1190" y="956"/>
                    </a:lnTo>
                    <a:lnTo>
                      <a:pt x="966" y="956"/>
                    </a:lnTo>
                    <a:lnTo>
                      <a:pt x="966" y="1336"/>
                    </a:lnTo>
                    <a:lnTo>
                      <a:pt x="1477" y="1336"/>
                    </a:lnTo>
                    <a:lnTo>
                      <a:pt x="1477" y="956"/>
                    </a:lnTo>
                    <a:lnTo>
                      <a:pt x="1265" y="956"/>
                    </a:lnTo>
                    <a:lnTo>
                      <a:pt x="1265" y="956"/>
                    </a:lnTo>
                    <a:lnTo>
                      <a:pt x="1265" y="95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31" name="Group 13"/>
            <p:cNvGrpSpPr/>
            <p:nvPr/>
          </p:nvGrpSpPr>
          <p:grpSpPr>
            <a:xfrm>
              <a:off x="652685" y="1743836"/>
              <a:ext cx="1296486" cy="186401"/>
              <a:chOff x="487589" y="1561403"/>
              <a:chExt cx="972618" cy="139801"/>
            </a:xfrm>
          </p:grpSpPr>
          <p:grpSp>
            <p:nvGrpSpPr>
              <p:cNvPr id="71" name="Group 177"/>
              <p:cNvGrpSpPr/>
              <p:nvPr/>
            </p:nvGrpSpPr>
            <p:grpSpPr>
              <a:xfrm>
                <a:off x="872277" y="1565893"/>
                <a:ext cx="184034" cy="130820"/>
                <a:chOff x="9480550" y="5194300"/>
                <a:chExt cx="395288" cy="280988"/>
              </a:xfrm>
              <a:solidFill>
                <a:schemeClr val="tx1"/>
              </a:solidFill>
            </p:grpSpPr>
            <p:sp>
              <p:nvSpPr>
                <p:cNvPr id="95" name="Freeform 66"/>
                <p:cNvSpPr>
                  <a:spLocks/>
                </p:cNvSpPr>
                <p:nvPr/>
              </p:nvSpPr>
              <p:spPr bwMode="auto">
                <a:xfrm>
                  <a:off x="9480550" y="5194300"/>
                  <a:ext cx="363538" cy="206375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51" y="0"/>
                    </a:cxn>
                    <a:cxn ang="0">
                      <a:pos x="78" y="97"/>
                    </a:cxn>
                    <a:cxn ang="0">
                      <a:pos x="186" y="97"/>
                    </a:cxn>
                    <a:cxn ang="0">
                      <a:pos x="192" y="103"/>
                    </a:cxn>
                    <a:cxn ang="0">
                      <a:pos x="186" y="109"/>
                    </a:cxn>
                    <a:cxn ang="0">
                      <a:pos x="68" y="109"/>
                    </a:cxn>
                    <a:cxn ang="0">
                      <a:pos x="41" y="13"/>
                    </a:cxn>
                    <a:cxn ang="0">
                      <a:pos x="7" y="13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92" h="109">
                      <a:moveTo>
                        <a:pt x="46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75" y="88"/>
                        <a:pt x="78" y="97"/>
                      </a:cubicBezTo>
                      <a:cubicBezTo>
                        <a:pt x="87" y="97"/>
                        <a:pt x="186" y="97"/>
                        <a:pt x="186" y="97"/>
                      </a:cubicBezTo>
                      <a:cubicBezTo>
                        <a:pt x="189" y="97"/>
                        <a:pt x="192" y="99"/>
                        <a:pt x="192" y="103"/>
                      </a:cubicBezTo>
                      <a:cubicBezTo>
                        <a:pt x="192" y="107"/>
                        <a:pt x="189" y="109"/>
                        <a:pt x="186" y="109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68" y="109"/>
                        <a:pt x="43" y="21"/>
                        <a:pt x="41" y="13"/>
                      </a:cubicBezTo>
                      <a:cubicBezTo>
                        <a:pt x="34" y="13"/>
                        <a:pt x="7" y="13"/>
                        <a:pt x="7" y="13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583"/>
                  <a:endParaRPr lang="en-US" dirty="0">
                    <a:solidFill>
                      <a:srgbClr val="000000"/>
                    </a:solidFill>
                    <a:latin typeface="+mj-lt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96" name="Oval 67"/>
                <p:cNvSpPr>
                  <a:spLocks noChangeArrowheads="1"/>
                </p:cNvSpPr>
                <p:nvPr/>
              </p:nvSpPr>
              <p:spPr bwMode="auto">
                <a:xfrm>
                  <a:off x="9783763" y="5419725"/>
                  <a:ext cx="55563" cy="555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583"/>
                  <a:endParaRPr lang="en-US" dirty="0">
                    <a:solidFill>
                      <a:srgbClr val="000000"/>
                    </a:solidFill>
                    <a:latin typeface="+mj-lt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97" name="Oval 68"/>
                <p:cNvSpPr>
                  <a:spLocks noChangeArrowheads="1"/>
                </p:cNvSpPr>
                <p:nvPr/>
              </p:nvSpPr>
              <p:spPr bwMode="auto">
                <a:xfrm>
                  <a:off x="9615488" y="5419725"/>
                  <a:ext cx="55563" cy="555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583"/>
                  <a:endParaRPr lang="en-US" dirty="0">
                    <a:solidFill>
                      <a:srgbClr val="000000"/>
                    </a:solidFill>
                    <a:latin typeface="+mj-lt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98" name="Freeform 69"/>
                <p:cNvSpPr>
                  <a:spLocks noEditPoints="1"/>
                </p:cNvSpPr>
                <p:nvPr/>
              </p:nvSpPr>
              <p:spPr bwMode="auto">
                <a:xfrm>
                  <a:off x="9598025" y="5194300"/>
                  <a:ext cx="277813" cy="163513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5" y="82"/>
                    </a:cxn>
                    <a:cxn ang="0">
                      <a:pos x="31" y="86"/>
                    </a:cxn>
                    <a:cxn ang="0">
                      <a:pos x="119" y="86"/>
                    </a:cxn>
                    <a:cxn ang="0">
                      <a:pos x="127" y="80"/>
                    </a:cxn>
                    <a:cxn ang="0">
                      <a:pos x="145" y="6"/>
                    </a:cxn>
                    <a:cxn ang="0">
                      <a:pos x="139" y="0"/>
                    </a:cxn>
                    <a:cxn ang="0">
                      <a:pos x="8" y="0"/>
                    </a:cxn>
                    <a:cxn ang="0">
                      <a:pos x="1" y="2"/>
                    </a:cxn>
                    <a:cxn ang="0">
                      <a:pos x="0" y="8"/>
                    </a:cxn>
                    <a:cxn ang="0">
                      <a:pos x="112" y="41"/>
                    </a:cxn>
                    <a:cxn ang="0">
                      <a:pos x="98" y="27"/>
                    </a:cxn>
                    <a:cxn ang="0">
                      <a:pos x="112" y="12"/>
                    </a:cxn>
                    <a:cxn ang="0">
                      <a:pos x="127" y="27"/>
                    </a:cxn>
                    <a:cxn ang="0">
                      <a:pos x="112" y="41"/>
                    </a:cxn>
                    <a:cxn ang="0">
                      <a:pos x="78" y="60"/>
                    </a:cxn>
                    <a:cxn ang="0">
                      <a:pos x="93" y="46"/>
                    </a:cxn>
                    <a:cxn ang="0">
                      <a:pos x="108" y="60"/>
                    </a:cxn>
                    <a:cxn ang="0">
                      <a:pos x="93" y="75"/>
                    </a:cxn>
                    <a:cxn ang="0">
                      <a:pos x="78" y="60"/>
                    </a:cxn>
                    <a:cxn ang="0">
                      <a:pos x="75" y="41"/>
                    </a:cxn>
                    <a:cxn ang="0">
                      <a:pos x="61" y="27"/>
                    </a:cxn>
                    <a:cxn ang="0">
                      <a:pos x="75" y="12"/>
                    </a:cxn>
                    <a:cxn ang="0">
                      <a:pos x="90" y="27"/>
                    </a:cxn>
                    <a:cxn ang="0">
                      <a:pos x="75" y="41"/>
                    </a:cxn>
                    <a:cxn ang="0">
                      <a:pos x="41" y="60"/>
                    </a:cxn>
                    <a:cxn ang="0">
                      <a:pos x="56" y="46"/>
                    </a:cxn>
                    <a:cxn ang="0">
                      <a:pos x="71" y="60"/>
                    </a:cxn>
                    <a:cxn ang="0">
                      <a:pos x="56" y="75"/>
                    </a:cxn>
                    <a:cxn ang="0">
                      <a:pos x="41" y="60"/>
                    </a:cxn>
                    <a:cxn ang="0">
                      <a:pos x="22" y="27"/>
                    </a:cxn>
                    <a:cxn ang="0">
                      <a:pos x="37" y="12"/>
                    </a:cxn>
                    <a:cxn ang="0">
                      <a:pos x="51" y="27"/>
                    </a:cxn>
                    <a:cxn ang="0">
                      <a:pos x="37" y="41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146" h="86">
                      <a:moveTo>
                        <a:pt x="0" y="8"/>
                      </a:move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6" y="84"/>
                        <a:pt x="28" y="86"/>
                        <a:pt x="31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23" y="86"/>
                        <a:pt x="127" y="83"/>
                        <a:pt x="127" y="80"/>
                      </a:cubicBezTo>
                      <a:cubicBezTo>
                        <a:pt x="145" y="6"/>
                        <a:pt x="145" y="6"/>
                        <a:pt x="145" y="6"/>
                      </a:cubicBezTo>
                      <a:cubicBezTo>
                        <a:pt x="146" y="3"/>
                        <a:pt x="143" y="0"/>
                        <a:pt x="13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0" y="4"/>
                        <a:pt x="0" y="6"/>
                        <a:pt x="0" y="8"/>
                      </a:cubicBezTo>
                      <a:close/>
                      <a:moveTo>
                        <a:pt x="112" y="41"/>
                      </a:moveTo>
                      <a:cubicBezTo>
                        <a:pt x="104" y="41"/>
                        <a:pt x="98" y="35"/>
                        <a:pt x="98" y="27"/>
                      </a:cubicBezTo>
                      <a:cubicBezTo>
                        <a:pt x="98" y="19"/>
                        <a:pt x="104" y="12"/>
                        <a:pt x="112" y="12"/>
                      </a:cubicBezTo>
                      <a:cubicBezTo>
                        <a:pt x="120" y="12"/>
                        <a:pt x="127" y="19"/>
                        <a:pt x="127" y="27"/>
                      </a:cubicBezTo>
                      <a:cubicBezTo>
                        <a:pt x="127" y="35"/>
                        <a:pt x="120" y="41"/>
                        <a:pt x="112" y="41"/>
                      </a:cubicBezTo>
                      <a:close/>
                      <a:moveTo>
                        <a:pt x="78" y="60"/>
                      </a:moveTo>
                      <a:cubicBezTo>
                        <a:pt x="78" y="52"/>
                        <a:pt x="85" y="46"/>
                        <a:pt x="93" y="46"/>
                      </a:cubicBezTo>
                      <a:cubicBezTo>
                        <a:pt x="101" y="46"/>
                        <a:pt x="108" y="52"/>
                        <a:pt x="108" y="60"/>
                      </a:cubicBezTo>
                      <a:cubicBezTo>
                        <a:pt x="108" y="68"/>
                        <a:pt x="101" y="75"/>
                        <a:pt x="93" y="75"/>
                      </a:cubicBezTo>
                      <a:cubicBezTo>
                        <a:pt x="85" y="75"/>
                        <a:pt x="78" y="68"/>
                        <a:pt x="78" y="60"/>
                      </a:cubicBezTo>
                      <a:close/>
                      <a:moveTo>
                        <a:pt x="75" y="41"/>
                      </a:moveTo>
                      <a:cubicBezTo>
                        <a:pt x="67" y="41"/>
                        <a:pt x="61" y="35"/>
                        <a:pt x="61" y="27"/>
                      </a:cubicBezTo>
                      <a:cubicBezTo>
                        <a:pt x="61" y="19"/>
                        <a:pt x="67" y="12"/>
                        <a:pt x="75" y="12"/>
                      </a:cubicBezTo>
                      <a:cubicBezTo>
                        <a:pt x="83" y="12"/>
                        <a:pt x="90" y="19"/>
                        <a:pt x="90" y="27"/>
                      </a:cubicBezTo>
                      <a:cubicBezTo>
                        <a:pt x="90" y="35"/>
                        <a:pt x="83" y="41"/>
                        <a:pt x="75" y="41"/>
                      </a:cubicBezTo>
                      <a:close/>
                      <a:moveTo>
                        <a:pt x="41" y="60"/>
                      </a:moveTo>
                      <a:cubicBezTo>
                        <a:pt x="41" y="52"/>
                        <a:pt x="48" y="46"/>
                        <a:pt x="56" y="46"/>
                      </a:cubicBezTo>
                      <a:cubicBezTo>
                        <a:pt x="64" y="46"/>
                        <a:pt x="71" y="52"/>
                        <a:pt x="71" y="60"/>
                      </a:cubicBezTo>
                      <a:cubicBezTo>
                        <a:pt x="71" y="68"/>
                        <a:pt x="64" y="75"/>
                        <a:pt x="56" y="75"/>
                      </a:cubicBezTo>
                      <a:cubicBezTo>
                        <a:pt x="48" y="75"/>
                        <a:pt x="41" y="68"/>
                        <a:pt x="41" y="60"/>
                      </a:cubicBezTo>
                      <a:close/>
                      <a:moveTo>
                        <a:pt x="22" y="27"/>
                      </a:moveTo>
                      <a:cubicBezTo>
                        <a:pt x="22" y="19"/>
                        <a:pt x="29" y="12"/>
                        <a:pt x="37" y="12"/>
                      </a:cubicBezTo>
                      <a:cubicBezTo>
                        <a:pt x="45" y="12"/>
                        <a:pt x="51" y="19"/>
                        <a:pt x="51" y="27"/>
                      </a:cubicBezTo>
                      <a:cubicBezTo>
                        <a:pt x="51" y="35"/>
                        <a:pt x="45" y="41"/>
                        <a:pt x="37" y="41"/>
                      </a:cubicBezTo>
                      <a:cubicBezTo>
                        <a:pt x="29" y="41"/>
                        <a:pt x="22" y="35"/>
                        <a:pt x="22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583"/>
                  <a:endParaRPr lang="en-US" dirty="0">
                    <a:solidFill>
                      <a:srgbClr val="000000"/>
                    </a:solidFill>
                    <a:latin typeface="+mj-lt"/>
                    <a:ea typeface="Apple LiGothic Medium"/>
                    <a:cs typeface="Apple LiGothic Medium"/>
                  </a:endParaRPr>
                </a:p>
              </p:txBody>
            </p:sp>
          </p:grpSp>
          <p:sp>
            <p:nvSpPr>
              <p:cNvPr id="72" name="Freeform 118"/>
              <p:cNvSpPr>
                <a:spLocks noEditPoints="1"/>
              </p:cNvSpPr>
              <p:nvPr/>
            </p:nvSpPr>
            <p:spPr bwMode="auto">
              <a:xfrm>
                <a:off x="487589" y="1561403"/>
                <a:ext cx="191884" cy="139801"/>
              </a:xfrm>
              <a:custGeom>
                <a:avLst/>
                <a:gdLst>
                  <a:gd name="T0" fmla="*/ 755 w 830"/>
                  <a:gd name="T1" fmla="*/ 0 h 604"/>
                  <a:gd name="T2" fmla="*/ 76 w 830"/>
                  <a:gd name="T3" fmla="*/ 0 h 604"/>
                  <a:gd name="T4" fmla="*/ 0 w 830"/>
                  <a:gd name="T5" fmla="*/ 75 h 604"/>
                  <a:gd name="T6" fmla="*/ 0 w 830"/>
                  <a:gd name="T7" fmla="*/ 528 h 604"/>
                  <a:gd name="T8" fmla="*/ 76 w 830"/>
                  <a:gd name="T9" fmla="*/ 604 h 604"/>
                  <a:gd name="T10" fmla="*/ 755 w 830"/>
                  <a:gd name="T11" fmla="*/ 604 h 604"/>
                  <a:gd name="T12" fmla="*/ 830 w 830"/>
                  <a:gd name="T13" fmla="*/ 528 h 604"/>
                  <a:gd name="T14" fmla="*/ 830 w 830"/>
                  <a:gd name="T15" fmla="*/ 75 h 604"/>
                  <a:gd name="T16" fmla="*/ 755 w 830"/>
                  <a:gd name="T17" fmla="*/ 0 h 604"/>
                  <a:gd name="T18" fmla="*/ 744 w 830"/>
                  <a:gd name="T19" fmla="*/ 140 h 604"/>
                  <a:gd name="T20" fmla="*/ 415 w 830"/>
                  <a:gd name="T21" fmla="*/ 415 h 604"/>
                  <a:gd name="T22" fmla="*/ 87 w 830"/>
                  <a:gd name="T23" fmla="*/ 140 h 604"/>
                  <a:gd name="T24" fmla="*/ 87 w 830"/>
                  <a:gd name="T25" fmla="*/ 86 h 604"/>
                  <a:gd name="T26" fmla="*/ 140 w 830"/>
                  <a:gd name="T27" fmla="*/ 86 h 604"/>
                  <a:gd name="T28" fmla="*/ 415 w 830"/>
                  <a:gd name="T29" fmla="*/ 308 h 604"/>
                  <a:gd name="T30" fmla="*/ 691 w 830"/>
                  <a:gd name="T31" fmla="*/ 86 h 604"/>
                  <a:gd name="T32" fmla="*/ 744 w 830"/>
                  <a:gd name="T33" fmla="*/ 86 h 604"/>
                  <a:gd name="T34" fmla="*/ 744 w 830"/>
                  <a:gd name="T35" fmla="*/ 14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0" h="604">
                    <a:moveTo>
                      <a:pt x="755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70"/>
                      <a:pt x="34" y="604"/>
                      <a:pt x="76" y="604"/>
                    </a:cubicBezTo>
                    <a:cubicBezTo>
                      <a:pt x="755" y="604"/>
                      <a:pt x="755" y="604"/>
                      <a:pt x="755" y="604"/>
                    </a:cubicBezTo>
                    <a:cubicBezTo>
                      <a:pt x="797" y="604"/>
                      <a:pt x="830" y="570"/>
                      <a:pt x="830" y="528"/>
                    </a:cubicBezTo>
                    <a:cubicBezTo>
                      <a:pt x="830" y="75"/>
                      <a:pt x="830" y="75"/>
                      <a:pt x="830" y="75"/>
                    </a:cubicBezTo>
                    <a:cubicBezTo>
                      <a:pt x="830" y="34"/>
                      <a:pt x="797" y="0"/>
                      <a:pt x="755" y="0"/>
                    </a:cubicBezTo>
                    <a:close/>
                    <a:moveTo>
                      <a:pt x="744" y="140"/>
                    </a:moveTo>
                    <a:cubicBezTo>
                      <a:pt x="415" y="415"/>
                      <a:pt x="415" y="415"/>
                      <a:pt x="415" y="415"/>
                    </a:cubicBezTo>
                    <a:cubicBezTo>
                      <a:pt x="87" y="140"/>
                      <a:pt x="87" y="140"/>
                      <a:pt x="87" y="140"/>
                    </a:cubicBezTo>
                    <a:cubicBezTo>
                      <a:pt x="72" y="125"/>
                      <a:pt x="72" y="101"/>
                      <a:pt x="87" y="86"/>
                    </a:cubicBezTo>
                    <a:cubicBezTo>
                      <a:pt x="101" y="72"/>
                      <a:pt x="125" y="72"/>
                      <a:pt x="140" y="86"/>
                    </a:cubicBezTo>
                    <a:cubicBezTo>
                      <a:pt x="415" y="308"/>
                      <a:pt x="415" y="308"/>
                      <a:pt x="415" y="308"/>
                    </a:cubicBezTo>
                    <a:cubicBezTo>
                      <a:pt x="691" y="86"/>
                      <a:pt x="691" y="86"/>
                      <a:pt x="691" y="86"/>
                    </a:cubicBezTo>
                    <a:cubicBezTo>
                      <a:pt x="705" y="72"/>
                      <a:pt x="729" y="72"/>
                      <a:pt x="744" y="86"/>
                    </a:cubicBezTo>
                    <a:cubicBezTo>
                      <a:pt x="758" y="101"/>
                      <a:pt x="758" y="125"/>
                      <a:pt x="744" y="1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grpSp>
            <p:nvGrpSpPr>
              <p:cNvPr id="73" name="Group 192"/>
              <p:cNvGrpSpPr>
                <a:grpSpLocks noChangeAspect="1"/>
              </p:cNvGrpSpPr>
              <p:nvPr/>
            </p:nvGrpSpPr>
            <p:grpSpPr>
              <a:xfrm>
                <a:off x="1249115" y="1561403"/>
                <a:ext cx="211092" cy="139801"/>
                <a:chOff x="9740900" y="450850"/>
                <a:chExt cx="4216400" cy="2792413"/>
              </a:xfrm>
              <a:solidFill>
                <a:schemeClr val="tx1"/>
              </a:solidFill>
              <a:effectLst/>
            </p:grpSpPr>
            <p:sp>
              <p:nvSpPr>
                <p:cNvPr id="74" name="Freeform 76"/>
                <p:cNvSpPr>
                  <a:spLocks noEditPoints="1"/>
                </p:cNvSpPr>
                <p:nvPr/>
              </p:nvSpPr>
              <p:spPr bwMode="auto">
                <a:xfrm>
                  <a:off x="9740900" y="450850"/>
                  <a:ext cx="4216400" cy="2792413"/>
                </a:xfrm>
                <a:custGeom>
                  <a:avLst/>
                  <a:gdLst/>
                  <a:ahLst/>
                  <a:cxnLst>
                    <a:cxn ang="0">
                      <a:pos x="0" y="1759"/>
                    </a:cxn>
                    <a:cxn ang="0">
                      <a:pos x="0" y="0"/>
                    </a:cxn>
                    <a:cxn ang="0">
                      <a:pos x="2656" y="0"/>
                    </a:cxn>
                    <a:cxn ang="0">
                      <a:pos x="2656" y="1721"/>
                    </a:cxn>
                    <a:cxn ang="0">
                      <a:pos x="2656" y="1759"/>
                    </a:cxn>
                    <a:cxn ang="0">
                      <a:pos x="0" y="1759"/>
                    </a:cxn>
                    <a:cxn ang="0">
                      <a:pos x="0" y="1759"/>
                    </a:cxn>
                    <a:cxn ang="0">
                      <a:pos x="2618" y="1721"/>
                    </a:cxn>
                    <a:cxn ang="0">
                      <a:pos x="2618" y="1683"/>
                    </a:cxn>
                    <a:cxn ang="0">
                      <a:pos x="2618" y="1721"/>
                    </a:cxn>
                    <a:cxn ang="0">
                      <a:pos x="2618" y="1721"/>
                    </a:cxn>
                    <a:cxn ang="0">
                      <a:pos x="76" y="1683"/>
                    </a:cxn>
                    <a:cxn ang="0">
                      <a:pos x="2580" y="1683"/>
                    </a:cxn>
                    <a:cxn ang="0">
                      <a:pos x="2580" y="75"/>
                    </a:cxn>
                    <a:cxn ang="0">
                      <a:pos x="76" y="75"/>
                    </a:cxn>
                    <a:cxn ang="0">
                      <a:pos x="76" y="1683"/>
                    </a:cxn>
                    <a:cxn ang="0">
                      <a:pos x="76" y="1683"/>
                    </a:cxn>
                  </a:cxnLst>
                  <a:rect l="0" t="0" r="r" b="b"/>
                  <a:pathLst>
                    <a:path w="2656" h="1759">
                      <a:moveTo>
                        <a:pt x="0" y="1759"/>
                      </a:moveTo>
                      <a:lnTo>
                        <a:pt x="0" y="0"/>
                      </a:lnTo>
                      <a:lnTo>
                        <a:pt x="2656" y="0"/>
                      </a:lnTo>
                      <a:lnTo>
                        <a:pt x="2656" y="1721"/>
                      </a:lnTo>
                      <a:lnTo>
                        <a:pt x="2656" y="1759"/>
                      </a:lnTo>
                      <a:lnTo>
                        <a:pt x="0" y="1759"/>
                      </a:lnTo>
                      <a:lnTo>
                        <a:pt x="0" y="1759"/>
                      </a:lnTo>
                      <a:close/>
                      <a:moveTo>
                        <a:pt x="2618" y="1721"/>
                      </a:moveTo>
                      <a:lnTo>
                        <a:pt x="2618" y="1683"/>
                      </a:lnTo>
                      <a:lnTo>
                        <a:pt x="2618" y="1721"/>
                      </a:lnTo>
                      <a:lnTo>
                        <a:pt x="2618" y="1721"/>
                      </a:lnTo>
                      <a:close/>
                      <a:moveTo>
                        <a:pt x="76" y="1683"/>
                      </a:moveTo>
                      <a:lnTo>
                        <a:pt x="2580" y="1683"/>
                      </a:lnTo>
                      <a:lnTo>
                        <a:pt x="2580" y="75"/>
                      </a:lnTo>
                      <a:lnTo>
                        <a:pt x="76" y="75"/>
                      </a:lnTo>
                      <a:lnTo>
                        <a:pt x="76" y="1683"/>
                      </a:lnTo>
                      <a:lnTo>
                        <a:pt x="76" y="16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5" name="Freeform 77"/>
                <p:cNvSpPr>
                  <a:spLocks/>
                </p:cNvSpPr>
                <p:nvPr/>
              </p:nvSpPr>
              <p:spPr bwMode="auto">
                <a:xfrm>
                  <a:off x="10821988" y="2205038"/>
                  <a:ext cx="490538" cy="454025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110" y="121"/>
                    </a:cxn>
                    <a:cxn ang="0">
                      <a:pos x="121" y="96"/>
                    </a:cxn>
                    <a:cxn ang="0">
                      <a:pos x="111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131" h="121">
                      <a:moveTo>
                        <a:pt x="0" y="60"/>
                      </a:moveTo>
                      <a:cubicBezTo>
                        <a:pt x="110" y="121"/>
                        <a:pt x="110" y="121"/>
                        <a:pt x="110" y="121"/>
                      </a:cubicBezTo>
                      <a:cubicBezTo>
                        <a:pt x="115" y="113"/>
                        <a:pt x="118" y="105"/>
                        <a:pt x="121" y="96"/>
                      </a:cubicBezTo>
                      <a:cubicBezTo>
                        <a:pt x="131" y="63"/>
                        <a:pt x="126" y="29"/>
                        <a:pt x="111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6" name="Freeform 78"/>
                <p:cNvSpPr>
                  <a:spLocks/>
                </p:cNvSpPr>
                <p:nvPr/>
              </p:nvSpPr>
              <p:spPr bwMode="auto">
                <a:xfrm>
                  <a:off x="10472738" y="1908175"/>
                  <a:ext cx="739775" cy="503238"/>
                </a:xfrm>
                <a:custGeom>
                  <a:avLst/>
                  <a:gdLst/>
                  <a:ahLst/>
                  <a:cxnLst>
                    <a:cxn ang="0">
                      <a:pos x="86" y="134"/>
                    </a:cxn>
                    <a:cxn ang="0">
                      <a:pos x="197" y="74"/>
                    </a:cxn>
                    <a:cxn ang="0">
                      <a:pos x="119" y="12"/>
                    </a:cxn>
                    <a:cxn ang="0">
                      <a:pos x="0" y="41"/>
                    </a:cxn>
                    <a:cxn ang="0">
                      <a:pos x="86" y="134"/>
                    </a:cxn>
                  </a:cxnLst>
                  <a:rect l="0" t="0" r="r" b="b"/>
                  <a:pathLst>
                    <a:path w="197" h="134">
                      <a:moveTo>
                        <a:pt x="86" y="134"/>
                      </a:moveTo>
                      <a:cubicBezTo>
                        <a:pt x="197" y="74"/>
                        <a:pt x="197" y="74"/>
                        <a:pt x="197" y="74"/>
                      </a:cubicBezTo>
                      <a:cubicBezTo>
                        <a:pt x="181" y="44"/>
                        <a:pt x="154" y="21"/>
                        <a:pt x="119" y="12"/>
                      </a:cubicBezTo>
                      <a:cubicBezTo>
                        <a:pt x="75" y="0"/>
                        <a:pt x="31" y="13"/>
                        <a:pt x="0" y="41"/>
                      </a:cubicBezTo>
                      <a:lnTo>
                        <a:pt x="86" y="1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7" name="Freeform 79"/>
                <p:cNvSpPr>
                  <a:spLocks/>
                </p:cNvSpPr>
                <p:nvPr/>
              </p:nvSpPr>
              <p:spPr bwMode="auto">
                <a:xfrm>
                  <a:off x="10240963" y="2084388"/>
                  <a:ext cx="974725" cy="889000"/>
                </a:xfrm>
                <a:custGeom>
                  <a:avLst/>
                  <a:gdLst/>
                  <a:ahLst/>
                  <a:cxnLst>
                    <a:cxn ang="0">
                      <a:pos x="145" y="98"/>
                    </a:cxn>
                    <a:cxn ang="0">
                      <a:pos x="56" y="0"/>
                    </a:cxn>
                    <a:cxn ang="0">
                      <a:pos x="20" y="57"/>
                    </a:cxn>
                    <a:cxn ang="0">
                      <a:pos x="109" y="219"/>
                    </a:cxn>
                    <a:cxn ang="0">
                      <a:pos x="260" y="161"/>
                    </a:cxn>
                    <a:cxn ang="0">
                      <a:pos x="145" y="98"/>
                    </a:cxn>
                  </a:cxnLst>
                  <a:rect l="0" t="0" r="r" b="b"/>
                  <a:pathLst>
                    <a:path w="260" h="237">
                      <a:moveTo>
                        <a:pt x="145" y="98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40" y="15"/>
                        <a:pt x="27" y="35"/>
                        <a:pt x="20" y="57"/>
                      </a:cubicBezTo>
                      <a:cubicBezTo>
                        <a:pt x="0" y="126"/>
                        <a:pt x="39" y="198"/>
                        <a:pt x="109" y="219"/>
                      </a:cubicBezTo>
                      <a:cubicBezTo>
                        <a:pt x="168" y="237"/>
                        <a:pt x="230" y="211"/>
                        <a:pt x="260" y="161"/>
                      </a:cubicBezTo>
                      <a:lnTo>
                        <a:pt x="145" y="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8" name="Rectangle 80"/>
                <p:cNvSpPr>
                  <a:spLocks noChangeArrowheads="1"/>
                </p:cNvSpPr>
                <p:nvPr/>
              </p:nvSpPr>
              <p:spPr bwMode="auto">
                <a:xfrm>
                  <a:off x="10161588" y="1009650"/>
                  <a:ext cx="179388" cy="7334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9" name="Rectangle 81"/>
                <p:cNvSpPr>
                  <a:spLocks noChangeArrowheads="1"/>
                </p:cNvSpPr>
                <p:nvPr/>
              </p:nvSpPr>
              <p:spPr bwMode="auto">
                <a:xfrm>
                  <a:off x="10447338" y="709613"/>
                  <a:ext cx="176213" cy="1033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0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28325" y="1398588"/>
                  <a:ext cx="179388" cy="344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1" name="Rectangle 83"/>
                <p:cNvSpPr>
                  <a:spLocks noChangeArrowheads="1"/>
                </p:cNvSpPr>
                <p:nvPr/>
              </p:nvSpPr>
              <p:spPr bwMode="auto">
                <a:xfrm>
                  <a:off x="11012488" y="1027113"/>
                  <a:ext cx="176213" cy="7159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2" name="Rectangle 84"/>
                <p:cNvSpPr>
                  <a:spLocks noChangeArrowheads="1"/>
                </p:cNvSpPr>
                <p:nvPr/>
              </p:nvSpPr>
              <p:spPr bwMode="auto">
                <a:xfrm>
                  <a:off x="11295063" y="858838"/>
                  <a:ext cx="179388" cy="8842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3" name="Freeform 85"/>
                <p:cNvSpPr>
                  <a:spLocks/>
                </p:cNvSpPr>
                <p:nvPr/>
              </p:nvSpPr>
              <p:spPr bwMode="auto">
                <a:xfrm>
                  <a:off x="11961813" y="858838"/>
                  <a:ext cx="1503363" cy="930275"/>
                </a:xfrm>
                <a:custGeom>
                  <a:avLst/>
                  <a:gdLst/>
                  <a:ahLst/>
                  <a:cxnLst>
                    <a:cxn ang="0">
                      <a:pos x="0" y="586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48"/>
                    </a:cxn>
                    <a:cxn ang="0">
                      <a:pos x="947" y="548"/>
                    </a:cxn>
                    <a:cxn ang="0">
                      <a:pos x="947" y="586"/>
                    </a:cxn>
                    <a:cxn ang="0">
                      <a:pos x="0" y="586"/>
                    </a:cxn>
                    <a:cxn ang="0">
                      <a:pos x="0" y="586"/>
                    </a:cxn>
                  </a:cxnLst>
                  <a:rect l="0" t="0" r="r" b="b"/>
                  <a:pathLst>
                    <a:path w="947" h="586">
                      <a:moveTo>
                        <a:pt x="0" y="586"/>
                      </a:move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548"/>
                      </a:lnTo>
                      <a:lnTo>
                        <a:pt x="947" y="548"/>
                      </a:lnTo>
                      <a:lnTo>
                        <a:pt x="947" y="586"/>
                      </a:lnTo>
                      <a:lnTo>
                        <a:pt x="0" y="586"/>
                      </a:lnTo>
                      <a:lnTo>
                        <a:pt x="0" y="5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4" name="Freeform 86"/>
                <p:cNvSpPr>
                  <a:spLocks/>
                </p:cNvSpPr>
                <p:nvPr/>
              </p:nvSpPr>
              <p:spPr bwMode="auto">
                <a:xfrm>
                  <a:off x="11958638" y="927100"/>
                  <a:ext cx="1506538" cy="704850"/>
                </a:xfrm>
                <a:custGeom>
                  <a:avLst/>
                  <a:gdLst/>
                  <a:ahLst/>
                  <a:cxnLst>
                    <a:cxn ang="0">
                      <a:pos x="668" y="266"/>
                    </a:cxn>
                    <a:cxn ang="0">
                      <a:pos x="574" y="354"/>
                    </a:cxn>
                    <a:cxn ang="0">
                      <a:pos x="477" y="193"/>
                    </a:cxn>
                    <a:cxn ang="0">
                      <a:pos x="392" y="432"/>
                    </a:cxn>
                    <a:cxn ang="0">
                      <a:pos x="281" y="359"/>
                    </a:cxn>
                    <a:cxn ang="0">
                      <a:pos x="241" y="441"/>
                    </a:cxn>
                    <a:cxn ang="0">
                      <a:pos x="120" y="205"/>
                    </a:cxn>
                    <a:cxn ang="0">
                      <a:pos x="42" y="333"/>
                    </a:cxn>
                    <a:cxn ang="0">
                      <a:pos x="0" y="307"/>
                    </a:cxn>
                    <a:cxn ang="0">
                      <a:pos x="123" y="108"/>
                    </a:cxn>
                    <a:cxn ang="0">
                      <a:pos x="238" y="333"/>
                    </a:cxn>
                    <a:cxn ang="0">
                      <a:pos x="260" y="290"/>
                    </a:cxn>
                    <a:cxn ang="0">
                      <a:pos x="368" y="359"/>
                    </a:cxn>
                    <a:cxn ang="0">
                      <a:pos x="465" y="85"/>
                    </a:cxn>
                    <a:cxn ang="0">
                      <a:pos x="586" y="281"/>
                    </a:cxn>
                    <a:cxn ang="0">
                      <a:pos x="692" y="181"/>
                    </a:cxn>
                    <a:cxn ang="0">
                      <a:pos x="734" y="323"/>
                    </a:cxn>
                    <a:cxn ang="0">
                      <a:pos x="907" y="0"/>
                    </a:cxn>
                    <a:cxn ang="0">
                      <a:pos x="949" y="21"/>
                    </a:cxn>
                    <a:cxn ang="0">
                      <a:pos x="723" y="444"/>
                    </a:cxn>
                    <a:cxn ang="0">
                      <a:pos x="668" y="266"/>
                    </a:cxn>
                    <a:cxn ang="0">
                      <a:pos x="668" y="266"/>
                    </a:cxn>
                  </a:cxnLst>
                  <a:rect l="0" t="0" r="r" b="b"/>
                  <a:pathLst>
                    <a:path w="949" h="444">
                      <a:moveTo>
                        <a:pt x="668" y="266"/>
                      </a:moveTo>
                      <a:lnTo>
                        <a:pt x="574" y="354"/>
                      </a:lnTo>
                      <a:lnTo>
                        <a:pt x="477" y="193"/>
                      </a:lnTo>
                      <a:lnTo>
                        <a:pt x="392" y="432"/>
                      </a:lnTo>
                      <a:lnTo>
                        <a:pt x="281" y="359"/>
                      </a:lnTo>
                      <a:lnTo>
                        <a:pt x="241" y="441"/>
                      </a:lnTo>
                      <a:lnTo>
                        <a:pt x="120" y="205"/>
                      </a:lnTo>
                      <a:lnTo>
                        <a:pt x="42" y="333"/>
                      </a:lnTo>
                      <a:lnTo>
                        <a:pt x="0" y="307"/>
                      </a:lnTo>
                      <a:lnTo>
                        <a:pt x="123" y="108"/>
                      </a:lnTo>
                      <a:lnTo>
                        <a:pt x="238" y="333"/>
                      </a:lnTo>
                      <a:lnTo>
                        <a:pt x="260" y="290"/>
                      </a:lnTo>
                      <a:lnTo>
                        <a:pt x="368" y="359"/>
                      </a:lnTo>
                      <a:lnTo>
                        <a:pt x="465" y="85"/>
                      </a:lnTo>
                      <a:lnTo>
                        <a:pt x="586" y="281"/>
                      </a:lnTo>
                      <a:lnTo>
                        <a:pt x="692" y="181"/>
                      </a:lnTo>
                      <a:lnTo>
                        <a:pt x="734" y="323"/>
                      </a:lnTo>
                      <a:lnTo>
                        <a:pt x="907" y="0"/>
                      </a:lnTo>
                      <a:lnTo>
                        <a:pt x="949" y="21"/>
                      </a:lnTo>
                      <a:lnTo>
                        <a:pt x="723" y="444"/>
                      </a:lnTo>
                      <a:lnTo>
                        <a:pt x="668" y="266"/>
                      </a:lnTo>
                      <a:lnTo>
                        <a:pt x="668" y="2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5" name="Freeform 87"/>
                <p:cNvSpPr>
                  <a:spLocks noEditPoints="1"/>
                </p:cNvSpPr>
                <p:nvPr/>
              </p:nvSpPr>
              <p:spPr bwMode="auto">
                <a:xfrm>
                  <a:off x="11961813" y="2006600"/>
                  <a:ext cx="1485900" cy="906463"/>
                </a:xfrm>
                <a:custGeom>
                  <a:avLst/>
                  <a:gdLst/>
                  <a:ahLst/>
                  <a:cxnLst>
                    <a:cxn ang="0">
                      <a:pos x="0" y="571"/>
                    </a:cxn>
                    <a:cxn ang="0">
                      <a:pos x="0" y="0"/>
                    </a:cxn>
                    <a:cxn ang="0">
                      <a:pos x="936" y="0"/>
                    </a:cxn>
                    <a:cxn ang="0">
                      <a:pos x="936" y="557"/>
                    </a:cxn>
                    <a:cxn ang="0">
                      <a:pos x="936" y="571"/>
                    </a:cxn>
                    <a:cxn ang="0">
                      <a:pos x="0" y="571"/>
                    </a:cxn>
                    <a:cxn ang="0">
                      <a:pos x="0" y="571"/>
                    </a:cxn>
                    <a:cxn ang="0">
                      <a:pos x="921" y="557"/>
                    </a:cxn>
                    <a:cxn ang="0">
                      <a:pos x="921" y="543"/>
                    </a:cxn>
                    <a:cxn ang="0">
                      <a:pos x="921" y="557"/>
                    </a:cxn>
                    <a:cxn ang="0">
                      <a:pos x="921" y="557"/>
                    </a:cxn>
                    <a:cxn ang="0">
                      <a:pos x="28" y="543"/>
                    </a:cxn>
                    <a:cxn ang="0">
                      <a:pos x="907" y="543"/>
                    </a:cxn>
                    <a:cxn ang="0">
                      <a:pos x="907" y="28"/>
                    </a:cxn>
                    <a:cxn ang="0">
                      <a:pos x="28" y="28"/>
                    </a:cxn>
                    <a:cxn ang="0">
                      <a:pos x="28" y="543"/>
                    </a:cxn>
                    <a:cxn ang="0">
                      <a:pos x="28" y="543"/>
                    </a:cxn>
                  </a:cxnLst>
                  <a:rect l="0" t="0" r="r" b="b"/>
                  <a:pathLst>
                    <a:path w="936" h="571">
                      <a:moveTo>
                        <a:pt x="0" y="571"/>
                      </a:moveTo>
                      <a:lnTo>
                        <a:pt x="0" y="0"/>
                      </a:lnTo>
                      <a:lnTo>
                        <a:pt x="936" y="0"/>
                      </a:lnTo>
                      <a:lnTo>
                        <a:pt x="936" y="557"/>
                      </a:lnTo>
                      <a:lnTo>
                        <a:pt x="936" y="571"/>
                      </a:lnTo>
                      <a:lnTo>
                        <a:pt x="0" y="571"/>
                      </a:lnTo>
                      <a:lnTo>
                        <a:pt x="0" y="571"/>
                      </a:lnTo>
                      <a:close/>
                      <a:moveTo>
                        <a:pt x="921" y="557"/>
                      </a:moveTo>
                      <a:lnTo>
                        <a:pt x="921" y="543"/>
                      </a:lnTo>
                      <a:lnTo>
                        <a:pt x="921" y="557"/>
                      </a:lnTo>
                      <a:lnTo>
                        <a:pt x="921" y="557"/>
                      </a:lnTo>
                      <a:close/>
                      <a:moveTo>
                        <a:pt x="28" y="543"/>
                      </a:moveTo>
                      <a:lnTo>
                        <a:pt x="907" y="543"/>
                      </a:lnTo>
                      <a:lnTo>
                        <a:pt x="907" y="28"/>
                      </a:lnTo>
                      <a:lnTo>
                        <a:pt x="28" y="28"/>
                      </a:lnTo>
                      <a:lnTo>
                        <a:pt x="28" y="543"/>
                      </a:lnTo>
                      <a:lnTo>
                        <a:pt x="28" y="5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6" name="Rectangle 88"/>
                <p:cNvSpPr>
                  <a:spLocks noChangeArrowheads="1"/>
                </p:cNvSpPr>
                <p:nvPr/>
              </p:nvSpPr>
              <p:spPr bwMode="auto">
                <a:xfrm>
                  <a:off x="11984038" y="2028825"/>
                  <a:ext cx="1439863" cy="1349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7" name="Freeform 89"/>
                <p:cNvSpPr>
                  <a:spLocks/>
                </p:cNvSpPr>
                <p:nvPr/>
              </p:nvSpPr>
              <p:spPr bwMode="auto">
                <a:xfrm>
                  <a:off x="11995150" y="2276475"/>
                  <a:ext cx="1406525" cy="4445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886" y="0"/>
                    </a:cxn>
                    <a:cxn ang="0">
                      <a:pos x="886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86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886" y="0"/>
                      </a:lnTo>
                      <a:lnTo>
                        <a:pt x="886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8" name="Freeform 90"/>
                <p:cNvSpPr>
                  <a:spLocks/>
                </p:cNvSpPr>
                <p:nvPr/>
              </p:nvSpPr>
              <p:spPr bwMode="auto">
                <a:xfrm>
                  <a:off x="11995150" y="2489200"/>
                  <a:ext cx="1406525" cy="4603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886" y="0"/>
                    </a:cxn>
                    <a:cxn ang="0">
                      <a:pos x="886" y="29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886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886" y="0"/>
                      </a:lnTo>
                      <a:lnTo>
                        <a:pt x="886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89" name="Freeform 91"/>
                <p:cNvSpPr>
                  <a:spLocks/>
                </p:cNvSpPr>
                <p:nvPr/>
              </p:nvSpPr>
              <p:spPr bwMode="auto">
                <a:xfrm>
                  <a:off x="11995150" y="2703513"/>
                  <a:ext cx="1406525" cy="4445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886" y="0"/>
                    </a:cxn>
                    <a:cxn ang="0">
                      <a:pos x="886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86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886" y="0"/>
                      </a:lnTo>
                      <a:lnTo>
                        <a:pt x="886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0" name="Freeform 92"/>
                <p:cNvSpPr>
                  <a:spLocks/>
                </p:cNvSpPr>
                <p:nvPr/>
              </p:nvSpPr>
              <p:spPr bwMode="auto">
                <a:xfrm>
                  <a:off x="12179300" y="2130425"/>
                  <a:ext cx="44450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8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1" name="Freeform 93"/>
                <p:cNvSpPr>
                  <a:spLocks/>
                </p:cNvSpPr>
                <p:nvPr/>
              </p:nvSpPr>
              <p:spPr bwMode="auto">
                <a:xfrm>
                  <a:off x="12449175" y="2130425"/>
                  <a:ext cx="46038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29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9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2" name="Freeform 94"/>
                <p:cNvSpPr>
                  <a:spLocks/>
                </p:cNvSpPr>
                <p:nvPr/>
              </p:nvSpPr>
              <p:spPr bwMode="auto">
                <a:xfrm>
                  <a:off x="12723813" y="2130425"/>
                  <a:ext cx="44450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8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3" name="Freeform 95"/>
                <p:cNvSpPr>
                  <a:spLocks/>
                </p:cNvSpPr>
                <p:nvPr/>
              </p:nvSpPr>
              <p:spPr bwMode="auto">
                <a:xfrm>
                  <a:off x="13012738" y="2130425"/>
                  <a:ext cx="44450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8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4" name="Freeform 96"/>
                <p:cNvSpPr>
                  <a:spLocks/>
                </p:cNvSpPr>
                <p:nvPr/>
              </p:nvSpPr>
              <p:spPr bwMode="auto">
                <a:xfrm>
                  <a:off x="13241338" y="2130425"/>
                  <a:ext cx="47625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30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</p:grpSp>
        </p:grpSp>
        <p:pic>
          <p:nvPicPr>
            <p:cNvPr id="32" name="docker-simplified.png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044" y="1697010"/>
              <a:ext cx="360346" cy="226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" name="Group 167"/>
            <p:cNvGrpSpPr/>
            <p:nvPr/>
          </p:nvGrpSpPr>
          <p:grpSpPr>
            <a:xfrm>
              <a:off x="4524473" y="1697010"/>
              <a:ext cx="362885" cy="233105"/>
              <a:chOff x="3045639" y="1099486"/>
              <a:chExt cx="272235" cy="174829"/>
            </a:xfrm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3045639" y="1099486"/>
                <a:ext cx="272235" cy="174829"/>
              </a:xfrm>
              <a:custGeom>
                <a:avLst/>
                <a:gdLst>
                  <a:gd name="T0" fmla="*/ 247 w 274"/>
                  <a:gd name="T1" fmla="*/ 105 h 174"/>
                  <a:gd name="T2" fmla="*/ 227 w 274"/>
                  <a:gd name="T3" fmla="*/ 85 h 174"/>
                  <a:gd name="T4" fmla="*/ 114 w 274"/>
                  <a:gd name="T5" fmla="*/ 56 h 174"/>
                  <a:gd name="T6" fmla="*/ 62 w 274"/>
                  <a:gd name="T7" fmla="*/ 85 h 174"/>
                  <a:gd name="T8" fmla="*/ 59 w 274"/>
                  <a:gd name="T9" fmla="*/ 174 h 174"/>
                  <a:gd name="T10" fmla="*/ 133 w 274"/>
                  <a:gd name="T11" fmla="*/ 174 h 174"/>
                  <a:gd name="T12" fmla="*/ 226 w 274"/>
                  <a:gd name="T13" fmla="*/ 174 h 174"/>
                  <a:gd name="T14" fmla="*/ 274 w 274"/>
                  <a:gd name="T15" fmla="*/ 141 h 174"/>
                  <a:gd name="T16" fmla="*/ 247 w 274"/>
                  <a:gd name="T17" fmla="*/ 10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4" h="174">
                    <a:moveTo>
                      <a:pt x="247" y="105"/>
                    </a:moveTo>
                    <a:cubicBezTo>
                      <a:pt x="248" y="92"/>
                      <a:pt x="236" y="85"/>
                      <a:pt x="227" y="85"/>
                    </a:cubicBezTo>
                    <a:cubicBezTo>
                      <a:pt x="241" y="7"/>
                      <a:pt x="124" y="0"/>
                      <a:pt x="114" y="56"/>
                    </a:cubicBezTo>
                    <a:cubicBezTo>
                      <a:pt x="82" y="39"/>
                      <a:pt x="58" y="66"/>
                      <a:pt x="62" y="85"/>
                    </a:cubicBezTo>
                    <a:cubicBezTo>
                      <a:pt x="0" y="85"/>
                      <a:pt x="6" y="174"/>
                      <a:pt x="59" y="174"/>
                    </a:cubicBezTo>
                    <a:cubicBezTo>
                      <a:pt x="78" y="174"/>
                      <a:pt x="133" y="174"/>
                      <a:pt x="133" y="174"/>
                    </a:cubicBezTo>
                    <a:cubicBezTo>
                      <a:pt x="133" y="174"/>
                      <a:pt x="194" y="174"/>
                      <a:pt x="226" y="174"/>
                    </a:cubicBezTo>
                    <a:cubicBezTo>
                      <a:pt x="257" y="174"/>
                      <a:pt x="274" y="164"/>
                      <a:pt x="274" y="141"/>
                    </a:cubicBezTo>
                    <a:cubicBezTo>
                      <a:pt x="274" y="118"/>
                      <a:pt x="261" y="110"/>
                      <a:pt x="247" y="1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grpSp>
            <p:nvGrpSpPr>
              <p:cNvPr id="68" name="Group 169"/>
              <p:cNvGrpSpPr/>
              <p:nvPr/>
            </p:nvGrpSpPr>
            <p:grpSpPr>
              <a:xfrm>
                <a:off x="3155585" y="1173580"/>
                <a:ext cx="78656" cy="85162"/>
                <a:chOff x="2745601" y="2864398"/>
                <a:chExt cx="216791" cy="234727"/>
              </a:xfrm>
              <a:solidFill>
                <a:schemeClr val="bg1"/>
              </a:solidFill>
            </p:grpSpPr>
            <p:sp>
              <p:nvSpPr>
                <p:cNvPr id="69" name="Freeform 53"/>
                <p:cNvSpPr>
                  <a:spLocks/>
                </p:cNvSpPr>
                <p:nvPr/>
              </p:nvSpPr>
              <p:spPr bwMode="auto">
                <a:xfrm>
                  <a:off x="2781863" y="3054090"/>
                  <a:ext cx="144657" cy="45035"/>
                </a:xfrm>
                <a:custGeom>
                  <a:avLst/>
                  <a:gdLst>
                    <a:gd name="T0" fmla="*/ 0 w 314"/>
                    <a:gd name="T1" fmla="*/ 32 h 98"/>
                    <a:gd name="T2" fmla="*/ 0 w 314"/>
                    <a:gd name="T3" fmla="*/ 98 h 98"/>
                    <a:gd name="T4" fmla="*/ 314 w 314"/>
                    <a:gd name="T5" fmla="*/ 98 h 98"/>
                    <a:gd name="T6" fmla="*/ 314 w 314"/>
                    <a:gd name="T7" fmla="*/ 30 h 98"/>
                    <a:gd name="T8" fmla="*/ 159 w 314"/>
                    <a:gd name="T9" fmla="*/ 0 h 98"/>
                    <a:gd name="T10" fmla="*/ 0 w 314"/>
                    <a:gd name="T11" fmla="*/ 3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98">
                      <a:moveTo>
                        <a:pt x="0" y="32"/>
                      </a:move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314" y="98"/>
                        <a:pt x="314" y="98"/>
                        <a:pt x="314" y="98"/>
                      </a:cubicBezTo>
                      <a:cubicBezTo>
                        <a:pt x="314" y="60"/>
                        <a:pt x="314" y="30"/>
                        <a:pt x="314" y="30"/>
                      </a:cubicBezTo>
                      <a:cubicBezTo>
                        <a:pt x="270" y="11"/>
                        <a:pt x="217" y="0"/>
                        <a:pt x="159" y="0"/>
                      </a:cubicBezTo>
                      <a:cubicBezTo>
                        <a:pt x="99" y="0"/>
                        <a:pt x="44" y="12"/>
                        <a:pt x="0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0" name="Freeform 54"/>
                <p:cNvSpPr>
                  <a:spLocks noEditPoints="1"/>
                </p:cNvSpPr>
                <p:nvPr/>
              </p:nvSpPr>
              <p:spPr bwMode="auto">
                <a:xfrm>
                  <a:off x="2745601" y="2864398"/>
                  <a:ext cx="216791" cy="144463"/>
                </a:xfrm>
                <a:custGeom>
                  <a:avLst/>
                  <a:gdLst>
                    <a:gd name="T0" fmla="*/ 59 w 471"/>
                    <a:gd name="T1" fmla="*/ 314 h 314"/>
                    <a:gd name="T2" fmla="*/ 412 w 471"/>
                    <a:gd name="T3" fmla="*/ 314 h 314"/>
                    <a:gd name="T4" fmla="*/ 471 w 471"/>
                    <a:gd name="T5" fmla="*/ 260 h 314"/>
                    <a:gd name="T6" fmla="*/ 471 w 471"/>
                    <a:gd name="T7" fmla="*/ 55 h 314"/>
                    <a:gd name="T8" fmla="*/ 412 w 471"/>
                    <a:gd name="T9" fmla="*/ 0 h 314"/>
                    <a:gd name="T10" fmla="*/ 59 w 471"/>
                    <a:gd name="T11" fmla="*/ 0 h 314"/>
                    <a:gd name="T12" fmla="*/ 0 w 471"/>
                    <a:gd name="T13" fmla="*/ 55 h 314"/>
                    <a:gd name="T14" fmla="*/ 0 w 471"/>
                    <a:gd name="T15" fmla="*/ 260 h 314"/>
                    <a:gd name="T16" fmla="*/ 59 w 471"/>
                    <a:gd name="T17" fmla="*/ 314 h 314"/>
                    <a:gd name="T18" fmla="*/ 76 w 471"/>
                    <a:gd name="T19" fmla="*/ 79 h 314"/>
                    <a:gd name="T20" fmla="*/ 395 w 471"/>
                    <a:gd name="T21" fmla="*/ 79 h 314"/>
                    <a:gd name="T22" fmla="*/ 395 w 471"/>
                    <a:gd name="T23" fmla="*/ 242 h 314"/>
                    <a:gd name="T24" fmla="*/ 76 w 471"/>
                    <a:gd name="T25" fmla="*/ 242 h 314"/>
                    <a:gd name="T26" fmla="*/ 76 w 471"/>
                    <a:gd name="T27" fmla="*/ 79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71" h="314">
                      <a:moveTo>
                        <a:pt x="59" y="314"/>
                      </a:moveTo>
                      <a:cubicBezTo>
                        <a:pt x="412" y="314"/>
                        <a:pt x="412" y="314"/>
                        <a:pt x="412" y="314"/>
                      </a:cubicBezTo>
                      <a:cubicBezTo>
                        <a:pt x="445" y="314"/>
                        <a:pt x="471" y="290"/>
                        <a:pt x="471" y="260"/>
                      </a:cubicBezTo>
                      <a:cubicBezTo>
                        <a:pt x="471" y="55"/>
                        <a:pt x="471" y="55"/>
                        <a:pt x="471" y="55"/>
                      </a:cubicBezTo>
                      <a:cubicBezTo>
                        <a:pt x="471" y="25"/>
                        <a:pt x="445" y="0"/>
                        <a:pt x="412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27" y="0"/>
                        <a:pt x="0" y="25"/>
                        <a:pt x="0" y="55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90"/>
                        <a:pt x="27" y="314"/>
                        <a:pt x="59" y="314"/>
                      </a:cubicBezTo>
                      <a:close/>
                      <a:moveTo>
                        <a:pt x="76" y="79"/>
                      </a:moveTo>
                      <a:cubicBezTo>
                        <a:pt x="395" y="79"/>
                        <a:pt x="395" y="79"/>
                        <a:pt x="395" y="79"/>
                      </a:cubicBezTo>
                      <a:cubicBezTo>
                        <a:pt x="395" y="242"/>
                        <a:pt x="395" y="242"/>
                        <a:pt x="395" y="242"/>
                      </a:cubicBezTo>
                      <a:cubicBezTo>
                        <a:pt x="76" y="242"/>
                        <a:pt x="76" y="242"/>
                        <a:pt x="76" y="242"/>
                      </a:cubicBezTo>
                      <a:lnTo>
                        <a:pt x="76" y="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</p:grpSp>
        </p:grp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5112788" y="1697010"/>
              <a:ext cx="362885" cy="233105"/>
            </a:xfrm>
            <a:custGeom>
              <a:avLst/>
              <a:gdLst>
                <a:gd name="T0" fmla="*/ 247 w 274"/>
                <a:gd name="T1" fmla="*/ 105 h 174"/>
                <a:gd name="T2" fmla="*/ 227 w 274"/>
                <a:gd name="T3" fmla="*/ 85 h 174"/>
                <a:gd name="T4" fmla="*/ 114 w 274"/>
                <a:gd name="T5" fmla="*/ 56 h 174"/>
                <a:gd name="T6" fmla="*/ 62 w 274"/>
                <a:gd name="T7" fmla="*/ 85 h 174"/>
                <a:gd name="T8" fmla="*/ 59 w 274"/>
                <a:gd name="T9" fmla="*/ 174 h 174"/>
                <a:gd name="T10" fmla="*/ 133 w 274"/>
                <a:gd name="T11" fmla="*/ 174 h 174"/>
                <a:gd name="T12" fmla="*/ 226 w 274"/>
                <a:gd name="T13" fmla="*/ 174 h 174"/>
                <a:gd name="T14" fmla="*/ 274 w 274"/>
                <a:gd name="T15" fmla="*/ 141 h 174"/>
                <a:gd name="T16" fmla="*/ 247 w 274"/>
                <a:gd name="T17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74">
                  <a:moveTo>
                    <a:pt x="247" y="105"/>
                  </a:moveTo>
                  <a:cubicBezTo>
                    <a:pt x="248" y="92"/>
                    <a:pt x="236" y="85"/>
                    <a:pt x="227" y="85"/>
                  </a:cubicBezTo>
                  <a:cubicBezTo>
                    <a:pt x="241" y="7"/>
                    <a:pt x="124" y="0"/>
                    <a:pt x="114" y="56"/>
                  </a:cubicBezTo>
                  <a:cubicBezTo>
                    <a:pt x="82" y="39"/>
                    <a:pt x="58" y="66"/>
                    <a:pt x="62" y="85"/>
                  </a:cubicBezTo>
                  <a:cubicBezTo>
                    <a:pt x="0" y="85"/>
                    <a:pt x="6" y="174"/>
                    <a:pt x="59" y="174"/>
                  </a:cubicBezTo>
                  <a:cubicBezTo>
                    <a:pt x="78" y="174"/>
                    <a:pt x="133" y="174"/>
                    <a:pt x="133" y="174"/>
                  </a:cubicBezTo>
                  <a:cubicBezTo>
                    <a:pt x="133" y="174"/>
                    <a:pt x="194" y="174"/>
                    <a:pt x="226" y="174"/>
                  </a:cubicBezTo>
                  <a:cubicBezTo>
                    <a:pt x="257" y="174"/>
                    <a:pt x="274" y="164"/>
                    <a:pt x="274" y="141"/>
                  </a:cubicBezTo>
                  <a:cubicBezTo>
                    <a:pt x="274" y="118"/>
                    <a:pt x="261" y="110"/>
                    <a:pt x="247" y="1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grpSp>
          <p:nvGrpSpPr>
            <p:cNvPr id="35" name="Group 17"/>
            <p:cNvGrpSpPr/>
            <p:nvPr/>
          </p:nvGrpSpPr>
          <p:grpSpPr>
            <a:xfrm>
              <a:off x="2090530" y="1444277"/>
              <a:ext cx="6383814" cy="2748401"/>
              <a:chOff x="1615666" y="1028976"/>
              <a:chExt cx="4789108" cy="211900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404774" y="1028976"/>
                <a:ext cx="0" cy="210312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/>
                    </a:gs>
                    <a:gs pos="81000">
                      <a:schemeClr val="bg1">
                        <a:lumMod val="95000"/>
                      </a:schemeClr>
                    </a:gs>
                    <a:gs pos="81500">
                      <a:schemeClr val="bg1">
                        <a:lumMod val="9500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883264" y="1044862"/>
                <a:ext cx="0" cy="210312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/>
                    </a:gs>
                    <a:gs pos="81000">
                      <a:schemeClr val="bg1">
                        <a:lumMod val="95000"/>
                      </a:schemeClr>
                    </a:gs>
                    <a:gs pos="81500">
                      <a:schemeClr val="bg1">
                        <a:lumMod val="9500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045579" y="1028976"/>
                <a:ext cx="0" cy="210312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/>
                    </a:gs>
                    <a:gs pos="81000">
                      <a:schemeClr val="bg1">
                        <a:lumMod val="95000"/>
                      </a:schemeClr>
                    </a:gs>
                    <a:gs pos="81500">
                      <a:schemeClr val="bg1">
                        <a:lumMod val="9500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615666" y="1028976"/>
                <a:ext cx="0" cy="210312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/>
                    </a:gs>
                    <a:gs pos="81000">
                      <a:schemeClr val="bg1">
                        <a:lumMod val="95000"/>
                      </a:schemeClr>
                    </a:gs>
                    <a:gs pos="81500">
                      <a:schemeClr val="bg1">
                        <a:lumMod val="9500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6"/>
            <p:cNvGrpSpPr/>
            <p:nvPr/>
          </p:nvGrpSpPr>
          <p:grpSpPr>
            <a:xfrm>
              <a:off x="6645208" y="1649832"/>
              <a:ext cx="1518258" cy="283392"/>
              <a:chOff x="5140640" y="1489540"/>
              <a:chExt cx="1138990" cy="212544"/>
            </a:xfrm>
          </p:grpSpPr>
          <p:grpSp>
            <p:nvGrpSpPr>
              <p:cNvPr id="51" name="Group 9"/>
              <p:cNvGrpSpPr>
                <a:grpSpLocks noChangeAspect="1"/>
              </p:cNvGrpSpPr>
              <p:nvPr/>
            </p:nvGrpSpPr>
            <p:grpSpPr bwMode="auto">
              <a:xfrm>
                <a:off x="5140640" y="1489540"/>
                <a:ext cx="272217" cy="212544"/>
                <a:chOff x="1720" y="459"/>
                <a:chExt cx="2322" cy="1813"/>
              </a:xfrm>
              <a:solidFill>
                <a:schemeClr val="tx1"/>
              </a:solidFill>
            </p:grpSpPr>
            <p:sp>
              <p:nvSpPr>
                <p:cNvPr id="60" name="Freeform 10"/>
                <p:cNvSpPr>
                  <a:spLocks noEditPoints="1"/>
                </p:cNvSpPr>
                <p:nvPr/>
              </p:nvSpPr>
              <p:spPr bwMode="auto">
                <a:xfrm>
                  <a:off x="1720" y="459"/>
                  <a:ext cx="2322" cy="1813"/>
                </a:xfrm>
                <a:custGeom>
                  <a:avLst/>
                  <a:gdLst>
                    <a:gd name="T0" fmla="*/ 919 w 980"/>
                    <a:gd name="T1" fmla="*/ 0 h 765"/>
                    <a:gd name="T2" fmla="*/ 61 w 980"/>
                    <a:gd name="T3" fmla="*/ 0 h 765"/>
                    <a:gd name="T4" fmla="*/ 0 w 980"/>
                    <a:gd name="T5" fmla="*/ 61 h 765"/>
                    <a:gd name="T6" fmla="*/ 0 w 980"/>
                    <a:gd name="T7" fmla="*/ 704 h 765"/>
                    <a:gd name="T8" fmla="*/ 61 w 980"/>
                    <a:gd name="T9" fmla="*/ 762 h 765"/>
                    <a:gd name="T10" fmla="*/ 919 w 980"/>
                    <a:gd name="T11" fmla="*/ 762 h 765"/>
                    <a:gd name="T12" fmla="*/ 980 w 980"/>
                    <a:gd name="T13" fmla="*/ 704 h 765"/>
                    <a:gd name="T14" fmla="*/ 980 w 980"/>
                    <a:gd name="T15" fmla="*/ 61 h 765"/>
                    <a:gd name="T16" fmla="*/ 919 w 980"/>
                    <a:gd name="T17" fmla="*/ 0 h 765"/>
                    <a:gd name="T18" fmla="*/ 889 w 980"/>
                    <a:gd name="T19" fmla="*/ 92 h 765"/>
                    <a:gd name="T20" fmla="*/ 889 w 980"/>
                    <a:gd name="T21" fmla="*/ 673 h 765"/>
                    <a:gd name="T22" fmla="*/ 92 w 980"/>
                    <a:gd name="T23" fmla="*/ 673 h 765"/>
                    <a:gd name="T24" fmla="*/ 92 w 980"/>
                    <a:gd name="T25" fmla="*/ 87 h 765"/>
                    <a:gd name="T26" fmla="*/ 889 w 980"/>
                    <a:gd name="T27" fmla="*/ 87 h 765"/>
                    <a:gd name="T28" fmla="*/ 889 w 980"/>
                    <a:gd name="T29" fmla="*/ 92 h 765"/>
                    <a:gd name="T30" fmla="*/ 889 w 980"/>
                    <a:gd name="T31" fmla="*/ 92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0" h="765">
                      <a:moveTo>
                        <a:pt x="919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704"/>
                        <a:pt x="0" y="704"/>
                        <a:pt x="0" y="704"/>
                      </a:cubicBezTo>
                      <a:cubicBezTo>
                        <a:pt x="0" y="737"/>
                        <a:pt x="28" y="765"/>
                        <a:pt x="61" y="762"/>
                      </a:cubicBezTo>
                      <a:cubicBezTo>
                        <a:pt x="919" y="762"/>
                        <a:pt x="919" y="762"/>
                        <a:pt x="919" y="762"/>
                      </a:cubicBezTo>
                      <a:cubicBezTo>
                        <a:pt x="953" y="765"/>
                        <a:pt x="980" y="737"/>
                        <a:pt x="980" y="704"/>
                      </a:cubicBezTo>
                      <a:cubicBezTo>
                        <a:pt x="980" y="61"/>
                        <a:pt x="980" y="61"/>
                        <a:pt x="980" y="61"/>
                      </a:cubicBezTo>
                      <a:cubicBezTo>
                        <a:pt x="980" y="27"/>
                        <a:pt x="953" y="0"/>
                        <a:pt x="919" y="0"/>
                      </a:cubicBezTo>
                      <a:close/>
                      <a:moveTo>
                        <a:pt x="889" y="92"/>
                      </a:moveTo>
                      <a:cubicBezTo>
                        <a:pt x="889" y="673"/>
                        <a:pt x="889" y="673"/>
                        <a:pt x="889" y="673"/>
                      </a:cubicBezTo>
                      <a:cubicBezTo>
                        <a:pt x="92" y="673"/>
                        <a:pt x="92" y="673"/>
                        <a:pt x="92" y="673"/>
                      </a:cubicBezTo>
                      <a:cubicBezTo>
                        <a:pt x="92" y="87"/>
                        <a:pt x="92" y="87"/>
                        <a:pt x="92" y="87"/>
                      </a:cubicBezTo>
                      <a:cubicBezTo>
                        <a:pt x="889" y="87"/>
                        <a:pt x="889" y="87"/>
                        <a:pt x="889" y="87"/>
                      </a:cubicBezTo>
                      <a:cubicBezTo>
                        <a:pt x="889" y="92"/>
                        <a:pt x="889" y="92"/>
                        <a:pt x="889" y="92"/>
                      </a:cubicBezTo>
                      <a:cubicBezTo>
                        <a:pt x="889" y="92"/>
                        <a:pt x="889" y="92"/>
                        <a:pt x="889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1" name="Freeform 12"/>
                <p:cNvSpPr>
                  <a:spLocks/>
                </p:cNvSpPr>
                <p:nvPr/>
              </p:nvSpPr>
              <p:spPr bwMode="auto">
                <a:xfrm>
                  <a:off x="2090" y="980"/>
                  <a:ext cx="701" cy="763"/>
                </a:xfrm>
                <a:custGeom>
                  <a:avLst/>
                  <a:gdLst>
                    <a:gd name="T0" fmla="*/ 701 w 701"/>
                    <a:gd name="T1" fmla="*/ 0 h 763"/>
                    <a:gd name="T2" fmla="*/ 457 w 701"/>
                    <a:gd name="T3" fmla="*/ 763 h 763"/>
                    <a:gd name="T4" fmla="*/ 244 w 701"/>
                    <a:gd name="T5" fmla="*/ 763 h 763"/>
                    <a:gd name="T6" fmla="*/ 0 w 701"/>
                    <a:gd name="T7" fmla="*/ 0 h 763"/>
                    <a:gd name="T8" fmla="*/ 185 w 701"/>
                    <a:gd name="T9" fmla="*/ 0 h 763"/>
                    <a:gd name="T10" fmla="*/ 355 w 701"/>
                    <a:gd name="T11" fmla="*/ 626 h 763"/>
                    <a:gd name="T12" fmla="*/ 528 w 701"/>
                    <a:gd name="T13" fmla="*/ 0 h 763"/>
                    <a:gd name="T14" fmla="*/ 701 w 701"/>
                    <a:gd name="T15" fmla="*/ 0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1" h="763">
                      <a:moveTo>
                        <a:pt x="701" y="0"/>
                      </a:moveTo>
                      <a:lnTo>
                        <a:pt x="457" y="763"/>
                      </a:lnTo>
                      <a:lnTo>
                        <a:pt x="244" y="763"/>
                      </a:lnTo>
                      <a:lnTo>
                        <a:pt x="0" y="0"/>
                      </a:lnTo>
                      <a:lnTo>
                        <a:pt x="185" y="0"/>
                      </a:lnTo>
                      <a:lnTo>
                        <a:pt x="355" y="626"/>
                      </a:lnTo>
                      <a:lnTo>
                        <a:pt x="528" y="0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2" name="Freeform 13"/>
                <p:cNvSpPr>
                  <a:spLocks/>
                </p:cNvSpPr>
                <p:nvPr/>
              </p:nvSpPr>
              <p:spPr bwMode="auto">
                <a:xfrm>
                  <a:off x="2855" y="980"/>
                  <a:ext cx="817" cy="763"/>
                </a:xfrm>
                <a:custGeom>
                  <a:avLst/>
                  <a:gdLst>
                    <a:gd name="T0" fmla="*/ 332 w 817"/>
                    <a:gd name="T1" fmla="*/ 763 h 763"/>
                    <a:gd name="T2" fmla="*/ 149 w 817"/>
                    <a:gd name="T3" fmla="*/ 239 h 763"/>
                    <a:gd name="T4" fmla="*/ 149 w 817"/>
                    <a:gd name="T5" fmla="*/ 763 h 763"/>
                    <a:gd name="T6" fmla="*/ 0 w 817"/>
                    <a:gd name="T7" fmla="*/ 763 h 763"/>
                    <a:gd name="T8" fmla="*/ 0 w 817"/>
                    <a:gd name="T9" fmla="*/ 0 h 763"/>
                    <a:gd name="T10" fmla="*/ 202 w 817"/>
                    <a:gd name="T11" fmla="*/ 0 h 763"/>
                    <a:gd name="T12" fmla="*/ 408 w 817"/>
                    <a:gd name="T13" fmla="*/ 597 h 763"/>
                    <a:gd name="T14" fmla="*/ 609 w 817"/>
                    <a:gd name="T15" fmla="*/ 0 h 763"/>
                    <a:gd name="T16" fmla="*/ 817 w 817"/>
                    <a:gd name="T17" fmla="*/ 0 h 763"/>
                    <a:gd name="T18" fmla="*/ 817 w 817"/>
                    <a:gd name="T19" fmla="*/ 763 h 763"/>
                    <a:gd name="T20" fmla="*/ 656 w 817"/>
                    <a:gd name="T21" fmla="*/ 763 h 763"/>
                    <a:gd name="T22" fmla="*/ 656 w 817"/>
                    <a:gd name="T23" fmla="*/ 237 h 763"/>
                    <a:gd name="T24" fmla="*/ 479 w 817"/>
                    <a:gd name="T25" fmla="*/ 763 h 763"/>
                    <a:gd name="T26" fmla="*/ 332 w 817"/>
                    <a:gd name="T27" fmla="*/ 763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7" h="763">
                      <a:moveTo>
                        <a:pt x="332" y="763"/>
                      </a:moveTo>
                      <a:lnTo>
                        <a:pt x="149" y="239"/>
                      </a:lnTo>
                      <a:lnTo>
                        <a:pt x="149" y="763"/>
                      </a:lnTo>
                      <a:lnTo>
                        <a:pt x="0" y="763"/>
                      </a:lnTo>
                      <a:lnTo>
                        <a:pt x="0" y="0"/>
                      </a:lnTo>
                      <a:lnTo>
                        <a:pt x="202" y="0"/>
                      </a:lnTo>
                      <a:lnTo>
                        <a:pt x="408" y="597"/>
                      </a:lnTo>
                      <a:lnTo>
                        <a:pt x="609" y="0"/>
                      </a:lnTo>
                      <a:lnTo>
                        <a:pt x="817" y="0"/>
                      </a:lnTo>
                      <a:lnTo>
                        <a:pt x="817" y="763"/>
                      </a:lnTo>
                      <a:lnTo>
                        <a:pt x="656" y="763"/>
                      </a:lnTo>
                      <a:lnTo>
                        <a:pt x="656" y="237"/>
                      </a:lnTo>
                      <a:lnTo>
                        <a:pt x="479" y="763"/>
                      </a:lnTo>
                      <a:lnTo>
                        <a:pt x="332" y="7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52" name="Group 9"/>
              <p:cNvGrpSpPr>
                <a:grpSpLocks noChangeAspect="1"/>
              </p:cNvGrpSpPr>
              <p:nvPr/>
            </p:nvGrpSpPr>
            <p:grpSpPr bwMode="auto">
              <a:xfrm>
                <a:off x="5574026" y="1489540"/>
                <a:ext cx="272217" cy="212544"/>
                <a:chOff x="1720" y="459"/>
                <a:chExt cx="2322" cy="1813"/>
              </a:xfrm>
              <a:solidFill>
                <a:schemeClr val="tx1"/>
              </a:solidFill>
            </p:grpSpPr>
            <p:sp>
              <p:nvSpPr>
                <p:cNvPr id="57" name="Freeform 10"/>
                <p:cNvSpPr>
                  <a:spLocks noEditPoints="1"/>
                </p:cNvSpPr>
                <p:nvPr/>
              </p:nvSpPr>
              <p:spPr bwMode="auto">
                <a:xfrm>
                  <a:off x="1720" y="459"/>
                  <a:ext cx="2322" cy="1813"/>
                </a:xfrm>
                <a:custGeom>
                  <a:avLst/>
                  <a:gdLst>
                    <a:gd name="T0" fmla="*/ 919 w 980"/>
                    <a:gd name="T1" fmla="*/ 0 h 765"/>
                    <a:gd name="T2" fmla="*/ 61 w 980"/>
                    <a:gd name="T3" fmla="*/ 0 h 765"/>
                    <a:gd name="T4" fmla="*/ 0 w 980"/>
                    <a:gd name="T5" fmla="*/ 61 h 765"/>
                    <a:gd name="T6" fmla="*/ 0 w 980"/>
                    <a:gd name="T7" fmla="*/ 704 h 765"/>
                    <a:gd name="T8" fmla="*/ 61 w 980"/>
                    <a:gd name="T9" fmla="*/ 762 h 765"/>
                    <a:gd name="T10" fmla="*/ 919 w 980"/>
                    <a:gd name="T11" fmla="*/ 762 h 765"/>
                    <a:gd name="T12" fmla="*/ 980 w 980"/>
                    <a:gd name="T13" fmla="*/ 704 h 765"/>
                    <a:gd name="T14" fmla="*/ 980 w 980"/>
                    <a:gd name="T15" fmla="*/ 61 h 765"/>
                    <a:gd name="T16" fmla="*/ 919 w 980"/>
                    <a:gd name="T17" fmla="*/ 0 h 765"/>
                    <a:gd name="T18" fmla="*/ 889 w 980"/>
                    <a:gd name="T19" fmla="*/ 92 h 765"/>
                    <a:gd name="T20" fmla="*/ 889 w 980"/>
                    <a:gd name="T21" fmla="*/ 673 h 765"/>
                    <a:gd name="T22" fmla="*/ 92 w 980"/>
                    <a:gd name="T23" fmla="*/ 673 h 765"/>
                    <a:gd name="T24" fmla="*/ 92 w 980"/>
                    <a:gd name="T25" fmla="*/ 87 h 765"/>
                    <a:gd name="T26" fmla="*/ 889 w 980"/>
                    <a:gd name="T27" fmla="*/ 87 h 765"/>
                    <a:gd name="T28" fmla="*/ 889 w 980"/>
                    <a:gd name="T29" fmla="*/ 92 h 765"/>
                    <a:gd name="T30" fmla="*/ 889 w 980"/>
                    <a:gd name="T31" fmla="*/ 92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0" h="765">
                      <a:moveTo>
                        <a:pt x="919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704"/>
                        <a:pt x="0" y="704"/>
                        <a:pt x="0" y="704"/>
                      </a:cubicBezTo>
                      <a:cubicBezTo>
                        <a:pt x="0" y="737"/>
                        <a:pt x="28" y="765"/>
                        <a:pt x="61" y="762"/>
                      </a:cubicBezTo>
                      <a:cubicBezTo>
                        <a:pt x="919" y="762"/>
                        <a:pt x="919" y="762"/>
                        <a:pt x="919" y="762"/>
                      </a:cubicBezTo>
                      <a:cubicBezTo>
                        <a:pt x="953" y="765"/>
                        <a:pt x="980" y="737"/>
                        <a:pt x="980" y="704"/>
                      </a:cubicBezTo>
                      <a:cubicBezTo>
                        <a:pt x="980" y="61"/>
                        <a:pt x="980" y="61"/>
                        <a:pt x="980" y="61"/>
                      </a:cubicBezTo>
                      <a:cubicBezTo>
                        <a:pt x="980" y="27"/>
                        <a:pt x="953" y="0"/>
                        <a:pt x="919" y="0"/>
                      </a:cubicBezTo>
                      <a:close/>
                      <a:moveTo>
                        <a:pt x="889" y="92"/>
                      </a:moveTo>
                      <a:cubicBezTo>
                        <a:pt x="889" y="673"/>
                        <a:pt x="889" y="673"/>
                        <a:pt x="889" y="673"/>
                      </a:cubicBezTo>
                      <a:cubicBezTo>
                        <a:pt x="92" y="673"/>
                        <a:pt x="92" y="673"/>
                        <a:pt x="92" y="673"/>
                      </a:cubicBezTo>
                      <a:cubicBezTo>
                        <a:pt x="92" y="87"/>
                        <a:pt x="92" y="87"/>
                        <a:pt x="92" y="87"/>
                      </a:cubicBezTo>
                      <a:cubicBezTo>
                        <a:pt x="889" y="87"/>
                        <a:pt x="889" y="87"/>
                        <a:pt x="889" y="87"/>
                      </a:cubicBezTo>
                      <a:cubicBezTo>
                        <a:pt x="889" y="92"/>
                        <a:pt x="889" y="92"/>
                        <a:pt x="889" y="92"/>
                      </a:cubicBezTo>
                      <a:cubicBezTo>
                        <a:pt x="889" y="92"/>
                        <a:pt x="889" y="92"/>
                        <a:pt x="889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8" name="Freeform 12"/>
                <p:cNvSpPr>
                  <a:spLocks/>
                </p:cNvSpPr>
                <p:nvPr/>
              </p:nvSpPr>
              <p:spPr bwMode="auto">
                <a:xfrm>
                  <a:off x="2090" y="980"/>
                  <a:ext cx="701" cy="763"/>
                </a:xfrm>
                <a:custGeom>
                  <a:avLst/>
                  <a:gdLst>
                    <a:gd name="T0" fmla="*/ 701 w 701"/>
                    <a:gd name="T1" fmla="*/ 0 h 763"/>
                    <a:gd name="T2" fmla="*/ 457 w 701"/>
                    <a:gd name="T3" fmla="*/ 763 h 763"/>
                    <a:gd name="T4" fmla="*/ 244 w 701"/>
                    <a:gd name="T5" fmla="*/ 763 h 763"/>
                    <a:gd name="T6" fmla="*/ 0 w 701"/>
                    <a:gd name="T7" fmla="*/ 0 h 763"/>
                    <a:gd name="T8" fmla="*/ 185 w 701"/>
                    <a:gd name="T9" fmla="*/ 0 h 763"/>
                    <a:gd name="T10" fmla="*/ 355 w 701"/>
                    <a:gd name="T11" fmla="*/ 626 h 763"/>
                    <a:gd name="T12" fmla="*/ 528 w 701"/>
                    <a:gd name="T13" fmla="*/ 0 h 763"/>
                    <a:gd name="T14" fmla="*/ 701 w 701"/>
                    <a:gd name="T15" fmla="*/ 0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1" h="763">
                      <a:moveTo>
                        <a:pt x="701" y="0"/>
                      </a:moveTo>
                      <a:lnTo>
                        <a:pt x="457" y="763"/>
                      </a:lnTo>
                      <a:lnTo>
                        <a:pt x="244" y="763"/>
                      </a:lnTo>
                      <a:lnTo>
                        <a:pt x="0" y="0"/>
                      </a:lnTo>
                      <a:lnTo>
                        <a:pt x="185" y="0"/>
                      </a:lnTo>
                      <a:lnTo>
                        <a:pt x="355" y="626"/>
                      </a:lnTo>
                      <a:lnTo>
                        <a:pt x="528" y="0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9" name="Freeform 13"/>
                <p:cNvSpPr>
                  <a:spLocks/>
                </p:cNvSpPr>
                <p:nvPr/>
              </p:nvSpPr>
              <p:spPr bwMode="auto">
                <a:xfrm>
                  <a:off x="2855" y="980"/>
                  <a:ext cx="817" cy="763"/>
                </a:xfrm>
                <a:custGeom>
                  <a:avLst/>
                  <a:gdLst>
                    <a:gd name="T0" fmla="*/ 332 w 817"/>
                    <a:gd name="T1" fmla="*/ 763 h 763"/>
                    <a:gd name="T2" fmla="*/ 149 w 817"/>
                    <a:gd name="T3" fmla="*/ 239 h 763"/>
                    <a:gd name="T4" fmla="*/ 149 w 817"/>
                    <a:gd name="T5" fmla="*/ 763 h 763"/>
                    <a:gd name="T6" fmla="*/ 0 w 817"/>
                    <a:gd name="T7" fmla="*/ 763 h 763"/>
                    <a:gd name="T8" fmla="*/ 0 w 817"/>
                    <a:gd name="T9" fmla="*/ 0 h 763"/>
                    <a:gd name="T10" fmla="*/ 202 w 817"/>
                    <a:gd name="T11" fmla="*/ 0 h 763"/>
                    <a:gd name="T12" fmla="*/ 408 w 817"/>
                    <a:gd name="T13" fmla="*/ 597 h 763"/>
                    <a:gd name="T14" fmla="*/ 609 w 817"/>
                    <a:gd name="T15" fmla="*/ 0 h 763"/>
                    <a:gd name="T16" fmla="*/ 817 w 817"/>
                    <a:gd name="T17" fmla="*/ 0 h 763"/>
                    <a:gd name="T18" fmla="*/ 817 w 817"/>
                    <a:gd name="T19" fmla="*/ 763 h 763"/>
                    <a:gd name="T20" fmla="*/ 656 w 817"/>
                    <a:gd name="T21" fmla="*/ 763 h 763"/>
                    <a:gd name="T22" fmla="*/ 656 w 817"/>
                    <a:gd name="T23" fmla="*/ 237 h 763"/>
                    <a:gd name="T24" fmla="*/ 479 w 817"/>
                    <a:gd name="T25" fmla="*/ 763 h 763"/>
                    <a:gd name="T26" fmla="*/ 332 w 817"/>
                    <a:gd name="T27" fmla="*/ 763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7" h="763">
                      <a:moveTo>
                        <a:pt x="332" y="763"/>
                      </a:moveTo>
                      <a:lnTo>
                        <a:pt x="149" y="239"/>
                      </a:lnTo>
                      <a:lnTo>
                        <a:pt x="149" y="763"/>
                      </a:lnTo>
                      <a:lnTo>
                        <a:pt x="0" y="763"/>
                      </a:lnTo>
                      <a:lnTo>
                        <a:pt x="0" y="0"/>
                      </a:lnTo>
                      <a:lnTo>
                        <a:pt x="202" y="0"/>
                      </a:lnTo>
                      <a:lnTo>
                        <a:pt x="408" y="597"/>
                      </a:lnTo>
                      <a:lnTo>
                        <a:pt x="609" y="0"/>
                      </a:lnTo>
                      <a:lnTo>
                        <a:pt x="817" y="0"/>
                      </a:lnTo>
                      <a:lnTo>
                        <a:pt x="817" y="763"/>
                      </a:lnTo>
                      <a:lnTo>
                        <a:pt x="656" y="763"/>
                      </a:lnTo>
                      <a:lnTo>
                        <a:pt x="656" y="237"/>
                      </a:lnTo>
                      <a:lnTo>
                        <a:pt x="479" y="763"/>
                      </a:lnTo>
                      <a:lnTo>
                        <a:pt x="332" y="7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53" name="Group 9"/>
              <p:cNvGrpSpPr>
                <a:grpSpLocks noChangeAspect="1"/>
              </p:cNvGrpSpPr>
              <p:nvPr/>
            </p:nvGrpSpPr>
            <p:grpSpPr bwMode="auto">
              <a:xfrm>
                <a:off x="6007413" y="1489540"/>
                <a:ext cx="272217" cy="212544"/>
                <a:chOff x="1720" y="459"/>
                <a:chExt cx="2322" cy="1813"/>
              </a:xfrm>
              <a:solidFill>
                <a:schemeClr val="tx1"/>
              </a:solidFill>
            </p:grpSpPr>
            <p:sp>
              <p:nvSpPr>
                <p:cNvPr id="54" name="Freeform 10"/>
                <p:cNvSpPr>
                  <a:spLocks noEditPoints="1"/>
                </p:cNvSpPr>
                <p:nvPr/>
              </p:nvSpPr>
              <p:spPr bwMode="auto">
                <a:xfrm>
                  <a:off x="1720" y="459"/>
                  <a:ext cx="2322" cy="1813"/>
                </a:xfrm>
                <a:custGeom>
                  <a:avLst/>
                  <a:gdLst>
                    <a:gd name="T0" fmla="*/ 919 w 980"/>
                    <a:gd name="T1" fmla="*/ 0 h 765"/>
                    <a:gd name="T2" fmla="*/ 61 w 980"/>
                    <a:gd name="T3" fmla="*/ 0 h 765"/>
                    <a:gd name="T4" fmla="*/ 0 w 980"/>
                    <a:gd name="T5" fmla="*/ 61 h 765"/>
                    <a:gd name="T6" fmla="*/ 0 w 980"/>
                    <a:gd name="T7" fmla="*/ 704 h 765"/>
                    <a:gd name="T8" fmla="*/ 61 w 980"/>
                    <a:gd name="T9" fmla="*/ 762 h 765"/>
                    <a:gd name="T10" fmla="*/ 919 w 980"/>
                    <a:gd name="T11" fmla="*/ 762 h 765"/>
                    <a:gd name="T12" fmla="*/ 980 w 980"/>
                    <a:gd name="T13" fmla="*/ 704 h 765"/>
                    <a:gd name="T14" fmla="*/ 980 w 980"/>
                    <a:gd name="T15" fmla="*/ 61 h 765"/>
                    <a:gd name="T16" fmla="*/ 919 w 980"/>
                    <a:gd name="T17" fmla="*/ 0 h 765"/>
                    <a:gd name="T18" fmla="*/ 889 w 980"/>
                    <a:gd name="T19" fmla="*/ 92 h 765"/>
                    <a:gd name="T20" fmla="*/ 889 w 980"/>
                    <a:gd name="T21" fmla="*/ 673 h 765"/>
                    <a:gd name="T22" fmla="*/ 92 w 980"/>
                    <a:gd name="T23" fmla="*/ 673 h 765"/>
                    <a:gd name="T24" fmla="*/ 92 w 980"/>
                    <a:gd name="T25" fmla="*/ 87 h 765"/>
                    <a:gd name="T26" fmla="*/ 889 w 980"/>
                    <a:gd name="T27" fmla="*/ 87 h 765"/>
                    <a:gd name="T28" fmla="*/ 889 w 980"/>
                    <a:gd name="T29" fmla="*/ 92 h 765"/>
                    <a:gd name="T30" fmla="*/ 889 w 980"/>
                    <a:gd name="T31" fmla="*/ 92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0" h="765">
                      <a:moveTo>
                        <a:pt x="919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704"/>
                        <a:pt x="0" y="704"/>
                        <a:pt x="0" y="704"/>
                      </a:cubicBezTo>
                      <a:cubicBezTo>
                        <a:pt x="0" y="737"/>
                        <a:pt x="28" y="765"/>
                        <a:pt x="61" y="762"/>
                      </a:cubicBezTo>
                      <a:cubicBezTo>
                        <a:pt x="919" y="762"/>
                        <a:pt x="919" y="762"/>
                        <a:pt x="919" y="762"/>
                      </a:cubicBezTo>
                      <a:cubicBezTo>
                        <a:pt x="953" y="765"/>
                        <a:pt x="980" y="737"/>
                        <a:pt x="980" y="704"/>
                      </a:cubicBezTo>
                      <a:cubicBezTo>
                        <a:pt x="980" y="61"/>
                        <a:pt x="980" y="61"/>
                        <a:pt x="980" y="61"/>
                      </a:cubicBezTo>
                      <a:cubicBezTo>
                        <a:pt x="980" y="27"/>
                        <a:pt x="953" y="0"/>
                        <a:pt x="919" y="0"/>
                      </a:cubicBezTo>
                      <a:close/>
                      <a:moveTo>
                        <a:pt x="889" y="92"/>
                      </a:moveTo>
                      <a:cubicBezTo>
                        <a:pt x="889" y="673"/>
                        <a:pt x="889" y="673"/>
                        <a:pt x="889" y="673"/>
                      </a:cubicBezTo>
                      <a:cubicBezTo>
                        <a:pt x="92" y="673"/>
                        <a:pt x="92" y="673"/>
                        <a:pt x="92" y="673"/>
                      </a:cubicBezTo>
                      <a:cubicBezTo>
                        <a:pt x="92" y="87"/>
                        <a:pt x="92" y="87"/>
                        <a:pt x="92" y="87"/>
                      </a:cubicBezTo>
                      <a:cubicBezTo>
                        <a:pt x="889" y="87"/>
                        <a:pt x="889" y="87"/>
                        <a:pt x="889" y="87"/>
                      </a:cubicBezTo>
                      <a:cubicBezTo>
                        <a:pt x="889" y="92"/>
                        <a:pt x="889" y="92"/>
                        <a:pt x="889" y="92"/>
                      </a:cubicBezTo>
                      <a:cubicBezTo>
                        <a:pt x="889" y="92"/>
                        <a:pt x="889" y="92"/>
                        <a:pt x="889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5" name="Freeform 12"/>
                <p:cNvSpPr>
                  <a:spLocks/>
                </p:cNvSpPr>
                <p:nvPr/>
              </p:nvSpPr>
              <p:spPr bwMode="auto">
                <a:xfrm>
                  <a:off x="2090" y="980"/>
                  <a:ext cx="701" cy="763"/>
                </a:xfrm>
                <a:custGeom>
                  <a:avLst/>
                  <a:gdLst>
                    <a:gd name="T0" fmla="*/ 701 w 701"/>
                    <a:gd name="T1" fmla="*/ 0 h 763"/>
                    <a:gd name="T2" fmla="*/ 457 w 701"/>
                    <a:gd name="T3" fmla="*/ 763 h 763"/>
                    <a:gd name="T4" fmla="*/ 244 w 701"/>
                    <a:gd name="T5" fmla="*/ 763 h 763"/>
                    <a:gd name="T6" fmla="*/ 0 w 701"/>
                    <a:gd name="T7" fmla="*/ 0 h 763"/>
                    <a:gd name="T8" fmla="*/ 185 w 701"/>
                    <a:gd name="T9" fmla="*/ 0 h 763"/>
                    <a:gd name="T10" fmla="*/ 355 w 701"/>
                    <a:gd name="T11" fmla="*/ 626 h 763"/>
                    <a:gd name="T12" fmla="*/ 528 w 701"/>
                    <a:gd name="T13" fmla="*/ 0 h 763"/>
                    <a:gd name="T14" fmla="*/ 701 w 701"/>
                    <a:gd name="T15" fmla="*/ 0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1" h="763">
                      <a:moveTo>
                        <a:pt x="701" y="0"/>
                      </a:moveTo>
                      <a:lnTo>
                        <a:pt x="457" y="763"/>
                      </a:lnTo>
                      <a:lnTo>
                        <a:pt x="244" y="763"/>
                      </a:lnTo>
                      <a:lnTo>
                        <a:pt x="0" y="0"/>
                      </a:lnTo>
                      <a:lnTo>
                        <a:pt x="185" y="0"/>
                      </a:lnTo>
                      <a:lnTo>
                        <a:pt x="355" y="626"/>
                      </a:lnTo>
                      <a:lnTo>
                        <a:pt x="528" y="0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6" name="Freeform 13"/>
                <p:cNvSpPr>
                  <a:spLocks/>
                </p:cNvSpPr>
                <p:nvPr/>
              </p:nvSpPr>
              <p:spPr bwMode="auto">
                <a:xfrm>
                  <a:off x="2855" y="980"/>
                  <a:ext cx="817" cy="763"/>
                </a:xfrm>
                <a:custGeom>
                  <a:avLst/>
                  <a:gdLst>
                    <a:gd name="T0" fmla="*/ 332 w 817"/>
                    <a:gd name="T1" fmla="*/ 763 h 763"/>
                    <a:gd name="T2" fmla="*/ 149 w 817"/>
                    <a:gd name="T3" fmla="*/ 239 h 763"/>
                    <a:gd name="T4" fmla="*/ 149 w 817"/>
                    <a:gd name="T5" fmla="*/ 763 h 763"/>
                    <a:gd name="T6" fmla="*/ 0 w 817"/>
                    <a:gd name="T7" fmla="*/ 763 h 763"/>
                    <a:gd name="T8" fmla="*/ 0 w 817"/>
                    <a:gd name="T9" fmla="*/ 0 h 763"/>
                    <a:gd name="T10" fmla="*/ 202 w 817"/>
                    <a:gd name="T11" fmla="*/ 0 h 763"/>
                    <a:gd name="T12" fmla="*/ 408 w 817"/>
                    <a:gd name="T13" fmla="*/ 597 h 763"/>
                    <a:gd name="T14" fmla="*/ 609 w 817"/>
                    <a:gd name="T15" fmla="*/ 0 h 763"/>
                    <a:gd name="T16" fmla="*/ 817 w 817"/>
                    <a:gd name="T17" fmla="*/ 0 h 763"/>
                    <a:gd name="T18" fmla="*/ 817 w 817"/>
                    <a:gd name="T19" fmla="*/ 763 h 763"/>
                    <a:gd name="T20" fmla="*/ 656 w 817"/>
                    <a:gd name="T21" fmla="*/ 763 h 763"/>
                    <a:gd name="T22" fmla="*/ 656 w 817"/>
                    <a:gd name="T23" fmla="*/ 237 h 763"/>
                    <a:gd name="T24" fmla="*/ 479 w 817"/>
                    <a:gd name="T25" fmla="*/ 763 h 763"/>
                    <a:gd name="T26" fmla="*/ 332 w 817"/>
                    <a:gd name="T27" fmla="*/ 763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7" h="763">
                      <a:moveTo>
                        <a:pt x="332" y="763"/>
                      </a:moveTo>
                      <a:lnTo>
                        <a:pt x="149" y="239"/>
                      </a:lnTo>
                      <a:lnTo>
                        <a:pt x="149" y="763"/>
                      </a:lnTo>
                      <a:lnTo>
                        <a:pt x="0" y="763"/>
                      </a:lnTo>
                      <a:lnTo>
                        <a:pt x="0" y="0"/>
                      </a:lnTo>
                      <a:lnTo>
                        <a:pt x="202" y="0"/>
                      </a:lnTo>
                      <a:lnTo>
                        <a:pt x="408" y="597"/>
                      </a:lnTo>
                      <a:lnTo>
                        <a:pt x="609" y="0"/>
                      </a:lnTo>
                      <a:lnTo>
                        <a:pt x="817" y="0"/>
                      </a:lnTo>
                      <a:lnTo>
                        <a:pt x="817" y="763"/>
                      </a:lnTo>
                      <a:lnTo>
                        <a:pt x="656" y="763"/>
                      </a:lnTo>
                      <a:lnTo>
                        <a:pt x="656" y="237"/>
                      </a:lnTo>
                      <a:lnTo>
                        <a:pt x="479" y="763"/>
                      </a:lnTo>
                      <a:lnTo>
                        <a:pt x="332" y="7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j-lt"/>
                  </a:endParaRPr>
                </a:p>
              </p:txBody>
            </p:sp>
          </p:grpSp>
        </p:grpSp>
        <p:cxnSp>
          <p:nvCxnSpPr>
            <p:cNvPr id="37" name="Straight Connector 36"/>
            <p:cNvCxnSpPr/>
            <p:nvPr/>
          </p:nvCxnSpPr>
          <p:spPr>
            <a:xfrm flipH="1">
              <a:off x="10105405" y="1429423"/>
              <a:ext cx="31765" cy="2785615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/>
                  </a:gs>
                  <a:gs pos="81000">
                    <a:schemeClr val="bg1">
                      <a:lumMod val="95000"/>
                    </a:schemeClr>
                  </a:gs>
                  <a:gs pos="81500">
                    <a:schemeClr val="bg1">
                      <a:lumMod val="95000"/>
                    </a:schemeClr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9"/>
            <p:cNvGrpSpPr>
              <a:grpSpLocks noChangeAspect="1"/>
            </p:cNvGrpSpPr>
            <p:nvPr/>
          </p:nvGrpSpPr>
          <p:grpSpPr bwMode="auto">
            <a:xfrm>
              <a:off x="9126425" y="1645856"/>
              <a:ext cx="362861" cy="283392"/>
              <a:chOff x="1720" y="459"/>
              <a:chExt cx="2322" cy="1813"/>
            </a:xfrm>
            <a:solidFill>
              <a:schemeClr val="tx1"/>
            </a:solidFill>
          </p:grpSpPr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1720" y="459"/>
                <a:ext cx="2322" cy="1813"/>
              </a:xfrm>
              <a:custGeom>
                <a:avLst/>
                <a:gdLst>
                  <a:gd name="T0" fmla="*/ 919 w 980"/>
                  <a:gd name="T1" fmla="*/ 0 h 765"/>
                  <a:gd name="T2" fmla="*/ 61 w 980"/>
                  <a:gd name="T3" fmla="*/ 0 h 765"/>
                  <a:gd name="T4" fmla="*/ 0 w 980"/>
                  <a:gd name="T5" fmla="*/ 61 h 765"/>
                  <a:gd name="T6" fmla="*/ 0 w 980"/>
                  <a:gd name="T7" fmla="*/ 704 h 765"/>
                  <a:gd name="T8" fmla="*/ 61 w 980"/>
                  <a:gd name="T9" fmla="*/ 762 h 765"/>
                  <a:gd name="T10" fmla="*/ 919 w 980"/>
                  <a:gd name="T11" fmla="*/ 762 h 765"/>
                  <a:gd name="T12" fmla="*/ 980 w 980"/>
                  <a:gd name="T13" fmla="*/ 704 h 765"/>
                  <a:gd name="T14" fmla="*/ 980 w 980"/>
                  <a:gd name="T15" fmla="*/ 61 h 765"/>
                  <a:gd name="T16" fmla="*/ 919 w 980"/>
                  <a:gd name="T17" fmla="*/ 0 h 765"/>
                  <a:gd name="T18" fmla="*/ 889 w 980"/>
                  <a:gd name="T19" fmla="*/ 92 h 765"/>
                  <a:gd name="T20" fmla="*/ 889 w 980"/>
                  <a:gd name="T21" fmla="*/ 673 h 765"/>
                  <a:gd name="T22" fmla="*/ 92 w 980"/>
                  <a:gd name="T23" fmla="*/ 673 h 765"/>
                  <a:gd name="T24" fmla="*/ 92 w 980"/>
                  <a:gd name="T25" fmla="*/ 87 h 765"/>
                  <a:gd name="T26" fmla="*/ 889 w 980"/>
                  <a:gd name="T27" fmla="*/ 87 h 765"/>
                  <a:gd name="T28" fmla="*/ 889 w 980"/>
                  <a:gd name="T29" fmla="*/ 92 h 765"/>
                  <a:gd name="T30" fmla="*/ 889 w 980"/>
                  <a:gd name="T31" fmla="*/ 92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0" h="765">
                    <a:moveTo>
                      <a:pt x="919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8" y="0"/>
                      <a:pt x="0" y="27"/>
                      <a:pt x="0" y="61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737"/>
                      <a:pt x="28" y="765"/>
                      <a:pt x="61" y="762"/>
                    </a:cubicBezTo>
                    <a:cubicBezTo>
                      <a:pt x="919" y="762"/>
                      <a:pt x="919" y="762"/>
                      <a:pt x="919" y="762"/>
                    </a:cubicBezTo>
                    <a:cubicBezTo>
                      <a:pt x="953" y="765"/>
                      <a:pt x="980" y="737"/>
                      <a:pt x="980" y="704"/>
                    </a:cubicBezTo>
                    <a:cubicBezTo>
                      <a:pt x="980" y="61"/>
                      <a:pt x="980" y="61"/>
                      <a:pt x="980" y="61"/>
                    </a:cubicBezTo>
                    <a:cubicBezTo>
                      <a:pt x="980" y="27"/>
                      <a:pt x="953" y="0"/>
                      <a:pt x="919" y="0"/>
                    </a:cubicBezTo>
                    <a:close/>
                    <a:moveTo>
                      <a:pt x="889" y="92"/>
                    </a:moveTo>
                    <a:cubicBezTo>
                      <a:pt x="889" y="673"/>
                      <a:pt x="889" y="673"/>
                      <a:pt x="889" y="673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889" y="87"/>
                      <a:pt x="889" y="87"/>
                      <a:pt x="889" y="87"/>
                    </a:cubicBezTo>
                    <a:cubicBezTo>
                      <a:pt x="889" y="92"/>
                      <a:pt x="889" y="92"/>
                      <a:pt x="889" y="92"/>
                    </a:cubicBezTo>
                    <a:cubicBezTo>
                      <a:pt x="889" y="92"/>
                      <a:pt x="889" y="92"/>
                      <a:pt x="889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2090" y="980"/>
                <a:ext cx="701" cy="763"/>
              </a:xfrm>
              <a:custGeom>
                <a:avLst/>
                <a:gdLst>
                  <a:gd name="T0" fmla="*/ 701 w 701"/>
                  <a:gd name="T1" fmla="*/ 0 h 763"/>
                  <a:gd name="T2" fmla="*/ 457 w 701"/>
                  <a:gd name="T3" fmla="*/ 763 h 763"/>
                  <a:gd name="T4" fmla="*/ 244 w 701"/>
                  <a:gd name="T5" fmla="*/ 763 h 763"/>
                  <a:gd name="T6" fmla="*/ 0 w 701"/>
                  <a:gd name="T7" fmla="*/ 0 h 763"/>
                  <a:gd name="T8" fmla="*/ 185 w 701"/>
                  <a:gd name="T9" fmla="*/ 0 h 763"/>
                  <a:gd name="T10" fmla="*/ 355 w 701"/>
                  <a:gd name="T11" fmla="*/ 626 h 763"/>
                  <a:gd name="T12" fmla="*/ 528 w 701"/>
                  <a:gd name="T13" fmla="*/ 0 h 763"/>
                  <a:gd name="T14" fmla="*/ 701 w 701"/>
                  <a:gd name="T15" fmla="*/ 0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1" h="763">
                    <a:moveTo>
                      <a:pt x="701" y="0"/>
                    </a:moveTo>
                    <a:lnTo>
                      <a:pt x="457" y="763"/>
                    </a:lnTo>
                    <a:lnTo>
                      <a:pt x="244" y="763"/>
                    </a:lnTo>
                    <a:lnTo>
                      <a:pt x="0" y="0"/>
                    </a:lnTo>
                    <a:lnTo>
                      <a:pt x="185" y="0"/>
                    </a:lnTo>
                    <a:lnTo>
                      <a:pt x="355" y="626"/>
                    </a:lnTo>
                    <a:lnTo>
                      <a:pt x="528" y="0"/>
                    </a:lnTo>
                    <a:lnTo>
                      <a:pt x="7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2855" y="980"/>
                <a:ext cx="817" cy="763"/>
              </a:xfrm>
              <a:custGeom>
                <a:avLst/>
                <a:gdLst>
                  <a:gd name="T0" fmla="*/ 332 w 817"/>
                  <a:gd name="T1" fmla="*/ 763 h 763"/>
                  <a:gd name="T2" fmla="*/ 149 w 817"/>
                  <a:gd name="T3" fmla="*/ 239 h 763"/>
                  <a:gd name="T4" fmla="*/ 149 w 817"/>
                  <a:gd name="T5" fmla="*/ 763 h 763"/>
                  <a:gd name="T6" fmla="*/ 0 w 817"/>
                  <a:gd name="T7" fmla="*/ 763 h 763"/>
                  <a:gd name="T8" fmla="*/ 0 w 817"/>
                  <a:gd name="T9" fmla="*/ 0 h 763"/>
                  <a:gd name="T10" fmla="*/ 202 w 817"/>
                  <a:gd name="T11" fmla="*/ 0 h 763"/>
                  <a:gd name="T12" fmla="*/ 408 w 817"/>
                  <a:gd name="T13" fmla="*/ 597 h 763"/>
                  <a:gd name="T14" fmla="*/ 609 w 817"/>
                  <a:gd name="T15" fmla="*/ 0 h 763"/>
                  <a:gd name="T16" fmla="*/ 817 w 817"/>
                  <a:gd name="T17" fmla="*/ 0 h 763"/>
                  <a:gd name="T18" fmla="*/ 817 w 817"/>
                  <a:gd name="T19" fmla="*/ 763 h 763"/>
                  <a:gd name="T20" fmla="*/ 656 w 817"/>
                  <a:gd name="T21" fmla="*/ 763 h 763"/>
                  <a:gd name="T22" fmla="*/ 656 w 817"/>
                  <a:gd name="T23" fmla="*/ 237 h 763"/>
                  <a:gd name="T24" fmla="*/ 479 w 817"/>
                  <a:gd name="T25" fmla="*/ 763 h 763"/>
                  <a:gd name="T26" fmla="*/ 332 w 817"/>
                  <a:gd name="T27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7" h="763">
                    <a:moveTo>
                      <a:pt x="332" y="763"/>
                    </a:moveTo>
                    <a:lnTo>
                      <a:pt x="149" y="239"/>
                    </a:lnTo>
                    <a:lnTo>
                      <a:pt x="149" y="763"/>
                    </a:lnTo>
                    <a:lnTo>
                      <a:pt x="0" y="763"/>
                    </a:lnTo>
                    <a:lnTo>
                      <a:pt x="0" y="0"/>
                    </a:lnTo>
                    <a:lnTo>
                      <a:pt x="202" y="0"/>
                    </a:lnTo>
                    <a:lnTo>
                      <a:pt x="408" y="597"/>
                    </a:lnTo>
                    <a:lnTo>
                      <a:pt x="609" y="0"/>
                    </a:lnTo>
                    <a:lnTo>
                      <a:pt x="817" y="0"/>
                    </a:lnTo>
                    <a:lnTo>
                      <a:pt x="817" y="763"/>
                    </a:lnTo>
                    <a:lnTo>
                      <a:pt x="656" y="763"/>
                    </a:lnTo>
                    <a:lnTo>
                      <a:pt x="656" y="237"/>
                    </a:lnTo>
                    <a:lnTo>
                      <a:pt x="479" y="763"/>
                    </a:lnTo>
                    <a:lnTo>
                      <a:pt x="332" y="7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39" name="Group 9"/>
            <p:cNvGrpSpPr>
              <a:grpSpLocks noChangeAspect="1"/>
            </p:cNvGrpSpPr>
            <p:nvPr/>
          </p:nvGrpSpPr>
          <p:grpSpPr bwMode="auto">
            <a:xfrm>
              <a:off x="5628953" y="1689489"/>
              <a:ext cx="362861" cy="283392"/>
              <a:chOff x="1720" y="459"/>
              <a:chExt cx="2322" cy="1813"/>
            </a:xfrm>
            <a:solidFill>
              <a:schemeClr val="tx1"/>
            </a:solidFill>
          </p:grpSpPr>
          <p:sp>
            <p:nvSpPr>
              <p:cNvPr id="45" name="Freeform 10"/>
              <p:cNvSpPr>
                <a:spLocks noEditPoints="1"/>
              </p:cNvSpPr>
              <p:nvPr/>
            </p:nvSpPr>
            <p:spPr bwMode="auto">
              <a:xfrm>
                <a:off x="1720" y="459"/>
                <a:ext cx="2322" cy="1813"/>
              </a:xfrm>
              <a:custGeom>
                <a:avLst/>
                <a:gdLst>
                  <a:gd name="T0" fmla="*/ 919 w 980"/>
                  <a:gd name="T1" fmla="*/ 0 h 765"/>
                  <a:gd name="T2" fmla="*/ 61 w 980"/>
                  <a:gd name="T3" fmla="*/ 0 h 765"/>
                  <a:gd name="T4" fmla="*/ 0 w 980"/>
                  <a:gd name="T5" fmla="*/ 61 h 765"/>
                  <a:gd name="T6" fmla="*/ 0 w 980"/>
                  <a:gd name="T7" fmla="*/ 704 h 765"/>
                  <a:gd name="T8" fmla="*/ 61 w 980"/>
                  <a:gd name="T9" fmla="*/ 762 h 765"/>
                  <a:gd name="T10" fmla="*/ 919 w 980"/>
                  <a:gd name="T11" fmla="*/ 762 h 765"/>
                  <a:gd name="T12" fmla="*/ 980 w 980"/>
                  <a:gd name="T13" fmla="*/ 704 h 765"/>
                  <a:gd name="T14" fmla="*/ 980 w 980"/>
                  <a:gd name="T15" fmla="*/ 61 h 765"/>
                  <a:gd name="T16" fmla="*/ 919 w 980"/>
                  <a:gd name="T17" fmla="*/ 0 h 765"/>
                  <a:gd name="T18" fmla="*/ 889 w 980"/>
                  <a:gd name="T19" fmla="*/ 92 h 765"/>
                  <a:gd name="T20" fmla="*/ 889 w 980"/>
                  <a:gd name="T21" fmla="*/ 673 h 765"/>
                  <a:gd name="T22" fmla="*/ 92 w 980"/>
                  <a:gd name="T23" fmla="*/ 673 h 765"/>
                  <a:gd name="T24" fmla="*/ 92 w 980"/>
                  <a:gd name="T25" fmla="*/ 87 h 765"/>
                  <a:gd name="T26" fmla="*/ 889 w 980"/>
                  <a:gd name="T27" fmla="*/ 87 h 765"/>
                  <a:gd name="T28" fmla="*/ 889 w 980"/>
                  <a:gd name="T29" fmla="*/ 92 h 765"/>
                  <a:gd name="T30" fmla="*/ 889 w 980"/>
                  <a:gd name="T31" fmla="*/ 92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0" h="765">
                    <a:moveTo>
                      <a:pt x="919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8" y="0"/>
                      <a:pt x="0" y="27"/>
                      <a:pt x="0" y="61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737"/>
                      <a:pt x="28" y="765"/>
                      <a:pt x="61" y="762"/>
                    </a:cubicBezTo>
                    <a:cubicBezTo>
                      <a:pt x="919" y="762"/>
                      <a:pt x="919" y="762"/>
                      <a:pt x="919" y="762"/>
                    </a:cubicBezTo>
                    <a:cubicBezTo>
                      <a:pt x="953" y="765"/>
                      <a:pt x="980" y="737"/>
                      <a:pt x="980" y="704"/>
                    </a:cubicBezTo>
                    <a:cubicBezTo>
                      <a:pt x="980" y="61"/>
                      <a:pt x="980" y="61"/>
                      <a:pt x="980" y="61"/>
                    </a:cubicBezTo>
                    <a:cubicBezTo>
                      <a:pt x="980" y="27"/>
                      <a:pt x="953" y="0"/>
                      <a:pt x="919" y="0"/>
                    </a:cubicBezTo>
                    <a:close/>
                    <a:moveTo>
                      <a:pt x="889" y="92"/>
                    </a:moveTo>
                    <a:cubicBezTo>
                      <a:pt x="889" y="673"/>
                      <a:pt x="889" y="673"/>
                      <a:pt x="889" y="673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889" y="87"/>
                      <a:pt x="889" y="87"/>
                      <a:pt x="889" y="87"/>
                    </a:cubicBezTo>
                    <a:cubicBezTo>
                      <a:pt x="889" y="92"/>
                      <a:pt x="889" y="92"/>
                      <a:pt x="889" y="92"/>
                    </a:cubicBezTo>
                    <a:cubicBezTo>
                      <a:pt x="889" y="92"/>
                      <a:pt x="889" y="92"/>
                      <a:pt x="889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2090" y="980"/>
                <a:ext cx="701" cy="763"/>
              </a:xfrm>
              <a:custGeom>
                <a:avLst/>
                <a:gdLst>
                  <a:gd name="T0" fmla="*/ 701 w 701"/>
                  <a:gd name="T1" fmla="*/ 0 h 763"/>
                  <a:gd name="T2" fmla="*/ 457 w 701"/>
                  <a:gd name="T3" fmla="*/ 763 h 763"/>
                  <a:gd name="T4" fmla="*/ 244 w 701"/>
                  <a:gd name="T5" fmla="*/ 763 h 763"/>
                  <a:gd name="T6" fmla="*/ 0 w 701"/>
                  <a:gd name="T7" fmla="*/ 0 h 763"/>
                  <a:gd name="T8" fmla="*/ 185 w 701"/>
                  <a:gd name="T9" fmla="*/ 0 h 763"/>
                  <a:gd name="T10" fmla="*/ 355 w 701"/>
                  <a:gd name="T11" fmla="*/ 626 h 763"/>
                  <a:gd name="T12" fmla="*/ 528 w 701"/>
                  <a:gd name="T13" fmla="*/ 0 h 763"/>
                  <a:gd name="T14" fmla="*/ 701 w 701"/>
                  <a:gd name="T15" fmla="*/ 0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1" h="763">
                    <a:moveTo>
                      <a:pt x="701" y="0"/>
                    </a:moveTo>
                    <a:lnTo>
                      <a:pt x="457" y="763"/>
                    </a:lnTo>
                    <a:lnTo>
                      <a:pt x="244" y="763"/>
                    </a:lnTo>
                    <a:lnTo>
                      <a:pt x="0" y="0"/>
                    </a:lnTo>
                    <a:lnTo>
                      <a:pt x="185" y="0"/>
                    </a:lnTo>
                    <a:lnTo>
                      <a:pt x="355" y="626"/>
                    </a:lnTo>
                    <a:lnTo>
                      <a:pt x="528" y="0"/>
                    </a:lnTo>
                    <a:lnTo>
                      <a:pt x="7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2855" y="980"/>
                <a:ext cx="817" cy="763"/>
              </a:xfrm>
              <a:custGeom>
                <a:avLst/>
                <a:gdLst>
                  <a:gd name="T0" fmla="*/ 332 w 817"/>
                  <a:gd name="T1" fmla="*/ 763 h 763"/>
                  <a:gd name="T2" fmla="*/ 149 w 817"/>
                  <a:gd name="T3" fmla="*/ 239 h 763"/>
                  <a:gd name="T4" fmla="*/ 149 w 817"/>
                  <a:gd name="T5" fmla="*/ 763 h 763"/>
                  <a:gd name="T6" fmla="*/ 0 w 817"/>
                  <a:gd name="T7" fmla="*/ 763 h 763"/>
                  <a:gd name="T8" fmla="*/ 0 w 817"/>
                  <a:gd name="T9" fmla="*/ 0 h 763"/>
                  <a:gd name="T10" fmla="*/ 202 w 817"/>
                  <a:gd name="T11" fmla="*/ 0 h 763"/>
                  <a:gd name="T12" fmla="*/ 408 w 817"/>
                  <a:gd name="T13" fmla="*/ 597 h 763"/>
                  <a:gd name="T14" fmla="*/ 609 w 817"/>
                  <a:gd name="T15" fmla="*/ 0 h 763"/>
                  <a:gd name="T16" fmla="*/ 817 w 817"/>
                  <a:gd name="T17" fmla="*/ 0 h 763"/>
                  <a:gd name="T18" fmla="*/ 817 w 817"/>
                  <a:gd name="T19" fmla="*/ 763 h 763"/>
                  <a:gd name="T20" fmla="*/ 656 w 817"/>
                  <a:gd name="T21" fmla="*/ 763 h 763"/>
                  <a:gd name="T22" fmla="*/ 656 w 817"/>
                  <a:gd name="T23" fmla="*/ 237 h 763"/>
                  <a:gd name="T24" fmla="*/ 479 w 817"/>
                  <a:gd name="T25" fmla="*/ 763 h 763"/>
                  <a:gd name="T26" fmla="*/ 332 w 817"/>
                  <a:gd name="T27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7" h="763">
                    <a:moveTo>
                      <a:pt x="332" y="763"/>
                    </a:moveTo>
                    <a:lnTo>
                      <a:pt x="149" y="239"/>
                    </a:lnTo>
                    <a:lnTo>
                      <a:pt x="149" y="763"/>
                    </a:lnTo>
                    <a:lnTo>
                      <a:pt x="0" y="763"/>
                    </a:lnTo>
                    <a:lnTo>
                      <a:pt x="0" y="0"/>
                    </a:lnTo>
                    <a:lnTo>
                      <a:pt x="202" y="0"/>
                    </a:lnTo>
                    <a:lnTo>
                      <a:pt x="408" y="597"/>
                    </a:lnTo>
                    <a:lnTo>
                      <a:pt x="609" y="0"/>
                    </a:lnTo>
                    <a:lnTo>
                      <a:pt x="817" y="0"/>
                    </a:lnTo>
                    <a:lnTo>
                      <a:pt x="817" y="763"/>
                    </a:lnTo>
                    <a:lnTo>
                      <a:pt x="656" y="763"/>
                    </a:lnTo>
                    <a:lnTo>
                      <a:pt x="656" y="237"/>
                    </a:lnTo>
                    <a:lnTo>
                      <a:pt x="479" y="763"/>
                    </a:lnTo>
                    <a:lnTo>
                      <a:pt x="332" y="7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 bwMode="auto">
            <a:xfrm>
              <a:off x="8506568" y="1468217"/>
              <a:ext cx="1598837" cy="2656307"/>
            </a:xfrm>
            <a:prstGeom prst="rect">
              <a:avLst/>
            </a:prstGeom>
            <a:noFill/>
            <a:ln w="25400" cap="flat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txBody>
            <a:bodyPr lIns="91424" tIns="45712" rIns="91424" bIns="45712" rtlCol="0" anchor="ctr"/>
            <a:lstStyle/>
            <a:p>
              <a:pPr algn="ctr" defTabSz="514260"/>
              <a:endParaRPr lang="en-US" dirty="0">
                <a:solidFill>
                  <a:schemeClr val="bg1"/>
                </a:solidFill>
                <a:latin typeface="+mj-lt"/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41" name="Text Placeholder 3" descr="Left:  Scale Out "/>
            <p:cNvSpPr txBox="1">
              <a:spLocks/>
            </p:cNvSpPr>
            <p:nvPr/>
          </p:nvSpPr>
          <p:spPr>
            <a:xfrm>
              <a:off x="8730952" y="4248671"/>
              <a:ext cx="1159117" cy="566288"/>
            </a:xfrm>
            <a:prstGeom prst="rect">
              <a:avLst/>
            </a:prstGeom>
            <a:noFill/>
          </p:spPr>
          <p:txBody>
            <a:bodyPr wrap="square" lIns="91424" tIns="45712" rIns="91424" bIns="45712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 cap="all">
                  <a:solidFill>
                    <a:schemeClr val="accent3"/>
                  </a:solidFill>
                </a:defRPr>
              </a:lvl1pPr>
            </a:lstStyle>
            <a:p>
              <a:r>
                <a:rPr lang="en-US" sz="1200" b="0" cap="none" dirty="0">
                  <a:solidFill>
                    <a:schemeClr val="bg1"/>
                  </a:solidFill>
                  <a:latin typeface="+mj-lt"/>
                </a:rPr>
                <a:t>Hybrid Cloud</a:t>
              </a:r>
            </a:p>
          </p:txBody>
        </p:sp>
        <p:sp>
          <p:nvSpPr>
            <p:cNvPr id="42" name="Right Brace 41"/>
            <p:cNvSpPr/>
            <p:nvPr/>
          </p:nvSpPr>
          <p:spPr>
            <a:xfrm rot="5400000">
              <a:off x="5782322" y="-719038"/>
              <a:ext cx="624183" cy="11382975"/>
            </a:xfrm>
            <a:prstGeom prst="rightBrace">
              <a:avLst>
                <a:gd name="adj1" fmla="val 92266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lumMod val="91000"/>
                    <a:alpha val="0"/>
                  </a:schemeClr>
                </a:gs>
                <a:gs pos="98000">
                  <a:schemeClr val="bg1"/>
                </a:gs>
              </a:gsLst>
              <a:lin ang="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0" rIns="91420" bIns="45710"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43" name="Picture 42" descr="HKK90059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311" y="2872771"/>
              <a:ext cx="1355091" cy="1173647"/>
            </a:xfrm>
            <a:prstGeom prst="rect">
              <a:avLst/>
            </a:prstGeom>
          </p:spPr>
        </p:pic>
        <p:pic>
          <p:nvPicPr>
            <p:cNvPr id="44" name="Picture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103" y="3025621"/>
              <a:ext cx="444304" cy="27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117"/>
          <p:cNvGrpSpPr/>
          <p:nvPr/>
        </p:nvGrpSpPr>
        <p:grpSpPr>
          <a:xfrm>
            <a:off x="2381" y="3640341"/>
            <a:ext cx="9141619" cy="751841"/>
            <a:chOff x="0" y="3728008"/>
            <a:chExt cx="9144000" cy="751841"/>
          </a:xfrm>
        </p:grpSpPr>
        <p:sp>
          <p:nvSpPr>
            <p:cNvPr id="113" name="Left-Right Arrow 112"/>
            <p:cNvSpPr/>
            <p:nvPr/>
          </p:nvSpPr>
          <p:spPr>
            <a:xfrm>
              <a:off x="251494" y="3728008"/>
              <a:ext cx="8528434" cy="348338"/>
            </a:xfrm>
            <a:prstGeom prst="leftRight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36346" y="3757364"/>
              <a:ext cx="1358733" cy="253914"/>
            </a:xfrm>
            <a:prstGeom prst="rect">
              <a:avLst/>
            </a:prstGeom>
          </p:spPr>
          <p:txBody>
            <a:bodyPr wrap="none" lIns="68577" tIns="34289" rIns="68577" bIns="34289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  <a:latin typeface="+mj-lt"/>
                </a:rPr>
                <a:t>Core Data Center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87326" y="3757364"/>
              <a:ext cx="496093" cy="253914"/>
            </a:xfrm>
            <a:prstGeom prst="rect">
              <a:avLst/>
            </a:prstGeom>
          </p:spPr>
          <p:txBody>
            <a:bodyPr wrap="none" lIns="68577" tIns="34289" rIns="68577" bIns="34289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+mj-lt"/>
                </a:rPr>
                <a:t>Edge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825699" y="3757364"/>
              <a:ext cx="537782" cy="253914"/>
            </a:xfrm>
            <a:prstGeom prst="rect">
              <a:avLst/>
            </a:prstGeom>
          </p:spPr>
          <p:txBody>
            <a:bodyPr wrap="none" lIns="68577" tIns="34289" rIns="68577" bIns="34289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+mj-lt"/>
                </a:rPr>
                <a:t>Cloud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0" y="4081659"/>
              <a:ext cx="9144000" cy="398190"/>
            </a:xfrm>
            <a:prstGeom prst="rect">
              <a:avLst/>
            </a:prstGeom>
            <a:noFill/>
          </p:spPr>
          <p:txBody>
            <a:bodyPr wrap="square" lIns="68577" tIns="34289" rIns="68577" bIns="34289" rtlCol="0" anchor="ctr">
              <a:noAutofit/>
            </a:bodyPr>
            <a:lstStyle/>
            <a:p>
              <a:pPr algn="ctr"/>
              <a:r>
                <a:rPr lang="en-US" sz="1575" dirty="0">
                  <a:solidFill>
                    <a:schemeClr val="accent4"/>
                  </a:solidFill>
                  <a:latin typeface="+mj-lt"/>
                </a:rPr>
                <a:t>One Infrastructure Management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132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6594133" y="753835"/>
            <a:ext cx="1020303" cy="3054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87395" y="123599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smtClean="0"/>
              <a:t>Cisco ONE Software Suites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flipV="1">
            <a:off x="324125" y="3761888"/>
            <a:ext cx="2142392" cy="369900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75" y="3793956"/>
            <a:ext cx="1677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Cloud / Compute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75208" y="3588617"/>
            <a:ext cx="7174217" cy="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 flipV="1">
            <a:off x="324125" y="818173"/>
            <a:ext cx="3378934" cy="2943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125" y="753845"/>
            <a:ext cx="3378936" cy="5387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9424" y="902261"/>
            <a:ext cx="1508850" cy="2419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rgbClr val="FFFFFF"/>
                </a:solidFill>
              </a:rPr>
              <a:t>Data Center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3899704" y="772389"/>
            <a:ext cx="1463040" cy="300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9704" y="753845"/>
            <a:ext cx="1463040" cy="5387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9704" y="881963"/>
            <a:ext cx="1463040" cy="2825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WAN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3899704" y="3766028"/>
            <a:ext cx="1463040" cy="365760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9704" y="3808339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4D4D4C"/>
                </a:solidFill>
                <a:ea typeface="ＭＳ Ｐゴシック" pitchFamily="34" charset="-128"/>
                <a:cs typeface=""/>
              </a:rPr>
              <a:t>WAN</a:t>
            </a:r>
            <a:endParaRPr lang="en-US" sz="1200" dirty="0">
              <a:solidFill>
                <a:srgbClr val="4D4D4C"/>
              </a:solidFill>
              <a:ea typeface="ＭＳ Ｐゴシック" pitchFamily="34" charset="-128"/>
              <a:cs typeface="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5553438" y="753835"/>
            <a:ext cx="990012" cy="3054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55302" y="753845"/>
            <a:ext cx="2059133" cy="5387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1830" y="881963"/>
            <a:ext cx="986076" cy="2825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Access</a:t>
            </a:r>
          </a:p>
        </p:txBody>
      </p:sp>
      <p:sp>
        <p:nvSpPr>
          <p:cNvPr id="20" name="Rectangle 19"/>
          <p:cNvSpPr/>
          <p:nvPr/>
        </p:nvSpPr>
        <p:spPr>
          <a:xfrm flipV="1">
            <a:off x="5554365" y="3766028"/>
            <a:ext cx="989085" cy="365760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9957" y="3799195"/>
            <a:ext cx="924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4D4D4C"/>
                </a:solidFill>
                <a:ea typeface="ＭＳ Ｐゴシック" pitchFamily="34" charset="-128"/>
                <a:cs typeface=""/>
              </a:rPr>
              <a:t>Switching</a:t>
            </a:r>
            <a:endParaRPr lang="en-US" sz="1200" dirty="0">
              <a:solidFill>
                <a:srgbClr val="4D4D4C"/>
              </a:solidFill>
              <a:ea typeface="ＭＳ Ｐゴシック" pitchFamily="34" charset="-128"/>
              <a:cs typeface="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6594133" y="3766028"/>
            <a:ext cx="1020303" cy="365760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2994" y="3799195"/>
            <a:ext cx="797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4D4D4C"/>
                </a:solidFill>
                <a:ea typeface="ＭＳ Ｐゴシック" pitchFamily="34" charset="-128"/>
                <a:cs typeface=""/>
              </a:rPr>
              <a:t>Wireless</a:t>
            </a:r>
            <a:endParaRPr lang="en-US" sz="1200" dirty="0">
              <a:solidFill>
                <a:srgbClr val="4D4D4C"/>
              </a:solidFill>
              <a:ea typeface="ＭＳ Ｐゴシック" pitchFamily="34" charset="-128"/>
              <a:cs typeface="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2626356" y="3761888"/>
            <a:ext cx="1076703" cy="369900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162" y="3808339"/>
            <a:ext cx="1003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Networking</a:t>
            </a:r>
            <a:endParaRPr lang="en-US" sz="1200" dirty="0"/>
          </a:p>
        </p:txBody>
      </p:sp>
      <p:sp>
        <p:nvSpPr>
          <p:cNvPr id="26" name="Advanced Security Software and Appliances"/>
          <p:cNvSpPr/>
          <p:nvPr/>
        </p:nvSpPr>
        <p:spPr>
          <a:xfrm>
            <a:off x="324125" y="1481043"/>
            <a:ext cx="7290310" cy="5839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dirty="0">
                <a:solidFill>
                  <a:schemeClr val="bg1"/>
                </a:solidFill>
              </a:rPr>
              <a:t>Advanced Security Software and Appliances</a:t>
            </a:r>
          </a:p>
        </p:txBody>
      </p:sp>
      <p:sp>
        <p:nvSpPr>
          <p:cNvPr id="27" name="Advanced Security Software and Appliances"/>
          <p:cNvSpPr/>
          <p:nvPr/>
        </p:nvSpPr>
        <p:spPr>
          <a:xfrm>
            <a:off x="324125" y="2228403"/>
            <a:ext cx="7285286" cy="58521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US" sz="1400" dirty="0">
                <a:solidFill>
                  <a:schemeClr val="bg1"/>
                </a:solidFill>
              </a:rPr>
              <a:t>Advanced Capabilities, Analytics and Applications Software</a:t>
            </a:r>
          </a:p>
        </p:txBody>
      </p:sp>
      <p:sp>
        <p:nvSpPr>
          <p:cNvPr id="28" name="Advanced Security Software and Appliances"/>
          <p:cNvSpPr/>
          <p:nvPr/>
        </p:nvSpPr>
        <p:spPr>
          <a:xfrm>
            <a:off x="324125" y="2996473"/>
            <a:ext cx="7285286" cy="58521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IN" sz="1400" dirty="0">
                <a:solidFill>
                  <a:schemeClr val="bg1"/>
                </a:solidFill>
              </a:rPr>
              <a:t>Core Networking, Hybrid Cloud, Security and Systems Software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85379" y="1572972"/>
            <a:ext cx="8344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000" dirty="0" smtClean="0">
                <a:solidFill>
                  <a:schemeClr val="bg1"/>
                </a:solidFill>
                <a:ea typeface="ＭＳ Ｐゴシック" pitchFamily="34" charset="-128"/>
                <a:cs typeface=""/>
              </a:rPr>
              <a:t>Advanced Security</a:t>
            </a:r>
            <a:endParaRPr lang="en-US" sz="1000" dirty="0">
              <a:solidFill>
                <a:schemeClr val="bg1"/>
              </a:solidFill>
              <a:ea typeface="ＭＳ Ｐゴシック" pitchFamily="34" charset="-128"/>
              <a:cs typeface=""/>
            </a:endParaRPr>
          </a:p>
        </p:txBody>
      </p:sp>
      <p:grpSp>
        <p:nvGrpSpPr>
          <p:cNvPr id="30" name="Group 29"/>
          <p:cNvGrpSpPr/>
          <p:nvPr/>
        </p:nvGrpSpPr>
        <p:grpSpPr>
          <a:xfrm rot="10800000">
            <a:off x="7705104" y="1584101"/>
            <a:ext cx="176598" cy="377852"/>
            <a:chOff x="2685325" y="3138807"/>
            <a:chExt cx="531600" cy="53061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685325" y="3404113"/>
              <a:ext cx="5316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688116" y="3138807"/>
              <a:ext cx="0" cy="53061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885379" y="2320956"/>
            <a:ext cx="8147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000" dirty="0" smtClean="0">
                <a:solidFill>
                  <a:schemeClr val="bg1"/>
                </a:solidFill>
                <a:ea typeface="ＭＳ Ｐゴシック" pitchFamily="34" charset="-128"/>
                <a:cs typeface=""/>
              </a:rPr>
              <a:t>Advanced 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  <a:cs typeface=""/>
              </a:rPr>
              <a:t>Application</a:t>
            </a:r>
          </a:p>
        </p:txBody>
      </p:sp>
      <p:grpSp>
        <p:nvGrpSpPr>
          <p:cNvPr id="34" name="Group 33"/>
          <p:cNvGrpSpPr/>
          <p:nvPr/>
        </p:nvGrpSpPr>
        <p:grpSpPr>
          <a:xfrm rot="10800000">
            <a:off x="7709708" y="2332085"/>
            <a:ext cx="176598" cy="377852"/>
            <a:chOff x="2685325" y="3138807"/>
            <a:chExt cx="531600" cy="53061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685325" y="3404113"/>
              <a:ext cx="5316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88116" y="3138807"/>
              <a:ext cx="0" cy="53061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885379" y="3165971"/>
            <a:ext cx="81474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000" dirty="0" smtClean="0">
                <a:solidFill>
                  <a:schemeClr val="bg1"/>
                </a:solidFill>
                <a:ea typeface="ＭＳ Ｐゴシック" pitchFamily="34" charset="-128"/>
                <a:cs typeface=""/>
              </a:rPr>
              <a:t>Foundation</a:t>
            </a:r>
            <a:endParaRPr lang="en-US" sz="1000" dirty="0">
              <a:solidFill>
                <a:schemeClr val="bg1"/>
              </a:solidFill>
              <a:ea typeface="ＭＳ Ｐゴシック" pitchFamily="34" charset="-128"/>
              <a:cs typeface=""/>
            </a:endParaRPr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7708781" y="3100155"/>
            <a:ext cx="176598" cy="377852"/>
            <a:chOff x="1303966" y="3553655"/>
            <a:chExt cx="176598" cy="37785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303966" y="3742581"/>
              <a:ext cx="176598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304893" y="3553655"/>
              <a:ext cx="0" cy="37785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7885379" y="3727296"/>
            <a:ext cx="111362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  <a:cs typeface=""/>
              </a:rPr>
              <a:t>Infrastructure and Base OS</a:t>
            </a:r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7708781" y="3738425"/>
            <a:ext cx="176598" cy="377852"/>
            <a:chOff x="1303966" y="3553655"/>
            <a:chExt cx="176598" cy="37785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303966" y="3742581"/>
              <a:ext cx="176598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304893" y="3553655"/>
              <a:ext cx="0" cy="37785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17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92"/>
          <p:cNvSpPr/>
          <p:nvPr/>
        </p:nvSpPr>
        <p:spPr>
          <a:xfrm rot="5400000">
            <a:off x="862406" y="1848185"/>
            <a:ext cx="256232" cy="91281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Isosceles Triangle 93"/>
          <p:cNvSpPr/>
          <p:nvPr/>
        </p:nvSpPr>
        <p:spPr>
          <a:xfrm rot="5400000">
            <a:off x="862406" y="3216389"/>
            <a:ext cx="256232" cy="91281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51283" y="1060037"/>
            <a:ext cx="7652699" cy="2637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6262" y="1060038"/>
            <a:ext cx="7657720" cy="538780"/>
            <a:chOff x="618505" y="1016605"/>
            <a:chExt cx="4530130" cy="538780"/>
          </a:xfrm>
        </p:grpSpPr>
        <p:sp>
          <p:nvSpPr>
            <p:cNvPr id="8" name="Rectangle 7"/>
            <p:cNvSpPr/>
            <p:nvPr/>
          </p:nvSpPr>
          <p:spPr>
            <a:xfrm>
              <a:off x="618505" y="1016605"/>
              <a:ext cx="4530130" cy="5387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64474" y="1148551"/>
              <a:ext cx="2964655" cy="2419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Data </a:t>
              </a:r>
              <a:r>
                <a:rPr lang="en-US" sz="1600" dirty="0" smtClean="0">
                  <a:solidFill>
                    <a:srgbClr val="FFFFFF"/>
                  </a:solidFill>
                </a:rPr>
                <a:t>Center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 flipV="1">
            <a:off x="551284" y="3743111"/>
            <a:ext cx="7652698" cy="369900"/>
          </a:xfrm>
          <a:prstGeom prst="rect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633" y="3790316"/>
            <a:ext cx="420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Cloud / Compute Infrastructure</a:t>
            </a:r>
            <a:endParaRPr lang="en-US" sz="1200" dirty="0"/>
          </a:p>
        </p:txBody>
      </p:sp>
      <p:sp>
        <p:nvSpPr>
          <p:cNvPr id="12" name="Advanced Security Software and Appliances"/>
          <p:cNvSpPr/>
          <p:nvPr/>
        </p:nvSpPr>
        <p:spPr>
          <a:xfrm>
            <a:off x="546262" y="1706473"/>
            <a:ext cx="7657720" cy="5839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100" dirty="0">
                <a:solidFill>
                  <a:schemeClr val="bg1"/>
                </a:solidFill>
              </a:rPr>
              <a:t>Threat Defense </a:t>
            </a:r>
            <a:r>
              <a:rPr lang="en-US" sz="1100" dirty="0" smtClean="0">
                <a:solidFill>
                  <a:schemeClr val="bg1"/>
                </a:solidFill>
              </a:rPr>
              <a:t>for </a:t>
            </a:r>
            <a:r>
              <a:rPr lang="en-US" sz="1100" dirty="0">
                <a:solidFill>
                  <a:schemeClr val="bg1"/>
                </a:solidFill>
              </a:rPr>
              <a:t>Data </a:t>
            </a:r>
            <a:r>
              <a:rPr lang="en-US" sz="1100" dirty="0" smtClean="0">
                <a:solidFill>
                  <a:schemeClr val="bg1"/>
                </a:solidFill>
              </a:rPr>
              <a:t>Center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Advanced Security Software and Appliances"/>
          <p:cNvSpPr/>
          <p:nvPr/>
        </p:nvSpPr>
        <p:spPr>
          <a:xfrm>
            <a:off x="5211123" y="2427404"/>
            <a:ext cx="1463040" cy="1188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US" sz="1100" dirty="0">
                <a:solidFill>
                  <a:schemeClr val="bg1"/>
                </a:solidFill>
              </a:rPr>
              <a:t>ECS - Service </a:t>
            </a:r>
            <a:r>
              <a:rPr lang="en-US" sz="1100" dirty="0" smtClean="0">
                <a:solidFill>
                  <a:schemeClr val="bg1"/>
                </a:solidFill>
              </a:rPr>
              <a:t>Management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Advanced Security Software and Appliances"/>
          <p:cNvSpPr/>
          <p:nvPr/>
        </p:nvSpPr>
        <p:spPr>
          <a:xfrm>
            <a:off x="546262" y="2420476"/>
            <a:ext cx="1463040" cy="1188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US" sz="1100" dirty="0">
                <a:solidFill>
                  <a:srgbClr val="FFFFFF"/>
                </a:solidFill>
                <a:cs typeface="Arial Narrow"/>
              </a:rPr>
              <a:t>ECS - Cloud </a:t>
            </a:r>
            <a:r>
              <a:rPr lang="en-US" sz="1100" dirty="0" smtClean="0">
                <a:solidFill>
                  <a:srgbClr val="FFFFFF"/>
                </a:solidFill>
                <a:cs typeface="Arial Narrow"/>
              </a:rPr>
              <a:t>Management</a:t>
            </a:r>
            <a:endParaRPr lang="en-US" sz="110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15" name="Advanced Security Software and Appliances"/>
          <p:cNvSpPr/>
          <p:nvPr/>
        </p:nvSpPr>
        <p:spPr>
          <a:xfrm>
            <a:off x="2095389" y="2420476"/>
            <a:ext cx="1463040" cy="1188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US" sz="1100" dirty="0">
                <a:solidFill>
                  <a:srgbClr val="FFFFFF"/>
                </a:solidFill>
                <a:cs typeface="Arial Narrow"/>
              </a:rPr>
              <a:t>ECS -Infrastructure </a:t>
            </a:r>
            <a:r>
              <a:rPr lang="en-US" sz="1100" dirty="0" smtClean="0">
                <a:solidFill>
                  <a:srgbClr val="FFFFFF"/>
                </a:solidFill>
                <a:cs typeface="Arial Narrow"/>
              </a:rPr>
              <a:t>Automation</a:t>
            </a:r>
            <a:endParaRPr lang="en-US" sz="110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7116" y="4144603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UCS, x86, VM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392" y="-47680"/>
            <a:ext cx="201711" cy="960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4866" y="-108857"/>
            <a:ext cx="209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D4D4C"/>
                </a:solidFill>
              </a:rPr>
              <a:t> Available only as subscription</a:t>
            </a:r>
            <a:endParaRPr lang="en-US" sz="800" dirty="0">
              <a:solidFill>
                <a:srgbClr val="4D4D4C"/>
              </a:solidFill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 bwMode="auto">
          <a:xfrm>
            <a:off x="399256" y="104822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6840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kern="1200" spc="0" baseline="0">
                <a:solidFill>
                  <a:schemeClr val="bg1"/>
                </a:solidFill>
                <a:latin typeface="+mj-lt"/>
                <a:ea typeface="ＭＳ Ｐゴシック" charset="0"/>
                <a:cs typeface="CiscoSans Thin"/>
              </a:defRPr>
            </a:lvl1pPr>
            <a:lvl2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070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153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226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304" algn="l" defTabSz="68402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smtClean="0"/>
              <a:t>Cisco ONE ECS Software Suites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Data Center Cloud / Compute</a:t>
            </a:r>
            <a:endParaRPr lang="en-US" sz="1800" dirty="0"/>
          </a:p>
        </p:txBody>
      </p:sp>
      <p:sp>
        <p:nvSpPr>
          <p:cNvPr id="20" name="Advanced Security Software and Appliances"/>
          <p:cNvSpPr/>
          <p:nvPr/>
        </p:nvSpPr>
        <p:spPr>
          <a:xfrm>
            <a:off x="6740942" y="2418667"/>
            <a:ext cx="1463040" cy="1188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US" sz="1100" dirty="0">
                <a:solidFill>
                  <a:schemeClr val="bg1"/>
                </a:solidFill>
              </a:rPr>
              <a:t>ECS </a:t>
            </a:r>
            <a:r>
              <a:rPr lang="en-US" sz="1100" dirty="0" smtClean="0">
                <a:solidFill>
                  <a:schemeClr val="bg1"/>
                </a:solidFill>
              </a:rPr>
              <a:t>– Workload Optimization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Advanced Security Software and Appliances"/>
          <p:cNvSpPr/>
          <p:nvPr/>
        </p:nvSpPr>
        <p:spPr>
          <a:xfrm>
            <a:off x="3647085" y="2422385"/>
            <a:ext cx="1463040" cy="1188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276"/>
            <a:r>
              <a:rPr lang="en-US" sz="1100" dirty="0">
                <a:solidFill>
                  <a:srgbClr val="FFFFFF"/>
                </a:solidFill>
                <a:cs typeface="Arial Narrow"/>
              </a:rPr>
              <a:t>ECS </a:t>
            </a:r>
            <a:r>
              <a:rPr lang="en-US" sz="1100" dirty="0" smtClean="0">
                <a:solidFill>
                  <a:srgbClr val="FFFFFF"/>
                </a:solidFill>
                <a:cs typeface="Arial Narrow"/>
              </a:rPr>
              <a:t>– Big Data Automation</a:t>
            </a:r>
            <a:endParaRPr lang="en-US" sz="110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7818" y="239809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New!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23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83C19D9B-7E63-4DDB-BA45-2B9906B27FB0}" vid="{F7BC0862-FAD1-4846-B398-2FFF360F98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FY17 Worldwide Sales Training PowerPoint Template</Template>
  <TotalTime>4399</TotalTime>
  <Words>1278</Words>
  <Application>Microsoft Macintosh PowerPoint</Application>
  <PresentationFormat>On-screen Show (16:9)</PresentationFormat>
  <Paragraphs>306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Apple LiGothic Medium</vt:lpstr>
      <vt:lpstr>Arial Narrow</vt:lpstr>
      <vt:lpstr>Calibri</vt:lpstr>
      <vt:lpstr>CiscoSans</vt:lpstr>
      <vt:lpstr>CiscoSans ExtraLight</vt:lpstr>
      <vt:lpstr>CiscoSans Thin</vt:lpstr>
      <vt:lpstr>CiscoSansTT ExtraLight</vt:lpstr>
      <vt:lpstr>CiscoSansTT Light</vt:lpstr>
      <vt:lpstr>ＭＳ Ｐゴシック</vt:lpstr>
      <vt:lpstr>Verdana</vt:lpstr>
      <vt:lpstr>Wingdings</vt:lpstr>
      <vt:lpstr>Arial</vt:lpstr>
      <vt:lpstr>Blue theme 2016 16x9</vt:lpstr>
      <vt:lpstr>Cisco Enterprise Cloud Suite for Service Providers Cisco Knowledge Network – Data Center Jan 16,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Cisco Systems, Inc.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Presentation Template</dc:title>
  <dc:creator>Karen Berndt -X (karbernd - DEL ORO CONSULTING INC at Cisco)</dc:creator>
  <cp:lastModifiedBy>Phil Lowden</cp:lastModifiedBy>
  <cp:revision>122</cp:revision>
  <dcterms:created xsi:type="dcterms:W3CDTF">2016-11-21T14:25:05Z</dcterms:created>
  <dcterms:modified xsi:type="dcterms:W3CDTF">2018-01-16T14:51:39Z</dcterms:modified>
</cp:coreProperties>
</file>