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74" r:id="rId2"/>
    <p:sldMasterId id="2147483809" r:id="rId3"/>
  </p:sldMasterIdLst>
  <p:notesMasterIdLst>
    <p:notesMasterId r:id="rId37"/>
  </p:notesMasterIdLst>
  <p:handoutMasterIdLst>
    <p:handoutMasterId r:id="rId38"/>
  </p:handoutMasterIdLst>
  <p:sldIdLst>
    <p:sldId id="474" r:id="rId4"/>
    <p:sldId id="687" r:id="rId5"/>
    <p:sldId id="689" r:id="rId6"/>
    <p:sldId id="682" r:id="rId7"/>
    <p:sldId id="683" r:id="rId8"/>
    <p:sldId id="685" r:id="rId9"/>
    <p:sldId id="686" r:id="rId10"/>
    <p:sldId id="666" r:id="rId11"/>
    <p:sldId id="696" r:id="rId12"/>
    <p:sldId id="698" r:id="rId13"/>
    <p:sldId id="739" r:id="rId14"/>
    <p:sldId id="726" r:id="rId15"/>
    <p:sldId id="727" r:id="rId16"/>
    <p:sldId id="728" r:id="rId17"/>
    <p:sldId id="729" r:id="rId18"/>
    <p:sldId id="730" r:id="rId19"/>
    <p:sldId id="731" r:id="rId20"/>
    <p:sldId id="738" r:id="rId21"/>
    <p:sldId id="732" r:id="rId22"/>
    <p:sldId id="733" r:id="rId23"/>
    <p:sldId id="734" r:id="rId24"/>
    <p:sldId id="735" r:id="rId25"/>
    <p:sldId id="736" r:id="rId26"/>
    <p:sldId id="737" r:id="rId27"/>
    <p:sldId id="703" r:id="rId28"/>
    <p:sldId id="712" r:id="rId29"/>
    <p:sldId id="724" r:id="rId30"/>
    <p:sldId id="713" r:id="rId31"/>
    <p:sldId id="740" r:id="rId32"/>
    <p:sldId id="714" r:id="rId33"/>
    <p:sldId id="718" r:id="rId34"/>
    <p:sldId id="725" r:id="rId35"/>
    <p:sldId id="741" r:id="rId36"/>
  </p:sldIdLst>
  <p:sldSz cx="9144000" cy="5143500" type="screen16x9"/>
  <p:notesSz cx="9369425" cy="7102475"/>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8">
          <p15:clr>
            <a:srgbClr val="A4A3A4"/>
          </p15:clr>
        </p15:guide>
        <p15:guide id="2" pos="2762">
          <p15:clr>
            <a:srgbClr val="A4A3A4"/>
          </p15:clr>
        </p15:guide>
        <p15:guide id="3" orient="horz" pos="515">
          <p15:clr>
            <a:srgbClr val="A4A3A4"/>
          </p15:clr>
        </p15:guide>
        <p15:guide id="4" orient="horz" pos="2046">
          <p15:clr>
            <a:srgbClr val="A4A3A4"/>
          </p15:clr>
        </p15:guide>
        <p15:guide id="5" orient="horz" pos="2961">
          <p15:clr>
            <a:srgbClr val="A4A3A4"/>
          </p15:clr>
        </p15:guide>
        <p15:guide id="6" orient="horz" pos="696">
          <p15:clr>
            <a:srgbClr val="A4A3A4"/>
          </p15:clr>
        </p15:guide>
        <p15:guide id="7" pos="2880">
          <p15:clr>
            <a:srgbClr val="A4A3A4"/>
          </p15:clr>
        </p15:guide>
        <p15:guide id="8" pos="230">
          <p15:clr>
            <a:srgbClr val="A4A3A4"/>
          </p15:clr>
        </p15:guide>
        <p15:guide id="9" pos="5530">
          <p15:clr>
            <a:srgbClr val="A4A3A4"/>
          </p15:clr>
        </p15:guide>
        <p15:guide id="10" pos="10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237">
          <p15:clr>
            <a:srgbClr val="A4A3A4"/>
          </p15:clr>
        </p15:guide>
        <p15:guide id="4" pos="2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8"/>
    <a:srgbClr val="006F82"/>
    <a:srgbClr val="00A2BF"/>
    <a:srgbClr val="494F87"/>
    <a:srgbClr val="373C67"/>
    <a:srgbClr val="EDEDEF"/>
    <a:srgbClr val="0F282B"/>
    <a:srgbClr val="32335C"/>
    <a:srgbClr val="353661"/>
    <a:srgbClr val="4D4F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58" autoAdjust="0"/>
    <p:restoredTop sz="92308" autoAdjust="0"/>
  </p:normalViewPr>
  <p:slideViewPr>
    <p:cSldViewPr snapToGrid="0">
      <p:cViewPr varScale="1">
        <p:scale>
          <a:sx n="121" d="100"/>
          <a:sy n="121" d="100"/>
        </p:scale>
        <p:origin x="-336" y="-104"/>
      </p:cViewPr>
      <p:guideLst>
        <p:guide orient="horz" pos="278"/>
        <p:guide orient="horz" pos="515"/>
        <p:guide orient="horz" pos="2554"/>
        <p:guide orient="horz" pos="2710"/>
        <p:guide orient="horz" pos="696"/>
        <p:guide pos="2942"/>
        <p:guide pos="2920"/>
        <p:guide pos="230"/>
        <p:guide pos="5692"/>
        <p:guide pos="100"/>
      </p:guideLst>
    </p:cSldViewPr>
  </p:slideViewPr>
  <p:outlineViewPr>
    <p:cViewPr>
      <p:scale>
        <a:sx n="33" d="100"/>
        <a:sy n="33" d="100"/>
      </p:scale>
      <p:origin x="0" y="10704"/>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1" d="100"/>
          <a:sy n="81" d="100"/>
        </p:scale>
        <p:origin x="-3008" y="-104"/>
      </p:cViewPr>
      <p:guideLst>
        <p:guide orient="horz" pos="2880"/>
        <p:guide orient="horz" pos="2237"/>
        <p:guide pos="2160"/>
        <p:guide pos="295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0084" cy="355124"/>
          </a:xfrm>
          <a:prstGeom prst="rect">
            <a:avLst/>
          </a:prstGeom>
        </p:spPr>
        <p:txBody>
          <a:bodyPr vert="horz" lIns="94119" tIns="47060" rIns="94119" bIns="47060" rtlCol="0"/>
          <a:lstStyle>
            <a:lvl1pPr algn="l">
              <a:defRPr sz="1200"/>
            </a:lvl1pPr>
          </a:lstStyle>
          <a:p>
            <a:endParaRPr lang="en-GB"/>
          </a:p>
        </p:txBody>
      </p:sp>
      <p:sp>
        <p:nvSpPr>
          <p:cNvPr id="3" name="Date Placeholder 2"/>
          <p:cNvSpPr>
            <a:spLocks noGrp="1"/>
          </p:cNvSpPr>
          <p:nvPr>
            <p:ph type="dt" sz="quarter" idx="1"/>
          </p:nvPr>
        </p:nvSpPr>
        <p:spPr>
          <a:xfrm>
            <a:off x="5307173" y="0"/>
            <a:ext cx="4060084" cy="355124"/>
          </a:xfrm>
          <a:prstGeom prst="rect">
            <a:avLst/>
          </a:prstGeom>
        </p:spPr>
        <p:txBody>
          <a:bodyPr vert="horz" lIns="94119" tIns="47060" rIns="94119" bIns="47060" rtlCol="0"/>
          <a:lstStyle>
            <a:lvl1pPr algn="r">
              <a:defRPr sz="1200"/>
            </a:lvl1pPr>
          </a:lstStyle>
          <a:p>
            <a:fld id="{62B32D8C-52DD-4DA0-BEA4-61BCF7C2EDF9}" type="datetimeFigureOut">
              <a:rPr lang="en-GB" smtClean="0"/>
              <a:pPr/>
              <a:t>5/19/14</a:t>
            </a:fld>
            <a:endParaRPr lang="en-GB"/>
          </a:p>
        </p:txBody>
      </p:sp>
      <p:sp>
        <p:nvSpPr>
          <p:cNvPr id="4" name="Footer Placeholder 3"/>
          <p:cNvSpPr>
            <a:spLocks noGrp="1"/>
          </p:cNvSpPr>
          <p:nvPr>
            <p:ph type="ftr" sz="quarter" idx="2"/>
          </p:nvPr>
        </p:nvSpPr>
        <p:spPr>
          <a:xfrm>
            <a:off x="1" y="6746119"/>
            <a:ext cx="4060084" cy="355124"/>
          </a:xfrm>
          <a:prstGeom prst="rect">
            <a:avLst/>
          </a:prstGeom>
        </p:spPr>
        <p:txBody>
          <a:bodyPr vert="horz" lIns="94119" tIns="47060" rIns="94119" bIns="47060" rtlCol="0" anchor="b"/>
          <a:lstStyle>
            <a:lvl1pPr algn="l">
              <a:defRPr sz="1200"/>
            </a:lvl1pPr>
          </a:lstStyle>
          <a:p>
            <a:r>
              <a:rPr lang="en-GB" dirty="0" smtClean="0"/>
              <a:t>Cisco Consulting Services</a:t>
            </a:r>
            <a:endParaRPr lang="en-GB" dirty="0"/>
          </a:p>
        </p:txBody>
      </p:sp>
      <p:sp>
        <p:nvSpPr>
          <p:cNvPr id="5" name="Slide Number Placeholder 4"/>
          <p:cNvSpPr>
            <a:spLocks noGrp="1"/>
          </p:cNvSpPr>
          <p:nvPr>
            <p:ph type="sldNum" sz="quarter" idx="3"/>
          </p:nvPr>
        </p:nvSpPr>
        <p:spPr>
          <a:xfrm>
            <a:off x="5307173" y="6746119"/>
            <a:ext cx="4060084" cy="355124"/>
          </a:xfrm>
          <a:prstGeom prst="rect">
            <a:avLst/>
          </a:prstGeom>
        </p:spPr>
        <p:txBody>
          <a:bodyPr vert="horz" lIns="94119" tIns="47060" rIns="94119" bIns="47060" rtlCol="0" anchor="b"/>
          <a:lstStyle>
            <a:lvl1pPr algn="r">
              <a:defRPr sz="1200"/>
            </a:lvl1pPr>
          </a:lstStyle>
          <a:p>
            <a:fld id="{24E49DD2-7A7F-45D3-BF51-7B5A70AFB81B}" type="slidenum">
              <a:rPr lang="en-GB" smtClean="0"/>
              <a:pPr/>
              <a:t>‹#›</a:t>
            </a:fld>
            <a:endParaRPr lang="en-GB"/>
          </a:p>
        </p:txBody>
      </p:sp>
    </p:spTree>
    <p:extLst>
      <p:ext uri="{BB962C8B-B14F-4D97-AF65-F5344CB8AC3E}">
        <p14:creationId xmlns:p14="http://schemas.microsoft.com/office/powerpoint/2010/main" val="341879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5307173" y="0"/>
            <a:ext cx="4060084" cy="355124"/>
          </a:xfrm>
          <a:prstGeom prst="rect">
            <a:avLst/>
          </a:prstGeom>
        </p:spPr>
        <p:txBody>
          <a:bodyPr vert="horz" lIns="94119" tIns="47060" rIns="94119" bIns="47060" rtlCol="0"/>
          <a:lstStyle>
            <a:lvl1pPr algn="r">
              <a:defRPr sz="1200"/>
            </a:lvl1pPr>
          </a:lstStyle>
          <a:p>
            <a:fld id="{B8B76084-FF89-C546-BB62-0004C5E16AD5}" type="datetimeFigureOut">
              <a:rPr lang="en-US" smtClean="0"/>
              <a:pPr/>
              <a:t>5/19/14</a:t>
            </a:fld>
            <a:endParaRPr lang="en-US"/>
          </a:p>
        </p:txBody>
      </p:sp>
      <p:sp>
        <p:nvSpPr>
          <p:cNvPr id="4" name="Slide Image Placeholder 3"/>
          <p:cNvSpPr>
            <a:spLocks noGrp="1" noRot="1" noChangeAspect="1"/>
          </p:cNvSpPr>
          <p:nvPr>
            <p:ph type="sldImg" idx="2"/>
          </p:nvPr>
        </p:nvSpPr>
        <p:spPr>
          <a:xfrm>
            <a:off x="2317750" y="533400"/>
            <a:ext cx="4733925" cy="2662238"/>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936943" y="3373676"/>
            <a:ext cx="7495540" cy="3196114"/>
          </a:xfrm>
          <a:prstGeom prst="rect">
            <a:avLst/>
          </a:prstGeom>
        </p:spPr>
        <p:txBody>
          <a:bodyPr vert="horz" lIns="94119" tIns="47060" rIns="94119" bIns="47060" rtlCol="0"/>
          <a:lstStyle/>
          <a:p>
            <a:pPr lvl="0"/>
            <a:r>
              <a:rPr lang="en-GB" dirty="0" smtClean="0"/>
              <a:t>Click to edit Master text styles</a:t>
            </a:r>
          </a:p>
          <a:p>
            <a:pPr lvl="0"/>
            <a:r>
              <a:rPr lang="en-GB" dirty="0" smtClean="0"/>
              <a:t>	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1" y="6746119"/>
            <a:ext cx="4060084" cy="355124"/>
          </a:xfrm>
          <a:prstGeom prst="rect">
            <a:avLst/>
          </a:prstGeom>
        </p:spPr>
        <p:txBody>
          <a:bodyPr vert="horz" lIns="94119" tIns="47060" rIns="94119" bIns="47060" rtlCol="0" anchor="b"/>
          <a:lstStyle>
            <a:lvl1pPr algn="l">
              <a:defRPr sz="1200"/>
            </a:lvl1pPr>
          </a:lstStyle>
          <a:p>
            <a:r>
              <a:rPr lang="en-US" dirty="0" smtClean="0"/>
              <a:t>Cisco Consulting Services</a:t>
            </a:r>
            <a:endParaRPr lang="en-US" dirty="0"/>
          </a:p>
        </p:txBody>
      </p:sp>
      <p:sp>
        <p:nvSpPr>
          <p:cNvPr id="7" name="Slide Number Placeholder 6"/>
          <p:cNvSpPr>
            <a:spLocks noGrp="1"/>
          </p:cNvSpPr>
          <p:nvPr>
            <p:ph type="sldNum" sz="quarter" idx="5"/>
          </p:nvPr>
        </p:nvSpPr>
        <p:spPr>
          <a:xfrm>
            <a:off x="5307173" y="6746119"/>
            <a:ext cx="4060084" cy="355124"/>
          </a:xfrm>
          <a:prstGeom prst="rect">
            <a:avLst/>
          </a:prstGeom>
        </p:spPr>
        <p:txBody>
          <a:bodyPr vert="horz" lIns="94119" tIns="47060" rIns="94119" bIns="47060" rtlCol="0" anchor="b"/>
          <a:lstStyle>
            <a:lvl1pPr algn="r">
              <a:defRPr sz="1200"/>
            </a:lvl1pPr>
          </a:lstStyle>
          <a:p>
            <a:fld id="{7B2FCB79-2C0C-F84D-A224-30C295992FCE}" type="slidenum">
              <a:rPr lang="en-US" smtClean="0"/>
              <a:pPr/>
              <a:t>‹#›</a:t>
            </a:fld>
            <a:endParaRPr lang="en-US"/>
          </a:p>
        </p:txBody>
      </p:sp>
    </p:spTree>
    <p:extLst>
      <p:ext uri="{BB962C8B-B14F-4D97-AF65-F5344CB8AC3E}">
        <p14:creationId xmlns:p14="http://schemas.microsoft.com/office/powerpoint/2010/main" val="2336343481"/>
      </p:ext>
    </p:extLst>
  </p:cSld>
  <p:clrMap bg1="lt1" tx1="dk1" bg2="lt2" tx2="dk2" accent1="accent1" accent2="accent2" accent3="accent3" accent4="accent4" accent5="accent5" accent6="accent6" hlink="hlink" folHlink="folHlink"/>
  <p:notesStyle>
    <a:lvl1pPr marL="0" algn="l" defTabSz="457181" rtl="0" eaLnBrk="1" latinLnBrk="0" hangingPunct="1">
      <a:defRPr sz="1200" kern="1200">
        <a:solidFill>
          <a:schemeClr val="tx1"/>
        </a:solidFill>
        <a:latin typeface="+mn-lt"/>
        <a:ea typeface="+mn-ea"/>
        <a:cs typeface="+mn-cs"/>
      </a:defRPr>
    </a:lvl1pPr>
    <a:lvl2pPr marL="457181" algn="l" defTabSz="457181" rtl="0" eaLnBrk="1" latinLnBrk="0" hangingPunct="1">
      <a:defRPr sz="1200" kern="1200">
        <a:solidFill>
          <a:schemeClr val="tx1"/>
        </a:solidFill>
        <a:latin typeface="+mn-lt"/>
        <a:ea typeface="+mn-ea"/>
        <a:cs typeface="+mn-cs"/>
      </a:defRPr>
    </a:lvl2pPr>
    <a:lvl3pPr marL="914362" algn="l" defTabSz="457181" rtl="0" eaLnBrk="1" latinLnBrk="0" hangingPunct="1">
      <a:defRPr sz="1200" kern="1200">
        <a:solidFill>
          <a:schemeClr val="tx1"/>
        </a:solidFill>
        <a:latin typeface="+mn-lt"/>
        <a:ea typeface="+mn-ea"/>
        <a:cs typeface="+mn-cs"/>
      </a:defRPr>
    </a:lvl3pPr>
    <a:lvl4pPr marL="1371543" algn="l" defTabSz="457181" rtl="0" eaLnBrk="1" latinLnBrk="0" hangingPunct="1">
      <a:defRPr sz="1200" kern="1200">
        <a:solidFill>
          <a:schemeClr val="tx1"/>
        </a:solidFill>
        <a:latin typeface="+mn-lt"/>
        <a:ea typeface="+mn-ea"/>
        <a:cs typeface="+mn-cs"/>
      </a:defRPr>
    </a:lvl4pPr>
    <a:lvl5pPr marL="1828724" algn="l" defTabSz="457181" rtl="0" eaLnBrk="1" latinLnBrk="0" hangingPunct="1">
      <a:defRPr sz="1200" kern="1200">
        <a:solidFill>
          <a:schemeClr val="tx1"/>
        </a:solidFill>
        <a:latin typeface="+mn-lt"/>
        <a:ea typeface="+mn-ea"/>
        <a:cs typeface="+mn-cs"/>
      </a:defRPr>
    </a:lvl5pPr>
    <a:lvl6pPr marL="2285905" algn="l" defTabSz="457181" rtl="0" eaLnBrk="1" latinLnBrk="0" hangingPunct="1">
      <a:defRPr sz="1200" kern="1200">
        <a:solidFill>
          <a:schemeClr val="tx1"/>
        </a:solidFill>
        <a:latin typeface="+mn-lt"/>
        <a:ea typeface="+mn-ea"/>
        <a:cs typeface="+mn-cs"/>
      </a:defRPr>
    </a:lvl6pPr>
    <a:lvl7pPr marL="2743086" algn="l" defTabSz="457181" rtl="0" eaLnBrk="1" latinLnBrk="0" hangingPunct="1">
      <a:defRPr sz="1200" kern="1200">
        <a:solidFill>
          <a:schemeClr val="tx1"/>
        </a:solidFill>
        <a:latin typeface="+mn-lt"/>
        <a:ea typeface="+mn-ea"/>
        <a:cs typeface="+mn-cs"/>
      </a:defRPr>
    </a:lvl7pPr>
    <a:lvl8pPr marL="3200266" algn="l" defTabSz="457181" rtl="0" eaLnBrk="1" latinLnBrk="0" hangingPunct="1">
      <a:defRPr sz="1200" kern="1200">
        <a:solidFill>
          <a:schemeClr val="tx1"/>
        </a:solidFill>
        <a:latin typeface="+mn-lt"/>
        <a:ea typeface="+mn-ea"/>
        <a:cs typeface="+mn-cs"/>
      </a:defRPr>
    </a:lvl8pPr>
    <a:lvl9pPr marL="3657448" algn="l" defTabSz="4571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2</a:t>
            </a:fld>
            <a:endParaRPr lang="en-US"/>
          </a:p>
        </p:txBody>
      </p:sp>
    </p:spTree>
    <p:extLst>
      <p:ext uri="{BB962C8B-B14F-4D97-AF65-F5344CB8AC3E}">
        <p14:creationId xmlns:p14="http://schemas.microsoft.com/office/powerpoint/2010/main" val="23736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14</a:t>
            </a:fld>
            <a:endParaRPr lang="en-US"/>
          </a:p>
        </p:txBody>
      </p:sp>
    </p:spTree>
    <p:extLst>
      <p:ext uri="{BB962C8B-B14F-4D97-AF65-F5344CB8AC3E}">
        <p14:creationId xmlns:p14="http://schemas.microsoft.com/office/powerpoint/2010/main" val="387712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15</a:t>
            </a:fld>
            <a:endParaRPr lang="en-US"/>
          </a:p>
        </p:txBody>
      </p:sp>
    </p:spTree>
    <p:extLst>
      <p:ext uri="{BB962C8B-B14F-4D97-AF65-F5344CB8AC3E}">
        <p14:creationId xmlns:p14="http://schemas.microsoft.com/office/powerpoint/2010/main" val="221935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17</a:t>
            </a:fld>
            <a:endParaRPr lang="en-US"/>
          </a:p>
        </p:txBody>
      </p:sp>
    </p:spTree>
    <p:extLst>
      <p:ext uri="{BB962C8B-B14F-4D97-AF65-F5344CB8AC3E}">
        <p14:creationId xmlns:p14="http://schemas.microsoft.com/office/powerpoint/2010/main" val="221935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20</a:t>
            </a:fld>
            <a:endParaRPr lang="en-US"/>
          </a:p>
        </p:txBody>
      </p:sp>
    </p:spTree>
    <p:extLst>
      <p:ext uri="{BB962C8B-B14F-4D97-AF65-F5344CB8AC3E}">
        <p14:creationId xmlns:p14="http://schemas.microsoft.com/office/powerpoint/2010/main" val="221935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22</a:t>
            </a:fld>
            <a:endParaRPr lang="en-US"/>
          </a:p>
        </p:txBody>
      </p:sp>
    </p:spTree>
    <p:extLst>
      <p:ext uri="{BB962C8B-B14F-4D97-AF65-F5344CB8AC3E}">
        <p14:creationId xmlns:p14="http://schemas.microsoft.com/office/powerpoint/2010/main" val="221935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24</a:t>
            </a:fld>
            <a:endParaRPr lang="en-US"/>
          </a:p>
        </p:txBody>
      </p:sp>
    </p:spTree>
    <p:extLst>
      <p:ext uri="{BB962C8B-B14F-4D97-AF65-F5344CB8AC3E}">
        <p14:creationId xmlns:p14="http://schemas.microsoft.com/office/powerpoint/2010/main" val="221935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pPr/>
              <a:t>27</a:t>
            </a:fld>
            <a:endParaRPr lang="en-US"/>
          </a:p>
        </p:txBody>
      </p:sp>
    </p:spTree>
    <p:extLst>
      <p:ext uri="{BB962C8B-B14F-4D97-AF65-F5344CB8AC3E}">
        <p14:creationId xmlns:p14="http://schemas.microsoft.com/office/powerpoint/2010/main" val="1936642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pPr/>
              <a:t>29</a:t>
            </a:fld>
            <a:endParaRPr lang="en-US"/>
          </a:p>
        </p:txBody>
      </p:sp>
    </p:spTree>
    <p:extLst>
      <p:ext uri="{BB962C8B-B14F-4D97-AF65-F5344CB8AC3E}">
        <p14:creationId xmlns:p14="http://schemas.microsoft.com/office/powerpoint/2010/main" val="1936642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2FCB79-2C0C-F84D-A224-30C295992FCE}" type="slidenum">
              <a:rPr lang="en-US" smtClean="0"/>
              <a:pPr/>
              <a:t>31</a:t>
            </a:fld>
            <a:endParaRPr lang="en-US"/>
          </a:p>
        </p:txBody>
      </p:sp>
    </p:spTree>
    <p:extLst>
      <p:ext uri="{BB962C8B-B14F-4D97-AF65-F5344CB8AC3E}">
        <p14:creationId xmlns:p14="http://schemas.microsoft.com/office/powerpoint/2010/main" val="1936642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32</a:t>
            </a:fld>
            <a:endParaRPr lang="en-US"/>
          </a:p>
        </p:txBody>
      </p:sp>
    </p:spTree>
    <p:extLst>
      <p:ext uri="{BB962C8B-B14F-4D97-AF65-F5344CB8AC3E}">
        <p14:creationId xmlns:p14="http://schemas.microsoft.com/office/powerpoint/2010/main" val="23736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E96B57-F140-4F2D-82F2-1977E84E0F6C}" type="slidenum">
              <a:rPr lang="en-US" sz="1200">
                <a:solidFill>
                  <a:srgbClr val="000000"/>
                </a:solidFill>
                <a:cs typeface="Arial" pitchFamily="34" charset="0"/>
              </a:rPr>
              <a:pPr eaLnBrk="1" hangingPunct="1"/>
              <a:t>3</a:t>
            </a:fld>
            <a:endParaRPr lang="en-US" sz="1200">
              <a:solidFill>
                <a:srgbClr val="000000"/>
              </a:solidFill>
              <a:cs typeface="Arial" pitchFamily="34" charset="0"/>
            </a:endParaRPr>
          </a:p>
        </p:txBody>
      </p:sp>
      <p:sp>
        <p:nvSpPr>
          <p:cNvPr id="10" name="Notes Placeholder 9"/>
          <p:cNvSpPr>
            <a:spLocks noGrp="1"/>
          </p:cNvSpPr>
          <p:nvPr>
            <p:ph type="body" idx="1"/>
          </p:nvPr>
        </p:nvSpPr>
        <p:spPr>
          <a:xfrm>
            <a:off x="624628" y="3285623"/>
            <a:ext cx="8137519" cy="3195871"/>
          </a:xfrm>
        </p:spPr>
        <p:txBody>
          <a:bodyPr/>
          <a:lstStyle/>
          <a:p>
            <a:pPr marL="0" marR="0" indent="0" algn="l" defTabSz="457181" rtl="0" eaLnBrk="1" fontAlgn="auto" latinLnBrk="0" hangingPunct="1">
              <a:lnSpc>
                <a:spcPct val="100000"/>
              </a:lnSpc>
              <a:spcBef>
                <a:spcPts val="0"/>
              </a:spcBef>
              <a:spcAft>
                <a:spcPts val="0"/>
              </a:spcAft>
              <a:buClrTx/>
              <a:buSzTx/>
              <a:buFontTx/>
              <a:buNone/>
              <a:tabLst/>
              <a:defRPr/>
            </a:pPr>
            <a:endParaRPr lang="en-US" dirty="0" smtClean="0">
              <a:latin typeface="Arial"/>
              <a:ea typeface="+mn-ea"/>
              <a:cs typeface="Arial"/>
            </a:endParaRPr>
          </a:p>
        </p:txBody>
      </p:sp>
      <p:sp>
        <p:nvSpPr>
          <p:cNvPr id="63491" name="Slide Image Placeholder 4"/>
          <p:cNvSpPr>
            <a:spLocks noGrp="1" noRot="1" noChangeAspect="1"/>
          </p:cNvSpPr>
          <p:nvPr>
            <p:ph type="sldImg"/>
          </p:nvPr>
        </p:nvSpPr>
        <p:spPr bwMode="auto">
          <a:xfrm>
            <a:off x="2317750" y="533400"/>
            <a:ext cx="4733925"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86097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4"/>
          </p:nvPr>
        </p:nvSpPr>
        <p:spPr>
          <a:xfrm>
            <a:off x="390229" y="6794310"/>
            <a:ext cx="6016615" cy="346580"/>
          </a:xfrm>
          <a:prstGeom prst="rect">
            <a:avLst/>
          </a:prstGeom>
          <a:noFill/>
        </p:spPr>
        <p:txBody>
          <a:bodyPr/>
          <a:lstStyle/>
          <a:p>
            <a:r>
              <a:rPr lang="en-US" sz="1000" dirty="0">
                <a:solidFill>
                  <a:prstClr val="black"/>
                </a:solidFill>
                <a:latin typeface="CiscoSansTT"/>
                <a:cs typeface="CiscoSansTT"/>
              </a:rPr>
              <a:t>Cisco Public</a:t>
            </a:r>
          </a:p>
          <a:p>
            <a:r>
              <a:rPr lang="en-US" sz="1000" dirty="0">
                <a:solidFill>
                  <a:prstClr val="black"/>
                </a:solidFill>
                <a:latin typeface="CiscoSansTT"/>
                <a:cs typeface="CiscoSansTT"/>
              </a:rPr>
              <a:t>© 2013 - 2014 Cisco and/or its affiliates. All rights reserved.</a:t>
            </a:r>
          </a:p>
          <a:p>
            <a:r>
              <a:rPr lang="en-US" sz="1000" dirty="0">
                <a:solidFill>
                  <a:prstClr val="black"/>
                </a:solidFill>
                <a:latin typeface="CiscoSansTT"/>
                <a:cs typeface="CiscoSansTT"/>
              </a:rPr>
              <a:t> </a:t>
            </a:r>
          </a:p>
        </p:txBody>
      </p:sp>
      <p:sp>
        <p:nvSpPr>
          <p:cNvPr id="6" name="Slide Number Placeholder 3"/>
          <p:cNvSpPr>
            <a:spLocks noGrp="1"/>
          </p:cNvSpPr>
          <p:nvPr>
            <p:ph type="sldNum" sz="quarter" idx="5"/>
          </p:nvPr>
        </p:nvSpPr>
        <p:spPr>
          <a:xfrm>
            <a:off x="5124496" y="6680085"/>
            <a:ext cx="3920331" cy="346580"/>
          </a:xfrm>
        </p:spPr>
        <p:txBody>
          <a:bodyPr/>
          <a:lstStyle/>
          <a:p>
            <a:fld id="{7B2FCB79-2C0C-F84D-A224-30C295992FCE}" type="slidenum">
              <a:rPr lang="en-US" sz="1000">
                <a:latin typeface="CiscoSansTT"/>
                <a:cs typeface="CiscoSansTT"/>
              </a:rPr>
              <a:t>33</a:t>
            </a:fld>
            <a:endParaRPr lang="en-US" sz="1000" dirty="0">
              <a:latin typeface="CiscoSansTT"/>
              <a:cs typeface="CiscoSansTT"/>
            </a:endParaRPr>
          </a:p>
        </p:txBody>
      </p:sp>
    </p:spTree>
    <p:extLst>
      <p:ext uri="{BB962C8B-B14F-4D97-AF65-F5344CB8AC3E}">
        <p14:creationId xmlns:p14="http://schemas.microsoft.com/office/powerpoint/2010/main" val="155916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0DC17AC-9E90-4B93-A283-E98A251EB0AE}" type="slidenum">
              <a:rPr lang="en-US" sz="1200">
                <a:latin typeface="Calibri" pitchFamily="34" charset="0"/>
              </a:rPr>
              <a:pPr eaLnBrk="1" hangingPunct="1"/>
              <a:t>4</a:t>
            </a:fld>
            <a:endParaRPr lang="en-US" sz="1200">
              <a:latin typeface="Calibri" pitchFamily="34" charset="0"/>
            </a:endParaRPr>
          </a:p>
        </p:txBody>
      </p:sp>
    </p:spTree>
    <p:extLst>
      <p:ext uri="{BB962C8B-B14F-4D97-AF65-F5344CB8AC3E}">
        <p14:creationId xmlns:p14="http://schemas.microsoft.com/office/powerpoint/2010/main" val="140801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a:xfrm>
            <a:off x="589929" y="3284895"/>
            <a:ext cx="8308859" cy="3196114"/>
          </a:xfrm>
        </p:spPr>
        <p:txBody>
          <a:bodyPr/>
          <a:lstStyle/>
          <a:p>
            <a:pPr marL="114300" marR="0" indent="-114300" algn="l" defTabSz="904433" rtl="0" eaLnBrk="1" fontAlgn="auto" latinLnBrk="0" hangingPunct="1">
              <a:lnSpc>
                <a:spcPct val="90000"/>
              </a:lnSpc>
              <a:spcBef>
                <a:spcPts val="400"/>
              </a:spcBef>
              <a:spcAft>
                <a:spcPts val="0"/>
              </a:spcAft>
              <a:buClrTx/>
              <a:buSzTx/>
              <a:buFont typeface="Arial"/>
              <a:buChar char="•"/>
              <a:tabLst/>
              <a:defRPr/>
            </a:pPr>
            <a:endParaRPr lang="en-US" sz="1000" dirty="0" smtClean="0">
              <a:latin typeface="Arial"/>
              <a:cs typeface="Arial"/>
            </a:endParaRPr>
          </a:p>
        </p:txBody>
      </p:sp>
      <p:sp>
        <p:nvSpPr>
          <p:cNvPr id="5" name="Slide Image Placeholder 4"/>
          <p:cNvSpPr>
            <a:spLocks noGrp="1" noRot="1" noChangeAspect="1"/>
          </p:cNvSpPr>
          <p:nvPr>
            <p:ph type="sldImg"/>
          </p:nvPr>
        </p:nvSpPr>
        <p:spPr>
          <a:xfrm>
            <a:off x="2317750" y="533400"/>
            <a:ext cx="4733925" cy="2662238"/>
          </a:xfrm>
        </p:spPr>
      </p:sp>
      <p:sp>
        <p:nvSpPr>
          <p:cNvPr id="6" name="Slide Number Placeholder 3"/>
          <p:cNvSpPr txBox="1">
            <a:spLocks/>
          </p:cNvSpPr>
          <p:nvPr/>
        </p:nvSpPr>
        <p:spPr>
          <a:xfrm>
            <a:off x="4838702" y="6595578"/>
            <a:ext cx="4060084" cy="355124"/>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E054F0-9A64-BD49-A6AD-75CC00689A98}" type="slidenum">
              <a:rPr lang="en-US" smtClean="0">
                <a:latin typeface="Arial"/>
                <a:cs typeface="Arial"/>
              </a:rPr>
              <a:pPr/>
              <a:t>5</a:t>
            </a:fld>
            <a:endParaRPr lang="en-US" dirty="0">
              <a:latin typeface="Arial"/>
              <a:cs typeface="Arial"/>
            </a:endParaRPr>
          </a:p>
        </p:txBody>
      </p:sp>
      <p:sp>
        <p:nvSpPr>
          <p:cNvPr id="7" name="Footer Placeholder 4"/>
          <p:cNvSpPr>
            <a:spLocks noGrp="1"/>
          </p:cNvSpPr>
          <p:nvPr>
            <p:ph type="ftr" sz="quarter" idx="4"/>
          </p:nvPr>
        </p:nvSpPr>
        <p:spPr>
          <a:xfrm>
            <a:off x="253760" y="6705320"/>
            <a:ext cx="6231097" cy="355124"/>
          </a:xfrm>
          <a:prstGeom prst="rect">
            <a:avLst/>
          </a:prstGeom>
          <a:noFill/>
        </p:spPr>
        <p:txBody>
          <a:bodyPr/>
          <a:lstStyle/>
          <a:p>
            <a:r>
              <a:rPr lang="en-US" sz="1000" dirty="0">
                <a:solidFill>
                  <a:prstClr val="black"/>
                </a:solidFill>
                <a:latin typeface="Arial"/>
                <a:cs typeface="Arial"/>
              </a:rPr>
              <a:t>Cisco </a:t>
            </a:r>
            <a:r>
              <a:rPr lang="en-US" sz="1000" dirty="0" smtClean="0">
                <a:solidFill>
                  <a:prstClr val="black"/>
                </a:solidFill>
                <a:latin typeface="Arial"/>
                <a:cs typeface="Arial"/>
              </a:rPr>
              <a:t>Public</a:t>
            </a:r>
            <a:endParaRPr lang="en-US" sz="1000" dirty="0">
              <a:solidFill>
                <a:prstClr val="black"/>
              </a:solidFill>
              <a:latin typeface="Arial"/>
              <a:cs typeface="Arial"/>
            </a:endParaRPr>
          </a:p>
          <a:p>
            <a:r>
              <a:rPr lang="en-US" sz="1000" dirty="0" smtClean="0">
                <a:solidFill>
                  <a:prstClr val="black"/>
                </a:solidFill>
                <a:latin typeface="Arial"/>
                <a:cs typeface="Arial"/>
              </a:rPr>
              <a:t>© 2013 </a:t>
            </a:r>
            <a:r>
              <a:rPr lang="en-US" sz="1000" dirty="0">
                <a:solidFill>
                  <a:prstClr val="black"/>
                </a:solidFill>
                <a:latin typeface="Arial"/>
                <a:cs typeface="Arial"/>
              </a:rPr>
              <a:t>Cisco and/or its affiliates. All rights reserved.</a:t>
            </a:r>
          </a:p>
          <a:p>
            <a:endParaRPr lang="en-US" sz="1000" dirty="0">
              <a:solidFill>
                <a:prstClr val="black"/>
              </a:solidFill>
              <a:latin typeface="Arial"/>
              <a:cs typeface="Arial"/>
            </a:endParaRPr>
          </a:p>
        </p:txBody>
      </p:sp>
    </p:spTree>
    <p:extLst>
      <p:ext uri="{BB962C8B-B14F-4D97-AF65-F5344CB8AC3E}">
        <p14:creationId xmlns:p14="http://schemas.microsoft.com/office/powerpoint/2010/main" val="71558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E96B57-F140-4F2D-82F2-1977E84E0F6C}" type="slidenum">
              <a:rPr lang="en-US" sz="1200">
                <a:solidFill>
                  <a:srgbClr val="000000"/>
                </a:solidFill>
                <a:cs typeface="Arial" pitchFamily="34" charset="0"/>
              </a:rPr>
              <a:pPr eaLnBrk="1" hangingPunct="1"/>
              <a:t>6</a:t>
            </a:fld>
            <a:endParaRPr lang="en-US" sz="1200">
              <a:solidFill>
                <a:srgbClr val="000000"/>
              </a:solidFill>
              <a:cs typeface="Arial" pitchFamily="34" charset="0"/>
            </a:endParaRPr>
          </a:p>
        </p:txBody>
      </p:sp>
      <p:sp>
        <p:nvSpPr>
          <p:cNvPr id="10" name="Notes Placeholder 9"/>
          <p:cNvSpPr>
            <a:spLocks noGrp="1"/>
          </p:cNvSpPr>
          <p:nvPr>
            <p:ph type="body" idx="1"/>
          </p:nvPr>
        </p:nvSpPr>
        <p:spPr>
          <a:xfrm>
            <a:off x="624628" y="3285623"/>
            <a:ext cx="8137519" cy="3195871"/>
          </a:xfrm>
        </p:spPr>
        <p:txBody>
          <a:bodyPr/>
          <a:lstStyle/>
          <a:p>
            <a:pPr marL="0" indent="0" eaLnBrk="1" fontAlgn="auto" hangingPunct="1">
              <a:lnSpc>
                <a:spcPct val="90000"/>
              </a:lnSpc>
              <a:spcBef>
                <a:spcPts val="400"/>
              </a:spcBef>
              <a:spcAft>
                <a:spcPts val="0"/>
              </a:spcAft>
              <a:buFont typeface="Arial"/>
              <a:buNone/>
              <a:defRPr/>
            </a:pPr>
            <a:endParaRPr lang="en-US" dirty="0" smtClean="0">
              <a:latin typeface="Arial"/>
              <a:ea typeface="+mn-ea"/>
              <a:cs typeface="Arial"/>
            </a:endParaRPr>
          </a:p>
          <a:p>
            <a:pPr eaLnBrk="1" fontAlgn="auto" hangingPunct="1">
              <a:spcBef>
                <a:spcPts val="0"/>
              </a:spcBef>
              <a:spcAft>
                <a:spcPts val="0"/>
              </a:spcAft>
              <a:defRPr/>
            </a:pPr>
            <a:endParaRPr lang="en-US" dirty="0" smtClean="0">
              <a:latin typeface="Arial"/>
              <a:ea typeface="+mn-ea"/>
              <a:cs typeface="Arial"/>
            </a:endParaRPr>
          </a:p>
          <a:p>
            <a:pPr eaLnBrk="1" fontAlgn="auto" hangingPunct="1">
              <a:spcBef>
                <a:spcPts val="0"/>
              </a:spcBef>
              <a:spcAft>
                <a:spcPts val="0"/>
              </a:spcAft>
              <a:defRPr/>
            </a:pPr>
            <a:endParaRPr lang="en-US" dirty="0" smtClean="0">
              <a:latin typeface="Arial"/>
              <a:ea typeface="+mn-ea"/>
              <a:cs typeface="Arial"/>
            </a:endParaRPr>
          </a:p>
        </p:txBody>
      </p:sp>
      <p:sp>
        <p:nvSpPr>
          <p:cNvPr id="63491" name="Slide Image Placeholder 4"/>
          <p:cNvSpPr>
            <a:spLocks noGrp="1" noRot="1" noChangeAspect="1"/>
          </p:cNvSpPr>
          <p:nvPr>
            <p:ph type="sldImg"/>
          </p:nvPr>
        </p:nvSpPr>
        <p:spPr bwMode="auto">
          <a:xfrm>
            <a:off x="2317750" y="533400"/>
            <a:ext cx="4733925"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9833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4E96B57-F140-4F2D-82F2-1977E84E0F6C}" type="slidenum">
              <a:rPr lang="en-US" sz="1200">
                <a:solidFill>
                  <a:srgbClr val="000000"/>
                </a:solidFill>
                <a:cs typeface="Arial" pitchFamily="34" charset="0"/>
              </a:rPr>
              <a:pPr eaLnBrk="1" hangingPunct="1"/>
              <a:t>7</a:t>
            </a:fld>
            <a:endParaRPr lang="en-US" sz="1200">
              <a:solidFill>
                <a:srgbClr val="000000"/>
              </a:solidFill>
              <a:cs typeface="Arial" pitchFamily="34" charset="0"/>
            </a:endParaRPr>
          </a:p>
        </p:txBody>
      </p:sp>
      <p:sp>
        <p:nvSpPr>
          <p:cNvPr id="10" name="Notes Placeholder 9"/>
          <p:cNvSpPr>
            <a:spLocks noGrp="1"/>
          </p:cNvSpPr>
          <p:nvPr>
            <p:ph type="body" idx="1"/>
          </p:nvPr>
        </p:nvSpPr>
        <p:spPr>
          <a:xfrm>
            <a:off x="624628" y="3285623"/>
            <a:ext cx="8137519" cy="3195871"/>
          </a:xfrm>
        </p:spPr>
        <p:txBody>
          <a:bodyPr/>
          <a:lstStyle/>
          <a:p>
            <a:pPr eaLnBrk="1" fontAlgn="auto" hangingPunct="1">
              <a:spcBef>
                <a:spcPts val="0"/>
              </a:spcBef>
              <a:spcAft>
                <a:spcPts val="0"/>
              </a:spcAft>
              <a:defRPr/>
            </a:pPr>
            <a:endParaRPr lang="en-US" dirty="0" smtClean="0">
              <a:latin typeface="Arial"/>
              <a:ea typeface="+mn-ea"/>
              <a:cs typeface="Arial"/>
            </a:endParaRPr>
          </a:p>
        </p:txBody>
      </p:sp>
      <p:sp>
        <p:nvSpPr>
          <p:cNvPr id="63491" name="Slide Image Placeholder 4"/>
          <p:cNvSpPr>
            <a:spLocks noGrp="1" noRot="1" noChangeAspect="1"/>
          </p:cNvSpPr>
          <p:nvPr>
            <p:ph type="sldImg"/>
          </p:nvPr>
        </p:nvSpPr>
        <p:spPr bwMode="auto">
          <a:xfrm>
            <a:off x="2317750" y="533400"/>
            <a:ext cx="4733925" cy="2662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06608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8</a:t>
            </a:fld>
            <a:endParaRPr lang="en-US"/>
          </a:p>
        </p:txBody>
      </p:sp>
    </p:spTree>
    <p:extLst>
      <p:ext uri="{BB962C8B-B14F-4D97-AF65-F5344CB8AC3E}">
        <p14:creationId xmlns:p14="http://schemas.microsoft.com/office/powerpoint/2010/main" val="92943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10</a:t>
            </a:fld>
            <a:endParaRPr lang="en-US"/>
          </a:p>
        </p:txBody>
      </p:sp>
    </p:spTree>
    <p:extLst>
      <p:ext uri="{BB962C8B-B14F-4D97-AF65-F5344CB8AC3E}">
        <p14:creationId xmlns:p14="http://schemas.microsoft.com/office/powerpoint/2010/main" val="221935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pPr/>
              <a:t>13</a:t>
            </a:fld>
            <a:endParaRPr lang="en-US"/>
          </a:p>
        </p:txBody>
      </p:sp>
    </p:spTree>
    <p:extLst>
      <p:ext uri="{BB962C8B-B14F-4D97-AF65-F5344CB8AC3E}">
        <p14:creationId xmlns:p14="http://schemas.microsoft.com/office/powerpoint/2010/main" val="221935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4"/>
            <a:ext cx="8112126" cy="288131"/>
          </a:xfrm>
          <a:prstGeom prst="rect">
            <a:avLst/>
          </a:prstGeom>
        </p:spPr>
        <p:txBody>
          <a:bodyPr lIns="91436" tIns="45718" rIns="91436" bIns="45718"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8"/>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tx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3" y="307875"/>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77882928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1"/>
            <a:ext cx="8659976" cy="3394075"/>
          </a:xfrm>
          <a:prstGeom prst="rect">
            <a:avLst/>
          </a:prstGeom>
        </p:spPr>
        <p:txBody>
          <a:bodyPr lIns="91436" tIns="45718" rIns="91436" bIns="45718">
            <a:noAutofit/>
          </a:bodyPr>
          <a:lstStyle>
            <a:lvl1pPr marL="285738" marR="0" indent="-285738" algn="l" defTabSz="457181"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181"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60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1"/>
            <a:ext cx="8659976" cy="3394075"/>
          </a:xfrm>
          <a:prstGeom prst="rect">
            <a:avLst/>
          </a:prstGeom>
        </p:spPr>
        <p:txBody>
          <a:bodyPr>
            <a:noAutofit/>
          </a:bodyPr>
          <a:lstStyle>
            <a:lvl1pPr marL="285750" marR="0" indent="-285750" algn="ctr" defTabSz="457200"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79482393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1"/>
            <a:ext cx="8659976" cy="3394075"/>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2" name="Straight Connector 11"/>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5792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8" y="1249964"/>
            <a:ext cx="8582751" cy="3266034"/>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7050403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68508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1639775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2"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221224" y="1310764"/>
            <a:ext cx="3236976" cy="1830001"/>
          </a:xfrm>
          <a:prstGeom prst="rect">
            <a:avLst/>
          </a:prstGeom>
        </p:spPr>
        <p:txBody>
          <a:bodyPr>
            <a:noAutofit/>
          </a:bodyPr>
          <a:lstStyle>
            <a:lvl1pPr marL="85733" indent="-85733" algn="l" defTabSz="685862"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3" indent="-85733" algn="l" defTabSz="685862" rtl="0" eaLnBrk="1" latinLnBrk="0" hangingPunct="1">
              <a:defRPr lang="en-US" sz="1500" kern="1200" dirty="0" smtClean="0">
                <a:solidFill>
                  <a:schemeClr val="accent2"/>
                </a:solidFill>
                <a:latin typeface="Ciscolight" pitchFamily="2" charset="0"/>
                <a:ea typeface="+mn-ea"/>
                <a:cs typeface="+mn-cs"/>
              </a:defRPr>
            </a:lvl2pPr>
            <a:lvl3pPr marL="85733" indent="-85733" algn="l" defTabSz="685862" rtl="0" eaLnBrk="1" latinLnBrk="0" hangingPunct="1">
              <a:defRPr lang="en-US" sz="1500" kern="1200" dirty="0" smtClean="0">
                <a:solidFill>
                  <a:schemeClr val="accent2"/>
                </a:solidFill>
                <a:latin typeface="Ciscolight" pitchFamily="2" charset="0"/>
                <a:ea typeface="+mn-ea"/>
                <a:cs typeface="+mn-cs"/>
              </a:defRPr>
            </a:lvl3pPr>
            <a:lvl4pPr marL="85733" indent="-85733" algn="l" defTabSz="685862" rtl="0" eaLnBrk="1" latinLnBrk="0" hangingPunct="1">
              <a:defRPr lang="en-US" sz="1500" kern="1200" dirty="0" smtClean="0">
                <a:solidFill>
                  <a:schemeClr val="accent2"/>
                </a:solidFill>
                <a:latin typeface="Ciscolight" pitchFamily="2" charset="0"/>
                <a:ea typeface="+mn-ea"/>
                <a:cs typeface="+mn-cs"/>
              </a:defRPr>
            </a:lvl4pPr>
            <a:lvl5pPr marL="85733" indent="-85733" algn="l" defTabSz="685862"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9" y="3552444"/>
            <a:ext cx="3326071" cy="253746"/>
          </a:xfrm>
          <a:prstGeom prst="rect">
            <a:avLst/>
          </a:prstGeom>
        </p:spPr>
        <p:txBody>
          <a:bodyPr>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0"/>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613" indent="-1905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32762711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798110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8664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27" tIns="34294" rIns="61727" bIns="34294" rtlCol="0" anchor="t" anchorCtr="0">
            <a:noAutofit/>
          </a:bodyPr>
          <a:lstStyle>
            <a:lvl1pPr algn="l" defTabSz="685862"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02"/>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9880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60460" y="75438"/>
            <a:ext cx="2668457" cy="864108"/>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401" y="75438"/>
            <a:ext cx="2599859" cy="864108"/>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6" y="1201574"/>
            <a:ext cx="2668457" cy="3336008"/>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25" indent="-1905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913" indent="-16668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60000" indent="-2160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88"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401" y="1201574"/>
            <a:ext cx="2599859" cy="3336008"/>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88" indent="-17621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50"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88"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63" indent="-168275">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4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6" y="1249964"/>
            <a:ext cx="8582751" cy="3266034"/>
          </a:xfrm>
          <a:prstGeom prst="rect">
            <a:avLst/>
          </a:prstGeom>
        </p:spPr>
        <p:txBody>
          <a:bodyPr lIns="91436" tIns="45718" rIns="91436" bIns="45718">
            <a:noAutofit/>
          </a:bodyPr>
          <a:lstStyle>
            <a:lvl1pPr marL="280976" indent="-22382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979"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682"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187"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30" indent="-168268">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3278051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11"/>
            <a:ext cx="8168270" cy="2878673"/>
          </a:xfrm>
          <a:prstGeom prst="rect">
            <a:avLst/>
          </a:prstGeom>
        </p:spPr>
        <p:txBody>
          <a:bodyPr>
            <a:noAutofit/>
          </a:bodyPr>
          <a:lstStyle>
            <a:lvl1pPr marL="400050" indent="-400050"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5661432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1"/>
            <a:ext cx="8168270" cy="2878673"/>
          </a:xfrm>
          <a:prstGeom prst="rect">
            <a:avLst/>
          </a:prstGeom>
        </p:spPr>
        <p:txBody>
          <a:bodyPr>
            <a:noAutofit/>
          </a:bodyPr>
          <a:lstStyle>
            <a:lvl1pPr marL="403225" indent="-403225"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7980116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
        <p:nvSpPr>
          <p:cNvPr id="11" name="Title 1"/>
          <p:cNvSpPr>
            <a:spLocks noGrp="1"/>
          </p:cNvSpPr>
          <p:nvPr>
            <p:ph type="ctrTitle" hasCustomPrompt="1"/>
          </p:nvPr>
        </p:nvSpPr>
        <p:spPr>
          <a:xfrm>
            <a:off x="354841" y="940711"/>
            <a:ext cx="8168270" cy="2878673"/>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24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4"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7" name="Text Placeholder 9"/>
          <p:cNvSpPr>
            <a:spLocks noGrp="1"/>
          </p:cNvSpPr>
          <p:nvPr>
            <p:ph type="body" sz="quarter" idx="11" hasCustomPrompt="1"/>
          </p:nvPr>
        </p:nvSpPr>
        <p:spPr>
          <a:xfrm>
            <a:off x="723286"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
        <p:nvSpPr>
          <p:cNvPr id="11" name="Title 1"/>
          <p:cNvSpPr>
            <a:spLocks noGrp="1"/>
          </p:cNvSpPr>
          <p:nvPr>
            <p:ph type="ctrTitle" hasCustomPrompt="1"/>
          </p:nvPr>
        </p:nvSpPr>
        <p:spPr>
          <a:xfrm>
            <a:off x="354841" y="940711"/>
            <a:ext cx="8168270" cy="2878673"/>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725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3" y="940711"/>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7081667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3" y="940711"/>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5970543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3" y="940711"/>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5"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6"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9553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2"/>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16638871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2"/>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11"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7"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3" name="Straight Connector 12"/>
          <p:cNvCxnSpPr/>
          <p:nvPr userDrawn="1"/>
        </p:nvCxnSpPr>
        <p:spPr>
          <a:xfrm>
            <a:off x="0" y="5086753"/>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37121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10"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6" name="Title 1"/>
          <p:cNvSpPr>
            <a:spLocks noGrp="1"/>
          </p:cNvSpPr>
          <p:nvPr>
            <p:ph type="ctrTitle" hasCustomPrompt="1"/>
          </p:nvPr>
        </p:nvSpPr>
        <p:spPr>
          <a:xfrm>
            <a:off x="245456" y="705552"/>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6707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245457" y="1249964"/>
            <a:ext cx="4169632" cy="3266034"/>
          </a:xfrm>
          <a:prstGeom prst="rect">
            <a:avLst/>
          </a:prstGeom>
        </p:spPr>
        <p:txBody>
          <a:bodyPr lIns="91436" tIns="45718" rIns="91436" bIns="45718">
            <a:noAutofit/>
          </a:bodyPr>
          <a:lstStyle>
            <a:lvl1pPr marL="228591" indent="-171443">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81"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24"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066"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09" indent="-171443">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4640994" y="1249964"/>
            <a:ext cx="4169632" cy="3266034"/>
          </a:xfrm>
          <a:prstGeom prst="rect">
            <a:avLst/>
          </a:prstGeom>
        </p:spPr>
        <p:txBody>
          <a:bodyPr lIns="91436" tIns="45718" rIns="91436" bIns="45718">
            <a:noAutofit/>
          </a:bodyPr>
          <a:lstStyle>
            <a:lvl1pPr marL="228591" indent="-171443">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181" indent="-215891">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24" indent="-171443">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066" indent="-171443">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09" indent="-171443">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6342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57"/>
            <a:ext cx="4117446" cy="2265389"/>
          </a:xfrm>
        </p:spPr>
        <p:txBody>
          <a:bodyPr vert="horz" lIns="61730" tIns="34295" rIns="61730" bIns="34295" rtlCol="0" anchor="ctr"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2"/>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9595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9" y="302420"/>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1"/>
            <a:ext cx="8450262" cy="3043238"/>
          </a:xfrm>
          <a:prstGeom prst="rect">
            <a:avLst/>
          </a:prstGeom>
        </p:spPr>
        <p:txBody>
          <a:bodyPr>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0"/>
            <a:ext cx="7461250" cy="20774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218052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9" y="302420"/>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90" y="1187451"/>
            <a:ext cx="8450261" cy="3043238"/>
          </a:xfrm>
          <a:prstGeom prst="rect">
            <a:avLst/>
          </a:prstGeom>
        </p:spPr>
        <p:txBody>
          <a:bodyPr>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0"/>
            <a:ext cx="7461250" cy="207749"/>
          </a:xfrm>
          <a:prstGeom prst="rect">
            <a:avLst/>
          </a:prstGeom>
        </p:spPr>
        <p:txBody>
          <a:bodyPr wrap="square" anchor="b" anchorCtr="0">
            <a:noAutofit/>
          </a:bodyPr>
          <a:lstStyle>
            <a:lvl1pPr marL="0" indent="0" algn="l" defTabSz="603703">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021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0"/>
            <a:ext cx="7461250" cy="20774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59" y="302420"/>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1"/>
            <a:ext cx="8450262" cy="3043238"/>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1699663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1"/>
            <a:ext cx="8450262" cy="3043238"/>
          </a:xfrm>
          <a:prstGeom prst="rect">
            <a:avLst/>
          </a:prstGeom>
        </p:spPr>
        <p:txBody>
          <a:bodyPr vert="horz">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0"/>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40"/>
            <a:ext cx="7461250" cy="207749"/>
          </a:xfrm>
          <a:prstGeom prst="rect">
            <a:avLst/>
          </a:prstGeom>
        </p:spPr>
        <p:txBody>
          <a:bodyPr wrap="square" anchor="b" anchorCtr="0">
            <a:noAutofit/>
          </a:bodyPr>
          <a:lstStyle>
            <a:lvl1pPr algn="l" defTabSz="603703">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31115" y="4932106"/>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9" name="Rectangle 7"/>
          <p:cNvSpPr>
            <a:spLocks noChangeArrowheads="1"/>
          </p:cNvSpPr>
          <p:nvPr userDrawn="1"/>
        </p:nvSpPr>
        <p:spPr bwMode="ltGray">
          <a:xfrm>
            <a:off x="8662932" y="4929028"/>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5" y="4916599"/>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spTree>
    <p:extLst>
      <p:ext uri="{BB962C8B-B14F-4D97-AF65-F5344CB8AC3E}">
        <p14:creationId xmlns:p14="http://schemas.microsoft.com/office/powerpoint/2010/main" val="32752430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0"/>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10" y="1169322"/>
            <a:ext cx="4016375" cy="3219450"/>
          </a:xfrm>
          <a:prstGeom prst="rect">
            <a:avLst/>
          </a:prstGeom>
        </p:spPr>
        <p:txBody>
          <a:bodyPr vert="horz">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39281382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10" y="1169322"/>
            <a:ext cx="4016375" cy="3219450"/>
          </a:xfrm>
          <a:prstGeom prst="rect">
            <a:avLst/>
          </a:prstGeom>
        </p:spPr>
        <p:txBody>
          <a:bodyPr vert="horz">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12"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4" name="Straight Connector 13"/>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74559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8" y="1169322"/>
            <a:ext cx="4015167" cy="3221261"/>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99147218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8" y="1169322"/>
            <a:ext cx="4015167" cy="3221261"/>
          </a:xfrm>
          <a:prstGeom prst="rect">
            <a:avLst/>
          </a:prstGeom>
        </p:spPr>
        <p:txBody>
          <a:bodyPr vert="horz"/>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0"/>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1" name="Straight Connector 10"/>
          <p:cNvCxnSpPr/>
          <p:nvPr userDrawn="1"/>
        </p:nvCxnSpPr>
        <p:spPr>
          <a:xfrm>
            <a:off x="0" y="5086753"/>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33777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15"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7"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19"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3" name="Picture Placeholder 2"/>
          <p:cNvSpPr>
            <a:spLocks noGrp="1"/>
          </p:cNvSpPr>
          <p:nvPr>
            <p:ph type="pic" sz="quarter" idx="10" hasCustomPrompt="1"/>
          </p:nvPr>
        </p:nvSpPr>
        <p:spPr>
          <a:xfrm>
            <a:off x="4778526" y="1169322"/>
            <a:ext cx="4015167" cy="3221261"/>
          </a:xfrm>
          <a:prstGeom prst="rect">
            <a:avLst/>
          </a:prstGeom>
        </p:spPr>
        <p:txBody>
          <a:bodyPr vert="horz">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1" name="Straight Connector 10"/>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5701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245457" y="1249964"/>
            <a:ext cx="4169632" cy="3266034"/>
          </a:xfrm>
          <a:prstGeom prst="rect">
            <a:avLst/>
          </a:prstGeom>
        </p:spPr>
        <p:txBody>
          <a:bodyPr lIns="91436" tIns="45718" rIns="91436" bIns="45718">
            <a:noAutofit/>
          </a:bodyPr>
          <a:lstStyle>
            <a:lvl1pPr marL="233353" indent="-171443">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82" indent="-171443">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4640994" y="1249964"/>
            <a:ext cx="4169632" cy="3266034"/>
          </a:xfrm>
          <a:prstGeom prst="rect">
            <a:avLst/>
          </a:prstGeom>
        </p:spPr>
        <p:txBody>
          <a:bodyPr lIns="91436" tIns="45718" rIns="91436" bIns="45718">
            <a:noAutofit/>
          </a:bodyPr>
          <a:lstStyle>
            <a:lvl1pPr marL="223828" indent="-171443">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1982" indent="-171443">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65770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8"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86753"/>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8985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10" name="Straight Connector 9"/>
          <p:cNvCxnSpPr/>
          <p:nvPr userDrawn="1"/>
        </p:nvCxnSpPr>
        <p:spPr>
          <a:xfrm>
            <a:off x="0" y="5086753"/>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43851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9"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62300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316158"/>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5" y="4243744"/>
            <a:ext cx="1240920" cy="494810"/>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4"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5"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6"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7"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8"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9"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0"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1"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2"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3"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grpSp>
    </p:spTree>
    <p:extLst>
      <p:ext uri="{BB962C8B-B14F-4D97-AF65-F5344CB8AC3E}">
        <p14:creationId xmlns:p14="http://schemas.microsoft.com/office/powerpoint/2010/main" val="260829954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13"/>
            <a:ext cx="2468644" cy="646331"/>
          </a:xfrm>
          <a:prstGeom prst="rect">
            <a:avLst/>
          </a:prstGeom>
          <a:noFill/>
        </p:spPr>
        <p:txBody>
          <a:bodyPr wrap="none" rtlCol="0">
            <a:spAutoFit/>
          </a:bodyPr>
          <a:lstStyle/>
          <a:p>
            <a:pPr defTabSz="457200"/>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17" name="Rectangle 16"/>
          <p:cNvSpPr>
            <a:spLocks noChangeArrowheads="1"/>
          </p:cNvSpPr>
          <p:nvPr userDrawn="1"/>
        </p:nvSpPr>
        <p:spPr bwMode="black">
          <a:xfrm>
            <a:off x="6326923" y="2632523"/>
            <a:ext cx="116616" cy="331370"/>
          </a:xfrm>
          <a:prstGeom prst="rect">
            <a:avLst/>
          </a:prstGeom>
          <a:solidFill>
            <a:schemeClr val="tx1"/>
          </a:solidFill>
          <a:ln w="9525">
            <a:noFill/>
            <a:miter lim="800000"/>
            <a:headEnd/>
            <a:tailEnd/>
          </a:ln>
        </p:spPr>
        <p:txBody>
          <a:bodyPr/>
          <a:lstStyle/>
          <a:p>
            <a:pPr defTabSz="457200"/>
            <a:endParaRPr lang="en-US">
              <a:solidFill>
                <a:srgbClr val="0096D6"/>
              </a:solidFill>
              <a:latin typeface="CiscoSansTT ExtraLight"/>
            </a:endParaRPr>
          </a:p>
        </p:txBody>
      </p:sp>
      <p:sp>
        <p:nvSpPr>
          <p:cNvPr id="18" name="Freeform 17"/>
          <p:cNvSpPr>
            <a:spLocks/>
          </p:cNvSpPr>
          <p:nvPr userDrawn="1"/>
        </p:nvSpPr>
        <p:spPr bwMode="black">
          <a:xfrm>
            <a:off x="7006276" y="2624274"/>
            <a:ext cx="337642"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19" name="Freeform 18"/>
          <p:cNvSpPr>
            <a:spLocks/>
          </p:cNvSpPr>
          <p:nvPr userDrawn="1"/>
        </p:nvSpPr>
        <p:spPr bwMode="black">
          <a:xfrm>
            <a:off x="5838765" y="2624274"/>
            <a:ext cx="337642"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0" name="Freeform 19"/>
          <p:cNvSpPr>
            <a:spLocks noEditPoints="1"/>
          </p:cNvSpPr>
          <p:nvPr userDrawn="1"/>
        </p:nvSpPr>
        <p:spPr bwMode="black">
          <a:xfrm>
            <a:off x="7465957" y="2624274"/>
            <a:ext cx="463750"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1" name="Freeform 20"/>
          <p:cNvSpPr>
            <a:spLocks/>
          </p:cNvSpPr>
          <p:nvPr userDrawn="1"/>
        </p:nvSpPr>
        <p:spPr bwMode="black">
          <a:xfrm>
            <a:off x="6594052" y="2624274"/>
            <a:ext cx="302387"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2" name="Freeform 21"/>
          <p:cNvSpPr>
            <a:spLocks/>
          </p:cNvSpPr>
          <p:nvPr userDrawn="1"/>
        </p:nvSpPr>
        <p:spPr bwMode="black">
          <a:xfrm>
            <a:off x="5606890" y="2162900"/>
            <a:ext cx="109835"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3" name="Freeform 22"/>
          <p:cNvSpPr>
            <a:spLocks/>
          </p:cNvSpPr>
          <p:nvPr userDrawn="1"/>
        </p:nvSpPr>
        <p:spPr bwMode="black">
          <a:xfrm>
            <a:off x="5914699" y="2048706"/>
            <a:ext cx="109835"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4" name="Freeform 23"/>
          <p:cNvSpPr>
            <a:spLocks/>
          </p:cNvSpPr>
          <p:nvPr userDrawn="1"/>
        </p:nvSpPr>
        <p:spPr bwMode="black">
          <a:xfrm>
            <a:off x="6217089" y="1891687"/>
            <a:ext cx="109835"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5" name="Freeform 24"/>
          <p:cNvSpPr>
            <a:spLocks/>
          </p:cNvSpPr>
          <p:nvPr userDrawn="1"/>
        </p:nvSpPr>
        <p:spPr bwMode="black">
          <a:xfrm>
            <a:off x="6524898" y="2048706"/>
            <a:ext cx="109835"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6" name="Freeform 25"/>
          <p:cNvSpPr>
            <a:spLocks/>
          </p:cNvSpPr>
          <p:nvPr userDrawn="1"/>
        </p:nvSpPr>
        <p:spPr bwMode="black">
          <a:xfrm>
            <a:off x="6825928" y="2162901"/>
            <a:ext cx="116616"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7" name="Freeform 26"/>
          <p:cNvSpPr>
            <a:spLocks/>
          </p:cNvSpPr>
          <p:nvPr userDrawn="1"/>
        </p:nvSpPr>
        <p:spPr bwMode="black">
          <a:xfrm>
            <a:off x="7133741" y="2048706"/>
            <a:ext cx="111191"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8" name="Freeform 27"/>
          <p:cNvSpPr>
            <a:spLocks/>
          </p:cNvSpPr>
          <p:nvPr userDrawn="1"/>
        </p:nvSpPr>
        <p:spPr bwMode="black">
          <a:xfrm>
            <a:off x="7441553" y="1891687"/>
            <a:ext cx="111191"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9" name="Freeform 28"/>
          <p:cNvSpPr>
            <a:spLocks/>
          </p:cNvSpPr>
          <p:nvPr userDrawn="1"/>
        </p:nvSpPr>
        <p:spPr bwMode="black">
          <a:xfrm>
            <a:off x="7743937" y="2048706"/>
            <a:ext cx="111191"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30" name="Freeform 29"/>
          <p:cNvSpPr>
            <a:spLocks/>
          </p:cNvSpPr>
          <p:nvPr userDrawn="1"/>
        </p:nvSpPr>
        <p:spPr bwMode="black">
          <a:xfrm>
            <a:off x="8051749" y="2162901"/>
            <a:ext cx="111191"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Tree>
    <p:extLst>
      <p:ext uri="{BB962C8B-B14F-4D97-AF65-F5344CB8AC3E}">
        <p14:creationId xmlns:p14="http://schemas.microsoft.com/office/powerpoint/2010/main" val="142428329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00"/>
                                        <p:tgtEl>
                                          <p:spTgt spid="2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00"/>
                                        <p:tgtEl>
                                          <p:spTgt spid="2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00"/>
                                        <p:tgtEl>
                                          <p:spTgt spid="2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700"/>
                                        <p:tgtEl>
                                          <p:spTgt spid="2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00"/>
                                        <p:tgtEl>
                                          <p:spTgt spid="2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00"/>
                                        <p:tgtEl>
                                          <p:spTgt spid="2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700"/>
                                        <p:tgtEl>
                                          <p:spTgt spid="2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00"/>
                                        <p:tgtEl>
                                          <p:spTgt spid="3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2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2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2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700"/>
                                        <p:tgtEl>
                                          <p:spTgt spid="21"/>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9"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24" name="Group 5"/>
          <p:cNvGrpSpPr>
            <a:grpSpLocks/>
          </p:cNvGrpSpPr>
          <p:nvPr userDrawn="1"/>
        </p:nvGrpSpPr>
        <p:grpSpPr bwMode="auto">
          <a:xfrm>
            <a:off x="3947935" y="4243744"/>
            <a:ext cx="1240920" cy="494810"/>
            <a:chOff x="384" y="331"/>
            <a:chExt cx="912" cy="485"/>
          </a:xfrm>
        </p:grpSpPr>
        <p:sp>
          <p:nvSpPr>
            <p:cNvPr id="2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2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3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grpSp>
    </p:spTree>
    <p:extLst>
      <p:ext uri="{BB962C8B-B14F-4D97-AF65-F5344CB8AC3E}">
        <p14:creationId xmlns:p14="http://schemas.microsoft.com/office/powerpoint/2010/main" val="358203966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1"/>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cxnSp>
        <p:nvCxnSpPr>
          <p:cNvPr id="25" name="Straight Connector 24"/>
          <p:cNvCxnSpPr/>
          <p:nvPr userDrawn="1"/>
        </p:nvCxnSpPr>
        <p:spPr>
          <a:xfrm>
            <a:off x="0" y="5086753"/>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54" name="Group 5"/>
          <p:cNvGrpSpPr>
            <a:grpSpLocks/>
          </p:cNvGrpSpPr>
          <p:nvPr userDrawn="1"/>
        </p:nvGrpSpPr>
        <p:grpSpPr bwMode="auto">
          <a:xfrm>
            <a:off x="3947935" y="4243744"/>
            <a:ext cx="1240920" cy="494810"/>
            <a:chOff x="384" y="331"/>
            <a:chExt cx="912" cy="485"/>
          </a:xfrm>
        </p:grpSpPr>
        <p:sp>
          <p:nvSpPr>
            <p:cNvPr id="5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5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sp>
          <p:nvSpPr>
            <p:cNvPr id="6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smtClean="0">
                <a:solidFill>
                  <a:srgbClr val="FFFFFF"/>
                </a:solidFill>
                <a:latin typeface="Arial" charset="0"/>
              </a:endParaRPr>
            </a:p>
          </p:txBody>
        </p:sp>
      </p:grpSp>
    </p:spTree>
    <p:extLst>
      <p:ext uri="{BB962C8B-B14F-4D97-AF65-F5344CB8AC3E}">
        <p14:creationId xmlns:p14="http://schemas.microsoft.com/office/powerpoint/2010/main" val="153266180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13"/>
            <a:ext cx="2468644" cy="646331"/>
          </a:xfrm>
          <a:prstGeom prst="rect">
            <a:avLst/>
          </a:prstGeom>
          <a:noFill/>
        </p:spPr>
        <p:txBody>
          <a:bodyPr wrap="none" rtlCol="0">
            <a:spAutoFit/>
          </a:bodyPr>
          <a:lstStyle/>
          <a:p>
            <a:pPr defTabSz="457200"/>
            <a:r>
              <a:rPr lang="en-US" sz="3600" dirty="0" smtClean="0">
                <a:solidFill>
                  <a:srgbClr val="FFFFFF"/>
                </a:solidFill>
                <a:latin typeface="CiscoSansTT ExtraLight"/>
              </a:rPr>
              <a:t>Thank you.</a:t>
            </a:r>
            <a:endParaRPr lang="en-US" sz="3600" dirty="0">
              <a:solidFill>
                <a:srgbClr val="FFFFFF"/>
              </a:solidFill>
              <a:latin typeface="CiscoSansTT ExtraLight"/>
            </a:endParaRPr>
          </a:p>
        </p:txBody>
      </p:sp>
      <p:sp>
        <p:nvSpPr>
          <p:cNvPr id="17" name="Rectangle 16"/>
          <p:cNvSpPr>
            <a:spLocks noChangeArrowheads="1"/>
          </p:cNvSpPr>
          <p:nvPr userDrawn="1"/>
        </p:nvSpPr>
        <p:spPr bwMode="black">
          <a:xfrm>
            <a:off x="6326923" y="2632523"/>
            <a:ext cx="116616" cy="331370"/>
          </a:xfrm>
          <a:prstGeom prst="rect">
            <a:avLst/>
          </a:prstGeom>
          <a:solidFill>
            <a:schemeClr val="tx1"/>
          </a:solidFill>
          <a:ln w="9525">
            <a:noFill/>
            <a:miter lim="800000"/>
            <a:headEnd/>
            <a:tailEnd/>
          </a:ln>
        </p:spPr>
        <p:txBody>
          <a:bodyPr/>
          <a:lstStyle/>
          <a:p>
            <a:pPr defTabSz="457200"/>
            <a:endParaRPr lang="en-US">
              <a:solidFill>
                <a:srgbClr val="0096D6"/>
              </a:solidFill>
              <a:latin typeface="CiscoSansTT ExtraLight"/>
            </a:endParaRPr>
          </a:p>
        </p:txBody>
      </p:sp>
      <p:sp>
        <p:nvSpPr>
          <p:cNvPr id="18" name="Freeform 17"/>
          <p:cNvSpPr>
            <a:spLocks/>
          </p:cNvSpPr>
          <p:nvPr userDrawn="1"/>
        </p:nvSpPr>
        <p:spPr bwMode="black">
          <a:xfrm>
            <a:off x="7006276" y="2624274"/>
            <a:ext cx="337642"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19" name="Freeform 18"/>
          <p:cNvSpPr>
            <a:spLocks/>
          </p:cNvSpPr>
          <p:nvPr userDrawn="1"/>
        </p:nvSpPr>
        <p:spPr bwMode="black">
          <a:xfrm>
            <a:off x="5838765" y="2624274"/>
            <a:ext cx="337642"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4" name="Freeform 23"/>
          <p:cNvSpPr>
            <a:spLocks noEditPoints="1"/>
          </p:cNvSpPr>
          <p:nvPr userDrawn="1"/>
        </p:nvSpPr>
        <p:spPr bwMode="black">
          <a:xfrm>
            <a:off x="7465957" y="2624274"/>
            <a:ext cx="463750"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5" name="Freeform 24"/>
          <p:cNvSpPr>
            <a:spLocks/>
          </p:cNvSpPr>
          <p:nvPr userDrawn="1"/>
        </p:nvSpPr>
        <p:spPr bwMode="black">
          <a:xfrm>
            <a:off x="6594052" y="2624274"/>
            <a:ext cx="302387"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6" name="Freeform 25"/>
          <p:cNvSpPr>
            <a:spLocks/>
          </p:cNvSpPr>
          <p:nvPr userDrawn="1"/>
        </p:nvSpPr>
        <p:spPr bwMode="black">
          <a:xfrm>
            <a:off x="5606890" y="2162900"/>
            <a:ext cx="109835"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7" name="Freeform 26"/>
          <p:cNvSpPr>
            <a:spLocks/>
          </p:cNvSpPr>
          <p:nvPr userDrawn="1"/>
        </p:nvSpPr>
        <p:spPr bwMode="black">
          <a:xfrm>
            <a:off x="5914699" y="2048706"/>
            <a:ext cx="109835"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8" name="Freeform 27"/>
          <p:cNvSpPr>
            <a:spLocks/>
          </p:cNvSpPr>
          <p:nvPr userDrawn="1"/>
        </p:nvSpPr>
        <p:spPr bwMode="black">
          <a:xfrm>
            <a:off x="6217089" y="1891687"/>
            <a:ext cx="109835"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29" name="Freeform 28"/>
          <p:cNvSpPr>
            <a:spLocks/>
          </p:cNvSpPr>
          <p:nvPr userDrawn="1"/>
        </p:nvSpPr>
        <p:spPr bwMode="black">
          <a:xfrm>
            <a:off x="6524898" y="2048706"/>
            <a:ext cx="109835"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30" name="Freeform 29"/>
          <p:cNvSpPr>
            <a:spLocks/>
          </p:cNvSpPr>
          <p:nvPr userDrawn="1"/>
        </p:nvSpPr>
        <p:spPr bwMode="black">
          <a:xfrm>
            <a:off x="6825928" y="2162901"/>
            <a:ext cx="116616"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31" name="Freeform 30"/>
          <p:cNvSpPr>
            <a:spLocks/>
          </p:cNvSpPr>
          <p:nvPr userDrawn="1"/>
        </p:nvSpPr>
        <p:spPr bwMode="black">
          <a:xfrm>
            <a:off x="7133741" y="2048706"/>
            <a:ext cx="111191"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32" name="Freeform 31"/>
          <p:cNvSpPr>
            <a:spLocks/>
          </p:cNvSpPr>
          <p:nvPr userDrawn="1"/>
        </p:nvSpPr>
        <p:spPr bwMode="black">
          <a:xfrm>
            <a:off x="7441553" y="1891687"/>
            <a:ext cx="111191"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33" name="Freeform 32"/>
          <p:cNvSpPr>
            <a:spLocks/>
          </p:cNvSpPr>
          <p:nvPr userDrawn="1"/>
        </p:nvSpPr>
        <p:spPr bwMode="black">
          <a:xfrm>
            <a:off x="7743937" y="2048706"/>
            <a:ext cx="111191"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
        <p:nvSpPr>
          <p:cNvPr id="34" name="Freeform 33"/>
          <p:cNvSpPr>
            <a:spLocks/>
          </p:cNvSpPr>
          <p:nvPr userDrawn="1"/>
        </p:nvSpPr>
        <p:spPr bwMode="black">
          <a:xfrm>
            <a:off x="8051749" y="2162901"/>
            <a:ext cx="111191"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defTabSz="457200"/>
            <a:endParaRPr lang="en-US">
              <a:solidFill>
                <a:srgbClr val="0096D6"/>
              </a:solidFill>
              <a:latin typeface="CiscoSansTT ExtraLight"/>
            </a:endParaRPr>
          </a:p>
        </p:txBody>
      </p:sp>
    </p:spTree>
    <p:extLst>
      <p:ext uri="{BB962C8B-B14F-4D97-AF65-F5344CB8AC3E}">
        <p14:creationId xmlns:p14="http://schemas.microsoft.com/office/powerpoint/2010/main" val="2476801392"/>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00"/>
                                        <p:tgtEl>
                                          <p:spTgt spid="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00"/>
                                        <p:tgtEl>
                                          <p:spTgt spid="28"/>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00"/>
                                        <p:tgtEl>
                                          <p:spTgt spid="29"/>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00"/>
                                        <p:tgtEl>
                                          <p:spTgt spid="3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00"/>
                                        <p:tgtEl>
                                          <p:spTgt spid="31"/>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700"/>
                                        <p:tgtEl>
                                          <p:spTgt spid="3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700"/>
                                        <p:tgtEl>
                                          <p:spTgt spid="3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00"/>
                                        <p:tgtEl>
                                          <p:spTgt spid="34"/>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6"/>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8"/>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3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4"/>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7"/>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9"/>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3"/>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00"/>
                                        <p:tgtEl>
                                          <p:spTgt spid="25"/>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0" name="Rounded Rectangle 29"/>
          <p:cNvSpPr/>
          <p:nvPr/>
        </p:nvSpPr>
        <p:spPr>
          <a:xfrm>
            <a:off x="0" y="-478290"/>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1" name="Rounded Rectangle 30"/>
          <p:cNvSpPr/>
          <p:nvPr/>
        </p:nvSpPr>
        <p:spPr>
          <a:xfrm rot="10800000">
            <a:off x="1013791" y="3186454"/>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CiscoSansTT ExtraLight"/>
            </a:endParaRPr>
          </a:p>
        </p:txBody>
      </p:sp>
      <p:sp>
        <p:nvSpPr>
          <p:cNvPr id="32" name="Rounded Rectangle 31"/>
          <p:cNvSpPr/>
          <p:nvPr userDrawn="1"/>
        </p:nvSpPr>
        <p:spPr>
          <a:xfrm>
            <a:off x="6585483"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3" name="Rounded Rectangle 32"/>
          <p:cNvSpPr/>
          <p:nvPr userDrawn="1"/>
        </p:nvSpPr>
        <p:spPr>
          <a:xfrm>
            <a:off x="8105451" y="4274396"/>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4" name="Rounded Rectangle 33"/>
          <p:cNvSpPr/>
          <p:nvPr/>
        </p:nvSpPr>
        <p:spPr>
          <a:xfrm rot="10800000">
            <a:off x="3036073" y="1137129"/>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2" name="Title 1"/>
          <p:cNvSpPr>
            <a:spLocks noGrp="1"/>
          </p:cNvSpPr>
          <p:nvPr>
            <p:ph type="ctrTitle" hasCustomPrompt="1"/>
          </p:nvPr>
        </p:nvSpPr>
        <p:spPr>
          <a:xfrm>
            <a:off x="221394" y="927517"/>
            <a:ext cx="8112125" cy="2189084"/>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233363"/>
            <a:ext cx="829170" cy="328769"/>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457200"/>
              <a:endParaRPr lang="en-US" dirty="0">
                <a:solidFill>
                  <a:srgbClr val="000000"/>
                </a:solidFill>
                <a:latin typeface="CiscoSansTT ExtraLigh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200"/>
              <a:endParaRPr lang="en-US" dirty="0">
                <a:solidFill>
                  <a:srgbClr val="000000"/>
                </a:solidFill>
                <a:latin typeface="CiscoSansTT ExtraLight"/>
              </a:endParaRPr>
            </a:p>
          </p:txBody>
        </p:sp>
      </p:grpSp>
      <p:sp>
        <p:nvSpPr>
          <p:cNvPr id="3" name="Subtitle 2"/>
          <p:cNvSpPr>
            <a:spLocks noGrp="1"/>
          </p:cNvSpPr>
          <p:nvPr>
            <p:ph type="subTitle" idx="1" hasCustomPrompt="1"/>
          </p:nvPr>
        </p:nvSpPr>
        <p:spPr>
          <a:xfrm>
            <a:off x="236383" y="3348052"/>
            <a:ext cx="8112126" cy="288131"/>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986456" y="4894570"/>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latin typeface="CiscoSansTT ExtraLight"/>
              </a:rPr>
              <a:t>Cisco </a:t>
            </a:r>
            <a:r>
              <a:rPr lang="en-US" sz="600" dirty="0" smtClean="0">
                <a:solidFill>
                  <a:srgbClr val="FFFFFF"/>
                </a:solidFill>
                <a:latin typeface="CiscoSansTT ExtraLight"/>
              </a:rPr>
              <a:t>Public</a:t>
            </a:r>
            <a:endParaRPr lang="en-US" sz="600" dirty="0">
              <a:solidFill>
                <a:srgbClr val="FFFFFF"/>
              </a:solidFill>
              <a:latin typeface="CiscoSansTT ExtraLight"/>
            </a:endParaRPr>
          </a:p>
        </p:txBody>
      </p:sp>
      <p:sp>
        <p:nvSpPr>
          <p:cNvPr id="59" name="Rectangle 7"/>
          <p:cNvSpPr>
            <a:spLocks noChangeArrowheads="1"/>
          </p:cNvSpPr>
          <p:nvPr/>
        </p:nvSpPr>
        <p:spPr bwMode="ltGray">
          <a:xfrm>
            <a:off x="8650064" y="4891492"/>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CiscoSansTT ExtraLight"/>
              </a:rPr>
              <a:pPr algn="r" defTabSz="814388"/>
              <a:t>‹#›</a:t>
            </a:fld>
            <a:endParaRPr lang="en-US" sz="600" dirty="0">
              <a:solidFill>
                <a:srgbClr val="FFFFFF"/>
              </a:solidFill>
              <a:latin typeface="CiscoSansTT ExtraLight"/>
            </a:endParaRPr>
          </a:p>
        </p:txBody>
      </p:sp>
      <p:sp>
        <p:nvSpPr>
          <p:cNvPr id="36" name="Rectangle 4"/>
          <p:cNvSpPr>
            <a:spLocks noChangeArrowheads="1"/>
          </p:cNvSpPr>
          <p:nvPr userDrawn="1"/>
        </p:nvSpPr>
        <p:spPr bwMode="ltGray">
          <a:xfrm>
            <a:off x="251374" y="4895871"/>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latin typeface="CiscoSansTT ExtraLight"/>
              </a:rPr>
              <a:t>© 2013 Cisco and/or its affiliates. All rights reserved.</a:t>
            </a:r>
            <a:endParaRPr lang="en-US" sz="600" dirty="0">
              <a:solidFill>
                <a:srgbClr val="FFFFFF"/>
              </a:solidFill>
              <a:latin typeface="CiscoSansTT ExtraLight"/>
            </a:endParaRPr>
          </a:p>
        </p:txBody>
      </p:sp>
    </p:spTree>
    <p:extLst>
      <p:ext uri="{BB962C8B-B14F-4D97-AF65-F5344CB8AC3E}">
        <p14:creationId xmlns:p14="http://schemas.microsoft.com/office/powerpoint/2010/main" val="30935347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10" name="Rounded Rectangle 9"/>
          <p:cNvSpPr/>
          <p:nvPr userDrawn="1"/>
        </p:nvSpPr>
        <p:spPr>
          <a:xfrm>
            <a:off x="5143103" y="1229803"/>
            <a:ext cx="3623212" cy="3306356"/>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atin typeface="+mj-lt"/>
            </a:endParaRPr>
          </a:p>
        </p:txBody>
      </p:sp>
      <p:sp>
        <p:nvSpPr>
          <p:cNvPr id="12" name="Text Placeholder 11"/>
          <p:cNvSpPr>
            <a:spLocks noGrp="1"/>
          </p:cNvSpPr>
          <p:nvPr>
            <p:ph type="body" sz="quarter" idx="11" hasCustomPrompt="1"/>
          </p:nvPr>
        </p:nvSpPr>
        <p:spPr>
          <a:xfrm>
            <a:off x="5221224" y="1310764"/>
            <a:ext cx="3236976" cy="1830001"/>
          </a:xfrm>
          <a:prstGeom prst="rect">
            <a:avLst/>
          </a:prstGeom>
        </p:spPr>
        <p:txBody>
          <a:bodyPr lIns="91436" tIns="45718" rIns="91436" bIns="45718">
            <a:noAutofit/>
          </a:bodyPr>
          <a:lstStyle>
            <a:lvl1pPr marL="85730" indent="-85730" algn="l" defTabSz="685834"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0" indent="-85730" algn="l" defTabSz="685834" rtl="0" eaLnBrk="1" latinLnBrk="0" hangingPunct="1">
              <a:defRPr lang="en-US" sz="1500" kern="1200" dirty="0" smtClean="0">
                <a:solidFill>
                  <a:schemeClr val="accent2"/>
                </a:solidFill>
                <a:latin typeface="Ciscolight" pitchFamily="2" charset="0"/>
                <a:ea typeface="+mn-ea"/>
                <a:cs typeface="+mn-cs"/>
              </a:defRPr>
            </a:lvl2pPr>
            <a:lvl3pPr marL="85730" indent="-85730" algn="l" defTabSz="685834" rtl="0" eaLnBrk="1" latinLnBrk="0" hangingPunct="1">
              <a:defRPr lang="en-US" sz="1500" kern="1200" dirty="0" smtClean="0">
                <a:solidFill>
                  <a:schemeClr val="accent2"/>
                </a:solidFill>
                <a:latin typeface="Ciscolight" pitchFamily="2" charset="0"/>
                <a:ea typeface="+mn-ea"/>
                <a:cs typeface="+mn-cs"/>
              </a:defRPr>
            </a:lvl3pPr>
            <a:lvl4pPr marL="85730" indent="-85730" algn="l" defTabSz="685834" rtl="0" eaLnBrk="1" latinLnBrk="0" hangingPunct="1">
              <a:defRPr lang="en-US" sz="1500" kern="1200" dirty="0" smtClean="0">
                <a:solidFill>
                  <a:schemeClr val="accent2"/>
                </a:solidFill>
                <a:latin typeface="Ciscolight" pitchFamily="2" charset="0"/>
                <a:ea typeface="+mn-ea"/>
                <a:cs typeface="+mn-cs"/>
              </a:defRPr>
            </a:lvl4pPr>
            <a:lvl5pPr marL="85730" indent="-85730" algn="l" defTabSz="685834"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5299798" y="3552444"/>
            <a:ext cx="3326071" cy="253746"/>
          </a:xfrm>
          <a:prstGeom prst="rect">
            <a:avLst/>
          </a:prstGeom>
        </p:spPr>
        <p:txBody>
          <a:bodyPr lIns="91436" tIns="45718" rIns="91436" bIns="45718">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259741" y="302420"/>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245457" y="1249964"/>
            <a:ext cx="4169632" cy="3266034"/>
          </a:xfrm>
          <a:prstGeom prst="rect">
            <a:avLst/>
          </a:prstGeom>
        </p:spPr>
        <p:txBody>
          <a:bodyPr lIns="91436" tIns="45718" rIns="91436" bIns="45718">
            <a:noAutofit/>
          </a:bodyPr>
          <a:lstStyle>
            <a:lvl1pPr marL="233353" indent="-171443">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594" indent="-190492">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11799962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5_Title Slide Gradient">
    <p:spTree>
      <p:nvGrpSpPr>
        <p:cNvPr id="1" name=""/>
        <p:cNvGrpSpPr/>
        <p:nvPr/>
      </p:nvGrpSpPr>
      <p:grpSpPr>
        <a:xfrm>
          <a:off x="0" y="0"/>
          <a:ext cx="0" cy="0"/>
          <a:chOff x="0" y="0"/>
          <a:chExt cx="0" cy="0"/>
        </a:xfrm>
      </p:grpSpPr>
      <p:grpSp>
        <p:nvGrpSpPr>
          <p:cNvPr id="2" name="Group 30"/>
          <p:cNvGrpSpPr/>
          <p:nvPr userDrawn="1"/>
        </p:nvGrpSpPr>
        <p:grpSpPr>
          <a:xfrm>
            <a:off x="-12699" y="-1542022"/>
            <a:ext cx="9847891" cy="14534360"/>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CiscoSansTT ExtraLight"/>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CiscoSansTT ExtraLight"/>
              </a:endParaRPr>
            </a:p>
          </p:txBody>
        </p:sp>
      </p:grpSp>
      <p:sp>
        <p:nvSpPr>
          <p:cNvPr id="69" name="Rectangle 5"/>
          <p:cNvSpPr>
            <a:spLocks noChangeArrowheads="1"/>
          </p:cNvSpPr>
          <p:nvPr userDrawn="1"/>
        </p:nvSpPr>
        <p:spPr bwMode="ltGray">
          <a:xfrm>
            <a:off x="7789663" y="4894576"/>
            <a:ext cx="785989"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latin typeface="CiscoSansTT ExtraLight"/>
              </a:rPr>
              <a:t>Cisco Confidential</a:t>
            </a:r>
          </a:p>
        </p:txBody>
      </p:sp>
      <p:sp>
        <p:nvSpPr>
          <p:cNvPr id="70" name="Rectangle 4"/>
          <p:cNvSpPr>
            <a:spLocks noChangeArrowheads="1"/>
          </p:cNvSpPr>
          <p:nvPr userDrawn="1"/>
        </p:nvSpPr>
        <p:spPr bwMode="ltGray">
          <a:xfrm>
            <a:off x="251378" y="4895877"/>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latin typeface="CiscoSansTT ExtraLight"/>
              </a:rPr>
              <a:t>© 2013 Cisco and/or its affiliates. All rights reserved.</a:t>
            </a:r>
            <a:endParaRPr lang="en-US" sz="600" dirty="0">
              <a:solidFill>
                <a:srgbClr val="FFFFFF"/>
              </a:solidFill>
              <a:latin typeface="CiscoSansTT ExtraLight"/>
            </a:endParaRPr>
          </a:p>
        </p:txBody>
      </p:sp>
      <p:sp>
        <p:nvSpPr>
          <p:cNvPr id="71" name="Rectangle 7"/>
          <p:cNvSpPr>
            <a:spLocks noChangeArrowheads="1"/>
          </p:cNvSpPr>
          <p:nvPr userDrawn="1"/>
        </p:nvSpPr>
        <p:spPr bwMode="ltGray">
          <a:xfrm>
            <a:off x="8640523" y="4891498"/>
            <a:ext cx="259891"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latin typeface="CiscoSansTT ExtraLight"/>
              </a:rPr>
              <a:pPr algn="r" defTabSz="814388"/>
              <a:t>‹#›</a:t>
            </a:fld>
            <a:endParaRPr lang="en-US" sz="600" dirty="0">
              <a:solidFill>
                <a:srgbClr val="FFFFFF"/>
              </a:solidFill>
              <a:latin typeface="CiscoSansTT ExtraLight"/>
            </a:endParaRPr>
          </a:p>
        </p:txBody>
      </p:sp>
    </p:spTree>
    <p:extLst>
      <p:ext uri="{BB962C8B-B14F-4D97-AF65-F5344CB8AC3E}">
        <p14:creationId xmlns:p14="http://schemas.microsoft.com/office/powerpoint/2010/main" val="414409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1_Segue">
    <p:spTree>
      <p:nvGrpSpPr>
        <p:cNvPr id="1" name=""/>
        <p:cNvGrpSpPr/>
        <p:nvPr/>
      </p:nvGrpSpPr>
      <p:grpSpPr>
        <a:xfrm>
          <a:off x="0" y="0"/>
          <a:ext cx="0" cy="0"/>
          <a:chOff x="0" y="0"/>
          <a:chExt cx="0" cy="0"/>
        </a:xfrm>
      </p:grpSpPr>
      <p:pic>
        <p:nvPicPr>
          <p:cNvPr id="3" name="Picture 10"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131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latin typeface="CiscoSansTT ExtraLight"/>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defTabSz="457200"/>
            <a:endParaRPr lang="en-US">
              <a:solidFill>
                <a:srgbClr val="000000"/>
              </a:solidFill>
              <a:latin typeface="CiscoSansTT Light"/>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defTabSz="457200"/>
            <a:endParaRPr lang="en-US">
              <a:solidFill>
                <a:srgbClr val="000000"/>
              </a:solidFill>
              <a:latin typeface="CiscoSansTT Light"/>
            </a:endParaRPr>
          </a:p>
        </p:txBody>
      </p:sp>
      <p:sp>
        <p:nvSpPr>
          <p:cNvPr id="7" name="Rectangle 5"/>
          <p:cNvSpPr>
            <a:spLocks noChangeArrowheads="1"/>
          </p:cNvSpPr>
          <p:nvPr userDrawn="1"/>
        </p:nvSpPr>
        <p:spPr bwMode="ltGray">
          <a:xfrm>
            <a:off x="7789686" y="4894425"/>
            <a:ext cx="78598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a:solidFill>
                  <a:srgbClr val="C0C0C0"/>
                </a:solidFill>
                <a:latin typeface="CiscoSansTT Light"/>
              </a:rPr>
              <a:t>Cisco Confidential</a:t>
            </a:r>
          </a:p>
        </p:txBody>
      </p:sp>
      <p:sp>
        <p:nvSpPr>
          <p:cNvPr id="8" name="Rectangle 16"/>
          <p:cNvSpPr>
            <a:spLocks noChangeArrowheads="1"/>
          </p:cNvSpPr>
          <p:nvPr userDrawn="1"/>
        </p:nvSpPr>
        <p:spPr bwMode="ltGray">
          <a:xfrm>
            <a:off x="8641222" y="4892043"/>
            <a:ext cx="259891"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fld id="{5C13554A-2794-49D8-9D6C-7AA09BC1904C}" type="slidenum">
              <a:rPr lang="en-US" sz="600">
                <a:solidFill>
                  <a:srgbClr val="C0C0C0"/>
                </a:solidFill>
                <a:latin typeface="CiscoSansTT Light"/>
              </a:rPr>
              <a:pPr algn="r" defTabSz="814388"/>
              <a:t>‹#›</a:t>
            </a:fld>
            <a:endParaRPr lang="en-US" sz="600">
              <a:solidFill>
                <a:srgbClr val="C0C0C0"/>
              </a:solidFill>
              <a:latin typeface="CiscoSansTT Light"/>
            </a:endParaRPr>
          </a:p>
        </p:txBody>
      </p:sp>
      <p:pic>
        <p:nvPicPr>
          <p:cNvPr id="9" name="Picture 20" descr="bottom bar.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33375" y="4783932"/>
            <a:ext cx="8477250"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a:solidFill>
                  <a:srgbClr val="C0C0C0"/>
                </a:solidFill>
                <a:latin typeface="CiscoSansTT Light"/>
              </a:rPr>
              <a:t>© 2013 Cisco and/or its affiliates. All rights reserved.</a:t>
            </a:r>
          </a:p>
        </p:txBody>
      </p:sp>
      <p:sp>
        <p:nvSpPr>
          <p:cNvPr id="2" name="Title 1"/>
          <p:cNvSpPr>
            <a:spLocks noGrp="1"/>
          </p:cNvSpPr>
          <p:nvPr>
            <p:ph type="ctrTitle"/>
          </p:nvPr>
        </p:nvSpPr>
        <p:spPr>
          <a:xfrm>
            <a:off x="221394" y="1475975"/>
            <a:ext cx="8112125" cy="180528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05668708"/>
      </p:ext>
    </p:extLst>
  </p:cSld>
  <p:clrMapOvr>
    <a:masterClrMapping/>
  </p:clrMapOvr>
  <p:transition xmlns:p14="http://schemas.microsoft.com/office/powerpoint/2010/mai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_Bullet">
    <p:spTree>
      <p:nvGrpSpPr>
        <p:cNvPr id="1" name=""/>
        <p:cNvGrpSpPr/>
        <p:nvPr/>
      </p:nvGrpSpPr>
      <p:grpSpPr>
        <a:xfrm>
          <a:off x="0" y="0"/>
          <a:ext cx="0" cy="0"/>
          <a:chOff x="0" y="0"/>
          <a:chExt cx="0" cy="0"/>
        </a:xfrm>
      </p:grpSpPr>
      <p:sp>
        <p:nvSpPr>
          <p:cNvPr id="2" name="Title 1"/>
          <p:cNvSpPr>
            <a:spLocks noGrp="1"/>
          </p:cNvSpPr>
          <p:nvPr>
            <p:ph type="title"/>
          </p:nvPr>
        </p:nvSpPr>
        <p:spPr>
          <a:xfrm>
            <a:off x="229749" y="324161"/>
            <a:ext cx="8588861" cy="628650"/>
          </a:xfrm>
        </p:spPr>
        <p:txBody>
          <a:bodyPr/>
          <a:lstStyle>
            <a:lvl1pPr algn="l" defTabSz="679436" rtl="0" eaLnBrk="1" latinLnBrk="0" hangingPunct="1">
              <a:lnSpc>
                <a:spcPct val="80000"/>
              </a:lnSpc>
              <a:spcBef>
                <a:spcPct val="0"/>
              </a:spcBef>
              <a:buNone/>
              <a:defRPr lang="en-US" sz="27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4" y="1008126"/>
            <a:ext cx="8578850" cy="3723894"/>
          </a:xfrm>
          <a:prstGeom prst="rect">
            <a:avLst/>
          </a:prstGeom>
        </p:spPr>
        <p:txBody>
          <a:bodyPr/>
          <a:lstStyle>
            <a:lvl1pPr>
              <a:lnSpc>
                <a:spcPct val="95000"/>
              </a:lnSpc>
              <a:spcBef>
                <a:spcPts val="1110"/>
              </a:spcBef>
              <a:defRPr sz="1700">
                <a:solidFill>
                  <a:srgbClr val="435153"/>
                </a:solidFill>
                <a:latin typeface="+mj-lt"/>
              </a:defRPr>
            </a:lvl1pPr>
            <a:lvl2pPr>
              <a:lnSpc>
                <a:spcPct val="95000"/>
              </a:lnSpc>
              <a:spcBef>
                <a:spcPts val="45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1"/>
          </p:nvPr>
        </p:nvSpPr>
        <p:spPr>
          <a:xfrm>
            <a:off x="249467" y="4546726"/>
            <a:ext cx="7461250" cy="207749"/>
          </a:xfrm>
          <a:prstGeom prst="rect">
            <a:avLst/>
          </a:prstGeom>
        </p:spPr>
        <p:txBody>
          <a:bodyPr anchor="b">
            <a:noAutofit/>
          </a:bodyPr>
          <a:lstStyle>
            <a:lvl1pPr algn="l" defTabSz="598056">
              <a:lnSpc>
                <a:spcPct val="100000"/>
              </a:lnSpc>
              <a:spcBef>
                <a:spcPct val="50000"/>
              </a:spcBef>
              <a:buNone/>
              <a:defRPr sz="900">
                <a:solidFill>
                  <a:schemeClr val="bg1">
                    <a:lumMod val="50000"/>
                  </a:schemeClr>
                </a:solidFill>
                <a:latin typeface="+mj-l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Tree>
    <p:extLst>
      <p:ext uri="{BB962C8B-B14F-4D97-AF65-F5344CB8AC3E}">
        <p14:creationId xmlns:p14="http://schemas.microsoft.com/office/powerpoint/2010/main" val="39237931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008126"/>
            <a:ext cx="8578850" cy="3723894"/>
          </a:xfrm>
          <a:prstGeom prst="rect">
            <a:avLst/>
          </a:prstGeo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1" hasCustomPrompt="1"/>
          </p:nvPr>
        </p:nvSpPr>
        <p:spPr>
          <a:xfrm>
            <a:off x="249466" y="4546591"/>
            <a:ext cx="7461250" cy="207749"/>
          </a:xfrm>
          <a:prstGeom prst="rect">
            <a:avLst/>
          </a:prstGeo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11520309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947974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4356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1786" y="302506"/>
            <a:ext cx="4005072" cy="628650"/>
          </a:xfrm>
          <a:prstGeom prst="rect">
            <a:avLst/>
          </a:prstGeom>
        </p:spPr>
        <p:txBody>
          <a:bodyPr vert="horz" lIns="61724" tIns="34292" rIns="61724" bIns="34292" rtlCol="0" anchor="t" anchorCtr="0">
            <a:noAutofit/>
          </a:bodyPr>
          <a:lstStyle>
            <a:lvl1pPr algn="l" defTabSz="685834"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51539" y="1200150"/>
            <a:ext cx="4005072" cy="3394710"/>
          </a:xfrm>
          <a:prstGeom prst="rect">
            <a:avLst/>
          </a:prstGeom>
        </p:spPr>
        <p:txBody>
          <a:bodyPr lIns="91436" tIns="45718" rIns="91436" bIns="45718">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74" indent="-171459">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a:prstGeom prst="rect">
            <a:avLst/>
          </a:prstGeom>
        </p:spPr>
        <p:txBody>
          <a:bodyPr lIns="91436" tIns="45718" rIns="91436" bIns="45718">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74" indent="-171459">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29" y="302506"/>
            <a:ext cx="4005072" cy="630936"/>
          </a:xfrm>
          <a:prstGeom prst="rect">
            <a:avLst/>
          </a:prstGeom>
        </p:spPr>
        <p:txBody>
          <a:bodyPr lIns="91436" tIns="45718" rIns="91436" bIns="45718">
            <a:noAutofit/>
          </a:bodyPr>
          <a:lstStyle>
            <a:lvl1pPr marL="0" marR="0" indent="0" algn="l" defTabSz="685834"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userDrawn="1"/>
        </p:nvCxnSpPr>
        <p:spPr>
          <a:xfrm>
            <a:off x="4600575" y="609602"/>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734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19515" y="75438"/>
            <a:ext cx="2668457" cy="864108"/>
          </a:xfrm>
          <a:prstGeom prst="rect">
            <a:avLst/>
          </a:prstGeom>
        </p:spPr>
        <p:txBody>
          <a:bodyPr lIns="91436" tIns="45718" rIns="91436" bIns="45718" anchor="b" anchorCtr="0">
            <a:noAutofit/>
          </a:bodyPr>
          <a:lstStyle>
            <a:lvl1pPr marL="0" marR="0" indent="0" algn="l" defTabSz="685834"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3258399" y="75438"/>
            <a:ext cx="2599859" cy="864108"/>
          </a:xfrm>
          <a:prstGeom prst="rect">
            <a:avLst/>
          </a:prstGeom>
        </p:spPr>
        <p:txBody>
          <a:bodyPr lIns="91436" tIns="45718" rIns="91436" bIns="45718" anchor="b" anchorCtr="0">
            <a:noAutofit/>
          </a:bodyPr>
          <a:lstStyle>
            <a:lvl1pPr marL="0" marR="0" indent="0" algn="l" defTabSz="685834"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6272202" y="75438"/>
            <a:ext cx="2634158" cy="864108"/>
          </a:xfrm>
          <a:prstGeom prst="rect">
            <a:avLst/>
          </a:prstGeom>
        </p:spPr>
        <p:txBody>
          <a:bodyPr lIns="91436" tIns="45718" rIns="91436" bIns="45718" anchor="b" anchorCtr="0">
            <a:noAutofit/>
          </a:bodyPr>
          <a:lstStyle>
            <a:lvl1pPr marL="0" marR="0" indent="0" algn="l" defTabSz="685834"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34"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19515" y="1201574"/>
            <a:ext cx="2668457" cy="3336008"/>
          </a:xfrm>
          <a:prstGeom prst="rect">
            <a:avLst/>
          </a:prstGeom>
        </p:spPr>
        <p:txBody>
          <a:bodyPr lIns="91436" tIns="45718" rIns="91436" bIns="45718">
            <a:noAutofit/>
          </a:bodyPr>
          <a:lstStyle>
            <a:lvl1pPr marL="223828" indent="-17144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08" indent="-190492">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889" indent="-166681">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94" indent="-171443">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37" indent="-171443">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9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6272202" y="1183948"/>
            <a:ext cx="2634158" cy="3336008"/>
          </a:xfrm>
          <a:prstGeom prst="rect">
            <a:avLst/>
          </a:prstGeom>
        </p:spPr>
        <p:txBody>
          <a:bodyPr lIns="91436" tIns="45718" rIns="91436" bIns="45718">
            <a:noAutofit/>
          </a:bodyPr>
          <a:lstStyle>
            <a:lvl1pPr marL="171466" indent="-171466">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59985" indent="-215991">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64" indent="-171443">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094" indent="-171443">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37" indent="-171443">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9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3258399" y="1201574"/>
            <a:ext cx="2599859" cy="3336008"/>
          </a:xfrm>
          <a:prstGeom prst="rect">
            <a:avLst/>
          </a:prstGeom>
        </p:spPr>
        <p:txBody>
          <a:bodyPr lIns="91436" tIns="45718" rIns="91436" bIns="45718">
            <a:noAutofit/>
          </a:bodyPr>
          <a:lstStyle>
            <a:lvl1pPr marL="171466" indent="-171466">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74" indent="-176206">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29" indent="-171443">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59" indent="-171443">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27" indent="-168268">
              <a:buClr>
                <a:schemeClr val="tx2"/>
              </a:buClr>
              <a:buSzPct val="80000"/>
              <a:buFont typeface="Wingdings" panose="05000000000000000000" pitchFamily="2" charset="2"/>
              <a:buChar char="§"/>
              <a:defRPr sz="900">
                <a:solidFill>
                  <a:schemeClr val="tx2"/>
                </a:solidFill>
                <a:latin typeface="+mn-lt"/>
                <a:cs typeface="CiscoSans ExtraLight"/>
              </a:defRPr>
            </a:lvl5pPr>
            <a:lvl6pPr marL="69249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307657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067425" y="609601"/>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060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723286"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354841" y="940711"/>
            <a:ext cx="8168270" cy="2878673"/>
          </a:xfrm>
          <a:prstGeom prst="rect">
            <a:avLst/>
          </a:prstGeom>
        </p:spPr>
        <p:txBody>
          <a:bodyPr>
            <a:noAutofit/>
          </a:bodyPr>
          <a:lstStyle>
            <a:lvl1pPr marL="400034" indent="-400034"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901865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4"/>
            <a:ext cx="8112126" cy="288131"/>
          </a:xfrm>
          <a:prstGeom prst="rect">
            <a:avLst/>
          </a:prstGeom>
        </p:spPr>
        <p:txBody>
          <a:bodyPr lIns="91436" tIns="45718" rIns="91436" bIns="45718"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8"/>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tx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cxnSp>
        <p:nvCxnSpPr>
          <p:cNvPr id="27" name="Straight Connector 2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userDrawn="1"/>
        </p:nvGrpSpPr>
        <p:grpSpPr>
          <a:xfrm>
            <a:off x="285163" y="307875"/>
            <a:ext cx="862739" cy="459830"/>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27738238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54841" y="940711"/>
            <a:ext cx="8168270" cy="2878673"/>
          </a:xfrm>
          <a:prstGeom prst="rect">
            <a:avLst/>
          </a:prstGeom>
        </p:spPr>
        <p:txBody>
          <a:bodyPr>
            <a:noAutofit/>
          </a:bodyPr>
          <a:lstStyle>
            <a:lvl1pPr marL="403208" indent="-403208"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724013"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0877977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1"/>
            <a:ext cx="8168270" cy="2878673"/>
          </a:xfrm>
          <a:prstGeom prst="rect">
            <a:avLst/>
          </a:prstGeom>
        </p:spPr>
        <p:txBody>
          <a:bodyPr>
            <a:noAutofit/>
          </a:bodyPr>
          <a:lstStyle>
            <a:lvl1pPr marL="403208" indent="-40320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130533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723286"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354841" y="940711"/>
            <a:ext cx="8168270" cy="2878673"/>
          </a:xfrm>
          <a:prstGeom prst="rect">
            <a:avLst/>
          </a:prstGeom>
        </p:spPr>
        <p:txBody>
          <a:bodyPr>
            <a:noAutofit/>
          </a:bodyPr>
          <a:lstStyle>
            <a:lvl1pPr marL="403208" indent="-403208"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48010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1394" y="940711"/>
            <a:ext cx="8301718" cy="2878673"/>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09844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1"/>
            <a:ext cx="8301718" cy="2878673"/>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47580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4" y="940711"/>
            <a:ext cx="8301718" cy="2878673"/>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716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2"/>
            <a:ext cx="8301718" cy="2436518"/>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9587257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45456" y="705552"/>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4842"/>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245456" y="705552"/>
            <a:ext cx="8301718" cy="2436518"/>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8081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3765" y="1439057"/>
            <a:ext cx="4117446" cy="2265389"/>
          </a:xfrm>
        </p:spPr>
        <p:txBody>
          <a:bodyPr vert="horz" lIns="61727" tIns="34294" rIns="61727" bIns="34294" rtlCol="0" anchor="ctr" anchorCtr="0">
            <a:noAutofit/>
          </a:bodyPr>
          <a:lstStyle>
            <a:lvl1pPr marL="0" indent="0" algn="l" defTabSz="685862"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654518"/>
            <a:ext cx="3895344" cy="3840480"/>
          </a:xfrm>
          <a:prstGeom prst="rect">
            <a:avLst/>
          </a:prstGeom>
        </p:spPr>
        <p:txBody>
          <a:bodyPr lIns="91436" tIns="45718" rIns="91436" bIns="45718"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userDrawn="1"/>
        </p:nvCxnSpPr>
        <p:spPr>
          <a:xfrm>
            <a:off x="4600575" y="609602"/>
            <a:ext cx="0" cy="398525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8795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4"/>
            <a:ext cx="8112126" cy="288131"/>
          </a:xfrm>
          <a:prstGeom prst="rect">
            <a:avLst/>
          </a:prstGeom>
        </p:spPr>
        <p:txBody>
          <a:bodyPr lIns="91436" tIns="45718" rIns="91436" bIns="45718" anchor="b" anchorCtr="0">
            <a:noAutofit/>
          </a:bodyPr>
          <a:lstStyle>
            <a:lvl1pPr marL="0" indent="0" algn="l">
              <a:buNone/>
              <a:defRPr sz="1200" b="0" i="0">
                <a:solidFill>
                  <a:schemeClr val="bg1"/>
                </a:solidFill>
                <a:latin typeface="+mn-lt"/>
                <a:cs typeface="CiscoSans"/>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8"/>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bg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grpSp>
        <p:nvGrpSpPr>
          <p:cNvPr id="28" name="Group 67"/>
          <p:cNvGrpSpPr/>
          <p:nvPr userDrawn="1"/>
        </p:nvGrpSpPr>
        <p:grpSpPr>
          <a:xfrm>
            <a:off x="285163" y="307875"/>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19171092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7" y="302420"/>
            <a:ext cx="8631329"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8" y="1187451"/>
            <a:ext cx="8450262" cy="3043238"/>
          </a:xfrm>
          <a:prstGeom prst="rect">
            <a:avLst/>
          </a:prstGeom>
        </p:spPr>
        <p:txBody>
          <a:bodyPr lIns="91436" tIns="45718" rIns="91436" bIns="45718">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2784196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59558" y="302420"/>
            <a:ext cx="8615217"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369889" y="1187451"/>
            <a:ext cx="8450261" cy="3043238"/>
          </a:xfrm>
          <a:prstGeom prst="rect">
            <a:avLst/>
          </a:prstGeom>
        </p:spPr>
        <p:txBody>
          <a:bodyPr lIns="91436" tIns="45718" rIns="91436" bIns="45718">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249467" y="4365140"/>
            <a:ext cx="7461250" cy="207749"/>
          </a:xfrm>
          <a:prstGeom prst="rect">
            <a:avLst/>
          </a:prstGeom>
        </p:spPr>
        <p:txBody>
          <a:bodyPr wrap="square" lIns="91436" tIns="45718" rIns="91436" bIns="45718" anchor="b" anchorCtr="0">
            <a:noAutofit/>
          </a:bodyPr>
          <a:lstStyle>
            <a:lvl1pPr marL="0" indent="0" algn="l" defTabSz="603677">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293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45729" y="4365140"/>
            <a:ext cx="7461250" cy="207749"/>
          </a:xfrm>
          <a:prstGeom prst="rect">
            <a:avLst/>
          </a:prstGeom>
        </p:spPr>
        <p:txBody>
          <a:bodyPr wrap="square" lIns="91436" tIns="45718" rIns="91436" bIns="45718" anchor="b" anchorCtr="0">
            <a:noAutofit/>
          </a:bodyPr>
          <a:lstStyle>
            <a:lvl1pPr algn="l" defTabSz="603677">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259558" y="302420"/>
            <a:ext cx="8632053"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369888" y="1187451"/>
            <a:ext cx="8450262" cy="3043238"/>
          </a:xfrm>
          <a:prstGeom prst="rect">
            <a:avLst/>
          </a:prstGeom>
        </p:spPr>
        <p:txBody>
          <a:bodyPr vert="horz" lIns="91436" tIns="45718" rIns="91436" bIns="45718">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3504737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369888" y="1187451"/>
            <a:ext cx="8450262" cy="3043238"/>
          </a:xfrm>
          <a:prstGeom prst="rect">
            <a:avLst/>
          </a:prstGeom>
        </p:spPr>
        <p:txBody>
          <a:bodyPr vert="horz" lIns="91436" tIns="45718" rIns="91436" bIns="45718">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259557" y="302420"/>
            <a:ext cx="8615940"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245729" y="4365140"/>
            <a:ext cx="7461250" cy="207749"/>
          </a:xfrm>
          <a:prstGeom prst="rect">
            <a:avLst/>
          </a:prstGeom>
        </p:spPr>
        <p:txBody>
          <a:bodyPr wrap="square" lIns="91436" tIns="45718" rIns="91436" bIns="45718" anchor="b" anchorCtr="0">
            <a:noAutofit/>
          </a:bodyPr>
          <a:lstStyle>
            <a:lvl1pPr algn="l" defTabSz="603677">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3195837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9557" y="302420"/>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4786108" y="1169322"/>
            <a:ext cx="4016375" cy="3219450"/>
          </a:xfrm>
          <a:prstGeom prst="rect">
            <a:avLst/>
          </a:prstGeom>
        </p:spPr>
        <p:txBody>
          <a:bodyPr vert="horz" lIns="91436" tIns="45718" rIns="91436" bIns="45718">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4644562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4786108" y="1169322"/>
            <a:ext cx="4016375" cy="3219450"/>
          </a:xfrm>
          <a:prstGeom prst="rect">
            <a:avLst/>
          </a:prstGeom>
        </p:spPr>
        <p:txBody>
          <a:bodyPr vert="horz" lIns="91436" tIns="45718" rIns="91436" bIns="45718">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258679" y="30242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336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8465"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4787316" y="1169322"/>
            <a:ext cx="4015167" cy="3221261"/>
          </a:xfrm>
          <a:prstGeom prst="rect">
            <a:avLst/>
          </a:prstGeom>
        </p:spPr>
        <p:txBody>
          <a:bodyPr vert="horz" lIns="91436" tIns="45718" rIns="91436" bIns="45718">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229102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4787316" y="1169322"/>
            <a:ext cx="4015167" cy="3221261"/>
          </a:xfrm>
          <a:prstGeom prst="rect">
            <a:avLst/>
          </a:prstGeom>
        </p:spPr>
        <p:txBody>
          <a:bodyPr vert="horz" lIns="91436" tIns="45718" rIns="91436" bIns="45718"/>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258679" y="302420"/>
            <a:ext cx="8659976" cy="728782"/>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6421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4778525" y="1169322"/>
            <a:ext cx="4015167" cy="3221261"/>
          </a:xfrm>
          <a:prstGeom prst="rect">
            <a:avLst/>
          </a:prstGeom>
        </p:spPr>
        <p:txBody>
          <a:bodyPr vert="horz" lIns="91436" tIns="45718" rIns="91436" bIns="45718">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255355" y="1169322"/>
            <a:ext cx="4265612" cy="3220908"/>
          </a:xfrm>
          <a:prstGeom prst="rect">
            <a:avLst/>
          </a:prstGeom>
        </p:spPr>
        <p:txBody>
          <a:bodyPr lIns="91436" tIns="45718" rIns="91436" bIns="45718"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261938" y="304800"/>
            <a:ext cx="8659976" cy="728782"/>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16" name="Straight Connector 15"/>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694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49" name="Picture Placeholder 25"/>
          <p:cNvSpPr>
            <a:spLocks noGrp="1"/>
          </p:cNvSpPr>
          <p:nvPr>
            <p:ph type="pic" sz="quarter" idx="11" hasCustomPrompt="1"/>
          </p:nvPr>
        </p:nvSpPr>
        <p:spPr>
          <a:xfrm>
            <a:off x="3668992" y="233363"/>
            <a:ext cx="3267861" cy="1995489"/>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26" name="Picture Placeholder 25"/>
          <p:cNvSpPr>
            <a:spLocks noGrp="1"/>
          </p:cNvSpPr>
          <p:nvPr>
            <p:ph type="pic" sz="quarter" idx="10" hasCustomPrompt="1"/>
          </p:nvPr>
        </p:nvSpPr>
        <p:spPr>
          <a:xfrm>
            <a:off x="320825" y="233363"/>
            <a:ext cx="3302001" cy="1995489"/>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51" name="Picture Placeholder 25"/>
          <p:cNvSpPr>
            <a:spLocks noGrp="1"/>
          </p:cNvSpPr>
          <p:nvPr>
            <p:ph type="pic" sz="quarter" idx="12" hasCustomPrompt="1"/>
          </p:nvPr>
        </p:nvSpPr>
        <p:spPr>
          <a:xfrm>
            <a:off x="6979833" y="233363"/>
            <a:ext cx="1838730" cy="981076"/>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334966" y="2271715"/>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53" name="Picture Placeholder 25"/>
          <p:cNvSpPr>
            <a:spLocks noGrp="1"/>
          </p:cNvSpPr>
          <p:nvPr>
            <p:ph type="pic" sz="quarter" idx="13" hasCustomPrompt="1"/>
          </p:nvPr>
        </p:nvSpPr>
        <p:spPr>
          <a:xfrm>
            <a:off x="320824" y="2271715"/>
            <a:ext cx="2537420" cy="2594201"/>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2911476" y="2271715"/>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55" name="Picture Placeholder 25"/>
          <p:cNvSpPr>
            <a:spLocks noGrp="1"/>
          </p:cNvSpPr>
          <p:nvPr>
            <p:ph type="pic" sz="quarter" idx="14" hasCustomPrompt="1"/>
          </p:nvPr>
        </p:nvSpPr>
        <p:spPr>
          <a:xfrm>
            <a:off x="2908334" y="2271715"/>
            <a:ext cx="4028516" cy="2594201"/>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6979833" y="1262746"/>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57" name="Picture Placeholder 25"/>
          <p:cNvSpPr>
            <a:spLocks noGrp="1"/>
          </p:cNvSpPr>
          <p:nvPr>
            <p:ph type="pic" sz="quarter" idx="15" hasCustomPrompt="1"/>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6979833" y="3887223"/>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2" rIns="68583" bIns="34292" rtlCol="0" anchor="ctr"/>
          <a:lstStyle/>
          <a:p>
            <a:pPr algn="ctr"/>
            <a:endParaRPr lang="en-US">
              <a:latin typeface="CiscoSans"/>
              <a:cs typeface="CiscoSans"/>
            </a:endParaRPr>
          </a:p>
        </p:txBody>
      </p:sp>
      <p:sp>
        <p:nvSpPr>
          <p:cNvPr id="59" name="Picture Placeholder 25"/>
          <p:cNvSpPr>
            <a:spLocks noGrp="1"/>
          </p:cNvSpPr>
          <p:nvPr>
            <p:ph type="pic" sz="quarter" idx="16" hasCustomPrompt="1"/>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83" tIns="34292" rIns="68583" bIns="34292" rtlCol="0" anchor="ctr" anchorCtr="0">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9"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6706669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4"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4"/>
            <a:ext cx="8112126" cy="288131"/>
          </a:xfrm>
          <a:prstGeom prst="rect">
            <a:avLst/>
          </a:prstGeom>
        </p:spPr>
        <p:txBody>
          <a:bodyPr lIns="91436" tIns="45718" rIns="91436" bIns="45718" anchor="b" anchorCtr="0">
            <a:noAutofit/>
          </a:bodyPr>
          <a:lstStyle>
            <a:lvl1pPr marL="0" indent="0" algn="l">
              <a:buNone/>
              <a:defRPr sz="1200" b="0" i="0">
                <a:solidFill>
                  <a:schemeClr val="bg1"/>
                </a:solidFill>
                <a:latin typeface="+mn-lt"/>
                <a:cs typeface="CiscoSans"/>
              </a:defRPr>
            </a:lvl1pPr>
            <a:lvl2pPr marL="342916" indent="0" algn="ctr">
              <a:buNone/>
              <a:defRPr>
                <a:solidFill>
                  <a:schemeClr val="tx1">
                    <a:tint val="75000"/>
                  </a:schemeClr>
                </a:solidFill>
              </a:defRPr>
            </a:lvl2pPr>
            <a:lvl3pPr marL="685834" indent="0" algn="ctr">
              <a:buNone/>
              <a:defRPr>
                <a:solidFill>
                  <a:schemeClr val="tx1">
                    <a:tint val="75000"/>
                  </a:schemeClr>
                </a:solidFill>
              </a:defRPr>
            </a:lvl3pPr>
            <a:lvl4pPr marL="1028751" indent="0" algn="ctr">
              <a:buNone/>
              <a:defRPr>
                <a:solidFill>
                  <a:schemeClr val="tx1">
                    <a:tint val="75000"/>
                  </a:schemeClr>
                </a:solidFill>
              </a:defRPr>
            </a:lvl4pPr>
            <a:lvl5pPr marL="1371669" indent="0" algn="ctr">
              <a:buNone/>
              <a:defRPr>
                <a:solidFill>
                  <a:schemeClr val="tx1">
                    <a:tint val="75000"/>
                  </a:schemeClr>
                </a:solidFill>
              </a:defRPr>
            </a:lvl5pPr>
            <a:lvl6pPr marL="1714585" indent="0" algn="ctr">
              <a:buNone/>
              <a:defRPr>
                <a:solidFill>
                  <a:schemeClr val="tx1">
                    <a:tint val="75000"/>
                  </a:schemeClr>
                </a:solidFill>
              </a:defRPr>
            </a:lvl6pPr>
            <a:lvl7pPr marL="2057503" indent="0" algn="ctr">
              <a:buNone/>
              <a:defRPr>
                <a:solidFill>
                  <a:schemeClr val="tx1">
                    <a:tint val="75000"/>
                  </a:schemeClr>
                </a:solidFill>
              </a:defRPr>
            </a:lvl7pPr>
            <a:lvl8pPr marL="2400420" indent="0" algn="ctr">
              <a:buNone/>
              <a:defRPr>
                <a:solidFill>
                  <a:schemeClr val="tx1">
                    <a:tint val="75000"/>
                  </a:schemeClr>
                </a:solidFill>
              </a:defRPr>
            </a:lvl8pPr>
            <a:lvl9pPr marL="2743338"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8"/>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9"/>
            <a:ext cx="8112650" cy="288131"/>
          </a:xfrm>
          <a:prstGeom prst="rect">
            <a:avLst/>
          </a:prstGeom>
        </p:spPr>
        <p:txBody>
          <a:bodyPr lIns="91436" tIns="45718" rIns="91436" bIns="45718"/>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1" y="2622503"/>
            <a:ext cx="8302625" cy="299001"/>
          </a:xfrm>
          <a:prstGeom prst="rect">
            <a:avLst/>
          </a:prstGeom>
        </p:spPr>
        <p:txBody>
          <a:bodyPr lIns="91436" tIns="45718" rIns="91436" bIns="45718"/>
          <a:lstStyle>
            <a:lvl1pPr marL="0" indent="0">
              <a:buFont typeface="Arial" panose="020B0604020202020204" pitchFamily="34" charset="0"/>
              <a:buNone/>
              <a:defRPr sz="1800" baseline="0">
                <a:solidFill>
                  <a:schemeClr val="bg1"/>
                </a:solidFill>
                <a:latin typeface="+mj-lt"/>
              </a:defRPr>
            </a:lvl1pPr>
            <a:lvl2pPr marL="304829" indent="0">
              <a:buNone/>
              <a:defRPr/>
            </a:lvl2pPr>
            <a:lvl3pPr marL="427473" indent="0">
              <a:buNone/>
              <a:defRPr/>
            </a:lvl3pPr>
            <a:lvl4pPr marL="516778" indent="0">
              <a:buNone/>
              <a:defRPr/>
            </a:lvl4pPr>
            <a:lvl5pPr marL="601321" indent="0">
              <a:buNone/>
              <a:defRPr/>
            </a:lvl5pPr>
          </a:lstStyle>
          <a:p>
            <a:pPr lvl="0"/>
            <a:r>
              <a:rPr lang="en-GB" dirty="0" smtClean="0"/>
              <a:t>Subhead goes here</a:t>
            </a:r>
            <a:endParaRPr lang="en-GB" dirty="0"/>
          </a:p>
        </p:txBody>
      </p:sp>
      <p:grpSp>
        <p:nvGrpSpPr>
          <p:cNvPr id="28" name="Group 67"/>
          <p:cNvGrpSpPr/>
          <p:nvPr userDrawn="1"/>
        </p:nvGrpSpPr>
        <p:grpSpPr>
          <a:xfrm>
            <a:off x="285163" y="307875"/>
            <a:ext cx="862739" cy="459830"/>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chemeClr val="bg1"/>
                </a:solidFill>
                <a:latin typeface="+mj-lt"/>
              </a:endParaRPr>
            </a:p>
          </p:txBody>
        </p:sp>
      </p:grpSp>
    </p:spTree>
    <p:extLst>
      <p:ext uri="{BB962C8B-B14F-4D97-AF65-F5344CB8AC3E}">
        <p14:creationId xmlns:p14="http://schemas.microsoft.com/office/powerpoint/2010/main" val="6771137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mj-lt"/>
            </a:endParaRPr>
          </a:p>
        </p:txBody>
      </p:sp>
      <p:sp>
        <p:nvSpPr>
          <p:cNvPr id="23" name="Rectangle 22"/>
          <p:cNvSpPr/>
          <p:nvPr userDrawn="1"/>
        </p:nvSpPr>
        <p:spPr>
          <a:xfrm>
            <a:off x="1891875" y="3595765"/>
            <a:ext cx="5347552" cy="747279"/>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chemeClr val="bg2"/>
            </a:solidFill>
          </a:ln>
          <a:effectLst/>
        </p:spPr>
        <p:txBody>
          <a:bodyPr lIns="91436" tIns="45718" rIns="91436" bIns="45718" anchor="ctr" anchorCtr="0"/>
          <a:lstStyle>
            <a:lvl1pPr algn="ctr">
              <a:buFontTx/>
              <a:buNone/>
              <a:defRPr>
                <a:solidFill>
                  <a:schemeClr val="tx1"/>
                </a:solidFill>
                <a:latin typeface="+mj-lt"/>
              </a:defRPr>
            </a:lvl1pPr>
          </a:lstStyle>
          <a:p>
            <a:r>
              <a:rPr lang="en-US" smtClean="0"/>
              <a:t>Drag picture to placeholder or click icon to add</a:t>
            </a:r>
            <a:endParaRPr lang="en-US" dirty="0"/>
          </a:p>
        </p:txBody>
      </p:sp>
      <p:sp>
        <p:nvSpPr>
          <p:cNvPr id="11" name="Title 10"/>
          <p:cNvSpPr>
            <a:spLocks noGrp="1"/>
          </p:cNvSpPr>
          <p:nvPr>
            <p:ph type="title"/>
          </p:nvPr>
        </p:nvSpPr>
        <p:spPr>
          <a:xfrm>
            <a:off x="2065871" y="3655079"/>
            <a:ext cx="5074070" cy="628650"/>
          </a:xfrm>
        </p:spPr>
        <p:txBody>
          <a:bodyPr anchor="ctr"/>
          <a:lstStyle>
            <a:lvl1pPr>
              <a:defRPr sz="20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userDrawn="1"/>
        </p:nvSpPr>
        <p:spPr bwMode="ltGray">
          <a:xfrm>
            <a:off x="8660749" y="4912228"/>
            <a:ext cx="220620" cy="154523"/>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a:solidFill>
                  <a:schemeClr val="bg2"/>
                </a:solidFill>
                <a:latin typeface="+mn-lt"/>
              </a:rPr>
              <a:pPr algn="r" defTabSz="610846">
                <a:lnSpc>
                  <a:spcPct val="100000"/>
                </a:lnSpc>
              </a:pPr>
              <a:t>‹#›</a:t>
            </a:fld>
            <a:endParaRPr lang="en-US" sz="600" dirty="0">
              <a:solidFill>
                <a:schemeClr val="bg2"/>
              </a:solidFill>
              <a:latin typeface="+mn-lt"/>
            </a:endParaRPr>
          </a:p>
        </p:txBody>
      </p:sp>
      <p:sp>
        <p:nvSpPr>
          <p:cNvPr id="15"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6"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5314527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mj-lt"/>
            </a:endParaRPr>
          </a:p>
        </p:txBody>
      </p:sp>
      <p:sp>
        <p:nvSpPr>
          <p:cNvPr id="26" name="Picture Placeholder 25"/>
          <p:cNvSpPr>
            <a:spLocks noGrp="1"/>
          </p:cNvSpPr>
          <p:nvPr>
            <p:ph type="pic" sz="quarter" idx="10"/>
          </p:nvPr>
        </p:nvSpPr>
        <p:spPr>
          <a:xfrm>
            <a:off x="338329" y="233172"/>
            <a:ext cx="3273552" cy="1844802"/>
          </a:xfrm>
          <a:prstGeom prst="rect">
            <a:avLst/>
          </a:prstGeom>
          <a:solidFill>
            <a:schemeClr val="bg1">
              <a:alpha val="30000"/>
            </a:schemeClr>
          </a:solidFill>
          <a:ln>
            <a:solidFill>
              <a:schemeClr val="bg2"/>
            </a:solidFill>
          </a:ln>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r>
              <a:rPr lang="en-US" smtClean="0"/>
              <a:t>Drag picture to placeholder or click icon to add</a:t>
            </a:r>
            <a:endParaRPr lang="en-US" dirty="0"/>
          </a:p>
        </p:txBody>
      </p:sp>
      <p:sp>
        <p:nvSpPr>
          <p:cNvPr id="9" name="Title 8"/>
          <p:cNvSpPr>
            <a:spLocks noGrp="1"/>
          </p:cNvSpPr>
          <p:nvPr>
            <p:ph type="title" hasCustomPrompt="1"/>
          </p:nvPr>
        </p:nvSpPr>
        <p:spPr>
          <a:xfrm>
            <a:off x="238092" y="2571750"/>
            <a:ext cx="7009298" cy="1066446"/>
          </a:xfrm>
        </p:spPr>
        <p:txBody>
          <a:bodyPr anchor="t">
            <a:noAutofit/>
          </a:bodyPr>
          <a:lstStyle>
            <a:lvl1pPr marL="0" marR="0" indent="0" algn="l" defTabSz="685862" rtl="0" eaLnBrk="1" fontAlgn="auto" latinLnBrk="0" hangingPunct="1">
              <a:lnSpc>
                <a:spcPct val="80000"/>
              </a:lnSpc>
              <a:spcBef>
                <a:spcPct val="0"/>
              </a:spcBef>
              <a:spcAft>
                <a:spcPts val="0"/>
              </a:spcAft>
              <a:buClrTx/>
              <a:buSzTx/>
              <a:buFontTx/>
              <a:buNone/>
              <a:tabLst/>
              <a:defRPr sz="45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92043" y="4916595"/>
            <a:ext cx="3420515" cy="154535"/>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dirty="0" smtClean="0">
                <a:solidFill>
                  <a:schemeClr val="bg2"/>
                </a:solidFill>
                <a:latin typeface="+mj-lt"/>
              </a:rPr>
              <a:t>© 2013</a:t>
            </a:r>
            <a:r>
              <a:rPr lang="en-US" sz="600" baseline="0" dirty="0" smtClean="0">
                <a:solidFill>
                  <a:schemeClr val="bg2"/>
                </a:solidFill>
                <a:latin typeface="+mj-lt"/>
              </a:rPr>
              <a:t>  </a:t>
            </a:r>
            <a:r>
              <a:rPr lang="en-US" sz="600" dirty="0" smtClean="0">
                <a:solidFill>
                  <a:schemeClr val="bg2"/>
                </a:solidFill>
                <a:latin typeface="+mj-lt"/>
              </a:rPr>
              <a:t>Cisco and/or its affiliates. All rights reserved.</a:t>
            </a:r>
            <a:endParaRPr lang="en-US" sz="600" dirty="0">
              <a:solidFill>
                <a:schemeClr val="bg2"/>
              </a:solidFill>
              <a:latin typeface="+mj-lt"/>
            </a:endParaRPr>
          </a:p>
        </p:txBody>
      </p:sp>
      <p:sp>
        <p:nvSpPr>
          <p:cNvPr id="10" name="Rectangle 7"/>
          <p:cNvSpPr>
            <a:spLocks noChangeArrowheads="1"/>
          </p:cNvSpPr>
          <p:nvPr userDrawn="1"/>
        </p:nvSpPr>
        <p:spPr bwMode="ltGray">
          <a:xfrm>
            <a:off x="8660749" y="4912228"/>
            <a:ext cx="220620" cy="154523"/>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a:solidFill>
                  <a:schemeClr val="bg2"/>
                </a:solidFill>
                <a:latin typeface="+mn-lt"/>
              </a:rPr>
              <a:pPr algn="r" defTabSz="610846">
                <a:lnSpc>
                  <a:spcPct val="100000"/>
                </a:lnSpc>
              </a:pPr>
              <a:t>‹#›</a:t>
            </a:fld>
            <a:endParaRPr lang="en-US" sz="600" dirty="0">
              <a:solidFill>
                <a:schemeClr val="bg2"/>
              </a:solidFill>
              <a:latin typeface="+mn-lt"/>
            </a:endParaRPr>
          </a:p>
        </p:txBody>
      </p:sp>
      <p:sp>
        <p:nvSpPr>
          <p:cNvPr id="14"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1"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9276075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a:endParaRPr lang="en-US">
              <a:latin typeface="+mj-lt"/>
            </a:endParaRPr>
          </a:p>
        </p:txBody>
      </p:sp>
      <p:sp>
        <p:nvSpPr>
          <p:cNvPr id="26" name="Picture Placeholder 25"/>
          <p:cNvSpPr>
            <a:spLocks noGrp="1"/>
          </p:cNvSpPr>
          <p:nvPr>
            <p:ph type="pic" sz="quarter" idx="10"/>
          </p:nvPr>
        </p:nvSpPr>
        <p:spPr>
          <a:xfrm>
            <a:off x="4992624" y="644652"/>
            <a:ext cx="3630168" cy="3771900"/>
          </a:xfrm>
          <a:prstGeom prst="rect">
            <a:avLst/>
          </a:prstGeom>
          <a:solidFill>
            <a:schemeClr val="bg1">
              <a:alpha val="30000"/>
            </a:schemeClr>
          </a:solidFill>
          <a:ln>
            <a:solidFill>
              <a:schemeClr val="bg2"/>
            </a:solidFill>
          </a:ln>
          <a:effectLst/>
        </p:spPr>
        <p:txBody>
          <a:bodyPr lIns="91436" tIns="45718" rIns="91436" bIns="45718" anchor="ctr" anchorCtr="0"/>
          <a:lstStyle>
            <a:lvl1pPr algn="ctr">
              <a:buFontTx/>
              <a:buNone/>
              <a:defRPr>
                <a:solidFill>
                  <a:schemeClr val="tx1"/>
                </a:solidFill>
                <a:latin typeface="+mj-lt"/>
              </a:defRPr>
            </a:lvl1pPr>
          </a:lstStyle>
          <a:p>
            <a:r>
              <a:rPr lang="en-US" smtClean="0"/>
              <a:t>Drag picture to placeholder or click icon to add</a:t>
            </a:r>
            <a:endParaRPr lang="en-US" dirty="0"/>
          </a:p>
        </p:txBody>
      </p:sp>
      <p:sp>
        <p:nvSpPr>
          <p:cNvPr id="9" name="Title 8"/>
          <p:cNvSpPr>
            <a:spLocks noGrp="1"/>
          </p:cNvSpPr>
          <p:nvPr>
            <p:ph type="title"/>
          </p:nvPr>
        </p:nvSpPr>
        <p:spPr>
          <a:xfrm>
            <a:off x="254870" y="546731"/>
            <a:ext cx="4349918" cy="813985"/>
          </a:xfrm>
        </p:spPr>
        <p:txBody>
          <a:bodyPr anchor="t">
            <a:noAutofit/>
          </a:bodyPr>
          <a:lstStyle>
            <a:lvl1pPr>
              <a:lnSpc>
                <a:spcPct val="90000"/>
              </a:lnSpc>
              <a:defRPr sz="25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65667" y="4916595"/>
            <a:ext cx="3420515" cy="154535"/>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dirty="0" smtClean="0">
                <a:solidFill>
                  <a:schemeClr val="bg2"/>
                </a:solidFill>
                <a:latin typeface="+mn-lt"/>
              </a:rPr>
              <a:t>© 2013</a:t>
            </a:r>
            <a:r>
              <a:rPr lang="en-US" sz="600" baseline="0" dirty="0" smtClean="0">
                <a:solidFill>
                  <a:schemeClr val="bg2"/>
                </a:solidFill>
                <a:latin typeface="+mn-lt"/>
              </a:rPr>
              <a:t>  </a:t>
            </a:r>
            <a:r>
              <a:rPr lang="en-US" sz="600" dirty="0" smtClean="0">
                <a:solidFill>
                  <a:schemeClr val="bg2"/>
                </a:solidFill>
                <a:latin typeface="+mn-lt"/>
              </a:rPr>
              <a:t>Cisco and/or its affiliates. All rights reserved.</a:t>
            </a:r>
            <a:endParaRPr lang="en-US" sz="600" dirty="0">
              <a:solidFill>
                <a:schemeClr val="bg2"/>
              </a:solidFill>
              <a:latin typeface="+mn-lt"/>
            </a:endParaRPr>
          </a:p>
        </p:txBody>
      </p:sp>
      <p:sp>
        <p:nvSpPr>
          <p:cNvPr id="10" name="Rectangle 7"/>
          <p:cNvSpPr>
            <a:spLocks noChangeArrowheads="1"/>
          </p:cNvSpPr>
          <p:nvPr userDrawn="1"/>
        </p:nvSpPr>
        <p:spPr bwMode="ltGray">
          <a:xfrm>
            <a:off x="8660749" y="4912228"/>
            <a:ext cx="220620" cy="154523"/>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a:solidFill>
                  <a:schemeClr val="bg2"/>
                </a:solidFill>
                <a:latin typeface="+mn-lt"/>
              </a:rPr>
              <a:pPr algn="r" defTabSz="610846">
                <a:lnSpc>
                  <a:spcPct val="100000"/>
                </a:lnSpc>
              </a:pPr>
              <a:t>‹#›</a:t>
            </a:fld>
            <a:endParaRPr lang="en-US" sz="600" dirty="0">
              <a:solidFill>
                <a:schemeClr val="bg2"/>
              </a:solidFill>
              <a:latin typeface="+mn-lt"/>
            </a:endParaRPr>
          </a:p>
        </p:txBody>
      </p:sp>
      <p:sp>
        <p:nvSpPr>
          <p:cNvPr id="11"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4"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96578213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348" y="0"/>
            <a:ext cx="9144000" cy="5143500"/>
          </a:xfrm>
          <a:prstGeom prst="rect">
            <a:avLst/>
          </a:prstGeom>
        </p:spPr>
        <p:txBody>
          <a:bodyPr vert="horz" lIns="91436" tIns="45718" rIns="91436" bIns="45718"/>
          <a:lstStyle>
            <a:lvl1pPr marL="0" indent="0" algn="ctr">
              <a:buNone/>
              <a:defRPr sz="1500" baseline="0">
                <a:latin typeface="+mn-lt"/>
                <a:cs typeface="CiscoSans ExtraLight"/>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7074723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09" y="240631"/>
            <a:ext cx="8447031" cy="4408370"/>
          </a:xfrm>
          <a:prstGeom prst="rect">
            <a:avLst/>
          </a:prstGeom>
        </p:spPr>
        <p:txBody>
          <a:bodyPr vert="horz" lIns="91436" tIns="45718" rIns="91436" bIns="45718"/>
          <a:lstStyle>
            <a:lvl1pPr marL="0" indent="0" algn="ctr">
              <a:buNone/>
              <a:defRPr sz="1500" baseline="0">
                <a:latin typeface="+mn-lt"/>
                <a:cs typeface="CiscoSans ExtraLight"/>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36699241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9144001" cy="4983479"/>
          </a:xfrm>
          <a:prstGeom prst="rect">
            <a:avLst/>
          </a:prstGeom>
        </p:spPr>
        <p:txBody>
          <a:bodyPr vert="horz" lIns="91436" tIns="45718" rIns="91436" bIns="45718"/>
          <a:lstStyle>
            <a:lvl1pPr marL="0" indent="0" algn="ctr">
              <a:buNone/>
              <a:defRPr sz="1500" baseline="0">
                <a:solidFill>
                  <a:schemeClr val="bg1"/>
                </a:solidFill>
                <a:latin typeface="+mn-lt"/>
                <a:cs typeface="CiscoSans ExtraLight"/>
              </a:defRPr>
            </a:lvl1pPr>
          </a:lstStyle>
          <a:p>
            <a:r>
              <a:rPr lang="en-US" smtClean="0"/>
              <a:t>Drag picture to placeholder or click icon to add</a:t>
            </a:r>
            <a:endParaRPr lang="en-US" dirty="0"/>
          </a:p>
        </p:txBody>
      </p:sp>
      <p:cxnSp>
        <p:nvCxnSpPr>
          <p:cNvPr id="7" name="Straight Connector 6"/>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82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2916766" y="582930"/>
            <a:ext cx="5899416"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83" tIns="34292" rIns="68583" bIns="34292" rtlCol="0" anchor="ctr">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38"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39"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3938026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4391620" y="584002"/>
            <a:ext cx="4424562" cy="3319272"/>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68583" tIns="34292" rIns="68583" bIns="34292" rtlCol="0" anchor="ctr">
            <a:normAutofit/>
          </a:bodyPr>
          <a:lstStyle>
            <a:lvl1pPr marL="0" indent="0" algn="ctr" defTabSz="685834"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userDrawn="1"/>
        </p:nvSpPr>
        <p:spPr bwMode="ltGray">
          <a:xfrm>
            <a:off x="7813257" y="4932106"/>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22" name="Rectangle 7"/>
          <p:cNvSpPr>
            <a:spLocks noChangeArrowheads="1"/>
          </p:cNvSpPr>
          <p:nvPr userDrawn="1"/>
        </p:nvSpPr>
        <p:spPr bwMode="ltGray">
          <a:xfrm>
            <a:off x="8660755" y="4929038"/>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userDrawn="1"/>
        </p:nvSpPr>
        <p:spPr bwMode="ltGray">
          <a:xfrm>
            <a:off x="292044" y="4916599"/>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24452481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9" name="Straight Connector 8"/>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5934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3992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0" y="3209546"/>
            <a:ext cx="4684867" cy="288131"/>
          </a:xfrm>
          <a:prstGeom prst="rect">
            <a:avLst/>
          </a:prstGeom>
        </p:spPr>
        <p:txBody>
          <a:bodyPr vert="horz" lIns="68586" tIns="34294" rIns="68586" bIns="34294" rtlCol="0">
            <a:noAutofit/>
          </a:bodyPr>
          <a:lstStyle>
            <a:lvl1pPr marL="0" indent="0" algn="l" defTabSz="685862"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pPr marL="0" lvl="0" indent="0" algn="l" defTabSz="685862"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endParaRPr lang="en-US">
              <a:latin typeface="+mj-lt"/>
            </a:endParaRPr>
          </a:p>
        </p:txBody>
      </p:sp>
      <p:sp>
        <p:nvSpPr>
          <p:cNvPr id="2" name="Title 1"/>
          <p:cNvSpPr>
            <a:spLocks noGrp="1"/>
          </p:cNvSpPr>
          <p:nvPr>
            <p:ph type="ctrTitle" hasCustomPrompt="1"/>
          </p:nvPr>
        </p:nvSpPr>
        <p:spPr>
          <a:xfrm>
            <a:off x="248800" y="2462023"/>
            <a:ext cx="4712557" cy="766763"/>
          </a:xfrm>
        </p:spPr>
        <p:txBody>
          <a:bodyPr vert="horz" lIns="61727" tIns="34294" rIns="61727" bIns="34294" rtlCol="0" anchor="b" anchorCtr="0">
            <a:noAutofit/>
          </a:bodyPr>
          <a:lstStyle>
            <a:lvl1pPr marL="0" indent="0" algn="l" defTabSz="685862"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endParaRPr lang="en-US">
              <a:latin typeface="+mj-lt"/>
            </a:endParaRPr>
          </a:p>
        </p:txBody>
      </p:sp>
      <p:sp>
        <p:nvSpPr>
          <p:cNvPr id="31" name="Picture Placeholder 30"/>
          <p:cNvSpPr>
            <a:spLocks noGrp="1"/>
          </p:cNvSpPr>
          <p:nvPr>
            <p:ph type="pic" sz="quarter" idx="10" hasCustomPrompt="1"/>
          </p:nvPr>
        </p:nvSpPr>
        <p:spPr>
          <a:xfrm>
            <a:off x="5540377" y="1438276"/>
            <a:ext cx="2676525" cy="2166938"/>
          </a:xfrm>
          <a:prstGeom prst="rect">
            <a:avLst/>
          </a:prstGeom>
        </p:spPr>
        <p:txBody>
          <a:bodyPr lIns="91436" tIns="45718" rIns="91436" bIns="45718"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178713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20514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98305"/>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userDrawn="1"/>
        </p:nvGrpSpPr>
        <p:grpSpPr bwMode="auto">
          <a:xfrm>
            <a:off x="3947936" y="4088805"/>
            <a:ext cx="1240920" cy="659747"/>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364312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userDrawn="1"/>
        </p:nvSpPr>
        <p:spPr>
          <a:xfrm>
            <a:off x="626132" y="2300013"/>
            <a:ext cx="2467342" cy="646331"/>
          </a:xfrm>
          <a:prstGeom prst="rect">
            <a:avLst/>
          </a:prstGeom>
          <a:noFill/>
        </p:spPr>
        <p:txBody>
          <a:bodyPr wrap="none" lIns="91436" tIns="45718" rIns="91436" bIns="45718"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65" name="Rectangle 64"/>
          <p:cNvSpPr>
            <a:spLocks noChangeArrowheads="1"/>
          </p:cNvSpPr>
          <p:nvPr userDrawn="1"/>
        </p:nvSpPr>
        <p:spPr bwMode="black">
          <a:xfrm>
            <a:off x="6286242" y="2851174"/>
            <a:ext cx="116616" cy="441827"/>
          </a:xfrm>
          <a:prstGeom prst="rect">
            <a:avLst/>
          </a:prstGeom>
          <a:solidFill>
            <a:schemeClr val="tx1"/>
          </a:solidFill>
          <a:ln w="9525">
            <a:noFill/>
            <a:miter lim="800000"/>
            <a:headEnd/>
            <a:tailEnd/>
          </a:ln>
        </p:spPr>
        <p:txBody>
          <a:bodyPr lIns="91436" tIns="45718" rIns="91436" bIns="45718"/>
          <a:lstStyle/>
          <a:p>
            <a:endParaRPr lang="en-US">
              <a:solidFill>
                <a:srgbClr val="0096D6"/>
              </a:solidFill>
              <a:latin typeface="+mj-lt"/>
            </a:endParaRPr>
          </a:p>
        </p:txBody>
      </p:sp>
      <p:sp>
        <p:nvSpPr>
          <p:cNvPr id="66" name="Freeform 65"/>
          <p:cNvSpPr>
            <a:spLocks/>
          </p:cNvSpPr>
          <p:nvPr userDrawn="1"/>
        </p:nvSpPr>
        <p:spPr bwMode="black">
          <a:xfrm>
            <a:off x="6965595" y="284017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67" name="Freeform 66"/>
          <p:cNvSpPr>
            <a:spLocks/>
          </p:cNvSpPr>
          <p:nvPr userDrawn="1"/>
        </p:nvSpPr>
        <p:spPr bwMode="black">
          <a:xfrm>
            <a:off x="5798084" y="284017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68" name="Freeform 67"/>
          <p:cNvSpPr>
            <a:spLocks noEditPoints="1"/>
          </p:cNvSpPr>
          <p:nvPr userDrawn="1"/>
        </p:nvSpPr>
        <p:spPr bwMode="black">
          <a:xfrm>
            <a:off x="7425276" y="284017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69" name="Freeform 68"/>
          <p:cNvSpPr>
            <a:spLocks/>
          </p:cNvSpPr>
          <p:nvPr userDrawn="1"/>
        </p:nvSpPr>
        <p:spPr bwMode="black">
          <a:xfrm>
            <a:off x="6553371" y="284017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0" name="Freeform 69"/>
          <p:cNvSpPr>
            <a:spLocks/>
          </p:cNvSpPr>
          <p:nvPr userDrawn="1"/>
        </p:nvSpPr>
        <p:spPr bwMode="black">
          <a:xfrm>
            <a:off x="5566209"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1" name="Freeform 70"/>
          <p:cNvSpPr>
            <a:spLocks/>
          </p:cNvSpPr>
          <p:nvPr userDrawn="1"/>
        </p:nvSpPr>
        <p:spPr bwMode="black">
          <a:xfrm>
            <a:off x="5874018" y="207275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2" name="Freeform 71"/>
          <p:cNvSpPr>
            <a:spLocks/>
          </p:cNvSpPr>
          <p:nvPr userDrawn="1"/>
        </p:nvSpPr>
        <p:spPr bwMode="black">
          <a:xfrm>
            <a:off x="6176408" y="186339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3" name="Freeform 72"/>
          <p:cNvSpPr>
            <a:spLocks/>
          </p:cNvSpPr>
          <p:nvPr userDrawn="1"/>
        </p:nvSpPr>
        <p:spPr bwMode="black">
          <a:xfrm>
            <a:off x="6484217"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4" name="Freeform 73"/>
          <p:cNvSpPr>
            <a:spLocks/>
          </p:cNvSpPr>
          <p:nvPr userDrawn="1"/>
        </p:nvSpPr>
        <p:spPr bwMode="black">
          <a:xfrm>
            <a:off x="6785247" y="222501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5" name="Freeform 74"/>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6" name="Freeform 75"/>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7" name="Freeform 76"/>
          <p:cNvSpPr>
            <a:spLocks/>
          </p:cNvSpPr>
          <p:nvPr userDrawn="1"/>
        </p:nvSpPr>
        <p:spPr bwMode="black">
          <a:xfrm>
            <a:off x="7703256"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78" name="Freeform 77"/>
          <p:cNvSpPr>
            <a:spLocks/>
          </p:cNvSpPr>
          <p:nvPr userDrawn="1"/>
        </p:nvSpPr>
        <p:spPr bwMode="black">
          <a:xfrm>
            <a:off x="8011068" y="222501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Tree>
    <p:extLst>
      <p:ext uri="{BB962C8B-B14F-4D97-AF65-F5344CB8AC3E}">
        <p14:creationId xmlns:p14="http://schemas.microsoft.com/office/powerpoint/2010/main" val="175476827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userDrawn="1"/>
        </p:nvGrpSpPr>
        <p:grpSpPr bwMode="auto">
          <a:xfrm>
            <a:off x="3947936" y="4088805"/>
            <a:ext cx="124092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87169786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21393" y="940711"/>
            <a:ext cx="8694007" cy="2878673"/>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userDrawn="1"/>
        </p:nvGrpSpPr>
        <p:grpSpPr bwMode="auto">
          <a:xfrm>
            <a:off x="3947936" y="4088805"/>
            <a:ext cx="1240920" cy="659747"/>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34"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userDrawn="1"/>
        </p:nvCxnSpPr>
        <p:spPr>
          <a:xfrm>
            <a:off x="0" y="5057775"/>
            <a:ext cx="9144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0885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userDrawn="1"/>
        </p:nvSpPr>
        <p:spPr>
          <a:xfrm>
            <a:off x="626132" y="2300013"/>
            <a:ext cx="2467342" cy="646331"/>
          </a:xfrm>
          <a:prstGeom prst="rect">
            <a:avLst/>
          </a:prstGeom>
          <a:noFill/>
        </p:spPr>
        <p:txBody>
          <a:bodyPr wrap="none" lIns="91436" tIns="45718" rIns="91436" bIns="45718"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21" name="Rectangle 20"/>
          <p:cNvSpPr>
            <a:spLocks noChangeArrowheads="1"/>
          </p:cNvSpPr>
          <p:nvPr userDrawn="1"/>
        </p:nvSpPr>
        <p:spPr bwMode="black">
          <a:xfrm>
            <a:off x="6286242" y="2851174"/>
            <a:ext cx="116616" cy="441827"/>
          </a:xfrm>
          <a:prstGeom prst="rect">
            <a:avLst/>
          </a:prstGeom>
          <a:solidFill>
            <a:schemeClr val="tx1"/>
          </a:solidFill>
          <a:ln w="9525">
            <a:noFill/>
            <a:miter lim="800000"/>
            <a:headEnd/>
            <a:tailEnd/>
          </a:ln>
        </p:spPr>
        <p:txBody>
          <a:bodyPr lIns="91436" tIns="45718" rIns="91436" bIns="45718"/>
          <a:lstStyle/>
          <a:p>
            <a:endParaRPr lang="en-US">
              <a:solidFill>
                <a:srgbClr val="0096D6"/>
              </a:solidFill>
              <a:latin typeface="+mj-lt"/>
            </a:endParaRPr>
          </a:p>
        </p:txBody>
      </p:sp>
      <p:sp>
        <p:nvSpPr>
          <p:cNvPr id="22" name="Freeform 21"/>
          <p:cNvSpPr>
            <a:spLocks/>
          </p:cNvSpPr>
          <p:nvPr userDrawn="1"/>
        </p:nvSpPr>
        <p:spPr bwMode="black">
          <a:xfrm>
            <a:off x="6965595" y="284017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23" name="Freeform 22"/>
          <p:cNvSpPr>
            <a:spLocks/>
          </p:cNvSpPr>
          <p:nvPr userDrawn="1"/>
        </p:nvSpPr>
        <p:spPr bwMode="black">
          <a:xfrm>
            <a:off x="5798084" y="284017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0" name="Freeform 39"/>
          <p:cNvSpPr>
            <a:spLocks noEditPoints="1"/>
          </p:cNvSpPr>
          <p:nvPr userDrawn="1"/>
        </p:nvSpPr>
        <p:spPr bwMode="black">
          <a:xfrm>
            <a:off x="7425276" y="284017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1" name="Freeform 40"/>
          <p:cNvSpPr>
            <a:spLocks/>
          </p:cNvSpPr>
          <p:nvPr userDrawn="1"/>
        </p:nvSpPr>
        <p:spPr bwMode="black">
          <a:xfrm>
            <a:off x="6553371" y="284017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2" name="Freeform 41"/>
          <p:cNvSpPr>
            <a:spLocks/>
          </p:cNvSpPr>
          <p:nvPr userDrawn="1"/>
        </p:nvSpPr>
        <p:spPr bwMode="black">
          <a:xfrm>
            <a:off x="5566209" y="222501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3" name="Freeform 42"/>
          <p:cNvSpPr>
            <a:spLocks/>
          </p:cNvSpPr>
          <p:nvPr userDrawn="1"/>
        </p:nvSpPr>
        <p:spPr bwMode="black">
          <a:xfrm>
            <a:off x="5874018" y="207275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4" name="Freeform 43"/>
          <p:cNvSpPr>
            <a:spLocks/>
          </p:cNvSpPr>
          <p:nvPr userDrawn="1"/>
        </p:nvSpPr>
        <p:spPr bwMode="black">
          <a:xfrm>
            <a:off x="6176408" y="186339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5" name="Freeform 44"/>
          <p:cNvSpPr>
            <a:spLocks/>
          </p:cNvSpPr>
          <p:nvPr userDrawn="1"/>
        </p:nvSpPr>
        <p:spPr bwMode="black">
          <a:xfrm>
            <a:off x="6484217" y="207275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6" name="Freeform 45"/>
          <p:cNvSpPr>
            <a:spLocks/>
          </p:cNvSpPr>
          <p:nvPr userDrawn="1"/>
        </p:nvSpPr>
        <p:spPr bwMode="black">
          <a:xfrm>
            <a:off x="6785247" y="222501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7" name="Freeform 46"/>
          <p:cNvSpPr>
            <a:spLocks/>
          </p:cNvSpPr>
          <p:nvPr userDrawn="1"/>
        </p:nvSpPr>
        <p:spPr bwMode="black">
          <a:xfrm>
            <a:off x="7093060"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8" name="Freeform 47"/>
          <p:cNvSpPr>
            <a:spLocks/>
          </p:cNvSpPr>
          <p:nvPr userDrawn="1"/>
        </p:nvSpPr>
        <p:spPr bwMode="black">
          <a:xfrm>
            <a:off x="7400872" y="186339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49" name="Freeform 48"/>
          <p:cNvSpPr>
            <a:spLocks/>
          </p:cNvSpPr>
          <p:nvPr userDrawn="1"/>
        </p:nvSpPr>
        <p:spPr bwMode="black">
          <a:xfrm>
            <a:off x="7703256" y="207275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
        <p:nvSpPr>
          <p:cNvPr id="50" name="Freeform 49"/>
          <p:cNvSpPr>
            <a:spLocks/>
          </p:cNvSpPr>
          <p:nvPr userDrawn="1"/>
        </p:nvSpPr>
        <p:spPr bwMode="black">
          <a:xfrm>
            <a:off x="8011068" y="222501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91436" tIns="45718" rIns="91436" bIns="45718"/>
          <a:lstStyle/>
          <a:p>
            <a:endParaRPr lang="en-US">
              <a:solidFill>
                <a:srgbClr val="0096D6"/>
              </a:solidFill>
              <a:latin typeface="+mj-lt"/>
            </a:endParaRPr>
          </a:p>
        </p:txBody>
      </p:sp>
    </p:spTree>
    <p:extLst>
      <p:ext uri="{BB962C8B-B14F-4D97-AF65-F5344CB8AC3E}">
        <p14:creationId xmlns:p14="http://schemas.microsoft.com/office/powerpoint/2010/main" val="101653953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9702" y="1004809"/>
            <a:ext cx="8551441" cy="3724274"/>
          </a:xfrm>
          <a:prstGeom prst="rect">
            <a:avLst/>
          </a:prstGeom>
        </p:spPr>
        <p:txBody>
          <a:bodyPr lIns="91436" tIns="45718" rIns="91436" bIns="4571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7424171"/>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47" name="Rectangle 46"/>
          <p:cNvSpPr/>
          <p:nvPr/>
        </p:nvSpPr>
        <p:spPr>
          <a:xfrm>
            <a:off x="3405354" y="4461478"/>
            <a:ext cx="599089" cy="859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6" name="Rectangle 45"/>
          <p:cNvSpPr/>
          <p:nvPr/>
        </p:nvSpPr>
        <p:spPr>
          <a:xfrm>
            <a:off x="1460940" y="4461478"/>
            <a:ext cx="472965" cy="859220"/>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5" name="Rectangle 44"/>
          <p:cNvSpPr/>
          <p:nvPr/>
        </p:nvSpPr>
        <p:spPr>
          <a:xfrm>
            <a:off x="4771697" y="4461478"/>
            <a:ext cx="472965" cy="859220"/>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3" name="Rounded Rectangle 32"/>
          <p:cNvSpPr/>
          <p:nvPr/>
        </p:nvSpPr>
        <p:spPr>
          <a:xfrm rot="10800000" flipH="1">
            <a:off x="2856506" y="623455"/>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8" name="Rounded Rectangle 27"/>
          <p:cNvSpPr/>
          <p:nvPr userDrawn="1"/>
        </p:nvSpPr>
        <p:spPr>
          <a:xfrm rot="10800000" flipH="1">
            <a:off x="821966" y="3537586"/>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9" name="Rounded Rectangle 28"/>
          <p:cNvSpPr/>
          <p:nvPr userDrawn="1"/>
        </p:nvSpPr>
        <p:spPr>
          <a:xfrm rot="10800000" flipH="1">
            <a:off x="1332506" y="1485901"/>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0" name="Rounded Rectangle 29"/>
          <p:cNvSpPr/>
          <p:nvPr/>
        </p:nvSpPr>
        <p:spPr>
          <a:xfrm rot="10800000" flipH="1">
            <a:off x="5869870" y="4960620"/>
            <a:ext cx="780312" cy="2489662"/>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1" name="Rounded Rectangle 30"/>
          <p:cNvSpPr/>
          <p:nvPr/>
        </p:nvSpPr>
        <p:spPr>
          <a:xfrm rot="10800000" flipH="1">
            <a:off x="6933207" y="4960621"/>
            <a:ext cx="656314" cy="113061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4" name="Rounded Rectangle 33"/>
          <p:cNvSpPr/>
          <p:nvPr/>
        </p:nvSpPr>
        <p:spPr>
          <a:xfrm rot="10800000" flipH="1">
            <a:off x="2191488" y="5039590"/>
            <a:ext cx="662549" cy="474829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5" name="Rounded Rectangle 34"/>
          <p:cNvSpPr/>
          <p:nvPr/>
        </p:nvSpPr>
        <p:spPr>
          <a:xfrm rot="10800000" flipH="1">
            <a:off x="2794162" y="5001447"/>
            <a:ext cx="779356" cy="415973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6" name="Rounded Rectangle 35"/>
          <p:cNvSpPr/>
          <p:nvPr/>
        </p:nvSpPr>
        <p:spPr>
          <a:xfrm rot="10800000" flipH="1">
            <a:off x="4920835" y="768928"/>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7" name="Rounded Rectangle 36"/>
          <p:cNvSpPr/>
          <p:nvPr/>
        </p:nvSpPr>
        <p:spPr>
          <a:xfrm rot="10800000" flipH="1">
            <a:off x="5391889" y="1298864"/>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8" name="Rounded Rectangle 37"/>
          <p:cNvSpPr/>
          <p:nvPr userDrawn="1"/>
        </p:nvSpPr>
        <p:spPr>
          <a:xfrm rot="10800000" flipH="1">
            <a:off x="341314" y="5031566"/>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9" name="Rounded Rectangle 38"/>
          <p:cNvSpPr/>
          <p:nvPr/>
        </p:nvSpPr>
        <p:spPr>
          <a:xfrm rot="10800000" flipH="1">
            <a:off x="8038251" y="6238703"/>
            <a:ext cx="780312" cy="2489662"/>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1" name="Rounded Rectangle 40"/>
          <p:cNvSpPr/>
          <p:nvPr/>
        </p:nvSpPr>
        <p:spPr>
          <a:xfrm rot="10800000" flipH="1">
            <a:off x="8162250" y="1298864"/>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2" name="Rounded Rectangle 41"/>
          <p:cNvSpPr/>
          <p:nvPr/>
        </p:nvSpPr>
        <p:spPr>
          <a:xfrm rot="10800000" flipH="1">
            <a:off x="3770907" y="1485901"/>
            <a:ext cx="656314" cy="318230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85" name="Rectangle 84"/>
          <p:cNvSpPr/>
          <p:nvPr/>
        </p:nvSpPr>
        <p:spPr>
          <a:xfrm>
            <a:off x="0" y="1788"/>
            <a:ext cx="9129008" cy="4783736"/>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4" name="Rectangle 43"/>
          <p:cNvSpPr/>
          <p:nvPr userDrawn="1"/>
        </p:nvSpPr>
        <p:spPr>
          <a:xfrm>
            <a:off x="1" y="4908950"/>
            <a:ext cx="9129008" cy="23455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8" name="Subtitle 2"/>
          <p:cNvSpPr>
            <a:spLocks noGrp="1"/>
          </p:cNvSpPr>
          <p:nvPr>
            <p:ph type="subTitle" idx="1" hasCustomPrompt="1"/>
          </p:nvPr>
        </p:nvSpPr>
        <p:spPr>
          <a:xfrm>
            <a:off x="236383" y="3348052"/>
            <a:ext cx="8112126" cy="288131"/>
          </a:xfrm>
        </p:spPr>
        <p:txBody>
          <a:bodyPr anchor="b" anchorCtr="0">
            <a:noAutofit/>
          </a:bodyPr>
          <a:lstStyle>
            <a:lvl1pPr marL="0" indent="0" algn="l">
              <a:buNone/>
              <a:defRPr lang="en-US" sz="1500" b="0" kern="1200" dirty="0">
                <a:solidFill>
                  <a:schemeClr val="bg1"/>
                </a:solidFill>
                <a:latin typeface="+mj-lt"/>
                <a:ea typeface="+mn-ea"/>
                <a:cs typeface="+mn-c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pPr marL="0" lvl="0" indent="0" algn="l" defTabSz="685862"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73"/>
            <a:ext cx="8112125" cy="2180429"/>
          </a:xfrm>
        </p:spPr>
        <p:txBody>
          <a:bodyPr/>
          <a:lstStyle>
            <a:lvl1pPr algn="l" defTabSz="685862" rtl="0" eaLnBrk="1" latinLnBrk="0" hangingPunct="1">
              <a:lnSpc>
                <a:spcPct val="90000"/>
              </a:lnSpc>
              <a:spcBef>
                <a:spcPct val="0"/>
              </a:spcBef>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341800" y="226414"/>
            <a:ext cx="630141" cy="335858"/>
            <a:chOff x="609606" y="528528"/>
            <a:chExt cx="1444732" cy="763787"/>
          </a:xfrm>
          <a:solidFill>
            <a:schemeClr val="bg1"/>
          </a:soli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62"/>
              <a:endParaRPr lang="en-US" sz="1400" dirty="0">
                <a:solidFill>
                  <a:srgbClr val="0096D6"/>
                </a:solidFill>
                <a:latin typeface="Aria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62"/>
              <a:endParaRPr lang="en-US" sz="1400" dirty="0">
                <a:solidFill>
                  <a:srgbClr val="0096D6"/>
                </a:solidFill>
                <a:latin typeface="Arial"/>
              </a:endParaRPr>
            </a:p>
          </p:txBody>
        </p:sp>
      </p:grpSp>
      <p:sp>
        <p:nvSpPr>
          <p:cNvPr id="56" name="Rectangle 4"/>
          <p:cNvSpPr>
            <a:spLocks noChangeArrowheads="1"/>
          </p:cNvSpPr>
          <p:nvPr userDrawn="1"/>
        </p:nvSpPr>
        <p:spPr bwMode="ltGray">
          <a:xfrm>
            <a:off x="265667"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C0C0C0"/>
                </a:solidFill>
                <a:latin typeface="Arial"/>
              </a:rPr>
              <a:t>© 2013 Cisco and/or its affiliates. All rights reserved.</a:t>
            </a:r>
            <a:endParaRPr lang="en-US" sz="500" dirty="0">
              <a:solidFill>
                <a:srgbClr val="C0C0C0"/>
              </a:solidFill>
              <a:latin typeface="Arial"/>
            </a:endParaRPr>
          </a:p>
        </p:txBody>
      </p:sp>
      <p:sp>
        <p:nvSpPr>
          <p:cNvPr id="57" name="Rectangle 5"/>
          <p:cNvSpPr>
            <a:spLocks noChangeArrowheads="1"/>
          </p:cNvSpPr>
          <p:nvPr userDrawn="1"/>
        </p:nvSpPr>
        <p:spPr bwMode="ltGray">
          <a:xfrm>
            <a:off x="7934471" y="4930687"/>
            <a:ext cx="641180" cy="139142"/>
          </a:xfrm>
          <a:prstGeom prst="rect">
            <a:avLst/>
          </a:prstGeom>
          <a:noFill/>
          <a:ln w="9525">
            <a:noFill/>
            <a:miter lim="800000"/>
            <a:headEnd/>
            <a:tailEnd/>
          </a:ln>
          <a:effectLst/>
        </p:spPr>
        <p:txBody>
          <a:bodyPr wrap="none" lIns="61598" tIns="30798" rIns="61598" bIns="30798" anchor="b">
            <a:spAutoFit/>
          </a:bodyPr>
          <a:lstStyle/>
          <a:p>
            <a:pPr algn="r" defTabSz="610846"/>
            <a:r>
              <a:rPr lang="en-US" sz="500" dirty="0">
                <a:solidFill>
                  <a:srgbClr val="C0C0C0"/>
                </a:solidFill>
                <a:latin typeface="Arial"/>
              </a:rPr>
              <a:t>Cisco Confidential</a:t>
            </a:r>
          </a:p>
        </p:txBody>
      </p:sp>
      <p:sp>
        <p:nvSpPr>
          <p:cNvPr id="58" name="Rectangle 7"/>
          <p:cNvSpPr>
            <a:spLocks noChangeArrowheads="1"/>
          </p:cNvSpPr>
          <p:nvPr userDrawn="1"/>
        </p:nvSpPr>
        <p:spPr bwMode="ltGray">
          <a:xfrm>
            <a:off x="8674648" y="4923769"/>
            <a:ext cx="206721" cy="142982"/>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500">
                <a:solidFill>
                  <a:srgbClr val="C0C0C0"/>
                </a:solidFill>
                <a:latin typeface="Arial"/>
              </a:rPr>
              <a:pPr algn="r" defTabSz="610846"/>
              <a:t>‹#›</a:t>
            </a:fld>
            <a:endParaRPr lang="en-US" sz="500" dirty="0">
              <a:solidFill>
                <a:srgbClr val="C0C0C0"/>
              </a:solidFill>
              <a:latin typeface="Arial"/>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7"/>
            <a:ext cx="8124560" cy="300038"/>
          </a:xfrm>
        </p:spPr>
        <p:txBody>
          <a:bodyPr/>
          <a:lstStyle>
            <a:lvl1pPr marL="0" indent="0">
              <a:buFontTx/>
              <a:buNone/>
              <a:defRPr lang="en-US" sz="1100" kern="1200" dirty="0" smtClean="0">
                <a:solidFill>
                  <a:schemeClr val="bg1"/>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9296959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White">
    <p:spTree>
      <p:nvGrpSpPr>
        <p:cNvPr id="1" name=""/>
        <p:cNvGrpSpPr/>
        <p:nvPr/>
      </p:nvGrpSpPr>
      <p:grpSpPr>
        <a:xfrm>
          <a:off x="0" y="0"/>
          <a:ext cx="0" cy="0"/>
          <a:chOff x="0" y="0"/>
          <a:chExt cx="0" cy="0"/>
        </a:xfrm>
      </p:grpSpPr>
      <p:sp>
        <p:nvSpPr>
          <p:cNvPr id="85" name="Rectangle 84"/>
          <p:cNvSpPr/>
          <p:nvPr/>
        </p:nvSpPr>
        <p:spPr>
          <a:xfrm>
            <a:off x="0" y="1788"/>
            <a:ext cx="9129008" cy="4783736"/>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4" name="Rectangle 43"/>
          <p:cNvSpPr/>
          <p:nvPr userDrawn="1"/>
        </p:nvSpPr>
        <p:spPr>
          <a:xfrm>
            <a:off x="1" y="4908950"/>
            <a:ext cx="9129008" cy="23455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8" name="Subtitle 2"/>
          <p:cNvSpPr>
            <a:spLocks noGrp="1"/>
          </p:cNvSpPr>
          <p:nvPr>
            <p:ph type="subTitle" idx="1" hasCustomPrompt="1"/>
          </p:nvPr>
        </p:nvSpPr>
        <p:spPr>
          <a:xfrm>
            <a:off x="236383" y="3348052"/>
            <a:ext cx="8112126" cy="288131"/>
          </a:xfrm>
        </p:spPr>
        <p:txBody>
          <a:bodyPr anchor="b" anchorCtr="0">
            <a:noAutofit/>
          </a:bodyPr>
          <a:lstStyle>
            <a:lvl1pPr marL="0" indent="0" algn="l">
              <a:buNone/>
              <a:defRPr lang="en-US" sz="1500" b="0" kern="1200" dirty="0">
                <a:solidFill>
                  <a:schemeClr val="bg1"/>
                </a:solidFill>
                <a:latin typeface="+mj-lt"/>
                <a:ea typeface="+mn-ea"/>
                <a:cs typeface="+mn-c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pPr marL="0" lvl="0" indent="0" algn="l" defTabSz="685862" rtl="0" eaLnBrk="1" latinLnBrk="0" hangingPunct="1">
              <a:lnSpc>
                <a:spcPct val="95000"/>
              </a:lnSpc>
              <a:spcBef>
                <a:spcPts val="108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936173"/>
            <a:ext cx="8112125" cy="2180429"/>
          </a:xfrm>
        </p:spPr>
        <p:txBody>
          <a:bodyPr/>
          <a:lstStyle>
            <a:lvl1pPr algn="l" defTabSz="685862" rtl="0" eaLnBrk="1" latinLnBrk="0" hangingPunct="1">
              <a:lnSpc>
                <a:spcPct val="90000"/>
              </a:lnSpc>
              <a:spcBef>
                <a:spcPct val="0"/>
              </a:spcBef>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341800" y="226414"/>
            <a:ext cx="630141" cy="335858"/>
            <a:chOff x="609606" y="528528"/>
            <a:chExt cx="1444732" cy="763787"/>
          </a:xfrm>
          <a:solidFill>
            <a:schemeClr val="bg1"/>
          </a:soli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62"/>
              <a:endParaRPr lang="en-US" sz="1400" dirty="0">
                <a:solidFill>
                  <a:srgbClr val="0096D6"/>
                </a:solidFill>
                <a:latin typeface="Arial"/>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62"/>
              <a:endParaRPr lang="en-US" sz="1400" dirty="0">
                <a:solidFill>
                  <a:srgbClr val="0096D6"/>
                </a:solidFill>
                <a:latin typeface="Arial"/>
              </a:endParaRPr>
            </a:p>
          </p:txBody>
        </p:sp>
      </p:grpSp>
      <p:sp>
        <p:nvSpPr>
          <p:cNvPr id="56" name="Rectangle 4"/>
          <p:cNvSpPr>
            <a:spLocks noChangeArrowheads="1"/>
          </p:cNvSpPr>
          <p:nvPr userDrawn="1"/>
        </p:nvSpPr>
        <p:spPr bwMode="ltGray">
          <a:xfrm>
            <a:off x="265667"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C0C0C0"/>
                </a:solidFill>
                <a:latin typeface="Arial"/>
              </a:rPr>
              <a:t>© 2013 Cisco and/or its affiliates. All rights reserved.</a:t>
            </a:r>
            <a:endParaRPr lang="en-US" sz="500" dirty="0">
              <a:solidFill>
                <a:srgbClr val="C0C0C0"/>
              </a:solidFill>
              <a:latin typeface="Arial"/>
            </a:endParaRPr>
          </a:p>
        </p:txBody>
      </p:sp>
      <p:sp>
        <p:nvSpPr>
          <p:cNvPr id="57" name="Rectangle 5"/>
          <p:cNvSpPr>
            <a:spLocks noChangeArrowheads="1"/>
          </p:cNvSpPr>
          <p:nvPr userDrawn="1"/>
        </p:nvSpPr>
        <p:spPr bwMode="ltGray">
          <a:xfrm>
            <a:off x="7934471" y="4930687"/>
            <a:ext cx="641180" cy="139142"/>
          </a:xfrm>
          <a:prstGeom prst="rect">
            <a:avLst/>
          </a:prstGeom>
          <a:noFill/>
          <a:ln w="9525">
            <a:noFill/>
            <a:miter lim="800000"/>
            <a:headEnd/>
            <a:tailEnd/>
          </a:ln>
          <a:effectLst/>
        </p:spPr>
        <p:txBody>
          <a:bodyPr wrap="none" lIns="61598" tIns="30798" rIns="61598" bIns="30798" anchor="b">
            <a:spAutoFit/>
          </a:bodyPr>
          <a:lstStyle/>
          <a:p>
            <a:pPr algn="r" defTabSz="610846"/>
            <a:r>
              <a:rPr lang="en-US" sz="500" dirty="0">
                <a:solidFill>
                  <a:srgbClr val="C0C0C0"/>
                </a:solidFill>
                <a:latin typeface="Arial"/>
              </a:rPr>
              <a:t>Cisco Confidential</a:t>
            </a:r>
          </a:p>
        </p:txBody>
      </p:sp>
      <p:sp>
        <p:nvSpPr>
          <p:cNvPr id="58" name="Rectangle 7"/>
          <p:cNvSpPr>
            <a:spLocks noChangeArrowheads="1"/>
          </p:cNvSpPr>
          <p:nvPr userDrawn="1"/>
        </p:nvSpPr>
        <p:spPr bwMode="ltGray">
          <a:xfrm>
            <a:off x="8674648" y="4923769"/>
            <a:ext cx="206721" cy="142982"/>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500">
                <a:solidFill>
                  <a:srgbClr val="C0C0C0"/>
                </a:solidFill>
                <a:latin typeface="Arial"/>
              </a:rPr>
              <a:pPr algn="r" defTabSz="610846"/>
              <a:t>‹#›</a:t>
            </a:fld>
            <a:endParaRPr lang="en-US" sz="500" dirty="0">
              <a:solidFill>
                <a:srgbClr val="C0C0C0"/>
              </a:solidFill>
              <a:latin typeface="Arial"/>
            </a:endParaRPr>
          </a:p>
        </p:txBody>
      </p:sp>
      <p:sp>
        <p:nvSpPr>
          <p:cNvPr id="51" name="Text Placeholder 50"/>
          <p:cNvSpPr>
            <a:spLocks noGrp="1"/>
          </p:cNvSpPr>
          <p:nvPr>
            <p:ph type="body" sz="quarter" idx="10" hasCustomPrompt="1"/>
          </p:nvPr>
        </p:nvSpPr>
        <p:spPr>
          <a:xfrm>
            <a:off x="235806" y="3589445"/>
            <a:ext cx="8110268" cy="296466"/>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rgbClr val="6DB344"/>
                </a:solidFill>
                <a:latin typeface="+mj-lt"/>
                <a:ea typeface="+mn-ea"/>
                <a:cs typeface="+mn-cs"/>
              </a:defRPr>
            </a:lvl2pPr>
            <a:lvl3pPr>
              <a:buFontTx/>
              <a:buNone/>
              <a:defRPr lang="en-US" sz="1500" kern="1200" dirty="0" smtClean="0">
                <a:solidFill>
                  <a:srgbClr val="6DB344"/>
                </a:solidFill>
                <a:latin typeface="+mj-lt"/>
                <a:ea typeface="+mn-ea"/>
                <a:cs typeface="+mn-cs"/>
              </a:defRPr>
            </a:lvl3pPr>
            <a:lvl4pPr>
              <a:buFontTx/>
              <a:buNone/>
              <a:defRPr lang="en-US" sz="1500" kern="1200" dirty="0" smtClean="0">
                <a:solidFill>
                  <a:srgbClr val="6DB344"/>
                </a:solidFill>
                <a:latin typeface="+mj-lt"/>
                <a:ea typeface="+mn-ea"/>
                <a:cs typeface="+mn-cs"/>
              </a:defRPr>
            </a:lvl4pPr>
            <a:lvl5pPr>
              <a:buFontTx/>
              <a:buNone/>
              <a:defRPr lang="en-US" sz="15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235805" y="3955257"/>
            <a:ext cx="8124560" cy="300038"/>
          </a:xfrm>
        </p:spPr>
        <p:txBody>
          <a:bodyPr/>
          <a:lstStyle>
            <a:lvl1pPr marL="0" indent="0">
              <a:buFontTx/>
              <a:buNone/>
              <a:defRPr lang="en-US" sz="1100" kern="1200" dirty="0" smtClean="0">
                <a:solidFill>
                  <a:schemeClr val="bg1"/>
                </a:solidFill>
                <a:latin typeface="+mj-lt"/>
                <a:ea typeface="+mn-ea"/>
                <a:cs typeface="+mn-cs"/>
              </a:defRPr>
            </a:lvl1pPr>
            <a:lvl2pPr marL="0" indent="0">
              <a:buFontTx/>
              <a:buNone/>
              <a:defRPr lang="en-US" sz="1500" kern="1200" dirty="0" smtClean="0">
                <a:solidFill>
                  <a:srgbClr val="6DB344"/>
                </a:solidFill>
                <a:latin typeface="+mj-lt"/>
                <a:ea typeface="+mn-ea"/>
                <a:cs typeface="+mn-cs"/>
              </a:defRPr>
            </a:lvl2pPr>
            <a:lvl3pPr marL="0" indent="0">
              <a:buFontTx/>
              <a:buNone/>
              <a:defRPr lang="en-US" sz="1500" kern="1200" dirty="0" smtClean="0">
                <a:solidFill>
                  <a:srgbClr val="6DB344"/>
                </a:solidFill>
                <a:latin typeface="+mj-lt"/>
                <a:ea typeface="+mn-ea"/>
                <a:cs typeface="+mn-cs"/>
              </a:defRPr>
            </a:lvl3pPr>
            <a:lvl4pPr marL="0" indent="0">
              <a:buFontTx/>
              <a:buNone/>
              <a:defRPr lang="en-US" sz="1500" kern="1200" dirty="0" smtClean="0">
                <a:solidFill>
                  <a:srgbClr val="6DB344"/>
                </a:solidFill>
                <a:latin typeface="+mj-lt"/>
                <a:ea typeface="+mn-ea"/>
                <a:cs typeface="+mn-cs"/>
              </a:defRPr>
            </a:lvl4pPr>
            <a:lvl5pPr marL="0" indent="0">
              <a:buFontTx/>
              <a:buNone/>
              <a:defRPr lang="en-US" sz="1500" kern="1200" dirty="0" smtClean="0">
                <a:solidFill>
                  <a:srgbClr val="6DB344"/>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40094675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3" tIns="34292" rIns="68583" bIns="34292" anchor="ctr"/>
          <a:lstStyle/>
          <a:p>
            <a:endParaRPr lang="en-US">
              <a:latin typeface="+mj-l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83" tIns="34292" rIns="68583" bIns="34292" anchor="ctr"/>
          <a:lstStyle/>
          <a:p>
            <a:endParaRPr lang="en-US">
              <a:latin typeface="+mj-lt"/>
            </a:endParaRPr>
          </a:p>
        </p:txBody>
      </p:sp>
      <p:sp>
        <p:nvSpPr>
          <p:cNvPr id="5" name="Title 1"/>
          <p:cNvSpPr>
            <a:spLocks noGrp="1"/>
          </p:cNvSpPr>
          <p:nvPr>
            <p:ph type="ctrTitle" hasCustomPrompt="1"/>
          </p:nvPr>
        </p:nvSpPr>
        <p:spPr>
          <a:xfrm>
            <a:off x="245456" y="571575"/>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7810545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ounded Rectangle 28"/>
          <p:cNvSpPr/>
          <p:nvPr/>
        </p:nvSpPr>
        <p:spPr>
          <a:xfrm>
            <a:off x="1823499" y="-2677944"/>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0" name="Rounded Rectangle 29"/>
          <p:cNvSpPr/>
          <p:nvPr/>
        </p:nvSpPr>
        <p:spPr>
          <a:xfrm>
            <a:off x="0" y="-478290"/>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1" name="Rounded Rectangle 30"/>
          <p:cNvSpPr/>
          <p:nvPr/>
        </p:nvSpPr>
        <p:spPr>
          <a:xfrm rot="10800000">
            <a:off x="1013792" y="3186455"/>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2" name="Rounded Rectangle 31"/>
          <p:cNvSpPr/>
          <p:nvPr userDrawn="1"/>
        </p:nvSpPr>
        <p:spPr>
          <a:xfrm>
            <a:off x="6585484" y="-218496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3" name="Rounded Rectangle 32"/>
          <p:cNvSpPr/>
          <p:nvPr userDrawn="1"/>
        </p:nvSpPr>
        <p:spPr>
          <a:xfrm>
            <a:off x="8105452" y="4274397"/>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4" name="Rounded Rectangle 33"/>
          <p:cNvSpPr/>
          <p:nvPr/>
        </p:nvSpPr>
        <p:spPr>
          <a:xfrm rot="10800000">
            <a:off x="3036073" y="1137130"/>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 name="Title 1"/>
          <p:cNvSpPr>
            <a:spLocks noGrp="1"/>
          </p:cNvSpPr>
          <p:nvPr>
            <p:ph type="ctrTitle" hasCustomPrompt="1"/>
          </p:nvPr>
        </p:nvSpPr>
        <p:spPr>
          <a:xfrm>
            <a:off x="221393" y="927519"/>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53"/>
            <a:ext cx="8112126" cy="288131"/>
          </a:xfrm>
        </p:spPr>
        <p:txBody>
          <a:bodyPr anchor="b" anchorCtr="0">
            <a:noAutofit/>
          </a:bodyPr>
          <a:lstStyle>
            <a:lvl1pPr marL="0" indent="0" algn="l">
              <a:buNone/>
              <a:defRPr sz="1500" b="0">
                <a:solidFill>
                  <a:schemeClr val="bg1"/>
                </a:solidFill>
                <a:latin typeface="+mj-lt"/>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34471" y="4930687"/>
            <a:ext cx="641180" cy="139142"/>
          </a:xfrm>
          <a:prstGeom prst="rect">
            <a:avLst/>
          </a:prstGeom>
          <a:noFill/>
          <a:ln w="9525">
            <a:noFill/>
            <a:miter lim="800000"/>
            <a:headEnd/>
            <a:tailEnd/>
          </a:ln>
          <a:effectLst/>
        </p:spPr>
        <p:txBody>
          <a:bodyPr wrap="none" lIns="61598" tIns="30798" rIns="61598" bIns="30798" anchor="b">
            <a:spAutoFit/>
          </a:bodyPr>
          <a:lstStyle/>
          <a:p>
            <a:pPr algn="r" defTabSz="610846"/>
            <a:r>
              <a:rPr lang="en-US" sz="500" dirty="0">
                <a:solidFill>
                  <a:srgbClr val="FFFFFF"/>
                </a:solidFill>
                <a:latin typeface="Arial"/>
              </a:rPr>
              <a:t>Cisco Confidential</a:t>
            </a:r>
          </a:p>
        </p:txBody>
      </p:sp>
      <p:grpSp>
        <p:nvGrpSpPr>
          <p:cNvPr id="53" name="Group 5"/>
          <p:cNvGrpSpPr>
            <a:grpSpLocks/>
          </p:cNvGrpSpPr>
          <p:nvPr userDrawn="1"/>
        </p:nvGrpSpPr>
        <p:grpSpPr bwMode="auto">
          <a:xfrm>
            <a:off x="341800" y="228601"/>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grpSp>
      <p:sp>
        <p:nvSpPr>
          <p:cNvPr id="37" name="Rectangle 4"/>
          <p:cNvSpPr>
            <a:spLocks noChangeArrowheads="1"/>
          </p:cNvSpPr>
          <p:nvPr userDrawn="1"/>
        </p:nvSpPr>
        <p:spPr bwMode="ltGray">
          <a:xfrm>
            <a:off x="265667"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FFFFFF"/>
                </a:solidFill>
                <a:latin typeface="Arial"/>
              </a:rPr>
              <a:t>© 2013 Cisco and/or its affiliates. All rights reserved.</a:t>
            </a:r>
            <a:endParaRPr lang="en-US" sz="500" dirty="0">
              <a:solidFill>
                <a:srgbClr val="FFFFFF"/>
              </a:solidFill>
              <a:latin typeface="Arial"/>
            </a:endParaRPr>
          </a:p>
        </p:txBody>
      </p:sp>
      <p:sp>
        <p:nvSpPr>
          <p:cNvPr id="38" name="Rectangle 7"/>
          <p:cNvSpPr>
            <a:spLocks noChangeArrowheads="1"/>
          </p:cNvSpPr>
          <p:nvPr userDrawn="1"/>
        </p:nvSpPr>
        <p:spPr bwMode="ltGray">
          <a:xfrm>
            <a:off x="8674648" y="4923769"/>
            <a:ext cx="206721" cy="142982"/>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500">
                <a:solidFill>
                  <a:srgbClr val="FFFFFF"/>
                </a:solidFill>
                <a:latin typeface="Arial"/>
              </a:rPr>
              <a:pPr algn="r" defTabSz="610846"/>
              <a:t>‹#›</a:t>
            </a:fld>
            <a:endParaRPr lang="en-US" sz="500" dirty="0">
              <a:solidFill>
                <a:srgbClr val="FFFFFF"/>
              </a:solidFill>
              <a:latin typeface="Arial"/>
            </a:endParaRPr>
          </a:p>
        </p:txBody>
      </p:sp>
      <p:sp>
        <p:nvSpPr>
          <p:cNvPr id="39" name="Text Placeholder 38"/>
          <p:cNvSpPr>
            <a:spLocks noGrp="1"/>
          </p:cNvSpPr>
          <p:nvPr>
            <p:ph type="body" sz="quarter" idx="10" hasCustomPrompt="1"/>
          </p:nvPr>
        </p:nvSpPr>
        <p:spPr>
          <a:xfrm>
            <a:off x="235805" y="3587069"/>
            <a:ext cx="8112650" cy="288131"/>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40"/>
            <a:ext cx="8112650" cy="288131"/>
          </a:xfrm>
        </p:spPr>
        <p:txBody>
          <a:bodyPr/>
          <a:lstStyle>
            <a:lvl1pPr marL="0" indent="0">
              <a:buFontTx/>
              <a:buNone/>
              <a:defRPr lang="en-US" sz="11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22059045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grpSp>
        <p:nvGrpSpPr>
          <p:cNvPr id="46" name="Group 45"/>
          <p:cNvGrpSpPr/>
          <p:nvPr userDrawn="1"/>
        </p:nvGrpSpPr>
        <p:grpSpPr>
          <a:xfrm>
            <a:off x="1" y="-1542022"/>
            <a:ext cx="9835191" cy="14534360"/>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a:endParaRPr lang="en-US" sz="1400" dirty="0">
                <a:solidFill>
                  <a:srgbClr val="FFFFFF"/>
                </a:solidFill>
                <a:latin typeface="Arial"/>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a:endParaRPr lang="en-US" sz="1400" dirty="0">
                <a:solidFill>
                  <a:srgbClr val="FFFFFF"/>
                </a:solidFill>
                <a:latin typeface="Arial"/>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a:endParaRPr lang="en-US" sz="1400" dirty="0">
                <a:solidFill>
                  <a:srgbClr val="FFFFFF"/>
                </a:solidFill>
                <a:latin typeface="Arial"/>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a:endParaRPr lang="en-US" sz="1400" dirty="0">
                <a:solidFill>
                  <a:srgbClr val="FFFFFF"/>
                </a:solidFill>
                <a:latin typeface="Arial"/>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a:endParaRPr lang="en-US" sz="1400" dirty="0">
                <a:solidFill>
                  <a:srgbClr val="FFFFFF"/>
                </a:solidFill>
                <a:latin typeface="Arial"/>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2"/>
              <a:endParaRPr lang="en-US" sz="1400" dirty="0">
                <a:solidFill>
                  <a:srgbClr val="FFFFFF"/>
                </a:solidFill>
                <a:latin typeface="Arial"/>
              </a:endParaRPr>
            </a:p>
          </p:txBody>
        </p:sp>
      </p:grpSp>
      <p:sp>
        <p:nvSpPr>
          <p:cNvPr id="2" name="Title 1"/>
          <p:cNvSpPr>
            <a:spLocks noGrp="1"/>
          </p:cNvSpPr>
          <p:nvPr>
            <p:ph type="ctrTitle" hasCustomPrompt="1"/>
          </p:nvPr>
        </p:nvSpPr>
        <p:spPr>
          <a:xfrm>
            <a:off x="221393" y="927519"/>
            <a:ext cx="8112125" cy="2189084"/>
          </a:xfrm>
        </p:spPr>
        <p:txBody>
          <a:bodyPr/>
          <a:lstStyle>
            <a:lvl1pPr>
              <a:lnSpc>
                <a:spcPct val="90000"/>
              </a:lnSpc>
              <a:defRPr sz="45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53"/>
            <a:ext cx="8112126" cy="288131"/>
          </a:xfrm>
        </p:spPr>
        <p:txBody>
          <a:bodyPr anchor="b" anchorCtr="0">
            <a:noAutofit/>
          </a:bodyPr>
          <a:lstStyle>
            <a:lvl1pPr marL="0" indent="0" algn="l">
              <a:buNone/>
              <a:defRPr sz="1500" b="0">
                <a:solidFill>
                  <a:schemeClr val="bg1"/>
                </a:solidFill>
                <a:latin typeface="+mj-lt"/>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7934471" y="4930687"/>
            <a:ext cx="641180" cy="139142"/>
          </a:xfrm>
          <a:prstGeom prst="rect">
            <a:avLst/>
          </a:prstGeom>
          <a:noFill/>
          <a:ln w="9525">
            <a:noFill/>
            <a:miter lim="800000"/>
            <a:headEnd/>
            <a:tailEnd/>
          </a:ln>
          <a:effectLst/>
        </p:spPr>
        <p:txBody>
          <a:bodyPr wrap="none" lIns="61598" tIns="30798" rIns="61598" bIns="30798" anchor="b">
            <a:spAutoFit/>
          </a:bodyPr>
          <a:lstStyle/>
          <a:p>
            <a:pPr algn="r" defTabSz="610846"/>
            <a:r>
              <a:rPr lang="en-US" sz="500" dirty="0">
                <a:solidFill>
                  <a:srgbClr val="FFFFFF"/>
                </a:solidFill>
                <a:latin typeface="Arial"/>
              </a:rPr>
              <a:t>Cisco Confidential</a:t>
            </a:r>
          </a:p>
        </p:txBody>
      </p:sp>
      <p:grpSp>
        <p:nvGrpSpPr>
          <p:cNvPr id="4" name="Group 5"/>
          <p:cNvGrpSpPr>
            <a:grpSpLocks/>
          </p:cNvGrpSpPr>
          <p:nvPr userDrawn="1"/>
        </p:nvGrpSpPr>
        <p:grpSpPr bwMode="auto">
          <a:xfrm>
            <a:off x="341800" y="228601"/>
            <a:ext cx="631526" cy="335757"/>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grpSp>
      <p:sp>
        <p:nvSpPr>
          <p:cNvPr id="37" name="Rectangle 4"/>
          <p:cNvSpPr>
            <a:spLocks noChangeArrowheads="1"/>
          </p:cNvSpPr>
          <p:nvPr userDrawn="1"/>
        </p:nvSpPr>
        <p:spPr bwMode="ltGray">
          <a:xfrm>
            <a:off x="265667"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FFFFFF"/>
                </a:solidFill>
                <a:latin typeface="Arial"/>
              </a:rPr>
              <a:t>© 2013 Cisco and/or its affiliates. All rights reserved.</a:t>
            </a:r>
            <a:endParaRPr lang="en-US" sz="500" dirty="0">
              <a:solidFill>
                <a:srgbClr val="FFFFFF"/>
              </a:solidFill>
              <a:latin typeface="Arial"/>
            </a:endParaRPr>
          </a:p>
        </p:txBody>
      </p:sp>
      <p:sp>
        <p:nvSpPr>
          <p:cNvPr id="38" name="Rectangle 7"/>
          <p:cNvSpPr>
            <a:spLocks noChangeArrowheads="1"/>
          </p:cNvSpPr>
          <p:nvPr userDrawn="1"/>
        </p:nvSpPr>
        <p:spPr bwMode="ltGray">
          <a:xfrm>
            <a:off x="8674648" y="4923769"/>
            <a:ext cx="206721" cy="142982"/>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500">
                <a:solidFill>
                  <a:srgbClr val="FFFFFF"/>
                </a:solidFill>
                <a:latin typeface="Arial"/>
              </a:rPr>
              <a:pPr algn="r" defTabSz="610846"/>
              <a:t>‹#›</a:t>
            </a:fld>
            <a:endParaRPr lang="en-US" sz="500" dirty="0">
              <a:solidFill>
                <a:srgbClr val="FFFFFF"/>
              </a:solidFill>
              <a:latin typeface="Arial"/>
            </a:endParaRPr>
          </a:p>
        </p:txBody>
      </p:sp>
      <p:sp>
        <p:nvSpPr>
          <p:cNvPr id="39" name="Text Placeholder 38"/>
          <p:cNvSpPr>
            <a:spLocks noGrp="1"/>
          </p:cNvSpPr>
          <p:nvPr>
            <p:ph type="body" sz="quarter" idx="10" hasCustomPrompt="1"/>
          </p:nvPr>
        </p:nvSpPr>
        <p:spPr>
          <a:xfrm>
            <a:off x="235805" y="3587069"/>
            <a:ext cx="8112650" cy="288131"/>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235805" y="3954940"/>
            <a:ext cx="8112650" cy="288131"/>
          </a:xfrm>
        </p:spPr>
        <p:txBody>
          <a:bodyPr/>
          <a:lstStyle>
            <a:lvl1pPr marL="0" indent="0">
              <a:buFontTx/>
              <a:buNone/>
              <a:defRPr lang="en-US" sz="1100" kern="1200" dirty="0" smtClean="0">
                <a:solidFill>
                  <a:schemeClr val="bg1"/>
                </a:solidFill>
                <a:latin typeface="+mj-lt"/>
                <a:ea typeface="+mn-ea"/>
                <a:cs typeface="+mn-cs"/>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val="36613231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pPr defTabSz="685862"/>
            <a:endParaRPr lang="en-US" sz="1400" dirty="0">
              <a:solidFill>
                <a:srgbClr val="0096D6"/>
              </a:solidFill>
              <a:latin typeface="Arial"/>
            </a:endParaRPr>
          </a:p>
        </p:txBody>
      </p:sp>
      <p:sp>
        <p:nvSpPr>
          <p:cNvPr id="47" name="Rectangle 3"/>
          <p:cNvSpPr>
            <a:spLocks noChangeArrowheads="1"/>
          </p:cNvSpPr>
          <p:nvPr userDrawn="1"/>
        </p:nvSpPr>
        <p:spPr bwMode="hidden">
          <a:xfrm>
            <a:off x="0" y="0"/>
            <a:ext cx="9144000" cy="133350"/>
          </a:xfrm>
          <a:prstGeom prst="rect">
            <a:avLst/>
          </a:prstGeom>
          <a:solidFill>
            <a:srgbClr val="08252E"/>
          </a:solidFill>
          <a:ln w="25400" algn="ctr">
            <a:noFill/>
            <a:miter lim="800000"/>
            <a:headEnd/>
            <a:tailEnd/>
          </a:ln>
          <a:effectLst/>
        </p:spPr>
        <p:txBody>
          <a:bodyPr wrap="none" lIns="68586" tIns="34294" rIns="68586" bIns="34294" anchor="ctr"/>
          <a:lstStyle/>
          <a:p>
            <a:pPr defTabSz="685862"/>
            <a:endParaRPr lang="en-US" sz="1400" dirty="0">
              <a:solidFill>
                <a:srgbClr val="0096D6"/>
              </a:solidFill>
              <a:latin typeface="Arial"/>
            </a:endParaRPr>
          </a:p>
        </p:txBody>
      </p:sp>
      <p:pic>
        <p:nvPicPr>
          <p:cNvPr id="16" name="Picture 15" descr="segue textur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31" name="Rectangle 30"/>
          <p:cNvSpPr/>
          <p:nvPr userDrawn="1"/>
        </p:nvSpPr>
        <p:spPr>
          <a:xfrm>
            <a:off x="217358" y="2267175"/>
            <a:ext cx="8694295" cy="2518348"/>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 name="Title 1"/>
          <p:cNvSpPr>
            <a:spLocks noGrp="1"/>
          </p:cNvSpPr>
          <p:nvPr>
            <p:ph type="ctrTitle" hasCustomPrompt="1"/>
          </p:nvPr>
        </p:nvSpPr>
        <p:spPr>
          <a:xfrm>
            <a:off x="221393" y="312841"/>
            <a:ext cx="8112125" cy="1805282"/>
          </a:xfrm>
        </p:spPr>
        <p:txBody>
          <a:bodyPr/>
          <a:lstStyle>
            <a:lvl1pPr algn="l" defTabSz="685862" rtl="0" eaLnBrk="1" latinLnBrk="0" hangingPunct="1">
              <a:lnSpc>
                <a:spcPct val="80000"/>
              </a:lnSpc>
              <a:spcBef>
                <a:spcPct val="0"/>
              </a:spcBef>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146924096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33375" y="2330055"/>
            <a:ext cx="8477250" cy="2578894"/>
          </a:xfrm>
          <a:prstGeom prst="rect">
            <a:avLst/>
          </a:prstGeom>
        </p:spPr>
      </p:pic>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pPr defTabSz="685862"/>
            <a:endParaRPr lang="en-US" sz="1400" dirty="0">
              <a:solidFill>
                <a:srgbClr val="0096D6"/>
              </a:solidFill>
              <a:latin typeface="Arial"/>
            </a:endParaRPr>
          </a:p>
        </p:txBody>
      </p:sp>
      <p:sp>
        <p:nvSpPr>
          <p:cNvPr id="47" name="Rectangle 3"/>
          <p:cNvSpPr>
            <a:spLocks noChangeArrowheads="1"/>
          </p:cNvSpPr>
          <p:nvPr userDrawn="1"/>
        </p:nvSpPr>
        <p:spPr bwMode="hidden">
          <a:xfrm>
            <a:off x="0" y="0"/>
            <a:ext cx="9144000" cy="133350"/>
          </a:xfrm>
          <a:prstGeom prst="rect">
            <a:avLst/>
          </a:prstGeom>
          <a:solidFill>
            <a:srgbClr val="08252E"/>
          </a:solidFill>
          <a:ln w="25400" algn="ctr">
            <a:noFill/>
            <a:miter lim="800000"/>
            <a:headEnd/>
            <a:tailEnd/>
          </a:ln>
          <a:effectLst/>
        </p:spPr>
        <p:txBody>
          <a:bodyPr wrap="none" lIns="68586" tIns="34294" rIns="68586" bIns="34294" anchor="ctr"/>
          <a:lstStyle/>
          <a:p>
            <a:pPr defTabSz="685862"/>
            <a:endParaRPr lang="en-US" sz="1400" dirty="0">
              <a:solidFill>
                <a:srgbClr val="0096D6"/>
              </a:solidFill>
              <a:latin typeface="Arial"/>
            </a:endParaRPr>
          </a:p>
        </p:txBody>
      </p:sp>
      <p:sp>
        <p:nvSpPr>
          <p:cNvPr id="31" name="Rectangle 30"/>
          <p:cNvSpPr/>
          <p:nvPr userDrawn="1"/>
        </p:nvSpPr>
        <p:spPr>
          <a:xfrm>
            <a:off x="217358" y="2267176"/>
            <a:ext cx="8694295" cy="1290413"/>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 name="Title 1"/>
          <p:cNvSpPr>
            <a:spLocks noGrp="1"/>
          </p:cNvSpPr>
          <p:nvPr>
            <p:ph type="ctrTitle" hasCustomPrompt="1"/>
          </p:nvPr>
        </p:nvSpPr>
        <p:spPr>
          <a:xfrm>
            <a:off x="221393" y="1330906"/>
            <a:ext cx="8112125" cy="1805282"/>
          </a:xfrm>
        </p:spPr>
        <p:txBody>
          <a:bodyPr/>
          <a:lstStyle>
            <a:lvl1pPr algn="l" defTabSz="685862" rtl="0" eaLnBrk="1" latinLnBrk="0" hangingPunct="1">
              <a:lnSpc>
                <a:spcPct val="80000"/>
              </a:lnSpc>
              <a:spcBef>
                <a:spcPct val="0"/>
              </a:spcBef>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3621629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0923" cy="628650"/>
          </a:xfrm>
        </p:spPr>
        <p:txBody>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3232" y="1008126"/>
            <a:ext cx="8570912" cy="3723894"/>
          </a:xfrm>
        </p:spPr>
        <p:txBody>
          <a:bodyPr>
            <a:noAutofit/>
          </a:bodyPr>
          <a:lstStyle>
            <a:lvl1pPr>
              <a:lnSpc>
                <a:spcPct val="95000"/>
              </a:lnSpc>
              <a:spcBef>
                <a:spcPts val="1110"/>
              </a:spcBef>
              <a:buClr>
                <a:srgbClr val="96CA4B"/>
              </a:buClr>
              <a:tabLst/>
              <a:defRPr sz="1700">
                <a:solidFill>
                  <a:schemeClr val="bg1"/>
                </a:solidFill>
                <a:latin typeface="+mj-lt"/>
              </a:defRPr>
            </a:lvl1pPr>
            <a:lvl2pPr>
              <a:lnSpc>
                <a:spcPct val="95000"/>
              </a:lnSpc>
              <a:spcBef>
                <a:spcPts val="450"/>
              </a:spcBef>
              <a:tabLst/>
              <a:defRPr>
                <a:solidFill>
                  <a:schemeClr val="bg1"/>
                </a:solidFill>
                <a:latin typeface="+mj-lt"/>
              </a:defRPr>
            </a:lvl2pPr>
            <a:lvl3pPr>
              <a:tabLst/>
              <a:defRPr>
                <a:solidFill>
                  <a:schemeClr val="bg1"/>
                </a:solidFill>
                <a:latin typeface="+mj-lt"/>
              </a:defRPr>
            </a:lvl3pPr>
            <a:lvl4pPr>
              <a:tabLst/>
              <a:defRPr>
                <a:solidFill>
                  <a:schemeClr val="bg1"/>
                </a:solidFill>
                <a:latin typeface="+mj-lt"/>
              </a:defRPr>
            </a:lvl4pPr>
            <a:lvl5pPr>
              <a:tabLst/>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67064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004810"/>
            <a:ext cx="4021116" cy="3724275"/>
          </a:xfrm>
        </p:spPr>
        <p:txBody>
          <a:bodyPr>
            <a:noAutofit/>
          </a:bodyPr>
          <a:lstStyle>
            <a:lvl1pPr>
              <a:lnSpc>
                <a:spcPct val="95000"/>
              </a:lnSpc>
              <a:spcBef>
                <a:spcPts val="1110"/>
              </a:spcBef>
              <a:defRPr sz="1400">
                <a:solidFill>
                  <a:schemeClr val="bg1"/>
                </a:solidFill>
                <a:latin typeface="+mj-lt"/>
              </a:defRPr>
            </a:lvl1pPr>
            <a:lvl2pPr>
              <a:lnSpc>
                <a:spcPct val="95000"/>
              </a:lnSpc>
              <a:spcBef>
                <a:spcPts val="450"/>
              </a:spcBef>
              <a:defRPr sz="1100">
                <a:solidFill>
                  <a:schemeClr val="bg1"/>
                </a:solidFill>
                <a:latin typeface="+mj-lt"/>
              </a:defRPr>
            </a:lvl2pPr>
            <a:lvl3pPr>
              <a:defRPr sz="900">
                <a:solidFill>
                  <a:schemeClr val="bg1"/>
                </a:solidFill>
                <a:latin typeface="+mj-lt"/>
              </a:defRPr>
            </a:lvl3pPr>
            <a:lvl4pPr>
              <a:defRPr sz="800">
                <a:solidFill>
                  <a:schemeClr val="bg1"/>
                </a:solidFill>
                <a:latin typeface="+mj-lt"/>
              </a:defRPr>
            </a:lvl4pPr>
            <a:lvl5pPr>
              <a:defRPr sz="80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588185" y="1004810"/>
            <a:ext cx="4222440" cy="3724275"/>
          </a:xfrm>
        </p:spPr>
        <p:txBody>
          <a:bodyPr>
            <a:noAutofit/>
          </a:bodyPr>
          <a:lstStyle>
            <a:lvl1pPr>
              <a:lnSpc>
                <a:spcPct val="95000"/>
              </a:lnSpc>
              <a:spcBef>
                <a:spcPts val="1110"/>
              </a:spcBef>
              <a:defRPr sz="1400">
                <a:solidFill>
                  <a:schemeClr val="bg1"/>
                </a:solidFill>
                <a:latin typeface="+mj-lt"/>
              </a:defRPr>
            </a:lvl1pPr>
            <a:lvl2pPr>
              <a:lnSpc>
                <a:spcPct val="95000"/>
              </a:lnSpc>
              <a:spcBef>
                <a:spcPts val="450"/>
              </a:spcBef>
              <a:defRPr sz="1100">
                <a:solidFill>
                  <a:schemeClr val="bg1"/>
                </a:solidFill>
                <a:latin typeface="+mj-lt"/>
              </a:defRPr>
            </a:lvl2pPr>
            <a:lvl3pPr>
              <a:defRPr sz="900">
                <a:solidFill>
                  <a:schemeClr val="bg1"/>
                </a:solidFill>
                <a:latin typeface="+mj-lt"/>
              </a:defRPr>
            </a:lvl3pPr>
            <a:lvl4pPr>
              <a:defRPr sz="800">
                <a:solidFill>
                  <a:schemeClr val="bg1"/>
                </a:solidFill>
                <a:latin typeface="+mj-lt"/>
              </a:defRPr>
            </a:lvl4pPr>
            <a:lvl5pPr>
              <a:defRPr sz="800">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229703" y="324161"/>
            <a:ext cx="8580923" cy="628650"/>
          </a:xfrm>
        </p:spPr>
        <p:txBody>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82988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userDrawn="1"/>
        </p:nvSpPr>
        <p:spPr>
          <a:xfrm>
            <a:off x="4984231" y="1058434"/>
            <a:ext cx="3759720" cy="3595495"/>
          </a:xfrm>
          <a:prstGeom prst="roundRect">
            <a:avLst>
              <a:gd name="adj" fmla="val 0"/>
            </a:avLst>
          </a:prstGeom>
          <a:gradFill flip="none" rotWithShape="1">
            <a:gsLst>
              <a:gs pos="0">
                <a:schemeClr val="accent3">
                  <a:lumMod val="50000"/>
                </a:schemeClr>
              </a:gs>
              <a:gs pos="97000">
                <a:srgbClr val="000000"/>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pic>
        <p:nvPicPr>
          <p:cNvPr id="7" name="Picture 6" descr="vert bar.png"/>
          <p:cNvPicPr>
            <a:picLocks noChangeAspect="1"/>
          </p:cNvPicPr>
          <p:nvPr userDrawn="1"/>
        </p:nvPicPr>
        <p:blipFill>
          <a:blip r:embed="rId2" cstate="print"/>
          <a:stretch>
            <a:fillRect/>
          </a:stretch>
        </p:blipFill>
        <p:spPr>
          <a:xfrm>
            <a:off x="4906659" y="957262"/>
            <a:ext cx="169767" cy="3821906"/>
          </a:xfrm>
          <a:prstGeom prst="rect">
            <a:avLst/>
          </a:prstGeom>
        </p:spPr>
      </p:pic>
      <p:sp>
        <p:nvSpPr>
          <p:cNvPr id="2" name="Title 1"/>
          <p:cNvSpPr>
            <a:spLocks noGrp="1"/>
          </p:cNvSpPr>
          <p:nvPr>
            <p:ph type="title"/>
          </p:nvPr>
        </p:nvSpPr>
        <p:spPr>
          <a:xfrm>
            <a:off x="229702" y="324161"/>
            <a:ext cx="8580923" cy="628650"/>
          </a:xfrm>
        </p:spPr>
        <p:txBody>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4" y="1004810"/>
            <a:ext cx="4011105" cy="3724275"/>
          </a:xfrm>
        </p:spPr>
        <p:txBody>
          <a:bodyPr/>
          <a:lstStyle>
            <a:lvl1pPr>
              <a:lnSpc>
                <a:spcPct val="95000"/>
              </a:lnSpc>
              <a:spcBef>
                <a:spcPts val="1110"/>
              </a:spcBef>
              <a:defRPr sz="170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310764"/>
            <a:ext cx="3236976" cy="484748"/>
          </a:xfrm>
        </p:spPr>
        <p:txBody>
          <a:bodyPr>
            <a:noAutofit/>
          </a:bodyPr>
          <a:lstStyle>
            <a:lvl1pPr marL="85733" indent="-85733" algn="l" defTabSz="685862" rtl="0" eaLnBrk="1" latinLnBrk="0" hangingPunct="1">
              <a:lnSpc>
                <a:spcPct val="80000"/>
              </a:lnSpc>
              <a:spcBef>
                <a:spcPct val="0"/>
              </a:spcBef>
              <a:buNone/>
              <a:defRPr lang="en-US" sz="1500" b="0" kern="1200" spc="0" baseline="0" dirty="0" smtClean="0">
                <a:solidFill>
                  <a:schemeClr val="bg1"/>
                </a:solidFill>
                <a:latin typeface="+mj-lt"/>
                <a:ea typeface="+mj-ea"/>
                <a:cs typeface="+mj-cs"/>
              </a:defRPr>
            </a:lvl1pPr>
            <a:lvl2pPr marL="85733" indent="-85733" algn="l" defTabSz="685862" rtl="0" eaLnBrk="1" latinLnBrk="0" hangingPunct="1">
              <a:defRPr lang="en-US" sz="1500" kern="1200" dirty="0" smtClean="0">
                <a:solidFill>
                  <a:schemeClr val="accent2"/>
                </a:solidFill>
                <a:latin typeface="Ciscolight" pitchFamily="2" charset="0"/>
                <a:ea typeface="+mn-ea"/>
                <a:cs typeface="+mn-cs"/>
              </a:defRPr>
            </a:lvl2pPr>
            <a:lvl3pPr marL="85733" indent="-85733" algn="l" defTabSz="685862" rtl="0" eaLnBrk="1" latinLnBrk="0" hangingPunct="1">
              <a:defRPr lang="en-US" sz="1500" kern="1200" dirty="0" smtClean="0">
                <a:solidFill>
                  <a:schemeClr val="accent2"/>
                </a:solidFill>
                <a:latin typeface="Ciscolight" pitchFamily="2" charset="0"/>
                <a:ea typeface="+mn-ea"/>
                <a:cs typeface="+mn-cs"/>
              </a:defRPr>
            </a:lvl3pPr>
            <a:lvl4pPr marL="85733" indent="-85733" algn="l" defTabSz="685862" rtl="0" eaLnBrk="1" latinLnBrk="0" hangingPunct="1">
              <a:defRPr lang="en-US" sz="1500" kern="1200" dirty="0" smtClean="0">
                <a:solidFill>
                  <a:schemeClr val="accent2"/>
                </a:solidFill>
                <a:latin typeface="Ciscolight" pitchFamily="2" charset="0"/>
                <a:ea typeface="+mn-ea"/>
                <a:cs typeface="+mn-cs"/>
              </a:defRPr>
            </a:lvl4pPr>
            <a:lvl5pPr marL="85733" indent="-85733" algn="l" defTabSz="685862"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9" name="Text Placeholder 18"/>
          <p:cNvSpPr>
            <a:spLocks noGrp="1"/>
          </p:cNvSpPr>
          <p:nvPr>
            <p:ph type="body" sz="quarter" idx="14" hasCustomPrompt="1"/>
          </p:nvPr>
        </p:nvSpPr>
        <p:spPr>
          <a:xfrm>
            <a:off x="5309476" y="3552444"/>
            <a:ext cx="3237819" cy="253746"/>
          </a:xfrm>
        </p:spPr>
        <p:txBody>
          <a:bodyPr>
            <a:noAutofit/>
          </a:bodyPr>
          <a:lstStyle>
            <a:lvl1pPr marL="0" indent="0">
              <a:buFontTx/>
              <a:buNone/>
              <a:defRPr sz="1200">
                <a:solidFill>
                  <a:schemeClr val="bg2">
                    <a:lumMod val="85000"/>
                  </a:schemeClr>
                </a:solidFill>
              </a:defRPr>
            </a:lvl1pPr>
          </a:lstStyle>
          <a:p>
            <a:pPr lvl="0"/>
            <a:r>
              <a:rPr lang="en-US" dirty="0" smtClean="0"/>
              <a:t>Source Name</a:t>
            </a:r>
            <a:endParaRPr lang="en-US" dirty="0"/>
          </a:p>
        </p:txBody>
      </p:sp>
    </p:spTree>
    <p:extLst>
      <p:ext uri="{BB962C8B-B14F-4D97-AF65-F5344CB8AC3E}">
        <p14:creationId xmlns:p14="http://schemas.microsoft.com/office/powerpoint/2010/main" val="11575200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324161"/>
            <a:ext cx="8588861" cy="628650"/>
          </a:xfrm>
        </p:spPr>
        <p:txBody>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5934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26314"/>
            <a:ext cx="4123944" cy="628650"/>
          </a:xfrm>
          <a:ln>
            <a:solidFill>
              <a:schemeClr val="bg1">
                <a:lumMod val="50000"/>
              </a:schemeClr>
            </a:solidFill>
          </a:ln>
        </p:spPr>
        <p:txBody>
          <a:bodyPr vert="horz" lIns="61727" tIns="34294" rIns="61727" bIns="34294" rtlCol="0" anchor="t" anchorCtr="0">
            <a:noAutofit/>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200150"/>
            <a:ext cx="4142232" cy="3394710"/>
          </a:xfrm>
        </p:spPr>
        <p:txBody>
          <a:bodyPr/>
          <a:lstStyle>
            <a:lvl1pPr marL="0" indent="0">
              <a:buNone/>
              <a:defRPr>
                <a:solidFill>
                  <a:schemeClr val="bg1"/>
                </a:solidFill>
                <a:latin typeface="+mj-lt"/>
              </a:defRPr>
            </a:lvl1pPr>
            <a:lvl2pPr marL="476294" indent="-171466">
              <a:buClr>
                <a:schemeClr val="accent5"/>
              </a:buClr>
              <a:buFont typeface="Arial" pitchFamily="34" charset="0"/>
              <a:buChar char="•"/>
              <a:tabLst/>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200150"/>
            <a:ext cx="4005072" cy="3394710"/>
          </a:xfrm>
        </p:spPr>
        <p:txBody>
          <a:bodyPr/>
          <a:lstStyle>
            <a:lvl1pPr marL="0" indent="0">
              <a:buFontTx/>
              <a:buNone/>
              <a:defRPr>
                <a:solidFill>
                  <a:schemeClr val="bg1"/>
                </a:solidFill>
                <a:latin typeface="+mj-lt"/>
              </a:defRPr>
            </a:lvl1pPr>
            <a:lvl2pPr marL="476294" indent="-171466">
              <a:buClr>
                <a:srgbClr val="96CA4B"/>
              </a:buClr>
              <a:buFont typeface="Arial" pitchFamily="34" charset="0"/>
              <a:buChar char="•"/>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4822430" y="233172"/>
            <a:ext cx="3896359" cy="630936"/>
          </a:xfrm>
          <a:ln>
            <a:solidFill>
              <a:schemeClr val="bg1">
                <a:lumMod val="50000"/>
              </a:schemeClr>
            </a:solidFill>
          </a:ln>
        </p:spPr>
        <p:txBody>
          <a:bodyPr>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Tree>
    <p:extLst>
      <p:ext uri="{BB962C8B-B14F-4D97-AF65-F5344CB8AC3E}">
        <p14:creationId xmlns:p14="http://schemas.microsoft.com/office/powerpoint/2010/main" val="3155441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200152"/>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6" y="1200151"/>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9"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7"/>
          </p:nvPr>
        </p:nvSpPr>
        <p:spPr>
          <a:xfrm>
            <a:off x="219514" y="75438"/>
            <a:ext cx="2668457" cy="864108"/>
          </a:xfrm>
          <a:ln>
            <a:solidFill>
              <a:schemeClr val="bg1">
                <a:lumMod val="50000"/>
              </a:schemeClr>
            </a:solidFill>
          </a:ln>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3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17"/>
          <p:cNvSpPr>
            <a:spLocks noGrp="1"/>
          </p:cNvSpPr>
          <p:nvPr>
            <p:ph type="body" sz="quarter" idx="19"/>
          </p:nvPr>
        </p:nvSpPr>
        <p:spPr>
          <a:xfrm>
            <a:off x="3258399" y="75438"/>
            <a:ext cx="2599859" cy="864108"/>
          </a:xfrm>
          <a:ln>
            <a:solidFill>
              <a:schemeClr val="bg1">
                <a:lumMod val="50000"/>
              </a:schemeClr>
            </a:solidFill>
          </a:ln>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3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3" name="Text Placeholder 17"/>
          <p:cNvSpPr>
            <a:spLocks noGrp="1"/>
          </p:cNvSpPr>
          <p:nvPr>
            <p:ph type="body" sz="quarter" idx="20"/>
          </p:nvPr>
        </p:nvSpPr>
        <p:spPr>
          <a:xfrm>
            <a:off x="6272202" y="75438"/>
            <a:ext cx="2634158" cy="864108"/>
          </a:xfrm>
          <a:ln>
            <a:solidFill>
              <a:schemeClr val="bg1">
                <a:lumMod val="50000"/>
              </a:schemeClr>
            </a:solidFill>
          </a:ln>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3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Tree>
    <p:extLst>
      <p:ext uri="{BB962C8B-B14F-4D97-AF65-F5344CB8AC3E}">
        <p14:creationId xmlns:p14="http://schemas.microsoft.com/office/powerpoint/2010/main" val="42450813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391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329783"/>
            <a:ext cx="8567244" cy="628650"/>
          </a:xfrm>
        </p:spPr>
        <p:txBody>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107281"/>
            <a:ext cx="8439461" cy="3228975"/>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7" y="4546588"/>
            <a:ext cx="7461250" cy="207749"/>
          </a:xfrm>
        </p:spPr>
        <p:txBody>
          <a:bodyPr wrap="square" anchor="b" anchorCtr="0">
            <a:noAutofit/>
          </a:bodyPr>
          <a:lstStyle>
            <a:lvl1pPr algn="l" defTabSz="603703">
              <a:lnSpc>
                <a:spcPct val="100000"/>
              </a:lnSpc>
              <a:spcBef>
                <a:spcPct val="50000"/>
              </a:spcBef>
              <a:buNone/>
              <a:defRPr sz="900">
                <a:solidFill>
                  <a:schemeClr val="bg2">
                    <a:lumMod val="85000"/>
                  </a:schemeClr>
                </a:solidFill>
                <a:latin typeface="+mj-l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smtClean="0"/>
              <a:t>Source: Placeholder for Notes Is 12 Points</a:t>
            </a:r>
          </a:p>
        </p:txBody>
      </p:sp>
    </p:spTree>
    <p:extLst>
      <p:ext uri="{BB962C8B-B14F-4D97-AF65-F5344CB8AC3E}">
        <p14:creationId xmlns:p14="http://schemas.microsoft.com/office/powerpoint/2010/main" val="16262555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61727" tIns="34294" rIns="61727" bIns="34294" rtlCol="0" anchor="b" anchorCtr="0">
            <a:noAutofit/>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200150"/>
            <a:ext cx="4005072" cy="2811780"/>
          </a:xfrm>
        </p:spPr>
        <p:txBody>
          <a:bodyPr anchor="ctr" anchorCtr="0">
            <a:noAutofit/>
          </a:bodyPr>
          <a:lstStyle>
            <a:lvl1pPr marL="0" indent="0">
              <a:buFontTx/>
              <a:buNone/>
              <a:defRPr sz="1800"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460754"/>
            <a:ext cx="3429000" cy="2242566"/>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1052204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072683"/>
            <a:ext cx="8558698" cy="628650"/>
          </a:xfrm>
        </p:spPr>
        <p:txBody>
          <a:bodyPr vert="horz" lIns="61727" tIns="34294" rIns="61727" bIns="34294" rtlCol="0" anchor="b" anchorCtr="0">
            <a:noAutofit/>
          </a:bodyPr>
          <a:lst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321618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5176" y="4389122"/>
            <a:ext cx="8112126" cy="288131"/>
          </a:xfrm>
        </p:spPr>
        <p:txBody>
          <a:bodyPr anchor="b" anchorCtr="0">
            <a:noAutofit/>
          </a:bodyPr>
          <a:lstStyle>
            <a:lvl1pPr marL="0" indent="0" algn="l"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219456" y="486918"/>
            <a:ext cx="8112125" cy="3360420"/>
          </a:xfrm>
        </p:spPr>
        <p:txBody>
          <a:bodyPr/>
          <a:lstStyle>
            <a:lvl1pPr marL="175039" indent="-175039" algn="l" defTabSz="685862" rtl="0" eaLnBrk="1" latinLnBrk="0" hangingPunct="1">
              <a:lnSpc>
                <a:spcPct val="80000"/>
              </a:lnSpc>
              <a:spcBef>
                <a:spcPct val="0"/>
              </a:spcBef>
              <a:buClr>
                <a:schemeClr val="tx1"/>
              </a:buClr>
              <a:buFont typeface="Arial" pitchFamily="34" charset="0"/>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val="42587317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439057"/>
            <a:ext cx="4117446" cy="2265389"/>
          </a:xfrm>
        </p:spPr>
        <p:txBody>
          <a:bodyPr vert="horz" lIns="61727" tIns="34294" rIns="61727" bIns="34294" rtlCol="0" anchor="ctr" anchorCtr="0">
            <a:noAutofit/>
          </a:bodyPr>
          <a:lstStyle>
            <a:lvl1pPr marL="0" indent="0" algn="l" defTabSz="685862" rtl="0" eaLnBrk="1" latinLnBrk="0" hangingPunct="1">
              <a:lnSpc>
                <a:spcPct val="80000"/>
              </a:lnSpc>
              <a:spcBef>
                <a:spcPct val="0"/>
              </a:spcBef>
              <a:buClr>
                <a:schemeClr val="tx1"/>
              </a:buClr>
              <a:buFont typeface="Ciscolight" pitchFamily="2" charset="0"/>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0" y="233172"/>
            <a:ext cx="3895344" cy="4656582"/>
          </a:xfrm>
        </p:spPr>
        <p:txBody>
          <a:bodyPr anchor="ctr" anchorCtr="0">
            <a:noAutofit/>
          </a:bodyPr>
          <a:lstStyle>
            <a:lvl1pPr marL="0" indent="0">
              <a:buFontTx/>
              <a:buNone/>
              <a:defRPr sz="1500" baseline="0">
                <a:solidFill>
                  <a:schemeClr val="bg1"/>
                </a:solidFill>
                <a:latin typeface="+mj-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spTree>
    <p:extLst>
      <p:ext uri="{BB962C8B-B14F-4D97-AF65-F5344CB8AC3E}">
        <p14:creationId xmlns:p14="http://schemas.microsoft.com/office/powerpoint/2010/main" val="8013519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5" y="3209546"/>
            <a:ext cx="4684867" cy="288131"/>
          </a:xfrm>
        </p:spPr>
        <p:txBody>
          <a:bodyPr vert="horz" lIns="68586" tIns="34294" rIns="68586" bIns="34294" rtlCol="0">
            <a:noAutofit/>
          </a:bodyPr>
          <a:lstStyle>
            <a:lvl1pPr marL="0" indent="0" algn="l"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pPr marL="0" lvl="0" indent="0" algn="l" defTabSz="685862"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5" y="2462023"/>
            <a:ext cx="4712557" cy="766763"/>
          </a:xfrm>
        </p:spPr>
        <p:txBody>
          <a:bodyPr vert="horz" lIns="61727" tIns="34294" rIns="61727" bIns="34294" rtlCol="0" anchor="b" anchorCtr="0">
            <a:noAutofit/>
          </a:bodyPr>
          <a:lstStyle>
            <a:lvl1pPr marL="0" indent="0" algn="l" defTabSz="685862" rtl="0" eaLnBrk="1" latinLnBrk="0" hangingPunct="1">
              <a:lnSpc>
                <a:spcPct val="80000"/>
              </a:lnSpc>
              <a:spcBef>
                <a:spcPct val="0"/>
              </a:spcBef>
              <a:buClr>
                <a:schemeClr val="tx1"/>
              </a:buClr>
              <a:buFont typeface="Ciscolight" pitchFamily="2" charset="0"/>
              <a:buNone/>
              <a:defRPr lang="en-US" sz="41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7" y="1438276"/>
            <a:ext cx="2676525" cy="2166938"/>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341800" y="226414"/>
            <a:ext cx="691030" cy="368312"/>
            <a:chOff x="609606" y="528528"/>
            <a:chExt cx="1444732" cy="763787"/>
          </a:xfrm>
          <a:solidFill>
            <a:schemeClr val="bg1"/>
          </a:soli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685862"/>
              <a:endParaRPr lang="en-US" sz="1400" dirty="0">
                <a:solidFill>
                  <a:srgbClr val="0096D6"/>
                </a:solidFill>
                <a:latin typeface="Arial"/>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62"/>
              <a:endParaRPr lang="en-US" sz="1400" dirty="0">
                <a:solidFill>
                  <a:srgbClr val="0096D6"/>
                </a:solidFill>
                <a:latin typeface="Arial"/>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62"/>
              <a:endParaRPr lang="en-US" sz="1400" dirty="0">
                <a:solidFill>
                  <a:srgbClr val="0096D6"/>
                </a:solidFill>
                <a:latin typeface="Arial"/>
              </a:endParaRPr>
            </a:p>
          </p:txBody>
        </p:sp>
      </p:grpSp>
    </p:spTree>
    <p:extLst>
      <p:ext uri="{BB962C8B-B14F-4D97-AF65-F5344CB8AC3E}">
        <p14:creationId xmlns:p14="http://schemas.microsoft.com/office/powerpoint/2010/main" val="4084703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9" name="Rounded Rectangle 8"/>
          <p:cNvSpPr/>
          <p:nvPr userDrawn="1"/>
        </p:nvSpPr>
        <p:spPr>
          <a:xfrm>
            <a:off x="1823499" y="-2683566"/>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10" name="Rounded Rectangle 9"/>
          <p:cNvSpPr/>
          <p:nvPr userDrawn="1"/>
        </p:nvSpPr>
        <p:spPr>
          <a:xfrm>
            <a:off x="0" y="-483912"/>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11" name="Rounded Rectangle 10"/>
          <p:cNvSpPr/>
          <p:nvPr userDrawn="1"/>
        </p:nvSpPr>
        <p:spPr>
          <a:xfrm rot="10800000">
            <a:off x="1013792" y="-483912"/>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12" name="Rounded Rectangle 11"/>
          <p:cNvSpPr/>
          <p:nvPr/>
        </p:nvSpPr>
        <p:spPr>
          <a:xfrm>
            <a:off x="6375620" y="1283391"/>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13" name="Rounded Rectangle 12"/>
          <p:cNvSpPr/>
          <p:nvPr/>
        </p:nvSpPr>
        <p:spPr>
          <a:xfrm>
            <a:off x="8105452" y="626166"/>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14" name="Rounded Rectangle 13"/>
          <p:cNvSpPr/>
          <p:nvPr/>
        </p:nvSpPr>
        <p:spPr>
          <a:xfrm rot="10800000">
            <a:off x="3036073" y="-2533236"/>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 name="Title 1"/>
          <p:cNvSpPr>
            <a:spLocks noGrp="1"/>
          </p:cNvSpPr>
          <p:nvPr>
            <p:ph type="title" hasCustomPrompt="1"/>
          </p:nvPr>
        </p:nvSpPr>
        <p:spPr>
          <a:xfrm>
            <a:off x="237744" y="363475"/>
            <a:ext cx="8755128" cy="3279098"/>
          </a:xfrm>
        </p:spPr>
        <p:txBody>
          <a:bodyPr anchor="b" anchorCtr="0"/>
          <a:lstStyle>
            <a:lvl1pPr marL="171466" indent="-171466">
              <a:buFont typeface="Arial" pitchFamily="34" charset="0"/>
              <a:buChar char="“"/>
              <a:defRPr sz="45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7762659" y="4926847"/>
            <a:ext cx="812991" cy="142982"/>
          </a:xfrm>
          <a:prstGeom prst="rect">
            <a:avLst/>
          </a:prstGeom>
          <a:noFill/>
          <a:ln w="9525">
            <a:noFill/>
            <a:miter lim="800000"/>
            <a:headEnd/>
            <a:tailEnd/>
          </a:ln>
          <a:effectLst/>
        </p:spPr>
        <p:txBody>
          <a:bodyPr wrap="square" lIns="61598" tIns="30798" rIns="61598" bIns="30798" anchor="b">
            <a:spAutoFit/>
          </a:bodyPr>
          <a:lstStyle/>
          <a:p>
            <a:pPr algn="r" defTabSz="610846"/>
            <a:r>
              <a:rPr lang="en-US" sz="500" dirty="0">
                <a:solidFill>
                  <a:srgbClr val="FFFFFF"/>
                </a:solidFill>
                <a:latin typeface="Arial"/>
              </a:rPr>
              <a:t>Cisco Confidential</a:t>
            </a:r>
          </a:p>
        </p:txBody>
      </p:sp>
      <p:sp>
        <p:nvSpPr>
          <p:cNvPr id="19" name="Rectangle 5"/>
          <p:cNvSpPr>
            <a:spLocks noChangeArrowheads="1"/>
          </p:cNvSpPr>
          <p:nvPr userDrawn="1"/>
        </p:nvSpPr>
        <p:spPr bwMode="ltGray">
          <a:xfrm>
            <a:off x="7762659" y="4926847"/>
            <a:ext cx="812991" cy="142982"/>
          </a:xfrm>
          <a:prstGeom prst="rect">
            <a:avLst/>
          </a:prstGeom>
          <a:noFill/>
          <a:ln w="9525">
            <a:noFill/>
            <a:miter lim="800000"/>
            <a:headEnd/>
            <a:tailEnd/>
          </a:ln>
          <a:effectLst/>
        </p:spPr>
        <p:txBody>
          <a:bodyPr wrap="square" lIns="61598" tIns="30798" rIns="61598" bIns="30798" anchor="b">
            <a:spAutoFit/>
          </a:bodyPr>
          <a:lstStyle/>
          <a:p>
            <a:pPr algn="r" defTabSz="610846"/>
            <a:r>
              <a:rPr lang="en-US" sz="5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01186" y="4019178"/>
            <a:ext cx="8574685" cy="460772"/>
          </a:xfrm>
        </p:spPr>
        <p:txBody>
          <a:bodyPr vert="horz" lIns="68586" tIns="34294" rIns="68586" bIns="34294" rtlCol="0">
            <a:noAutofit/>
          </a:bodyPr>
          <a:lstStyle>
            <a:lvl1pPr marL="0" indent="0">
              <a:buNone/>
              <a:defRPr lang="en-US" sz="1800" kern="1200" dirty="0" smtClean="0">
                <a:solidFill>
                  <a:schemeClr val="bg1"/>
                </a:solidFill>
                <a:latin typeface="+mj-lt"/>
                <a:ea typeface="+mn-ea"/>
                <a:cs typeface="+mn-cs"/>
              </a:defRPr>
            </a:lvl1pPr>
          </a:lstStyle>
          <a:p>
            <a:pPr marL="0" lvl="0" indent="0" algn="l" defTabSz="685862" rtl="0" eaLnBrk="1" latinLnBrk="0" hangingPunct="1">
              <a:lnSpc>
                <a:spcPct val="95000"/>
              </a:lnSpc>
              <a:spcBef>
                <a:spcPts val="108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265667"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FFFFFF"/>
                </a:solidFill>
                <a:latin typeface="Arial"/>
              </a:rPr>
              <a:t>© 2013 Cisco and/or its affiliates. All rights reserved.</a:t>
            </a:r>
            <a:endParaRPr lang="en-US" sz="500" dirty="0">
              <a:solidFill>
                <a:srgbClr val="FFFFFF"/>
              </a:solidFill>
              <a:latin typeface="Arial"/>
            </a:endParaRPr>
          </a:p>
        </p:txBody>
      </p:sp>
      <p:sp>
        <p:nvSpPr>
          <p:cNvPr id="23" name="Rectangle 7"/>
          <p:cNvSpPr>
            <a:spLocks noChangeArrowheads="1"/>
          </p:cNvSpPr>
          <p:nvPr userDrawn="1"/>
        </p:nvSpPr>
        <p:spPr bwMode="ltGray">
          <a:xfrm>
            <a:off x="8674648" y="4923769"/>
            <a:ext cx="206721" cy="142982"/>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500">
                <a:solidFill>
                  <a:srgbClr val="FFFFFF"/>
                </a:solidFill>
                <a:latin typeface="Arial"/>
              </a:rPr>
              <a:pPr algn="r" defTabSz="610846"/>
              <a:t>‹#›</a:t>
            </a:fld>
            <a:endParaRPr lang="en-US" sz="500" dirty="0">
              <a:solidFill>
                <a:srgbClr val="FFFFFF"/>
              </a:solidFill>
              <a:latin typeface="Arial"/>
            </a:endParaRPr>
          </a:p>
        </p:txBody>
      </p:sp>
    </p:spTree>
    <p:extLst>
      <p:ext uri="{BB962C8B-B14F-4D97-AF65-F5344CB8AC3E}">
        <p14:creationId xmlns:p14="http://schemas.microsoft.com/office/powerpoint/2010/main" val="336074870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xmlns:p14="http://schemas.microsoft.com/office/powerpoint/2010/mai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29" name="Rectangle 28"/>
          <p:cNvSpPr/>
          <p:nvPr/>
        </p:nvSpPr>
        <p:spPr>
          <a:xfrm>
            <a:off x="1891875" y="596646"/>
            <a:ext cx="5349240" cy="300380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3" name="Rectangle 22"/>
          <p:cNvSpPr/>
          <p:nvPr userDrawn="1"/>
        </p:nvSpPr>
        <p:spPr>
          <a:xfrm>
            <a:off x="1891875" y="3595765"/>
            <a:ext cx="5347552" cy="747279"/>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6" name="Picture Placeholder 25"/>
          <p:cNvSpPr>
            <a:spLocks noGrp="1"/>
          </p:cNvSpPr>
          <p:nvPr>
            <p:ph type="pic" sz="quarter" idx="10" hasCustomPrompt="1"/>
          </p:nvPr>
        </p:nvSpPr>
        <p:spPr>
          <a:xfrm>
            <a:off x="1900238" y="596646"/>
            <a:ext cx="5329238" cy="3003804"/>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3655079"/>
            <a:ext cx="5074070" cy="628650"/>
          </a:xfrm>
        </p:spPr>
        <p:txBody>
          <a:bodyPr anchor="ctr"/>
          <a:lstStyle>
            <a:lvl1pPr algn="l" defTabSz="685862" rtl="0" eaLnBrk="1" latinLnBrk="0" hangingPunct="1">
              <a:lnSpc>
                <a:spcPct val="80000"/>
              </a:lnSpc>
              <a:spcBef>
                <a:spcPct val="0"/>
              </a:spcBef>
              <a:buNone/>
              <a:defRPr lang="en-US" sz="2000" b="0" kern="1200" spc="-75"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76519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2" name="Rectangle 31"/>
          <p:cNvSpPr/>
          <p:nvPr/>
        </p:nvSpPr>
        <p:spPr>
          <a:xfrm>
            <a:off x="338329" y="233172"/>
            <a:ext cx="3273552" cy="18448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6" name="Picture Placeholder 25"/>
          <p:cNvSpPr>
            <a:spLocks noGrp="1"/>
          </p:cNvSpPr>
          <p:nvPr>
            <p:ph type="pic" sz="quarter" idx="10" hasCustomPrompt="1"/>
          </p:nvPr>
        </p:nvSpPr>
        <p:spPr>
          <a:xfrm>
            <a:off x="338329"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2571750"/>
            <a:ext cx="7009298" cy="1066446"/>
          </a:xfrm>
        </p:spPr>
        <p:txBody>
          <a:bodyPr anchor="t">
            <a:noAutofit/>
          </a:bodyPr>
          <a:lstStyle>
            <a:lvl1pPr marL="0" marR="0" indent="0" algn="l" defTabSz="685862" rtl="0" eaLnBrk="1" fontAlgn="auto" latinLnBrk="0" hangingPunct="1">
              <a:lnSpc>
                <a:spcPct val="80000"/>
              </a:lnSpc>
              <a:spcBef>
                <a:spcPct val="0"/>
              </a:spcBef>
              <a:spcAft>
                <a:spcPts val="0"/>
              </a:spcAft>
              <a:buClrTx/>
              <a:buSzTx/>
              <a:buFontTx/>
              <a:buNone/>
              <a:tabLst/>
              <a:defRPr sz="4100">
                <a:solidFill>
                  <a:schemeClr val="bg1"/>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p14="http://schemas.microsoft.com/office/powerpoint/2010/main" val="15633124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40" name="Rectangle 39"/>
          <p:cNvSpPr/>
          <p:nvPr/>
        </p:nvSpPr>
        <p:spPr>
          <a:xfrm>
            <a:off x="4992624" y="644652"/>
            <a:ext cx="3630168"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6" name="Picture Placeholder 25"/>
          <p:cNvSpPr>
            <a:spLocks noGrp="1"/>
          </p:cNvSpPr>
          <p:nvPr>
            <p:ph type="pic" sz="quarter" idx="10" hasCustomPrompt="1"/>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546730"/>
            <a:ext cx="4349918" cy="939170"/>
          </a:xfrm>
        </p:spPr>
        <p:txBody>
          <a:bodyPr anchor="t">
            <a:noAutofit/>
          </a:bodyPr>
          <a:lstStyle>
            <a:lvl1pPr>
              <a:lnSpc>
                <a:spcPct val="90000"/>
              </a:lnSpc>
              <a:defRPr>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263172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userDrawn="1"/>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FFFFFF"/>
                </a:solidFill>
                <a:latin typeface="+mn-lt"/>
                <a:cs typeface="CiscoSans Thin"/>
              </a:rPr>
              <a:pPr algn="r" defTabSz="610821">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userDrawn="1"/>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FFFFFF"/>
                </a:solidFill>
                <a:latin typeface="+mn-lt"/>
                <a:cs typeface="CiscoSans Thin"/>
              </a:rPr>
              <a:t>© 2013-2014  Cisco and/or its affiliates. All rights reserved.</a:t>
            </a:r>
            <a:endParaRPr lang="en-US" sz="600" b="0" i="0" dirty="0">
              <a:solidFill>
                <a:srgbClr val="FFFFFF"/>
              </a:solidFill>
              <a:latin typeface="+mn-lt"/>
              <a:cs typeface="CiscoSans Thin"/>
            </a:endParaRPr>
          </a:p>
        </p:txBody>
      </p:sp>
      <p:cxnSp>
        <p:nvCxnSpPr>
          <p:cNvPr id="8" name="Straight Connector 7"/>
          <p:cNvCxnSpPr/>
          <p:nvPr userDrawn="1"/>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5302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48" name="Rectangle 47"/>
          <p:cNvSpPr/>
          <p:nvPr/>
        </p:nvSpPr>
        <p:spPr>
          <a:xfrm>
            <a:off x="3668713" y="233363"/>
            <a:ext cx="32681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9" name="Picture Placeholder 25"/>
          <p:cNvSpPr>
            <a:spLocks noGrp="1"/>
          </p:cNvSpPr>
          <p:nvPr>
            <p:ph type="pic" sz="quarter" idx="11" hasCustomPrompt="1"/>
          </p:nvPr>
        </p:nvSpPr>
        <p:spPr>
          <a:xfrm>
            <a:off x="3668991" y="233363"/>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233363"/>
            <a:ext cx="3287736" cy="199548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6" name="Picture Placeholder 25"/>
          <p:cNvSpPr>
            <a:spLocks noGrp="1"/>
          </p:cNvSpPr>
          <p:nvPr>
            <p:ph type="pic" sz="quarter" idx="10" hasCustomPrompt="1"/>
          </p:nvPr>
        </p:nvSpPr>
        <p:spPr>
          <a:xfrm>
            <a:off x="320824" y="233363"/>
            <a:ext cx="330200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6979833" y="233363"/>
            <a:ext cx="1838730" cy="9810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51" name="Picture Placeholder 25"/>
          <p:cNvSpPr>
            <a:spLocks noGrp="1"/>
          </p:cNvSpPr>
          <p:nvPr>
            <p:ph type="pic" sz="quarter" idx="12" hasCustomPrompt="1"/>
          </p:nvPr>
        </p:nvSpPr>
        <p:spPr>
          <a:xfrm>
            <a:off x="6979833" y="233363"/>
            <a:ext cx="1838730"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5" y="2271714"/>
            <a:ext cx="2523161"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53" name="Picture Placeholder 25"/>
          <p:cNvSpPr>
            <a:spLocks noGrp="1"/>
          </p:cNvSpPr>
          <p:nvPr>
            <p:ph type="pic" sz="quarter" idx="13" hasCustomPrompt="1"/>
          </p:nvPr>
        </p:nvSpPr>
        <p:spPr>
          <a:xfrm>
            <a:off x="320824" y="2271714"/>
            <a:ext cx="2537420"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2271714"/>
            <a:ext cx="4025374" cy="25942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55" name="Picture Placeholder 25"/>
          <p:cNvSpPr>
            <a:spLocks noGrp="1"/>
          </p:cNvSpPr>
          <p:nvPr>
            <p:ph type="pic" sz="quarter" idx="14" hasCustomPrompt="1"/>
          </p:nvPr>
        </p:nvSpPr>
        <p:spPr>
          <a:xfrm>
            <a:off x="2908334" y="2271714"/>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6979833" y="1262745"/>
            <a:ext cx="1838730" cy="258161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57" name="Picture Placeholder 25"/>
          <p:cNvSpPr>
            <a:spLocks noGrp="1"/>
          </p:cNvSpPr>
          <p:nvPr>
            <p:ph type="pic" sz="quarter" idx="15" hasCustomPrompt="1"/>
          </p:nvPr>
        </p:nvSpPr>
        <p:spPr>
          <a:xfrm>
            <a:off x="6979833" y="1257301"/>
            <a:ext cx="1838730"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6979833" y="3887222"/>
            <a:ext cx="1838730"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59" name="Picture Placeholder 25"/>
          <p:cNvSpPr>
            <a:spLocks noGrp="1"/>
          </p:cNvSpPr>
          <p:nvPr>
            <p:ph type="pic" sz="quarter" idx="16" hasCustomPrompt="1"/>
          </p:nvPr>
        </p:nvSpPr>
        <p:spPr>
          <a:xfrm>
            <a:off x="6979833" y="3887222"/>
            <a:ext cx="1838730"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p14="http://schemas.microsoft.com/office/powerpoint/2010/main" val="1273059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233173"/>
            <a:ext cx="8476488" cy="455654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5" name="Picture Placeholder 4"/>
          <p:cNvSpPr>
            <a:spLocks noGrp="1"/>
          </p:cNvSpPr>
          <p:nvPr>
            <p:ph type="pic" sz="quarter" idx="10" hasCustomPrompt="1"/>
          </p:nvPr>
        </p:nvSpPr>
        <p:spPr>
          <a:xfrm>
            <a:off x="333377" y="233174"/>
            <a:ext cx="8474869" cy="4540639"/>
          </a:xfrm>
          <a:ln>
            <a:solidFill>
              <a:srgbClr val="08252E"/>
            </a:solidFill>
          </a:ln>
        </p:spPr>
        <p:txBody>
          <a:bodyPr vert="horz" lIns="68586" tIns="34294" rIns="68586" bIns="34294" rtlCol="0" anchor="ctr" anchorCtr="0">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500" kern="1200" baseline="0" dirty="0">
                <a:solidFill>
                  <a:schemeClr val="bg1"/>
                </a:solidFill>
                <a:latin typeface="+mn-lt"/>
                <a:ea typeface="+mn-ea"/>
                <a:cs typeface="+mn-cs"/>
              </a:defRPr>
            </a:lvl1pPr>
          </a:lstStyle>
          <a:p>
            <a:r>
              <a:rPr lang="en-US" dirty="0" smtClean="0"/>
              <a:t>Photo placeholder</a:t>
            </a:r>
            <a:endParaRPr lang="en-US" dirty="0"/>
          </a:p>
        </p:txBody>
      </p:sp>
      <p:pic>
        <p:nvPicPr>
          <p:cNvPr id="9" name="Picture 8" descr="segue textur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Tree>
    <p:extLst>
      <p:ext uri="{BB962C8B-B14F-4D97-AF65-F5344CB8AC3E}">
        <p14:creationId xmlns:p14="http://schemas.microsoft.com/office/powerpoint/2010/main" val="17881940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Full bleed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15707412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pic>
        <p:nvPicPr>
          <p:cNvPr id="55" name="Picture 54" descr="texture.png"/>
          <p:cNvPicPr>
            <a:picLocks noChangeAspect="1"/>
          </p:cNvPicPr>
          <p:nvPr userDrawn="1"/>
        </p:nvPicPr>
        <p:blipFill>
          <a:blip r:embed="rId3" cstate="print"/>
          <a:stretch>
            <a:fillRect/>
          </a:stretch>
        </p:blipFill>
        <p:spPr>
          <a:xfrm>
            <a:off x="-12700" y="1340"/>
            <a:ext cx="9156700" cy="5142161"/>
          </a:xfrm>
          <a:prstGeom prst="rect">
            <a:avLst/>
          </a:prstGeom>
        </p:spPr>
      </p:pic>
      <p:sp>
        <p:nvSpPr>
          <p:cNvPr id="21" name="Media Placeholder 20"/>
          <p:cNvSpPr>
            <a:spLocks noGrp="1"/>
          </p:cNvSpPr>
          <p:nvPr>
            <p:ph type="media" sz="quarter" idx="10" hasCustomPrompt="1"/>
          </p:nvPr>
        </p:nvSpPr>
        <p:spPr>
          <a:xfrm>
            <a:off x="4391620" y="584002"/>
            <a:ext cx="4424562"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68586" tIns="34294" rIns="68586" bIns="34294" rtlCol="0" anchor="ctr">
            <a:normAutofit/>
          </a:bodyPr>
          <a:lstStyle>
            <a:lvl1pPr marL="0" indent="0" algn="ctr" defTabSz="685862"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341800" y="4572001"/>
            <a:ext cx="631526" cy="335757"/>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685862" eaLnBrk="0" fontAlgn="base" hangingPunct="0">
                <a:lnSpc>
                  <a:spcPct val="90000"/>
                </a:lnSpc>
                <a:spcBef>
                  <a:spcPct val="0"/>
                </a:spcBef>
                <a:spcAft>
                  <a:spcPct val="0"/>
                </a:spcAft>
                <a:defRPr/>
              </a:pPr>
              <a:endParaRPr lang="en-US" dirty="0" smtClean="0">
                <a:solidFill>
                  <a:srgbClr val="FFFFFF"/>
                </a:solidFill>
                <a:latin typeface="Arial" charset="0"/>
              </a:endParaRPr>
            </a:p>
          </p:txBody>
        </p:sp>
      </p:grpSp>
    </p:spTree>
    <p:extLst>
      <p:ext uri="{BB962C8B-B14F-4D97-AF65-F5344CB8AC3E}">
        <p14:creationId xmlns:p14="http://schemas.microsoft.com/office/powerpoint/2010/main" val="29941482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Tree>
    <p:extLst>
      <p:ext uri="{BB962C8B-B14F-4D97-AF65-F5344CB8AC3E}">
        <p14:creationId xmlns:p14="http://schemas.microsoft.com/office/powerpoint/2010/main" val="28942344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4" name="Rectangle 33"/>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86" tIns="34294" rIns="68586" bIns="34294"/>
          <a:lstStyle/>
          <a:p>
            <a:pPr defTabSz="685862"/>
            <a:endParaRPr lang="en-US" sz="1400" dirty="0">
              <a:solidFill>
                <a:srgbClr val="0096D6"/>
              </a:solidFill>
              <a:latin typeface="Arial"/>
            </a:endParaRPr>
          </a:p>
        </p:txBody>
      </p:sp>
      <p:sp>
        <p:nvSpPr>
          <p:cNvPr id="35" name="Freeform 34"/>
          <p:cNvSpPr>
            <a:spLocks/>
          </p:cNvSpPr>
          <p:nvPr userDrawn="1"/>
        </p:nvSpPr>
        <p:spPr bwMode="black">
          <a:xfrm>
            <a:off x="4595640"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6" name="Freeform 35"/>
          <p:cNvSpPr>
            <a:spLocks/>
          </p:cNvSpPr>
          <p:nvPr userDrawn="1"/>
        </p:nvSpPr>
        <p:spPr bwMode="black">
          <a:xfrm>
            <a:off x="4284377"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7" name="Freeform 36"/>
          <p:cNvSpPr>
            <a:spLocks noEditPoints="1"/>
          </p:cNvSpPr>
          <p:nvPr userDrawn="1"/>
        </p:nvSpPr>
        <p:spPr bwMode="black">
          <a:xfrm>
            <a:off x="4718192"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8" name="Freeform 37"/>
          <p:cNvSpPr>
            <a:spLocks/>
          </p:cNvSpPr>
          <p:nvPr userDrawn="1"/>
        </p:nvSpPr>
        <p:spPr bwMode="black">
          <a:xfrm>
            <a:off x="4485740"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9" name="Freeform 38"/>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0" name="Freeform 39"/>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1" name="Freeform 40"/>
          <p:cNvSpPr>
            <a:spLocks/>
          </p:cNvSpPr>
          <p:nvPr userDrawn="1"/>
        </p:nvSpPr>
        <p:spPr bwMode="black">
          <a:xfrm>
            <a:off x="4385239" y="4144267"/>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2" name="Freeform 41"/>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3" name="Freeform 42"/>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4" name="Freeform 43"/>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5" name="Freeform 44"/>
          <p:cNvSpPr>
            <a:spLocks/>
          </p:cNvSpPr>
          <p:nvPr userDrawn="1"/>
        </p:nvSpPr>
        <p:spPr bwMode="black">
          <a:xfrm>
            <a:off x="4711686" y="4144267"/>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6" name="Freeform 45"/>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7" name="Freeform 46"/>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Tree>
    <p:extLst>
      <p:ext uri="{BB962C8B-B14F-4D97-AF65-F5344CB8AC3E}">
        <p14:creationId xmlns:p14="http://schemas.microsoft.com/office/powerpoint/2010/main" val="30875261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00"/>
                                        <p:tgtEl>
                                          <p:spTgt spid="4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00"/>
                                        <p:tgtEl>
                                          <p:spTgt spid="4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700"/>
                                        <p:tgtEl>
                                          <p:spTgt spid="4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00"/>
                                        <p:tgtEl>
                                          <p:spTgt spid="4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00"/>
                                        <p:tgtEl>
                                          <p:spTgt spid="4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700"/>
                                        <p:tgtEl>
                                          <p:spTgt spid="4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00"/>
                                        <p:tgtEl>
                                          <p:spTgt spid="4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00"/>
                                        <p:tgtEl>
                                          <p:spTgt spid="46"/>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3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3"/>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5"/>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7"/>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4"/>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6"/>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700"/>
                                        <p:tgtEl>
                                          <p:spTgt spid="3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00"/>
                                        <p:tgtEl>
                                          <p:spTgt spid="3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700"/>
                                        <p:tgtEl>
                                          <p:spTgt spid="3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700"/>
                                        <p:tgtEl>
                                          <p:spTgt spid="3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5143500"/>
          </a:xfrm>
          <a:prstGeom prst="rect">
            <a:avLst/>
          </a:prstGeom>
          <a:noFill/>
        </p:spPr>
      </p:pic>
      <p:sp>
        <p:nvSpPr>
          <p:cNvPr id="34" name="TextBox 33"/>
          <p:cNvSpPr txBox="1"/>
          <p:nvPr userDrawn="1"/>
        </p:nvSpPr>
        <p:spPr>
          <a:xfrm>
            <a:off x="644692" y="2295367"/>
            <a:ext cx="1850989" cy="484748"/>
          </a:xfrm>
          <a:prstGeom prst="rect">
            <a:avLst/>
          </a:prstGeom>
          <a:noFill/>
        </p:spPr>
        <p:txBody>
          <a:bodyPr wrap="none" lIns="68586" tIns="34294" rIns="68586" bIns="34294" rtlCol="0">
            <a:noAutofit/>
          </a:bodyPr>
          <a:lstStyle/>
          <a:p>
            <a:pPr defTabSz="685862"/>
            <a:r>
              <a:rPr lang="en-US" sz="2700" dirty="0" smtClean="0">
                <a:solidFill>
                  <a:srgbClr val="FFFFFF"/>
                </a:solidFill>
                <a:latin typeface="Arial"/>
              </a:rPr>
              <a:t>Thank you.</a:t>
            </a:r>
            <a:endParaRPr lang="en-US" sz="2700" dirty="0">
              <a:solidFill>
                <a:srgbClr val="FFFFFF"/>
              </a:solidFill>
              <a:latin typeface="Arial"/>
            </a:endParaRPr>
          </a:p>
        </p:txBody>
      </p:sp>
      <p:sp>
        <p:nvSpPr>
          <p:cNvPr id="20" name="Rectangle 19"/>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86" tIns="34294" rIns="68586" bIns="34294"/>
          <a:lstStyle/>
          <a:p>
            <a:pPr defTabSz="685862"/>
            <a:endParaRPr lang="en-US" sz="1400" dirty="0">
              <a:solidFill>
                <a:srgbClr val="0096D6"/>
              </a:solidFill>
              <a:latin typeface="Arial"/>
            </a:endParaRPr>
          </a:p>
        </p:txBody>
      </p:sp>
      <p:sp>
        <p:nvSpPr>
          <p:cNvPr id="21" name="Freeform 20"/>
          <p:cNvSpPr>
            <a:spLocks/>
          </p:cNvSpPr>
          <p:nvPr userDrawn="1"/>
        </p:nvSpPr>
        <p:spPr bwMode="black">
          <a:xfrm>
            <a:off x="6818310"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2" name="Freeform 21"/>
          <p:cNvSpPr>
            <a:spLocks/>
          </p:cNvSpPr>
          <p:nvPr userDrawn="1"/>
        </p:nvSpPr>
        <p:spPr bwMode="black">
          <a:xfrm>
            <a:off x="5942449"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3" name="Freeform 22"/>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4" name="Freeform 23"/>
          <p:cNvSpPr>
            <a:spLocks/>
          </p:cNvSpPr>
          <p:nvPr userDrawn="1"/>
        </p:nvSpPr>
        <p:spPr bwMode="black">
          <a:xfrm>
            <a:off x="6509061"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5" name="Freeform 24"/>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6" name="Freeform 25"/>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7" name="Freeform 26"/>
          <p:cNvSpPr>
            <a:spLocks/>
          </p:cNvSpPr>
          <p:nvPr userDrawn="1"/>
        </p:nvSpPr>
        <p:spPr bwMode="black">
          <a:xfrm>
            <a:off x="6226265" y="2040618"/>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8" name="Freeform 27"/>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29" name="Freeform 28"/>
          <p:cNvSpPr>
            <a:spLocks/>
          </p:cNvSpPr>
          <p:nvPr userDrawn="1"/>
        </p:nvSpPr>
        <p:spPr bwMode="black">
          <a:xfrm>
            <a:off x="6683013" y="2311832"/>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0" name="Freeform 29"/>
          <p:cNvSpPr>
            <a:spLocks/>
          </p:cNvSpPr>
          <p:nvPr userDrawn="1"/>
        </p:nvSpPr>
        <p:spPr bwMode="black">
          <a:xfrm>
            <a:off x="6913933"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1" name="Freeform 30"/>
          <p:cNvSpPr>
            <a:spLocks/>
          </p:cNvSpPr>
          <p:nvPr userDrawn="1"/>
        </p:nvSpPr>
        <p:spPr bwMode="black">
          <a:xfrm>
            <a:off x="7144852" y="2040618"/>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2" name="Freeform 31"/>
          <p:cNvSpPr>
            <a:spLocks/>
          </p:cNvSpPr>
          <p:nvPr userDrawn="1"/>
        </p:nvSpPr>
        <p:spPr bwMode="black">
          <a:xfrm>
            <a:off x="7371699"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3" name="Freeform 32"/>
          <p:cNvSpPr>
            <a:spLocks/>
          </p:cNvSpPr>
          <p:nvPr userDrawn="1"/>
        </p:nvSpPr>
        <p:spPr bwMode="black">
          <a:xfrm>
            <a:off x="7602618" y="2311832"/>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Tree>
    <p:extLst>
      <p:ext uri="{BB962C8B-B14F-4D97-AF65-F5344CB8AC3E}">
        <p14:creationId xmlns:p14="http://schemas.microsoft.com/office/powerpoint/2010/main" val="5953925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36" name="Rectangle 35"/>
          <p:cNvSpPr>
            <a:spLocks noChangeArrowheads="1"/>
          </p:cNvSpPr>
          <p:nvPr userDrawn="1"/>
        </p:nvSpPr>
        <p:spPr bwMode="black">
          <a:xfrm>
            <a:off x="4414521" y="4383413"/>
            <a:ext cx="31090" cy="117762"/>
          </a:xfrm>
          <a:prstGeom prst="rect">
            <a:avLst/>
          </a:prstGeom>
          <a:solidFill>
            <a:schemeClr val="bg1"/>
          </a:solidFill>
          <a:ln w="9525">
            <a:noFill/>
            <a:miter lim="800000"/>
            <a:headEnd/>
            <a:tailEnd/>
          </a:ln>
        </p:spPr>
        <p:txBody>
          <a:bodyPr lIns="68586" tIns="34294" rIns="68586" bIns="34294"/>
          <a:lstStyle/>
          <a:p>
            <a:pPr defTabSz="685862"/>
            <a:endParaRPr lang="en-US" sz="1400" dirty="0">
              <a:solidFill>
                <a:srgbClr val="0096D6"/>
              </a:solidFill>
              <a:latin typeface="Arial"/>
            </a:endParaRPr>
          </a:p>
        </p:txBody>
      </p:sp>
      <p:sp>
        <p:nvSpPr>
          <p:cNvPr id="37" name="Freeform 36"/>
          <p:cNvSpPr>
            <a:spLocks/>
          </p:cNvSpPr>
          <p:nvPr userDrawn="1"/>
        </p:nvSpPr>
        <p:spPr bwMode="black">
          <a:xfrm>
            <a:off x="4595640" y="4380152"/>
            <a:ext cx="90017" cy="124284"/>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8" name="Freeform 37"/>
          <p:cNvSpPr>
            <a:spLocks/>
          </p:cNvSpPr>
          <p:nvPr userDrawn="1"/>
        </p:nvSpPr>
        <p:spPr bwMode="black">
          <a:xfrm>
            <a:off x="4284377" y="4380152"/>
            <a:ext cx="90017" cy="124284"/>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9" name="Freeform 38"/>
          <p:cNvSpPr>
            <a:spLocks noEditPoints="1"/>
          </p:cNvSpPr>
          <p:nvPr userDrawn="1"/>
        </p:nvSpPr>
        <p:spPr bwMode="black">
          <a:xfrm>
            <a:off x="4718192" y="4380152"/>
            <a:ext cx="123637" cy="124284"/>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0" name="Freeform 39"/>
          <p:cNvSpPr>
            <a:spLocks/>
          </p:cNvSpPr>
          <p:nvPr userDrawn="1"/>
        </p:nvSpPr>
        <p:spPr bwMode="black">
          <a:xfrm>
            <a:off x="4485740" y="4380152"/>
            <a:ext cx="80617" cy="124284"/>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1" name="Freeform 40"/>
          <p:cNvSpPr>
            <a:spLocks/>
          </p:cNvSpPr>
          <p:nvPr userDrawn="1"/>
        </p:nvSpPr>
        <p:spPr bwMode="black">
          <a:xfrm>
            <a:off x="4222558" y="4240648"/>
            <a:ext cx="29282" cy="6051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2" name="Freeform 41"/>
          <p:cNvSpPr>
            <a:spLocks/>
          </p:cNvSpPr>
          <p:nvPr userDrawn="1"/>
        </p:nvSpPr>
        <p:spPr bwMode="black">
          <a:xfrm>
            <a:off x="4304621"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3" name="Freeform 42"/>
          <p:cNvSpPr>
            <a:spLocks/>
          </p:cNvSpPr>
          <p:nvPr userDrawn="1"/>
        </p:nvSpPr>
        <p:spPr bwMode="black">
          <a:xfrm>
            <a:off x="4385239" y="4144267"/>
            <a:ext cx="29282" cy="18624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4" name="Freeform 43"/>
          <p:cNvSpPr>
            <a:spLocks/>
          </p:cNvSpPr>
          <p:nvPr userDrawn="1"/>
        </p:nvSpPr>
        <p:spPr bwMode="black">
          <a:xfrm>
            <a:off x="4467302" y="4200066"/>
            <a:ext cx="29282" cy="10109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5" name="Freeform 44"/>
          <p:cNvSpPr>
            <a:spLocks/>
          </p:cNvSpPr>
          <p:nvPr userDrawn="1"/>
        </p:nvSpPr>
        <p:spPr bwMode="black">
          <a:xfrm>
            <a:off x="4547558" y="4240648"/>
            <a:ext cx="31090" cy="6051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6" name="Freeform 45"/>
          <p:cNvSpPr>
            <a:spLocks/>
          </p:cNvSpPr>
          <p:nvPr userDrawn="1"/>
        </p:nvSpPr>
        <p:spPr bwMode="black">
          <a:xfrm>
            <a:off x="462962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7" name="Freeform 46"/>
          <p:cNvSpPr>
            <a:spLocks/>
          </p:cNvSpPr>
          <p:nvPr userDrawn="1"/>
        </p:nvSpPr>
        <p:spPr bwMode="black">
          <a:xfrm>
            <a:off x="4711686" y="4144267"/>
            <a:ext cx="29644" cy="18624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8" name="Freeform 47"/>
          <p:cNvSpPr>
            <a:spLocks/>
          </p:cNvSpPr>
          <p:nvPr userDrawn="1"/>
        </p:nvSpPr>
        <p:spPr bwMode="black">
          <a:xfrm>
            <a:off x="4792302" y="4200066"/>
            <a:ext cx="29644" cy="10109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9" name="Freeform 48"/>
          <p:cNvSpPr>
            <a:spLocks/>
          </p:cNvSpPr>
          <p:nvPr userDrawn="1"/>
        </p:nvSpPr>
        <p:spPr bwMode="black">
          <a:xfrm>
            <a:off x="4874366" y="4240648"/>
            <a:ext cx="29644" cy="6051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Tree>
    <p:extLst>
      <p:ext uri="{BB962C8B-B14F-4D97-AF65-F5344CB8AC3E}">
        <p14:creationId xmlns:p14="http://schemas.microsoft.com/office/powerpoint/2010/main" val="5934428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00"/>
                                        <p:tgtEl>
                                          <p:spTgt spid="4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700"/>
                                        <p:tgtEl>
                                          <p:spTgt spid="4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00"/>
                                        <p:tgtEl>
                                          <p:spTgt spid="4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700"/>
                                        <p:tgtEl>
                                          <p:spTgt spid="4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7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00"/>
                                        <p:tgtEl>
                                          <p:spTgt spid="42"/>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00"/>
                                        <p:tgtEl>
                                          <p:spTgt spid="4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700"/>
                                        <p:tgtEl>
                                          <p:spTgt spid="46"/>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700"/>
                                        <p:tgtEl>
                                          <p:spTgt spid="48"/>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41"/>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3"/>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9"/>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2"/>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4"/>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8"/>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700"/>
                                        <p:tgtEl>
                                          <p:spTgt spid="38"/>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700"/>
                                        <p:tgtEl>
                                          <p:spTgt spid="36"/>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700"/>
                                        <p:tgtEl>
                                          <p:spTgt spid="40"/>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00"/>
                                        <p:tgtEl>
                                          <p:spTgt spid="37"/>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34" name="TextBox 33"/>
          <p:cNvSpPr txBox="1"/>
          <p:nvPr userDrawn="1"/>
        </p:nvSpPr>
        <p:spPr>
          <a:xfrm>
            <a:off x="644692" y="2295367"/>
            <a:ext cx="1850989" cy="484748"/>
          </a:xfrm>
          <a:prstGeom prst="rect">
            <a:avLst/>
          </a:prstGeom>
          <a:noFill/>
        </p:spPr>
        <p:txBody>
          <a:bodyPr wrap="none" lIns="68586" tIns="34294" rIns="68586" bIns="34294" rtlCol="0">
            <a:noAutofit/>
          </a:bodyPr>
          <a:lstStyle/>
          <a:p>
            <a:pPr defTabSz="685862"/>
            <a:r>
              <a:rPr lang="en-US" sz="2700" dirty="0" smtClean="0">
                <a:solidFill>
                  <a:srgbClr val="FFFFFF"/>
                </a:solidFill>
                <a:latin typeface="Arial"/>
              </a:rPr>
              <a:t>Thank you.</a:t>
            </a:r>
            <a:endParaRPr lang="en-US" sz="2700" dirty="0">
              <a:solidFill>
                <a:srgbClr val="FFFFFF"/>
              </a:solidFill>
              <a:latin typeface="Arial"/>
            </a:endParaRPr>
          </a:p>
        </p:txBody>
      </p:sp>
      <p:sp>
        <p:nvSpPr>
          <p:cNvPr id="35" name="Rectangle 34"/>
          <p:cNvSpPr>
            <a:spLocks noChangeArrowheads="1"/>
          </p:cNvSpPr>
          <p:nvPr userDrawn="1"/>
        </p:nvSpPr>
        <p:spPr bwMode="black">
          <a:xfrm>
            <a:off x="6308661" y="2781454"/>
            <a:ext cx="87485" cy="331370"/>
          </a:xfrm>
          <a:prstGeom prst="rect">
            <a:avLst/>
          </a:prstGeom>
          <a:solidFill>
            <a:schemeClr val="bg1"/>
          </a:solidFill>
          <a:ln w="9525">
            <a:noFill/>
            <a:miter lim="800000"/>
            <a:headEnd/>
            <a:tailEnd/>
          </a:ln>
        </p:spPr>
        <p:txBody>
          <a:bodyPr lIns="68586" tIns="34294" rIns="68586" bIns="34294"/>
          <a:lstStyle/>
          <a:p>
            <a:pPr defTabSz="685862"/>
            <a:endParaRPr lang="en-US" sz="1400" dirty="0">
              <a:solidFill>
                <a:srgbClr val="0096D6"/>
              </a:solidFill>
              <a:latin typeface="Arial"/>
            </a:endParaRPr>
          </a:p>
        </p:txBody>
      </p:sp>
      <p:sp>
        <p:nvSpPr>
          <p:cNvPr id="36" name="Freeform 35"/>
          <p:cNvSpPr>
            <a:spLocks/>
          </p:cNvSpPr>
          <p:nvPr userDrawn="1"/>
        </p:nvSpPr>
        <p:spPr bwMode="black">
          <a:xfrm>
            <a:off x="6818310" y="2773205"/>
            <a:ext cx="253297" cy="34972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7" name="Freeform 36"/>
          <p:cNvSpPr>
            <a:spLocks/>
          </p:cNvSpPr>
          <p:nvPr userDrawn="1"/>
        </p:nvSpPr>
        <p:spPr bwMode="black">
          <a:xfrm>
            <a:off x="5942449" y="2773205"/>
            <a:ext cx="253297" cy="34972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8" name="Freeform 37"/>
          <p:cNvSpPr>
            <a:spLocks noEditPoints="1"/>
          </p:cNvSpPr>
          <p:nvPr userDrawn="1"/>
        </p:nvSpPr>
        <p:spPr bwMode="black">
          <a:xfrm>
            <a:off x="7163159" y="2773205"/>
            <a:ext cx="347903" cy="34972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39" name="Freeform 38"/>
          <p:cNvSpPr>
            <a:spLocks/>
          </p:cNvSpPr>
          <p:nvPr userDrawn="1"/>
        </p:nvSpPr>
        <p:spPr bwMode="black">
          <a:xfrm>
            <a:off x="6509061" y="2773205"/>
            <a:ext cx="226849" cy="34972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0" name="Freeform 39"/>
          <p:cNvSpPr>
            <a:spLocks/>
          </p:cNvSpPr>
          <p:nvPr userDrawn="1"/>
        </p:nvSpPr>
        <p:spPr bwMode="black">
          <a:xfrm>
            <a:off x="5768495" y="2311830"/>
            <a:ext cx="82398" cy="170274"/>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1" name="Freeform 40"/>
          <p:cNvSpPr>
            <a:spLocks/>
          </p:cNvSpPr>
          <p:nvPr userDrawn="1"/>
        </p:nvSpPr>
        <p:spPr bwMode="black">
          <a:xfrm>
            <a:off x="5999412" y="2197636"/>
            <a:ext cx="82398" cy="28446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2" name="Freeform 41"/>
          <p:cNvSpPr>
            <a:spLocks/>
          </p:cNvSpPr>
          <p:nvPr userDrawn="1"/>
        </p:nvSpPr>
        <p:spPr bwMode="black">
          <a:xfrm>
            <a:off x="6226265" y="2040618"/>
            <a:ext cx="82398" cy="524075"/>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3" name="Freeform 42"/>
          <p:cNvSpPr>
            <a:spLocks/>
          </p:cNvSpPr>
          <p:nvPr userDrawn="1"/>
        </p:nvSpPr>
        <p:spPr bwMode="black">
          <a:xfrm>
            <a:off x="6457182" y="2197637"/>
            <a:ext cx="82398" cy="28446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4" name="Freeform 43"/>
          <p:cNvSpPr>
            <a:spLocks/>
          </p:cNvSpPr>
          <p:nvPr userDrawn="1"/>
        </p:nvSpPr>
        <p:spPr bwMode="black">
          <a:xfrm>
            <a:off x="6683013" y="2311832"/>
            <a:ext cx="87485" cy="17027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5" name="Freeform 44"/>
          <p:cNvSpPr>
            <a:spLocks/>
          </p:cNvSpPr>
          <p:nvPr userDrawn="1"/>
        </p:nvSpPr>
        <p:spPr bwMode="black">
          <a:xfrm>
            <a:off x="6913933"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6" name="Freeform 45"/>
          <p:cNvSpPr>
            <a:spLocks/>
          </p:cNvSpPr>
          <p:nvPr userDrawn="1"/>
        </p:nvSpPr>
        <p:spPr bwMode="black">
          <a:xfrm>
            <a:off x="7144852" y="2040618"/>
            <a:ext cx="83415" cy="524075"/>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47" name="Freeform 46"/>
          <p:cNvSpPr>
            <a:spLocks/>
          </p:cNvSpPr>
          <p:nvPr userDrawn="1"/>
        </p:nvSpPr>
        <p:spPr bwMode="black">
          <a:xfrm>
            <a:off x="7371699" y="2197636"/>
            <a:ext cx="83415" cy="28446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
        <p:nvSpPr>
          <p:cNvPr id="50" name="Freeform 49"/>
          <p:cNvSpPr>
            <a:spLocks/>
          </p:cNvSpPr>
          <p:nvPr userDrawn="1"/>
        </p:nvSpPr>
        <p:spPr bwMode="black">
          <a:xfrm>
            <a:off x="7602618" y="2311832"/>
            <a:ext cx="83415" cy="17027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68586" tIns="34294" rIns="68586" bIns="34294"/>
          <a:lstStyle/>
          <a:p>
            <a:pPr defTabSz="685862"/>
            <a:endParaRPr lang="en-US" sz="1400" dirty="0">
              <a:solidFill>
                <a:srgbClr val="0096D6"/>
              </a:solidFill>
              <a:latin typeface="Arial"/>
            </a:endParaRPr>
          </a:p>
        </p:txBody>
      </p:sp>
    </p:spTree>
    <p:extLst>
      <p:ext uri="{BB962C8B-B14F-4D97-AF65-F5344CB8AC3E}">
        <p14:creationId xmlns:p14="http://schemas.microsoft.com/office/powerpoint/2010/main" val="36071327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00"/>
                                        <p:tgtEl>
                                          <p:spTgt spid="4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700"/>
                                        <p:tgtEl>
                                          <p:spTgt spid="4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00"/>
                                        <p:tgtEl>
                                          <p:spTgt spid="4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700"/>
                                        <p:tgtEl>
                                          <p:spTgt spid="4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700"/>
                                        <p:tgtEl>
                                          <p:spTgt spid="4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700"/>
                                        <p:tgtEl>
                                          <p:spTgt spid="4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7"/>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700"/>
                                        <p:tgtEl>
                                          <p:spTgt spid="37"/>
                                        </p:tgtEl>
                                      </p:cBhvr>
                                    </p:animEffect>
                                  </p:childTnLst>
                                </p:cTn>
                              </p:par>
                              <p:par>
                                <p:cTn id="58" presetID="10" presetClass="entr" presetSubtype="0" fill="hold" nodeType="withEffect">
                                  <p:stCondLst>
                                    <p:cond delay="1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700"/>
                                        <p:tgtEl>
                                          <p:spTgt spid="35"/>
                                        </p:tgtEl>
                                      </p:cBhvr>
                                    </p:animEffect>
                                  </p:childTnLst>
                                </p:cTn>
                              </p:par>
                              <p:par>
                                <p:cTn id="61" presetID="10" presetClass="entr" presetSubtype="0" fill="hold" nodeType="withEffect">
                                  <p:stCondLst>
                                    <p:cond delay="20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00"/>
                                        <p:tgtEl>
                                          <p:spTgt spid="39"/>
                                        </p:tgtEl>
                                      </p:cBhvr>
                                    </p:animEffect>
                                  </p:childTnLst>
                                </p:cTn>
                              </p:par>
                              <p:par>
                                <p:cTn id="64" presetID="10" presetClass="entr" presetSubtype="0" fill="hold" nodeType="withEffect">
                                  <p:stCondLst>
                                    <p:cond delay="30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700"/>
                                        <p:tgtEl>
                                          <p:spTgt spid="36"/>
                                        </p:tgtEl>
                                      </p:cBhvr>
                                    </p:animEffect>
                                  </p:childTnLst>
                                </p:cTn>
                              </p:par>
                              <p:par>
                                <p:cTn id="67" presetID="10" presetClass="entr" presetSubtype="0" fill="hold" nodeType="withEffect">
                                  <p:stCondLst>
                                    <p:cond delay="4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5143500"/>
          </a:xfrm>
          <a:prstGeom prst="rect">
            <a:avLst/>
          </a:prstGeom>
          <a:noFill/>
        </p:spPr>
      </p:pic>
      <p:sp>
        <p:nvSpPr>
          <p:cNvPr id="37" name="Rounded Rectangle 36"/>
          <p:cNvSpPr/>
          <p:nvPr userDrawn="1"/>
        </p:nvSpPr>
        <p:spPr>
          <a:xfrm>
            <a:off x="1823499" y="2481708"/>
            <a:ext cx="1729740" cy="1051063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8" name="Rounded Rectangle 37"/>
          <p:cNvSpPr/>
          <p:nvPr userDrawn="1"/>
        </p:nvSpPr>
        <p:spPr>
          <a:xfrm>
            <a:off x="0" y="927518"/>
            <a:ext cx="1729740" cy="6111323"/>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39" name="Rounded Rectangle 38"/>
          <p:cNvSpPr/>
          <p:nvPr userDrawn="1"/>
        </p:nvSpPr>
        <p:spPr>
          <a:xfrm rot="10800000">
            <a:off x="1013792" y="3186455"/>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0" name="Rounded Rectangle 39"/>
          <p:cNvSpPr/>
          <p:nvPr userDrawn="1"/>
        </p:nvSpPr>
        <p:spPr>
          <a:xfrm>
            <a:off x="6585484" y="-1542021"/>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1" name="Rounded Rectangle 40"/>
          <p:cNvSpPr/>
          <p:nvPr userDrawn="1"/>
        </p:nvSpPr>
        <p:spPr>
          <a:xfrm>
            <a:off x="8105452" y="2087840"/>
            <a:ext cx="1729740" cy="6111323"/>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42" name="Rounded Rectangle 41"/>
          <p:cNvSpPr/>
          <p:nvPr userDrawn="1"/>
        </p:nvSpPr>
        <p:spPr>
          <a:xfrm rot="10800000">
            <a:off x="3036073" y="130793"/>
            <a:ext cx="1729740" cy="611132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dirty="0">
              <a:solidFill>
                <a:srgbClr val="FFFFFF"/>
              </a:solidFill>
              <a:latin typeface="Arial"/>
            </a:endParaRPr>
          </a:p>
        </p:txBody>
      </p:sp>
      <p:sp>
        <p:nvSpPr>
          <p:cNvPr id="2" name="Title 1"/>
          <p:cNvSpPr>
            <a:spLocks noGrp="1"/>
          </p:cNvSpPr>
          <p:nvPr>
            <p:ph type="ctrTitle" hasCustomPrompt="1"/>
          </p:nvPr>
        </p:nvSpPr>
        <p:spPr>
          <a:xfrm>
            <a:off x="221393" y="927519"/>
            <a:ext cx="8112125" cy="2189084"/>
          </a:xfrm>
        </p:spPr>
        <p:txBody>
          <a:bodyPr/>
          <a:lstStyle>
            <a:lvl1pPr>
              <a:lnSpc>
                <a:spcPct val="90000"/>
              </a:lnSpc>
              <a:defRPr sz="4500" b="0" spc="-15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3348053"/>
            <a:ext cx="8112126" cy="288131"/>
          </a:xfrm>
        </p:spPr>
        <p:txBody>
          <a:bodyPr>
            <a:normAutofit/>
          </a:bodyPr>
          <a:lstStyle>
            <a:lvl1pPr marL="0" indent="0" algn="l">
              <a:buNone/>
              <a:defRPr sz="1500">
                <a:solidFill>
                  <a:schemeClr val="bg1"/>
                </a:solidFill>
                <a:latin typeface="+mj-lt"/>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Presenter Name and Title Go Here</a:t>
            </a:r>
            <a:endParaRPr lang="en-US" dirty="0"/>
          </a:p>
        </p:txBody>
      </p:sp>
      <p:sp>
        <p:nvSpPr>
          <p:cNvPr id="36" name="Rectangle 4"/>
          <p:cNvSpPr>
            <a:spLocks noChangeArrowheads="1"/>
          </p:cNvSpPr>
          <p:nvPr userDrawn="1"/>
        </p:nvSpPr>
        <p:spPr bwMode="ltGray">
          <a:xfrm>
            <a:off x="251375"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FFFFFF"/>
                </a:solidFill>
                <a:latin typeface="Arial"/>
              </a:rPr>
              <a:t>© 2011 Cisco and/or its affiliates. All rights reserved.</a:t>
            </a:r>
            <a:endParaRPr lang="en-US" sz="500" dirty="0">
              <a:solidFill>
                <a:srgbClr val="FFFFFF"/>
              </a:solidFill>
              <a:latin typeface="Arial"/>
            </a:endParaRPr>
          </a:p>
        </p:txBody>
      </p:sp>
    </p:spTree>
    <p:extLst>
      <p:ext uri="{BB962C8B-B14F-4D97-AF65-F5344CB8AC3E}">
        <p14:creationId xmlns:p14="http://schemas.microsoft.com/office/powerpoint/2010/main" val="802990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59117"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261498" y="1200151"/>
            <a:ext cx="8659976" cy="3394075"/>
          </a:xfrm>
          <a:prstGeom prst="rect">
            <a:avLst/>
          </a:prstGeom>
        </p:spPr>
        <p:txBody>
          <a:bodyPr lIns="91436" tIns="45718" rIns="91436" bIns="45718">
            <a:noAutofit/>
          </a:bodyPr>
          <a:lstStyle>
            <a:lvl1pPr marL="285738" marR="0" indent="-285738" algn="ctr" defTabSz="457181"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181"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377210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060" y="96983"/>
            <a:ext cx="8380228" cy="767315"/>
          </a:xfrm>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a:xfrm>
            <a:off x="211882" y="1202500"/>
            <a:ext cx="8565405" cy="3573380"/>
          </a:xfrm>
        </p:spPr>
        <p:txBody>
          <a:bodyPr/>
          <a:lstStyle>
            <a:lvl1pPr>
              <a:defRPr sz="1500"/>
            </a:lvl1pPr>
            <a:lvl2pPr>
              <a:defRPr sz="1400"/>
            </a:lvl2pPr>
            <a:lvl3pPr>
              <a:defRPr sz="1200"/>
            </a:lvl3pPr>
            <a:lvl4pP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7164388" y="4883946"/>
            <a:ext cx="1693862" cy="202406"/>
          </a:xfrm>
          <a:prstGeom prst="rect">
            <a:avLst/>
          </a:prstGeom>
        </p:spPr>
        <p:txBody>
          <a:bodyPr lIns="68586" tIns="34294" rIns="68586" bIns="34294"/>
          <a:lstStyle>
            <a:lvl1pPr>
              <a:defRPr/>
            </a:lvl1pPr>
          </a:lstStyle>
          <a:p>
            <a:pPr defTabSz="685862"/>
            <a:fld id="{D341B97A-378E-4F69-9D74-E5B0730D91FC}" type="slidenum">
              <a:rPr lang="en-US" sz="1400" smtClean="0">
                <a:solidFill>
                  <a:srgbClr val="0096D6"/>
                </a:solidFill>
                <a:latin typeface="Arial"/>
              </a:rPr>
              <a:pPr defTabSz="685862"/>
              <a:t>‹#›</a:t>
            </a:fld>
            <a:endParaRPr lang="en-US" sz="1400">
              <a:solidFill>
                <a:srgbClr val="0096D6"/>
              </a:solidFill>
              <a:latin typeface="Arial"/>
            </a:endParaRPr>
          </a:p>
        </p:txBody>
      </p:sp>
      <p:sp>
        <p:nvSpPr>
          <p:cNvPr id="5" name="Footer Placeholder 4"/>
          <p:cNvSpPr>
            <a:spLocks noGrp="1"/>
          </p:cNvSpPr>
          <p:nvPr>
            <p:ph type="ftr" sz="quarter" idx="11"/>
          </p:nvPr>
        </p:nvSpPr>
        <p:spPr>
          <a:xfrm>
            <a:off x="404998" y="4743450"/>
            <a:ext cx="4489450" cy="342900"/>
          </a:xfrm>
          <a:prstGeom prst="rect">
            <a:avLst/>
          </a:prstGeom>
        </p:spPr>
        <p:txBody>
          <a:bodyPr lIns="68586" tIns="34294" rIns="68586" bIns="34294"/>
          <a:lstStyle>
            <a:lvl1pPr>
              <a:defRPr/>
            </a:lvl1pPr>
          </a:lstStyle>
          <a:p>
            <a:pPr defTabSz="685862"/>
            <a:r>
              <a:rPr lang="en-GB" sz="1400" smtClean="0">
                <a:solidFill>
                  <a:srgbClr val="0096D6"/>
                </a:solidFill>
                <a:latin typeface="Arial"/>
              </a:rPr>
              <a:t>Copyright © 2012 Accenture All Rights Reserved.</a:t>
            </a:r>
            <a:endParaRPr lang="en-US" sz="1400" dirty="0">
              <a:solidFill>
                <a:srgbClr val="0096D6"/>
              </a:solidFill>
              <a:latin typeface="Arial"/>
            </a:endParaRPr>
          </a:p>
        </p:txBody>
      </p:sp>
    </p:spTree>
    <p:extLst>
      <p:ext uri="{BB962C8B-B14F-4D97-AF65-F5344CB8AC3E}">
        <p14:creationId xmlns:p14="http://schemas.microsoft.com/office/powerpoint/2010/main" val="1275400791"/>
      </p:ext>
    </p:extLst>
  </p:cSld>
  <p:clrMapOvr>
    <a:masterClrMapping/>
  </p:clrMapOvr>
  <p:transition xmlns:p14="http://schemas.microsoft.com/office/powerpoint/2010/mai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extLst>
      <p:ext uri="{BB962C8B-B14F-4D97-AF65-F5344CB8AC3E}">
        <p14:creationId xmlns:p14="http://schemas.microsoft.com/office/powerpoint/2010/main" val="4226371263"/>
      </p:ext>
    </p:extLst>
  </p:cSld>
  <p:clrMapOvr>
    <a:masterClrMapping/>
  </p:clrMapOvr>
  <p:transition xmlns:p14="http://schemas.microsoft.com/office/powerpoint/2010/mai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4"/>
            <a:ext cx="8112126" cy="288131"/>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8"/>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9"/>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2" y="2622503"/>
            <a:ext cx="8302625" cy="299001"/>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userDrawn="1"/>
        </p:nvGrpSpPr>
        <p:grpSpPr>
          <a:xfrm>
            <a:off x="285163" y="230905"/>
            <a:ext cx="862739" cy="344873"/>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200"/>
              <a:endParaRPr lang="en-US">
                <a:solidFill>
                  <a:srgbClr val="FFFFFF"/>
                </a:solidFill>
                <a:latin typeface="CiscoSansTT ExtraLigh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grpSp>
      <p:cxnSp>
        <p:nvCxnSpPr>
          <p:cNvPr id="43" name="Straight Connector 42"/>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071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23" name="Title 1"/>
          <p:cNvSpPr>
            <a:spLocks noGrp="1"/>
          </p:cNvSpPr>
          <p:nvPr userDrawn="1">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userDrawn="1">
            <p:ph type="subTitle" idx="1" hasCustomPrompt="1"/>
          </p:nvPr>
        </p:nvSpPr>
        <p:spPr>
          <a:xfrm>
            <a:off x="260446" y="3621014"/>
            <a:ext cx="8112126" cy="288131"/>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userDrawn="1">
            <p:ph type="body" sz="quarter" idx="10" hasCustomPrompt="1"/>
          </p:nvPr>
        </p:nvSpPr>
        <p:spPr>
          <a:xfrm>
            <a:off x="259868" y="3873678"/>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userDrawn="1">
            <p:ph type="body" sz="quarter" idx="11" hasCustomPrompt="1"/>
          </p:nvPr>
        </p:nvSpPr>
        <p:spPr>
          <a:xfrm>
            <a:off x="251847" y="4453669"/>
            <a:ext cx="8112650" cy="288131"/>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userDrawn="1">
            <p:ph type="body" sz="quarter" idx="13" hasCustomPrompt="1"/>
          </p:nvPr>
        </p:nvSpPr>
        <p:spPr>
          <a:xfrm>
            <a:off x="252572" y="2622503"/>
            <a:ext cx="8302625" cy="299001"/>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userDrawn="1"/>
        </p:nvGrpSpPr>
        <p:grpSpPr>
          <a:xfrm>
            <a:off x="285163" y="230905"/>
            <a:ext cx="862739" cy="344873"/>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200"/>
              <a:endParaRPr lang="en-US">
                <a:solidFill>
                  <a:srgbClr val="FFFFFF"/>
                </a:solidFill>
                <a:latin typeface="CiscoSansTT ExtraLigh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grpSp>
      <p:cxnSp>
        <p:nvCxnSpPr>
          <p:cNvPr id="43" name="Straight Connector 42"/>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05348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4"/>
            <a:ext cx="8112126" cy="288131"/>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8"/>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9"/>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2" y="2622503"/>
            <a:ext cx="8302625" cy="299001"/>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userDrawn="1"/>
        </p:nvGrpSpPr>
        <p:grpSpPr>
          <a:xfrm>
            <a:off x="285163" y="230905"/>
            <a:ext cx="862739" cy="344873"/>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200"/>
              <a:endParaRPr lang="en-US">
                <a:solidFill>
                  <a:srgbClr val="FFFFFF"/>
                </a:solidFill>
                <a:latin typeface="CiscoSansTT ExtraLigh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grpSp>
    </p:spTree>
    <p:extLst>
      <p:ext uri="{BB962C8B-B14F-4D97-AF65-F5344CB8AC3E}">
        <p14:creationId xmlns:p14="http://schemas.microsoft.com/office/powerpoint/2010/main" val="33328382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21393" y="2108877"/>
            <a:ext cx="8301718" cy="64473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252425" y="3621014"/>
            <a:ext cx="8112126" cy="288131"/>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251847" y="3873678"/>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251847" y="4453669"/>
            <a:ext cx="8112650" cy="288131"/>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252572" y="2622503"/>
            <a:ext cx="8302625" cy="299001"/>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userDrawn="1"/>
        </p:nvGrpSpPr>
        <p:grpSpPr>
          <a:xfrm>
            <a:off x="285163" y="230905"/>
            <a:ext cx="862739" cy="344873"/>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457200"/>
              <a:endParaRPr lang="en-US">
                <a:solidFill>
                  <a:srgbClr val="FFFFFF"/>
                </a:solidFill>
                <a:latin typeface="CiscoSansTT ExtraLigh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457200"/>
              <a:endParaRPr lang="en-US">
                <a:solidFill>
                  <a:srgbClr val="FFFFFF"/>
                </a:solidFill>
                <a:latin typeface="CiscoSansTT ExtraLigh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457200"/>
              <a:endParaRPr lang="en-US">
                <a:solidFill>
                  <a:srgbClr val="FFFFFF"/>
                </a:solidFill>
                <a:latin typeface="CiscoSansTT ExtraLight"/>
              </a:endParaRPr>
            </a:p>
          </p:txBody>
        </p:sp>
      </p:grpSp>
    </p:spTree>
    <p:extLst>
      <p:ext uri="{BB962C8B-B14F-4D97-AF65-F5344CB8AC3E}">
        <p14:creationId xmlns:p14="http://schemas.microsoft.com/office/powerpoint/2010/main" val="24587022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76491" y="3209546"/>
            <a:ext cx="4684867" cy="288131"/>
          </a:xfrm>
          <a:prstGeom prst="rect">
            <a:avLst/>
          </a:prstGeom>
        </p:spPr>
        <p:txBody>
          <a:bodyPr vert="horz" lIns="68589" tIns="34295" rIns="68589" bIns="34295" rtlCol="0">
            <a:noAutofit/>
          </a:bodyPr>
          <a:lstStyle>
            <a:lvl1pPr marL="0" indent="0" algn="l" defTabSz="685891"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pPr defTabSz="457200"/>
            <a:endParaRPr lang="en-US">
              <a:solidFill>
                <a:srgbClr val="000000"/>
              </a:solidFill>
              <a:latin typeface="CiscoSansTT ExtraLight"/>
            </a:endParaRPr>
          </a:p>
        </p:txBody>
      </p:sp>
      <p:sp>
        <p:nvSpPr>
          <p:cNvPr id="2" name="Title 1"/>
          <p:cNvSpPr>
            <a:spLocks noGrp="1"/>
          </p:cNvSpPr>
          <p:nvPr>
            <p:ph type="ctrTitle" hasCustomPrompt="1"/>
          </p:nvPr>
        </p:nvSpPr>
        <p:spPr>
          <a:xfrm>
            <a:off x="248801" y="2462023"/>
            <a:ext cx="4712557" cy="766763"/>
          </a:xfrm>
        </p:spPr>
        <p:txBody>
          <a:bodyPr vert="horz" lIns="61730" tIns="34295" rIns="61730" bIns="34295" rtlCol="0" anchor="b"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33350"/>
          </a:xfrm>
          <a:prstGeom prst="rect">
            <a:avLst/>
          </a:prstGeom>
          <a:solidFill>
            <a:schemeClr val="bg2"/>
          </a:solidFill>
          <a:ln w="25400" algn="ctr">
            <a:noFill/>
            <a:miter lim="800000"/>
            <a:headEnd/>
            <a:tailEnd/>
          </a:ln>
          <a:effectLst/>
        </p:spPr>
        <p:txBody>
          <a:bodyPr wrap="none" lIns="68589" tIns="34295" rIns="68589" bIns="34295" anchor="ctr"/>
          <a:lstStyle/>
          <a:p>
            <a:pPr defTabSz="457200"/>
            <a:endParaRPr lang="en-US">
              <a:solidFill>
                <a:srgbClr val="000000"/>
              </a:solidFill>
              <a:latin typeface="CiscoSansTT ExtraLight"/>
            </a:endParaRPr>
          </a:p>
        </p:txBody>
      </p:sp>
      <p:sp>
        <p:nvSpPr>
          <p:cNvPr id="31" name="Picture Placeholder 30"/>
          <p:cNvSpPr>
            <a:spLocks noGrp="1"/>
          </p:cNvSpPr>
          <p:nvPr>
            <p:ph type="pic" sz="quarter" idx="10" hasCustomPrompt="1"/>
          </p:nvPr>
        </p:nvSpPr>
        <p:spPr>
          <a:xfrm>
            <a:off x="5540378" y="1438276"/>
            <a:ext cx="2676525" cy="2166938"/>
          </a:xfrm>
          <a:prstGeom prst="rect">
            <a:avLst/>
          </a:prstGeom>
        </p:spPr>
        <p:txBody>
          <a:bodyPr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81374441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7" name="Rectangle 3"/>
          <p:cNvSpPr>
            <a:spLocks noChangeArrowheads="1"/>
          </p:cNvSpPr>
          <p:nvPr userDrawn="1"/>
        </p:nvSpPr>
        <p:spPr bwMode="white">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pPr defTabSz="457200"/>
            <a:endParaRPr lang="en-US">
              <a:solidFill>
                <a:srgbClr val="000000"/>
              </a:solidFill>
              <a:latin typeface="CiscoSansTT ExtraLight"/>
            </a:endParaRPr>
          </a:p>
        </p:txBody>
      </p:sp>
      <p:sp>
        <p:nvSpPr>
          <p:cNvPr id="47" name="Rectangle 3"/>
          <p:cNvSpPr>
            <a:spLocks noChangeArrowheads="1"/>
          </p:cNvSpPr>
          <p:nvPr userDrawn="1"/>
        </p:nvSpPr>
        <p:spPr bwMode="hidden">
          <a:xfrm>
            <a:off x="0" y="0"/>
            <a:ext cx="9144000" cy="133350"/>
          </a:xfrm>
          <a:prstGeom prst="rect">
            <a:avLst/>
          </a:prstGeom>
          <a:solidFill>
            <a:schemeClr val="bg2"/>
          </a:solidFill>
          <a:ln w="25400" algn="ctr">
            <a:noFill/>
            <a:miter lim="800000"/>
            <a:headEnd/>
            <a:tailEnd/>
          </a:ln>
          <a:effectLst/>
        </p:spPr>
        <p:txBody>
          <a:bodyPr wrap="none" lIns="68586" tIns="34294" rIns="68586" bIns="34294" anchor="ctr"/>
          <a:lstStyle/>
          <a:p>
            <a:pPr defTabSz="457200"/>
            <a:endParaRPr lang="en-US">
              <a:solidFill>
                <a:srgbClr val="000000"/>
              </a:solidFill>
              <a:latin typeface="CiscoSansTT ExtraLight"/>
            </a:endParaRPr>
          </a:p>
        </p:txBody>
      </p:sp>
      <p:sp>
        <p:nvSpPr>
          <p:cNvPr id="5" name="Title 1"/>
          <p:cNvSpPr>
            <a:spLocks noGrp="1"/>
          </p:cNvSpPr>
          <p:nvPr>
            <p:ph type="ctrTitle" hasCustomPrompt="1"/>
          </p:nvPr>
        </p:nvSpPr>
        <p:spPr>
          <a:xfrm>
            <a:off x="245456" y="571575"/>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14152094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79045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45456" y="562609"/>
            <a:ext cx="8301718" cy="2569946"/>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userDrawn="1"/>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FFFFFF"/>
                </a:solidFill>
                <a:latin typeface="CiscoSansTT Light"/>
                <a:cs typeface="CiscoSans Thin"/>
              </a:rPr>
              <a:t>Cisco Confidential</a:t>
            </a:r>
          </a:p>
        </p:txBody>
      </p:sp>
      <p:sp>
        <p:nvSpPr>
          <p:cNvPr id="7" name="Rectangle 7"/>
          <p:cNvSpPr>
            <a:spLocks noChangeArrowheads="1"/>
          </p:cNvSpPr>
          <p:nvPr userDrawn="1"/>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FFFFFF"/>
                </a:solidFill>
                <a:latin typeface="CiscoSansTT Light"/>
                <a:cs typeface="CiscoSans Thin"/>
              </a:rPr>
              <a:pPr algn="r" defTabSz="610846"/>
              <a:t>‹#›</a:t>
            </a:fld>
            <a:endParaRPr lang="en-US" sz="600" dirty="0">
              <a:solidFill>
                <a:srgbClr val="FFFFFF"/>
              </a:solidFill>
              <a:latin typeface="CiscoSansTT Light"/>
              <a:cs typeface="CiscoSans Thin"/>
            </a:endParaRPr>
          </a:p>
        </p:txBody>
      </p:sp>
      <p:sp>
        <p:nvSpPr>
          <p:cNvPr id="10" name="Rectangle 4"/>
          <p:cNvSpPr>
            <a:spLocks noChangeArrowheads="1"/>
          </p:cNvSpPr>
          <p:nvPr userDrawn="1"/>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FFFFFF"/>
                </a:solidFill>
                <a:latin typeface="CiscoSansTT Light"/>
                <a:cs typeface="CiscoSans Thin"/>
              </a:rPr>
              <a:t>© 2013-2014  Cisco and/or its affiliates. All rights reserved.</a:t>
            </a:r>
            <a:endParaRPr lang="en-US" sz="600" dirty="0">
              <a:solidFill>
                <a:srgbClr val="FFFFFF"/>
              </a:solidFill>
              <a:latin typeface="CiscoSansTT Light"/>
              <a:cs typeface="CiscoSans Thin"/>
            </a:endParaRPr>
          </a:p>
        </p:txBody>
      </p:sp>
      <p:cxnSp>
        <p:nvCxnSpPr>
          <p:cNvPr id="9" name="Straight Connector 8"/>
          <p:cNvCxnSpPr/>
          <p:nvPr userDrawn="1"/>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3317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77.xml"/><Relationship Id="rId21" Type="http://schemas.openxmlformats.org/officeDocument/2006/relationships/slideLayout" Target="../slideLayouts/slideLayout78.xml"/><Relationship Id="rId22" Type="http://schemas.openxmlformats.org/officeDocument/2006/relationships/slideLayout" Target="../slideLayouts/slideLayout79.xml"/><Relationship Id="rId23" Type="http://schemas.openxmlformats.org/officeDocument/2006/relationships/slideLayout" Target="../slideLayouts/slideLayout80.xml"/><Relationship Id="rId24" Type="http://schemas.openxmlformats.org/officeDocument/2006/relationships/slideLayout" Target="../slideLayouts/slideLayout81.xml"/><Relationship Id="rId25" Type="http://schemas.openxmlformats.org/officeDocument/2006/relationships/slideLayout" Target="../slideLayouts/slideLayout82.xml"/><Relationship Id="rId26" Type="http://schemas.openxmlformats.org/officeDocument/2006/relationships/slideLayout" Target="../slideLayouts/slideLayout83.xml"/><Relationship Id="rId27" Type="http://schemas.openxmlformats.org/officeDocument/2006/relationships/slideLayout" Target="../slideLayouts/slideLayout84.xml"/><Relationship Id="rId28" Type="http://schemas.openxmlformats.org/officeDocument/2006/relationships/slideLayout" Target="../slideLayouts/slideLayout85.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30" Type="http://schemas.openxmlformats.org/officeDocument/2006/relationships/slideLayout" Target="../slideLayouts/slideLayout87.xml"/><Relationship Id="rId31" Type="http://schemas.openxmlformats.org/officeDocument/2006/relationships/slideLayout" Target="../slideLayouts/slideLayout88.xml"/><Relationship Id="rId32" Type="http://schemas.openxmlformats.org/officeDocument/2006/relationships/slideLayout" Target="../slideLayouts/slideLayout89.xml"/><Relationship Id="rId9" Type="http://schemas.openxmlformats.org/officeDocument/2006/relationships/slideLayout" Target="../slideLayouts/slideLayout66.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33" Type="http://schemas.openxmlformats.org/officeDocument/2006/relationships/slideLayout" Target="../slideLayouts/slideLayout90.xml"/><Relationship Id="rId34" Type="http://schemas.openxmlformats.org/officeDocument/2006/relationships/slideLayout" Target="../slideLayouts/slideLayout91.xml"/><Relationship Id="rId35" Type="http://schemas.openxmlformats.org/officeDocument/2006/relationships/theme" Target="../theme/theme2.xml"/><Relationship Id="rId36" Type="http://schemas.openxmlformats.org/officeDocument/2006/relationships/image" Target="../media/image1.jpeg"/><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Relationship Id="rId16" Type="http://schemas.openxmlformats.org/officeDocument/2006/relationships/slideLayout" Target="../slideLayouts/slideLayout73.xml"/><Relationship Id="rId17" Type="http://schemas.openxmlformats.org/officeDocument/2006/relationships/slideLayout" Target="../slideLayouts/slideLayout74.xml"/><Relationship Id="rId18" Type="http://schemas.openxmlformats.org/officeDocument/2006/relationships/slideLayout" Target="../slideLayouts/slideLayout75.xml"/><Relationship Id="rId19"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4.xml"/><Relationship Id="rId14" Type="http://schemas.openxmlformats.org/officeDocument/2006/relationships/slideLayout" Target="../slideLayouts/slideLayout105.xml"/><Relationship Id="rId15" Type="http://schemas.openxmlformats.org/officeDocument/2006/relationships/slideLayout" Target="../slideLayouts/slideLayout106.xml"/><Relationship Id="rId16" Type="http://schemas.openxmlformats.org/officeDocument/2006/relationships/slideLayout" Target="../slideLayouts/slideLayout107.xml"/><Relationship Id="rId17" Type="http://schemas.openxmlformats.org/officeDocument/2006/relationships/slideLayout" Target="../slideLayouts/slideLayout108.xml"/><Relationship Id="rId18" Type="http://schemas.openxmlformats.org/officeDocument/2006/relationships/slideLayout" Target="../slideLayouts/slideLayout109.xml"/><Relationship Id="rId19" Type="http://schemas.openxmlformats.org/officeDocument/2006/relationships/slideLayout" Target="../slideLayouts/slideLayout110.xml"/><Relationship Id="rId50" Type="http://schemas.openxmlformats.org/officeDocument/2006/relationships/slideLayout" Target="../slideLayouts/slideLayout141.xml"/><Relationship Id="rId51" Type="http://schemas.openxmlformats.org/officeDocument/2006/relationships/slideLayout" Target="../slideLayouts/slideLayout142.xml"/><Relationship Id="rId52" Type="http://schemas.openxmlformats.org/officeDocument/2006/relationships/slideLayout" Target="../slideLayouts/slideLayout143.xml"/><Relationship Id="rId53" Type="http://schemas.openxmlformats.org/officeDocument/2006/relationships/theme" Target="../theme/theme3.xml"/><Relationship Id="rId40" Type="http://schemas.openxmlformats.org/officeDocument/2006/relationships/slideLayout" Target="../slideLayouts/slideLayout131.xml"/><Relationship Id="rId41" Type="http://schemas.openxmlformats.org/officeDocument/2006/relationships/slideLayout" Target="../slideLayouts/slideLayout132.xml"/><Relationship Id="rId42" Type="http://schemas.openxmlformats.org/officeDocument/2006/relationships/slideLayout" Target="../slideLayouts/slideLayout133.xml"/><Relationship Id="rId43" Type="http://schemas.openxmlformats.org/officeDocument/2006/relationships/slideLayout" Target="../slideLayouts/slideLayout134.xml"/><Relationship Id="rId44" Type="http://schemas.openxmlformats.org/officeDocument/2006/relationships/slideLayout" Target="../slideLayouts/slideLayout135.xml"/><Relationship Id="rId45" Type="http://schemas.openxmlformats.org/officeDocument/2006/relationships/slideLayout" Target="../slideLayouts/slideLayout136.xml"/><Relationship Id="rId46" Type="http://schemas.openxmlformats.org/officeDocument/2006/relationships/slideLayout" Target="../slideLayouts/slideLayout137.xml"/><Relationship Id="rId47" Type="http://schemas.openxmlformats.org/officeDocument/2006/relationships/slideLayout" Target="../slideLayouts/slideLayout138.xml"/><Relationship Id="rId48" Type="http://schemas.openxmlformats.org/officeDocument/2006/relationships/slideLayout" Target="../slideLayouts/slideLayout139.xml"/><Relationship Id="rId49" Type="http://schemas.openxmlformats.org/officeDocument/2006/relationships/slideLayout" Target="../slideLayouts/slideLayout140.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30" Type="http://schemas.openxmlformats.org/officeDocument/2006/relationships/slideLayout" Target="../slideLayouts/slideLayout121.xml"/><Relationship Id="rId31" Type="http://schemas.openxmlformats.org/officeDocument/2006/relationships/slideLayout" Target="../slideLayouts/slideLayout122.xml"/><Relationship Id="rId32" Type="http://schemas.openxmlformats.org/officeDocument/2006/relationships/slideLayout" Target="../slideLayouts/slideLayout123.xml"/><Relationship Id="rId33" Type="http://schemas.openxmlformats.org/officeDocument/2006/relationships/slideLayout" Target="../slideLayouts/slideLayout124.xml"/><Relationship Id="rId34" Type="http://schemas.openxmlformats.org/officeDocument/2006/relationships/slideLayout" Target="../slideLayouts/slideLayout125.xml"/><Relationship Id="rId35" Type="http://schemas.openxmlformats.org/officeDocument/2006/relationships/slideLayout" Target="../slideLayouts/slideLayout126.xml"/><Relationship Id="rId36" Type="http://schemas.openxmlformats.org/officeDocument/2006/relationships/slideLayout" Target="../slideLayouts/slideLayout127.xml"/><Relationship Id="rId37" Type="http://schemas.openxmlformats.org/officeDocument/2006/relationships/slideLayout" Target="../slideLayouts/slideLayout128.xml"/><Relationship Id="rId38" Type="http://schemas.openxmlformats.org/officeDocument/2006/relationships/slideLayout" Target="../slideLayouts/slideLayout129.xml"/><Relationship Id="rId39" Type="http://schemas.openxmlformats.org/officeDocument/2006/relationships/slideLayout" Target="../slideLayouts/slideLayout130.xml"/><Relationship Id="rId20" Type="http://schemas.openxmlformats.org/officeDocument/2006/relationships/slideLayout" Target="../slideLayouts/slideLayout111.xml"/><Relationship Id="rId21" Type="http://schemas.openxmlformats.org/officeDocument/2006/relationships/slideLayout" Target="../slideLayouts/slideLayout112.xml"/><Relationship Id="rId22" Type="http://schemas.openxmlformats.org/officeDocument/2006/relationships/slideLayout" Target="../slideLayouts/slideLayout113.xml"/><Relationship Id="rId23" Type="http://schemas.openxmlformats.org/officeDocument/2006/relationships/slideLayout" Target="../slideLayouts/slideLayout114.xml"/><Relationship Id="rId24" Type="http://schemas.openxmlformats.org/officeDocument/2006/relationships/slideLayout" Target="../slideLayouts/slideLayout115.xml"/><Relationship Id="rId25" Type="http://schemas.openxmlformats.org/officeDocument/2006/relationships/slideLayout" Target="../slideLayouts/slideLayout116.xml"/><Relationship Id="rId26" Type="http://schemas.openxmlformats.org/officeDocument/2006/relationships/slideLayout" Target="../slideLayouts/slideLayout117.xml"/><Relationship Id="rId27" Type="http://schemas.openxmlformats.org/officeDocument/2006/relationships/slideLayout" Target="../slideLayouts/slideLayout118.xml"/><Relationship Id="rId28" Type="http://schemas.openxmlformats.org/officeDocument/2006/relationships/slideLayout" Target="../slideLayouts/slideLayout119.xml"/><Relationship Id="rId29" Type="http://schemas.openxmlformats.org/officeDocument/2006/relationships/slideLayout" Target="../slideLayouts/slideLayout120.xml"/><Relationship Id="rId10" Type="http://schemas.openxmlformats.org/officeDocument/2006/relationships/slideLayout" Target="../slideLayouts/slideLayout101.xml"/><Relationship Id="rId11" Type="http://schemas.openxmlformats.org/officeDocument/2006/relationships/slideLayout" Target="../slideLayouts/slideLayout102.xml"/><Relationship Id="rId12"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20" y="341158"/>
            <a:ext cx="8659368" cy="731520"/>
          </a:xfrm>
          <a:prstGeom prst="rect">
            <a:avLst/>
          </a:prstGeom>
        </p:spPr>
        <p:txBody>
          <a:bodyPr vert="horz" lIns="91436" tIns="45718" rIns="91436" bIns="45718"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13257" y="4745973"/>
            <a:ext cx="762394" cy="154530"/>
          </a:xfrm>
          <a:prstGeom prst="rect">
            <a:avLst/>
          </a:prstGeom>
          <a:noFill/>
          <a:ln w="9525">
            <a:noFill/>
            <a:miter lim="800000"/>
            <a:headEnd/>
            <a:tailEnd/>
          </a:ln>
          <a:effectLst/>
        </p:spPr>
        <p:txBody>
          <a:bodyPr wrap="none" lIns="61595" tIns="30797" rIns="61595" bIns="30797" anchor="b">
            <a:spAutoFit/>
          </a:bodyPr>
          <a:lstStyle/>
          <a:p>
            <a:pPr algn="r" defTabSz="610821">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8660755" y="4742905"/>
            <a:ext cx="220614" cy="154520"/>
          </a:xfrm>
          <a:prstGeom prst="rect">
            <a:avLst/>
          </a:prstGeom>
          <a:noFill/>
          <a:ln w="9525" algn="ctr">
            <a:noFill/>
            <a:miter lim="800000"/>
            <a:headEnd/>
            <a:tailEnd/>
          </a:ln>
          <a:effectLst/>
        </p:spPr>
        <p:txBody>
          <a:bodyPr wrap="none" lIns="61595" tIns="30797" rIns="61595" bIns="30797" anchor="b">
            <a:spAutoFit/>
          </a:bodyPr>
          <a:lstStyle/>
          <a:p>
            <a:pPr algn="r" defTabSz="610821">
              <a:lnSpc>
                <a:spcPct val="100000"/>
              </a:lnSpc>
            </a:pPr>
            <a:fld id="{DFCF27A5-1A5B-48D3-A060-2758FFBB1ADD}" type="slidenum">
              <a:rPr lang="en-US" sz="600" b="0" i="0">
                <a:solidFill>
                  <a:srgbClr val="231F20"/>
                </a:solidFill>
                <a:latin typeface="+mn-lt"/>
                <a:cs typeface="CiscoSans Thin"/>
              </a:rPr>
              <a:pPr algn="r" defTabSz="610821">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292044" y="4747273"/>
            <a:ext cx="3420515" cy="154530"/>
          </a:xfrm>
          <a:prstGeom prst="rect">
            <a:avLst/>
          </a:prstGeom>
          <a:noFill/>
          <a:ln w="9525">
            <a:noFill/>
            <a:miter lim="800000"/>
            <a:headEnd/>
            <a:tailEnd/>
          </a:ln>
          <a:effectLst/>
        </p:spPr>
        <p:txBody>
          <a:bodyPr wrap="square" lIns="61595" tIns="30797" rIns="61595" bIns="30797" anchor="b" anchorCtr="0">
            <a:spAutoFit/>
          </a:bodyPr>
          <a:lstStyle/>
          <a:p>
            <a:pPr algn="l" defTabSz="610821">
              <a:lnSpc>
                <a:spcPct val="100000"/>
              </a:lnSpc>
            </a:pPr>
            <a:r>
              <a:rPr lang="en-US" sz="600" b="0" i="0" dirty="0" smtClean="0">
                <a:solidFill>
                  <a:srgbClr val="231F20"/>
                </a:solidFill>
                <a:latin typeface="+mn-lt"/>
                <a:cs typeface="CiscoSans Thin"/>
              </a:rPr>
              <a:t>© 2013-2014  Cisco and/or its affiliates. All rights reserved.</a:t>
            </a:r>
            <a:endParaRPr lang="en-US" sz="600" b="0" i="0" dirty="0">
              <a:solidFill>
                <a:srgbClr val="231F20"/>
              </a:solidFill>
              <a:latin typeface="+mn-lt"/>
              <a:cs typeface="CiscoSans Thin"/>
            </a:endParaRPr>
          </a:p>
        </p:txBody>
      </p:sp>
      <p:cxnSp>
        <p:nvCxnSpPr>
          <p:cNvPr id="8" name="Straight Connector 7"/>
          <p:cNvCxnSpPr/>
          <p:nvPr/>
        </p:nvCxnSpPr>
        <p:spPr>
          <a:xfrm>
            <a:off x="0" y="5057775"/>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ltGray">
          <a:xfrm>
            <a:off x="2874369" y="4726507"/>
            <a:ext cx="3420515" cy="200697"/>
          </a:xfrm>
          <a:prstGeom prst="rect">
            <a:avLst/>
          </a:prstGeom>
          <a:noFill/>
          <a:ln w="9525">
            <a:noFill/>
            <a:miter lim="800000"/>
            <a:headEnd/>
            <a:tailEnd/>
          </a:ln>
          <a:effectLst/>
        </p:spPr>
        <p:txBody>
          <a:bodyPr wrap="square" lIns="61595" tIns="30797" rIns="61595" bIns="30797" anchor="b" anchorCtr="0">
            <a:spAutoFit/>
          </a:bodyPr>
          <a:lstStyle/>
          <a:p>
            <a:pPr algn="ctr" defTabSz="610821">
              <a:lnSpc>
                <a:spcPct val="100000"/>
              </a:lnSpc>
            </a:pPr>
            <a:r>
              <a:rPr lang="en-US" sz="900" b="0" i="0" dirty="0" smtClean="0">
                <a:solidFill>
                  <a:srgbClr val="231F20"/>
                </a:solidFill>
                <a:latin typeface="+mn-lt"/>
                <a:cs typeface="CiscoSans Thin"/>
              </a:rPr>
              <a:t>Cisco Consulting Services</a:t>
            </a:r>
            <a:endParaRPr lang="en-US" sz="900" b="0" i="0" dirty="0">
              <a:solidFill>
                <a:srgbClr val="231F20"/>
              </a:solidFill>
              <a:latin typeface="+mn-lt"/>
              <a:cs typeface="CiscoSans Thin"/>
            </a:endParaRPr>
          </a:p>
        </p:txBody>
      </p:sp>
    </p:spTree>
    <p:extLst>
      <p:ext uri="{BB962C8B-B14F-4D97-AF65-F5344CB8AC3E}">
        <p14:creationId xmlns:p14="http://schemas.microsoft.com/office/powerpoint/2010/main" val="3880484999"/>
      </p:ext>
    </p:extLst>
  </p:cSld>
  <p:clrMap bg1="lt1" tx1="dk1" bg2="lt2" tx2="dk2" accent1="accent1" accent2="accent2" accent3="accent3" accent4="accent4" accent5="accent5" accent6="accent6" hlink="hlink" folHlink="folHlink"/>
  <p:sldLayoutIdLst>
    <p:sldLayoutId id="2147483767" r:id="rId1"/>
    <p:sldLayoutId id="2147483662" r:id="rId2"/>
    <p:sldLayoutId id="2147483766" r:id="rId3"/>
    <p:sldLayoutId id="2147483764" r:id="rId4"/>
    <p:sldLayoutId id="2147483754" r:id="rId5"/>
    <p:sldLayoutId id="2147483665" r:id="rId6"/>
    <p:sldLayoutId id="2147483752" r:id="rId7"/>
    <p:sldLayoutId id="2147483768" r:id="rId8"/>
    <p:sldLayoutId id="2147483723" r:id="rId9"/>
    <p:sldLayoutId id="2147483758" r:id="rId10"/>
    <p:sldLayoutId id="2147483667" r:id="rId11"/>
    <p:sldLayoutId id="2147483668" r:id="rId12"/>
    <p:sldLayoutId id="2147483720" r:id="rId13"/>
    <p:sldLayoutId id="2147483669" r:id="rId14"/>
    <p:sldLayoutId id="2147483670" r:id="rId15"/>
    <p:sldLayoutId id="2147483761" r:id="rId16"/>
    <p:sldLayoutId id="2147483671" r:id="rId17"/>
    <p:sldLayoutId id="2147483672" r:id="rId18"/>
    <p:sldLayoutId id="2147483733" r:id="rId19"/>
    <p:sldLayoutId id="2147483734" r:id="rId20"/>
    <p:sldLayoutId id="2147483755" r:id="rId21"/>
    <p:sldLayoutId id="2147483760" r:id="rId22"/>
    <p:sldLayoutId id="2147483726" r:id="rId23"/>
    <p:sldLayoutId id="2147483727" r:id="rId24"/>
    <p:sldLayoutId id="2147483759" r:id="rId25"/>
    <p:sldLayoutId id="2147483731" r:id="rId26"/>
    <p:sldLayoutId id="2147483675" r:id="rId27"/>
    <p:sldLayoutId id="2147483739" r:id="rId28"/>
    <p:sldLayoutId id="2147483742" r:id="rId29"/>
    <p:sldLayoutId id="2147483738" r:id="rId30"/>
    <p:sldLayoutId id="2147483762" r:id="rId31"/>
    <p:sldLayoutId id="2147483673" r:id="rId32"/>
    <p:sldLayoutId id="2147483722" r:id="rId33"/>
    <p:sldLayoutId id="2147483730" r:id="rId34"/>
    <p:sldLayoutId id="2147483736" r:id="rId35"/>
    <p:sldLayoutId id="2147483674" r:id="rId36"/>
    <p:sldLayoutId id="2147483724" r:id="rId37"/>
    <p:sldLayoutId id="2147483725" r:id="rId38"/>
    <p:sldLayoutId id="2147483683" r:id="rId39"/>
    <p:sldLayoutId id="2147483743" r:id="rId40"/>
    <p:sldLayoutId id="2147483744" r:id="rId41"/>
    <p:sldLayoutId id="2147483745" r:id="rId42"/>
    <p:sldLayoutId id="2147483728" r:id="rId43"/>
    <p:sldLayoutId id="2147483750" r:id="rId44"/>
    <p:sldLayoutId id="2147483763" r:id="rId45"/>
    <p:sldLayoutId id="2147483686" r:id="rId46"/>
    <p:sldLayoutId id="2147483687" r:id="rId47"/>
    <p:sldLayoutId id="2147483746" r:id="rId48"/>
    <p:sldLayoutId id="2147483751" r:id="rId49"/>
    <p:sldLayoutId id="2147483756" r:id="rId50"/>
    <p:sldLayoutId id="2147483757" r:id="rId51"/>
    <p:sldLayoutId id="2147483741" r:id="rId52"/>
    <p:sldLayoutId id="2147483747" r:id="rId53"/>
    <p:sldLayoutId id="2147483748" r:id="rId54"/>
    <p:sldLayoutId id="2147483688" r:id="rId55"/>
    <p:sldLayoutId id="2147483749" r:id="rId56"/>
    <p:sldLayoutId id="2147483771" r:id="rId57"/>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685862"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66" indent="-171466" algn="l" defTabSz="68586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85" indent="-215991" algn="l" defTabSz="68586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82" indent="-171443" algn="l" defTabSz="68586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79" indent="-171443" algn="l" defTabSz="68586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76" indent="-171443" algn="l" defTabSz="68586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964" indent="-171466" algn="l" defTabSz="68586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961" indent="-171443" algn="l" defTabSz="68586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520" indent="0" algn="l" defTabSz="68586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2" rtl="0" eaLnBrk="1" latinLnBrk="0" hangingPunct="1">
        <a:defRPr sz="1400" kern="1200">
          <a:solidFill>
            <a:schemeClr val="tx1"/>
          </a:solidFill>
          <a:latin typeface="+mn-lt"/>
          <a:ea typeface="+mn-ea"/>
          <a:cs typeface="+mn-cs"/>
        </a:defRPr>
      </a:lvl1pPr>
      <a:lvl2pPr marL="342931" algn="l" defTabSz="685862" rtl="0" eaLnBrk="1" latinLnBrk="0" hangingPunct="1">
        <a:defRPr sz="1400" kern="1200">
          <a:solidFill>
            <a:schemeClr val="tx1"/>
          </a:solidFill>
          <a:latin typeface="+mn-lt"/>
          <a:ea typeface="+mn-ea"/>
          <a:cs typeface="+mn-cs"/>
        </a:defRPr>
      </a:lvl2pPr>
      <a:lvl3pPr marL="685862" algn="l" defTabSz="685862" rtl="0" eaLnBrk="1" latinLnBrk="0" hangingPunct="1">
        <a:defRPr sz="1400" kern="1200">
          <a:solidFill>
            <a:schemeClr val="tx1"/>
          </a:solidFill>
          <a:latin typeface="+mn-lt"/>
          <a:ea typeface="+mn-ea"/>
          <a:cs typeface="+mn-cs"/>
        </a:defRPr>
      </a:lvl3pPr>
      <a:lvl4pPr marL="1028794" algn="l" defTabSz="685862" rtl="0" eaLnBrk="1" latinLnBrk="0" hangingPunct="1">
        <a:defRPr sz="1400" kern="1200">
          <a:solidFill>
            <a:schemeClr val="tx1"/>
          </a:solidFill>
          <a:latin typeface="+mn-lt"/>
          <a:ea typeface="+mn-ea"/>
          <a:cs typeface="+mn-cs"/>
        </a:defRPr>
      </a:lvl4pPr>
      <a:lvl5pPr marL="1371726" algn="l" defTabSz="685862" rtl="0" eaLnBrk="1" latinLnBrk="0" hangingPunct="1">
        <a:defRPr sz="1400" kern="1200">
          <a:solidFill>
            <a:schemeClr val="tx1"/>
          </a:solidFill>
          <a:latin typeface="+mn-lt"/>
          <a:ea typeface="+mn-ea"/>
          <a:cs typeface="+mn-cs"/>
        </a:defRPr>
      </a:lvl5pPr>
      <a:lvl6pPr marL="1714657" algn="l" defTabSz="685862" rtl="0" eaLnBrk="1" latinLnBrk="0" hangingPunct="1">
        <a:defRPr sz="1400" kern="1200">
          <a:solidFill>
            <a:schemeClr val="tx1"/>
          </a:solidFill>
          <a:latin typeface="+mn-lt"/>
          <a:ea typeface="+mn-ea"/>
          <a:cs typeface="+mn-cs"/>
        </a:defRPr>
      </a:lvl6pPr>
      <a:lvl7pPr marL="2057588" algn="l" defTabSz="685862" rtl="0" eaLnBrk="1" latinLnBrk="0" hangingPunct="1">
        <a:defRPr sz="1400" kern="1200">
          <a:solidFill>
            <a:schemeClr val="tx1"/>
          </a:solidFill>
          <a:latin typeface="+mn-lt"/>
          <a:ea typeface="+mn-ea"/>
          <a:cs typeface="+mn-cs"/>
        </a:defRPr>
      </a:lvl7pPr>
      <a:lvl8pPr marL="2400520" algn="l" defTabSz="685862" rtl="0" eaLnBrk="1" latinLnBrk="0" hangingPunct="1">
        <a:defRPr sz="1400" kern="1200">
          <a:solidFill>
            <a:schemeClr val="tx1"/>
          </a:solidFill>
          <a:latin typeface="+mn-lt"/>
          <a:ea typeface="+mn-ea"/>
          <a:cs typeface="+mn-cs"/>
        </a:defRPr>
      </a:lvl8pPr>
      <a:lvl9pPr marL="2743452" algn="l" defTabSz="68586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6" cstate="screen">
            <a:extLst>
              <a:ext uri="{28A0092B-C50C-407E-A947-70E740481C1C}">
                <a14:useLocalDpi xmlns:a14="http://schemas.microsoft.com/office/drawing/2010/main"/>
              </a:ext>
            </a:extLst>
          </a:blip>
          <a:srcRect/>
          <a:stretch>
            <a:fillRect/>
          </a:stretch>
        </p:blipFill>
        <p:spPr>
          <a:xfrm>
            <a:off x="333375" y="4786092"/>
            <a:ext cx="8477250" cy="122856"/>
          </a:xfrm>
          <a:prstGeom prst="rect">
            <a:avLst/>
          </a:prstGeom>
        </p:spPr>
      </p:pic>
      <p:sp>
        <p:nvSpPr>
          <p:cNvPr id="2" name="Title Placeholder 1"/>
          <p:cNvSpPr>
            <a:spLocks noGrp="1"/>
          </p:cNvSpPr>
          <p:nvPr>
            <p:ph type="title"/>
          </p:nvPr>
        </p:nvSpPr>
        <p:spPr>
          <a:xfrm>
            <a:off x="229701" y="324161"/>
            <a:ext cx="8580924" cy="628650"/>
          </a:xfrm>
          <a:prstGeom prst="rect">
            <a:avLst/>
          </a:prstGeom>
        </p:spPr>
        <p:txBody>
          <a:bodyPr vert="horz" lIns="61727" tIns="34294" rIns="61727" bIns="34294"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004811"/>
            <a:ext cx="8567873" cy="3724274"/>
          </a:xfrm>
          <a:prstGeom prst="rect">
            <a:avLst/>
          </a:prstGeom>
        </p:spPr>
        <p:txBody>
          <a:bodyPr vert="horz" lIns="68586" tIns="34294" rIns="68586" bIns="34294"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65667" y="4928147"/>
            <a:ext cx="3420515" cy="142982"/>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500" dirty="0" smtClean="0">
                <a:solidFill>
                  <a:srgbClr val="C0C0C0"/>
                </a:solidFill>
                <a:latin typeface="Arial"/>
              </a:rPr>
              <a:t>© 2013 Cisco and/or its affiliates. All rights reserved.</a:t>
            </a:r>
            <a:endParaRPr lang="en-US" sz="500" dirty="0">
              <a:solidFill>
                <a:srgbClr val="C0C0C0"/>
              </a:solidFill>
              <a:latin typeface="Arial"/>
            </a:endParaRPr>
          </a:p>
        </p:txBody>
      </p:sp>
      <p:sp>
        <p:nvSpPr>
          <p:cNvPr id="11" name="Rectangle 5"/>
          <p:cNvSpPr>
            <a:spLocks noChangeArrowheads="1"/>
          </p:cNvSpPr>
          <p:nvPr/>
        </p:nvSpPr>
        <p:spPr bwMode="ltGray">
          <a:xfrm>
            <a:off x="7934471" y="4930687"/>
            <a:ext cx="641180" cy="139142"/>
          </a:xfrm>
          <a:prstGeom prst="rect">
            <a:avLst/>
          </a:prstGeom>
          <a:noFill/>
          <a:ln w="9525">
            <a:noFill/>
            <a:miter lim="800000"/>
            <a:headEnd/>
            <a:tailEnd/>
          </a:ln>
          <a:effectLst/>
        </p:spPr>
        <p:txBody>
          <a:bodyPr wrap="none" lIns="61598" tIns="30798" rIns="61598" bIns="30798" anchor="b">
            <a:spAutoFit/>
          </a:bodyPr>
          <a:lstStyle/>
          <a:p>
            <a:pPr algn="r" defTabSz="610846"/>
            <a:r>
              <a:rPr lang="en-US" sz="500" dirty="0">
                <a:solidFill>
                  <a:srgbClr val="C0C0C0"/>
                </a:solidFill>
                <a:latin typeface="Arial"/>
              </a:rPr>
              <a:t>Cisco Confidential</a:t>
            </a:r>
          </a:p>
        </p:txBody>
      </p:sp>
      <p:sp>
        <p:nvSpPr>
          <p:cNvPr id="9" name="Rectangle 7"/>
          <p:cNvSpPr>
            <a:spLocks noChangeArrowheads="1"/>
          </p:cNvSpPr>
          <p:nvPr/>
        </p:nvSpPr>
        <p:spPr bwMode="ltGray">
          <a:xfrm>
            <a:off x="8674648" y="4923769"/>
            <a:ext cx="206721" cy="142982"/>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500">
                <a:solidFill>
                  <a:srgbClr val="C0C0C0"/>
                </a:solidFill>
                <a:latin typeface="Arial"/>
              </a:rPr>
              <a:pPr algn="r" defTabSz="610846"/>
              <a:t>‹#›</a:t>
            </a:fld>
            <a:endParaRPr lang="en-US" sz="500" dirty="0">
              <a:solidFill>
                <a:srgbClr val="C0C0C0"/>
              </a:solidFill>
              <a:latin typeface="Arial"/>
            </a:endParaRPr>
          </a:p>
        </p:txBody>
      </p:sp>
    </p:spTree>
    <p:extLst>
      <p:ext uri="{BB962C8B-B14F-4D97-AF65-F5344CB8AC3E}">
        <p14:creationId xmlns:p14="http://schemas.microsoft.com/office/powerpoint/2010/main" val="53959868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685862"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p:titleStyle>
    <p:bodyStyle>
      <a:lvl1pPr marL="171466" indent="-171466" algn="l" defTabSz="685862" rtl="0" eaLnBrk="1" latinLnBrk="0" hangingPunct="1">
        <a:lnSpc>
          <a:spcPct val="95000"/>
        </a:lnSpc>
        <a:spcBef>
          <a:spcPts val="1080"/>
        </a:spcBef>
        <a:buClr>
          <a:srgbClr val="96CA4B"/>
        </a:buClr>
        <a:buSzPct val="90000"/>
        <a:buFont typeface="Arial" pitchFamily="34" charset="0"/>
        <a:buChar char="•"/>
        <a:tabLst/>
        <a:defRPr lang="en-US" sz="1500" kern="1200" dirty="0" smtClean="0">
          <a:solidFill>
            <a:schemeClr val="bg1"/>
          </a:solidFill>
          <a:latin typeface="+mj-lt"/>
          <a:ea typeface="+mn-ea"/>
          <a:cs typeface="+mn-cs"/>
        </a:defRPr>
      </a:lvl1pPr>
      <a:lvl2pPr marL="304829" indent="0" algn="l" defTabSz="685862" rtl="0" eaLnBrk="1" latinLnBrk="0" hangingPunct="1">
        <a:lnSpc>
          <a:spcPct val="95000"/>
        </a:lnSpc>
        <a:spcBef>
          <a:spcPts val="630"/>
        </a:spcBef>
        <a:buClr>
          <a:schemeClr val="tx2"/>
        </a:buClr>
        <a:buFontTx/>
        <a:buNone/>
        <a:defRPr lang="en-US" sz="1400" kern="1200" dirty="0" smtClean="0">
          <a:solidFill>
            <a:schemeClr val="bg1"/>
          </a:solidFill>
          <a:latin typeface="+mj-lt"/>
          <a:ea typeface="+mn-ea"/>
          <a:cs typeface="+mn-cs"/>
        </a:defRPr>
      </a:lvl2pPr>
      <a:lvl3pPr marL="428664" indent="-1191" algn="l" defTabSz="685862" rtl="0" eaLnBrk="1" latinLnBrk="0" hangingPunct="1">
        <a:lnSpc>
          <a:spcPct val="95000"/>
        </a:lnSpc>
        <a:spcBef>
          <a:spcPts val="630"/>
        </a:spcBef>
        <a:buFont typeface="Arial" pitchFamily="34" charset="0"/>
        <a:buNone/>
        <a:defRPr lang="en-US" sz="1200" kern="1200" dirty="0" smtClean="0">
          <a:solidFill>
            <a:schemeClr val="bg1"/>
          </a:solidFill>
          <a:latin typeface="+mj-lt"/>
          <a:ea typeface="+mn-ea"/>
          <a:cs typeface="+mn-cs"/>
        </a:defRPr>
      </a:lvl3pPr>
      <a:lvl4pPr marL="516778" indent="0" algn="l" defTabSz="685862" rtl="0" eaLnBrk="1" latinLnBrk="0" hangingPunct="1">
        <a:lnSpc>
          <a:spcPct val="95000"/>
        </a:lnSpc>
        <a:spcBef>
          <a:spcPts val="630"/>
        </a:spcBef>
        <a:buFont typeface="Arial" pitchFamily="34" charset="0"/>
        <a:buNone/>
        <a:defRPr lang="en-US" sz="1100" kern="1200" dirty="0" smtClean="0">
          <a:solidFill>
            <a:schemeClr val="bg1"/>
          </a:solidFill>
          <a:latin typeface="+mj-lt"/>
          <a:ea typeface="+mn-ea"/>
          <a:cs typeface="+mn-cs"/>
        </a:defRPr>
      </a:lvl4pPr>
      <a:lvl5pPr marL="601321" indent="0" algn="l" defTabSz="685862" rtl="0" eaLnBrk="1" latinLnBrk="0" hangingPunct="1">
        <a:lnSpc>
          <a:spcPct val="95000"/>
        </a:lnSpc>
        <a:spcBef>
          <a:spcPts val="630"/>
        </a:spcBef>
        <a:buFont typeface="Arial" pitchFamily="34" charset="0"/>
        <a:buNone/>
        <a:defRPr lang="en-US" sz="1100" kern="1200" dirty="0">
          <a:solidFill>
            <a:schemeClr val="bg1"/>
          </a:solidFill>
          <a:latin typeface="+mj-lt"/>
          <a:ea typeface="+mn-ea"/>
          <a:cs typeface="+mn-cs"/>
        </a:defRPr>
      </a:lvl5pPr>
      <a:lvl6pPr marL="1886123"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4"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86"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2" rtl="0" eaLnBrk="1" latinLnBrk="0" hangingPunct="1">
        <a:defRPr sz="1400" kern="1200">
          <a:solidFill>
            <a:schemeClr val="tx1"/>
          </a:solidFill>
          <a:latin typeface="+mn-lt"/>
          <a:ea typeface="+mn-ea"/>
          <a:cs typeface="+mn-cs"/>
        </a:defRPr>
      </a:lvl1pPr>
      <a:lvl2pPr marL="342931" algn="l" defTabSz="685862" rtl="0" eaLnBrk="1" latinLnBrk="0" hangingPunct="1">
        <a:defRPr sz="1400" kern="1200">
          <a:solidFill>
            <a:schemeClr val="tx1"/>
          </a:solidFill>
          <a:latin typeface="+mn-lt"/>
          <a:ea typeface="+mn-ea"/>
          <a:cs typeface="+mn-cs"/>
        </a:defRPr>
      </a:lvl2pPr>
      <a:lvl3pPr marL="685862" algn="l" defTabSz="685862" rtl="0" eaLnBrk="1" latinLnBrk="0" hangingPunct="1">
        <a:defRPr sz="1400" kern="1200">
          <a:solidFill>
            <a:schemeClr val="tx1"/>
          </a:solidFill>
          <a:latin typeface="+mn-lt"/>
          <a:ea typeface="+mn-ea"/>
          <a:cs typeface="+mn-cs"/>
        </a:defRPr>
      </a:lvl3pPr>
      <a:lvl4pPr marL="1028794" algn="l" defTabSz="685862" rtl="0" eaLnBrk="1" latinLnBrk="0" hangingPunct="1">
        <a:defRPr sz="1400" kern="1200">
          <a:solidFill>
            <a:schemeClr val="tx1"/>
          </a:solidFill>
          <a:latin typeface="+mn-lt"/>
          <a:ea typeface="+mn-ea"/>
          <a:cs typeface="+mn-cs"/>
        </a:defRPr>
      </a:lvl4pPr>
      <a:lvl5pPr marL="1371726" algn="l" defTabSz="685862" rtl="0" eaLnBrk="1" latinLnBrk="0" hangingPunct="1">
        <a:defRPr sz="1400" kern="1200">
          <a:solidFill>
            <a:schemeClr val="tx1"/>
          </a:solidFill>
          <a:latin typeface="+mn-lt"/>
          <a:ea typeface="+mn-ea"/>
          <a:cs typeface="+mn-cs"/>
        </a:defRPr>
      </a:lvl5pPr>
      <a:lvl6pPr marL="1714657" algn="l" defTabSz="685862" rtl="0" eaLnBrk="1" latinLnBrk="0" hangingPunct="1">
        <a:defRPr sz="1400" kern="1200">
          <a:solidFill>
            <a:schemeClr val="tx1"/>
          </a:solidFill>
          <a:latin typeface="+mn-lt"/>
          <a:ea typeface="+mn-ea"/>
          <a:cs typeface="+mn-cs"/>
        </a:defRPr>
      </a:lvl6pPr>
      <a:lvl7pPr marL="2057588" algn="l" defTabSz="685862" rtl="0" eaLnBrk="1" latinLnBrk="0" hangingPunct="1">
        <a:defRPr sz="1400" kern="1200">
          <a:solidFill>
            <a:schemeClr val="tx1"/>
          </a:solidFill>
          <a:latin typeface="+mn-lt"/>
          <a:ea typeface="+mn-ea"/>
          <a:cs typeface="+mn-cs"/>
        </a:defRPr>
      </a:lvl7pPr>
      <a:lvl8pPr marL="2400520" algn="l" defTabSz="685862" rtl="0" eaLnBrk="1" latinLnBrk="0" hangingPunct="1">
        <a:defRPr sz="1400" kern="1200">
          <a:solidFill>
            <a:schemeClr val="tx1"/>
          </a:solidFill>
          <a:latin typeface="+mn-lt"/>
          <a:ea typeface="+mn-ea"/>
          <a:cs typeface="+mn-cs"/>
        </a:defRPr>
      </a:lvl8pPr>
      <a:lvl9pPr marL="2743452" algn="l" defTabSz="68586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260619" y="341158"/>
            <a:ext cx="8659368" cy="731520"/>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7831115" y="4745973"/>
            <a:ext cx="744536" cy="154530"/>
          </a:xfrm>
          <a:prstGeom prst="rect">
            <a:avLst/>
          </a:prstGeom>
          <a:noFill/>
          <a:ln w="9525">
            <a:noFill/>
            <a:miter lim="800000"/>
            <a:headEnd/>
            <a:tailEnd/>
          </a:ln>
          <a:effectLst/>
        </p:spPr>
        <p:txBody>
          <a:bodyPr wrap="none" lIns="61598" tIns="30798" rIns="61598" bIns="30798" anchor="b">
            <a:spAutoFit/>
          </a:bodyPr>
          <a:lstStyle/>
          <a:p>
            <a:pPr algn="r" defTabSz="610846"/>
            <a:r>
              <a:rPr lang="en-US" sz="600" dirty="0">
                <a:solidFill>
                  <a:srgbClr val="231F20"/>
                </a:solidFill>
                <a:latin typeface="CiscoSansTT Light"/>
                <a:cs typeface="CiscoSans Thin"/>
              </a:rPr>
              <a:t>Cisco Confidential</a:t>
            </a:r>
          </a:p>
        </p:txBody>
      </p:sp>
      <p:sp>
        <p:nvSpPr>
          <p:cNvPr id="5" name="Rectangle 7"/>
          <p:cNvSpPr>
            <a:spLocks noChangeArrowheads="1"/>
          </p:cNvSpPr>
          <p:nvPr/>
        </p:nvSpPr>
        <p:spPr bwMode="ltGray">
          <a:xfrm>
            <a:off x="8662932" y="4742895"/>
            <a:ext cx="218438" cy="154530"/>
          </a:xfrm>
          <a:prstGeom prst="rect">
            <a:avLst/>
          </a:prstGeom>
          <a:noFill/>
          <a:ln w="9525" algn="ctr">
            <a:noFill/>
            <a:miter lim="800000"/>
            <a:headEnd/>
            <a:tailEnd/>
          </a:ln>
          <a:effectLst/>
        </p:spPr>
        <p:txBody>
          <a:bodyPr wrap="none" lIns="61598" tIns="30798" rIns="61598" bIns="30798" anchor="b">
            <a:spAutoFit/>
          </a:bodyPr>
          <a:lstStyle/>
          <a:p>
            <a:pPr algn="r" defTabSz="610846"/>
            <a:fld id="{DFCF27A5-1A5B-48D3-A060-2758FFBB1ADD}" type="slidenum">
              <a:rPr lang="en-US" sz="600">
                <a:solidFill>
                  <a:srgbClr val="231F20"/>
                </a:solidFill>
                <a:latin typeface="CiscoSansTT Light"/>
                <a:cs typeface="CiscoSans Thin"/>
              </a:rPr>
              <a:pPr algn="r" defTabSz="610846"/>
              <a:t>‹#›</a:t>
            </a:fld>
            <a:endParaRPr lang="en-US" sz="600" dirty="0">
              <a:solidFill>
                <a:srgbClr val="231F20"/>
              </a:solidFill>
              <a:latin typeface="CiscoSansTT Light"/>
              <a:cs typeface="CiscoSans Thin"/>
            </a:endParaRPr>
          </a:p>
        </p:txBody>
      </p:sp>
      <p:sp>
        <p:nvSpPr>
          <p:cNvPr id="6" name="Rectangle 4"/>
          <p:cNvSpPr>
            <a:spLocks noChangeArrowheads="1"/>
          </p:cNvSpPr>
          <p:nvPr/>
        </p:nvSpPr>
        <p:spPr bwMode="ltGray">
          <a:xfrm>
            <a:off x="292045" y="4747273"/>
            <a:ext cx="3420515" cy="154530"/>
          </a:xfrm>
          <a:prstGeom prst="rect">
            <a:avLst/>
          </a:prstGeom>
          <a:noFill/>
          <a:ln w="9525">
            <a:noFill/>
            <a:miter lim="800000"/>
            <a:headEnd/>
            <a:tailEnd/>
          </a:ln>
          <a:effectLst/>
        </p:spPr>
        <p:txBody>
          <a:bodyPr wrap="square" lIns="61598" tIns="30798" rIns="61598" bIns="30798" anchor="b" anchorCtr="0">
            <a:spAutoFit/>
          </a:bodyPr>
          <a:lstStyle/>
          <a:p>
            <a:pPr defTabSz="610846"/>
            <a:r>
              <a:rPr lang="en-US" sz="600" dirty="0" smtClean="0">
                <a:solidFill>
                  <a:srgbClr val="231F20"/>
                </a:solidFill>
                <a:latin typeface="CiscoSansTT Light"/>
                <a:cs typeface="CiscoSans Thin"/>
              </a:rPr>
              <a:t>© 2013-2014  Cisco and/or its affiliates. All rights reserved.</a:t>
            </a:r>
            <a:endParaRPr lang="en-US" sz="600" dirty="0">
              <a:solidFill>
                <a:srgbClr val="231F20"/>
              </a:solidFill>
              <a:latin typeface="CiscoSansTT Light"/>
              <a:cs typeface="CiscoSans Thin"/>
            </a:endParaRPr>
          </a:p>
        </p:txBody>
      </p:sp>
      <p:cxnSp>
        <p:nvCxnSpPr>
          <p:cNvPr id="7" name="Straight Connector 6"/>
          <p:cNvCxnSpPr/>
          <p:nvPr/>
        </p:nvCxnSpPr>
        <p:spPr>
          <a:xfrm>
            <a:off x="0" y="5086753"/>
            <a:ext cx="9144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userDrawn="1"/>
        </p:nvSpPr>
        <p:spPr bwMode="ltGray">
          <a:xfrm>
            <a:off x="2897885" y="4702867"/>
            <a:ext cx="3420515" cy="200697"/>
          </a:xfrm>
          <a:prstGeom prst="rect">
            <a:avLst/>
          </a:prstGeom>
          <a:noFill/>
          <a:ln w="9525">
            <a:noFill/>
            <a:miter lim="800000"/>
            <a:headEnd/>
            <a:tailEnd/>
          </a:ln>
          <a:effectLst/>
        </p:spPr>
        <p:txBody>
          <a:bodyPr wrap="square" lIns="61598" tIns="30798" rIns="61598" bIns="30798" anchor="b" anchorCtr="0">
            <a:spAutoFit/>
          </a:bodyPr>
          <a:lstStyle/>
          <a:p>
            <a:pPr algn="ctr" defTabSz="610846"/>
            <a:r>
              <a:rPr lang="en-US" sz="900" dirty="0" smtClean="0">
                <a:solidFill>
                  <a:srgbClr val="231F20"/>
                </a:solidFill>
                <a:latin typeface="CiscoSansTT Light"/>
                <a:cs typeface="CiscoSans Thin"/>
              </a:rPr>
              <a:t>Cisco Consulting Services</a:t>
            </a:r>
            <a:endParaRPr lang="en-US" sz="900" dirty="0">
              <a:solidFill>
                <a:srgbClr val="231F20"/>
              </a:solidFill>
              <a:latin typeface="CiscoSansTT Light"/>
              <a:cs typeface="CiscoSans Thin"/>
            </a:endParaRPr>
          </a:p>
        </p:txBody>
      </p:sp>
    </p:spTree>
    <p:extLst>
      <p:ext uri="{BB962C8B-B14F-4D97-AF65-F5344CB8AC3E}">
        <p14:creationId xmlns:p14="http://schemas.microsoft.com/office/powerpoint/2010/main" val="429162187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 id="2147483855" r:id="rId46"/>
    <p:sldLayoutId id="2147483856" r:id="rId47"/>
    <p:sldLayoutId id="2147483857" r:id="rId48"/>
    <p:sldLayoutId id="2147483859" r:id="rId49"/>
    <p:sldLayoutId id="2147483860" r:id="rId50"/>
    <p:sldLayoutId id="2147483861" r:id="rId51"/>
    <p:sldLayoutId id="2147483862" r:id="rId5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6858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3.wdp"/><Relationship Id="rId5" Type="http://schemas.openxmlformats.org/officeDocument/2006/relationships/image" Target="../media/image19.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pn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microsoft.com/office/2007/relationships/hdphoto" Target="../media/hdphoto4.wdp"/><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emf"/><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2.wdp"/><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Internet of Everything </a:t>
            </a:r>
            <a:br>
              <a:rPr lang="en-US" dirty="0" smtClean="0"/>
            </a:br>
            <a:r>
              <a:rPr lang="en-US" dirty="0" smtClean="0"/>
              <a:t>in the </a:t>
            </a:r>
            <a:r>
              <a:rPr lang="en-US" dirty="0" smtClean="0"/>
              <a:t>Public Sector</a:t>
            </a:r>
            <a:endParaRPr lang="en-US" dirty="0"/>
          </a:p>
        </p:txBody>
      </p:sp>
      <p:sp>
        <p:nvSpPr>
          <p:cNvPr id="8" name="Subtitle 7"/>
          <p:cNvSpPr>
            <a:spLocks noGrp="1"/>
          </p:cNvSpPr>
          <p:nvPr>
            <p:ph type="subTitle" idx="1"/>
          </p:nvPr>
        </p:nvSpPr>
        <p:spPr/>
        <p:txBody>
          <a:bodyPr/>
          <a:lstStyle/>
          <a:p>
            <a:r>
              <a:rPr lang="en-US" smtClean="0"/>
              <a:t>Joseph Bradley, Lauren Buckalew, Jeff Loucks, James Macaulay</a:t>
            </a:r>
            <a:endParaRPr lang="en-US" dirty="0"/>
          </a:p>
        </p:txBody>
      </p:sp>
      <p:sp>
        <p:nvSpPr>
          <p:cNvPr id="17" name="Text Placeholder 16"/>
          <p:cNvSpPr>
            <a:spLocks noGrp="1"/>
          </p:cNvSpPr>
          <p:nvPr>
            <p:ph type="body" sz="quarter" idx="10"/>
          </p:nvPr>
        </p:nvSpPr>
        <p:spPr/>
        <p:txBody>
          <a:bodyPr/>
          <a:lstStyle/>
          <a:p>
            <a:endParaRPr lang="en-US" dirty="0"/>
          </a:p>
        </p:txBody>
      </p:sp>
      <p:sp>
        <p:nvSpPr>
          <p:cNvPr id="6" name="Text Placeholder 5"/>
          <p:cNvSpPr>
            <a:spLocks noGrp="1"/>
          </p:cNvSpPr>
          <p:nvPr>
            <p:ph type="body" sz="quarter" idx="11"/>
          </p:nvPr>
        </p:nvSpPr>
        <p:spPr/>
        <p:txBody>
          <a:bodyPr/>
          <a:lstStyle/>
          <a:p>
            <a:r>
              <a:rPr lang="en-US" dirty="0" smtClean="0"/>
              <a:t>May 2014</a:t>
            </a:r>
            <a:r>
              <a:rPr lang="en-US" dirty="0" smtClean="0"/>
              <a:t/>
            </a:r>
            <a:br>
              <a:rPr lang="en-US" dirty="0" smtClean="0"/>
            </a:br>
            <a:endParaRPr lang="en-US" dirty="0"/>
          </a:p>
        </p:txBody>
      </p:sp>
      <p:sp>
        <p:nvSpPr>
          <p:cNvPr id="12" name="Text Placeholder 11"/>
          <p:cNvSpPr>
            <a:spLocks noGrp="1"/>
          </p:cNvSpPr>
          <p:nvPr>
            <p:ph type="body" sz="quarter" idx="13"/>
          </p:nvPr>
        </p:nvSpPr>
        <p:spPr/>
        <p:txBody>
          <a:bodyPr/>
          <a:lstStyle/>
          <a:p>
            <a:r>
              <a:rPr lang="en-US" dirty="0" smtClean="0"/>
              <a:t>Generating Value in an Era of Change</a:t>
            </a:r>
            <a:endParaRPr lang="en-US" dirty="0"/>
          </a:p>
        </p:txBody>
      </p:sp>
      <p:pic>
        <p:nvPicPr>
          <p:cNvPr id="5123" name="Picture 3" descr="C:\Users\Kurt\Desktop\cisco\Mayor giving tablets.jpg"/>
          <p:cNvPicPr>
            <a:picLocks noChangeAspect="1" noChangeArrowheads="1"/>
          </p:cNvPicPr>
          <p:nvPr/>
        </p:nvPicPr>
        <p:blipFill>
          <a:blip r:embed="rId2" cstate="print"/>
          <a:srcRect/>
          <a:stretch>
            <a:fillRect/>
          </a:stretch>
        </p:blipFill>
        <p:spPr bwMode="auto">
          <a:xfrm>
            <a:off x="6662039" y="1550752"/>
            <a:ext cx="2116836" cy="1407414"/>
          </a:xfrm>
          <a:prstGeom prst="rect">
            <a:avLst/>
          </a:prstGeom>
          <a:noFill/>
        </p:spPr>
      </p:pic>
    </p:spTree>
    <p:extLst>
      <p:ext uri="{BB962C8B-B14F-4D97-AF65-F5344CB8AC3E}">
        <p14:creationId xmlns:p14="http://schemas.microsoft.com/office/powerpoint/2010/main" val="35448250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643205" y="1095374"/>
            <a:ext cx="4343400" cy="3605213"/>
            <a:chOff x="4800600" y="1095374"/>
            <a:chExt cx="4343400" cy="3605213"/>
          </a:xfrm>
        </p:grpSpPr>
        <p:sp>
          <p:nvSpPr>
            <p:cNvPr id="48" name="Round Same Side Corner Rectangle 47"/>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49" name="Round Same Side Corner Rectangle 48"/>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50" name="Rectangle 49"/>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6" name="Group 5"/>
          <p:cNvGrpSpPr/>
          <p:nvPr/>
        </p:nvGrpSpPr>
        <p:grpSpPr>
          <a:xfrm>
            <a:off x="158750" y="1091416"/>
            <a:ext cx="4413251" cy="737384"/>
            <a:chOff x="-2" y="1091416"/>
            <a:chExt cx="4572004" cy="737384"/>
          </a:xfrm>
        </p:grpSpPr>
        <p:sp>
          <p:nvSpPr>
            <p:cNvPr id="15" name="Rectangle 14"/>
            <p:cNvSpPr/>
            <p:nvPr/>
          </p:nvSpPr>
          <p:spPr>
            <a:xfrm rot="5400000">
              <a:off x="2025253" y="-717949"/>
              <a:ext cx="521494"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1" name="Round Same Side Corner Rectangle 30"/>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2" name="Rectangle 31"/>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7" name="Group 6"/>
          <p:cNvGrpSpPr/>
          <p:nvPr/>
        </p:nvGrpSpPr>
        <p:grpSpPr>
          <a:xfrm>
            <a:off x="158749" y="1902031"/>
            <a:ext cx="4413251" cy="773713"/>
            <a:chOff x="-3" y="2013311"/>
            <a:chExt cx="4572004" cy="773713"/>
          </a:xfrm>
        </p:grpSpPr>
        <p:sp>
          <p:nvSpPr>
            <p:cNvPr id="16" name="Rectangle 15"/>
            <p:cNvSpPr/>
            <p:nvPr/>
          </p:nvSpPr>
          <p:spPr>
            <a:xfrm rot="5400000">
              <a:off x="2006515" y="221538"/>
              <a:ext cx="55896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9" name="Round Same Side Corner Rectangle 38"/>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2" name="Rectangle 41"/>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9" name="Group 8"/>
          <p:cNvGrpSpPr/>
          <p:nvPr/>
        </p:nvGrpSpPr>
        <p:grpSpPr>
          <a:xfrm>
            <a:off x="158749" y="2748976"/>
            <a:ext cx="4413251" cy="961090"/>
            <a:chOff x="-3" y="2942701"/>
            <a:chExt cx="4572004" cy="961090"/>
          </a:xfrm>
        </p:grpSpPr>
        <p:sp>
          <p:nvSpPr>
            <p:cNvPr id="17" name="Rectangle 16"/>
            <p:cNvSpPr/>
            <p:nvPr/>
          </p:nvSpPr>
          <p:spPr>
            <a:xfrm rot="5400000">
              <a:off x="1908506" y="1240297"/>
              <a:ext cx="754985"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0" name="Round Same Side Corner Rectangle 39"/>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3" name="Rectangle 42"/>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10" name="Group 9"/>
          <p:cNvGrpSpPr/>
          <p:nvPr/>
        </p:nvGrpSpPr>
        <p:grpSpPr>
          <a:xfrm>
            <a:off x="158749" y="3774656"/>
            <a:ext cx="4413251" cy="925932"/>
            <a:chOff x="-3" y="3849606"/>
            <a:chExt cx="4572004" cy="925932"/>
          </a:xfrm>
        </p:grpSpPr>
        <p:sp>
          <p:nvSpPr>
            <p:cNvPr id="18" name="Rectangle 17"/>
            <p:cNvSpPr/>
            <p:nvPr/>
          </p:nvSpPr>
          <p:spPr>
            <a:xfrm rot="5400000">
              <a:off x="1933008" y="2136545"/>
              <a:ext cx="705982"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1" name="Round Same Side Corner Rectangle 40"/>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4" name="Rectangle 43"/>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err="1" smtClean="0"/>
              <a:t>IoE</a:t>
            </a:r>
            <a:r>
              <a:rPr lang="en-GB" dirty="0" smtClean="0"/>
              <a:t> Innovator:</a:t>
            </a:r>
            <a:br>
              <a:rPr lang="en-GB" dirty="0" smtClean="0"/>
            </a:br>
            <a:r>
              <a:rPr lang="en-GB" sz="2000" b="1" dirty="0" smtClean="0">
                <a:solidFill>
                  <a:srgbClr val="0090A8"/>
                </a:solidFill>
              </a:rPr>
              <a:t>Seoul City’s Transport Operation and Information </a:t>
            </a:r>
            <a:r>
              <a:rPr lang="en-GB" sz="2000" b="1" dirty="0" err="1" smtClean="0">
                <a:solidFill>
                  <a:srgbClr val="0090A8"/>
                </a:solidFill>
              </a:rPr>
              <a:t>Center</a:t>
            </a:r>
            <a:r>
              <a:rPr lang="en-GB" sz="2000" b="1" dirty="0" smtClean="0">
                <a:solidFill>
                  <a:srgbClr val="0090A8"/>
                </a:solidFill>
              </a:rPr>
              <a:t> (TOPIS)</a:t>
            </a:r>
            <a:endParaRPr lang="en-GB" sz="2000" b="1" dirty="0">
              <a:solidFill>
                <a:srgbClr val="0090A8"/>
              </a:solidFill>
            </a:endParaRPr>
          </a:p>
        </p:txBody>
      </p:sp>
      <p:sp>
        <p:nvSpPr>
          <p:cNvPr id="3" name="Text Placeholder 2"/>
          <p:cNvSpPr>
            <a:spLocks noGrp="1"/>
          </p:cNvSpPr>
          <p:nvPr>
            <p:ph type="body" sz="quarter" idx="4294967295"/>
          </p:nvPr>
        </p:nvSpPr>
        <p:spPr>
          <a:xfrm>
            <a:off x="4765235" y="3862388"/>
            <a:ext cx="4099340" cy="254000"/>
          </a:xfrm>
          <a:prstGeom prst="rect">
            <a:avLst/>
          </a:prstGeom>
        </p:spPr>
        <p:txBody>
          <a:bodyPr/>
          <a:lstStyle/>
          <a:p>
            <a:pPr marL="0" indent="0" algn="ctr">
              <a:buNone/>
            </a:pPr>
            <a:r>
              <a:rPr lang="en-US" sz="1400" dirty="0" smtClean="0">
                <a:solidFill>
                  <a:schemeClr val="bg1"/>
                </a:solidFill>
              </a:rPr>
              <a:t>TOPIS an </a:t>
            </a:r>
            <a:r>
              <a:rPr lang="en-US" sz="1400" b="1" dirty="0" smtClean="0">
                <a:solidFill>
                  <a:schemeClr val="bg1"/>
                </a:solidFill>
              </a:rPr>
              <a:t>IoE execution leader</a:t>
            </a:r>
            <a:r>
              <a:rPr lang="en-US" sz="1400" dirty="0" smtClean="0">
                <a:solidFill>
                  <a:schemeClr val="bg1"/>
                </a:solidFill>
              </a:rPr>
              <a:t> for the effectiveness of its complex initiatives, including real-time subway and bus data (above)</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89471" y="1606385"/>
            <a:ext cx="4065858" cy="2054370"/>
          </a:xfrm>
          <a:prstGeom prst="rect">
            <a:avLst/>
          </a:prstGeom>
        </p:spPr>
      </p:pic>
      <p:sp>
        <p:nvSpPr>
          <p:cNvPr id="23" name="TextBox 22"/>
          <p:cNvSpPr txBox="1"/>
          <p:nvPr/>
        </p:nvSpPr>
        <p:spPr>
          <a:xfrm>
            <a:off x="357188" y="1387882"/>
            <a:ext cx="3390354" cy="415370"/>
          </a:xfrm>
          <a:prstGeom prst="rect">
            <a:avLst/>
          </a:prstGeom>
          <a:noFill/>
        </p:spPr>
        <p:txBody>
          <a:bodyPr wrap="square" lIns="0" rtlCol="0">
            <a:spAutoFit/>
          </a:bodyPr>
          <a:lstStyle/>
          <a:p>
            <a:pPr marL="114300" indent="-114300">
              <a:lnSpc>
                <a:spcPct val="95000"/>
              </a:lnSpc>
              <a:spcBef>
                <a:spcPts val="400"/>
              </a:spcBef>
              <a:buFont typeface="Wingdings" pitchFamily="2" charset="2"/>
              <a:buChar char="§"/>
            </a:pPr>
            <a:r>
              <a:rPr lang="en-US" sz="1100" dirty="0" smtClean="0"/>
              <a:t>Increase rider satisfaction with better, more efficient public transportation</a:t>
            </a:r>
          </a:p>
        </p:txBody>
      </p:sp>
      <p:sp>
        <p:nvSpPr>
          <p:cNvPr id="25" name="TextBox 24"/>
          <p:cNvSpPr txBox="1"/>
          <p:nvPr/>
        </p:nvSpPr>
        <p:spPr>
          <a:xfrm>
            <a:off x="357187" y="2200120"/>
            <a:ext cx="4376737" cy="415370"/>
          </a:xfrm>
          <a:prstGeom prst="rect">
            <a:avLst/>
          </a:prstGeom>
          <a:noFill/>
        </p:spPr>
        <p:txBody>
          <a:bodyPr wrap="square" lIns="0" rtlCol="0">
            <a:spAutoFit/>
          </a:bodyPr>
          <a:lstStyle/>
          <a:p>
            <a:pPr marL="114300" indent="-114300">
              <a:lnSpc>
                <a:spcPct val="95000"/>
              </a:lnSpc>
              <a:spcBef>
                <a:spcPts val="400"/>
              </a:spcBef>
              <a:buFont typeface="Wingdings" pitchFamily="2" charset="2"/>
              <a:buChar char="§"/>
            </a:pPr>
            <a:r>
              <a:rPr lang="en-US" sz="1100" dirty="0" smtClean="0"/>
              <a:t>Multiple initiatives to transform transit system through Internet and technological data-gathering devices</a:t>
            </a:r>
          </a:p>
        </p:txBody>
      </p:sp>
      <p:sp>
        <p:nvSpPr>
          <p:cNvPr id="26" name="TextBox 25"/>
          <p:cNvSpPr txBox="1"/>
          <p:nvPr/>
        </p:nvSpPr>
        <p:spPr>
          <a:xfrm>
            <a:off x="357187" y="3054560"/>
            <a:ext cx="4376737" cy="627479"/>
          </a:xfrm>
          <a:prstGeom prst="rect">
            <a:avLst/>
          </a:prstGeom>
          <a:noFill/>
        </p:spPr>
        <p:txBody>
          <a:bodyPr wrap="square" lIns="0" rtlCol="0">
            <a:spAutoFit/>
          </a:bodyPr>
          <a:lstStyle/>
          <a:p>
            <a:pPr marL="114300" indent="-114300">
              <a:lnSpc>
                <a:spcPct val="95000"/>
              </a:lnSpc>
              <a:spcBef>
                <a:spcPts val="400"/>
              </a:spcBef>
              <a:buFont typeface="Wingdings" pitchFamily="2" charset="2"/>
              <a:buChar char="§"/>
            </a:pPr>
            <a:r>
              <a:rPr lang="en-US" sz="1100" dirty="0" smtClean="0"/>
              <a:t>Collect and analyze data from road and video sensors, GPS, taxi credit-card readers, Wi-Fi networks, CCTV </a:t>
            </a:r>
          </a:p>
          <a:p>
            <a:pPr marL="114300" indent="-114300">
              <a:lnSpc>
                <a:spcPct val="95000"/>
              </a:lnSpc>
              <a:spcBef>
                <a:spcPts val="400"/>
              </a:spcBef>
              <a:buFont typeface="Wingdings" pitchFamily="2" charset="2"/>
              <a:buChar char="§"/>
            </a:pPr>
            <a:r>
              <a:rPr lang="en-US" sz="1100" dirty="0" smtClean="0"/>
              <a:t>Provide real-time route guidance and bus info on mobile apps</a:t>
            </a:r>
          </a:p>
        </p:txBody>
      </p:sp>
      <p:sp>
        <p:nvSpPr>
          <p:cNvPr id="27" name="TextBox 26"/>
          <p:cNvSpPr txBox="1"/>
          <p:nvPr/>
        </p:nvSpPr>
        <p:spPr>
          <a:xfrm>
            <a:off x="357187" y="4073890"/>
            <a:ext cx="4376737" cy="627479"/>
          </a:xfrm>
          <a:prstGeom prst="rect">
            <a:avLst/>
          </a:prstGeom>
          <a:noFill/>
        </p:spPr>
        <p:txBody>
          <a:bodyPr wrap="square" lIns="0" rtlCol="0">
            <a:spAutoFit/>
          </a:bodyPr>
          <a:lstStyle/>
          <a:p>
            <a:pPr marL="114300" indent="-114300">
              <a:lnSpc>
                <a:spcPct val="95000"/>
              </a:lnSpc>
              <a:spcBef>
                <a:spcPts val="400"/>
              </a:spcBef>
              <a:buFont typeface="Wingdings" pitchFamily="2" charset="2"/>
              <a:buChar char="§"/>
            </a:pPr>
            <a:r>
              <a:rPr lang="en-US" sz="1100" dirty="0" smtClean="0"/>
              <a:t>Satisfaction rate for public transportation has grown from less than 50 percent to 85–90 percent</a:t>
            </a:r>
          </a:p>
          <a:p>
            <a:pPr marL="114300" indent="-114300">
              <a:lnSpc>
                <a:spcPct val="95000"/>
              </a:lnSpc>
              <a:spcBef>
                <a:spcPts val="400"/>
              </a:spcBef>
              <a:buFont typeface="Wingdings" pitchFamily="2" charset="2"/>
              <a:buChar char="§"/>
            </a:pPr>
            <a:r>
              <a:rPr lang="en-US" sz="1100" dirty="0" smtClean="0"/>
              <a:t>Reduced traffic congestion </a:t>
            </a: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b="21747"/>
          <a:stretch/>
        </p:blipFill>
        <p:spPr>
          <a:xfrm>
            <a:off x="5971943" y="1178680"/>
            <a:ext cx="1685925" cy="350317"/>
          </a:xfrm>
          <a:prstGeom prst="rect">
            <a:avLst/>
          </a:prstGeom>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5456" y="1607279"/>
            <a:ext cx="8301718" cy="2436518"/>
          </a:xfrm>
        </p:spPr>
        <p:txBody>
          <a:bodyPr/>
          <a:lstStyle/>
          <a:p>
            <a:pPr marL="111125" indent="-111125">
              <a:lnSpc>
                <a:spcPct val="100000"/>
              </a:lnSpc>
            </a:pPr>
            <a:r>
              <a:rPr lang="en-US" sz="2800" dirty="0" smtClean="0"/>
              <a:t>“There’s </a:t>
            </a:r>
            <a:r>
              <a:rPr lang="en-US" sz="2800" dirty="0"/>
              <a:t>a creative way to leverage technology no matter how difficult the problem. Don’t restrict your thinking just because it either hasn’t been done before or </a:t>
            </a:r>
            <a:r>
              <a:rPr lang="en-US" sz="2800" dirty="0" smtClean="0"/>
              <a:t>that someone’s </a:t>
            </a:r>
            <a:r>
              <a:rPr lang="en-US" sz="2800" dirty="0"/>
              <a:t>told you people have [already] tried over and over.</a:t>
            </a:r>
            <a:r>
              <a:rPr lang="en-US" sz="2800" dirty="0" smtClean="0"/>
              <a:t>”</a:t>
            </a:r>
            <a:br>
              <a:rPr lang="en-US" sz="2800" dirty="0" smtClean="0"/>
            </a:br>
            <a:r>
              <a:rPr lang="en-US" sz="2800" dirty="0" smtClean="0"/>
              <a:t/>
            </a:r>
            <a:br>
              <a:rPr lang="en-US" sz="2800" dirty="0" smtClean="0"/>
            </a:br>
            <a:r>
              <a:rPr lang="en-US" sz="2400" dirty="0" smtClean="0"/>
              <a:t>Hugh Miller</a:t>
            </a:r>
            <a:r>
              <a:rPr lang="en-US" sz="2400" dirty="0"/>
              <a:t/>
            </a:r>
            <a:br>
              <a:rPr lang="en-US" sz="2400" dirty="0"/>
            </a:br>
            <a:r>
              <a:rPr lang="en-US" sz="2400" dirty="0" smtClean="0"/>
              <a:t>Chief </a:t>
            </a:r>
            <a:r>
              <a:rPr lang="en-US" sz="2400" dirty="0"/>
              <a:t>Technology </a:t>
            </a:r>
            <a:r>
              <a:rPr lang="en-US" sz="2400" dirty="0" smtClean="0"/>
              <a:t>Officer, City </a:t>
            </a:r>
            <a:r>
              <a:rPr lang="en-US" sz="2400" dirty="0"/>
              <a:t>of San </a:t>
            </a:r>
            <a:r>
              <a:rPr lang="en-US" sz="2400" dirty="0" smtClean="0"/>
              <a:t>Antonio, TX </a:t>
            </a:r>
            <a:endParaRPr lang="en-US" sz="2400" dirty="0"/>
          </a:p>
        </p:txBody>
      </p:sp>
    </p:spTree>
    <p:extLst>
      <p:ext uri="{BB962C8B-B14F-4D97-AF65-F5344CB8AC3E}">
        <p14:creationId xmlns:p14="http://schemas.microsoft.com/office/powerpoint/2010/main" val="32880242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5486" y="400050"/>
            <a:ext cx="8728489" cy="4237264"/>
            <a:chOff x="215486" y="400050"/>
            <a:chExt cx="8728489" cy="4237264"/>
          </a:xfrm>
        </p:grpSpPr>
        <p:sp>
          <p:nvSpPr>
            <p:cNvPr id="13" name="Isosceles Triangle 12"/>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Isosceles Triangle 13"/>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16" name="Rounded Rectangle 15"/>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a:t>Cities </a:t>
              </a:r>
              <a:r>
                <a:rPr lang="en-US" sz="2000" dirty="0" smtClean="0"/>
                <a:t>Are Using </a:t>
              </a:r>
              <a:r>
                <a:rPr lang="en-US" sz="2000" dirty="0"/>
                <a:t>C</a:t>
              </a:r>
              <a:r>
                <a:rPr lang="en-US" sz="2000" dirty="0" smtClean="0"/>
                <a:t>omprehensive </a:t>
              </a:r>
              <a:r>
                <a:rPr lang="en-US" sz="2000" dirty="0"/>
                <a:t>S</a:t>
              </a:r>
              <a:r>
                <a:rPr lang="en-US" sz="2000" dirty="0" smtClean="0"/>
                <a:t>trategies </a:t>
              </a:r>
              <a:r>
                <a:rPr lang="en-US" sz="2000" dirty="0"/>
                <a:t>to </a:t>
              </a:r>
              <a:r>
                <a:rPr lang="en-US" sz="2000" dirty="0" smtClean="0"/>
                <a:t>G</a:t>
              </a:r>
              <a:r>
                <a:rPr lang="en-US" sz="2000" dirty="0" smtClean="0"/>
                <a:t>enerate    </a:t>
              </a:r>
              <a:r>
                <a:rPr lang="en-US" sz="2000" dirty="0" smtClean="0"/>
                <a:t>IoE </a:t>
              </a:r>
              <a:r>
                <a:rPr lang="en-US" sz="2000" dirty="0"/>
                <a:t>value</a:t>
              </a:r>
            </a:p>
          </p:txBody>
        </p:sp>
        <p:sp>
          <p:nvSpPr>
            <p:cNvPr id="17" name="Rectangle 16"/>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8" name="Oval 17"/>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2</a:t>
              </a:r>
              <a:endParaRPr lang="en-US" b="1" dirty="0"/>
            </a:p>
          </p:txBody>
        </p:sp>
      </p:grpSp>
      <p:sp>
        <p:nvSpPr>
          <p:cNvPr id="2" name="Text Placeholder 1"/>
          <p:cNvSpPr>
            <a:spLocks noGrp="1"/>
          </p:cNvSpPr>
          <p:nvPr>
            <p:ph type="body" sz="quarter" idx="10"/>
          </p:nvPr>
        </p:nvSpPr>
        <p:spPr>
          <a:xfrm>
            <a:off x="413659" y="1326166"/>
            <a:ext cx="8190696" cy="3474436"/>
          </a:xfrm>
        </p:spPr>
        <p:txBody>
          <a:bodyPr/>
          <a:lstStyle/>
          <a:p>
            <a:pPr>
              <a:spcBef>
                <a:spcPts val="800"/>
              </a:spcBef>
            </a:pPr>
            <a:r>
              <a:rPr lang="en-US" dirty="0"/>
              <a:t>Cities are in the vanguard of leveraging </a:t>
            </a:r>
            <a:r>
              <a:rPr lang="en-US" dirty="0" err="1"/>
              <a:t>IoE</a:t>
            </a:r>
            <a:r>
              <a:rPr lang="en-US" dirty="0"/>
              <a:t> capabilities for transformation</a:t>
            </a:r>
          </a:p>
          <a:p>
            <a:pPr>
              <a:spcBef>
                <a:spcPts val="800"/>
              </a:spcBef>
            </a:pPr>
            <a:r>
              <a:rPr lang="en-US" dirty="0"/>
              <a:t>Many key </a:t>
            </a:r>
            <a:r>
              <a:rPr lang="en-US" dirty="0" err="1"/>
              <a:t>IoE</a:t>
            </a:r>
            <a:r>
              <a:rPr lang="en-US" dirty="0"/>
              <a:t> use cases (e.g., parking, public transit, waste management) fall under the purview of cities (representing fully 60 percent of civilian Value at Stake)</a:t>
            </a:r>
          </a:p>
          <a:p>
            <a:pPr>
              <a:spcBef>
                <a:spcPts val="800"/>
              </a:spcBef>
            </a:pPr>
            <a:r>
              <a:rPr lang="en-US" dirty="0"/>
              <a:t>Most successful cities take a comprehensive approach to conceiving and implementing </a:t>
            </a:r>
            <a:r>
              <a:rPr lang="en-US" dirty="0" err="1"/>
              <a:t>IoE</a:t>
            </a:r>
            <a:r>
              <a:rPr lang="en-US" dirty="0"/>
              <a:t> capabilities with a codified strategy spanning multiple projects</a:t>
            </a:r>
          </a:p>
          <a:p>
            <a:pPr>
              <a:spcBef>
                <a:spcPts val="800"/>
              </a:spcBef>
            </a:pPr>
            <a:r>
              <a:rPr lang="en-US" dirty="0"/>
              <a:t>“Platform approach” to foster innovation is a critical success factor for many municipalities</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643205" y="837062"/>
            <a:ext cx="4343400" cy="3855729"/>
            <a:chOff x="4800600" y="1095374"/>
            <a:chExt cx="4343400" cy="3855729"/>
          </a:xfrm>
        </p:grpSpPr>
        <p:sp>
          <p:nvSpPr>
            <p:cNvPr id="53" name="Round Same Side Corner Rectangle 52"/>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54" name="Round Same Side Corner Rectangle 53"/>
            <p:cNvSpPr/>
            <p:nvPr/>
          </p:nvSpPr>
          <p:spPr>
            <a:xfrm rot="5400000">
              <a:off x="6382952" y="2190056"/>
              <a:ext cx="1178695"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55" name="Rectangle 54"/>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22" name="Group 21"/>
          <p:cNvGrpSpPr/>
          <p:nvPr/>
        </p:nvGrpSpPr>
        <p:grpSpPr>
          <a:xfrm>
            <a:off x="158750" y="1091416"/>
            <a:ext cx="4413251" cy="767364"/>
            <a:chOff x="-2" y="1091416"/>
            <a:chExt cx="4572004" cy="767364"/>
          </a:xfrm>
        </p:grpSpPr>
        <p:sp>
          <p:nvSpPr>
            <p:cNvPr id="24" name="Rectangle 23"/>
            <p:cNvSpPr/>
            <p:nvPr/>
          </p:nvSpPr>
          <p:spPr>
            <a:xfrm rot="5400000">
              <a:off x="2010263" y="-702959"/>
              <a:ext cx="551474"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8" name="Round Same Side Corner Rectangle 27"/>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1" name="Rectangle 30"/>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32" name="Group 31"/>
          <p:cNvGrpSpPr/>
          <p:nvPr/>
        </p:nvGrpSpPr>
        <p:grpSpPr>
          <a:xfrm>
            <a:off x="158749" y="1927761"/>
            <a:ext cx="4413251" cy="931110"/>
            <a:chOff x="-3" y="2013311"/>
            <a:chExt cx="4572004" cy="931110"/>
          </a:xfrm>
        </p:grpSpPr>
        <p:sp>
          <p:nvSpPr>
            <p:cNvPr id="33" name="Rectangle 32"/>
            <p:cNvSpPr/>
            <p:nvPr/>
          </p:nvSpPr>
          <p:spPr>
            <a:xfrm rot="5400000">
              <a:off x="1927816" y="300237"/>
              <a:ext cx="716365"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4" name="Round Same Side Corner Rectangle 33"/>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5" name="Rectangle 34"/>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36" name="Group 35"/>
          <p:cNvGrpSpPr/>
          <p:nvPr/>
        </p:nvGrpSpPr>
        <p:grpSpPr>
          <a:xfrm>
            <a:off x="158749" y="2927852"/>
            <a:ext cx="4413251" cy="777822"/>
            <a:chOff x="-3" y="2942701"/>
            <a:chExt cx="4572004" cy="777822"/>
          </a:xfrm>
        </p:grpSpPr>
        <p:sp>
          <p:nvSpPr>
            <p:cNvPr id="37" name="Rectangle 36"/>
            <p:cNvSpPr/>
            <p:nvPr/>
          </p:nvSpPr>
          <p:spPr>
            <a:xfrm rot="5400000">
              <a:off x="2000140" y="1148663"/>
              <a:ext cx="571717"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8" name="Round Same Side Corner Rectangle 37"/>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9" name="Rectangle 38"/>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40" name="Group 39"/>
          <p:cNvGrpSpPr/>
          <p:nvPr/>
        </p:nvGrpSpPr>
        <p:grpSpPr>
          <a:xfrm>
            <a:off x="158749" y="3774656"/>
            <a:ext cx="4413251" cy="925932"/>
            <a:chOff x="-3" y="3849606"/>
            <a:chExt cx="4572004" cy="925932"/>
          </a:xfrm>
        </p:grpSpPr>
        <p:sp>
          <p:nvSpPr>
            <p:cNvPr id="41" name="Rectangle 40"/>
            <p:cNvSpPr/>
            <p:nvPr/>
          </p:nvSpPr>
          <p:spPr>
            <a:xfrm rot="5400000">
              <a:off x="1933008" y="2136545"/>
              <a:ext cx="705982"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2" name="Round Same Side Corner Rectangle 41"/>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3" name="Rectangle 42"/>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a:xfrm>
            <a:off x="259742" y="292301"/>
            <a:ext cx="8659976" cy="728782"/>
          </a:xfrm>
        </p:spPr>
        <p:txBody>
          <a:bodyPr/>
          <a:lstStyle/>
          <a:p>
            <a:r>
              <a:rPr lang="en-GB" dirty="0" err="1" smtClean="0"/>
              <a:t>IoE</a:t>
            </a:r>
            <a:r>
              <a:rPr lang="en-GB" dirty="0" smtClean="0"/>
              <a:t> Strategist:</a:t>
            </a:r>
            <a:br>
              <a:rPr lang="en-GB" dirty="0" smtClean="0"/>
            </a:br>
            <a:r>
              <a:rPr lang="en-GB" sz="2000" b="1" dirty="0" smtClean="0">
                <a:solidFill>
                  <a:srgbClr val="0090A8"/>
                </a:solidFill>
              </a:rPr>
              <a:t>Amsterdam</a:t>
            </a:r>
            <a:endParaRPr lang="en-GB" b="1" dirty="0"/>
          </a:p>
        </p:txBody>
      </p:sp>
      <p:sp>
        <p:nvSpPr>
          <p:cNvPr id="3" name="Text Placeholder 2"/>
          <p:cNvSpPr>
            <a:spLocks noGrp="1"/>
          </p:cNvSpPr>
          <p:nvPr>
            <p:ph type="body" sz="quarter" idx="4294967295"/>
          </p:nvPr>
        </p:nvSpPr>
        <p:spPr>
          <a:xfrm>
            <a:off x="4602450" y="3514993"/>
            <a:ext cx="4429125" cy="639631"/>
          </a:xfrm>
          <a:prstGeom prst="rect">
            <a:avLst/>
          </a:prstGeom>
        </p:spPr>
        <p:txBody>
          <a:bodyPr/>
          <a:lstStyle/>
          <a:p>
            <a:pPr marL="0" indent="0" algn="ctr">
              <a:spcBef>
                <a:spcPts val="400"/>
              </a:spcBef>
              <a:buNone/>
            </a:pPr>
            <a:r>
              <a:rPr lang="en-US" sz="1400" dirty="0">
                <a:solidFill>
                  <a:schemeClr val="bg1"/>
                </a:solidFill>
              </a:rPr>
              <a:t>Amsterdam’s </a:t>
            </a:r>
            <a:r>
              <a:rPr lang="en-US" sz="1400" b="1" dirty="0">
                <a:solidFill>
                  <a:schemeClr val="bg1"/>
                </a:solidFill>
              </a:rPr>
              <a:t>citywide </a:t>
            </a:r>
            <a:r>
              <a:rPr lang="en-US" sz="1400" b="1" dirty="0" err="1">
                <a:solidFill>
                  <a:schemeClr val="bg1"/>
                </a:solidFill>
              </a:rPr>
              <a:t>IoE</a:t>
            </a:r>
            <a:r>
              <a:rPr lang="en-US" sz="1400" b="1" dirty="0">
                <a:solidFill>
                  <a:schemeClr val="bg1"/>
                </a:solidFill>
              </a:rPr>
              <a:t> strategy </a:t>
            </a:r>
            <a:r>
              <a:rPr lang="en-US" sz="1400" dirty="0">
                <a:solidFill>
                  <a:schemeClr val="bg1"/>
                </a:solidFill>
              </a:rPr>
              <a:t>and strong IT infrastructure </a:t>
            </a:r>
            <a:r>
              <a:rPr lang="en-US" sz="1400" dirty="0" smtClean="0">
                <a:solidFill>
                  <a:schemeClr val="bg1"/>
                </a:solidFill>
              </a:rPr>
              <a:t>are </a:t>
            </a:r>
            <a:r>
              <a:rPr lang="en-US" sz="1400" dirty="0" smtClean="0">
                <a:solidFill>
                  <a:schemeClr val="bg1"/>
                </a:solidFill>
              </a:rPr>
              <a:t>enabling </a:t>
            </a:r>
            <a:r>
              <a:rPr lang="en-US" sz="1400" dirty="0">
                <a:solidFill>
                  <a:schemeClr val="bg1"/>
                </a:solidFill>
              </a:rPr>
              <a:t>47 concurrent </a:t>
            </a:r>
            <a:r>
              <a:rPr lang="en-US" sz="1400" dirty="0" smtClean="0">
                <a:solidFill>
                  <a:schemeClr val="bg1"/>
                </a:solidFill>
              </a:rPr>
              <a:t>                   </a:t>
            </a:r>
            <a:r>
              <a:rPr lang="en-US" sz="1400" dirty="0" err="1" smtClean="0">
                <a:solidFill>
                  <a:schemeClr val="bg1"/>
                </a:solidFill>
              </a:rPr>
              <a:t>IoE</a:t>
            </a:r>
            <a:r>
              <a:rPr lang="en-US" sz="1400" dirty="0" smtClean="0">
                <a:solidFill>
                  <a:schemeClr val="bg1"/>
                </a:solidFill>
              </a:rPr>
              <a:t> </a:t>
            </a:r>
            <a:r>
              <a:rPr lang="en-US" sz="1400" dirty="0" smtClean="0">
                <a:solidFill>
                  <a:schemeClr val="bg1"/>
                </a:solidFill>
              </a:rPr>
              <a:t>initiatives </a:t>
            </a:r>
            <a:endParaRPr lang="en-US" sz="1400" dirty="0" smtClean="0">
              <a:solidFill>
                <a:schemeClr val="bg1"/>
              </a:solidFill>
            </a:endParaRPr>
          </a:p>
          <a:p>
            <a:pPr marL="0" indent="0" algn="ctr">
              <a:spcBef>
                <a:spcPts val="400"/>
              </a:spcBef>
              <a:buNone/>
            </a:pPr>
            <a:r>
              <a:rPr lang="en-US" sz="1400" dirty="0" smtClean="0">
                <a:solidFill>
                  <a:schemeClr val="bg1"/>
                </a:solidFill>
              </a:rPr>
              <a:t>Strategy </a:t>
            </a:r>
            <a:r>
              <a:rPr lang="en-US" sz="1400" dirty="0">
                <a:solidFill>
                  <a:schemeClr val="bg1"/>
                </a:solidFill>
              </a:rPr>
              <a:t>accelerates </a:t>
            </a:r>
            <a:r>
              <a:rPr lang="en-US" sz="1400" dirty="0" err="1">
                <a:solidFill>
                  <a:schemeClr val="bg1"/>
                </a:solidFill>
              </a:rPr>
              <a:t>IoE</a:t>
            </a:r>
            <a:r>
              <a:rPr lang="en-US" sz="1400" dirty="0">
                <a:solidFill>
                  <a:schemeClr val="bg1"/>
                </a:solidFill>
              </a:rPr>
              <a:t> value creation, </a:t>
            </a:r>
            <a:r>
              <a:rPr lang="en-US" sz="1400" dirty="0" smtClean="0">
                <a:solidFill>
                  <a:schemeClr val="bg1"/>
                </a:solidFill>
              </a:rPr>
              <a:t/>
            </a:r>
            <a:br>
              <a:rPr lang="en-US" sz="1400" dirty="0" smtClean="0">
                <a:solidFill>
                  <a:schemeClr val="bg1"/>
                </a:solidFill>
              </a:rPr>
            </a:br>
            <a:r>
              <a:rPr lang="en-US" sz="1400" dirty="0" smtClean="0">
                <a:solidFill>
                  <a:schemeClr val="bg1"/>
                </a:solidFill>
              </a:rPr>
              <a:t>enables experimentation</a:t>
            </a:r>
          </a:p>
        </p:txBody>
      </p:sp>
      <p:sp>
        <p:nvSpPr>
          <p:cNvPr id="23" name="TextBox 22"/>
          <p:cNvSpPr txBox="1"/>
          <p:nvPr/>
        </p:nvSpPr>
        <p:spPr>
          <a:xfrm>
            <a:off x="357187" y="1388620"/>
            <a:ext cx="4376737"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Improve the lives – and livelihoods – of citizens </a:t>
            </a:r>
          </a:p>
        </p:txBody>
      </p:sp>
      <p:sp>
        <p:nvSpPr>
          <p:cNvPr id="25" name="TextBox 24"/>
          <p:cNvSpPr txBox="1"/>
          <p:nvPr/>
        </p:nvSpPr>
        <p:spPr>
          <a:xfrm>
            <a:off x="357187" y="2222605"/>
            <a:ext cx="4376737" cy="62747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smtClean="0"/>
              <a:t>Launched “Smart </a:t>
            </a:r>
            <a:r>
              <a:rPr lang="en-US" sz="1100" dirty="0"/>
              <a:t>City” IoE strategy, with 47 IoE projects to date</a:t>
            </a:r>
          </a:p>
          <a:p>
            <a:r>
              <a:rPr lang="en-US" sz="1100" dirty="0"/>
              <a:t>Work with local telecommunications, electricity companies to </a:t>
            </a:r>
            <a:r>
              <a:rPr lang="en-US" sz="1100" dirty="0" smtClean="0"/>
              <a:t> create </a:t>
            </a:r>
            <a:r>
              <a:rPr lang="en-US" sz="1100" dirty="0"/>
              <a:t>IT infrastructure that could support citywide </a:t>
            </a:r>
            <a:r>
              <a:rPr lang="en-US" sz="1100" dirty="0" err="1"/>
              <a:t>IoE</a:t>
            </a:r>
            <a:r>
              <a:rPr lang="en-US" sz="1100" dirty="0"/>
              <a:t> initiatives</a:t>
            </a:r>
          </a:p>
        </p:txBody>
      </p:sp>
      <p:sp>
        <p:nvSpPr>
          <p:cNvPr id="26" name="TextBox 25"/>
          <p:cNvSpPr txBox="1"/>
          <p:nvPr/>
        </p:nvSpPr>
        <p:spPr>
          <a:xfrm>
            <a:off x="357187" y="3219450"/>
            <a:ext cx="4376737"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err="1"/>
              <a:t>IoE</a:t>
            </a:r>
            <a:r>
              <a:rPr lang="en-US" sz="1100" dirty="0"/>
              <a:t> projects include smart energy grid systems, </a:t>
            </a:r>
            <a:r>
              <a:rPr lang="en-US" sz="1100" dirty="0" err="1" smtClean="0"/>
              <a:t>streetlighting</a:t>
            </a:r>
            <a:r>
              <a:rPr lang="en-US" sz="1100" dirty="0"/>
              <a:t>, parking applications, building management, and public Wi-Fi</a:t>
            </a:r>
          </a:p>
        </p:txBody>
      </p:sp>
      <p:sp>
        <p:nvSpPr>
          <p:cNvPr id="27" name="TextBox 26"/>
          <p:cNvSpPr txBox="1"/>
          <p:nvPr/>
        </p:nvSpPr>
        <p:spPr>
          <a:xfrm>
            <a:off x="357187" y="4066395"/>
            <a:ext cx="4376737" cy="62747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9 to 14 percent savings on energy bills due to apps that provide greater insight into individual energy usage </a:t>
            </a:r>
          </a:p>
          <a:p>
            <a:r>
              <a:rPr lang="en-US" sz="1100" dirty="0"/>
              <a:t>Sensors on electric grid have </a:t>
            </a:r>
            <a:r>
              <a:rPr lang="en-US" sz="1100" dirty="0" smtClean="0"/>
              <a:t>improved network’s </a:t>
            </a:r>
            <a:r>
              <a:rPr lang="en-US" sz="1100" dirty="0"/>
              <a:t>reliability</a:t>
            </a:r>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147482" y="1335063"/>
            <a:ext cx="3339060" cy="2080264"/>
          </a:xfrm>
          <a:prstGeom prst="rect">
            <a:avLst/>
          </a:prstGeom>
        </p:spPr>
      </p:pic>
      <p:pic>
        <p:nvPicPr>
          <p:cNvPr id="20" name="Picture 19"/>
          <p:cNvPicPr>
            <a:picLocks noChangeAspect="1"/>
          </p:cNvPicPr>
          <p:nvPr/>
        </p:nvPicPr>
        <p:blipFill>
          <a:blip r:embed="rId5" cstate="print"/>
          <a:stretch>
            <a:fillRect/>
          </a:stretch>
        </p:blipFill>
        <p:spPr>
          <a:xfrm>
            <a:off x="6163812" y="927637"/>
            <a:ext cx="1306401" cy="384236"/>
          </a:xfrm>
          <a:prstGeom prst="rect">
            <a:avLst/>
          </a:prstGeom>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5486" y="400050"/>
            <a:ext cx="8728489" cy="4237264"/>
            <a:chOff x="215486" y="400050"/>
            <a:chExt cx="8728489" cy="4237264"/>
          </a:xfrm>
        </p:grpSpPr>
        <p:sp>
          <p:nvSpPr>
            <p:cNvPr id="13" name="Isosceles Triangle 12"/>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Isosceles Triangle 13"/>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16" name="Rounded Rectangle 15"/>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a:t>Powerful </a:t>
              </a:r>
              <a:r>
                <a:rPr lang="en-US" sz="2000" dirty="0" smtClean="0"/>
                <a:t>Network </a:t>
              </a:r>
              <a:r>
                <a:rPr lang="en-US" sz="2000" dirty="0"/>
                <a:t>F</a:t>
              </a:r>
              <a:r>
                <a:rPr lang="en-US" sz="2000" dirty="0" smtClean="0"/>
                <a:t>oundation </a:t>
              </a:r>
              <a:r>
                <a:rPr lang="en-US" sz="2000" dirty="0"/>
                <a:t>E</a:t>
              </a:r>
              <a:r>
                <a:rPr lang="en-US" sz="2000" dirty="0" smtClean="0"/>
                <a:t>xpands </a:t>
              </a:r>
              <a:r>
                <a:rPr lang="en-US" sz="2000" dirty="0"/>
                <a:t>the </a:t>
              </a:r>
              <a:endParaRPr lang="en-US" sz="2000" dirty="0" smtClean="0"/>
            </a:p>
            <a:p>
              <a:pPr>
                <a:lnSpc>
                  <a:spcPct val="95000"/>
                </a:lnSpc>
              </a:pPr>
              <a:r>
                <a:rPr lang="en-US" sz="2000" dirty="0" smtClean="0"/>
                <a:t>Art of the Possible</a:t>
              </a:r>
              <a:endParaRPr lang="en-US" sz="2000" dirty="0"/>
            </a:p>
          </p:txBody>
        </p:sp>
        <p:sp>
          <p:nvSpPr>
            <p:cNvPr id="17" name="Rectangle 16"/>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8" name="Oval 17"/>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3</a:t>
              </a:r>
              <a:endParaRPr lang="en-US" b="1" dirty="0"/>
            </a:p>
          </p:txBody>
        </p:sp>
      </p:grpSp>
      <p:sp>
        <p:nvSpPr>
          <p:cNvPr id="2" name="Text Placeholder 1"/>
          <p:cNvSpPr>
            <a:spLocks noGrp="1"/>
          </p:cNvSpPr>
          <p:nvPr>
            <p:ph type="body" sz="quarter" idx="10"/>
          </p:nvPr>
        </p:nvSpPr>
        <p:spPr>
          <a:xfrm>
            <a:off x="413659" y="1326166"/>
            <a:ext cx="8063279" cy="3474436"/>
          </a:xfrm>
        </p:spPr>
        <p:txBody>
          <a:bodyPr/>
          <a:lstStyle/>
          <a:p>
            <a:pPr>
              <a:spcBef>
                <a:spcPts val="900"/>
              </a:spcBef>
            </a:pPr>
            <a:r>
              <a:rPr lang="en-US" dirty="0"/>
              <a:t>Jurisdictions cite the role of a robust, flexible network consistently as a key pillar of </a:t>
            </a:r>
            <a:r>
              <a:rPr lang="en-US" dirty="0" err="1"/>
              <a:t>IoE</a:t>
            </a:r>
            <a:r>
              <a:rPr lang="en-US" dirty="0"/>
              <a:t> strategy</a:t>
            </a:r>
          </a:p>
          <a:p>
            <a:pPr>
              <a:spcBef>
                <a:spcPts val="900"/>
              </a:spcBef>
            </a:pPr>
            <a:r>
              <a:rPr lang="en-US" dirty="0"/>
              <a:t>Leaders see the value in converging multiple networks—whether core data network, surveillance video, building/HVAC data—on a single platform to drive efficiencies and integration</a:t>
            </a:r>
          </a:p>
          <a:p>
            <a:pPr>
              <a:spcBef>
                <a:spcPts val="900"/>
              </a:spcBef>
            </a:pPr>
            <a:r>
              <a:rPr lang="en-US" dirty="0"/>
              <a:t>Strong network foundation lays the groundwork for future innovation and future proofs investments, capitalizing on demand or when political support / funding becomes available</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643205" y="1095374"/>
            <a:ext cx="4343400" cy="3605213"/>
            <a:chOff x="4800600" y="1095374"/>
            <a:chExt cx="4343400" cy="3605213"/>
          </a:xfrm>
        </p:grpSpPr>
        <p:sp>
          <p:nvSpPr>
            <p:cNvPr id="53" name="Round Same Side Corner Rectangle 52"/>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54" name="Round Same Side Corner Rectangle 53"/>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55" name="Rectangle 54"/>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32" name="Group 31"/>
          <p:cNvGrpSpPr/>
          <p:nvPr/>
        </p:nvGrpSpPr>
        <p:grpSpPr>
          <a:xfrm>
            <a:off x="158750" y="1091416"/>
            <a:ext cx="4413251" cy="669928"/>
            <a:chOff x="-2" y="1091416"/>
            <a:chExt cx="4572004" cy="669928"/>
          </a:xfrm>
        </p:grpSpPr>
        <p:sp>
          <p:nvSpPr>
            <p:cNvPr id="33" name="Rectangle 32"/>
            <p:cNvSpPr/>
            <p:nvPr/>
          </p:nvSpPr>
          <p:spPr>
            <a:xfrm rot="5400000">
              <a:off x="2058981" y="-751677"/>
              <a:ext cx="45403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4" name="Round Same Side Corner Rectangle 33"/>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5" name="Rectangle 34"/>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36" name="Group 35"/>
          <p:cNvGrpSpPr/>
          <p:nvPr/>
        </p:nvGrpSpPr>
        <p:grpSpPr>
          <a:xfrm>
            <a:off x="158752" y="1831695"/>
            <a:ext cx="4413251" cy="781207"/>
            <a:chOff x="-3" y="2013311"/>
            <a:chExt cx="4572004" cy="781207"/>
          </a:xfrm>
        </p:grpSpPr>
        <p:sp>
          <p:nvSpPr>
            <p:cNvPr id="37" name="Rectangle 36"/>
            <p:cNvSpPr/>
            <p:nvPr/>
          </p:nvSpPr>
          <p:spPr>
            <a:xfrm rot="5400000">
              <a:off x="2002768" y="225285"/>
              <a:ext cx="566462"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8" name="Round Same Side Corner Rectangle 37"/>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9" name="Rectangle 38"/>
            <p:cNvSpPr/>
            <p:nvPr/>
          </p:nvSpPr>
          <p:spPr bwMode="auto">
            <a:xfrm>
              <a:off x="213794"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40" name="Group 39"/>
          <p:cNvGrpSpPr/>
          <p:nvPr/>
        </p:nvGrpSpPr>
        <p:grpSpPr>
          <a:xfrm>
            <a:off x="158749" y="2683253"/>
            <a:ext cx="4413251" cy="1096001"/>
            <a:chOff x="-3" y="2942701"/>
            <a:chExt cx="4572004" cy="1096001"/>
          </a:xfrm>
        </p:grpSpPr>
        <p:sp>
          <p:nvSpPr>
            <p:cNvPr id="41" name="Rectangle 40"/>
            <p:cNvSpPr/>
            <p:nvPr/>
          </p:nvSpPr>
          <p:spPr>
            <a:xfrm rot="5400000">
              <a:off x="1841051" y="1307752"/>
              <a:ext cx="889896"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2" name="Round Same Side Corner Rectangle 41"/>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3" name="Rectangle 42"/>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44" name="Group 43"/>
          <p:cNvGrpSpPr/>
          <p:nvPr/>
        </p:nvGrpSpPr>
        <p:grpSpPr>
          <a:xfrm>
            <a:off x="158749" y="3849606"/>
            <a:ext cx="4413251" cy="860030"/>
            <a:chOff x="-3" y="3849606"/>
            <a:chExt cx="4572004" cy="860030"/>
          </a:xfrm>
        </p:grpSpPr>
        <p:sp>
          <p:nvSpPr>
            <p:cNvPr id="45" name="Rectangle 44"/>
            <p:cNvSpPr/>
            <p:nvPr/>
          </p:nvSpPr>
          <p:spPr>
            <a:xfrm rot="5400000">
              <a:off x="1965959" y="2103594"/>
              <a:ext cx="640080"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6" name="Round Same Side Corner Rectangle 45"/>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7" name="Rectangle 46"/>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err="1" smtClean="0"/>
              <a:t>IoE</a:t>
            </a:r>
            <a:r>
              <a:rPr lang="en-GB" dirty="0" smtClean="0"/>
              <a:t> Network Infrastructure Leader:</a:t>
            </a:r>
            <a:br>
              <a:rPr lang="en-GB" dirty="0" smtClean="0"/>
            </a:br>
            <a:r>
              <a:rPr lang="en-GB" sz="2000" b="1" dirty="0" smtClean="0">
                <a:solidFill>
                  <a:srgbClr val="0090A8"/>
                </a:solidFill>
              </a:rPr>
              <a:t>San Antonio</a:t>
            </a:r>
            <a:endParaRPr lang="en-GB" sz="2000" b="1" dirty="0">
              <a:solidFill>
                <a:srgbClr val="0090A8"/>
              </a:solidFill>
            </a:endParaRPr>
          </a:p>
        </p:txBody>
      </p:sp>
      <p:sp>
        <p:nvSpPr>
          <p:cNvPr id="3" name="Text Placeholder 2"/>
          <p:cNvSpPr>
            <a:spLocks noGrp="1"/>
          </p:cNvSpPr>
          <p:nvPr>
            <p:ph type="body" sz="quarter" idx="4294967295"/>
          </p:nvPr>
        </p:nvSpPr>
        <p:spPr>
          <a:xfrm>
            <a:off x="4855175" y="3743325"/>
            <a:ext cx="3874490" cy="1176338"/>
          </a:xfrm>
          <a:prstGeom prst="rect">
            <a:avLst/>
          </a:prstGeom>
        </p:spPr>
        <p:txBody>
          <a:bodyPr/>
          <a:lstStyle/>
          <a:p>
            <a:pPr marL="0" indent="0" algn="ctr">
              <a:spcBef>
                <a:spcPts val="400"/>
              </a:spcBef>
              <a:buNone/>
            </a:pPr>
            <a:r>
              <a:rPr lang="en-US" sz="1400" dirty="0">
                <a:solidFill>
                  <a:schemeClr val="bg1"/>
                </a:solidFill>
              </a:rPr>
              <a:t>San Antonio installed miles of </a:t>
            </a:r>
            <a:r>
              <a:rPr lang="en-US" sz="1400" dirty="0" smtClean="0">
                <a:solidFill>
                  <a:schemeClr val="bg1"/>
                </a:solidFill>
              </a:rPr>
              <a:t>fiber-optic</a:t>
            </a:r>
            <a:br>
              <a:rPr lang="en-US" sz="1400" dirty="0" smtClean="0">
                <a:solidFill>
                  <a:schemeClr val="bg1"/>
                </a:solidFill>
              </a:rPr>
            </a:br>
            <a:r>
              <a:rPr lang="en-US" sz="1400" dirty="0" smtClean="0">
                <a:solidFill>
                  <a:schemeClr val="bg1"/>
                </a:solidFill>
              </a:rPr>
              <a:t>cabling </a:t>
            </a:r>
            <a:r>
              <a:rPr lang="en-US" sz="1400" dirty="0">
                <a:solidFill>
                  <a:schemeClr val="bg1"/>
                </a:solidFill>
              </a:rPr>
              <a:t>and wireless mesh network</a:t>
            </a:r>
          </a:p>
          <a:p>
            <a:pPr marL="0" indent="0" algn="ctr">
              <a:spcBef>
                <a:spcPts val="400"/>
              </a:spcBef>
              <a:buNone/>
            </a:pPr>
            <a:r>
              <a:rPr lang="en-US" sz="1400" dirty="0">
                <a:solidFill>
                  <a:schemeClr val="bg1"/>
                </a:solidFill>
              </a:rPr>
              <a:t>City using network to create </a:t>
            </a:r>
            <a:r>
              <a:rPr lang="en-US" sz="1400" dirty="0" smtClean="0">
                <a:solidFill>
                  <a:schemeClr val="bg1"/>
                </a:solidFill>
              </a:rPr>
              <a:t>geographic</a:t>
            </a:r>
            <a:br>
              <a:rPr lang="en-US" sz="1400" dirty="0" smtClean="0">
                <a:solidFill>
                  <a:schemeClr val="bg1"/>
                </a:solidFill>
              </a:rPr>
            </a:br>
            <a:r>
              <a:rPr lang="en-US" sz="1400" dirty="0" smtClean="0">
                <a:solidFill>
                  <a:schemeClr val="bg1"/>
                </a:solidFill>
              </a:rPr>
              <a:t>information </a:t>
            </a:r>
            <a:r>
              <a:rPr lang="en-US" sz="1400" dirty="0">
                <a:solidFill>
                  <a:schemeClr val="bg1"/>
                </a:solidFill>
              </a:rPr>
              <a:t>system (GIS) </a:t>
            </a:r>
            <a:r>
              <a:rPr lang="en-US" sz="1400" dirty="0" err="1">
                <a:solidFill>
                  <a:schemeClr val="bg1"/>
                </a:solidFill>
              </a:rPr>
              <a:t>IoE</a:t>
            </a:r>
            <a:r>
              <a:rPr lang="en-US" sz="1400" dirty="0">
                <a:solidFill>
                  <a:schemeClr val="bg1"/>
                </a:solidFill>
              </a:rPr>
              <a:t> </a:t>
            </a:r>
            <a:r>
              <a:rPr lang="en-US" sz="1400" dirty="0" smtClean="0">
                <a:solidFill>
                  <a:schemeClr val="bg1"/>
                </a:solidFill>
              </a:rPr>
              <a:t>services</a:t>
            </a:r>
          </a:p>
        </p:txBody>
      </p:sp>
      <p:sp>
        <p:nvSpPr>
          <p:cNvPr id="23" name="TextBox 22"/>
          <p:cNvSpPr txBox="1"/>
          <p:nvPr/>
        </p:nvSpPr>
        <p:spPr>
          <a:xfrm>
            <a:off x="357187" y="1381125"/>
            <a:ext cx="4376737"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Use technology to deliver city services more efficiently </a:t>
            </a:r>
          </a:p>
        </p:txBody>
      </p:sp>
      <p:sp>
        <p:nvSpPr>
          <p:cNvPr id="25" name="TextBox 24"/>
          <p:cNvSpPr txBox="1"/>
          <p:nvPr/>
        </p:nvSpPr>
        <p:spPr>
          <a:xfrm>
            <a:off x="357187" y="2134978"/>
            <a:ext cx="4376737"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Leverage city’s fiber-optic and wireless mesh network to develop </a:t>
            </a:r>
            <a:br>
              <a:rPr lang="en-US" sz="1100" dirty="0"/>
            </a:br>
            <a:r>
              <a:rPr lang="en-US" sz="1100" dirty="0"/>
              <a:t>a broad range of </a:t>
            </a:r>
            <a:r>
              <a:rPr lang="en-US" sz="1100" dirty="0" err="1"/>
              <a:t>IoE</a:t>
            </a:r>
            <a:r>
              <a:rPr lang="en-US" sz="1100" dirty="0"/>
              <a:t> solutions as opportunities arise</a:t>
            </a:r>
          </a:p>
        </p:txBody>
      </p:sp>
      <p:sp>
        <p:nvSpPr>
          <p:cNvPr id="26" name="TextBox 25"/>
          <p:cNvSpPr txBox="1"/>
          <p:nvPr/>
        </p:nvSpPr>
        <p:spPr>
          <a:xfrm>
            <a:off x="357187" y="2990844"/>
            <a:ext cx="4376737" cy="83958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Transportation projects such as networked traffic light control, smart </a:t>
            </a:r>
            <a:r>
              <a:rPr lang="en-US" sz="1100" dirty="0" smtClean="0"/>
              <a:t>parking, </a:t>
            </a:r>
            <a:r>
              <a:rPr lang="en-US" sz="1100" dirty="0"/>
              <a:t>and </a:t>
            </a:r>
            <a:r>
              <a:rPr lang="en-US" sz="1100" dirty="0" err="1" smtClean="0"/>
              <a:t>streetlighting</a:t>
            </a:r>
            <a:endParaRPr lang="en-US" sz="1100" dirty="0"/>
          </a:p>
          <a:p>
            <a:r>
              <a:rPr lang="en-US" sz="1100" dirty="0"/>
              <a:t>Remote, video-based (</a:t>
            </a:r>
            <a:r>
              <a:rPr lang="en-US" sz="1100" dirty="0" err="1"/>
              <a:t>telepresence</a:t>
            </a:r>
            <a:r>
              <a:rPr lang="en-US" sz="1100" dirty="0"/>
              <a:t>) municipal court program </a:t>
            </a:r>
          </a:p>
          <a:p>
            <a:r>
              <a:rPr lang="en-US" sz="1100" dirty="0"/>
              <a:t>In-car video, transaction technologies for police officers </a:t>
            </a:r>
          </a:p>
        </p:txBody>
      </p:sp>
      <p:sp>
        <p:nvSpPr>
          <p:cNvPr id="27" name="TextBox 26"/>
          <p:cNvSpPr txBox="1"/>
          <p:nvPr/>
        </p:nvSpPr>
        <p:spPr>
          <a:xfrm>
            <a:off x="357187" y="4156335"/>
            <a:ext cx="4376737" cy="576183"/>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smtClean="0"/>
              <a:t>Prior to traffic light synchronization, $</a:t>
            </a:r>
            <a:r>
              <a:rPr lang="en-US" sz="1100" dirty="0"/>
              <a:t>2 billion was lost due to </a:t>
            </a:r>
            <a:r>
              <a:rPr lang="en-US" sz="1100" dirty="0" smtClean="0"/>
              <a:t> longer </a:t>
            </a:r>
            <a:r>
              <a:rPr lang="en-US" sz="1100" dirty="0"/>
              <a:t>commutes, higher fuel expenses, safety issues, and </a:t>
            </a:r>
            <a:r>
              <a:rPr lang="en-US" sz="1100" dirty="0" smtClean="0"/>
              <a:t>     other </a:t>
            </a:r>
            <a:r>
              <a:rPr lang="en-US" sz="1100" dirty="0"/>
              <a:t>factors </a:t>
            </a:r>
          </a:p>
        </p:txBody>
      </p:sp>
      <p:pic>
        <p:nvPicPr>
          <p:cNvPr id="24" name="Picture 23"/>
          <p:cNvPicPr>
            <a:picLocks noChangeAspect="1"/>
          </p:cNvPicPr>
          <p:nvPr/>
        </p:nvPicPr>
        <p:blipFill>
          <a:blip r:embed="rId3" cstate="print"/>
          <a:srcRect/>
          <a:stretch>
            <a:fillRect/>
          </a:stretch>
        </p:blipFill>
        <p:spPr>
          <a:xfrm>
            <a:off x="4736894" y="1195500"/>
            <a:ext cx="4111052" cy="2496230"/>
          </a:xfrm>
          <a:prstGeom prst="rect">
            <a:avLst/>
          </a:prstGeom>
        </p:spPr>
      </p:pic>
      <p:pic>
        <p:nvPicPr>
          <p:cNvPr id="28" name="Picture 2" descr="C:\Users\Kurt\Desktop\cisco\1920-city-of-san-antonio-traffic-signal-modernization-3351.jpg"/>
          <p:cNvPicPr>
            <a:picLocks noChangeAspect="1" noChangeArrowheads="1"/>
          </p:cNvPicPr>
          <p:nvPr/>
        </p:nvPicPr>
        <p:blipFill>
          <a:blip r:embed="rId4" cstate="print"/>
          <a:srcRect/>
          <a:stretch>
            <a:fillRect/>
          </a:stretch>
        </p:blipFill>
        <p:spPr bwMode="auto">
          <a:xfrm>
            <a:off x="4835492" y="2620149"/>
            <a:ext cx="1905000" cy="990600"/>
          </a:xfrm>
          <a:prstGeom prst="rect">
            <a:avLst/>
          </a:prstGeom>
          <a:noFill/>
          <a:ln w="12700">
            <a:solidFill>
              <a:schemeClr val="accent6">
                <a:lumMod val="60000"/>
                <a:lumOff val="40000"/>
              </a:schemeClr>
            </a:solidFill>
          </a:ln>
          <a:effectLst>
            <a:outerShdw blurRad="63500" sx="102000" sy="102000" algn="ctr" rotWithShape="0">
              <a:prstClr val="black">
                <a:alpha val="40000"/>
              </a:prstClr>
            </a:outerShdw>
          </a:effectLst>
        </p:spPr>
      </p:pic>
      <p:pic>
        <p:nvPicPr>
          <p:cNvPr id="31" name="Picture 3" descr="C:\Users\Kurt\Desktop\cisco\Court-kiosk.jpg"/>
          <p:cNvPicPr>
            <a:picLocks noChangeAspect="1" noChangeArrowheads="1"/>
          </p:cNvPicPr>
          <p:nvPr/>
        </p:nvPicPr>
        <p:blipFill>
          <a:blip r:embed="rId5" cstate="print"/>
          <a:srcRect/>
          <a:stretch>
            <a:fillRect/>
          </a:stretch>
        </p:blipFill>
        <p:spPr bwMode="auto">
          <a:xfrm>
            <a:off x="7010056" y="2620149"/>
            <a:ext cx="1755648" cy="987552"/>
          </a:xfrm>
          <a:prstGeom prst="rect">
            <a:avLst/>
          </a:prstGeom>
          <a:noFill/>
          <a:ln w="12700">
            <a:solidFill>
              <a:schemeClr val="accent6">
                <a:lumMod val="60000"/>
                <a:lumOff val="40000"/>
              </a:schemeClr>
            </a:solid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6" cstate="print"/>
          <a:stretch>
            <a:fillRect/>
          </a:stretch>
        </p:blipFill>
        <p:spPr>
          <a:xfrm>
            <a:off x="6040398" y="1248689"/>
            <a:ext cx="1504045" cy="334233"/>
          </a:xfrm>
          <a:prstGeom prst="rect">
            <a:avLst/>
          </a:prstGeom>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5486" y="400050"/>
            <a:ext cx="8728489" cy="4237264"/>
            <a:chOff x="215486" y="400050"/>
            <a:chExt cx="8728489" cy="4237264"/>
          </a:xfrm>
        </p:grpSpPr>
        <p:sp>
          <p:nvSpPr>
            <p:cNvPr id="13" name="Isosceles Triangle 12"/>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Isosceles Triangle 13"/>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16" name="Rounded Rectangle 15"/>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a:t>Scalable </a:t>
              </a:r>
              <a:r>
                <a:rPr lang="en-US" sz="2000" dirty="0" smtClean="0"/>
                <a:t>Pilot </a:t>
              </a:r>
              <a:r>
                <a:rPr lang="en-US" sz="2000" dirty="0"/>
                <a:t>P</a:t>
              </a:r>
              <a:r>
                <a:rPr lang="en-US" sz="2000" dirty="0" smtClean="0"/>
                <a:t>rojects </a:t>
              </a:r>
              <a:r>
                <a:rPr lang="en-US" sz="2000" dirty="0"/>
                <a:t>B</a:t>
              </a:r>
              <a:r>
                <a:rPr lang="en-US" sz="2000" dirty="0" smtClean="0"/>
                <a:t>uild </a:t>
              </a:r>
              <a:r>
                <a:rPr lang="en-US" sz="2000" dirty="0"/>
                <a:t>S</a:t>
              </a:r>
              <a:r>
                <a:rPr lang="en-US" sz="2000" dirty="0" smtClean="0"/>
                <a:t>upport</a:t>
              </a:r>
              <a:r>
                <a:rPr lang="en-US" sz="2000" dirty="0"/>
                <a:t>, </a:t>
              </a:r>
              <a:r>
                <a:rPr lang="en-US" sz="2000" dirty="0" smtClean="0"/>
                <a:t>Momentum</a:t>
              </a:r>
              <a:r>
                <a:rPr lang="en-US" sz="2000" dirty="0"/>
                <a:t>, </a:t>
              </a:r>
              <a:br>
                <a:rPr lang="en-US" sz="2000" dirty="0"/>
              </a:br>
              <a:r>
                <a:rPr lang="en-US" sz="2000" dirty="0"/>
                <a:t>and </a:t>
              </a:r>
              <a:r>
                <a:rPr lang="en-US" sz="2000" dirty="0" smtClean="0"/>
                <a:t>Expertise</a:t>
              </a:r>
              <a:endParaRPr lang="en-US" sz="2000" dirty="0"/>
            </a:p>
          </p:txBody>
        </p:sp>
        <p:sp>
          <p:nvSpPr>
            <p:cNvPr id="17" name="Rectangle 16"/>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8" name="Oval 17"/>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4</a:t>
              </a:r>
              <a:endParaRPr lang="en-US" b="1" dirty="0"/>
            </a:p>
          </p:txBody>
        </p:sp>
      </p:grpSp>
      <p:sp>
        <p:nvSpPr>
          <p:cNvPr id="2" name="Text Placeholder 1"/>
          <p:cNvSpPr>
            <a:spLocks noGrp="1"/>
          </p:cNvSpPr>
          <p:nvPr>
            <p:ph type="body" sz="quarter" idx="10"/>
          </p:nvPr>
        </p:nvSpPr>
        <p:spPr>
          <a:xfrm>
            <a:off x="413658" y="1336929"/>
            <a:ext cx="8447207" cy="3474436"/>
          </a:xfrm>
        </p:spPr>
        <p:txBody>
          <a:bodyPr/>
          <a:lstStyle/>
          <a:p>
            <a:pPr>
              <a:spcBef>
                <a:spcPts val="900"/>
              </a:spcBef>
            </a:pPr>
            <a:r>
              <a:rPr lang="en-US" dirty="0"/>
              <a:t>Savvy jurisdictions see the value of pilots in rallying support for </a:t>
            </a:r>
            <a:r>
              <a:rPr lang="en-US" dirty="0" smtClean="0"/>
              <a:t>initiatives</a:t>
            </a:r>
            <a:endParaRPr lang="en-US" dirty="0"/>
          </a:p>
          <a:p>
            <a:pPr>
              <a:spcBef>
                <a:spcPts val="900"/>
              </a:spcBef>
            </a:pPr>
            <a:r>
              <a:rPr lang="en-US" dirty="0"/>
              <a:t>Seize the opportunity to share vision of program potential with many different stakeholders, </a:t>
            </a:r>
            <a:r>
              <a:rPr lang="en-US" dirty="0" smtClean="0"/>
              <a:t>and gather </a:t>
            </a:r>
            <a:r>
              <a:rPr lang="en-US" dirty="0"/>
              <a:t>input</a:t>
            </a:r>
          </a:p>
          <a:p>
            <a:pPr>
              <a:spcBef>
                <a:spcPts val="900"/>
              </a:spcBef>
            </a:pPr>
            <a:r>
              <a:rPr lang="en-US" dirty="0"/>
              <a:t>Two best practices </a:t>
            </a:r>
            <a:r>
              <a:rPr lang="en-US" dirty="0" smtClean="0"/>
              <a:t>for </a:t>
            </a:r>
            <a:r>
              <a:rPr lang="en-US" dirty="0"/>
              <a:t>establishing pilots:</a:t>
            </a:r>
          </a:p>
          <a:p>
            <a:pPr lvl="1">
              <a:spcBef>
                <a:spcPts val="400"/>
              </a:spcBef>
            </a:pPr>
            <a:r>
              <a:rPr lang="en-US" dirty="0" smtClean="0"/>
              <a:t>Focus on scalable technologies and delivery approach—enables lessons learned from design, </a:t>
            </a:r>
            <a:r>
              <a:rPr lang="en-US" dirty="0" smtClean="0"/>
              <a:t>testing, </a:t>
            </a:r>
            <a:r>
              <a:rPr lang="en-US" dirty="0" smtClean="0"/>
              <a:t>and </a:t>
            </a:r>
            <a:r>
              <a:rPr lang="en-US" dirty="0" smtClean="0"/>
              <a:t>troubleshooting </a:t>
            </a:r>
            <a:r>
              <a:rPr lang="en-US" dirty="0" smtClean="0"/>
              <a:t>phases to be applied widely after full implementation</a:t>
            </a:r>
          </a:p>
          <a:p>
            <a:pPr lvl="1">
              <a:spcBef>
                <a:spcPts val="400"/>
              </a:spcBef>
            </a:pPr>
            <a:r>
              <a:rPr lang="en-US" dirty="0" smtClean="0"/>
              <a:t>Focus on clear performance metrics and measurement of impacts to round out business case for potential larger deployment</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643205" y="1095374"/>
            <a:ext cx="4343400" cy="3605213"/>
            <a:chOff x="4800600" y="1095374"/>
            <a:chExt cx="4343400" cy="3605213"/>
          </a:xfrm>
        </p:grpSpPr>
        <p:sp>
          <p:nvSpPr>
            <p:cNvPr id="49" name="Round Same Side Corner Rectangle 48"/>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50" name="Round Same Side Corner Rectangle 49"/>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51" name="Rectangle 50"/>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22" name="Group 21"/>
          <p:cNvGrpSpPr/>
          <p:nvPr/>
        </p:nvGrpSpPr>
        <p:grpSpPr>
          <a:xfrm>
            <a:off x="158750" y="1091416"/>
            <a:ext cx="4413251" cy="624958"/>
            <a:chOff x="-2" y="1091416"/>
            <a:chExt cx="4572004" cy="624958"/>
          </a:xfrm>
        </p:grpSpPr>
        <p:sp>
          <p:nvSpPr>
            <p:cNvPr id="24" name="Rectangle 23"/>
            <p:cNvSpPr/>
            <p:nvPr/>
          </p:nvSpPr>
          <p:spPr>
            <a:xfrm rot="5400000">
              <a:off x="2081466" y="-774162"/>
              <a:ext cx="40906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8" name="Round Same Side Corner Rectangle 27"/>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1" name="Rectangle 30"/>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32" name="Group 31"/>
          <p:cNvGrpSpPr/>
          <p:nvPr/>
        </p:nvGrpSpPr>
        <p:grpSpPr>
          <a:xfrm>
            <a:off x="158749" y="1789223"/>
            <a:ext cx="4413251" cy="608821"/>
            <a:chOff x="-3" y="2013311"/>
            <a:chExt cx="4572004" cy="608821"/>
          </a:xfrm>
        </p:grpSpPr>
        <p:sp>
          <p:nvSpPr>
            <p:cNvPr id="36" name="Rectangle 35"/>
            <p:cNvSpPr/>
            <p:nvPr/>
          </p:nvSpPr>
          <p:spPr>
            <a:xfrm rot="5400000">
              <a:off x="2088961" y="139092"/>
              <a:ext cx="394076"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7" name="Round Same Side Corner Rectangle 36"/>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8" name="Rectangle 37"/>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39" name="Group 38"/>
          <p:cNvGrpSpPr/>
          <p:nvPr/>
        </p:nvGrpSpPr>
        <p:grpSpPr>
          <a:xfrm>
            <a:off x="158749" y="2470893"/>
            <a:ext cx="4413251" cy="1305863"/>
            <a:chOff x="-3" y="2942701"/>
            <a:chExt cx="4572004" cy="1305863"/>
          </a:xfrm>
        </p:grpSpPr>
        <p:sp>
          <p:nvSpPr>
            <p:cNvPr id="40" name="Rectangle 39"/>
            <p:cNvSpPr/>
            <p:nvPr/>
          </p:nvSpPr>
          <p:spPr>
            <a:xfrm rot="5400000">
              <a:off x="1736120" y="1412683"/>
              <a:ext cx="109975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1" name="Round Same Side Corner Rectangle 40"/>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2" name="Rectangle 41"/>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43" name="Group 42"/>
          <p:cNvGrpSpPr/>
          <p:nvPr/>
        </p:nvGrpSpPr>
        <p:grpSpPr>
          <a:xfrm>
            <a:off x="158749" y="3849606"/>
            <a:ext cx="4413251" cy="860030"/>
            <a:chOff x="-3" y="3849606"/>
            <a:chExt cx="4572004" cy="860030"/>
          </a:xfrm>
        </p:grpSpPr>
        <p:sp>
          <p:nvSpPr>
            <p:cNvPr id="44" name="Rectangle 43"/>
            <p:cNvSpPr/>
            <p:nvPr/>
          </p:nvSpPr>
          <p:spPr>
            <a:xfrm rot="5400000">
              <a:off x="1965959" y="2103594"/>
              <a:ext cx="640080"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5" name="Round Same Side Corner Rectangle 44"/>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6" name="Rectangle 45"/>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smtClean="0"/>
              <a:t>Accelerating </a:t>
            </a:r>
            <a:r>
              <a:rPr lang="en-GB" dirty="0" err="1" smtClean="0"/>
              <a:t>IoE</a:t>
            </a:r>
            <a:r>
              <a:rPr lang="en-GB" dirty="0" smtClean="0"/>
              <a:t> Innovation </a:t>
            </a:r>
            <a:r>
              <a:rPr lang="en-GB" dirty="0" smtClean="0"/>
              <a:t>Through </a:t>
            </a:r>
            <a:r>
              <a:rPr lang="en-GB" dirty="0" smtClean="0"/>
              <a:t>Pilots:</a:t>
            </a:r>
            <a:br>
              <a:rPr lang="en-GB" dirty="0" smtClean="0"/>
            </a:br>
            <a:r>
              <a:rPr lang="en-GB" sz="2000" b="1" dirty="0" smtClean="0">
                <a:solidFill>
                  <a:srgbClr val="0090A8"/>
                </a:solidFill>
              </a:rPr>
              <a:t>Nice</a:t>
            </a:r>
            <a:endParaRPr lang="en-GB" sz="2000" b="1" dirty="0">
              <a:solidFill>
                <a:srgbClr val="0090A8"/>
              </a:solidFill>
            </a:endParaRPr>
          </a:p>
        </p:txBody>
      </p:sp>
      <p:sp>
        <p:nvSpPr>
          <p:cNvPr id="3" name="Text Placeholder 2"/>
          <p:cNvSpPr>
            <a:spLocks noGrp="1"/>
          </p:cNvSpPr>
          <p:nvPr>
            <p:ph type="body" sz="quarter" idx="4294967295"/>
          </p:nvPr>
        </p:nvSpPr>
        <p:spPr>
          <a:xfrm>
            <a:off x="4594955" y="3775075"/>
            <a:ext cx="4429125" cy="1177925"/>
          </a:xfrm>
          <a:prstGeom prst="rect">
            <a:avLst/>
          </a:prstGeom>
        </p:spPr>
        <p:txBody>
          <a:bodyPr/>
          <a:lstStyle/>
          <a:p>
            <a:pPr marL="0" indent="0" algn="ctr">
              <a:spcBef>
                <a:spcPts val="400"/>
              </a:spcBef>
              <a:buNone/>
            </a:pPr>
            <a:r>
              <a:rPr lang="en-US" sz="1200" dirty="0" err="1">
                <a:solidFill>
                  <a:schemeClr val="bg1"/>
                </a:solidFill>
              </a:rPr>
              <a:t>Nice’s</a:t>
            </a:r>
            <a:r>
              <a:rPr lang="en-US" sz="1200" dirty="0">
                <a:solidFill>
                  <a:schemeClr val="bg1"/>
                </a:solidFill>
              </a:rPr>
              <a:t> Connected Boulevard </a:t>
            </a:r>
            <a:r>
              <a:rPr lang="en-US" sz="1200" dirty="0" smtClean="0">
                <a:solidFill>
                  <a:schemeClr val="bg1"/>
                </a:solidFill>
              </a:rPr>
              <a:t>is a </a:t>
            </a:r>
            <a:r>
              <a:rPr lang="en-US" sz="1200" b="1" dirty="0">
                <a:solidFill>
                  <a:schemeClr val="bg1"/>
                </a:solidFill>
              </a:rPr>
              <a:t>multi-initiative </a:t>
            </a:r>
            <a:r>
              <a:rPr lang="en-US" sz="1200" b="1" dirty="0" err="1">
                <a:solidFill>
                  <a:schemeClr val="bg1"/>
                </a:solidFill>
              </a:rPr>
              <a:t>IoE</a:t>
            </a:r>
            <a:r>
              <a:rPr lang="en-US" sz="1200" b="1" dirty="0">
                <a:solidFill>
                  <a:schemeClr val="bg1"/>
                </a:solidFill>
              </a:rPr>
              <a:t> </a:t>
            </a:r>
            <a:r>
              <a:rPr lang="en-US" sz="1200" dirty="0">
                <a:solidFill>
                  <a:schemeClr val="bg1"/>
                </a:solidFill>
              </a:rPr>
              <a:t>pilot to </a:t>
            </a:r>
            <a:r>
              <a:rPr lang="en-US" sz="1200" dirty="0" smtClean="0">
                <a:solidFill>
                  <a:schemeClr val="bg1"/>
                </a:solidFill>
              </a:rPr>
              <a:t/>
            </a:r>
            <a:br>
              <a:rPr lang="en-US" sz="1200" dirty="0" smtClean="0">
                <a:solidFill>
                  <a:schemeClr val="bg1"/>
                </a:solidFill>
              </a:rPr>
            </a:br>
            <a:r>
              <a:rPr lang="en-US" sz="1200" dirty="0" smtClean="0">
                <a:solidFill>
                  <a:schemeClr val="bg1"/>
                </a:solidFill>
              </a:rPr>
              <a:t>test </a:t>
            </a:r>
            <a:r>
              <a:rPr lang="en-US" sz="1200" dirty="0">
                <a:solidFill>
                  <a:schemeClr val="bg1"/>
                </a:solidFill>
              </a:rPr>
              <a:t>projects, determine which ones will be fully rolled out</a:t>
            </a:r>
          </a:p>
          <a:p>
            <a:pPr marL="0" indent="0" algn="ctr">
              <a:spcBef>
                <a:spcPts val="400"/>
              </a:spcBef>
              <a:buNone/>
            </a:pPr>
            <a:r>
              <a:rPr lang="en-US" sz="1200" dirty="0">
                <a:solidFill>
                  <a:schemeClr val="bg1"/>
                </a:solidFill>
              </a:rPr>
              <a:t>Allows Nice to innovate quickly, accelerate full </a:t>
            </a:r>
            <a:r>
              <a:rPr lang="en-US" sz="1200" dirty="0" smtClean="0">
                <a:solidFill>
                  <a:schemeClr val="bg1"/>
                </a:solidFill>
              </a:rPr>
              <a:t/>
            </a:r>
            <a:br>
              <a:rPr lang="en-US" sz="1200" dirty="0" smtClean="0">
                <a:solidFill>
                  <a:schemeClr val="bg1"/>
                </a:solidFill>
              </a:rPr>
            </a:br>
            <a:r>
              <a:rPr lang="en-US" sz="1200" dirty="0" smtClean="0">
                <a:solidFill>
                  <a:schemeClr val="bg1"/>
                </a:solidFill>
              </a:rPr>
              <a:t>implementation </a:t>
            </a:r>
            <a:r>
              <a:rPr lang="en-US" sz="1200" dirty="0">
                <a:solidFill>
                  <a:schemeClr val="bg1"/>
                </a:solidFill>
              </a:rPr>
              <a:t>of beneficial programs</a:t>
            </a:r>
          </a:p>
        </p:txBody>
      </p:sp>
      <p:sp>
        <p:nvSpPr>
          <p:cNvPr id="23" name="TextBox 22"/>
          <p:cNvSpPr txBox="1"/>
          <p:nvPr/>
        </p:nvSpPr>
        <p:spPr>
          <a:xfrm>
            <a:off x="357187" y="1388620"/>
            <a:ext cx="4376737"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Develop innovative city services without increasing costs</a:t>
            </a:r>
          </a:p>
        </p:txBody>
      </p:sp>
      <p:sp>
        <p:nvSpPr>
          <p:cNvPr id="25" name="TextBox 24"/>
          <p:cNvSpPr txBox="1"/>
          <p:nvPr/>
        </p:nvSpPr>
        <p:spPr>
          <a:xfrm>
            <a:off x="357187" y="2082513"/>
            <a:ext cx="4376737"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Launch “Connected Boulevard” as </a:t>
            </a:r>
            <a:r>
              <a:rPr lang="en-US" sz="1100" dirty="0" smtClean="0"/>
              <a:t>test</a:t>
            </a:r>
            <a:r>
              <a:rPr lang="en-US" sz="1100" dirty="0"/>
              <a:t>-bed for </a:t>
            </a:r>
            <a:r>
              <a:rPr lang="en-US" sz="1100" dirty="0" err="1"/>
              <a:t>IoE</a:t>
            </a:r>
            <a:r>
              <a:rPr lang="en-US" sz="1100" dirty="0"/>
              <a:t> initiatives</a:t>
            </a:r>
          </a:p>
        </p:txBody>
      </p:sp>
      <p:sp>
        <p:nvSpPr>
          <p:cNvPr id="26" name="TextBox 25"/>
          <p:cNvSpPr txBox="1"/>
          <p:nvPr/>
        </p:nvSpPr>
        <p:spPr>
          <a:xfrm>
            <a:off x="357188" y="2770985"/>
            <a:ext cx="4214814" cy="1000402"/>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Ultra-high-broadband network, sensor network, and data </a:t>
            </a:r>
            <a:br>
              <a:rPr lang="en-US" sz="1100" dirty="0"/>
            </a:br>
            <a:r>
              <a:rPr lang="en-US" sz="1100" dirty="0"/>
              <a:t>warehouse to aggregate data and conduct analyses </a:t>
            </a:r>
          </a:p>
          <a:p>
            <a:r>
              <a:rPr lang="en-US" sz="1100" dirty="0"/>
              <a:t>Sensors are placed on waste receptacles, streetlights, and </a:t>
            </a:r>
            <a:r>
              <a:rPr lang="en-US" sz="1100" dirty="0" smtClean="0"/>
              <a:t>on curbs </a:t>
            </a:r>
            <a:r>
              <a:rPr lang="en-US" sz="1100" dirty="0"/>
              <a:t>next to parking spaces </a:t>
            </a:r>
          </a:p>
          <a:p>
            <a:r>
              <a:rPr lang="en-US" sz="1100" dirty="0"/>
              <a:t>Streetlight sensors monitor light, air quality, noise, traffic flow </a:t>
            </a:r>
          </a:p>
        </p:txBody>
      </p:sp>
      <p:sp>
        <p:nvSpPr>
          <p:cNvPr id="27" name="TextBox 26"/>
          <p:cNvSpPr txBox="1"/>
          <p:nvPr/>
        </p:nvSpPr>
        <p:spPr>
          <a:xfrm>
            <a:off x="357187" y="4148840"/>
            <a:ext cx="4376737"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Smart-parking and smart </a:t>
            </a:r>
            <a:r>
              <a:rPr lang="en-US" sz="1100" dirty="0" err="1"/>
              <a:t>streetlighting</a:t>
            </a:r>
            <a:r>
              <a:rPr lang="en-US" sz="1100" dirty="0"/>
              <a:t> initiatives have shown </a:t>
            </a:r>
            <a:br>
              <a:rPr lang="en-US" sz="1100" dirty="0"/>
            </a:br>
            <a:r>
              <a:rPr lang="en-US" sz="1100" dirty="0"/>
              <a:t>the most initial promise</a:t>
            </a:r>
          </a:p>
        </p:txBody>
      </p:sp>
      <p:pic>
        <p:nvPicPr>
          <p:cNvPr id="34" name="Picture 2" descr="C:\Users\Kurt\Desktop\cisco\332117[1].jpg"/>
          <p:cNvPicPr>
            <a:picLocks noChangeAspect="1" noChangeArrowheads="1"/>
          </p:cNvPicPr>
          <p:nvPr/>
        </p:nvPicPr>
        <p:blipFill>
          <a:blip r:embed="rId3" cstate="print"/>
          <a:srcRect/>
          <a:stretch>
            <a:fillRect/>
          </a:stretch>
        </p:blipFill>
        <p:spPr bwMode="auto">
          <a:xfrm>
            <a:off x="4803225" y="1190691"/>
            <a:ext cx="4023360" cy="1608364"/>
          </a:xfrm>
          <a:prstGeom prst="rect">
            <a:avLst/>
          </a:prstGeom>
          <a:noFill/>
        </p:spPr>
      </p:pic>
      <p:pic>
        <p:nvPicPr>
          <p:cNvPr id="35" name="Picture 3" descr="C:\Users\Kurt\Desktop\cisco\164973[1].jpg"/>
          <p:cNvPicPr>
            <a:picLocks noChangeAspect="1" noChangeArrowheads="1"/>
          </p:cNvPicPr>
          <p:nvPr/>
        </p:nvPicPr>
        <p:blipFill rotWithShape="1">
          <a:blip r:embed="rId4" cstate="print"/>
          <a:srcRect b="17387"/>
          <a:stretch/>
        </p:blipFill>
        <p:spPr bwMode="auto">
          <a:xfrm>
            <a:off x="4803225" y="2729814"/>
            <a:ext cx="4023795" cy="935279"/>
          </a:xfrm>
          <a:prstGeom prst="rect">
            <a:avLst/>
          </a:prstGeom>
          <a:noFill/>
        </p:spPr>
      </p:pic>
      <p:pic>
        <p:nvPicPr>
          <p:cNvPr id="33" name="Picture 3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69640" y="1203723"/>
            <a:ext cx="1090530" cy="306186"/>
          </a:xfrm>
          <a:prstGeom prst="rect">
            <a:avLst/>
          </a:prstGeom>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5456" y="2041275"/>
            <a:ext cx="8665808" cy="2436518"/>
          </a:xfrm>
        </p:spPr>
        <p:txBody>
          <a:bodyPr/>
          <a:lstStyle/>
          <a:p>
            <a:pPr marL="111125" indent="-111125"/>
            <a:r>
              <a:rPr lang="en-US" sz="2800" dirty="0" smtClean="0"/>
              <a:t>“One </a:t>
            </a:r>
            <a:r>
              <a:rPr lang="en-US" sz="2800" dirty="0"/>
              <a:t>of the most important lessons learned is that the technology we used was well</a:t>
            </a:r>
            <a:r>
              <a:rPr lang="en-US" sz="2800" dirty="0" smtClean="0"/>
              <a:t>-tested</a:t>
            </a:r>
            <a:r>
              <a:rPr lang="en-US" sz="2800" dirty="0"/>
              <a:t>. We knew it was going to work, and it worked very well from day </a:t>
            </a:r>
            <a:r>
              <a:rPr lang="en-US" sz="2800" dirty="0" smtClean="0"/>
              <a:t>one … A </a:t>
            </a:r>
            <a:r>
              <a:rPr lang="en-US" sz="2800" dirty="0"/>
              <a:t>lot of the reason for that has been very close cooperation between public authorities and the commercial partners who are involved. I can’t really stress that </a:t>
            </a:r>
            <a:r>
              <a:rPr lang="en-US" sz="2800" dirty="0" smtClean="0"/>
              <a:t>enough.” </a:t>
            </a:r>
            <a:br>
              <a:rPr lang="en-US" sz="2800" dirty="0" smtClean="0"/>
            </a:br>
            <a:r>
              <a:rPr lang="en-US" sz="2800" dirty="0" smtClean="0"/>
              <a:t/>
            </a:r>
            <a:br>
              <a:rPr lang="en-US" sz="2800" dirty="0" smtClean="0"/>
            </a:br>
            <a:r>
              <a:rPr lang="en-US" sz="2400" dirty="0"/>
              <a:t>Daniel </a:t>
            </a:r>
            <a:r>
              <a:rPr lang="en-US" sz="2400" dirty="0" smtClean="0"/>
              <a:t>Firth,  </a:t>
            </a:r>
            <a:br>
              <a:rPr lang="en-US" sz="2400" dirty="0" smtClean="0"/>
            </a:br>
            <a:r>
              <a:rPr lang="en-US" sz="2400" dirty="0" smtClean="0"/>
              <a:t>Chief </a:t>
            </a:r>
            <a:r>
              <a:rPr lang="en-US" sz="2400" dirty="0"/>
              <a:t>S</a:t>
            </a:r>
            <a:r>
              <a:rPr lang="en-US" sz="2400" dirty="0" smtClean="0"/>
              <a:t>trategy Officer, City </a:t>
            </a:r>
            <a:r>
              <a:rPr lang="en-US" sz="2400" dirty="0"/>
              <a:t>of Stockholm </a:t>
            </a:r>
            <a:r>
              <a:rPr lang="en-US" sz="2400" dirty="0" smtClean="0"/>
              <a:t>Traffic Administration </a:t>
            </a:r>
            <a:endParaRPr lang="en-US" sz="2400" dirty="0"/>
          </a:p>
        </p:txBody>
      </p:sp>
    </p:spTree>
    <p:extLst>
      <p:ext uri="{BB962C8B-B14F-4D97-AF65-F5344CB8AC3E}">
        <p14:creationId xmlns:p14="http://schemas.microsoft.com/office/powerpoint/2010/main" val="28725032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5486" y="400050"/>
            <a:ext cx="8728489" cy="4237264"/>
            <a:chOff x="215486" y="400050"/>
            <a:chExt cx="8728489" cy="4237264"/>
          </a:xfrm>
        </p:grpSpPr>
        <p:sp>
          <p:nvSpPr>
            <p:cNvPr id="13" name="Isosceles Triangle 12"/>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Isosceles Triangle 13"/>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16" name="Rounded Rectangle 15"/>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smtClean="0"/>
                <a:t>Data Analytics </a:t>
              </a:r>
              <a:r>
                <a:rPr lang="en-US" sz="2000" dirty="0"/>
                <a:t>M</a:t>
              </a:r>
              <a:r>
                <a:rPr lang="en-US" sz="2000" dirty="0" smtClean="0"/>
                <a:t>agnify </a:t>
              </a:r>
              <a:r>
                <a:rPr lang="en-US" sz="2000" dirty="0"/>
                <a:t>I</a:t>
              </a:r>
              <a:r>
                <a:rPr lang="en-US" sz="2000" dirty="0" smtClean="0"/>
                <a:t>mpact </a:t>
              </a:r>
              <a:r>
                <a:rPr lang="en-US" sz="2000" dirty="0"/>
                <a:t>of </a:t>
              </a:r>
              <a:r>
                <a:rPr lang="en-US" sz="2000" dirty="0" err="1"/>
                <a:t>IoE</a:t>
              </a:r>
              <a:endParaRPr lang="en-US" sz="2000" dirty="0"/>
            </a:p>
          </p:txBody>
        </p:sp>
        <p:sp>
          <p:nvSpPr>
            <p:cNvPr id="17" name="Rectangle 16"/>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8" name="Oval 17"/>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5</a:t>
              </a:r>
              <a:endParaRPr lang="en-US" b="1" dirty="0"/>
            </a:p>
          </p:txBody>
        </p:sp>
      </p:grpSp>
      <p:sp>
        <p:nvSpPr>
          <p:cNvPr id="2" name="Text Placeholder 1"/>
          <p:cNvSpPr>
            <a:spLocks noGrp="1"/>
          </p:cNvSpPr>
          <p:nvPr>
            <p:ph type="body" sz="quarter" idx="10"/>
          </p:nvPr>
        </p:nvSpPr>
        <p:spPr>
          <a:xfrm>
            <a:off x="413658" y="1326166"/>
            <a:ext cx="7755981" cy="3474436"/>
          </a:xfrm>
        </p:spPr>
        <p:txBody>
          <a:bodyPr/>
          <a:lstStyle/>
          <a:p>
            <a:pPr>
              <a:spcBef>
                <a:spcPts val="900"/>
              </a:spcBef>
            </a:pPr>
            <a:r>
              <a:rPr lang="en-US" dirty="0"/>
              <a:t>Analytics serve as the next frontier for many leading jurisdictions in their </a:t>
            </a:r>
            <a:r>
              <a:rPr lang="en-US" dirty="0" err="1"/>
              <a:t>IoE</a:t>
            </a:r>
            <a:r>
              <a:rPr lang="en-US" dirty="0"/>
              <a:t> efforts</a:t>
            </a:r>
          </a:p>
          <a:p>
            <a:pPr>
              <a:spcBef>
                <a:spcPts val="900"/>
              </a:spcBef>
            </a:pPr>
            <a:r>
              <a:rPr lang="en-US" dirty="0"/>
              <a:t>Integration of sensor data with predictive analytical applications is giving rise to the opportunity to be more proactive in optimizing operations and responding in </a:t>
            </a:r>
            <a:r>
              <a:rPr lang="en-US" dirty="0" smtClean="0"/>
              <a:t>real time</a:t>
            </a:r>
            <a:endParaRPr lang="en-US" dirty="0"/>
          </a:p>
          <a:p>
            <a:pPr>
              <a:spcBef>
                <a:spcPts val="900"/>
              </a:spcBef>
            </a:pPr>
            <a:r>
              <a:rPr lang="en-US" dirty="0"/>
              <a:t>Garnering intelligence across data sources—mobile devices, payment systems, machine sensors—creates new potential for resource optimization and operational efficiencies</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931863"/>
            <a:ext cx="9144000" cy="376872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lstStyle/>
          <a:p>
            <a:r>
              <a:rPr lang="en-US" dirty="0" err="1" smtClean="0"/>
              <a:t>IoE</a:t>
            </a:r>
            <a:r>
              <a:rPr lang="en-US" dirty="0" smtClean="0"/>
              <a:t> in the Public Sector: Study Highlights</a:t>
            </a:r>
            <a:endParaRPr lang="en-US" dirty="0"/>
          </a:p>
        </p:txBody>
      </p:sp>
      <p:grpSp>
        <p:nvGrpSpPr>
          <p:cNvPr id="12" name="Group 11"/>
          <p:cNvGrpSpPr/>
          <p:nvPr/>
        </p:nvGrpSpPr>
        <p:grpSpPr>
          <a:xfrm>
            <a:off x="325370" y="1034317"/>
            <a:ext cx="8453504" cy="1057202"/>
            <a:chOff x="325370" y="1034317"/>
            <a:chExt cx="8453504" cy="1057202"/>
          </a:xfrm>
        </p:grpSpPr>
        <p:grpSp>
          <p:nvGrpSpPr>
            <p:cNvPr id="4" name="Group 3"/>
            <p:cNvGrpSpPr/>
            <p:nvPr/>
          </p:nvGrpSpPr>
          <p:grpSpPr>
            <a:xfrm>
              <a:off x="325370" y="1037567"/>
              <a:ext cx="8453504" cy="1050703"/>
              <a:chOff x="325370" y="989861"/>
              <a:chExt cx="8453504" cy="1050703"/>
            </a:xfrm>
          </p:grpSpPr>
          <p:sp>
            <p:nvSpPr>
              <p:cNvPr id="6" name="Rounded Rectangle 5"/>
              <p:cNvSpPr/>
              <p:nvPr/>
            </p:nvSpPr>
            <p:spPr>
              <a:xfrm>
                <a:off x="564543" y="989861"/>
                <a:ext cx="8214331" cy="1050703"/>
              </a:xfrm>
              <a:prstGeom prst="roundRect">
                <a:avLst>
                  <a:gd name="adj" fmla="val 10933"/>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325370" y="1262230"/>
                <a:ext cx="506610"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a:t>1</a:t>
                </a:r>
              </a:p>
            </p:txBody>
          </p:sp>
        </p:grpSp>
        <p:sp>
          <p:nvSpPr>
            <p:cNvPr id="8" name="Rectangle 3"/>
            <p:cNvSpPr>
              <a:spLocks noChangeArrowheads="1"/>
            </p:cNvSpPr>
            <p:nvPr/>
          </p:nvSpPr>
          <p:spPr bwMode="auto">
            <a:xfrm>
              <a:off x="1032944" y="1034317"/>
              <a:ext cx="7554465" cy="10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5000"/>
                </a:lnSpc>
                <a:defRPr/>
              </a:pPr>
              <a:r>
                <a:rPr lang="en-US" sz="2200" kern="0" dirty="0" smtClean="0">
                  <a:solidFill>
                    <a:srgbClr val="FFFFFF"/>
                  </a:solidFill>
                  <a:ea typeface="ＭＳ Ｐゴシック" charset="0"/>
                  <a:cs typeface="ＭＳ Ｐゴシック" charset="0"/>
                </a:rPr>
                <a:t>Augmenting its groundbreaking research, Cisco, with Cicero Group, </a:t>
              </a:r>
              <a:r>
                <a:rPr lang="en-US" sz="2200" b="1" kern="0" dirty="0" smtClean="0">
                  <a:solidFill>
                    <a:schemeClr val="accent5">
                      <a:lumMod val="50000"/>
                    </a:schemeClr>
                  </a:solidFill>
                  <a:ea typeface="ＭＳ Ｐゴシック" charset="0"/>
                  <a:cs typeface="ＭＳ Ｐゴシック" charset="0"/>
                </a:rPr>
                <a:t>studied 40 public sector organizations globally</a:t>
              </a:r>
              <a:endParaRPr lang="en-US" sz="2200" b="1" kern="0" dirty="0">
                <a:solidFill>
                  <a:schemeClr val="accent5">
                    <a:lumMod val="50000"/>
                  </a:schemeClr>
                </a:solidFill>
                <a:ea typeface="ＭＳ Ｐゴシック" charset="0"/>
                <a:cs typeface="ＭＳ Ｐゴシック" charset="0"/>
              </a:endParaRPr>
            </a:p>
          </p:txBody>
        </p:sp>
      </p:grpSp>
      <p:grpSp>
        <p:nvGrpSpPr>
          <p:cNvPr id="28" name="Group 27"/>
          <p:cNvGrpSpPr/>
          <p:nvPr/>
        </p:nvGrpSpPr>
        <p:grpSpPr>
          <a:xfrm>
            <a:off x="325370" y="2262068"/>
            <a:ext cx="8453504" cy="1050703"/>
            <a:chOff x="325370" y="2262068"/>
            <a:chExt cx="8453504" cy="1050703"/>
          </a:xfrm>
        </p:grpSpPr>
        <p:grpSp>
          <p:nvGrpSpPr>
            <p:cNvPr id="22" name="Group 21"/>
            <p:cNvGrpSpPr/>
            <p:nvPr/>
          </p:nvGrpSpPr>
          <p:grpSpPr>
            <a:xfrm>
              <a:off x="325370" y="2262068"/>
              <a:ext cx="8453504" cy="1050703"/>
              <a:chOff x="325370" y="989861"/>
              <a:chExt cx="8453504" cy="1050703"/>
            </a:xfrm>
          </p:grpSpPr>
          <p:sp>
            <p:nvSpPr>
              <p:cNvPr id="23" name="Rounded Rectangle 22"/>
              <p:cNvSpPr/>
              <p:nvPr/>
            </p:nvSpPr>
            <p:spPr>
              <a:xfrm>
                <a:off x="564543" y="989861"/>
                <a:ext cx="8214331" cy="1050703"/>
              </a:xfrm>
              <a:prstGeom prst="roundRect">
                <a:avLst>
                  <a:gd name="adj" fmla="val 10933"/>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4" name="Oval 23"/>
              <p:cNvSpPr/>
              <p:nvPr/>
            </p:nvSpPr>
            <p:spPr>
              <a:xfrm>
                <a:off x="325370" y="1262230"/>
                <a:ext cx="506610"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a:t>2</a:t>
                </a:r>
              </a:p>
            </p:txBody>
          </p:sp>
        </p:grpSp>
        <p:sp>
          <p:nvSpPr>
            <p:cNvPr id="16" name="Rectangle 3"/>
            <p:cNvSpPr>
              <a:spLocks noChangeArrowheads="1"/>
            </p:cNvSpPr>
            <p:nvPr/>
          </p:nvSpPr>
          <p:spPr bwMode="auto">
            <a:xfrm>
              <a:off x="1032944" y="2419631"/>
              <a:ext cx="7594221" cy="73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5000"/>
                </a:lnSpc>
                <a:defRPr/>
              </a:pPr>
              <a:r>
                <a:rPr lang="en-US" sz="2200" b="1" kern="0" dirty="0" smtClean="0">
                  <a:solidFill>
                    <a:schemeClr val="accent5">
                      <a:lumMod val="50000"/>
                    </a:schemeClr>
                  </a:solidFill>
                  <a:ea typeface="ＭＳ Ｐゴシック" charset="0"/>
                  <a:cs typeface="ＭＳ Ｐゴシック" charset="0"/>
                </a:rPr>
                <a:t>Top 10 insights show how </a:t>
              </a:r>
              <a:r>
                <a:rPr lang="en-US" sz="2200" kern="0" dirty="0" smtClean="0">
                  <a:solidFill>
                    <a:srgbClr val="FFFFFF"/>
                  </a:solidFill>
                  <a:ea typeface="ＭＳ Ｐゴシック" charset="0"/>
                  <a:cs typeface="ＭＳ Ｐゴシック" charset="0"/>
                </a:rPr>
                <a:t>public sector organizations are capturing IoE value today</a:t>
              </a:r>
              <a:endParaRPr lang="en-US" sz="2200" kern="0" dirty="0">
                <a:solidFill>
                  <a:srgbClr val="FFFFFF"/>
                </a:solidFill>
                <a:ea typeface="ＭＳ Ｐゴシック" charset="0"/>
                <a:cs typeface="ＭＳ Ｐゴシック" charset="0"/>
              </a:endParaRPr>
            </a:p>
          </p:txBody>
        </p:sp>
      </p:grpSp>
      <p:grpSp>
        <p:nvGrpSpPr>
          <p:cNvPr id="29" name="Group 28"/>
          <p:cNvGrpSpPr/>
          <p:nvPr/>
        </p:nvGrpSpPr>
        <p:grpSpPr>
          <a:xfrm>
            <a:off x="325370" y="3486568"/>
            <a:ext cx="8453504" cy="1050703"/>
            <a:chOff x="325370" y="3486568"/>
            <a:chExt cx="8453504" cy="1050703"/>
          </a:xfrm>
        </p:grpSpPr>
        <p:grpSp>
          <p:nvGrpSpPr>
            <p:cNvPr id="25" name="Group 24"/>
            <p:cNvGrpSpPr/>
            <p:nvPr/>
          </p:nvGrpSpPr>
          <p:grpSpPr>
            <a:xfrm>
              <a:off x="325370" y="3486568"/>
              <a:ext cx="8453504" cy="1050703"/>
              <a:chOff x="325370" y="989861"/>
              <a:chExt cx="8453504" cy="1050703"/>
            </a:xfrm>
          </p:grpSpPr>
          <p:sp>
            <p:nvSpPr>
              <p:cNvPr id="26" name="Rounded Rectangle 25"/>
              <p:cNvSpPr/>
              <p:nvPr/>
            </p:nvSpPr>
            <p:spPr>
              <a:xfrm>
                <a:off x="564543" y="989861"/>
                <a:ext cx="8214331" cy="1050703"/>
              </a:xfrm>
              <a:prstGeom prst="roundRect">
                <a:avLst>
                  <a:gd name="adj" fmla="val 10933"/>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7" name="Oval 26"/>
              <p:cNvSpPr/>
              <p:nvPr/>
            </p:nvSpPr>
            <p:spPr>
              <a:xfrm>
                <a:off x="325370" y="1262230"/>
                <a:ext cx="506610"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a:t>3</a:t>
                </a:r>
              </a:p>
            </p:txBody>
          </p:sp>
        </p:grpSp>
        <p:sp>
          <p:nvSpPr>
            <p:cNvPr id="17" name="Rectangle 3"/>
            <p:cNvSpPr>
              <a:spLocks noChangeArrowheads="1"/>
            </p:cNvSpPr>
            <p:nvPr/>
          </p:nvSpPr>
          <p:spPr bwMode="auto">
            <a:xfrm>
              <a:off x="1032944" y="3644131"/>
              <a:ext cx="7113730" cy="73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5000"/>
                </a:lnSpc>
                <a:defRPr/>
              </a:pPr>
              <a:r>
                <a:rPr lang="en-US" sz="2200" kern="0" dirty="0" smtClean="0">
                  <a:solidFill>
                    <a:srgbClr val="FFFFFF"/>
                  </a:solidFill>
                  <a:ea typeface="ＭＳ Ｐゴシック" charset="0"/>
                  <a:cs typeface="ＭＳ Ｐゴシック" charset="0"/>
                </a:rPr>
                <a:t>Cisco identifies </a:t>
              </a:r>
              <a:r>
                <a:rPr lang="en-US" sz="2200" b="1" kern="0" dirty="0" smtClean="0">
                  <a:solidFill>
                    <a:srgbClr val="FFFFFF"/>
                  </a:solidFill>
                  <a:ea typeface="ＭＳ Ｐゴシック" charset="0"/>
                  <a:cs typeface="ＭＳ Ｐゴシック" charset="0"/>
                </a:rPr>
                <a:t>five steps </a:t>
              </a:r>
              <a:r>
                <a:rPr lang="en-US" sz="2200" kern="0" dirty="0" smtClean="0">
                  <a:solidFill>
                    <a:srgbClr val="FFFFFF"/>
                  </a:solidFill>
                  <a:ea typeface="ＭＳ Ｐゴシック" charset="0"/>
                  <a:cs typeface="ＭＳ Ｐゴシック" charset="0"/>
                </a:rPr>
                <a:t>public sector organizations can take now </a:t>
              </a:r>
              <a:r>
                <a:rPr lang="en-US" sz="2200" b="1" kern="0" dirty="0" smtClean="0">
                  <a:solidFill>
                    <a:schemeClr val="accent5">
                      <a:lumMod val="50000"/>
                    </a:schemeClr>
                  </a:solidFill>
                  <a:ea typeface="ＭＳ Ｐゴシック" charset="0"/>
                  <a:cs typeface="ＭＳ Ｐゴシック" charset="0"/>
                </a:rPr>
                <a:t>to generate IoE value </a:t>
              </a:r>
              <a:endParaRPr lang="en-US" sz="2200" b="1" kern="0" dirty="0">
                <a:solidFill>
                  <a:schemeClr val="accent5">
                    <a:lumMod val="50000"/>
                  </a:schemeClr>
                </a:solidFill>
                <a:ea typeface="ＭＳ Ｐゴシック" charset="0"/>
                <a:cs typeface="ＭＳ Ｐゴシック" charset="0"/>
              </a:endParaRPr>
            </a:p>
          </p:txBody>
        </p:sp>
      </p:grpSp>
    </p:spTree>
    <p:extLst>
      <p:ext uri="{BB962C8B-B14F-4D97-AF65-F5344CB8AC3E}">
        <p14:creationId xmlns:p14="http://schemas.microsoft.com/office/powerpoint/2010/main" val="30849417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665862" y="1095374"/>
            <a:ext cx="4343400" cy="3605213"/>
            <a:chOff x="4800600" y="1095374"/>
            <a:chExt cx="4343400" cy="3605213"/>
          </a:xfrm>
        </p:grpSpPr>
        <p:sp>
          <p:nvSpPr>
            <p:cNvPr id="48" name="Round Same Side Corner Rectangle 47"/>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49" name="Round Same Side Corner Rectangle 48"/>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50" name="Rectangle 49"/>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31" name="Group 30"/>
          <p:cNvGrpSpPr/>
          <p:nvPr/>
        </p:nvGrpSpPr>
        <p:grpSpPr>
          <a:xfrm>
            <a:off x="158750" y="1091416"/>
            <a:ext cx="4413251" cy="609972"/>
            <a:chOff x="-2" y="1091416"/>
            <a:chExt cx="4572004" cy="609972"/>
          </a:xfrm>
        </p:grpSpPr>
        <p:sp>
          <p:nvSpPr>
            <p:cNvPr id="32" name="Rectangle 31"/>
            <p:cNvSpPr/>
            <p:nvPr/>
          </p:nvSpPr>
          <p:spPr>
            <a:xfrm rot="5400000">
              <a:off x="2088960" y="-781654"/>
              <a:ext cx="394080"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3" name="Round Same Side Corner Rectangle 32"/>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4" name="Rectangle 33"/>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35" name="Group 34"/>
          <p:cNvGrpSpPr/>
          <p:nvPr/>
        </p:nvGrpSpPr>
        <p:grpSpPr>
          <a:xfrm>
            <a:off x="158749" y="1767132"/>
            <a:ext cx="4413251" cy="923613"/>
            <a:chOff x="-3" y="2013311"/>
            <a:chExt cx="4572004" cy="923613"/>
          </a:xfrm>
        </p:grpSpPr>
        <p:sp>
          <p:nvSpPr>
            <p:cNvPr id="36" name="Rectangle 35"/>
            <p:cNvSpPr/>
            <p:nvPr/>
          </p:nvSpPr>
          <p:spPr>
            <a:xfrm rot="5400000">
              <a:off x="1931564" y="296488"/>
              <a:ext cx="708869"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7" name="Round Same Side Corner Rectangle 36"/>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8" name="Rectangle 37"/>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39" name="Group 38"/>
          <p:cNvGrpSpPr/>
          <p:nvPr/>
        </p:nvGrpSpPr>
        <p:grpSpPr>
          <a:xfrm>
            <a:off x="158749" y="2756489"/>
            <a:ext cx="4413251" cy="1088506"/>
            <a:chOff x="-3" y="2942701"/>
            <a:chExt cx="4572004" cy="1088506"/>
          </a:xfrm>
        </p:grpSpPr>
        <p:sp>
          <p:nvSpPr>
            <p:cNvPr id="40" name="Rectangle 39"/>
            <p:cNvSpPr/>
            <p:nvPr/>
          </p:nvSpPr>
          <p:spPr>
            <a:xfrm rot="5400000">
              <a:off x="1844798" y="1304005"/>
              <a:ext cx="882401"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1" name="Round Same Side Corner Rectangle 40"/>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2" name="Rectangle 41"/>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43" name="Group 42"/>
          <p:cNvGrpSpPr/>
          <p:nvPr/>
        </p:nvGrpSpPr>
        <p:grpSpPr>
          <a:xfrm>
            <a:off x="158749" y="3910738"/>
            <a:ext cx="4413251" cy="789850"/>
            <a:chOff x="-3" y="3849606"/>
            <a:chExt cx="4572004" cy="789850"/>
          </a:xfrm>
        </p:grpSpPr>
        <p:sp>
          <p:nvSpPr>
            <p:cNvPr id="44" name="Rectangle 43"/>
            <p:cNvSpPr/>
            <p:nvPr/>
          </p:nvSpPr>
          <p:spPr>
            <a:xfrm rot="5400000">
              <a:off x="2001049" y="2068504"/>
              <a:ext cx="569900"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5" name="Round Same Side Corner Rectangle 44"/>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6" name="Rectangle 45"/>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smtClean="0"/>
              <a:t>Seeing Deeply with Analytics:</a:t>
            </a:r>
            <a:br>
              <a:rPr lang="en-GB" dirty="0" smtClean="0"/>
            </a:br>
            <a:r>
              <a:rPr lang="en-GB" sz="2000" b="1" dirty="0" err="1" smtClean="0">
                <a:solidFill>
                  <a:srgbClr val="0090A8"/>
                </a:solidFill>
              </a:rPr>
              <a:t>Hagihon</a:t>
            </a:r>
            <a:endParaRPr lang="en-GB" sz="2000" b="1" dirty="0">
              <a:solidFill>
                <a:srgbClr val="0090A8"/>
              </a:solidFill>
            </a:endParaRPr>
          </a:p>
        </p:txBody>
      </p:sp>
      <p:sp>
        <p:nvSpPr>
          <p:cNvPr id="3" name="Text Placeholder 2"/>
          <p:cNvSpPr>
            <a:spLocks noGrp="1"/>
          </p:cNvSpPr>
          <p:nvPr>
            <p:ph type="body" sz="quarter" idx="4294967295"/>
          </p:nvPr>
        </p:nvSpPr>
        <p:spPr>
          <a:xfrm>
            <a:off x="4849319" y="3797560"/>
            <a:ext cx="3980358" cy="925513"/>
          </a:xfrm>
          <a:prstGeom prst="rect">
            <a:avLst/>
          </a:prstGeom>
        </p:spPr>
        <p:txBody>
          <a:bodyPr/>
          <a:lstStyle/>
          <a:p>
            <a:pPr marL="0" indent="0" algn="ctr">
              <a:spcBef>
                <a:spcPts val="400"/>
              </a:spcBef>
              <a:buNone/>
            </a:pPr>
            <a:r>
              <a:rPr lang="en-US" sz="1200" b="1" dirty="0">
                <a:solidFill>
                  <a:schemeClr val="bg1"/>
                </a:solidFill>
              </a:rPr>
              <a:t>Analytics </a:t>
            </a:r>
            <a:r>
              <a:rPr lang="en-US" sz="1200" dirty="0">
                <a:solidFill>
                  <a:schemeClr val="bg1"/>
                </a:solidFill>
              </a:rPr>
              <a:t>system uses algorithms to identify </a:t>
            </a:r>
            <a:r>
              <a:rPr lang="en-US" sz="1200" dirty="0" smtClean="0">
                <a:solidFill>
                  <a:schemeClr val="bg1"/>
                </a:solidFill>
              </a:rPr>
              <a:t/>
            </a:r>
            <a:br>
              <a:rPr lang="en-US" sz="1200" dirty="0" smtClean="0">
                <a:solidFill>
                  <a:schemeClr val="bg1"/>
                </a:solidFill>
              </a:rPr>
            </a:br>
            <a:r>
              <a:rPr lang="en-US" sz="1200" dirty="0" smtClean="0">
                <a:solidFill>
                  <a:schemeClr val="bg1"/>
                </a:solidFill>
              </a:rPr>
              <a:t>irregularities </a:t>
            </a:r>
            <a:r>
              <a:rPr lang="en-US" sz="1200" dirty="0">
                <a:solidFill>
                  <a:schemeClr val="bg1"/>
                </a:solidFill>
              </a:rPr>
              <a:t>that indicate a leak </a:t>
            </a:r>
          </a:p>
          <a:p>
            <a:pPr marL="0" indent="0" algn="ctr">
              <a:spcBef>
                <a:spcPts val="400"/>
              </a:spcBef>
              <a:buNone/>
            </a:pPr>
            <a:r>
              <a:rPr lang="en-US" sz="1200" dirty="0" err="1">
                <a:solidFill>
                  <a:schemeClr val="bg1"/>
                </a:solidFill>
              </a:rPr>
              <a:t>Hagihon</a:t>
            </a:r>
            <a:r>
              <a:rPr lang="en-US" sz="1200" dirty="0">
                <a:solidFill>
                  <a:schemeClr val="bg1"/>
                </a:solidFill>
              </a:rPr>
              <a:t> can fix leak before service is interrupted </a:t>
            </a:r>
            <a:r>
              <a:rPr lang="en-US" sz="1200" dirty="0" smtClean="0">
                <a:solidFill>
                  <a:schemeClr val="bg1"/>
                </a:solidFill>
              </a:rPr>
              <a:t>— </a:t>
            </a:r>
            <a:r>
              <a:rPr lang="en-US" sz="1200" dirty="0" smtClean="0">
                <a:solidFill>
                  <a:schemeClr val="bg1"/>
                </a:solidFill>
              </a:rPr>
              <a:t/>
            </a:r>
            <a:br>
              <a:rPr lang="en-US" sz="1200" dirty="0" smtClean="0">
                <a:solidFill>
                  <a:schemeClr val="bg1"/>
                </a:solidFill>
              </a:rPr>
            </a:br>
            <a:r>
              <a:rPr lang="en-US" sz="1200" dirty="0" smtClean="0">
                <a:solidFill>
                  <a:schemeClr val="bg1"/>
                </a:solidFill>
              </a:rPr>
              <a:t>and </a:t>
            </a:r>
            <a:r>
              <a:rPr lang="en-US" sz="1200" dirty="0">
                <a:solidFill>
                  <a:schemeClr val="bg1"/>
                </a:solidFill>
              </a:rPr>
              <a:t>much water is lost</a:t>
            </a:r>
          </a:p>
        </p:txBody>
      </p:sp>
      <p:sp>
        <p:nvSpPr>
          <p:cNvPr id="23" name="TextBox 22"/>
          <p:cNvSpPr txBox="1"/>
          <p:nvPr/>
        </p:nvSpPr>
        <p:spPr>
          <a:xfrm>
            <a:off x="357187" y="1388620"/>
            <a:ext cx="4376737"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Reduce water loss while preserving the company’s bottom line </a:t>
            </a:r>
          </a:p>
        </p:txBody>
      </p:sp>
      <p:sp>
        <p:nvSpPr>
          <p:cNvPr id="25" name="TextBox 24"/>
          <p:cNvSpPr txBox="1"/>
          <p:nvPr/>
        </p:nvSpPr>
        <p:spPr>
          <a:xfrm>
            <a:off x="357187" y="2065558"/>
            <a:ext cx="4376737" cy="62747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Replace traditional, labor-intensive work model with one that </a:t>
            </a:r>
            <a:r>
              <a:rPr lang="en-US" sz="1100" dirty="0" smtClean="0"/>
              <a:t>   takes </a:t>
            </a:r>
            <a:r>
              <a:rPr lang="en-US" sz="1100" dirty="0"/>
              <a:t>advantage of </a:t>
            </a:r>
            <a:r>
              <a:rPr lang="en-US" sz="1100" dirty="0" err="1"/>
              <a:t>IoE</a:t>
            </a:r>
            <a:endParaRPr lang="en-US" sz="1100" dirty="0"/>
          </a:p>
          <a:p>
            <a:r>
              <a:rPr lang="en-US" sz="1100" dirty="0"/>
              <a:t>Partner with data analytics provider</a:t>
            </a:r>
          </a:p>
        </p:txBody>
      </p:sp>
      <p:sp>
        <p:nvSpPr>
          <p:cNvPr id="26" name="TextBox 25"/>
          <p:cNvSpPr txBox="1"/>
          <p:nvPr/>
        </p:nvSpPr>
        <p:spPr>
          <a:xfrm>
            <a:off x="357187" y="3052769"/>
            <a:ext cx="4376737" cy="788293"/>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Smart water management and conservation solution that </a:t>
            </a:r>
            <a:r>
              <a:rPr lang="en-US" sz="1100" dirty="0" smtClean="0"/>
              <a:t> integrates sensor </a:t>
            </a:r>
            <a:r>
              <a:rPr lang="en-US" sz="1100" dirty="0"/>
              <a:t>technology and advanced analytics </a:t>
            </a:r>
          </a:p>
          <a:p>
            <a:r>
              <a:rPr lang="en-US" sz="1100" dirty="0"/>
              <a:t>Includes SCADA and GIS systems, water</a:t>
            </a:r>
            <a:r>
              <a:rPr lang="en-US" sz="1100" dirty="0" smtClean="0"/>
              <a:t>-usage </a:t>
            </a:r>
            <a:r>
              <a:rPr lang="en-US" sz="1100" dirty="0"/>
              <a:t>analytics, </a:t>
            </a:r>
            <a:br>
              <a:rPr lang="en-US" sz="1100" dirty="0"/>
            </a:br>
            <a:r>
              <a:rPr lang="en-US" sz="1100" dirty="0"/>
              <a:t>leak-detecting acoustic sensors, ERP system, and mobile app </a:t>
            </a:r>
          </a:p>
        </p:txBody>
      </p:sp>
      <p:sp>
        <p:nvSpPr>
          <p:cNvPr id="27" name="TextBox 26"/>
          <p:cNvSpPr txBox="1"/>
          <p:nvPr/>
        </p:nvSpPr>
        <p:spPr>
          <a:xfrm>
            <a:off x="357187" y="4208087"/>
            <a:ext cx="4376737" cy="466666"/>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Significant decrease in water loss, and increased profitability </a:t>
            </a:r>
          </a:p>
          <a:p>
            <a:r>
              <a:rPr lang="en-US" sz="1100" dirty="0"/>
              <a:t>Sensors replace manual data collection, boosting efficiency</a:t>
            </a:r>
          </a:p>
        </p:txBody>
      </p:sp>
      <p:pic>
        <p:nvPicPr>
          <p:cNvPr id="21" name="Picture 20"/>
          <p:cNvPicPr>
            <a:picLocks noChangeAspect="1"/>
          </p:cNvPicPr>
          <p:nvPr/>
        </p:nvPicPr>
        <p:blipFill rotWithShape="1">
          <a:blip r:embed="rId3" cstate="print"/>
          <a:srcRect t="1854" b="1854"/>
          <a:stretch/>
        </p:blipFill>
        <p:spPr>
          <a:xfrm>
            <a:off x="4777943" y="1229873"/>
            <a:ext cx="4119239" cy="242772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01584" y="1254954"/>
            <a:ext cx="1471956" cy="544961"/>
          </a:xfrm>
          <a:prstGeom prst="rect">
            <a:avLst/>
          </a:prstGeom>
        </p:spPr>
      </p:pic>
      <p:pic>
        <p:nvPicPr>
          <p:cNvPr id="24" name="Picture 2" descr="C:\Users\Kurt\Desktop\cisco\PikiWiki_Israel_6040_water_purification_Hagihon.jpg"/>
          <p:cNvPicPr>
            <a:picLocks noChangeArrowheads="1"/>
          </p:cNvPicPr>
          <p:nvPr/>
        </p:nvPicPr>
        <p:blipFill>
          <a:blip r:embed="rId5" cstate="print"/>
          <a:srcRect/>
          <a:stretch>
            <a:fillRect/>
          </a:stretch>
        </p:blipFill>
        <p:spPr bwMode="auto">
          <a:xfrm>
            <a:off x="7175519" y="2463657"/>
            <a:ext cx="1554604" cy="1039130"/>
          </a:xfrm>
          <a:prstGeom prst="rect">
            <a:avLst/>
          </a:prstGeom>
          <a:noFill/>
          <a:ln w="12700">
            <a:solidFill>
              <a:schemeClr val="accent6">
                <a:lumMod val="60000"/>
                <a:lumOff val="40000"/>
              </a:schemeClr>
            </a:solidFill>
          </a:ln>
          <a:effectLst>
            <a:outerShdw blurRad="63500" sx="102000" sy="102000" algn="ctr" rotWithShape="0">
              <a:prstClr val="black">
                <a:alpha val="40000"/>
              </a:prstClr>
            </a:outerShdw>
          </a:effectLst>
        </p:spPr>
      </p:pic>
      <p:pic>
        <p:nvPicPr>
          <p:cNvPr id="28" name="Picture 3" descr="C:\Users\Kurt\Desktop\cisco\Hagihon Largest Water Reservoir[1].jpg"/>
          <p:cNvPicPr>
            <a:picLocks noChangeAspect="1" noChangeArrowheads="1"/>
          </p:cNvPicPr>
          <p:nvPr/>
        </p:nvPicPr>
        <p:blipFill>
          <a:blip r:embed="rId6" cstate="print"/>
          <a:srcRect/>
          <a:stretch>
            <a:fillRect/>
          </a:stretch>
        </p:blipFill>
        <p:spPr bwMode="auto">
          <a:xfrm>
            <a:off x="4984814" y="2463657"/>
            <a:ext cx="1558034" cy="1038689"/>
          </a:xfrm>
          <a:prstGeom prst="rect">
            <a:avLst/>
          </a:prstGeom>
          <a:noFill/>
          <a:ln w="12700">
            <a:solidFill>
              <a:schemeClr val="accent6">
                <a:lumMod val="60000"/>
                <a:lumOff val="40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5486" y="400050"/>
            <a:ext cx="8728489" cy="4237264"/>
            <a:chOff x="215486" y="400050"/>
            <a:chExt cx="8728489" cy="4237264"/>
          </a:xfrm>
        </p:grpSpPr>
        <p:sp>
          <p:nvSpPr>
            <p:cNvPr id="13" name="Isosceles Triangle 12"/>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Isosceles Triangle 13"/>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16" name="Rounded Rectangle 15"/>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a:t>It’s an </a:t>
              </a:r>
              <a:r>
                <a:rPr lang="en-US" sz="2000" dirty="0" smtClean="0"/>
                <a:t>App</a:t>
              </a:r>
              <a:r>
                <a:rPr lang="en-US" sz="2000" dirty="0"/>
                <a:t>, </a:t>
              </a:r>
              <a:r>
                <a:rPr lang="en-US" sz="2000" dirty="0" smtClean="0"/>
                <a:t>App</a:t>
              </a:r>
              <a:r>
                <a:rPr lang="en-US" sz="2000" dirty="0"/>
                <a:t>, </a:t>
              </a:r>
              <a:r>
                <a:rPr lang="en-US" sz="2000" dirty="0" smtClean="0"/>
                <a:t>App</a:t>
              </a:r>
              <a:r>
                <a:rPr lang="en-US" sz="2000" dirty="0"/>
                <a:t>, </a:t>
              </a:r>
              <a:r>
                <a:rPr lang="en-US" sz="2000" dirty="0" smtClean="0"/>
                <a:t>App </a:t>
              </a:r>
              <a:r>
                <a:rPr lang="en-US" sz="2000" dirty="0"/>
                <a:t>W</a:t>
              </a:r>
              <a:r>
                <a:rPr lang="en-US" sz="2000" dirty="0" smtClean="0"/>
                <a:t>orld </a:t>
              </a:r>
              <a:endParaRPr lang="en-US" sz="2000" dirty="0"/>
            </a:p>
          </p:txBody>
        </p:sp>
        <p:sp>
          <p:nvSpPr>
            <p:cNvPr id="17" name="Rectangle 16"/>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8" name="Oval 17"/>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6</a:t>
              </a:r>
              <a:endParaRPr lang="en-US" b="1" dirty="0"/>
            </a:p>
          </p:txBody>
        </p:sp>
      </p:grpSp>
      <p:sp>
        <p:nvSpPr>
          <p:cNvPr id="2" name="Text Placeholder 1"/>
          <p:cNvSpPr>
            <a:spLocks noGrp="1"/>
          </p:cNvSpPr>
          <p:nvPr>
            <p:ph type="body" sz="quarter" idx="10"/>
          </p:nvPr>
        </p:nvSpPr>
        <p:spPr>
          <a:xfrm>
            <a:off x="413658" y="1326166"/>
            <a:ext cx="8447207" cy="3474436"/>
          </a:xfrm>
        </p:spPr>
        <p:txBody>
          <a:bodyPr/>
          <a:lstStyle/>
          <a:p>
            <a:pPr>
              <a:spcBef>
                <a:spcPts val="900"/>
              </a:spcBef>
            </a:pPr>
            <a:r>
              <a:rPr lang="en-US" dirty="0"/>
              <a:t>Public sector organizations recognize that constituents, increasingly conditioned by online experiences elsewhere, want and expect to replicate these experiences in their interactions with governments</a:t>
            </a:r>
          </a:p>
          <a:p>
            <a:pPr>
              <a:spcBef>
                <a:spcPts val="900"/>
              </a:spcBef>
            </a:pPr>
            <a:r>
              <a:rPr lang="en-US" dirty="0"/>
              <a:t>Mobile apps accordingly </a:t>
            </a:r>
            <a:r>
              <a:rPr lang="en-US" dirty="0" smtClean="0"/>
              <a:t>are emerging </a:t>
            </a:r>
            <a:r>
              <a:rPr lang="en-US" dirty="0"/>
              <a:t>as a centerpiece of public sector </a:t>
            </a:r>
            <a:r>
              <a:rPr lang="en-US" dirty="0" err="1"/>
              <a:t>IoE</a:t>
            </a:r>
            <a:r>
              <a:rPr lang="en-US" dirty="0"/>
              <a:t> citizen engagement and service delivery strategies</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643205" y="1095374"/>
            <a:ext cx="4343400" cy="3605213"/>
            <a:chOff x="4800600" y="1095374"/>
            <a:chExt cx="4343400" cy="3605213"/>
          </a:xfrm>
        </p:grpSpPr>
        <p:sp>
          <p:nvSpPr>
            <p:cNvPr id="46" name="Round Same Side Corner Rectangle 45"/>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47" name="Round Same Side Corner Rectangle 46"/>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8" name="Rectangle 47"/>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21" name="Group 20"/>
          <p:cNvGrpSpPr/>
          <p:nvPr/>
        </p:nvGrpSpPr>
        <p:grpSpPr>
          <a:xfrm>
            <a:off x="158750" y="1091416"/>
            <a:ext cx="4413251" cy="624958"/>
            <a:chOff x="-2" y="1091416"/>
            <a:chExt cx="4572004" cy="624958"/>
          </a:xfrm>
        </p:grpSpPr>
        <p:sp>
          <p:nvSpPr>
            <p:cNvPr id="22" name="Rectangle 21"/>
            <p:cNvSpPr/>
            <p:nvPr/>
          </p:nvSpPr>
          <p:spPr>
            <a:xfrm rot="5400000">
              <a:off x="2081466" y="-774162"/>
              <a:ext cx="40906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4" name="Round Same Side Corner Rectangle 23"/>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8" name="Rectangle 27"/>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31" name="Group 30"/>
          <p:cNvGrpSpPr/>
          <p:nvPr/>
        </p:nvGrpSpPr>
        <p:grpSpPr>
          <a:xfrm>
            <a:off x="158749" y="1790635"/>
            <a:ext cx="4413251" cy="788705"/>
            <a:chOff x="-3" y="2013311"/>
            <a:chExt cx="4572004" cy="788705"/>
          </a:xfrm>
        </p:grpSpPr>
        <p:sp>
          <p:nvSpPr>
            <p:cNvPr id="34" name="Rectangle 33"/>
            <p:cNvSpPr/>
            <p:nvPr/>
          </p:nvSpPr>
          <p:spPr>
            <a:xfrm rot="5400000">
              <a:off x="1999019" y="229034"/>
              <a:ext cx="573960"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5" name="Round Same Side Corner Rectangle 34"/>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6" name="Rectangle 35"/>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37" name="Group 36"/>
          <p:cNvGrpSpPr/>
          <p:nvPr/>
        </p:nvGrpSpPr>
        <p:grpSpPr>
          <a:xfrm>
            <a:off x="158749" y="2653601"/>
            <a:ext cx="4413251" cy="1009319"/>
            <a:chOff x="-3" y="2942701"/>
            <a:chExt cx="4572004" cy="1009319"/>
          </a:xfrm>
        </p:grpSpPr>
        <p:sp>
          <p:nvSpPr>
            <p:cNvPr id="38" name="Rectangle 37"/>
            <p:cNvSpPr/>
            <p:nvPr/>
          </p:nvSpPr>
          <p:spPr>
            <a:xfrm rot="5400000">
              <a:off x="1884391" y="1264411"/>
              <a:ext cx="803215"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9" name="Round Same Side Corner Rectangle 38"/>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0" name="Rectangle 39"/>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41" name="Group 40"/>
          <p:cNvGrpSpPr/>
          <p:nvPr/>
        </p:nvGrpSpPr>
        <p:grpSpPr>
          <a:xfrm>
            <a:off x="158749" y="3737181"/>
            <a:ext cx="4413251" cy="963407"/>
            <a:chOff x="-3" y="3849606"/>
            <a:chExt cx="4572004" cy="963407"/>
          </a:xfrm>
        </p:grpSpPr>
        <p:sp>
          <p:nvSpPr>
            <p:cNvPr id="42" name="Rectangle 41"/>
            <p:cNvSpPr/>
            <p:nvPr/>
          </p:nvSpPr>
          <p:spPr>
            <a:xfrm rot="5400000">
              <a:off x="1914270" y="2155283"/>
              <a:ext cx="743457"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3" name="Round Same Side Corner Rectangle 42"/>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4" name="Rectangle 43"/>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smtClean="0"/>
              <a:t>Government Services </a:t>
            </a:r>
            <a:r>
              <a:rPr lang="en-GB" dirty="0" smtClean="0"/>
              <a:t>in </a:t>
            </a:r>
            <a:r>
              <a:rPr lang="en-GB" dirty="0" smtClean="0"/>
              <a:t>Your Hand:</a:t>
            </a:r>
            <a:br>
              <a:rPr lang="en-GB" dirty="0" smtClean="0"/>
            </a:br>
            <a:r>
              <a:rPr lang="en-GB" sz="2000" b="1" dirty="0" smtClean="0">
                <a:solidFill>
                  <a:srgbClr val="0090A8"/>
                </a:solidFill>
              </a:rPr>
              <a:t>Santander, Spain</a:t>
            </a:r>
            <a:endParaRPr lang="en-GB" sz="2000" b="1" dirty="0">
              <a:solidFill>
                <a:srgbClr val="0090A8"/>
              </a:solidFill>
            </a:endParaRPr>
          </a:p>
        </p:txBody>
      </p:sp>
      <p:sp>
        <p:nvSpPr>
          <p:cNvPr id="3" name="Text Placeholder 2"/>
          <p:cNvSpPr>
            <a:spLocks noGrp="1"/>
          </p:cNvSpPr>
          <p:nvPr>
            <p:ph type="body" sz="quarter" idx="4294967295"/>
          </p:nvPr>
        </p:nvSpPr>
        <p:spPr>
          <a:xfrm>
            <a:off x="4643205" y="3869623"/>
            <a:ext cx="4343400" cy="698500"/>
          </a:xfrm>
          <a:prstGeom prst="rect">
            <a:avLst/>
          </a:prstGeom>
        </p:spPr>
        <p:txBody>
          <a:bodyPr/>
          <a:lstStyle/>
          <a:p>
            <a:pPr marL="0" indent="0" algn="ctr">
              <a:spcBef>
                <a:spcPts val="400"/>
              </a:spcBef>
              <a:buNone/>
            </a:pPr>
            <a:r>
              <a:rPr lang="en-US" sz="1400" dirty="0">
                <a:solidFill>
                  <a:schemeClr val="bg1"/>
                </a:solidFill>
              </a:rPr>
              <a:t>Santander’s </a:t>
            </a:r>
            <a:r>
              <a:rPr lang="en-US" sz="1400" b="1" dirty="0">
                <a:solidFill>
                  <a:schemeClr val="bg1"/>
                </a:solidFill>
              </a:rPr>
              <a:t>mobile apps </a:t>
            </a:r>
            <a:r>
              <a:rPr lang="en-US" sz="1400" dirty="0">
                <a:solidFill>
                  <a:schemeClr val="bg1"/>
                </a:solidFill>
              </a:rPr>
              <a:t>having positive impacts, </a:t>
            </a:r>
            <a:r>
              <a:rPr lang="en-US" sz="1400" dirty="0" smtClean="0">
                <a:solidFill>
                  <a:schemeClr val="bg1"/>
                </a:solidFill>
              </a:rPr>
              <a:t/>
            </a:r>
            <a:br>
              <a:rPr lang="en-US" sz="1400" dirty="0" smtClean="0">
                <a:solidFill>
                  <a:schemeClr val="bg1"/>
                </a:solidFill>
              </a:rPr>
            </a:br>
            <a:r>
              <a:rPr lang="en-US" sz="1400" dirty="0" smtClean="0">
                <a:solidFill>
                  <a:schemeClr val="bg1"/>
                </a:solidFill>
              </a:rPr>
              <a:t>including </a:t>
            </a:r>
            <a:r>
              <a:rPr lang="en-US" sz="1400" dirty="0">
                <a:solidFill>
                  <a:schemeClr val="bg1"/>
                </a:solidFill>
              </a:rPr>
              <a:t>reducing traffic </a:t>
            </a:r>
            <a:r>
              <a:rPr lang="en-US" sz="1400" dirty="0" smtClean="0">
                <a:solidFill>
                  <a:schemeClr val="bg1"/>
                </a:solidFill>
              </a:rPr>
              <a:t>congestion and </a:t>
            </a:r>
            <a:r>
              <a:rPr lang="en-US" sz="1400" dirty="0">
                <a:solidFill>
                  <a:schemeClr val="bg1"/>
                </a:solidFill>
              </a:rPr>
              <a:t>helping </a:t>
            </a:r>
            <a:r>
              <a:rPr lang="en-US" sz="1400" dirty="0" smtClean="0">
                <a:solidFill>
                  <a:schemeClr val="bg1"/>
                </a:solidFill>
              </a:rPr>
              <a:t/>
            </a:r>
            <a:br>
              <a:rPr lang="en-US" sz="1400" dirty="0" smtClean="0">
                <a:solidFill>
                  <a:schemeClr val="bg1"/>
                </a:solidFill>
              </a:rPr>
            </a:br>
            <a:r>
              <a:rPr lang="en-US" sz="1400" dirty="0" smtClean="0">
                <a:solidFill>
                  <a:schemeClr val="bg1"/>
                </a:solidFill>
              </a:rPr>
              <a:t>citizens </a:t>
            </a:r>
            <a:r>
              <a:rPr lang="en-US" sz="1400" dirty="0">
                <a:solidFill>
                  <a:schemeClr val="bg1"/>
                </a:solidFill>
              </a:rPr>
              <a:t>connect with government to solve problems</a:t>
            </a:r>
          </a:p>
        </p:txBody>
      </p:sp>
      <p:sp>
        <p:nvSpPr>
          <p:cNvPr id="23" name="TextBox 22"/>
          <p:cNvSpPr txBox="1"/>
          <p:nvPr/>
        </p:nvSpPr>
        <p:spPr>
          <a:xfrm>
            <a:off x="357187" y="1381125"/>
            <a:ext cx="4376737"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Improve city operations and quality of life for citizens</a:t>
            </a:r>
          </a:p>
        </p:txBody>
      </p:sp>
      <p:sp>
        <p:nvSpPr>
          <p:cNvPr id="25" name="TextBox 24"/>
          <p:cNvSpPr txBox="1"/>
          <p:nvPr/>
        </p:nvSpPr>
        <p:spPr>
          <a:xfrm>
            <a:off x="357187" y="2087330"/>
            <a:ext cx="4376737"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Secure top-down leadership and support from mayor, and partner with local universities to expand technical expertise</a:t>
            </a:r>
          </a:p>
        </p:txBody>
      </p:sp>
      <p:sp>
        <p:nvSpPr>
          <p:cNvPr id="26" name="TextBox 25"/>
          <p:cNvSpPr txBox="1"/>
          <p:nvPr/>
        </p:nvSpPr>
        <p:spPr>
          <a:xfrm>
            <a:off x="357188" y="2930540"/>
            <a:ext cx="4278312" cy="788293"/>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Citywide initiative </a:t>
            </a:r>
            <a:r>
              <a:rPr lang="en-US" sz="1100" dirty="0" smtClean="0"/>
              <a:t>includes </a:t>
            </a:r>
            <a:r>
              <a:rPr lang="en-US" sz="1100" dirty="0"/>
              <a:t>network of </a:t>
            </a:r>
            <a:r>
              <a:rPr lang="en-US" sz="1100" dirty="0" smtClean="0"/>
              <a:t>25,000-plus </a:t>
            </a:r>
            <a:r>
              <a:rPr lang="en-US" sz="1100" dirty="0"/>
              <a:t>sensors that monitor traffic levels, public transportation options, noise and particulate levels, lighting levels, water quality, </a:t>
            </a:r>
            <a:r>
              <a:rPr lang="en-US" sz="1100" dirty="0" smtClean="0"/>
              <a:t>parking availability</a:t>
            </a:r>
            <a:endParaRPr lang="en-US" sz="1100" dirty="0" smtClean="0"/>
          </a:p>
          <a:p>
            <a:r>
              <a:rPr lang="en-US" sz="1100" dirty="0" smtClean="0"/>
              <a:t>Develop </a:t>
            </a:r>
            <a:r>
              <a:rPr lang="en-US" sz="1100" dirty="0"/>
              <a:t>mobile apps to make data and services accessible</a:t>
            </a:r>
          </a:p>
        </p:txBody>
      </p:sp>
      <p:sp>
        <p:nvSpPr>
          <p:cNvPr id="27" name="TextBox 26"/>
          <p:cNvSpPr txBox="1"/>
          <p:nvPr/>
        </p:nvSpPr>
        <p:spPr>
          <a:xfrm>
            <a:off x="357187" y="4035876"/>
            <a:ext cx="4376737" cy="62747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Smart parking app has cut downtown traffic </a:t>
            </a:r>
            <a:r>
              <a:rPr lang="en-US" sz="1100" dirty="0" smtClean="0"/>
              <a:t>by 80 </a:t>
            </a:r>
            <a:r>
              <a:rPr lang="en-US" sz="1100" dirty="0"/>
              <a:t>percent </a:t>
            </a:r>
          </a:p>
          <a:p>
            <a:r>
              <a:rPr lang="en-US" sz="1100" dirty="0"/>
              <a:t>15 percent of citizens have downloaded </a:t>
            </a:r>
            <a:r>
              <a:rPr lang="en-US" sz="1100" dirty="0" err="1"/>
              <a:t>SmartSantander</a:t>
            </a:r>
            <a:r>
              <a:rPr lang="en-US" sz="1100" dirty="0"/>
              <a:t> RA app, </a:t>
            </a:r>
            <a:br>
              <a:rPr lang="en-US" sz="1100" dirty="0"/>
            </a:br>
            <a:r>
              <a:rPr lang="en-US" sz="1100" dirty="0"/>
              <a:t>which provides info on traffic, </a:t>
            </a:r>
            <a:r>
              <a:rPr lang="en-US" sz="1100" dirty="0" smtClean="0"/>
              <a:t>transit, </a:t>
            </a:r>
            <a:r>
              <a:rPr lang="en-US" sz="1100" dirty="0"/>
              <a:t>and cultural events</a:t>
            </a:r>
          </a:p>
        </p:txBody>
      </p:sp>
      <p:pic>
        <p:nvPicPr>
          <p:cNvPr id="33" name="Picture 32"/>
          <p:cNvPicPr>
            <a:picLocks noChangeAspect="1"/>
          </p:cNvPicPr>
          <p:nvPr/>
        </p:nvPicPr>
        <p:blipFill>
          <a:blip r:embed="rId3" cstate="print"/>
          <a:stretch>
            <a:fillRect/>
          </a:stretch>
        </p:blipFill>
        <p:spPr>
          <a:xfrm>
            <a:off x="4762948" y="1213227"/>
            <a:ext cx="4103915" cy="2425701"/>
          </a:xfrm>
          <a:prstGeom prst="rect">
            <a:avLst/>
          </a:prstGeom>
        </p:spPr>
      </p:pic>
      <p:pic>
        <p:nvPicPr>
          <p:cNvPr id="32" name="Picture 31"/>
          <p:cNvPicPr>
            <a:picLocks noChangeAspect="1"/>
          </p:cNvPicPr>
          <p:nvPr/>
        </p:nvPicPr>
        <p:blipFill>
          <a:blip r:embed="rId4" cstate="print"/>
          <a:stretch>
            <a:fillRect/>
          </a:stretch>
        </p:blipFill>
        <p:spPr>
          <a:xfrm>
            <a:off x="7595597" y="2858660"/>
            <a:ext cx="1183278" cy="521622"/>
          </a:xfrm>
          <a:prstGeom prst="rect">
            <a:avLst/>
          </a:prstGeom>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5486" y="400050"/>
            <a:ext cx="8728489" cy="4237264"/>
            <a:chOff x="215486" y="400050"/>
            <a:chExt cx="8728489" cy="4237264"/>
          </a:xfrm>
        </p:grpSpPr>
        <p:sp>
          <p:nvSpPr>
            <p:cNvPr id="13" name="Isosceles Triangle 12"/>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Isosceles Triangle 13"/>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16" name="Rounded Rectangle 15"/>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err="1"/>
                <a:t>IoE</a:t>
              </a:r>
              <a:r>
                <a:rPr lang="en-US" sz="2000" dirty="0"/>
                <a:t> </a:t>
              </a:r>
              <a:r>
                <a:rPr lang="en-US" sz="2000" dirty="0" smtClean="0"/>
                <a:t>Solutions </a:t>
              </a:r>
              <a:r>
                <a:rPr lang="en-US" sz="2000" dirty="0"/>
                <a:t>M</a:t>
              </a:r>
              <a:r>
                <a:rPr lang="en-US" sz="2000" dirty="0" smtClean="0"/>
                <a:t>ust </a:t>
              </a:r>
              <a:r>
                <a:rPr lang="en-US" sz="2000" dirty="0"/>
                <a:t>A</a:t>
              </a:r>
              <a:r>
                <a:rPr lang="en-US" sz="2000" dirty="0" smtClean="0"/>
                <a:t>ddress </a:t>
              </a:r>
              <a:r>
                <a:rPr lang="en-US" sz="2000" dirty="0"/>
                <a:t>P</a:t>
              </a:r>
              <a:r>
                <a:rPr lang="en-US" sz="2000" dirty="0" smtClean="0"/>
                <a:t>eople </a:t>
              </a:r>
              <a:r>
                <a:rPr lang="en-US" sz="2000" dirty="0"/>
                <a:t>/ </a:t>
              </a:r>
              <a:r>
                <a:rPr lang="en-US" sz="2000" dirty="0" smtClean="0"/>
                <a:t>Process</a:t>
              </a:r>
              <a:r>
                <a:rPr lang="en-US" sz="2000" dirty="0"/>
                <a:t>, </a:t>
              </a:r>
              <a:br>
                <a:rPr lang="en-US" sz="2000" dirty="0"/>
              </a:br>
              <a:r>
                <a:rPr lang="en-US" sz="2000" dirty="0" smtClean="0"/>
                <a:t>Not </a:t>
              </a:r>
              <a:r>
                <a:rPr lang="en-US" sz="2000" dirty="0"/>
                <a:t>J</a:t>
              </a:r>
              <a:r>
                <a:rPr lang="en-US" sz="2000" dirty="0" smtClean="0"/>
                <a:t>ust </a:t>
              </a:r>
              <a:r>
                <a:rPr lang="en-US" sz="2000" dirty="0"/>
                <a:t>D</a:t>
              </a:r>
              <a:r>
                <a:rPr lang="en-US" sz="2000" dirty="0" smtClean="0"/>
                <a:t>ata </a:t>
              </a:r>
              <a:r>
                <a:rPr lang="en-US" sz="2000" dirty="0"/>
                <a:t>/ </a:t>
              </a:r>
              <a:r>
                <a:rPr lang="en-US" sz="2000" dirty="0" smtClean="0"/>
                <a:t>Things</a:t>
              </a:r>
              <a:endParaRPr lang="en-US" sz="2000" dirty="0"/>
            </a:p>
          </p:txBody>
        </p:sp>
        <p:sp>
          <p:nvSpPr>
            <p:cNvPr id="17" name="Rectangle 16"/>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8" name="Oval 17"/>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7</a:t>
              </a:r>
              <a:endParaRPr lang="en-US" b="1" dirty="0"/>
            </a:p>
          </p:txBody>
        </p:sp>
      </p:grpSp>
      <p:sp>
        <p:nvSpPr>
          <p:cNvPr id="2" name="Text Placeholder 1"/>
          <p:cNvSpPr>
            <a:spLocks noGrp="1"/>
          </p:cNvSpPr>
          <p:nvPr>
            <p:ph type="body" sz="quarter" idx="10"/>
          </p:nvPr>
        </p:nvSpPr>
        <p:spPr>
          <a:xfrm>
            <a:off x="413657" y="1326166"/>
            <a:ext cx="8190697" cy="3474436"/>
          </a:xfrm>
        </p:spPr>
        <p:txBody>
          <a:bodyPr/>
          <a:lstStyle/>
          <a:p>
            <a:pPr>
              <a:spcBef>
                <a:spcPts val="900"/>
              </a:spcBef>
            </a:pPr>
            <a:r>
              <a:rPr lang="en-US" dirty="0" smtClean="0"/>
              <a:t>Leading public sector organizations recognize the role of people and process change in driving return on investment from </a:t>
            </a:r>
            <a:r>
              <a:rPr lang="en-US" dirty="0" err="1" smtClean="0"/>
              <a:t>IoE</a:t>
            </a:r>
            <a:r>
              <a:rPr lang="en-US" dirty="0" smtClean="0"/>
              <a:t> projects</a:t>
            </a:r>
          </a:p>
          <a:p>
            <a:pPr>
              <a:spcBef>
                <a:spcPts val="900"/>
              </a:spcBef>
            </a:pPr>
            <a:r>
              <a:rPr lang="en-US" dirty="0" smtClean="0"/>
              <a:t>Incorporating citizen input throughout project lifecycles is key in terms of service design and new sources of ideation, but also user buy-in</a:t>
            </a:r>
          </a:p>
          <a:p>
            <a:pPr>
              <a:spcBef>
                <a:spcPts val="900"/>
              </a:spcBef>
            </a:pPr>
            <a:r>
              <a:rPr lang="en-US" dirty="0" smtClean="0"/>
              <a:t>New data flows also demand changes to business processes to </a:t>
            </a:r>
            <a:br>
              <a:rPr lang="en-US" dirty="0" smtClean="0"/>
            </a:br>
            <a:r>
              <a:rPr lang="en-US" dirty="0" smtClean="0"/>
              <a:t>enable greater workflow automation and improved decision-making, </a:t>
            </a:r>
            <a:br>
              <a:rPr lang="en-US" dirty="0" smtClean="0"/>
            </a:br>
            <a:r>
              <a:rPr lang="en-US" dirty="0" smtClean="0"/>
              <a:t>but also necessitate strong focus on change management </a:t>
            </a:r>
            <a:br>
              <a:rPr lang="en-US" dirty="0" smtClean="0"/>
            </a:br>
            <a:r>
              <a:rPr lang="en-US" dirty="0" smtClean="0"/>
              <a:t>for public sector employees</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4643205" y="1095374"/>
            <a:ext cx="4343400" cy="3605213"/>
            <a:chOff x="4800600" y="1095374"/>
            <a:chExt cx="4343400" cy="3605213"/>
          </a:xfrm>
        </p:grpSpPr>
        <p:sp>
          <p:nvSpPr>
            <p:cNvPr id="46" name="Round Same Side Corner Rectangle 45"/>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47" name="Round Same Side Corner Rectangle 46"/>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8" name="Rectangle 47"/>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24" name="Group 23"/>
          <p:cNvGrpSpPr/>
          <p:nvPr/>
        </p:nvGrpSpPr>
        <p:grpSpPr>
          <a:xfrm>
            <a:off x="158750" y="1091416"/>
            <a:ext cx="4413251" cy="752374"/>
            <a:chOff x="-2" y="1091416"/>
            <a:chExt cx="4572004" cy="752374"/>
          </a:xfrm>
        </p:grpSpPr>
        <p:sp>
          <p:nvSpPr>
            <p:cNvPr id="28" name="Rectangle 27"/>
            <p:cNvSpPr/>
            <p:nvPr/>
          </p:nvSpPr>
          <p:spPr>
            <a:xfrm rot="5400000">
              <a:off x="2017758" y="-710454"/>
              <a:ext cx="536484"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1" name="Round Same Side Corner Rectangle 30"/>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2" name="Rectangle 31"/>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33" name="Group 32"/>
          <p:cNvGrpSpPr/>
          <p:nvPr/>
        </p:nvGrpSpPr>
        <p:grpSpPr>
          <a:xfrm>
            <a:off x="158749" y="1916639"/>
            <a:ext cx="4413251" cy="773714"/>
            <a:chOff x="-3" y="2013311"/>
            <a:chExt cx="4572004" cy="773714"/>
          </a:xfrm>
        </p:grpSpPr>
        <p:sp>
          <p:nvSpPr>
            <p:cNvPr id="34" name="Rectangle 33"/>
            <p:cNvSpPr/>
            <p:nvPr/>
          </p:nvSpPr>
          <p:spPr>
            <a:xfrm rot="5400000">
              <a:off x="2006514" y="221539"/>
              <a:ext cx="558969"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5" name="Round Same Side Corner Rectangle 34"/>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6" name="Rectangle 35"/>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37" name="Group 36"/>
          <p:cNvGrpSpPr/>
          <p:nvPr/>
        </p:nvGrpSpPr>
        <p:grpSpPr>
          <a:xfrm>
            <a:off x="158749" y="2763202"/>
            <a:ext cx="4413251" cy="773715"/>
            <a:chOff x="-3" y="2942701"/>
            <a:chExt cx="4572004" cy="773715"/>
          </a:xfrm>
        </p:grpSpPr>
        <p:sp>
          <p:nvSpPr>
            <p:cNvPr id="38" name="Rectangle 37"/>
            <p:cNvSpPr/>
            <p:nvPr/>
          </p:nvSpPr>
          <p:spPr>
            <a:xfrm rot="5400000">
              <a:off x="2002194" y="1146609"/>
              <a:ext cx="567610"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9" name="Round Same Side Corner Rectangle 38"/>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0" name="Rectangle 39"/>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41" name="Group 40"/>
          <p:cNvGrpSpPr/>
          <p:nvPr/>
        </p:nvGrpSpPr>
        <p:grpSpPr>
          <a:xfrm>
            <a:off x="158749" y="3609766"/>
            <a:ext cx="4413251" cy="1090822"/>
            <a:chOff x="-3" y="3849606"/>
            <a:chExt cx="4572004" cy="1090822"/>
          </a:xfrm>
        </p:grpSpPr>
        <p:sp>
          <p:nvSpPr>
            <p:cNvPr id="42" name="Rectangle 41"/>
            <p:cNvSpPr/>
            <p:nvPr/>
          </p:nvSpPr>
          <p:spPr>
            <a:xfrm rot="5400000">
              <a:off x="1850563" y="2218990"/>
              <a:ext cx="870872"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43" name="Round Same Side Corner Rectangle 42"/>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4" name="Rectangle 43"/>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smtClean="0"/>
              <a:t>People and Process Innovation:</a:t>
            </a:r>
            <a:br>
              <a:rPr lang="en-GB" dirty="0" smtClean="0"/>
            </a:br>
            <a:r>
              <a:rPr lang="en-GB" sz="2000" b="1" dirty="0" smtClean="0">
                <a:solidFill>
                  <a:srgbClr val="0090A8"/>
                </a:solidFill>
              </a:rPr>
              <a:t>Hamburg Port Authority (HPA)</a:t>
            </a:r>
            <a:endParaRPr lang="en-GB" sz="2000" b="1" dirty="0">
              <a:solidFill>
                <a:srgbClr val="0090A8"/>
              </a:solidFill>
            </a:endParaRPr>
          </a:p>
        </p:txBody>
      </p:sp>
      <p:sp>
        <p:nvSpPr>
          <p:cNvPr id="3" name="Text Placeholder 2"/>
          <p:cNvSpPr>
            <a:spLocks noGrp="1"/>
          </p:cNvSpPr>
          <p:nvPr>
            <p:ph type="body" sz="quarter" idx="4294967295"/>
          </p:nvPr>
        </p:nvSpPr>
        <p:spPr>
          <a:xfrm>
            <a:off x="4622828" y="3758575"/>
            <a:ext cx="4386262" cy="698500"/>
          </a:xfrm>
          <a:prstGeom prst="rect">
            <a:avLst/>
          </a:prstGeom>
        </p:spPr>
        <p:txBody>
          <a:bodyPr/>
          <a:lstStyle/>
          <a:p>
            <a:pPr marL="0" indent="0" algn="ctr">
              <a:spcBef>
                <a:spcPts val="400"/>
              </a:spcBef>
              <a:buNone/>
            </a:pPr>
            <a:r>
              <a:rPr lang="en-US" sz="1100" dirty="0">
                <a:solidFill>
                  <a:schemeClr val="bg1"/>
                </a:solidFill>
              </a:rPr>
              <a:t>HPA made </a:t>
            </a:r>
            <a:r>
              <a:rPr lang="en-US" sz="1100" b="1" dirty="0" smtClean="0">
                <a:solidFill>
                  <a:schemeClr val="bg1"/>
                </a:solidFill>
              </a:rPr>
              <a:t>people and process </a:t>
            </a:r>
            <a:r>
              <a:rPr lang="en-US" sz="1100" b="1" dirty="0">
                <a:solidFill>
                  <a:schemeClr val="bg1"/>
                </a:solidFill>
              </a:rPr>
              <a:t>changes </a:t>
            </a:r>
            <a:r>
              <a:rPr lang="en-US" sz="1100" dirty="0">
                <a:solidFill>
                  <a:schemeClr val="bg1"/>
                </a:solidFill>
              </a:rPr>
              <a:t>to ensure </a:t>
            </a:r>
            <a:r>
              <a:rPr lang="en-US" sz="1100" dirty="0" smtClean="0">
                <a:solidFill>
                  <a:schemeClr val="bg1"/>
                </a:solidFill>
              </a:rPr>
              <a:t/>
            </a:r>
            <a:br>
              <a:rPr lang="en-US" sz="1100" dirty="0" smtClean="0">
                <a:solidFill>
                  <a:schemeClr val="bg1"/>
                </a:solidFill>
              </a:rPr>
            </a:br>
            <a:r>
              <a:rPr lang="en-US" sz="1100" dirty="0" smtClean="0">
                <a:solidFill>
                  <a:schemeClr val="bg1"/>
                </a:solidFill>
              </a:rPr>
              <a:t>effective use </a:t>
            </a:r>
            <a:r>
              <a:rPr lang="en-US" sz="1100" dirty="0">
                <a:solidFill>
                  <a:schemeClr val="bg1"/>
                </a:solidFill>
              </a:rPr>
              <a:t>of data from IT systems could</a:t>
            </a:r>
          </a:p>
          <a:p>
            <a:pPr marL="0" indent="0" algn="ctr">
              <a:spcBef>
                <a:spcPts val="400"/>
              </a:spcBef>
              <a:buNone/>
            </a:pPr>
            <a:r>
              <a:rPr lang="en-US" sz="1100" dirty="0">
                <a:solidFill>
                  <a:schemeClr val="bg1"/>
                </a:solidFill>
              </a:rPr>
              <a:t>When a ship comes into the harbor, </a:t>
            </a:r>
            <a:r>
              <a:rPr lang="en-US" sz="1100" dirty="0" smtClean="0">
                <a:solidFill>
                  <a:schemeClr val="bg1"/>
                </a:solidFill>
              </a:rPr>
              <a:t>systems </a:t>
            </a:r>
            <a:r>
              <a:rPr lang="en-US" sz="1100" dirty="0" smtClean="0">
                <a:solidFill>
                  <a:schemeClr val="bg1"/>
                </a:solidFill>
              </a:rPr>
              <a:t>detect </a:t>
            </a:r>
            <a:r>
              <a:rPr lang="en-US" sz="1100" dirty="0">
                <a:solidFill>
                  <a:schemeClr val="bg1"/>
                </a:solidFill>
              </a:rPr>
              <a:t>it, </a:t>
            </a:r>
            <a:r>
              <a:rPr lang="en-US" sz="1100" dirty="0" smtClean="0">
                <a:solidFill>
                  <a:schemeClr val="bg1"/>
                </a:solidFill>
              </a:rPr>
              <a:t>and </a:t>
            </a:r>
            <a:br>
              <a:rPr lang="en-US" sz="1100" dirty="0" smtClean="0">
                <a:solidFill>
                  <a:schemeClr val="bg1"/>
                </a:solidFill>
              </a:rPr>
            </a:br>
            <a:r>
              <a:rPr lang="en-US" sz="1100" dirty="0" smtClean="0">
                <a:solidFill>
                  <a:schemeClr val="bg1"/>
                </a:solidFill>
              </a:rPr>
              <a:t>ship </a:t>
            </a:r>
            <a:r>
              <a:rPr lang="en-US" sz="1100" dirty="0">
                <a:solidFill>
                  <a:schemeClr val="bg1"/>
                </a:solidFill>
              </a:rPr>
              <a:t>pilots </a:t>
            </a:r>
            <a:r>
              <a:rPr lang="en-US" sz="1100" dirty="0" smtClean="0">
                <a:solidFill>
                  <a:schemeClr val="bg1"/>
                </a:solidFill>
              </a:rPr>
              <a:t>and </a:t>
            </a:r>
            <a:r>
              <a:rPr lang="en-US" sz="1100" dirty="0">
                <a:solidFill>
                  <a:schemeClr val="bg1"/>
                </a:solidFill>
              </a:rPr>
              <a:t>cargo handlers are given relevant </a:t>
            </a:r>
            <a:r>
              <a:rPr lang="en-US" sz="1100" dirty="0" smtClean="0">
                <a:solidFill>
                  <a:schemeClr val="bg1"/>
                </a:solidFill>
              </a:rPr>
              <a:t/>
            </a:r>
            <a:br>
              <a:rPr lang="en-US" sz="1100" dirty="0" smtClean="0">
                <a:solidFill>
                  <a:schemeClr val="bg1"/>
                </a:solidFill>
              </a:rPr>
            </a:br>
            <a:r>
              <a:rPr lang="en-US" sz="1100" dirty="0" smtClean="0">
                <a:solidFill>
                  <a:schemeClr val="bg1"/>
                </a:solidFill>
              </a:rPr>
              <a:t>information </a:t>
            </a:r>
            <a:r>
              <a:rPr lang="en-US" sz="1100" dirty="0">
                <a:solidFill>
                  <a:schemeClr val="bg1"/>
                </a:solidFill>
              </a:rPr>
              <a:t>automatically</a:t>
            </a:r>
          </a:p>
        </p:txBody>
      </p:sp>
      <p:sp>
        <p:nvSpPr>
          <p:cNvPr id="23" name="TextBox 22"/>
          <p:cNvSpPr txBox="1"/>
          <p:nvPr/>
        </p:nvSpPr>
        <p:spPr>
          <a:xfrm>
            <a:off x="357187" y="1396115"/>
            <a:ext cx="4376737"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Develop </a:t>
            </a:r>
            <a:r>
              <a:rPr lang="en-US" sz="1100" dirty="0" smtClean="0"/>
              <a:t>strategy </a:t>
            </a:r>
            <a:r>
              <a:rPr lang="en-US" sz="1100" dirty="0"/>
              <a:t>to maintain, modernize, and constantly </a:t>
            </a:r>
            <a:br>
              <a:rPr lang="en-US" sz="1100" dirty="0"/>
            </a:br>
            <a:r>
              <a:rPr lang="en-US" sz="1100" dirty="0"/>
              <a:t>improve HPA’s infrastructure </a:t>
            </a:r>
          </a:p>
        </p:txBody>
      </p:sp>
      <p:sp>
        <p:nvSpPr>
          <p:cNvPr id="25" name="TextBox 24"/>
          <p:cNvSpPr txBox="1"/>
          <p:nvPr/>
        </p:nvSpPr>
        <p:spPr>
          <a:xfrm>
            <a:off x="357188" y="2222066"/>
            <a:ext cx="4012446"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Develop </a:t>
            </a:r>
            <a:r>
              <a:rPr lang="en-US" sz="1100" dirty="0" smtClean="0"/>
              <a:t>more </a:t>
            </a:r>
            <a:r>
              <a:rPr lang="en-US" sz="1100" dirty="0"/>
              <a:t>intelligent harbor operation through implementation of </a:t>
            </a:r>
            <a:r>
              <a:rPr lang="en-US" sz="1100" dirty="0" smtClean="0"/>
              <a:t>Internet </a:t>
            </a:r>
            <a:r>
              <a:rPr lang="en-US" sz="1100" dirty="0"/>
              <a:t>of Everything model</a:t>
            </a:r>
          </a:p>
        </p:txBody>
      </p:sp>
      <p:sp>
        <p:nvSpPr>
          <p:cNvPr id="26" name="TextBox 25"/>
          <p:cNvSpPr txBox="1"/>
          <p:nvPr/>
        </p:nvSpPr>
        <p:spPr>
          <a:xfrm>
            <a:off x="357187" y="3057586"/>
            <a:ext cx="4376737" cy="466666"/>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Sensor system for waterway, train, and road traffic management</a:t>
            </a:r>
          </a:p>
          <a:p>
            <a:r>
              <a:rPr lang="en-US" sz="1100" dirty="0" smtClean="0"/>
              <a:t>People</a:t>
            </a:r>
            <a:r>
              <a:rPr lang="en-US" sz="1100" dirty="0"/>
              <a:t>/</a:t>
            </a:r>
            <a:r>
              <a:rPr lang="en-US" sz="1100" dirty="0" smtClean="0"/>
              <a:t>process </a:t>
            </a:r>
            <a:r>
              <a:rPr lang="en-US" sz="1100" dirty="0"/>
              <a:t>changes ensure sensor data used effectively</a:t>
            </a:r>
          </a:p>
        </p:txBody>
      </p:sp>
      <p:sp>
        <p:nvSpPr>
          <p:cNvPr id="27" name="TextBox 26"/>
          <p:cNvSpPr txBox="1"/>
          <p:nvPr/>
        </p:nvSpPr>
        <p:spPr>
          <a:xfrm>
            <a:off x="357187" y="3912026"/>
            <a:ext cx="4376737" cy="788293"/>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HPA </a:t>
            </a:r>
            <a:r>
              <a:rPr lang="en-US" sz="1100" dirty="0" smtClean="0"/>
              <a:t>can </a:t>
            </a:r>
            <a:r>
              <a:rPr lang="en-US" sz="1100" dirty="0" smtClean="0"/>
              <a:t>make </a:t>
            </a:r>
            <a:r>
              <a:rPr lang="en-US" sz="1100" dirty="0"/>
              <a:t>smarter decisions: people get data at the right </a:t>
            </a:r>
            <a:br>
              <a:rPr lang="en-US" sz="1100" dirty="0"/>
            </a:br>
            <a:r>
              <a:rPr lang="en-US" sz="1100" dirty="0"/>
              <a:t>time so they can invoke the proper processes when needed </a:t>
            </a:r>
          </a:p>
          <a:p>
            <a:r>
              <a:rPr lang="en-US" sz="1100" dirty="0"/>
              <a:t>Integrated traffic management system (waterways, roads, rail) </a:t>
            </a:r>
            <a:br>
              <a:rPr lang="en-US" sz="1100" dirty="0"/>
            </a:br>
            <a:r>
              <a:rPr lang="en-US" sz="1100" dirty="0"/>
              <a:t>allows port to reduce road congestion when ships </a:t>
            </a:r>
            <a:r>
              <a:rPr lang="en-US" sz="1100" dirty="0" smtClean="0"/>
              <a:t>are unloaded</a:t>
            </a:r>
            <a:endParaRPr lang="en-US" sz="1100" dirty="0"/>
          </a:p>
        </p:txBody>
      </p:sp>
      <p:pic>
        <p:nvPicPr>
          <p:cNvPr id="22" name="Picture 21"/>
          <p:cNvPicPr>
            <a:picLocks noChangeAspect="1"/>
          </p:cNvPicPr>
          <p:nvPr/>
        </p:nvPicPr>
        <p:blipFill rotWithShape="1">
          <a:blip r:embed="rId3" cstate="print"/>
          <a:srcRect r="2809"/>
          <a:stretch/>
        </p:blipFill>
        <p:spPr>
          <a:xfrm>
            <a:off x="4743138" y="2213260"/>
            <a:ext cx="2279754" cy="1440236"/>
          </a:xfrm>
          <a:prstGeom prst="rect">
            <a:avLst/>
          </a:prstGeom>
          <a:ln w="12700">
            <a:noFill/>
          </a:ln>
        </p:spPr>
      </p:pic>
      <p:pic>
        <p:nvPicPr>
          <p:cNvPr id="20" name="Picture 19"/>
          <p:cNvPicPr>
            <a:picLocks noChangeAspect="1"/>
          </p:cNvPicPr>
          <p:nvPr/>
        </p:nvPicPr>
        <p:blipFill>
          <a:blip r:embed="rId4" cstate="print"/>
          <a:stretch>
            <a:fillRect/>
          </a:stretch>
        </p:blipFill>
        <p:spPr>
          <a:xfrm>
            <a:off x="4805290" y="1327717"/>
            <a:ext cx="1590824" cy="702614"/>
          </a:xfrm>
          <a:prstGeom prst="rect">
            <a:avLst/>
          </a:prstGeom>
        </p:spPr>
      </p:pic>
      <p:pic>
        <p:nvPicPr>
          <p:cNvPr id="21" name="Picture 20"/>
          <p:cNvPicPr>
            <a:picLocks noChangeAspect="1"/>
          </p:cNvPicPr>
          <p:nvPr/>
        </p:nvPicPr>
        <p:blipFill>
          <a:blip r:embed="rId5" cstate="print"/>
          <a:srcRect/>
          <a:stretch>
            <a:fillRect/>
          </a:stretch>
        </p:blipFill>
        <p:spPr>
          <a:xfrm>
            <a:off x="6569035" y="1235130"/>
            <a:ext cx="2321025" cy="1440236"/>
          </a:xfrm>
          <a:prstGeom prst="rect">
            <a:avLst/>
          </a:prstGeom>
          <a:ln w="12700">
            <a:noFill/>
          </a:ln>
        </p:spPr>
      </p:pic>
    </p:spTree>
    <p:extLst>
      <p:ext uri="{BB962C8B-B14F-4D97-AF65-F5344CB8AC3E}">
        <p14:creationId xmlns:p14="http://schemas.microsoft.com/office/powerpoint/2010/main" val="2928306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5456" y="1817139"/>
            <a:ext cx="8301718" cy="2436518"/>
          </a:xfrm>
        </p:spPr>
        <p:txBody>
          <a:bodyPr/>
          <a:lstStyle/>
          <a:p>
            <a:pPr marL="166688" indent="-166688"/>
            <a:r>
              <a:rPr lang="en-US" sz="2800" dirty="0" smtClean="0"/>
              <a:t>“The </a:t>
            </a:r>
            <a:r>
              <a:rPr lang="en-US" sz="2800" dirty="0"/>
              <a:t>Internet of Everything incorporates the technology, tries to build a control process, and includes people in this process in order to build more intelligent systems...If you try to approach this type of model and you leave out processes and people, you are going to be left with half-truths, or an incomplete solution</a:t>
            </a:r>
            <a:r>
              <a:rPr lang="en-US" sz="2800" dirty="0" smtClean="0"/>
              <a:t>.”</a:t>
            </a:r>
            <a:br>
              <a:rPr lang="en-US" sz="2800" dirty="0" smtClean="0"/>
            </a:br>
            <a:r>
              <a:rPr lang="en-US" sz="2800" dirty="0" smtClean="0"/>
              <a:t/>
            </a:r>
            <a:br>
              <a:rPr lang="en-US" sz="2800" dirty="0" smtClean="0"/>
            </a:br>
            <a:r>
              <a:rPr lang="en-US" sz="2400" dirty="0"/>
              <a:t>Dr. Sebastian Saxe </a:t>
            </a:r>
            <a:br>
              <a:rPr lang="en-US" sz="2400" dirty="0"/>
            </a:br>
            <a:r>
              <a:rPr lang="en-US" sz="2400" dirty="0" smtClean="0"/>
              <a:t>Chief Information Officer, Hamburg Port Authority</a:t>
            </a:r>
            <a:endParaRPr lang="en-US" sz="2400" dirty="0"/>
          </a:p>
        </p:txBody>
      </p:sp>
    </p:spTree>
    <p:extLst>
      <p:ext uri="{BB962C8B-B14F-4D97-AF65-F5344CB8AC3E}">
        <p14:creationId xmlns:p14="http://schemas.microsoft.com/office/powerpoint/2010/main" val="1285801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5486" y="400050"/>
            <a:ext cx="8728489" cy="4237264"/>
            <a:chOff x="215486" y="400050"/>
            <a:chExt cx="8728489" cy="4237264"/>
          </a:xfrm>
        </p:grpSpPr>
        <p:sp>
          <p:nvSpPr>
            <p:cNvPr id="6" name="Isosceles Triangle 5"/>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Isosceles Triangle 6"/>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ectangle 7"/>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9" name="Rounded Rectangle 8"/>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a:t>Transparency and </a:t>
              </a:r>
              <a:r>
                <a:rPr lang="en-US" sz="2000" dirty="0" smtClean="0"/>
                <a:t>Open </a:t>
              </a:r>
              <a:r>
                <a:rPr lang="en-US" sz="2000" dirty="0"/>
                <a:t>D</a:t>
              </a:r>
              <a:r>
                <a:rPr lang="en-US" sz="2000" dirty="0" smtClean="0"/>
                <a:t>ata </a:t>
              </a:r>
              <a:r>
                <a:rPr lang="en-US" sz="2000" dirty="0"/>
                <a:t>D</a:t>
              </a:r>
              <a:r>
                <a:rPr lang="en-US" sz="2000" dirty="0" smtClean="0"/>
                <a:t>rive                          </a:t>
              </a:r>
              <a:r>
                <a:rPr lang="en-US" sz="2000" dirty="0" smtClean="0"/>
                <a:t>S</a:t>
              </a:r>
              <a:r>
                <a:rPr lang="en-US" sz="2000" dirty="0" smtClean="0"/>
                <a:t>takeholder </a:t>
              </a:r>
              <a:r>
                <a:rPr lang="en-US" sz="2000" dirty="0"/>
                <a:t>E</a:t>
              </a:r>
              <a:r>
                <a:rPr lang="en-US" sz="2000" dirty="0" smtClean="0"/>
                <a:t>ngagement</a:t>
              </a:r>
              <a:endParaRPr lang="en-US" sz="2000" dirty="0"/>
            </a:p>
          </p:txBody>
        </p:sp>
        <p:sp>
          <p:nvSpPr>
            <p:cNvPr id="10" name="Rectangle 9"/>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1" name="Oval 10"/>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8</a:t>
              </a:r>
              <a:endParaRPr lang="en-US" b="1" dirty="0"/>
            </a:p>
          </p:txBody>
        </p:sp>
      </p:grpSp>
      <p:sp>
        <p:nvSpPr>
          <p:cNvPr id="13" name="Text Placeholder 1"/>
          <p:cNvSpPr txBox="1">
            <a:spLocks/>
          </p:cNvSpPr>
          <p:nvPr/>
        </p:nvSpPr>
        <p:spPr>
          <a:xfrm>
            <a:off x="413658" y="1326166"/>
            <a:ext cx="8447207" cy="3474436"/>
          </a:xfrm>
          <a:prstGeom prst="rect">
            <a:avLst/>
          </a:prstGeom>
        </p:spPr>
        <p:txBody>
          <a:bodyPr/>
          <a:lstStyle>
            <a:lvl1pPr marL="171466" indent="-171466" algn="l" defTabSz="68586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85" indent="-215991" algn="l" defTabSz="68586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82" indent="-171443" algn="l" defTabSz="68586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79" indent="-171443" algn="l" defTabSz="68586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76" indent="-171443" algn="l" defTabSz="68586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964" indent="-171466" algn="l" defTabSz="68586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961" indent="-171443" algn="l" defTabSz="68586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520" indent="0" algn="l" defTabSz="68586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Public sector organizations can leverage IoE capabilities for more direct citizen engagement and feedback, </a:t>
            </a:r>
            <a:r>
              <a:rPr lang="en-US" sz="2000" dirty="0" smtClean="0">
                <a:solidFill>
                  <a:schemeClr val="tx2"/>
                </a:solidFill>
                <a:cs typeface="CiscoSans ExtraLight"/>
              </a:rPr>
              <a:t>and to make </a:t>
            </a:r>
            <a:r>
              <a:rPr lang="en-US" sz="2000" dirty="0">
                <a:solidFill>
                  <a:schemeClr val="tx2"/>
                </a:solidFill>
                <a:cs typeface="CiscoSans ExtraLight"/>
              </a:rPr>
              <a:t>high-impact changes to how services are delivered</a:t>
            </a:r>
          </a:p>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By opening up data to the public, organizations can create an “ecosystem” dynamic in which private citizens and businesses build new applications that increase data value and offer new services for citizens—with little or no cost to the public sector</a:t>
            </a:r>
          </a:p>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Project transparency can also help </a:t>
            </a:r>
            <a:r>
              <a:rPr lang="en-US" sz="2000" dirty="0" smtClean="0">
                <a:solidFill>
                  <a:schemeClr val="tx2"/>
                </a:solidFill>
                <a:cs typeface="CiscoSans ExtraLight"/>
              </a:rPr>
              <a:t>showcase </a:t>
            </a:r>
            <a:r>
              <a:rPr lang="en-US" sz="2000" dirty="0">
                <a:solidFill>
                  <a:schemeClr val="tx2"/>
                </a:solidFill>
                <a:cs typeface="CiscoSans ExtraLight"/>
              </a:rPr>
              <a:t>capabilities for partnership, integration with related information sources, and stakeholder education / </a:t>
            </a:r>
            <a:r>
              <a:rPr lang="en-US" sz="2000" dirty="0" smtClean="0">
                <a:solidFill>
                  <a:schemeClr val="tx2"/>
                </a:solidFill>
                <a:cs typeface="CiscoSans ExtraLight"/>
              </a:rPr>
              <a:t>best-practice </a:t>
            </a:r>
            <a:r>
              <a:rPr lang="en-US" sz="2000" dirty="0">
                <a:solidFill>
                  <a:schemeClr val="tx2"/>
                </a:solidFill>
                <a:cs typeface="CiscoSans ExtraLight"/>
              </a:rPr>
              <a:t>sharing</a:t>
            </a:r>
          </a:p>
        </p:txBody>
      </p:sp>
    </p:spTree>
    <p:extLst>
      <p:ext uri="{BB962C8B-B14F-4D97-AF65-F5344CB8AC3E}">
        <p14:creationId xmlns:p14="http://schemas.microsoft.com/office/powerpoint/2010/main" val="9473900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43205" y="1095374"/>
            <a:ext cx="4343400" cy="3605213"/>
            <a:chOff x="4800600" y="1095374"/>
            <a:chExt cx="4343400" cy="3605213"/>
          </a:xfrm>
        </p:grpSpPr>
        <p:sp>
          <p:nvSpPr>
            <p:cNvPr id="28" name="Round Same Side Corner Rectangle 27"/>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29" name="Round Same Side Corner Rectangle 28"/>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0" name="Rectangle 29"/>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11" name="Group 10"/>
          <p:cNvGrpSpPr/>
          <p:nvPr/>
        </p:nvGrpSpPr>
        <p:grpSpPr>
          <a:xfrm>
            <a:off x="158750" y="1091416"/>
            <a:ext cx="4413251" cy="722397"/>
            <a:chOff x="-2" y="1091416"/>
            <a:chExt cx="4572004" cy="722397"/>
          </a:xfrm>
        </p:grpSpPr>
        <p:sp>
          <p:nvSpPr>
            <p:cNvPr id="12" name="Rectangle 11"/>
            <p:cNvSpPr/>
            <p:nvPr/>
          </p:nvSpPr>
          <p:spPr>
            <a:xfrm rot="5400000">
              <a:off x="2032747" y="-725442"/>
              <a:ext cx="506506"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13" name="Round Same Side Corner Rectangle 12"/>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14" name="Rectangle 13"/>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15" name="Group 14"/>
          <p:cNvGrpSpPr/>
          <p:nvPr/>
        </p:nvGrpSpPr>
        <p:grpSpPr>
          <a:xfrm>
            <a:off x="158749" y="1901651"/>
            <a:ext cx="4413251" cy="728744"/>
            <a:chOff x="-3" y="2013311"/>
            <a:chExt cx="4572004" cy="728744"/>
          </a:xfrm>
        </p:grpSpPr>
        <p:sp>
          <p:nvSpPr>
            <p:cNvPr id="16" name="Rectangle 15"/>
            <p:cNvSpPr/>
            <p:nvPr/>
          </p:nvSpPr>
          <p:spPr>
            <a:xfrm rot="5400000">
              <a:off x="2028999" y="199054"/>
              <a:ext cx="513999"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17" name="Round Same Side Corner Rectangle 16"/>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18" name="Rectangle 17"/>
            <p:cNvSpPr/>
            <p:nvPr/>
          </p:nvSpPr>
          <p:spPr bwMode="auto">
            <a:xfrm>
              <a:off x="213797"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19" name="Group 18"/>
          <p:cNvGrpSpPr/>
          <p:nvPr/>
        </p:nvGrpSpPr>
        <p:grpSpPr>
          <a:xfrm>
            <a:off x="158749" y="2718233"/>
            <a:ext cx="4413251" cy="961091"/>
            <a:chOff x="-3" y="2942701"/>
            <a:chExt cx="4572004" cy="961091"/>
          </a:xfrm>
        </p:grpSpPr>
        <p:sp>
          <p:nvSpPr>
            <p:cNvPr id="20" name="Rectangle 19"/>
            <p:cNvSpPr/>
            <p:nvPr/>
          </p:nvSpPr>
          <p:spPr>
            <a:xfrm rot="5400000">
              <a:off x="1908506" y="1240297"/>
              <a:ext cx="754986"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1" name="Round Same Side Corner Rectangle 20"/>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2" name="Rectangle 21"/>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23" name="Group 22"/>
          <p:cNvGrpSpPr/>
          <p:nvPr/>
        </p:nvGrpSpPr>
        <p:grpSpPr>
          <a:xfrm>
            <a:off x="158749" y="3767161"/>
            <a:ext cx="4413251" cy="933426"/>
            <a:chOff x="-3" y="3849606"/>
            <a:chExt cx="4572004" cy="933426"/>
          </a:xfrm>
        </p:grpSpPr>
        <p:sp>
          <p:nvSpPr>
            <p:cNvPr id="24" name="Rectangle 23"/>
            <p:cNvSpPr/>
            <p:nvPr/>
          </p:nvSpPr>
          <p:spPr>
            <a:xfrm rot="5400000">
              <a:off x="1929260" y="2140292"/>
              <a:ext cx="713477"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5" name="Round Same Side Corner Rectangle 24"/>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6" name="Rectangle 25"/>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smtClean="0"/>
              <a:t>Engagement Through Open Data:</a:t>
            </a:r>
            <a:br>
              <a:rPr lang="en-GB" dirty="0" smtClean="0"/>
            </a:br>
            <a:r>
              <a:rPr lang="en-GB" sz="2000" b="1" dirty="0" smtClean="0">
                <a:solidFill>
                  <a:srgbClr val="0090A8"/>
                </a:solidFill>
              </a:rPr>
              <a:t>Water for People</a:t>
            </a:r>
            <a:endParaRPr lang="en-GB" sz="2000" b="1" dirty="0">
              <a:solidFill>
                <a:srgbClr val="0090A8"/>
              </a:solidFill>
            </a:endParaRPr>
          </a:p>
        </p:txBody>
      </p:sp>
      <p:sp>
        <p:nvSpPr>
          <p:cNvPr id="3" name="Text Placeholder 2"/>
          <p:cNvSpPr>
            <a:spLocks noGrp="1"/>
          </p:cNvSpPr>
          <p:nvPr>
            <p:ph type="body" sz="quarter" idx="4294967295"/>
          </p:nvPr>
        </p:nvSpPr>
        <p:spPr>
          <a:xfrm>
            <a:off x="4688177" y="3761490"/>
            <a:ext cx="4253456" cy="254000"/>
          </a:xfrm>
          <a:prstGeom prst="rect">
            <a:avLst/>
          </a:prstGeom>
        </p:spPr>
        <p:txBody>
          <a:bodyPr/>
          <a:lstStyle/>
          <a:p>
            <a:pPr marL="0" indent="0" algn="ctr">
              <a:spcBef>
                <a:spcPts val="400"/>
              </a:spcBef>
              <a:buNone/>
            </a:pPr>
            <a:r>
              <a:rPr lang="en-US" sz="1400" dirty="0">
                <a:solidFill>
                  <a:schemeClr val="bg1"/>
                </a:solidFill>
              </a:rPr>
              <a:t>By</a:t>
            </a:r>
            <a:r>
              <a:rPr lang="en-US" sz="1400" b="1" dirty="0">
                <a:solidFill>
                  <a:schemeClr val="bg1"/>
                </a:solidFill>
              </a:rPr>
              <a:t> sharing data and expertise</a:t>
            </a:r>
            <a:r>
              <a:rPr lang="en-US" sz="1400" dirty="0">
                <a:solidFill>
                  <a:schemeClr val="bg1"/>
                </a:solidFill>
              </a:rPr>
              <a:t>, Water for People has engaged stakeholders, proven its commitment to long-term success, and helped similar organizations do the same</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695196" y="1212965"/>
            <a:ext cx="4239418" cy="2384674"/>
          </a:xfrm>
          <a:prstGeom prst="rect">
            <a:avLst/>
          </a:prstGeom>
        </p:spPr>
      </p:pic>
      <p:sp>
        <p:nvSpPr>
          <p:cNvPr id="5" name="Text Placeholder 4"/>
          <p:cNvSpPr>
            <a:spLocks noGrp="1"/>
          </p:cNvSpPr>
          <p:nvPr>
            <p:ph type="body" sz="quarter" idx="4294967295"/>
          </p:nvPr>
        </p:nvSpPr>
        <p:spPr>
          <a:xfrm>
            <a:off x="350135" y="4069832"/>
            <a:ext cx="4221865" cy="627479"/>
          </a:xfrm>
          <a:prstGeom prst="rect">
            <a:avLst/>
          </a:prstGeom>
          <a:noFill/>
        </p:spPr>
        <p:txBody>
          <a:bodyPr wrap="square" lIns="0" rtlCol="0">
            <a:spAutoFit/>
          </a:bodyPr>
          <a:lstStyle/>
          <a:p>
            <a:pPr marL="114300" indent="-114300" defTabSz="457181">
              <a:spcBef>
                <a:spcPts val="400"/>
              </a:spcBef>
              <a:buSzPct val="100000"/>
              <a:buFont typeface="Wingdings" pitchFamily="2" charset="2"/>
              <a:buChar char="§"/>
            </a:pPr>
            <a:r>
              <a:rPr lang="en-US" sz="1100" dirty="0">
                <a:cs typeface="+mn-cs"/>
              </a:rPr>
              <a:t>FLOW helps monitor projects over </a:t>
            </a:r>
            <a:r>
              <a:rPr lang="en-US" sz="1100" dirty="0" smtClean="0">
                <a:cs typeface="+mn-cs"/>
              </a:rPr>
              <a:t>long term</a:t>
            </a:r>
            <a:r>
              <a:rPr lang="en-US" sz="1100" dirty="0">
                <a:cs typeface="+mn-cs"/>
              </a:rPr>
              <a:t>, </a:t>
            </a:r>
            <a:r>
              <a:rPr lang="en-US" sz="1100" dirty="0" smtClean="0">
                <a:cs typeface="+mn-cs"/>
              </a:rPr>
              <a:t>and share </a:t>
            </a:r>
            <a:r>
              <a:rPr lang="en-US" sz="1100" dirty="0">
                <a:cs typeface="+mn-cs"/>
              </a:rPr>
              <a:t>project status and success with investors, donors, other stakeholders</a:t>
            </a:r>
          </a:p>
          <a:p>
            <a:pPr marL="114300" indent="-114300" defTabSz="457181">
              <a:spcBef>
                <a:spcPts val="400"/>
              </a:spcBef>
              <a:buSzPct val="100000"/>
              <a:buFont typeface="Wingdings" pitchFamily="2" charset="2"/>
              <a:buChar char="§"/>
            </a:pPr>
            <a:r>
              <a:rPr lang="en-US" sz="1100" dirty="0">
                <a:cs typeface="+mn-cs"/>
              </a:rPr>
              <a:t>FLOW now used by </a:t>
            </a:r>
            <a:r>
              <a:rPr lang="en-US" sz="1100" dirty="0" smtClean="0">
                <a:cs typeface="+mn-cs"/>
              </a:rPr>
              <a:t>300+ </a:t>
            </a:r>
            <a:r>
              <a:rPr lang="en-US" sz="1100" dirty="0">
                <a:cs typeface="+mn-cs"/>
              </a:rPr>
              <a:t>organizations for field monitoring</a:t>
            </a:r>
          </a:p>
        </p:txBody>
      </p:sp>
      <p:sp>
        <p:nvSpPr>
          <p:cNvPr id="31" name="Text Placeholder 4"/>
          <p:cNvSpPr txBox="1">
            <a:spLocks/>
          </p:cNvSpPr>
          <p:nvPr/>
        </p:nvSpPr>
        <p:spPr>
          <a:xfrm>
            <a:off x="350135" y="1389063"/>
            <a:ext cx="4206875"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Provide water and sanitation services at scale in developing countries throughout the world </a:t>
            </a:r>
          </a:p>
        </p:txBody>
      </p:sp>
      <p:sp>
        <p:nvSpPr>
          <p:cNvPr id="32" name="Text Placeholder 4"/>
          <p:cNvSpPr txBox="1">
            <a:spLocks/>
          </p:cNvSpPr>
          <p:nvPr/>
        </p:nvSpPr>
        <p:spPr>
          <a:xfrm>
            <a:off x="350135" y="2206029"/>
            <a:ext cx="4206875"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Develop mobile-based program called FLOW to collect and transmit program monitoring data</a:t>
            </a:r>
          </a:p>
        </p:txBody>
      </p:sp>
      <p:sp>
        <p:nvSpPr>
          <p:cNvPr id="33" name="Text Placeholder 4"/>
          <p:cNvSpPr txBox="1">
            <a:spLocks/>
          </p:cNvSpPr>
          <p:nvPr/>
        </p:nvSpPr>
        <p:spPr>
          <a:xfrm>
            <a:off x="350135" y="3024056"/>
            <a:ext cx="4191833" cy="62747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FLOW-enabled mobile phones remotely collect data, including location data and photos, and upload them to data servers </a:t>
            </a:r>
          </a:p>
          <a:p>
            <a:r>
              <a:rPr lang="en-US" sz="1100" dirty="0"/>
              <a:t>Data </a:t>
            </a:r>
            <a:r>
              <a:rPr lang="en-US" sz="1100" dirty="0" smtClean="0"/>
              <a:t>is analyzed </a:t>
            </a:r>
            <a:r>
              <a:rPr lang="en-US" sz="1100" dirty="0"/>
              <a:t>and shared so successes can be duplicated</a:t>
            </a:r>
          </a:p>
        </p:txBody>
      </p:sp>
    </p:spTree>
    <p:extLst>
      <p:ext uri="{BB962C8B-B14F-4D97-AF65-F5344CB8AC3E}">
        <p14:creationId xmlns:p14="http://schemas.microsoft.com/office/powerpoint/2010/main" val="9758701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5486" y="400050"/>
            <a:ext cx="8728489" cy="4237264"/>
            <a:chOff x="215486" y="400050"/>
            <a:chExt cx="8728489" cy="4237264"/>
          </a:xfrm>
        </p:grpSpPr>
        <p:sp>
          <p:nvSpPr>
            <p:cNvPr id="6" name="Isosceles Triangle 5"/>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Isosceles Triangle 6"/>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ectangle 7"/>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9" name="Rounded Rectangle 8"/>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err="1"/>
                <a:t>IoE</a:t>
              </a:r>
              <a:r>
                <a:rPr lang="en-US" sz="2000" dirty="0"/>
                <a:t> </a:t>
              </a:r>
              <a:r>
                <a:rPr lang="en-US" sz="2000" dirty="0"/>
                <a:t>I</a:t>
              </a:r>
              <a:r>
                <a:rPr lang="en-US" sz="2000" dirty="0" smtClean="0"/>
                <a:t>s Catalyst </a:t>
              </a:r>
              <a:r>
                <a:rPr lang="en-US" sz="2000" dirty="0"/>
                <a:t>for </a:t>
              </a:r>
              <a:r>
                <a:rPr lang="en-US" sz="2000" dirty="0" smtClean="0"/>
                <a:t>Breaking </a:t>
              </a:r>
              <a:r>
                <a:rPr lang="en-US" sz="2000" dirty="0"/>
                <a:t>D</a:t>
              </a:r>
              <a:r>
                <a:rPr lang="en-US" sz="2000" dirty="0" smtClean="0"/>
                <a:t>own </a:t>
              </a:r>
              <a:r>
                <a:rPr lang="en-US" sz="2000" dirty="0"/>
                <a:t>O</a:t>
              </a:r>
              <a:r>
                <a:rPr lang="en-US" sz="2000" dirty="0" smtClean="0"/>
                <a:t>rganizational </a:t>
              </a:r>
              <a:r>
                <a:rPr lang="en-US" sz="2000" dirty="0"/>
                <a:t>S</a:t>
              </a:r>
              <a:r>
                <a:rPr lang="en-US" sz="2000" dirty="0" smtClean="0"/>
                <a:t>ilos</a:t>
              </a:r>
              <a:endParaRPr lang="en-US" sz="2000" dirty="0"/>
            </a:p>
          </p:txBody>
        </p:sp>
        <p:sp>
          <p:nvSpPr>
            <p:cNvPr id="10" name="Rectangle 9"/>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1" name="Oval 10"/>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smtClean="0"/>
                <a:t>9</a:t>
              </a:r>
              <a:endParaRPr lang="en-US" b="1" dirty="0"/>
            </a:p>
          </p:txBody>
        </p:sp>
      </p:grpSp>
      <p:sp>
        <p:nvSpPr>
          <p:cNvPr id="13" name="Text Placeholder 1"/>
          <p:cNvSpPr txBox="1">
            <a:spLocks/>
          </p:cNvSpPr>
          <p:nvPr/>
        </p:nvSpPr>
        <p:spPr>
          <a:xfrm>
            <a:off x="413658" y="1326166"/>
            <a:ext cx="8033299" cy="3474436"/>
          </a:xfrm>
          <a:prstGeom prst="rect">
            <a:avLst/>
          </a:prstGeom>
        </p:spPr>
        <p:txBody>
          <a:bodyPr/>
          <a:lstStyle>
            <a:lvl1pPr marL="171466" indent="-171466" algn="l" defTabSz="68586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85" indent="-215991" algn="l" defTabSz="68586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82" indent="-171443" algn="l" defTabSz="68586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79" indent="-171443" algn="l" defTabSz="68586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76" indent="-171443" algn="l" defTabSz="68586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964" indent="-171466" algn="l" defTabSz="68586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961" indent="-171443" algn="l" defTabSz="68586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520" indent="0" algn="l" defTabSz="68586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To get maximum value from </a:t>
            </a:r>
            <a:r>
              <a:rPr lang="en-US" sz="2000" dirty="0" err="1">
                <a:solidFill>
                  <a:schemeClr val="tx2"/>
                </a:solidFill>
                <a:cs typeface="CiscoSans ExtraLight"/>
              </a:rPr>
              <a:t>IoE</a:t>
            </a:r>
            <a:r>
              <a:rPr lang="en-US" sz="2000" dirty="0">
                <a:solidFill>
                  <a:schemeClr val="tx2"/>
                </a:solidFill>
                <a:cs typeface="CiscoSans ExtraLight"/>
              </a:rPr>
              <a:t>—and most technology-driven innovations—organizations must bridge agency stovepipes</a:t>
            </a:r>
          </a:p>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But </a:t>
            </a:r>
            <a:r>
              <a:rPr lang="en-US" sz="2000" dirty="0" err="1">
                <a:solidFill>
                  <a:schemeClr val="tx2"/>
                </a:solidFill>
                <a:cs typeface="CiscoSans ExtraLight"/>
              </a:rPr>
              <a:t>IoE</a:t>
            </a:r>
            <a:r>
              <a:rPr lang="en-US" sz="2000" dirty="0">
                <a:solidFill>
                  <a:schemeClr val="tx2"/>
                </a:solidFill>
                <a:cs typeface="CiscoSans ExtraLight"/>
              </a:rPr>
              <a:t> also plays a role in breaking down silos and fostering data sharing / collaboration</a:t>
            </a:r>
          </a:p>
          <a:p>
            <a:pPr marL="280976" indent="-223828">
              <a:spcBef>
                <a:spcPts val="900"/>
              </a:spcBef>
              <a:buSzPct val="80000"/>
              <a:buFont typeface="Wingdings" panose="05000000000000000000" pitchFamily="2" charset="2"/>
              <a:buChar char="§"/>
            </a:pPr>
            <a:r>
              <a:rPr lang="en-US" sz="2000" dirty="0" err="1">
                <a:solidFill>
                  <a:schemeClr val="tx2"/>
                </a:solidFill>
                <a:cs typeface="CiscoSans ExtraLight"/>
              </a:rPr>
              <a:t>IoE</a:t>
            </a:r>
            <a:r>
              <a:rPr lang="en-US" sz="2000" dirty="0">
                <a:solidFill>
                  <a:schemeClr val="tx2"/>
                </a:solidFill>
                <a:cs typeface="CiscoSans ExtraLight"/>
              </a:rPr>
              <a:t> capabilities—cloud, mobility, analytics—present the possibility of increased coordination across jurisdictions, especially to address problems that are inherently multi-jurisdictional in nature (e.g., disaster response, safety and security, transportation)</a:t>
            </a:r>
          </a:p>
        </p:txBody>
      </p:sp>
    </p:spTree>
    <p:extLst>
      <p:ext uri="{BB962C8B-B14F-4D97-AF65-F5344CB8AC3E}">
        <p14:creationId xmlns:p14="http://schemas.microsoft.com/office/powerpoint/2010/main" val="12582625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43205" y="1095374"/>
            <a:ext cx="4343400" cy="3605213"/>
            <a:chOff x="4800600" y="1095374"/>
            <a:chExt cx="4343400" cy="3605213"/>
          </a:xfrm>
        </p:grpSpPr>
        <p:sp>
          <p:nvSpPr>
            <p:cNvPr id="28" name="Round Same Side Corner Rectangle 27"/>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29" name="Round Same Side Corner Rectangle 28"/>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0" name="Rectangle 29"/>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8" name="Group 7"/>
          <p:cNvGrpSpPr/>
          <p:nvPr/>
        </p:nvGrpSpPr>
        <p:grpSpPr>
          <a:xfrm>
            <a:off x="158748" y="1091416"/>
            <a:ext cx="4413254" cy="812338"/>
            <a:chOff x="-2" y="1091416"/>
            <a:chExt cx="4572004" cy="812338"/>
          </a:xfrm>
        </p:grpSpPr>
        <p:sp>
          <p:nvSpPr>
            <p:cNvPr id="9" name="Rectangle 8"/>
            <p:cNvSpPr/>
            <p:nvPr/>
          </p:nvSpPr>
          <p:spPr>
            <a:xfrm rot="5400000">
              <a:off x="1987776" y="-680471"/>
              <a:ext cx="596447"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10" name="Round Same Side Corner Rectangle 9"/>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11" name="Rectangle 10"/>
            <p:cNvSpPr/>
            <p:nvPr/>
          </p:nvSpPr>
          <p:spPr bwMode="auto">
            <a:xfrm>
              <a:off x="213799"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12" name="Group 11"/>
          <p:cNvGrpSpPr/>
          <p:nvPr/>
        </p:nvGrpSpPr>
        <p:grpSpPr>
          <a:xfrm>
            <a:off x="158747" y="1981746"/>
            <a:ext cx="4413254" cy="914103"/>
            <a:chOff x="-3" y="2013311"/>
            <a:chExt cx="4572004" cy="914103"/>
          </a:xfrm>
        </p:grpSpPr>
        <p:sp>
          <p:nvSpPr>
            <p:cNvPr id="13" name="Rectangle 12"/>
            <p:cNvSpPr/>
            <p:nvPr/>
          </p:nvSpPr>
          <p:spPr>
            <a:xfrm rot="5400000">
              <a:off x="1936323" y="291737"/>
              <a:ext cx="699351"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14" name="Round Same Side Corner Rectangle 13"/>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15" name="Rectangle 14"/>
            <p:cNvSpPr/>
            <p:nvPr/>
          </p:nvSpPr>
          <p:spPr bwMode="auto">
            <a:xfrm>
              <a:off x="213799"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20" name="Group 19"/>
          <p:cNvGrpSpPr/>
          <p:nvPr/>
        </p:nvGrpSpPr>
        <p:grpSpPr>
          <a:xfrm>
            <a:off x="139545" y="2921510"/>
            <a:ext cx="4413254" cy="907553"/>
            <a:chOff x="-3" y="3849606"/>
            <a:chExt cx="4572004" cy="907553"/>
          </a:xfrm>
        </p:grpSpPr>
        <p:sp>
          <p:nvSpPr>
            <p:cNvPr id="21" name="Rectangle 20"/>
            <p:cNvSpPr/>
            <p:nvPr/>
          </p:nvSpPr>
          <p:spPr>
            <a:xfrm rot="5400000">
              <a:off x="1942198" y="2127357"/>
              <a:ext cx="687601"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2" name="Round Same Side Corner Rectangle 21"/>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3" name="Rectangle 22"/>
            <p:cNvSpPr/>
            <p:nvPr/>
          </p:nvSpPr>
          <p:spPr bwMode="auto">
            <a:xfrm>
              <a:off x="213796" y="3880238"/>
              <a:ext cx="2378075" cy="233910"/>
            </a:xfrm>
            <a:prstGeom prst="rect">
              <a:avLst/>
            </a:prstGeom>
          </p:spPr>
          <p:txBody>
            <a:bodyPr wrap="square" lIns="0" tIns="0" rIns="0" bIns="0" anchor="ctr">
              <a:spAutoFit/>
            </a:bodyPr>
            <a:lstStyle/>
            <a:p>
              <a:pPr>
                <a:lnSpc>
                  <a:spcPct val="95000"/>
                </a:lnSpc>
                <a:spcBef>
                  <a:spcPts val="900"/>
                </a:spcBef>
              </a:pPr>
              <a:r>
                <a:rPr lang="en-US" sz="1600" dirty="0" smtClean="0">
                  <a:solidFill>
                    <a:schemeClr val="bg1"/>
                  </a:solidFill>
                </a:rPr>
                <a:t>Solution</a:t>
              </a:r>
              <a:endParaRPr lang="en-US" sz="1600" dirty="0">
                <a:solidFill>
                  <a:schemeClr val="bg1"/>
                </a:solidFill>
              </a:endParaRPr>
            </a:p>
          </p:txBody>
        </p:sp>
      </p:grpSp>
      <p:sp>
        <p:nvSpPr>
          <p:cNvPr id="4" name="Title 3"/>
          <p:cNvSpPr>
            <a:spLocks noGrp="1"/>
          </p:cNvSpPr>
          <p:nvPr>
            <p:ph type="ctrTitle"/>
          </p:nvPr>
        </p:nvSpPr>
        <p:spPr/>
        <p:txBody>
          <a:bodyPr/>
          <a:lstStyle/>
          <a:p>
            <a:r>
              <a:rPr lang="en-GB" dirty="0" smtClean="0">
                <a:solidFill>
                  <a:srgbClr val="0090A8"/>
                </a:solidFill>
              </a:rPr>
              <a:t>Cross-agency Coordination:</a:t>
            </a:r>
            <a:r>
              <a:rPr lang="en-GB" sz="2000" b="1" dirty="0" smtClean="0">
                <a:solidFill>
                  <a:srgbClr val="0090A8"/>
                </a:solidFill>
              </a:rPr>
              <a:t/>
            </a:r>
            <a:br>
              <a:rPr lang="en-GB" sz="2000" b="1" dirty="0" smtClean="0">
                <a:solidFill>
                  <a:srgbClr val="0090A8"/>
                </a:solidFill>
              </a:rPr>
            </a:br>
            <a:r>
              <a:rPr lang="en-GB" sz="2000" b="1" dirty="0" smtClean="0">
                <a:solidFill>
                  <a:srgbClr val="0090A8"/>
                </a:solidFill>
              </a:rPr>
              <a:t>Rio de Janeiro</a:t>
            </a:r>
            <a:endParaRPr lang="en-GB" sz="2000" b="1" dirty="0">
              <a:solidFill>
                <a:srgbClr val="0090A8"/>
              </a:solidFill>
            </a:endParaRPr>
          </a:p>
        </p:txBody>
      </p:sp>
      <p:sp>
        <p:nvSpPr>
          <p:cNvPr id="3" name="Text Placeholder 2"/>
          <p:cNvSpPr>
            <a:spLocks noGrp="1"/>
          </p:cNvSpPr>
          <p:nvPr>
            <p:ph type="body" sz="quarter" idx="4294967295"/>
          </p:nvPr>
        </p:nvSpPr>
        <p:spPr>
          <a:xfrm>
            <a:off x="4854942" y="3749076"/>
            <a:ext cx="3919927" cy="252412"/>
          </a:xfrm>
          <a:prstGeom prst="rect">
            <a:avLst/>
          </a:prstGeom>
        </p:spPr>
        <p:txBody>
          <a:bodyPr/>
          <a:lstStyle/>
          <a:p>
            <a:pPr marL="0" indent="0" algn="ctr">
              <a:spcBef>
                <a:spcPts val="400"/>
              </a:spcBef>
              <a:buNone/>
            </a:pPr>
            <a:r>
              <a:rPr lang="en-US" sz="1200" b="1" dirty="0">
                <a:solidFill>
                  <a:schemeClr val="bg1"/>
                </a:solidFill>
              </a:rPr>
              <a:t>More than 50 city agencies have been connected</a:t>
            </a:r>
            <a:r>
              <a:rPr lang="en-US" sz="1200" dirty="0">
                <a:solidFill>
                  <a:schemeClr val="bg1"/>
                </a:solidFill>
              </a:rPr>
              <a:t>, and pertinent data from the agencies integrated  </a:t>
            </a:r>
          </a:p>
          <a:p>
            <a:pPr marL="0" indent="0" algn="ctr">
              <a:spcBef>
                <a:spcPts val="400"/>
              </a:spcBef>
              <a:buNone/>
            </a:pPr>
            <a:r>
              <a:rPr lang="en-US" sz="1200" dirty="0">
                <a:solidFill>
                  <a:schemeClr val="bg1"/>
                </a:solidFill>
              </a:rPr>
              <a:t>Stronger </a:t>
            </a:r>
            <a:r>
              <a:rPr lang="en-US" sz="1200" dirty="0" smtClean="0">
                <a:solidFill>
                  <a:schemeClr val="bg1"/>
                </a:solidFill>
              </a:rPr>
              <a:t>connections among citizens, government,   and media</a:t>
            </a:r>
            <a:endParaRPr lang="en-US" sz="1200" dirty="0">
              <a:solidFill>
                <a:schemeClr val="bg1"/>
              </a:solidFill>
            </a:endParaRPr>
          </a:p>
        </p:txBody>
      </p:sp>
      <p:sp>
        <p:nvSpPr>
          <p:cNvPr id="31" name="Text Placeholder 4"/>
          <p:cNvSpPr txBox="1">
            <a:spLocks/>
          </p:cNvSpPr>
          <p:nvPr/>
        </p:nvSpPr>
        <p:spPr>
          <a:xfrm>
            <a:off x="365125" y="1391015"/>
            <a:ext cx="4131080" cy="466666"/>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Improve safety and incident response</a:t>
            </a:r>
          </a:p>
          <a:p>
            <a:r>
              <a:rPr lang="en-US" sz="1100" dirty="0"/>
              <a:t>Coordinate/integrate operations of multiple agencies</a:t>
            </a:r>
          </a:p>
        </p:txBody>
      </p:sp>
      <p:sp>
        <p:nvSpPr>
          <p:cNvPr id="32" name="Text Placeholder 4"/>
          <p:cNvSpPr txBox="1">
            <a:spLocks/>
          </p:cNvSpPr>
          <p:nvPr/>
        </p:nvSpPr>
        <p:spPr>
          <a:xfrm>
            <a:off x="349951" y="2282929"/>
            <a:ext cx="4169135" cy="824841"/>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smtClean="0"/>
              <a:t>Collect and analyze </a:t>
            </a:r>
            <a:r>
              <a:rPr lang="en-US" sz="1100" dirty="0"/>
              <a:t>information from sensors </a:t>
            </a:r>
            <a:r>
              <a:rPr lang="en-US" sz="1100" dirty="0" smtClean="0"/>
              <a:t>and </a:t>
            </a:r>
            <a:r>
              <a:rPr lang="en-US" sz="1100" dirty="0"/>
              <a:t>other sources to make informed operational decisions in city </a:t>
            </a:r>
            <a:r>
              <a:rPr lang="en-US" sz="1100" dirty="0" smtClean="0"/>
              <a:t>management</a:t>
            </a:r>
          </a:p>
          <a:p>
            <a:r>
              <a:rPr lang="en-US" sz="1100" dirty="0" smtClean="0"/>
              <a:t>Alert </a:t>
            </a:r>
            <a:r>
              <a:rPr lang="en-US" sz="1100" dirty="0"/>
              <a:t>citizens of disasters or other problems </a:t>
            </a:r>
          </a:p>
          <a:p>
            <a:endParaRPr lang="en-US" dirty="0"/>
          </a:p>
        </p:txBody>
      </p:sp>
      <p:pic>
        <p:nvPicPr>
          <p:cNvPr id="6" name="Picture 5"/>
          <p:cNvPicPr>
            <a:picLocks noChangeAspect="1"/>
          </p:cNvPicPr>
          <p:nvPr/>
        </p:nvPicPr>
        <p:blipFill rotWithShape="1">
          <a:blip r:embed="rId3"/>
          <a:srcRect l="3390" r="2518"/>
          <a:stretch/>
        </p:blipFill>
        <p:spPr>
          <a:xfrm>
            <a:off x="4676033" y="1159742"/>
            <a:ext cx="4271930" cy="2553872"/>
          </a:xfrm>
          <a:prstGeom prst="rect">
            <a:avLst/>
          </a:prstGeom>
        </p:spPr>
      </p:pic>
      <p:grpSp>
        <p:nvGrpSpPr>
          <p:cNvPr id="26" name="Group 25"/>
          <p:cNvGrpSpPr/>
          <p:nvPr/>
        </p:nvGrpSpPr>
        <p:grpSpPr>
          <a:xfrm>
            <a:off x="129883" y="3865798"/>
            <a:ext cx="4413252" cy="848373"/>
            <a:chOff x="-3" y="2942701"/>
            <a:chExt cx="4572004" cy="868943"/>
          </a:xfrm>
        </p:grpSpPr>
        <p:sp>
          <p:nvSpPr>
            <p:cNvPr id="33" name="Rectangle 32"/>
            <p:cNvSpPr/>
            <p:nvPr/>
          </p:nvSpPr>
          <p:spPr>
            <a:xfrm rot="5400000">
              <a:off x="1954580" y="1194223"/>
              <a:ext cx="66283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4" name="Round Same Side Corner Rectangle 33"/>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5" name="Rectangle 34"/>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smtClean="0">
                  <a:solidFill>
                    <a:schemeClr val="bg1"/>
                  </a:solidFill>
                </a:rPr>
                <a:t>Impact</a:t>
              </a:r>
              <a:endParaRPr lang="en-US" sz="1600" dirty="0">
                <a:solidFill>
                  <a:schemeClr val="bg1"/>
                </a:solidFill>
              </a:endParaRPr>
            </a:p>
          </p:txBody>
        </p:sp>
      </p:grpSp>
      <p:sp>
        <p:nvSpPr>
          <p:cNvPr id="36" name="Text Placeholder 4"/>
          <p:cNvSpPr txBox="1">
            <a:spLocks/>
          </p:cNvSpPr>
          <p:nvPr/>
        </p:nvSpPr>
        <p:spPr>
          <a:xfrm>
            <a:off x="261815" y="3214608"/>
            <a:ext cx="4234389" cy="627479"/>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Integrates information from multiple government agencies and private sources to improve city safety and incident response </a:t>
            </a:r>
          </a:p>
          <a:p>
            <a:r>
              <a:rPr lang="en-US" sz="1100" dirty="0" smtClean="0"/>
              <a:t>Communication </a:t>
            </a:r>
            <a:r>
              <a:rPr lang="en-US" sz="1100" dirty="0"/>
              <a:t>with </a:t>
            </a:r>
            <a:r>
              <a:rPr lang="en-US" sz="1100" dirty="0" smtClean="0"/>
              <a:t>public </a:t>
            </a:r>
            <a:r>
              <a:rPr lang="en-US" sz="1100" dirty="0" smtClean="0"/>
              <a:t>through news, social </a:t>
            </a:r>
            <a:r>
              <a:rPr lang="en-US" sz="1100" dirty="0"/>
              <a:t>media, </a:t>
            </a:r>
            <a:r>
              <a:rPr lang="en-US" sz="1100" dirty="0" smtClean="0"/>
              <a:t>sirens</a:t>
            </a:r>
            <a:endParaRPr lang="en-US" sz="1100" dirty="0"/>
          </a:p>
        </p:txBody>
      </p:sp>
      <p:sp>
        <p:nvSpPr>
          <p:cNvPr id="37" name="Text Placeholder 4"/>
          <p:cNvSpPr txBox="1">
            <a:spLocks/>
          </p:cNvSpPr>
          <p:nvPr/>
        </p:nvSpPr>
        <p:spPr>
          <a:xfrm>
            <a:off x="259294" y="4121352"/>
            <a:ext cx="4307944" cy="824841"/>
          </a:xfrm>
          <a:prstGeom prst="rect">
            <a:avLst/>
          </a:prstGeom>
          <a:noFill/>
        </p:spPr>
        <p:txBody>
          <a:bodyPr wrap="square" lIns="0" rtlCol="0">
            <a:spAutoFit/>
          </a:bodyPr>
          <a:lstStyle>
            <a:lvl1pPr marL="171466" indent="-171466" algn="l" defTabSz="68586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85" indent="-215991" algn="l" defTabSz="68586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82" indent="-171443" algn="l" defTabSz="68586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79" indent="-171443" algn="l" defTabSz="68586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76" indent="-171443" algn="l" defTabSz="68586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964" indent="-171466" algn="l" defTabSz="68586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961" indent="-171443" algn="l" defTabSz="68586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520" indent="0" algn="l" defTabSz="68586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14300" indent="-114300" defTabSz="457181">
              <a:spcBef>
                <a:spcPts val="400"/>
              </a:spcBef>
              <a:buSzPct val="100000"/>
              <a:buFont typeface="Wingdings" pitchFamily="2" charset="2"/>
              <a:buChar char="§"/>
            </a:pPr>
            <a:r>
              <a:rPr lang="en-US" sz="1100" dirty="0" smtClean="0"/>
              <a:t>More </a:t>
            </a:r>
            <a:r>
              <a:rPr lang="en-US" sz="1100" dirty="0"/>
              <a:t>than 50 city agencies connected, with integration </a:t>
            </a:r>
            <a:r>
              <a:rPr lang="en-US" sz="1100" dirty="0" smtClean="0"/>
              <a:t>of agencies</a:t>
            </a:r>
            <a:r>
              <a:rPr lang="en-US" sz="1100" dirty="0"/>
              <a:t>’ pertinent </a:t>
            </a:r>
            <a:r>
              <a:rPr lang="en-US" sz="1100" dirty="0" smtClean="0"/>
              <a:t>data</a:t>
            </a:r>
          </a:p>
          <a:p>
            <a:pPr marL="114300" indent="-114300" defTabSz="457181">
              <a:spcBef>
                <a:spcPts val="400"/>
              </a:spcBef>
              <a:buSzPct val="100000"/>
              <a:buFont typeface="Wingdings" pitchFamily="2" charset="2"/>
              <a:buChar char="§"/>
            </a:pPr>
            <a:r>
              <a:rPr lang="en-US" sz="1100" dirty="0" smtClean="0"/>
              <a:t>Better coordination among </a:t>
            </a:r>
            <a:r>
              <a:rPr lang="en-US" sz="1100" dirty="0" smtClean="0"/>
              <a:t>agencies </a:t>
            </a:r>
            <a:r>
              <a:rPr lang="en-US" sz="1100" dirty="0" smtClean="0"/>
              <a:t>during disasters, big events</a:t>
            </a:r>
            <a:endParaRPr lang="en-US" sz="1100" dirty="0"/>
          </a:p>
          <a:p>
            <a:pPr marL="114300" indent="-114300" defTabSz="457181">
              <a:spcBef>
                <a:spcPts val="400"/>
              </a:spcBef>
              <a:buSzPct val="100000"/>
              <a:buFont typeface="Wingdings" pitchFamily="2" charset="2"/>
              <a:buChar char="§"/>
            </a:pPr>
            <a:endParaRPr lang="en-US" sz="1000" dirty="0">
              <a:cs typeface="+mn-cs"/>
            </a:endParaRPr>
          </a:p>
        </p:txBody>
      </p:sp>
      <p:pic>
        <p:nvPicPr>
          <p:cNvPr id="17" name="Picture 16"/>
          <p:cNvPicPr>
            <a:picLocks noChangeAspect="1"/>
          </p:cNvPicPr>
          <p:nvPr/>
        </p:nvPicPr>
        <p:blipFill>
          <a:blip r:embed="rId4"/>
          <a:stretch>
            <a:fillRect/>
          </a:stretch>
        </p:blipFill>
        <p:spPr>
          <a:xfrm>
            <a:off x="4769832" y="1259679"/>
            <a:ext cx="550839" cy="826259"/>
          </a:xfrm>
          <a:prstGeom prst="rect">
            <a:avLst/>
          </a:prstGeom>
        </p:spPr>
      </p:pic>
    </p:spTree>
    <p:extLst>
      <p:ext uri="{BB962C8B-B14F-4D97-AF65-F5344CB8AC3E}">
        <p14:creationId xmlns:p14="http://schemas.microsoft.com/office/powerpoint/2010/main" val="20114823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Governments </a:t>
            </a:r>
            <a:r>
              <a:rPr lang="en-US" dirty="0" smtClean="0"/>
              <a:t>Are Struggling </a:t>
            </a:r>
            <a:r>
              <a:rPr lang="en-US" dirty="0" smtClean="0"/>
              <a:t>to </a:t>
            </a:r>
            <a:r>
              <a:rPr lang="en-US" dirty="0" smtClean="0"/>
              <a:t>Do </a:t>
            </a:r>
            <a:r>
              <a:rPr lang="en-US" dirty="0" smtClean="0"/>
              <a:t>More with Less</a:t>
            </a:r>
            <a:endParaRPr lang="en-US" dirty="0"/>
          </a:p>
        </p:txBody>
      </p:sp>
      <p:sp>
        <p:nvSpPr>
          <p:cNvPr id="2" name="TextBox 1"/>
          <p:cNvSpPr txBox="1"/>
          <p:nvPr/>
        </p:nvSpPr>
        <p:spPr>
          <a:xfrm>
            <a:off x="-1160174" y="4304376"/>
            <a:ext cx="184731" cy="369332"/>
          </a:xfrm>
          <a:prstGeom prst="rect">
            <a:avLst/>
          </a:prstGeom>
          <a:noFill/>
        </p:spPr>
        <p:txBody>
          <a:bodyPr wrap="none" rtlCol="0">
            <a:spAutoFit/>
          </a:bodyPr>
          <a:lstStyle/>
          <a:p>
            <a:endParaRPr lang="en-US" dirty="0"/>
          </a:p>
        </p:txBody>
      </p:sp>
      <p:grpSp>
        <p:nvGrpSpPr>
          <p:cNvPr id="1028" name="Group 1027"/>
          <p:cNvGrpSpPr/>
          <p:nvPr/>
        </p:nvGrpSpPr>
        <p:grpSpPr>
          <a:xfrm>
            <a:off x="0" y="1011917"/>
            <a:ext cx="9144000" cy="493033"/>
            <a:chOff x="0" y="1011917"/>
            <a:chExt cx="9144000" cy="493033"/>
          </a:xfrm>
        </p:grpSpPr>
        <p:sp>
          <p:nvSpPr>
            <p:cNvPr id="34" name="Rectangle 6"/>
            <p:cNvSpPr>
              <a:spLocks noChangeArrowheads="1"/>
            </p:cNvSpPr>
            <p:nvPr/>
          </p:nvSpPr>
          <p:spPr bwMode="auto">
            <a:xfrm>
              <a:off x="0" y="1011917"/>
              <a:ext cx="9144000" cy="493033"/>
            </a:xfrm>
            <a:custGeom>
              <a:avLst/>
              <a:gdLst>
                <a:gd name="T0" fmla="*/ 0 w 9144000"/>
                <a:gd name="T1" fmla="*/ 0 h 1477963"/>
                <a:gd name="T2" fmla="*/ 9144000 w 9144000"/>
                <a:gd name="T3" fmla="*/ 0 h 1477963"/>
                <a:gd name="T4" fmla="*/ 9144000 w 9144000"/>
                <a:gd name="T5" fmla="*/ 0 h 1477963"/>
                <a:gd name="T6" fmla="*/ 9144000 w 9144000"/>
                <a:gd name="T7" fmla="*/ 1477963 h 1477963"/>
                <a:gd name="T8" fmla="*/ 9144000 w 9144000"/>
                <a:gd name="T9" fmla="*/ 1477963 h 1477963"/>
                <a:gd name="T10" fmla="*/ 0 w 9144000"/>
                <a:gd name="T11" fmla="*/ 1477963 h 1477963"/>
                <a:gd name="T12" fmla="*/ 0 w 9144000"/>
                <a:gd name="T13" fmla="*/ 1477963 h 1477963"/>
                <a:gd name="T14" fmla="*/ 0 w 9144000"/>
                <a:gd name="T15" fmla="*/ 0 h 1477963"/>
                <a:gd name="T16" fmla="*/ 0 w 9144000"/>
                <a:gd name="T17" fmla="*/ 0 h 1477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44000" h="1477963">
                  <a:moveTo>
                    <a:pt x="0" y="0"/>
                  </a:moveTo>
                  <a:lnTo>
                    <a:pt x="9144000" y="0"/>
                  </a:lnTo>
                  <a:lnTo>
                    <a:pt x="9144000" y="1477963"/>
                  </a:lnTo>
                  <a:lnTo>
                    <a:pt x="0" y="1477963"/>
                  </a:lnTo>
                  <a:lnTo>
                    <a:pt x="0" y="0"/>
                  </a:lnTo>
                  <a:close/>
                </a:path>
              </a:pathLst>
            </a:custGeom>
            <a:gradFill flip="none" rotWithShape="1">
              <a:gsLst>
                <a:gs pos="0">
                  <a:schemeClr val="accent1"/>
                </a:gs>
                <a:gs pos="77000">
                  <a:schemeClr val="accent5"/>
                </a:gs>
                <a:gs pos="100000">
                  <a:srgbClr val="39BBB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54864" rtlCol="0" anchor="ctr"/>
            <a:lstStyle/>
            <a:p>
              <a:pPr algn="ctr"/>
              <a:endParaRPr lang="en-US" sz="1600" dirty="0">
                <a:solidFill>
                  <a:schemeClr val="lt1"/>
                </a:solidFill>
              </a:endParaRPr>
            </a:p>
          </p:txBody>
        </p:sp>
        <p:sp>
          <p:nvSpPr>
            <p:cNvPr id="35" name="TextBox 34"/>
            <p:cNvSpPr txBox="1"/>
            <p:nvPr/>
          </p:nvSpPr>
          <p:spPr>
            <a:xfrm>
              <a:off x="492981" y="1073254"/>
              <a:ext cx="815803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54864"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t>Financial Resources at Breaking Point</a:t>
              </a:r>
            </a:p>
          </p:txBody>
        </p:sp>
      </p:grpSp>
      <p:grpSp>
        <p:nvGrpSpPr>
          <p:cNvPr id="1029" name="Group 1028"/>
          <p:cNvGrpSpPr/>
          <p:nvPr/>
        </p:nvGrpSpPr>
        <p:grpSpPr>
          <a:xfrm>
            <a:off x="2507359" y="2474811"/>
            <a:ext cx="4129282" cy="1171904"/>
            <a:chOff x="2496989" y="2471868"/>
            <a:chExt cx="4150022" cy="1177790"/>
          </a:xfrm>
        </p:grpSpPr>
        <p:pic>
          <p:nvPicPr>
            <p:cNvPr id="1026" name="Picture 2" descr="C:\Users\greg\Downloads\shutterstock_10696878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38223" b="19292"/>
            <a:stretch/>
          </p:blipFill>
          <p:spPr bwMode="auto">
            <a:xfrm>
              <a:off x="2496989" y="2471868"/>
              <a:ext cx="4150022" cy="11777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721210" y="2891486"/>
              <a:ext cx="170158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54864"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3900" b="1" spc="50" dirty="0" smtClean="0">
                  <a:ln w="12700" cmpd="sng">
                    <a:solidFill>
                      <a:schemeClr val="accent5"/>
                    </a:solidFill>
                    <a:prstDash val="solid"/>
                  </a:ln>
                  <a:gradFill flip="none" rotWithShape="1">
                    <a:gsLst>
                      <a:gs pos="0">
                        <a:schemeClr val="accent6">
                          <a:alpha val="75000"/>
                        </a:schemeClr>
                      </a:gs>
                      <a:gs pos="50000">
                        <a:schemeClr val="accent6">
                          <a:tint val="44500"/>
                          <a:satMod val="160000"/>
                          <a:alpha val="15000"/>
                        </a:schemeClr>
                      </a:gs>
                      <a:gs pos="100000">
                        <a:schemeClr val="accent6">
                          <a:alpha val="75000"/>
                        </a:schemeClr>
                      </a:gs>
                    </a:gsLst>
                    <a:lin ang="16200000" scaled="1"/>
                    <a:tileRect/>
                  </a:gradFill>
                  <a:effectLst/>
                </a:rPr>
                <a:t>$</a:t>
              </a:r>
              <a:endParaRPr lang="en-US" sz="23900" b="1" spc="50" dirty="0">
                <a:ln w="12700" cmpd="sng">
                  <a:solidFill>
                    <a:schemeClr val="accent5"/>
                  </a:solidFill>
                  <a:prstDash val="solid"/>
                </a:ln>
                <a:gradFill flip="none" rotWithShape="1">
                  <a:gsLst>
                    <a:gs pos="0">
                      <a:schemeClr val="accent6">
                        <a:alpha val="75000"/>
                      </a:schemeClr>
                    </a:gs>
                    <a:gs pos="50000">
                      <a:schemeClr val="accent6">
                        <a:tint val="44500"/>
                        <a:satMod val="160000"/>
                        <a:alpha val="15000"/>
                      </a:schemeClr>
                    </a:gs>
                    <a:gs pos="100000">
                      <a:schemeClr val="accent6">
                        <a:alpha val="75000"/>
                      </a:schemeClr>
                    </a:gs>
                  </a:gsLst>
                  <a:lin ang="16200000" scaled="1"/>
                  <a:tileRect/>
                </a:gradFill>
                <a:effectLst/>
              </a:endParaRPr>
            </a:p>
          </p:txBody>
        </p:sp>
      </p:grpSp>
      <p:grpSp>
        <p:nvGrpSpPr>
          <p:cNvPr id="1027" name="Group 1026"/>
          <p:cNvGrpSpPr/>
          <p:nvPr/>
        </p:nvGrpSpPr>
        <p:grpSpPr>
          <a:xfrm>
            <a:off x="333321" y="1743488"/>
            <a:ext cx="2174550" cy="2847427"/>
            <a:chOff x="333321" y="1759393"/>
            <a:chExt cx="2174550" cy="2847427"/>
          </a:xfrm>
        </p:grpSpPr>
        <p:grpSp>
          <p:nvGrpSpPr>
            <p:cNvPr id="1024" name="Group 1023"/>
            <p:cNvGrpSpPr/>
            <p:nvPr/>
          </p:nvGrpSpPr>
          <p:grpSpPr>
            <a:xfrm>
              <a:off x="365125" y="1759393"/>
              <a:ext cx="2142746" cy="2665035"/>
              <a:chOff x="1245317" y="602951"/>
              <a:chExt cx="2142746" cy="2665035"/>
            </a:xfrm>
          </p:grpSpPr>
          <p:sp>
            <p:nvSpPr>
              <p:cNvPr id="18" name="Rectangle 17"/>
              <p:cNvSpPr/>
              <p:nvPr/>
            </p:nvSpPr>
            <p:spPr>
              <a:xfrm>
                <a:off x="1245317" y="1152087"/>
                <a:ext cx="2142746" cy="2115899"/>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1"/>
              <p:cNvSpPr/>
              <p:nvPr/>
            </p:nvSpPr>
            <p:spPr>
              <a:xfrm>
                <a:off x="1245317" y="602951"/>
                <a:ext cx="2142746" cy="686186"/>
              </a:xfrm>
              <a:prstGeom prst="round2SameRect">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3" name="Rectangle 22"/>
              <p:cNvSpPr/>
              <p:nvPr/>
            </p:nvSpPr>
            <p:spPr bwMode="auto">
              <a:xfrm>
                <a:off x="1415333" y="653657"/>
                <a:ext cx="1802714" cy="584775"/>
              </a:xfrm>
              <a:prstGeom prst="rect">
                <a:avLst/>
              </a:prstGeom>
            </p:spPr>
            <p:txBody>
              <a:bodyPr wrap="square" lIns="0" tIns="0" rIns="0" bIns="0" anchor="ctr">
                <a:spAutoFit/>
              </a:bodyPr>
              <a:lstStyle/>
              <a:p>
                <a:pPr algn="ctr">
                  <a:lnSpc>
                    <a:spcPct val="95000"/>
                  </a:lnSpc>
                  <a:spcBef>
                    <a:spcPts val="900"/>
                  </a:spcBef>
                </a:pPr>
                <a:r>
                  <a:rPr lang="en-US" sz="2000" dirty="0">
                    <a:solidFill>
                      <a:schemeClr val="bg1"/>
                    </a:solidFill>
                  </a:rPr>
                  <a:t>Current </a:t>
                </a:r>
                <a:r>
                  <a:rPr lang="en-US" sz="2000" dirty="0" smtClean="0">
                    <a:solidFill>
                      <a:schemeClr val="bg1"/>
                    </a:solidFill>
                  </a:rPr>
                  <a:t>Environment</a:t>
                </a:r>
                <a:endParaRPr lang="en-US" sz="2000" dirty="0">
                  <a:solidFill>
                    <a:schemeClr val="bg1"/>
                  </a:solidFill>
                </a:endParaRPr>
              </a:p>
            </p:txBody>
          </p:sp>
        </p:grpSp>
        <p:sp>
          <p:nvSpPr>
            <p:cNvPr id="3" name="TextBox 2"/>
            <p:cNvSpPr txBox="1"/>
            <p:nvPr/>
          </p:nvSpPr>
          <p:spPr>
            <a:xfrm>
              <a:off x="333321" y="2567544"/>
              <a:ext cx="2004534" cy="2039276"/>
            </a:xfrm>
            <a:prstGeom prst="rect">
              <a:avLst/>
            </a:prstGeom>
            <a:noFill/>
          </p:spPr>
          <p:txBody>
            <a:bodyPr wrap="square" rtlCol="0">
              <a:spAutoFit/>
            </a:bodyPr>
            <a:lstStyle/>
            <a:p>
              <a:pPr marL="280976" indent="-223828" defTabSz="685862">
                <a:lnSpc>
                  <a:spcPct val="95000"/>
                </a:lnSpc>
                <a:spcBef>
                  <a:spcPts val="400"/>
                </a:spcBef>
                <a:buClr>
                  <a:schemeClr val="tx2"/>
                </a:buClr>
                <a:buSzPct val="80000"/>
                <a:buFont typeface="Wingdings" panose="05000000000000000000" pitchFamily="2" charset="2"/>
                <a:buChar char="§"/>
              </a:pPr>
              <a:r>
                <a:rPr lang="en-US" dirty="0" smtClean="0">
                  <a:solidFill>
                    <a:schemeClr val="tx2"/>
                  </a:solidFill>
                  <a:cs typeface="CiscoSans ExtraLight"/>
                </a:rPr>
                <a:t>Continued </a:t>
              </a:r>
              <a:r>
                <a:rPr lang="en-US" dirty="0" smtClean="0">
                  <a:solidFill>
                    <a:schemeClr val="tx2"/>
                  </a:solidFill>
                  <a:cs typeface="CiscoSans ExtraLight"/>
                </a:rPr>
                <a:t>macro</a:t>
              </a:r>
              <a:r>
                <a:rPr lang="en-US" dirty="0" smtClean="0">
                  <a:solidFill>
                    <a:schemeClr val="tx2"/>
                  </a:solidFill>
                  <a:cs typeface="CiscoSans ExtraLight"/>
                </a:rPr>
                <a:t>-economic </a:t>
              </a:r>
              <a:r>
                <a:rPr lang="en-US" dirty="0" smtClean="0">
                  <a:solidFill>
                    <a:schemeClr val="tx2"/>
                  </a:solidFill>
                  <a:cs typeface="CiscoSans ExtraLight"/>
                </a:rPr>
                <a:t>weakness</a:t>
              </a:r>
              <a:endParaRPr lang="en-US" dirty="0">
                <a:solidFill>
                  <a:schemeClr val="tx2"/>
                </a:solidFill>
                <a:cs typeface="CiscoSans ExtraLight"/>
              </a:endParaRPr>
            </a:p>
            <a:p>
              <a:pPr marL="280976" indent="-22382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Lower </a:t>
              </a:r>
              <a:r>
                <a:rPr lang="en-US" dirty="0" smtClean="0">
                  <a:solidFill>
                    <a:schemeClr val="tx2"/>
                  </a:solidFill>
                  <a:cs typeface="CiscoSans ExtraLight"/>
                </a:rPr>
                <a:t>tax </a:t>
              </a:r>
              <a:r>
                <a:rPr lang="en-US" dirty="0">
                  <a:solidFill>
                    <a:schemeClr val="tx2"/>
                  </a:solidFill>
                  <a:cs typeface="CiscoSans ExtraLight"/>
                </a:rPr>
                <a:t>receipts</a:t>
              </a:r>
            </a:p>
            <a:p>
              <a:pPr marL="280976" indent="-22382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Fiscal austerity</a:t>
              </a:r>
            </a:p>
          </p:txBody>
        </p:sp>
      </p:grpSp>
      <p:grpSp>
        <p:nvGrpSpPr>
          <p:cNvPr id="1025" name="Group 1024"/>
          <p:cNvGrpSpPr/>
          <p:nvPr/>
        </p:nvGrpSpPr>
        <p:grpSpPr>
          <a:xfrm>
            <a:off x="6607534" y="1743488"/>
            <a:ext cx="2171341" cy="2652063"/>
            <a:chOff x="6607534" y="1759393"/>
            <a:chExt cx="2171341" cy="2652063"/>
          </a:xfrm>
        </p:grpSpPr>
        <p:grpSp>
          <p:nvGrpSpPr>
            <p:cNvPr id="31" name="Group 30"/>
            <p:cNvGrpSpPr/>
            <p:nvPr/>
          </p:nvGrpSpPr>
          <p:grpSpPr>
            <a:xfrm>
              <a:off x="6636131" y="1759393"/>
              <a:ext cx="2142744" cy="2652063"/>
              <a:chOff x="5760853" y="616949"/>
              <a:chExt cx="2142744" cy="2652063"/>
            </a:xfrm>
          </p:grpSpPr>
          <p:sp>
            <p:nvSpPr>
              <p:cNvPr id="25" name="Rectangle 24"/>
              <p:cNvSpPr/>
              <p:nvPr/>
            </p:nvSpPr>
            <p:spPr>
              <a:xfrm>
                <a:off x="5760853" y="1161356"/>
                <a:ext cx="2142744" cy="2107656"/>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 Same Side Corner Rectangle 28"/>
              <p:cNvSpPr/>
              <p:nvPr/>
            </p:nvSpPr>
            <p:spPr>
              <a:xfrm>
                <a:off x="5760853" y="616949"/>
                <a:ext cx="2142744" cy="658190"/>
              </a:xfrm>
              <a:prstGeom prst="round2Same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smtClean="0"/>
              </a:p>
            </p:txBody>
          </p:sp>
          <p:sp>
            <p:nvSpPr>
              <p:cNvPr id="30" name="Rectangle 29"/>
              <p:cNvSpPr/>
              <p:nvPr/>
            </p:nvSpPr>
            <p:spPr bwMode="auto">
              <a:xfrm>
                <a:off x="6070954" y="653657"/>
                <a:ext cx="1522542" cy="584775"/>
              </a:xfrm>
              <a:prstGeom prst="rect">
                <a:avLst/>
              </a:prstGeom>
            </p:spPr>
            <p:txBody>
              <a:bodyPr wrap="square" lIns="0" tIns="0" rIns="0" bIns="0" anchor="ctr">
                <a:spAutoFit/>
              </a:bodyPr>
              <a:lstStyle/>
              <a:p>
                <a:pPr algn="ctr">
                  <a:lnSpc>
                    <a:spcPct val="95000"/>
                  </a:lnSpc>
                  <a:spcBef>
                    <a:spcPts val="900"/>
                  </a:spcBef>
                </a:pPr>
                <a:r>
                  <a:rPr lang="en-US" sz="2000" dirty="0">
                    <a:solidFill>
                      <a:schemeClr val="bg1"/>
                    </a:solidFill>
                  </a:rPr>
                  <a:t>Citizen </a:t>
                </a:r>
                <a:r>
                  <a:rPr lang="en-US" sz="2000" dirty="0" smtClean="0">
                    <a:solidFill>
                      <a:schemeClr val="bg1"/>
                    </a:solidFill>
                  </a:rPr>
                  <a:t>Demands</a:t>
                </a:r>
                <a:endParaRPr lang="en-US" sz="2000" dirty="0">
                  <a:solidFill>
                    <a:schemeClr val="bg1"/>
                  </a:solidFill>
                </a:endParaRPr>
              </a:p>
            </p:txBody>
          </p:sp>
        </p:grpSp>
        <p:sp>
          <p:nvSpPr>
            <p:cNvPr id="7" name="TextBox 6"/>
            <p:cNvSpPr txBox="1"/>
            <p:nvPr/>
          </p:nvSpPr>
          <p:spPr>
            <a:xfrm>
              <a:off x="6607534" y="2567544"/>
              <a:ext cx="2139537" cy="1144929"/>
            </a:xfrm>
            <a:prstGeom prst="rect">
              <a:avLst/>
            </a:prstGeom>
            <a:noFill/>
          </p:spPr>
          <p:txBody>
            <a:bodyPr wrap="square" rtlCol="0">
              <a:spAutoFit/>
            </a:bodyPr>
            <a:lstStyle/>
            <a:p>
              <a:pPr marL="280976" indent="-22382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Improved transportation, education, healthcare, etc.</a:t>
              </a:r>
            </a:p>
          </p:txBody>
        </p:sp>
      </p:grpSp>
    </p:spTree>
    <p:extLst>
      <p:ext uri="{BB962C8B-B14F-4D97-AF65-F5344CB8AC3E}">
        <p14:creationId xmlns:p14="http://schemas.microsoft.com/office/powerpoint/2010/main" val="3439188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anim calcmode="lin" valueType="num">
                                      <p:cBhvr>
                                        <p:cTn id="12" dur="1000" fill="hold"/>
                                        <p:tgtEl>
                                          <p:spTgt spid="1027"/>
                                        </p:tgtEl>
                                        <p:attrNameLst>
                                          <p:attrName>ppt_x</p:attrName>
                                        </p:attrNameLst>
                                      </p:cBhvr>
                                      <p:tavLst>
                                        <p:tav tm="0">
                                          <p:val>
                                            <p:strVal val="#ppt_x"/>
                                          </p:val>
                                        </p:tav>
                                        <p:tav tm="100000">
                                          <p:val>
                                            <p:strVal val="#ppt_x"/>
                                          </p:val>
                                        </p:tav>
                                      </p:tavLst>
                                    </p:anim>
                                    <p:anim calcmode="lin" valueType="num">
                                      <p:cBhvr>
                                        <p:cTn id="13" dur="1000" fill="hold"/>
                                        <p:tgtEl>
                                          <p:spTgt spid="102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fade">
                                      <p:cBhvr>
                                        <p:cTn id="16" dur="1000"/>
                                        <p:tgtEl>
                                          <p:spTgt spid="1025"/>
                                        </p:tgtEl>
                                      </p:cBhvr>
                                    </p:animEffect>
                                    <p:anim calcmode="lin" valueType="num">
                                      <p:cBhvr>
                                        <p:cTn id="17" dur="1000" fill="hold"/>
                                        <p:tgtEl>
                                          <p:spTgt spid="1025"/>
                                        </p:tgtEl>
                                        <p:attrNameLst>
                                          <p:attrName>ppt_x</p:attrName>
                                        </p:attrNameLst>
                                      </p:cBhvr>
                                      <p:tavLst>
                                        <p:tav tm="0">
                                          <p:val>
                                            <p:strVal val="#ppt_x"/>
                                          </p:val>
                                        </p:tav>
                                        <p:tav tm="100000">
                                          <p:val>
                                            <p:strVal val="#ppt_x"/>
                                          </p:val>
                                        </p:tav>
                                      </p:tavLst>
                                    </p:anim>
                                    <p:anim calcmode="lin" valueType="num">
                                      <p:cBhvr>
                                        <p:cTn id="18" dur="1000" fill="hold"/>
                                        <p:tgtEl>
                                          <p:spTgt spid="1025"/>
                                        </p:tgtEl>
                                        <p:attrNameLst>
                                          <p:attrName>ppt_y</p:attrName>
                                        </p:attrNameLst>
                                      </p:cBhvr>
                                      <p:tavLst>
                                        <p:tav tm="0">
                                          <p:val>
                                            <p:strVal val="#ppt_y+.1"/>
                                          </p:val>
                                        </p:tav>
                                        <p:tav tm="100000">
                                          <p:val>
                                            <p:strVal val="#ppt_y"/>
                                          </p:val>
                                        </p:tav>
                                      </p:tavLst>
                                    </p:anim>
                                  </p:childTnLst>
                                </p:cTn>
                              </p:par>
                              <p:par>
                                <p:cTn id="19" presetID="16" presetClass="entr" presetSubtype="37"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arn(outVertical)">
                                      <p:cBhvr>
                                        <p:cTn id="21" dur="125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5486" y="400050"/>
            <a:ext cx="8728489" cy="4237264"/>
            <a:chOff x="215486" y="400050"/>
            <a:chExt cx="8728489" cy="4237264"/>
          </a:xfrm>
        </p:grpSpPr>
        <p:sp>
          <p:nvSpPr>
            <p:cNvPr id="6" name="Isosceles Triangle 5"/>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Isosceles Triangle 6"/>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ectangle 7"/>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9" name="Rounded Rectangle 8"/>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a:t>S</a:t>
              </a:r>
              <a:r>
                <a:rPr lang="en-US" sz="2000" dirty="0" smtClean="0"/>
                <a:t>enior </a:t>
              </a:r>
              <a:r>
                <a:rPr lang="en-US" sz="2000" dirty="0"/>
                <a:t>L</a:t>
              </a:r>
              <a:r>
                <a:rPr lang="en-US" sz="2000" dirty="0" smtClean="0"/>
                <a:t>eadership </a:t>
              </a:r>
              <a:r>
                <a:rPr lang="en-US" sz="2000" dirty="0"/>
                <a:t>/ </a:t>
              </a:r>
              <a:r>
                <a:rPr lang="en-US" sz="2000" dirty="0" smtClean="0"/>
                <a:t>Tangible </a:t>
              </a:r>
              <a:r>
                <a:rPr lang="en-US" sz="2000" dirty="0"/>
                <a:t>P</a:t>
              </a:r>
              <a:r>
                <a:rPr lang="en-US" sz="2000" dirty="0" smtClean="0"/>
                <a:t>ublic </a:t>
              </a:r>
              <a:r>
                <a:rPr lang="en-US" sz="2000" dirty="0"/>
                <a:t>B</a:t>
              </a:r>
              <a:r>
                <a:rPr lang="en-US" sz="2000" dirty="0" smtClean="0"/>
                <a:t>enefits Are Essential</a:t>
              </a:r>
              <a:r>
                <a:rPr lang="en-US" sz="2000" dirty="0" smtClean="0"/>
                <a:t/>
              </a:r>
              <a:br>
                <a:rPr lang="en-US" sz="2000" dirty="0" smtClean="0"/>
              </a:br>
              <a:r>
                <a:rPr lang="en-US" sz="2000" dirty="0" smtClean="0"/>
                <a:t>for </a:t>
              </a:r>
              <a:r>
                <a:rPr lang="en-US" sz="2000" dirty="0"/>
                <a:t>S</a:t>
              </a:r>
              <a:r>
                <a:rPr lang="en-US" sz="2000" dirty="0" smtClean="0"/>
                <a:t>uccess </a:t>
              </a:r>
              <a:endParaRPr lang="en-US" sz="2000" dirty="0"/>
            </a:p>
          </p:txBody>
        </p:sp>
        <p:sp>
          <p:nvSpPr>
            <p:cNvPr id="10" name="Rectangle 9"/>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1" name="Oval 10"/>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200" fontAlgn="base">
                <a:lnSpc>
                  <a:spcPct val="90000"/>
                </a:lnSpc>
                <a:spcBef>
                  <a:spcPct val="0"/>
                </a:spcBef>
                <a:spcAft>
                  <a:spcPct val="0"/>
                </a:spcAft>
              </a:pPr>
              <a:r>
                <a:rPr lang="en-US" b="1" dirty="0" smtClean="0"/>
                <a:t>10</a:t>
              </a:r>
              <a:endParaRPr lang="en-US" b="1" dirty="0"/>
            </a:p>
          </p:txBody>
        </p:sp>
      </p:grpSp>
      <p:sp>
        <p:nvSpPr>
          <p:cNvPr id="13" name="Text Placeholder 1"/>
          <p:cNvSpPr txBox="1">
            <a:spLocks/>
          </p:cNvSpPr>
          <p:nvPr/>
        </p:nvSpPr>
        <p:spPr>
          <a:xfrm>
            <a:off x="413659" y="1326166"/>
            <a:ext cx="7928368" cy="3474436"/>
          </a:xfrm>
          <a:prstGeom prst="rect">
            <a:avLst/>
          </a:prstGeom>
        </p:spPr>
        <p:txBody>
          <a:bodyPr/>
          <a:lstStyle>
            <a:lvl1pPr marL="171466" indent="-171466" algn="l" defTabSz="685862"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59985" indent="-215991" algn="l" defTabSz="685862"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1982" indent="-171443" algn="l" defTabSz="685862"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3979" indent="-171443" algn="l" defTabSz="685862"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5976" indent="-171443" algn="l" defTabSz="685862"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3964" indent="-171466" algn="l" defTabSz="685862"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961" indent="-171443" algn="l" defTabSz="685862"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520" indent="0" algn="l" defTabSz="685862" rtl="0" eaLnBrk="1" latinLnBrk="0" hangingPunct="1">
              <a:spcBef>
                <a:spcPct val="20000"/>
              </a:spcBef>
              <a:buFont typeface="Arial" pitchFamily="34" charset="0"/>
              <a:buNone/>
              <a:defRPr sz="1500" kern="1200">
                <a:solidFill>
                  <a:schemeClr val="tx1"/>
                </a:solidFill>
                <a:latin typeface="+mn-lt"/>
                <a:ea typeface="+mn-ea"/>
                <a:cs typeface="+mn-cs"/>
              </a:defRPr>
            </a:lvl8pPr>
            <a:lvl9pPr marL="2914917" indent="-171466" algn="l" defTabSz="685862"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Public sector officials interviewed were virtually unanimous in citing the role of strong leadership in driving </a:t>
            </a:r>
            <a:r>
              <a:rPr lang="en-US" sz="2000" dirty="0" err="1">
                <a:solidFill>
                  <a:schemeClr val="tx2"/>
                </a:solidFill>
                <a:cs typeface="CiscoSans ExtraLight"/>
              </a:rPr>
              <a:t>IoE</a:t>
            </a:r>
            <a:r>
              <a:rPr lang="en-US" sz="2000" dirty="0">
                <a:solidFill>
                  <a:schemeClr val="tx2"/>
                </a:solidFill>
                <a:cs typeface="CiscoSans ExtraLight"/>
              </a:rPr>
              <a:t> success</a:t>
            </a:r>
          </a:p>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Although individual projects and smaller-scale point solutions can be successful, the largest and most ambitious projects demand senior sponsorship</a:t>
            </a:r>
          </a:p>
          <a:p>
            <a:pPr marL="280976" indent="-223828">
              <a:spcBef>
                <a:spcPts val="900"/>
              </a:spcBef>
              <a:buSzPct val="80000"/>
              <a:buFont typeface="Wingdings" panose="05000000000000000000" pitchFamily="2" charset="2"/>
              <a:buChar char="§"/>
            </a:pPr>
            <a:r>
              <a:rPr lang="en-US" sz="2000" dirty="0">
                <a:solidFill>
                  <a:schemeClr val="tx2"/>
                </a:solidFill>
                <a:cs typeface="CiscoSans ExtraLight"/>
              </a:rPr>
              <a:t>T</a:t>
            </a:r>
            <a:r>
              <a:rPr lang="en-US" sz="2000" dirty="0" smtClean="0">
                <a:solidFill>
                  <a:schemeClr val="tx2"/>
                </a:solidFill>
                <a:cs typeface="CiscoSans ExtraLight"/>
              </a:rPr>
              <a:t>angible </a:t>
            </a:r>
            <a:r>
              <a:rPr lang="en-US" sz="2000" dirty="0">
                <a:solidFill>
                  <a:schemeClr val="tx2"/>
                </a:solidFill>
                <a:cs typeface="CiscoSans ExtraLight"/>
              </a:rPr>
              <a:t>public benefits are instrumental in garnering the consistent funding, backing, and coordination needed to see projects through technical and other challenges</a:t>
            </a:r>
          </a:p>
        </p:txBody>
      </p:sp>
    </p:spTree>
    <p:extLst>
      <p:ext uri="{BB962C8B-B14F-4D97-AF65-F5344CB8AC3E}">
        <p14:creationId xmlns:p14="http://schemas.microsoft.com/office/powerpoint/2010/main" val="40014764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643205" y="1095374"/>
            <a:ext cx="4343400" cy="3605213"/>
            <a:chOff x="4800600" y="1095374"/>
            <a:chExt cx="4343400" cy="3605213"/>
          </a:xfrm>
        </p:grpSpPr>
        <p:sp>
          <p:nvSpPr>
            <p:cNvPr id="31" name="Round Same Side Corner Rectangle 30"/>
            <p:cNvSpPr/>
            <p:nvPr/>
          </p:nvSpPr>
          <p:spPr>
            <a:xfrm rot="5400000">
              <a:off x="5169693" y="726281"/>
              <a:ext cx="3605213" cy="4343400"/>
            </a:xfrm>
            <a:prstGeom prst="round2SameRect">
              <a:avLst>
                <a:gd name="adj1" fmla="val 0"/>
                <a:gd name="adj2" fmla="val 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32" name="Round Same Side Corner Rectangle 31"/>
            <p:cNvSpPr/>
            <p:nvPr/>
          </p:nvSpPr>
          <p:spPr>
            <a:xfrm rot="5400000">
              <a:off x="6510591" y="2062416"/>
              <a:ext cx="923417" cy="4343400"/>
            </a:xfrm>
            <a:prstGeom prst="round2SameRect">
              <a:avLst>
                <a:gd name="adj1" fmla="val 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33" name="Rectangle 32"/>
            <p:cNvSpPr/>
            <p:nvPr/>
          </p:nvSpPr>
          <p:spPr>
            <a:xfrm rot="5400000">
              <a:off x="5699929" y="303631"/>
              <a:ext cx="2544740" cy="42609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grpSp>
      <p:grpSp>
        <p:nvGrpSpPr>
          <p:cNvPr id="14" name="Group 13"/>
          <p:cNvGrpSpPr/>
          <p:nvPr/>
        </p:nvGrpSpPr>
        <p:grpSpPr>
          <a:xfrm>
            <a:off x="158750" y="1091416"/>
            <a:ext cx="4413252" cy="669928"/>
            <a:chOff x="-2" y="1091416"/>
            <a:chExt cx="4572004" cy="669928"/>
          </a:xfrm>
        </p:grpSpPr>
        <p:sp>
          <p:nvSpPr>
            <p:cNvPr id="15" name="Rectangle 14"/>
            <p:cNvSpPr/>
            <p:nvPr/>
          </p:nvSpPr>
          <p:spPr>
            <a:xfrm rot="5400000">
              <a:off x="2058981" y="-751677"/>
              <a:ext cx="45403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16" name="Round Same Side Corner Rectangle 15"/>
            <p:cNvSpPr/>
            <p:nvPr/>
          </p:nvSpPr>
          <p:spPr>
            <a:xfrm>
              <a:off x="0" y="109141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17" name="Rectangle 16"/>
            <p:cNvSpPr/>
            <p:nvPr/>
          </p:nvSpPr>
          <p:spPr bwMode="auto">
            <a:xfrm>
              <a:off x="213797" y="112204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Objective</a:t>
              </a:r>
            </a:p>
          </p:txBody>
        </p:sp>
      </p:grpSp>
      <p:grpSp>
        <p:nvGrpSpPr>
          <p:cNvPr id="18" name="Group 17"/>
          <p:cNvGrpSpPr/>
          <p:nvPr/>
        </p:nvGrpSpPr>
        <p:grpSpPr>
          <a:xfrm>
            <a:off x="158752" y="1842079"/>
            <a:ext cx="4413252" cy="646295"/>
            <a:chOff x="-3" y="2013311"/>
            <a:chExt cx="4572004" cy="646295"/>
          </a:xfrm>
        </p:grpSpPr>
        <p:sp>
          <p:nvSpPr>
            <p:cNvPr id="19" name="Rectangle 18"/>
            <p:cNvSpPr/>
            <p:nvPr/>
          </p:nvSpPr>
          <p:spPr>
            <a:xfrm rot="5400000">
              <a:off x="2070223" y="157829"/>
              <a:ext cx="431551"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0" name="Round Same Side Corner Rectangle 19"/>
            <p:cNvSpPr/>
            <p:nvPr/>
          </p:nvSpPr>
          <p:spPr>
            <a:xfrm>
              <a:off x="0" y="201331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1" name="Rectangle 20"/>
            <p:cNvSpPr/>
            <p:nvPr/>
          </p:nvSpPr>
          <p:spPr bwMode="auto">
            <a:xfrm>
              <a:off x="213794" y="204394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Strategy</a:t>
              </a:r>
            </a:p>
          </p:txBody>
        </p:sp>
      </p:grpSp>
      <p:grpSp>
        <p:nvGrpSpPr>
          <p:cNvPr id="22" name="Group 21"/>
          <p:cNvGrpSpPr/>
          <p:nvPr/>
        </p:nvGrpSpPr>
        <p:grpSpPr>
          <a:xfrm>
            <a:off x="158749" y="2569109"/>
            <a:ext cx="4413252" cy="1066023"/>
            <a:chOff x="-3" y="2942701"/>
            <a:chExt cx="4572004" cy="1066023"/>
          </a:xfrm>
        </p:grpSpPr>
        <p:sp>
          <p:nvSpPr>
            <p:cNvPr id="23" name="Rectangle 22"/>
            <p:cNvSpPr/>
            <p:nvPr/>
          </p:nvSpPr>
          <p:spPr>
            <a:xfrm rot="5400000">
              <a:off x="1856040" y="1292763"/>
              <a:ext cx="859918"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4" name="Round Same Side Corner Rectangle 23"/>
            <p:cNvSpPr/>
            <p:nvPr/>
          </p:nvSpPr>
          <p:spPr>
            <a:xfrm>
              <a:off x="0" y="2942701"/>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5" name="Rectangle 24"/>
            <p:cNvSpPr/>
            <p:nvPr/>
          </p:nvSpPr>
          <p:spPr bwMode="auto">
            <a:xfrm>
              <a:off x="213797" y="2973333"/>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Solution</a:t>
              </a:r>
            </a:p>
          </p:txBody>
        </p:sp>
      </p:grpSp>
      <p:grpSp>
        <p:nvGrpSpPr>
          <p:cNvPr id="26" name="Group 25"/>
          <p:cNvGrpSpPr/>
          <p:nvPr/>
        </p:nvGrpSpPr>
        <p:grpSpPr>
          <a:xfrm>
            <a:off x="158749" y="3715866"/>
            <a:ext cx="4413252" cy="984723"/>
            <a:chOff x="-3" y="3849606"/>
            <a:chExt cx="4572004" cy="984723"/>
          </a:xfrm>
        </p:grpSpPr>
        <p:sp>
          <p:nvSpPr>
            <p:cNvPr id="27" name="Rectangle 26"/>
            <p:cNvSpPr/>
            <p:nvPr/>
          </p:nvSpPr>
          <p:spPr>
            <a:xfrm rot="5400000">
              <a:off x="1903613" y="2165941"/>
              <a:ext cx="764772" cy="4572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a:latin typeface="+mj-lt"/>
              </a:endParaRPr>
            </a:p>
          </p:txBody>
        </p:sp>
        <p:sp>
          <p:nvSpPr>
            <p:cNvPr id="28" name="Round Same Side Corner Rectangle 27"/>
            <p:cNvSpPr/>
            <p:nvPr/>
          </p:nvSpPr>
          <p:spPr>
            <a:xfrm>
              <a:off x="0" y="3849606"/>
              <a:ext cx="4572000" cy="295174"/>
            </a:xfrm>
            <a:prstGeom prst="round2SameRect">
              <a:avLst>
                <a:gd name="adj1" fmla="val 29363"/>
                <a:gd name="adj2" fmla="val 0"/>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9" name="Rectangle 28"/>
            <p:cNvSpPr/>
            <p:nvPr/>
          </p:nvSpPr>
          <p:spPr bwMode="auto">
            <a:xfrm>
              <a:off x="213797" y="3880238"/>
              <a:ext cx="2378075" cy="233910"/>
            </a:xfrm>
            <a:prstGeom prst="rect">
              <a:avLst/>
            </a:prstGeom>
          </p:spPr>
          <p:txBody>
            <a:bodyPr wrap="square" lIns="0" tIns="0" rIns="0" bIns="0" anchor="ctr">
              <a:spAutoFit/>
            </a:bodyPr>
            <a:lstStyle/>
            <a:p>
              <a:pPr>
                <a:lnSpc>
                  <a:spcPct val="95000"/>
                </a:lnSpc>
                <a:spcBef>
                  <a:spcPts val="900"/>
                </a:spcBef>
              </a:pPr>
              <a:r>
                <a:rPr lang="en-US" sz="1600" dirty="0">
                  <a:solidFill>
                    <a:schemeClr val="bg1"/>
                  </a:solidFill>
                </a:rPr>
                <a:t>Impact</a:t>
              </a:r>
            </a:p>
          </p:txBody>
        </p:sp>
      </p:grpSp>
      <p:sp>
        <p:nvSpPr>
          <p:cNvPr id="4" name="Title 3"/>
          <p:cNvSpPr>
            <a:spLocks noGrp="1"/>
          </p:cNvSpPr>
          <p:nvPr>
            <p:ph type="ctrTitle"/>
          </p:nvPr>
        </p:nvSpPr>
        <p:spPr/>
        <p:txBody>
          <a:bodyPr/>
          <a:lstStyle/>
          <a:p>
            <a:r>
              <a:rPr lang="en-GB" dirty="0" err="1" smtClean="0"/>
              <a:t>IoE</a:t>
            </a:r>
            <a:r>
              <a:rPr lang="en-GB" dirty="0" smtClean="0"/>
              <a:t> Leadership:</a:t>
            </a:r>
            <a:br>
              <a:rPr lang="en-GB" dirty="0" smtClean="0"/>
            </a:br>
            <a:r>
              <a:rPr lang="en-GB" sz="2000" b="1" dirty="0" smtClean="0">
                <a:solidFill>
                  <a:srgbClr val="0090A8"/>
                </a:solidFill>
              </a:rPr>
              <a:t>Smart City Barcelona, Spain</a:t>
            </a:r>
            <a:endParaRPr lang="en-GB" sz="2000" b="1" dirty="0">
              <a:solidFill>
                <a:srgbClr val="0090A8"/>
              </a:solidFill>
            </a:endParaRPr>
          </a:p>
        </p:txBody>
      </p:sp>
      <p:sp>
        <p:nvSpPr>
          <p:cNvPr id="3" name="Text Placeholder 2"/>
          <p:cNvSpPr>
            <a:spLocks noGrp="1"/>
          </p:cNvSpPr>
          <p:nvPr>
            <p:ph type="body" sz="quarter" idx="4294967295"/>
          </p:nvPr>
        </p:nvSpPr>
        <p:spPr>
          <a:xfrm>
            <a:off x="4849268" y="3747540"/>
            <a:ext cx="3931274" cy="252413"/>
          </a:xfrm>
          <a:prstGeom prst="rect">
            <a:avLst/>
          </a:prstGeom>
        </p:spPr>
        <p:txBody>
          <a:bodyPr/>
          <a:lstStyle/>
          <a:p>
            <a:pPr marL="0" indent="0" algn="ctr">
              <a:lnSpc>
                <a:spcPct val="90000"/>
              </a:lnSpc>
              <a:spcBef>
                <a:spcPts val="400"/>
              </a:spcBef>
              <a:buNone/>
            </a:pPr>
            <a:r>
              <a:rPr lang="en-US" sz="1000" b="1" dirty="0">
                <a:solidFill>
                  <a:schemeClr val="bg1"/>
                </a:solidFill>
              </a:rPr>
              <a:t>Barcelona’s mayor spearheaded the program </a:t>
            </a:r>
            <a:r>
              <a:rPr lang="en-US" sz="1000" dirty="0">
                <a:solidFill>
                  <a:schemeClr val="bg1"/>
                </a:solidFill>
              </a:rPr>
              <a:t>by removing barriers to agency collaboration and establishing a Smart City Strategy Team </a:t>
            </a:r>
            <a:r>
              <a:rPr lang="en-US" sz="1000" dirty="0" smtClean="0">
                <a:solidFill>
                  <a:schemeClr val="bg1"/>
                </a:solidFill>
              </a:rPr>
              <a:t>that structures </a:t>
            </a:r>
            <a:r>
              <a:rPr lang="en-US" sz="1000" dirty="0">
                <a:solidFill>
                  <a:schemeClr val="bg1"/>
                </a:solidFill>
              </a:rPr>
              <a:t>and fosters ICT initiatives </a:t>
            </a:r>
          </a:p>
          <a:p>
            <a:pPr marL="0" indent="0" algn="ctr">
              <a:lnSpc>
                <a:spcPct val="90000"/>
              </a:lnSpc>
              <a:spcBef>
                <a:spcPts val="400"/>
              </a:spcBef>
              <a:buNone/>
            </a:pPr>
            <a:r>
              <a:rPr lang="en-US" sz="1000" dirty="0">
                <a:solidFill>
                  <a:schemeClr val="bg1"/>
                </a:solidFill>
              </a:rPr>
              <a:t>C</a:t>
            </a:r>
            <a:r>
              <a:rPr lang="en-US" sz="1000" dirty="0" smtClean="0">
                <a:solidFill>
                  <a:schemeClr val="bg1"/>
                </a:solidFill>
              </a:rPr>
              <a:t>ity </a:t>
            </a:r>
            <a:r>
              <a:rPr lang="en-US" sz="1000" dirty="0">
                <a:solidFill>
                  <a:schemeClr val="bg1"/>
                </a:solidFill>
              </a:rPr>
              <a:t>has streamlined citizens services and revenue collection, reduced resource waste, and connected the public and private sectors in mutually beneficial </a:t>
            </a:r>
            <a:r>
              <a:rPr lang="en-US" sz="1000" dirty="0" smtClean="0">
                <a:solidFill>
                  <a:schemeClr val="bg1"/>
                </a:solidFill>
              </a:rPr>
              <a:t>ways</a:t>
            </a:r>
            <a:endParaRPr lang="en-US" sz="1000" dirty="0">
              <a:solidFill>
                <a:schemeClr val="bg1"/>
              </a:solidFill>
            </a:endParaRPr>
          </a:p>
        </p:txBody>
      </p:sp>
      <p:pic>
        <p:nvPicPr>
          <p:cNvPr id="7" name="4 Imagen"/>
          <p:cNvPicPr/>
          <p:nvPr/>
        </p:nvPicPr>
        <p:blipFill rotWithShape="1">
          <a:blip r:embed="rId3" cstate="print">
            <a:extLst>
              <a:ext uri="{28A0092B-C50C-407E-A947-70E740481C1C}">
                <a14:useLocalDpi xmlns:a14="http://schemas.microsoft.com/office/drawing/2010/main" val="0"/>
              </a:ext>
            </a:extLst>
          </a:blip>
          <a:srcRect t="5915" b="6182"/>
          <a:stretch/>
        </p:blipFill>
        <p:spPr>
          <a:xfrm>
            <a:off x="4725130" y="1206708"/>
            <a:ext cx="4179550" cy="2450892"/>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678" y="1234609"/>
            <a:ext cx="1362265" cy="42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4294967295"/>
          </p:nvPr>
        </p:nvSpPr>
        <p:spPr>
          <a:xfrm>
            <a:off x="352268" y="4014295"/>
            <a:ext cx="4219732" cy="627479"/>
          </a:xfrm>
          <a:prstGeom prst="rect">
            <a:avLst/>
          </a:prstGeom>
          <a:noFill/>
        </p:spPr>
        <p:txBody>
          <a:bodyPr wrap="square" lIns="0" rtlCol="0">
            <a:spAutoFit/>
          </a:bodyPr>
          <a:lstStyle/>
          <a:p>
            <a:pPr marL="114300" indent="-114300" defTabSz="457181">
              <a:spcBef>
                <a:spcPts val="400"/>
              </a:spcBef>
              <a:buSzPct val="100000"/>
              <a:buFont typeface="Wingdings" pitchFamily="2" charset="2"/>
              <a:buChar char="§"/>
            </a:pPr>
            <a:r>
              <a:rPr lang="en-US" sz="1100" dirty="0">
                <a:cs typeface="+mn-cs"/>
              </a:rPr>
              <a:t>$58 million annual savings in water management and $50 million annual increase in parking-fee revenues</a:t>
            </a:r>
          </a:p>
          <a:p>
            <a:pPr marL="114300" indent="-114300" defTabSz="457181">
              <a:spcBef>
                <a:spcPts val="400"/>
              </a:spcBef>
              <a:buSzPct val="100000"/>
              <a:buFont typeface="Wingdings" pitchFamily="2" charset="2"/>
              <a:buChar char="§"/>
            </a:pPr>
            <a:r>
              <a:rPr lang="en-US" sz="1100" dirty="0">
                <a:cs typeface="+mn-cs"/>
              </a:rPr>
              <a:t>47,000 new jobs created</a:t>
            </a:r>
          </a:p>
        </p:txBody>
      </p:sp>
      <p:sp>
        <p:nvSpPr>
          <p:cNvPr id="34" name="Text Placeholder 4"/>
          <p:cNvSpPr txBox="1">
            <a:spLocks/>
          </p:cNvSpPr>
          <p:nvPr/>
        </p:nvSpPr>
        <p:spPr>
          <a:xfrm>
            <a:off x="352268" y="1391013"/>
            <a:ext cx="4054840" cy="254557"/>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Improve citizens’ quality of life and stimulate the economy</a:t>
            </a:r>
          </a:p>
        </p:txBody>
      </p:sp>
      <p:sp>
        <p:nvSpPr>
          <p:cNvPr id="35" name="Text Placeholder 4"/>
          <p:cNvSpPr txBox="1">
            <a:spLocks/>
          </p:cNvSpPr>
          <p:nvPr/>
        </p:nvSpPr>
        <p:spPr>
          <a:xfrm>
            <a:off x="352268" y="2140525"/>
            <a:ext cx="4283232" cy="415370"/>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Use ICT </a:t>
            </a:r>
            <a:r>
              <a:rPr lang="en-US" sz="1100" dirty="0" smtClean="0"/>
              <a:t>to create more efficient </a:t>
            </a:r>
            <a:r>
              <a:rPr lang="en-US" sz="1100" dirty="0" smtClean="0"/>
              <a:t>services </a:t>
            </a:r>
            <a:r>
              <a:rPr lang="en-US" sz="1100" dirty="0" smtClean="0"/>
              <a:t>across multiple </a:t>
            </a:r>
            <a:r>
              <a:rPr lang="en-US" sz="1100" dirty="0" smtClean="0"/>
              <a:t>levels of </a:t>
            </a:r>
            <a:r>
              <a:rPr lang="en-US" sz="1100" dirty="0" smtClean="0"/>
              <a:t>of </a:t>
            </a:r>
            <a:r>
              <a:rPr lang="en-US" sz="1100" dirty="0" smtClean="0"/>
              <a:t>government</a:t>
            </a:r>
            <a:endParaRPr lang="en-US" sz="1100" dirty="0"/>
          </a:p>
        </p:txBody>
      </p:sp>
      <p:sp>
        <p:nvSpPr>
          <p:cNvPr id="36" name="Text Placeholder 4"/>
          <p:cNvSpPr txBox="1">
            <a:spLocks/>
          </p:cNvSpPr>
          <p:nvPr/>
        </p:nvSpPr>
        <p:spPr>
          <a:xfrm>
            <a:off x="352268" y="2924758"/>
            <a:ext cx="4178259" cy="466666"/>
          </a:xfrm>
          <a:prstGeom prst="rect">
            <a:avLst/>
          </a:prstGeom>
          <a:noFill/>
        </p:spPr>
        <p:txBody>
          <a:bodyPr wrap="square" lIns="0" rtlCol="0">
            <a:spAutoFit/>
          </a:bodyPr>
          <a:lstStyle>
            <a:defPPr>
              <a:defRPr lang="en-US"/>
            </a:defPPr>
            <a:lvl1pPr marL="114300" indent="-114300">
              <a:lnSpc>
                <a:spcPct val="95000"/>
              </a:lnSpc>
              <a:spcBef>
                <a:spcPts val="400"/>
              </a:spcBef>
              <a:buFont typeface="Wingdings" pitchFamily="2" charset="2"/>
              <a:buChar char="§"/>
              <a:defRPr sz="1000"/>
            </a:lvl1pPr>
          </a:lstStyle>
          <a:p>
            <a:r>
              <a:rPr lang="en-US" sz="1100" dirty="0"/>
              <a:t>Citywide sensors monitor water, lighting, </a:t>
            </a:r>
            <a:r>
              <a:rPr lang="en-US" sz="1100" dirty="0" smtClean="0"/>
              <a:t>energy </a:t>
            </a:r>
            <a:r>
              <a:rPr lang="en-US" sz="1100" dirty="0"/>
              <a:t>consumption</a:t>
            </a:r>
          </a:p>
          <a:p>
            <a:r>
              <a:rPr lang="en-US" sz="1100" dirty="0" smtClean="0"/>
              <a:t>Data </a:t>
            </a:r>
            <a:r>
              <a:rPr lang="en-US" sz="1100" dirty="0"/>
              <a:t>are shared internally and with the general public</a:t>
            </a:r>
          </a:p>
        </p:txBody>
      </p:sp>
    </p:spTree>
    <p:extLst>
      <p:ext uri="{BB962C8B-B14F-4D97-AF65-F5344CB8AC3E}">
        <p14:creationId xmlns:p14="http://schemas.microsoft.com/office/powerpoint/2010/main" val="3184875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931863"/>
            <a:ext cx="9144000" cy="376872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lstStyle/>
          <a:p>
            <a:r>
              <a:rPr lang="en-US" dirty="0" smtClean="0"/>
              <a:t>Implementing Your Own </a:t>
            </a:r>
            <a:r>
              <a:rPr lang="en-US" dirty="0" err="1" smtClean="0"/>
              <a:t>IoE</a:t>
            </a:r>
            <a:r>
              <a:rPr lang="en-US" dirty="0" smtClean="0"/>
              <a:t> Program: </a:t>
            </a:r>
            <a:r>
              <a:rPr lang="en-US" b="1" dirty="0" smtClean="0">
                <a:solidFill>
                  <a:srgbClr val="0090A8"/>
                </a:solidFill>
              </a:rPr>
              <a:t>Next Steps</a:t>
            </a:r>
            <a:endParaRPr lang="en-US" b="1" dirty="0">
              <a:solidFill>
                <a:srgbClr val="0090A8"/>
              </a:solidFill>
            </a:endParaRPr>
          </a:p>
        </p:txBody>
      </p:sp>
      <p:grpSp>
        <p:nvGrpSpPr>
          <p:cNvPr id="4" name="Group 3"/>
          <p:cNvGrpSpPr/>
          <p:nvPr/>
        </p:nvGrpSpPr>
        <p:grpSpPr>
          <a:xfrm>
            <a:off x="347881" y="946853"/>
            <a:ext cx="8430993" cy="729420"/>
            <a:chOff x="347881" y="946853"/>
            <a:chExt cx="8430993" cy="729420"/>
          </a:xfrm>
        </p:grpSpPr>
        <p:grpSp>
          <p:nvGrpSpPr>
            <p:cNvPr id="22" name="Group 21"/>
            <p:cNvGrpSpPr/>
            <p:nvPr/>
          </p:nvGrpSpPr>
          <p:grpSpPr>
            <a:xfrm>
              <a:off x="347881" y="984327"/>
              <a:ext cx="8430993" cy="664589"/>
              <a:chOff x="347881" y="1160893"/>
              <a:chExt cx="8430993" cy="708640"/>
            </a:xfrm>
          </p:grpSpPr>
          <p:sp>
            <p:nvSpPr>
              <p:cNvPr id="23" name="Rounded Rectangle 22"/>
              <p:cNvSpPr/>
              <p:nvPr/>
            </p:nvSpPr>
            <p:spPr>
              <a:xfrm>
                <a:off x="564543" y="1160893"/>
                <a:ext cx="8214331" cy="708640"/>
              </a:xfrm>
              <a:prstGeom prst="roundRect">
                <a:avLst>
                  <a:gd name="adj" fmla="val 1995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4" name="Oval 23"/>
              <p:cNvSpPr/>
              <p:nvPr/>
            </p:nvSpPr>
            <p:spPr>
              <a:xfrm>
                <a:off x="347881" y="1262230"/>
                <a:ext cx="461588"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smtClean="0"/>
                  <a:t>1</a:t>
                </a:r>
                <a:endParaRPr lang="en-US" sz="2000" b="1" dirty="0"/>
              </a:p>
            </p:txBody>
          </p:sp>
        </p:grpSp>
        <p:sp>
          <p:nvSpPr>
            <p:cNvPr id="37" name="Rectangle 3"/>
            <p:cNvSpPr>
              <a:spLocks noChangeArrowheads="1"/>
            </p:cNvSpPr>
            <p:nvPr/>
          </p:nvSpPr>
          <p:spPr bwMode="auto">
            <a:xfrm>
              <a:off x="1006557" y="946853"/>
              <a:ext cx="6778761" cy="72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0000"/>
                </a:lnSpc>
                <a:defRPr/>
              </a:pPr>
              <a:r>
                <a:rPr lang="en-US" sz="1600" b="1" kern="0" dirty="0">
                  <a:solidFill>
                    <a:srgbClr val="FFFFFF"/>
                  </a:solidFill>
                  <a:ea typeface="ＭＳ Ｐゴシック" charset="0"/>
                  <a:cs typeface="ＭＳ Ｐゴシック" charset="0"/>
                </a:rPr>
                <a:t>Develop an action plan to accomplish your </a:t>
              </a:r>
              <a:r>
                <a:rPr lang="en-US" sz="1600" b="1" kern="0" dirty="0" smtClean="0">
                  <a:solidFill>
                    <a:srgbClr val="FFFFFF"/>
                  </a:solidFill>
                  <a:ea typeface="ＭＳ Ｐゴシック" charset="0"/>
                  <a:cs typeface="ＭＳ Ｐゴシック" charset="0"/>
                </a:rPr>
                <a:t>objectives.</a:t>
              </a:r>
              <a:br>
                <a:rPr lang="en-US" sz="1600" b="1" kern="0" dirty="0" smtClean="0">
                  <a:solidFill>
                    <a:srgbClr val="FFFFFF"/>
                  </a:solidFill>
                  <a:ea typeface="ＭＳ Ｐゴシック" charset="0"/>
                  <a:cs typeface="ＭＳ Ｐゴシック" charset="0"/>
                </a:rPr>
              </a:br>
              <a:r>
                <a:rPr lang="en-US" sz="1400" kern="0" dirty="0" smtClean="0">
                  <a:solidFill>
                    <a:srgbClr val="FFFFFF"/>
                  </a:solidFill>
                  <a:ea typeface="ＭＳ Ｐゴシック" charset="0"/>
                  <a:cs typeface="ＭＳ Ｐゴシック" charset="0"/>
                </a:rPr>
                <a:t>Establish </a:t>
              </a:r>
              <a:r>
                <a:rPr lang="en-US" sz="1400" kern="0" dirty="0">
                  <a:solidFill>
                    <a:srgbClr val="FFFFFF"/>
                  </a:solidFill>
                  <a:ea typeface="ＭＳ Ｐゴシック" charset="0"/>
                  <a:cs typeface="ＭＳ Ｐゴシック" charset="0"/>
                </a:rPr>
                <a:t>a process for prioritizing potential IoE initiatives based on the problems </a:t>
              </a:r>
              <a:r>
                <a:rPr lang="en-US" sz="1400" kern="0" dirty="0" smtClean="0">
                  <a:solidFill>
                    <a:srgbClr val="FFFFFF"/>
                  </a:solidFill>
                  <a:ea typeface="ＭＳ Ｐゴシック" charset="0"/>
                  <a:cs typeface="ＭＳ Ｐゴシック" charset="0"/>
                </a:rPr>
                <a:t>that need </a:t>
              </a:r>
              <a:r>
                <a:rPr lang="en-US" sz="1400" kern="0" dirty="0">
                  <a:solidFill>
                    <a:srgbClr val="FFFFFF"/>
                  </a:solidFill>
                  <a:ea typeface="ＭＳ Ｐゴシック" charset="0"/>
                  <a:cs typeface="ＭＳ Ｐゴシック" charset="0"/>
                </a:rPr>
                <a:t>to be </a:t>
              </a:r>
              <a:r>
                <a:rPr lang="en-US" sz="1400" kern="0" dirty="0" smtClean="0">
                  <a:solidFill>
                    <a:srgbClr val="FFFFFF"/>
                  </a:solidFill>
                  <a:ea typeface="ＭＳ Ｐゴシック" charset="0"/>
                  <a:cs typeface="ＭＳ Ｐゴシック" charset="0"/>
                </a:rPr>
                <a:t>addressed, and your starting point.</a:t>
              </a:r>
              <a:endParaRPr lang="en-US" sz="1400" kern="0" dirty="0">
                <a:solidFill>
                  <a:srgbClr val="FFFFFF"/>
                </a:solidFill>
                <a:ea typeface="ＭＳ Ｐゴシック" charset="0"/>
                <a:cs typeface="ＭＳ Ｐゴシック" charset="0"/>
              </a:endParaRPr>
            </a:p>
          </p:txBody>
        </p:sp>
      </p:grpSp>
      <p:grpSp>
        <p:nvGrpSpPr>
          <p:cNvPr id="19" name="Group 18"/>
          <p:cNvGrpSpPr/>
          <p:nvPr/>
        </p:nvGrpSpPr>
        <p:grpSpPr>
          <a:xfrm>
            <a:off x="347881" y="1685689"/>
            <a:ext cx="8430993" cy="729420"/>
            <a:chOff x="347881" y="1685689"/>
            <a:chExt cx="8430993" cy="729420"/>
          </a:xfrm>
        </p:grpSpPr>
        <p:grpSp>
          <p:nvGrpSpPr>
            <p:cNvPr id="25" name="Group 24"/>
            <p:cNvGrpSpPr/>
            <p:nvPr/>
          </p:nvGrpSpPr>
          <p:grpSpPr>
            <a:xfrm>
              <a:off x="347881" y="1733835"/>
              <a:ext cx="8430993" cy="664589"/>
              <a:chOff x="347881" y="1160893"/>
              <a:chExt cx="8430993" cy="708640"/>
            </a:xfrm>
          </p:grpSpPr>
          <p:sp>
            <p:nvSpPr>
              <p:cNvPr id="26" name="Rounded Rectangle 25"/>
              <p:cNvSpPr/>
              <p:nvPr/>
            </p:nvSpPr>
            <p:spPr>
              <a:xfrm>
                <a:off x="564543" y="1160893"/>
                <a:ext cx="8214331" cy="708640"/>
              </a:xfrm>
              <a:prstGeom prst="roundRect">
                <a:avLst>
                  <a:gd name="adj" fmla="val 1995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7" name="Oval 26"/>
              <p:cNvSpPr/>
              <p:nvPr/>
            </p:nvSpPr>
            <p:spPr>
              <a:xfrm>
                <a:off x="347881" y="1262230"/>
                <a:ext cx="461588"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smtClean="0"/>
                  <a:t>2</a:t>
                </a:r>
                <a:endParaRPr lang="en-US" sz="2000" b="1" dirty="0"/>
              </a:p>
            </p:txBody>
          </p:sp>
        </p:grpSp>
        <p:sp>
          <p:nvSpPr>
            <p:cNvPr id="38" name="Rectangle 3"/>
            <p:cNvSpPr>
              <a:spLocks noChangeArrowheads="1"/>
            </p:cNvSpPr>
            <p:nvPr/>
          </p:nvSpPr>
          <p:spPr bwMode="auto">
            <a:xfrm>
              <a:off x="1006557" y="1685689"/>
              <a:ext cx="7455391" cy="72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0000"/>
                </a:lnSpc>
                <a:defRPr/>
              </a:pPr>
              <a:r>
                <a:rPr lang="en-US" sz="1600" b="1" kern="0" dirty="0">
                  <a:solidFill>
                    <a:srgbClr val="FFFFFF"/>
                  </a:solidFill>
                  <a:ea typeface="ＭＳ Ｐゴシック" charset="0"/>
                  <a:cs typeface="ＭＳ Ｐゴシック" charset="0"/>
                </a:rPr>
                <a:t>Select technology partners who have IoE vision and </a:t>
              </a:r>
              <a:r>
                <a:rPr lang="en-US" sz="1600" b="1" kern="0" dirty="0" smtClean="0">
                  <a:solidFill>
                    <a:srgbClr val="FFFFFF"/>
                  </a:solidFill>
                  <a:ea typeface="ＭＳ Ｐゴシック" charset="0"/>
                  <a:cs typeface="ＭＳ Ｐゴシック" charset="0"/>
                </a:rPr>
                <a:t>expertise. </a:t>
              </a:r>
              <a:endParaRPr lang="en-US" sz="1600" b="1" kern="0" dirty="0">
                <a:solidFill>
                  <a:srgbClr val="FFFFFF"/>
                </a:solidFill>
                <a:ea typeface="ＭＳ Ｐゴシック" charset="0"/>
                <a:cs typeface="ＭＳ Ｐゴシック" charset="0"/>
              </a:endParaRPr>
            </a:p>
            <a:p>
              <a:pPr defTabSz="814289" eaLnBrk="0" hangingPunct="0">
                <a:lnSpc>
                  <a:spcPct val="90000"/>
                </a:lnSpc>
                <a:defRPr/>
              </a:pPr>
              <a:r>
                <a:rPr lang="en-US" sz="1400" kern="0" dirty="0" smtClean="0">
                  <a:solidFill>
                    <a:srgbClr val="FFFFFF"/>
                  </a:solidFill>
                  <a:ea typeface="ＭＳ Ｐゴシック" charset="0"/>
                  <a:cs typeface="ＭＳ Ｐゴシック" charset="0"/>
                </a:rPr>
                <a:t>Technology partners with IoE expertise can provide skills, analytics capabilities, and perspectives that can make your project more successful.</a:t>
              </a:r>
              <a:endParaRPr lang="en-US" sz="1400" kern="0" dirty="0">
                <a:solidFill>
                  <a:srgbClr val="FFFFFF"/>
                </a:solidFill>
                <a:ea typeface="ＭＳ Ｐゴシック" charset="0"/>
                <a:cs typeface="ＭＳ Ｐゴシック" charset="0"/>
              </a:endParaRPr>
            </a:p>
          </p:txBody>
        </p:sp>
      </p:grpSp>
      <p:grpSp>
        <p:nvGrpSpPr>
          <p:cNvPr id="42" name="Group 41"/>
          <p:cNvGrpSpPr/>
          <p:nvPr/>
        </p:nvGrpSpPr>
        <p:grpSpPr>
          <a:xfrm>
            <a:off x="347881" y="2442646"/>
            <a:ext cx="8430993" cy="729420"/>
            <a:chOff x="347881" y="2442646"/>
            <a:chExt cx="8430993" cy="729420"/>
          </a:xfrm>
        </p:grpSpPr>
        <p:grpSp>
          <p:nvGrpSpPr>
            <p:cNvPr id="28" name="Group 27"/>
            <p:cNvGrpSpPr/>
            <p:nvPr/>
          </p:nvGrpSpPr>
          <p:grpSpPr>
            <a:xfrm>
              <a:off x="347881" y="2483343"/>
              <a:ext cx="8430993" cy="664589"/>
              <a:chOff x="347881" y="1160893"/>
              <a:chExt cx="8430993" cy="708640"/>
            </a:xfrm>
          </p:grpSpPr>
          <p:sp>
            <p:nvSpPr>
              <p:cNvPr id="29" name="Rounded Rectangle 28"/>
              <p:cNvSpPr/>
              <p:nvPr/>
            </p:nvSpPr>
            <p:spPr>
              <a:xfrm>
                <a:off x="564543" y="1160893"/>
                <a:ext cx="8214331" cy="708640"/>
              </a:xfrm>
              <a:prstGeom prst="roundRect">
                <a:avLst>
                  <a:gd name="adj" fmla="val 1995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0" name="Oval 29"/>
              <p:cNvSpPr/>
              <p:nvPr/>
            </p:nvSpPr>
            <p:spPr>
              <a:xfrm>
                <a:off x="347881" y="1262230"/>
                <a:ext cx="461588"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a:t>3</a:t>
                </a:r>
              </a:p>
            </p:txBody>
          </p:sp>
        </p:grpSp>
        <p:sp>
          <p:nvSpPr>
            <p:cNvPr id="39" name="Rectangle 3"/>
            <p:cNvSpPr>
              <a:spLocks noChangeArrowheads="1"/>
            </p:cNvSpPr>
            <p:nvPr/>
          </p:nvSpPr>
          <p:spPr bwMode="auto">
            <a:xfrm>
              <a:off x="1006557" y="2442646"/>
              <a:ext cx="7113730" cy="72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0000"/>
                </a:lnSpc>
                <a:defRPr/>
              </a:pPr>
              <a:r>
                <a:rPr lang="en-US" sz="1600" b="1" kern="0" dirty="0">
                  <a:solidFill>
                    <a:srgbClr val="FFFFFF"/>
                  </a:solidFill>
                  <a:ea typeface="ＭＳ Ｐゴシック" charset="0"/>
                  <a:cs typeface="ＭＳ Ｐゴシック" charset="0"/>
                </a:rPr>
                <a:t>Build the network foundation you need for multiple </a:t>
              </a:r>
              <a:r>
                <a:rPr lang="en-US" sz="1600" b="1" kern="0" dirty="0" smtClean="0">
                  <a:solidFill>
                    <a:srgbClr val="FFFFFF"/>
                  </a:solidFill>
                  <a:ea typeface="ＭＳ Ｐゴシック" charset="0"/>
                  <a:cs typeface="ＭＳ Ｐゴシック" charset="0"/>
                </a:rPr>
                <a:t>projects.</a:t>
              </a:r>
              <a:br>
                <a:rPr lang="en-US" sz="1600" b="1" kern="0" dirty="0" smtClean="0">
                  <a:solidFill>
                    <a:srgbClr val="FFFFFF"/>
                  </a:solidFill>
                  <a:ea typeface="ＭＳ Ｐゴシック" charset="0"/>
                  <a:cs typeface="ＭＳ Ｐゴシック" charset="0"/>
                </a:rPr>
              </a:br>
              <a:r>
                <a:rPr lang="en-US" sz="1400" kern="0" dirty="0" smtClean="0">
                  <a:solidFill>
                    <a:srgbClr val="FFFFFF"/>
                  </a:solidFill>
                  <a:ea typeface="ＭＳ Ｐゴシック" charset="0"/>
                  <a:cs typeface="ＭＳ Ｐゴシック" charset="0"/>
                </a:rPr>
                <a:t>For </a:t>
              </a:r>
              <a:r>
                <a:rPr lang="en-US" sz="1400" kern="0" dirty="0">
                  <a:solidFill>
                    <a:srgbClr val="FFFFFF"/>
                  </a:solidFill>
                  <a:ea typeface="ＭＳ Ｐゴシック" charset="0"/>
                  <a:cs typeface="ＭＳ Ｐゴシック" charset="0"/>
                </a:rPr>
                <a:t>IoE initiatives to succeed in the long term, public sector organizations need a strong network foundation. </a:t>
              </a:r>
            </a:p>
          </p:txBody>
        </p:sp>
      </p:grpSp>
      <p:grpSp>
        <p:nvGrpSpPr>
          <p:cNvPr id="43" name="Group 42"/>
          <p:cNvGrpSpPr/>
          <p:nvPr/>
        </p:nvGrpSpPr>
        <p:grpSpPr>
          <a:xfrm>
            <a:off x="347881" y="3195132"/>
            <a:ext cx="8430993" cy="729420"/>
            <a:chOff x="347881" y="3195132"/>
            <a:chExt cx="8430993" cy="729420"/>
          </a:xfrm>
        </p:grpSpPr>
        <p:grpSp>
          <p:nvGrpSpPr>
            <p:cNvPr id="31" name="Group 30"/>
            <p:cNvGrpSpPr/>
            <p:nvPr/>
          </p:nvGrpSpPr>
          <p:grpSpPr>
            <a:xfrm>
              <a:off x="347881" y="3232851"/>
              <a:ext cx="8430993" cy="664589"/>
              <a:chOff x="347881" y="1160893"/>
              <a:chExt cx="8430993" cy="708640"/>
            </a:xfrm>
          </p:grpSpPr>
          <p:sp>
            <p:nvSpPr>
              <p:cNvPr id="32" name="Rounded Rectangle 31"/>
              <p:cNvSpPr/>
              <p:nvPr/>
            </p:nvSpPr>
            <p:spPr>
              <a:xfrm>
                <a:off x="564543" y="1160893"/>
                <a:ext cx="8214331" cy="708640"/>
              </a:xfrm>
              <a:prstGeom prst="roundRect">
                <a:avLst>
                  <a:gd name="adj" fmla="val 1995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3" name="Oval 32"/>
              <p:cNvSpPr/>
              <p:nvPr/>
            </p:nvSpPr>
            <p:spPr>
              <a:xfrm>
                <a:off x="347881" y="1262230"/>
                <a:ext cx="461588"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smtClean="0"/>
                  <a:t>4</a:t>
                </a:r>
                <a:endParaRPr lang="en-US" sz="2000" b="1" dirty="0"/>
              </a:p>
            </p:txBody>
          </p:sp>
        </p:grpSp>
        <p:sp>
          <p:nvSpPr>
            <p:cNvPr id="40" name="Rectangle 3"/>
            <p:cNvSpPr>
              <a:spLocks noChangeArrowheads="1"/>
            </p:cNvSpPr>
            <p:nvPr/>
          </p:nvSpPr>
          <p:spPr bwMode="auto">
            <a:xfrm>
              <a:off x="1006557" y="3195132"/>
              <a:ext cx="6946135" cy="72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0000"/>
                </a:lnSpc>
                <a:defRPr/>
              </a:pPr>
              <a:r>
                <a:rPr lang="en-US" sz="1600" b="1" kern="0" dirty="0" smtClean="0">
                  <a:solidFill>
                    <a:srgbClr val="FFFFFF"/>
                  </a:solidFill>
                  <a:ea typeface="ＭＳ Ｐゴシック" charset="0"/>
                  <a:cs typeface="ＭＳ Ｐゴシック" charset="0"/>
                </a:rPr>
                <a:t>Launch pilot projects. </a:t>
              </a:r>
              <a:endParaRPr lang="en-US" sz="1600" b="1" kern="0" dirty="0">
                <a:solidFill>
                  <a:srgbClr val="FFFFFF"/>
                </a:solidFill>
                <a:ea typeface="ＭＳ Ｐゴシック" charset="0"/>
                <a:cs typeface="ＭＳ Ｐゴシック" charset="0"/>
              </a:endParaRPr>
            </a:p>
            <a:p>
              <a:pPr defTabSz="814289" eaLnBrk="0" hangingPunct="0">
                <a:lnSpc>
                  <a:spcPct val="90000"/>
                </a:lnSpc>
                <a:defRPr/>
              </a:pPr>
              <a:r>
                <a:rPr lang="en-US" sz="1400" kern="0" dirty="0" smtClean="0">
                  <a:solidFill>
                    <a:srgbClr val="FFFFFF"/>
                  </a:solidFill>
                  <a:ea typeface="ＭＳ Ｐゴシック" charset="0"/>
                  <a:cs typeface="ＭＳ Ｐゴシック" charset="0"/>
                </a:rPr>
                <a:t>Use pilot projects to share your IoE vision, get buy-in, and develop expertise</a:t>
              </a:r>
              <a:r>
                <a:rPr lang="en-US" sz="1400" kern="0" dirty="0">
                  <a:solidFill>
                    <a:srgbClr val="FFFFFF"/>
                  </a:solidFill>
                  <a:ea typeface="ＭＳ Ｐゴシック" charset="0"/>
                  <a:cs typeface="ＭＳ Ｐゴシック" charset="0"/>
                </a:rPr>
                <a:t>. Pilots should be scalable, and have clear metrics of </a:t>
              </a:r>
              <a:r>
                <a:rPr lang="en-US" sz="1400" kern="0" dirty="0" smtClean="0">
                  <a:solidFill>
                    <a:srgbClr val="FFFFFF"/>
                  </a:solidFill>
                  <a:ea typeface="ＭＳ Ｐゴシック" charset="0"/>
                  <a:cs typeface="ＭＳ Ｐゴシック" charset="0"/>
                </a:rPr>
                <a:t>success. </a:t>
              </a:r>
              <a:endParaRPr lang="en-US" sz="1400" kern="0" dirty="0">
                <a:solidFill>
                  <a:srgbClr val="FFFFFF"/>
                </a:solidFill>
                <a:ea typeface="ＭＳ Ｐゴシック" charset="0"/>
                <a:cs typeface="ＭＳ Ｐゴシック" charset="0"/>
              </a:endParaRPr>
            </a:p>
          </p:txBody>
        </p:sp>
      </p:grpSp>
      <p:grpSp>
        <p:nvGrpSpPr>
          <p:cNvPr id="44" name="Group 43"/>
          <p:cNvGrpSpPr/>
          <p:nvPr/>
        </p:nvGrpSpPr>
        <p:grpSpPr>
          <a:xfrm>
            <a:off x="347881" y="3955373"/>
            <a:ext cx="8430993" cy="701720"/>
            <a:chOff x="347881" y="3955373"/>
            <a:chExt cx="8430993" cy="701720"/>
          </a:xfrm>
        </p:grpSpPr>
        <p:grpSp>
          <p:nvGrpSpPr>
            <p:cNvPr id="34" name="Group 33"/>
            <p:cNvGrpSpPr/>
            <p:nvPr/>
          </p:nvGrpSpPr>
          <p:grpSpPr>
            <a:xfrm>
              <a:off x="347881" y="3982359"/>
              <a:ext cx="8430993" cy="664589"/>
              <a:chOff x="347881" y="1160893"/>
              <a:chExt cx="8430993" cy="708640"/>
            </a:xfrm>
          </p:grpSpPr>
          <p:sp>
            <p:nvSpPr>
              <p:cNvPr id="35" name="Rounded Rectangle 34"/>
              <p:cNvSpPr/>
              <p:nvPr/>
            </p:nvSpPr>
            <p:spPr>
              <a:xfrm>
                <a:off x="564543" y="1160893"/>
                <a:ext cx="8214331" cy="708640"/>
              </a:xfrm>
              <a:prstGeom prst="roundRect">
                <a:avLst>
                  <a:gd name="adj" fmla="val 1995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6" name="Oval 35"/>
              <p:cNvSpPr/>
              <p:nvPr/>
            </p:nvSpPr>
            <p:spPr>
              <a:xfrm>
                <a:off x="347881" y="1262230"/>
                <a:ext cx="461588" cy="505965"/>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sz="2000" b="1" dirty="0" smtClean="0"/>
                  <a:t>5</a:t>
                </a:r>
                <a:endParaRPr lang="en-US" sz="2000" b="1" dirty="0"/>
              </a:p>
            </p:txBody>
          </p:sp>
        </p:grpSp>
        <p:sp>
          <p:nvSpPr>
            <p:cNvPr id="41" name="Rectangle 3"/>
            <p:cNvSpPr>
              <a:spLocks noChangeArrowheads="1"/>
            </p:cNvSpPr>
            <p:nvPr/>
          </p:nvSpPr>
          <p:spPr bwMode="auto">
            <a:xfrm>
              <a:off x="1006558" y="3955373"/>
              <a:ext cx="7462886" cy="7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nchor="ctr" anchorCtr="0">
              <a:spAutoFit/>
            </a:bodyPr>
            <a:lstStyle/>
            <a:p>
              <a:pPr defTabSz="814289" eaLnBrk="0" hangingPunct="0">
                <a:lnSpc>
                  <a:spcPct val="90000"/>
                </a:lnSpc>
                <a:defRPr/>
              </a:pPr>
              <a:r>
                <a:rPr lang="en-US" sz="1600" b="1" kern="0" dirty="0">
                  <a:solidFill>
                    <a:srgbClr val="FFFFFF"/>
                  </a:solidFill>
                  <a:ea typeface="ＭＳ Ｐゴシック" charset="0"/>
                  <a:cs typeface="ＭＳ Ｐゴシック" charset="0"/>
                </a:rPr>
                <a:t>Be open to the possibilities. </a:t>
              </a:r>
            </a:p>
            <a:p>
              <a:pPr defTabSz="814289" eaLnBrk="0" hangingPunct="0">
                <a:lnSpc>
                  <a:spcPct val="90000"/>
                </a:lnSpc>
                <a:defRPr/>
              </a:pPr>
              <a:r>
                <a:rPr lang="en-US" sz="1400" kern="0" dirty="0">
                  <a:solidFill>
                    <a:srgbClr val="FFFFFF"/>
                  </a:solidFill>
                  <a:ea typeface="ＭＳ Ｐゴシック" charset="0"/>
                  <a:cs typeface="ＭＳ Ｐゴシック" charset="0"/>
                </a:rPr>
                <a:t>Try new things, and do not be daunted by </a:t>
              </a:r>
              <a:r>
                <a:rPr lang="en-US" sz="1400" kern="0" dirty="0" smtClean="0">
                  <a:solidFill>
                    <a:srgbClr val="FFFFFF"/>
                  </a:solidFill>
                  <a:ea typeface="ＭＳ Ｐゴシック" charset="0"/>
                  <a:cs typeface="ＭＳ Ｐゴシック" charset="0"/>
                </a:rPr>
                <a:t>challenges. </a:t>
              </a:r>
              <a:r>
                <a:rPr lang="en-US" sz="1400" kern="0" dirty="0">
                  <a:solidFill>
                    <a:srgbClr val="FFFFFF"/>
                  </a:solidFill>
                  <a:ea typeface="ＭＳ Ｐゴシック" charset="0"/>
                  <a:cs typeface="ＭＳ Ｐゴシック" charset="0"/>
                </a:rPr>
                <a:t>O</a:t>
              </a:r>
              <a:r>
                <a:rPr lang="en-US" sz="1400" kern="0" dirty="0" smtClean="0">
                  <a:solidFill>
                    <a:srgbClr val="FFFFFF"/>
                  </a:solidFill>
                  <a:ea typeface="ＭＳ Ｐゴシック" charset="0"/>
                  <a:cs typeface="ＭＳ Ｐゴシック" charset="0"/>
                </a:rPr>
                <a:t>nce </a:t>
              </a:r>
              <a:r>
                <a:rPr lang="en-US" sz="1400" kern="0" dirty="0">
                  <a:solidFill>
                    <a:srgbClr val="FFFFFF"/>
                  </a:solidFill>
                  <a:ea typeface="ＭＳ Ｐゴシック" charset="0"/>
                  <a:cs typeface="ＭＳ Ｐゴシック" charset="0"/>
                </a:rPr>
                <a:t>the building blocks of a solution are in place, benefits can come from unexpected places</a:t>
              </a:r>
              <a:r>
                <a:rPr lang="en-US" sz="1400" kern="0" dirty="0" smtClean="0">
                  <a:solidFill>
                    <a:srgbClr val="FFFFFF"/>
                  </a:solidFill>
                  <a:ea typeface="ＭＳ Ｐゴシック" charset="0"/>
                  <a:cs typeface="ＭＳ Ｐゴシック" charset="0"/>
                </a:rPr>
                <a:t>. </a:t>
              </a:r>
              <a:endParaRPr lang="en-US" sz="1400" kern="0" dirty="0">
                <a:solidFill>
                  <a:srgbClr val="FFFFFF"/>
                </a:solidFill>
                <a:ea typeface="ＭＳ Ｐゴシック" charset="0"/>
                <a:cs typeface="ＭＳ Ｐゴシック" charset="0"/>
              </a:endParaRPr>
            </a:p>
          </p:txBody>
        </p:sp>
      </p:grpSp>
    </p:spTree>
    <p:extLst>
      <p:ext uri="{BB962C8B-B14F-4D97-AF65-F5344CB8AC3E}">
        <p14:creationId xmlns:p14="http://schemas.microsoft.com/office/powerpoint/2010/main" val="198678822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750"/>
                                        <p:tgtEl>
                                          <p:spTgt spid="42"/>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750"/>
                                        <p:tgtEl>
                                          <p:spTgt spid="4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7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p:txBody>
          <a:bodyPr/>
          <a:lstStyle/>
          <a:p>
            <a:r>
              <a:rPr lang="en-US" dirty="0" smtClean="0"/>
              <a:t>To Thrive Today, Governments Must Be Hyper-Aware, Predictive, and Agile…</a:t>
            </a:r>
            <a:endParaRPr lang="en-US" dirty="0"/>
          </a:p>
        </p:txBody>
      </p:sp>
      <p:grpSp>
        <p:nvGrpSpPr>
          <p:cNvPr id="8" name="Group 7"/>
          <p:cNvGrpSpPr/>
          <p:nvPr/>
        </p:nvGrpSpPr>
        <p:grpSpPr>
          <a:xfrm>
            <a:off x="365126" y="1199563"/>
            <a:ext cx="2733674" cy="2795316"/>
            <a:chOff x="347663" y="1199563"/>
            <a:chExt cx="2768600" cy="2795316"/>
          </a:xfrm>
        </p:grpSpPr>
        <p:sp>
          <p:nvSpPr>
            <p:cNvPr id="5" name="Rectangle 4"/>
            <p:cNvSpPr/>
            <p:nvPr/>
          </p:nvSpPr>
          <p:spPr>
            <a:xfrm>
              <a:off x="347663" y="1655148"/>
              <a:ext cx="2768600" cy="2339731"/>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2"/>
            <p:cNvSpPr/>
            <p:nvPr/>
          </p:nvSpPr>
          <p:spPr>
            <a:xfrm>
              <a:off x="347663" y="1199563"/>
              <a:ext cx="2768600" cy="471488"/>
            </a:xfrm>
            <a:prstGeom prst="round2Same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4" name="Rectangle 3"/>
            <p:cNvSpPr/>
            <p:nvPr/>
          </p:nvSpPr>
          <p:spPr>
            <a:xfrm>
              <a:off x="500064" y="1266030"/>
              <a:ext cx="2517775" cy="338554"/>
            </a:xfrm>
            <a:prstGeom prst="rect">
              <a:avLst/>
            </a:prstGeom>
          </p:spPr>
          <p:txBody>
            <a:bodyPr lIns="0" tIns="0" rIns="0" bIns="0" anchor="ctr">
              <a:spAutoFit/>
            </a:bodyPr>
            <a:lstStyle/>
            <a:p>
              <a:pPr algn="ctr">
                <a:lnSpc>
                  <a:spcPct val="90000"/>
                </a:lnSpc>
                <a:spcAft>
                  <a:spcPts val="1200"/>
                </a:spcAft>
              </a:pPr>
              <a:r>
                <a:rPr lang="en-US" sz="2400" dirty="0">
                  <a:solidFill>
                    <a:schemeClr val="bg1"/>
                  </a:solidFill>
                </a:rPr>
                <a:t>Hyper-Aware</a:t>
              </a:r>
            </a:p>
          </p:txBody>
        </p:sp>
        <p:sp>
          <p:nvSpPr>
            <p:cNvPr id="68624" name="Rectangle 25"/>
            <p:cNvSpPr>
              <a:spLocks noChangeArrowheads="1"/>
            </p:cNvSpPr>
            <p:nvPr/>
          </p:nvSpPr>
          <p:spPr bwMode="auto">
            <a:xfrm>
              <a:off x="378876" y="1810816"/>
              <a:ext cx="2626717" cy="1985672"/>
            </a:xfrm>
            <a:prstGeom prst="rect">
              <a:avLst/>
            </a:prstGeom>
            <a:noFill/>
            <a:extLst/>
          </p:spPr>
          <p:txBody>
            <a:bodyPr wrap="square" rtlCol="0">
              <a:spAutoFit/>
            </a:bodyPr>
            <a:lstStyle/>
            <a:p>
              <a:pPr marL="230188" indent="-23018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Sense the location, status, and context of public sector assets and environment</a:t>
              </a:r>
            </a:p>
            <a:p>
              <a:pPr marL="230188" indent="-23018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Collect citizen ideas and inputs for innovation</a:t>
              </a:r>
            </a:p>
          </p:txBody>
        </p:sp>
      </p:grpSp>
      <p:sp>
        <p:nvSpPr>
          <p:cNvPr id="7" name="Right Arrow 6"/>
          <p:cNvSpPr/>
          <p:nvPr/>
        </p:nvSpPr>
        <p:spPr>
          <a:xfrm>
            <a:off x="0" y="4042748"/>
            <a:ext cx="9144000" cy="493694"/>
          </a:xfrm>
          <a:prstGeom prst="rightArrow">
            <a:avLst>
              <a:gd name="adj1" fmla="val 100000"/>
              <a:gd name="adj2" fmla="val 50000"/>
            </a:avLst>
          </a:prstGeom>
          <a:gradFill flip="none" rotWithShape="1">
            <a:gsLst>
              <a:gs pos="0">
                <a:schemeClr val="accent1"/>
              </a:gs>
              <a:gs pos="77000">
                <a:schemeClr val="accent5"/>
              </a:gs>
              <a:gs pos="100000">
                <a:srgbClr val="39BBB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54864" rtlCol="0" anchor="ctr"/>
          <a:lstStyle/>
          <a:p>
            <a:pPr algn="ctr"/>
            <a:r>
              <a:rPr lang="en-US" sz="2800" dirty="0" smtClean="0"/>
              <a:t>Fast Innovation</a:t>
            </a:r>
            <a:endParaRPr lang="en-US" sz="2800" dirty="0"/>
          </a:p>
        </p:txBody>
      </p:sp>
      <p:grpSp>
        <p:nvGrpSpPr>
          <p:cNvPr id="13" name="Group 12"/>
          <p:cNvGrpSpPr/>
          <p:nvPr/>
        </p:nvGrpSpPr>
        <p:grpSpPr>
          <a:xfrm>
            <a:off x="3205163" y="1199563"/>
            <a:ext cx="2733674" cy="2795316"/>
            <a:chOff x="3187700" y="1199563"/>
            <a:chExt cx="2768600" cy="2795316"/>
          </a:xfrm>
        </p:grpSpPr>
        <p:sp>
          <p:nvSpPr>
            <p:cNvPr id="11" name="Rectangle 10"/>
            <p:cNvSpPr/>
            <p:nvPr/>
          </p:nvSpPr>
          <p:spPr>
            <a:xfrm>
              <a:off x="3187700" y="1655148"/>
              <a:ext cx="2768600" cy="2339731"/>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ame Side Corner Rectangle 8"/>
            <p:cNvSpPr/>
            <p:nvPr/>
          </p:nvSpPr>
          <p:spPr>
            <a:xfrm>
              <a:off x="3187700" y="1199563"/>
              <a:ext cx="2768600" cy="471488"/>
            </a:xfrm>
            <a:prstGeom prst="round2Same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10" name="Rectangle 9"/>
            <p:cNvSpPr/>
            <p:nvPr/>
          </p:nvSpPr>
          <p:spPr>
            <a:xfrm>
              <a:off x="3695700" y="1266030"/>
              <a:ext cx="1752600" cy="338554"/>
            </a:xfrm>
            <a:prstGeom prst="rect">
              <a:avLst/>
            </a:prstGeom>
          </p:spPr>
          <p:txBody>
            <a:bodyPr lIns="0" tIns="0" rIns="0" bIns="0" anchor="ctr">
              <a:spAutoFit/>
            </a:bodyPr>
            <a:lstStyle/>
            <a:p>
              <a:pPr algn="ctr">
                <a:lnSpc>
                  <a:spcPct val="90000"/>
                </a:lnSpc>
                <a:spcAft>
                  <a:spcPts val="1200"/>
                </a:spcAft>
              </a:pPr>
              <a:r>
                <a:rPr lang="en-US" sz="2400" dirty="0">
                  <a:solidFill>
                    <a:schemeClr val="bg1"/>
                  </a:solidFill>
                </a:rPr>
                <a:t>Predictive</a:t>
              </a:r>
            </a:p>
          </p:txBody>
        </p:sp>
        <p:sp>
          <p:nvSpPr>
            <p:cNvPr id="68626" name="Rectangle 21"/>
            <p:cNvSpPr>
              <a:spLocks noChangeArrowheads="1"/>
            </p:cNvSpPr>
            <p:nvPr/>
          </p:nvSpPr>
          <p:spPr bwMode="auto">
            <a:xfrm>
              <a:off x="3227943" y="1810816"/>
              <a:ext cx="2545012" cy="1985672"/>
            </a:xfrm>
            <a:prstGeom prst="rect">
              <a:avLst/>
            </a:prstGeom>
            <a:noFill/>
            <a:extLst/>
          </p:spPr>
          <p:txBody>
            <a:bodyPr wrap="square" rtlCol="0">
              <a:spAutoFit/>
            </a:bodyPr>
            <a:lstStyle/>
            <a:p>
              <a:pPr marL="230188" indent="-23018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Optimize performance of assets, operations</a:t>
              </a:r>
            </a:p>
            <a:p>
              <a:pPr marL="230188" indent="-23018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Foresee and proactively address emerging threats to safety and security</a:t>
              </a:r>
            </a:p>
          </p:txBody>
        </p:sp>
      </p:grpSp>
      <p:grpSp>
        <p:nvGrpSpPr>
          <p:cNvPr id="19" name="Group 18"/>
          <p:cNvGrpSpPr/>
          <p:nvPr/>
        </p:nvGrpSpPr>
        <p:grpSpPr>
          <a:xfrm>
            <a:off x="6045201" y="1199563"/>
            <a:ext cx="2733674" cy="2795316"/>
            <a:chOff x="6027738" y="1199563"/>
            <a:chExt cx="2768600" cy="2795316"/>
          </a:xfrm>
        </p:grpSpPr>
        <p:sp>
          <p:nvSpPr>
            <p:cNvPr id="16" name="Rectangle 15"/>
            <p:cNvSpPr/>
            <p:nvPr/>
          </p:nvSpPr>
          <p:spPr>
            <a:xfrm>
              <a:off x="6027738" y="1655148"/>
              <a:ext cx="2768600" cy="2339731"/>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13"/>
            <p:cNvSpPr/>
            <p:nvPr/>
          </p:nvSpPr>
          <p:spPr>
            <a:xfrm>
              <a:off x="6027738" y="1199563"/>
              <a:ext cx="2768600" cy="471488"/>
            </a:xfrm>
            <a:prstGeom prst="round2Same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sp>
          <p:nvSpPr>
            <p:cNvPr id="15" name="Rectangle 14"/>
            <p:cNvSpPr/>
            <p:nvPr/>
          </p:nvSpPr>
          <p:spPr>
            <a:xfrm>
              <a:off x="6534150" y="1266030"/>
              <a:ext cx="1754188" cy="338554"/>
            </a:xfrm>
            <a:prstGeom prst="rect">
              <a:avLst/>
            </a:prstGeom>
          </p:spPr>
          <p:txBody>
            <a:bodyPr lIns="0" tIns="0" rIns="0" bIns="0" anchor="ctr">
              <a:spAutoFit/>
            </a:bodyPr>
            <a:lstStyle/>
            <a:p>
              <a:pPr algn="ctr">
                <a:lnSpc>
                  <a:spcPct val="90000"/>
                </a:lnSpc>
                <a:spcAft>
                  <a:spcPts val="1200"/>
                </a:spcAft>
              </a:pPr>
              <a:r>
                <a:rPr lang="en-US" sz="2400" dirty="0">
                  <a:solidFill>
                    <a:schemeClr val="bg1"/>
                  </a:solidFill>
                </a:rPr>
                <a:t>Agile</a:t>
              </a:r>
            </a:p>
          </p:txBody>
        </p:sp>
        <p:sp>
          <p:nvSpPr>
            <p:cNvPr id="68627" name="Rectangle 23"/>
            <p:cNvSpPr>
              <a:spLocks noChangeArrowheads="1"/>
            </p:cNvSpPr>
            <p:nvPr/>
          </p:nvSpPr>
          <p:spPr bwMode="auto">
            <a:xfrm>
              <a:off x="6059279" y="1810816"/>
              <a:ext cx="2652639" cy="1985672"/>
            </a:xfrm>
            <a:prstGeom prst="rect">
              <a:avLst/>
            </a:prstGeom>
            <a:noFill/>
            <a:extLst/>
          </p:spPr>
          <p:txBody>
            <a:bodyPr wrap="square" rtlCol="0">
              <a:spAutoFit/>
            </a:bodyPr>
            <a:lstStyle/>
            <a:p>
              <a:pPr marL="230188" indent="-23018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Build platforms for new types of citizen experiences</a:t>
              </a:r>
            </a:p>
            <a:p>
              <a:pPr marL="230188" indent="-230188" defTabSz="685862">
                <a:lnSpc>
                  <a:spcPct val="95000"/>
                </a:lnSpc>
                <a:spcBef>
                  <a:spcPts val="400"/>
                </a:spcBef>
                <a:buClr>
                  <a:schemeClr val="tx2"/>
                </a:buClr>
                <a:buSzPct val="80000"/>
                <a:buFont typeface="Wingdings" panose="05000000000000000000" pitchFamily="2" charset="2"/>
                <a:buChar char="§"/>
              </a:pPr>
              <a:r>
                <a:rPr lang="en-US" dirty="0">
                  <a:solidFill>
                    <a:schemeClr val="tx2"/>
                  </a:solidFill>
                  <a:cs typeface="CiscoSans ExtraLight"/>
                </a:rPr>
                <a:t>Transform service delivery and operating models at speed</a:t>
              </a:r>
            </a:p>
          </p:txBody>
        </p:sp>
      </p:grpSp>
      <p:sp>
        <p:nvSpPr>
          <p:cNvPr id="20" name="Pentagon 19"/>
          <p:cNvSpPr/>
          <p:nvPr/>
        </p:nvSpPr>
        <p:spPr>
          <a:xfrm>
            <a:off x="5729288" y="2454706"/>
            <a:ext cx="461962" cy="301228"/>
          </a:xfrm>
          <a:prstGeom prst="homePlate">
            <a:avLst/>
          </a:prstGeom>
          <a:gradFill flip="none" rotWithShape="1">
            <a:gsLst>
              <a:gs pos="0">
                <a:schemeClr val="accent1">
                  <a:tint val="66000"/>
                  <a:satMod val="160000"/>
                  <a:alpha val="0"/>
                </a:schemeClr>
              </a:gs>
              <a:gs pos="100000">
                <a:schemeClr val="bg1">
                  <a:lumMod val="6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Pentagon 17"/>
          <p:cNvSpPr/>
          <p:nvPr/>
        </p:nvSpPr>
        <p:spPr>
          <a:xfrm>
            <a:off x="2873376" y="2454706"/>
            <a:ext cx="461963" cy="301228"/>
          </a:xfrm>
          <a:prstGeom prst="homePlate">
            <a:avLst/>
          </a:prstGeom>
          <a:gradFill flip="none" rotWithShape="1">
            <a:gsLst>
              <a:gs pos="0">
                <a:schemeClr val="accent1">
                  <a:tint val="66000"/>
                  <a:satMod val="160000"/>
                  <a:alpha val="0"/>
                </a:schemeClr>
              </a:gs>
              <a:gs pos="100000">
                <a:schemeClr val="bg1">
                  <a:lumMod val="6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7974862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000"/>
                                        <p:tgtEl>
                                          <p:spTgt spid="18"/>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13638" y="1160888"/>
            <a:ext cx="3316724" cy="3309300"/>
            <a:chOff x="2918097" y="1165337"/>
            <a:chExt cx="3307807" cy="3300405"/>
          </a:xfrm>
        </p:grpSpPr>
        <p:sp>
          <p:nvSpPr>
            <p:cNvPr id="103" name="Oval 102"/>
            <p:cNvSpPr/>
            <p:nvPr/>
          </p:nvSpPr>
          <p:spPr bwMode="auto">
            <a:xfrm>
              <a:off x="2918097" y="1165337"/>
              <a:ext cx="3307807" cy="3300405"/>
            </a:xfrm>
            <a:prstGeom prst="ellipse">
              <a:avLst/>
            </a:prstGeom>
            <a:gradFill flip="none" rotWithShape="1">
              <a:gsLst>
                <a:gs pos="100000">
                  <a:srgbClr val="FFFFFF">
                    <a:lumMod val="69000"/>
                  </a:srgbClr>
                </a:gs>
                <a:gs pos="0">
                  <a:srgbClr val="0096D6">
                    <a:alpha val="49000"/>
                    <a:lumMod val="0"/>
                    <a:lumOff val="100000"/>
                  </a:srgbClr>
                </a:gs>
              </a:gsLst>
              <a:path path="shape">
                <a:fillToRect l="50000" t="50000" r="50000" b="50000"/>
              </a:path>
              <a:tileRect/>
            </a:gradFill>
            <a:ln w="19050" cap="rnd">
              <a:solidFill>
                <a:srgbClr val="FFFFFF">
                  <a:lumMod val="65000"/>
                </a:srgb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04" name="Oval 103"/>
            <p:cNvSpPr/>
            <p:nvPr/>
          </p:nvSpPr>
          <p:spPr bwMode="auto">
            <a:xfrm>
              <a:off x="2918097" y="1165337"/>
              <a:ext cx="3307807" cy="3300405"/>
            </a:xfrm>
            <a:prstGeom prst="ellipse">
              <a:avLst/>
            </a:prstGeom>
            <a:blipFill dpi="0" rotWithShape="1">
              <a:blip r:embed="rId3" cstate="screen">
                <a:alphaModFix amt="66000"/>
                <a:duotone>
                  <a:srgbClr val="B7D333">
                    <a:shade val="45000"/>
                    <a:satMod val="135000"/>
                  </a:srgbClr>
                  <a:prstClr val="white"/>
                </a:duotone>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Overflow="overflow" horzOverflow="overflow" vert="horz" wrap="square" lIns="91359" tIns="45679" rIns="91359" bIns="45679"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8" name="TextBox 147"/>
            <p:cNvSpPr txBox="1"/>
            <p:nvPr/>
          </p:nvSpPr>
          <p:spPr>
            <a:xfrm>
              <a:off x="4121808" y="2523151"/>
              <a:ext cx="900384" cy="644594"/>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chemeClr val="accent6"/>
                  </a:solidFill>
                  <a:effectLst/>
                  <a:uLnTx/>
                  <a:uFillTx/>
                </a:rPr>
                <a:t>IoE</a:t>
              </a:r>
              <a:endParaRPr kumimoji="0" lang="en-US" sz="3600" b="1" i="0" u="none" strike="noStrike" kern="0" cap="none" spc="0" normalizeH="0" baseline="0" noProof="0" dirty="0">
                <a:ln>
                  <a:noFill/>
                </a:ln>
                <a:solidFill>
                  <a:schemeClr val="accent6"/>
                </a:solidFill>
                <a:effectLst/>
                <a:uLnTx/>
                <a:uFillTx/>
              </a:endParaRPr>
            </a:p>
          </p:txBody>
        </p:sp>
      </p:grpSp>
      <p:sp>
        <p:nvSpPr>
          <p:cNvPr id="48" name="Donut 47"/>
          <p:cNvSpPr/>
          <p:nvPr/>
        </p:nvSpPr>
        <p:spPr>
          <a:xfrm>
            <a:off x="2688323" y="931862"/>
            <a:ext cx="3767355" cy="3767353"/>
          </a:xfrm>
          <a:prstGeom prst="donut">
            <a:avLst>
              <a:gd name="adj" fmla="val 4503"/>
            </a:avLst>
          </a:prstGeom>
          <a:gradFill flip="none" rotWithShape="1">
            <a:gsLst>
              <a:gs pos="0">
                <a:schemeClr val="accent1">
                  <a:alpha val="30000"/>
                </a:schemeClr>
              </a:gs>
              <a:gs pos="77000">
                <a:schemeClr val="accent5">
                  <a:alpha val="30000"/>
                </a:schemeClr>
              </a:gs>
              <a:gs pos="100000">
                <a:srgbClr val="39BBB9">
                  <a:alpha val="3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j-lt"/>
            </a:endParaRPr>
          </a:p>
        </p:txBody>
      </p:sp>
      <p:sp>
        <p:nvSpPr>
          <p:cNvPr id="2" name="Title 1"/>
          <p:cNvSpPr>
            <a:spLocks noGrp="1"/>
          </p:cNvSpPr>
          <p:nvPr>
            <p:ph type="ctrTitle"/>
          </p:nvPr>
        </p:nvSpPr>
        <p:spPr/>
        <p:txBody>
          <a:bodyPr/>
          <a:lstStyle/>
          <a:p>
            <a:r>
              <a:rPr lang="en-US" dirty="0" smtClean="0"/>
              <a:t>…by Connecting People, Process, Data, and Things</a:t>
            </a:r>
            <a:endParaRPr lang="en-US" dirty="0"/>
          </a:p>
        </p:txBody>
      </p:sp>
      <p:grpSp>
        <p:nvGrpSpPr>
          <p:cNvPr id="13" name="Group 12"/>
          <p:cNvGrpSpPr/>
          <p:nvPr/>
        </p:nvGrpSpPr>
        <p:grpSpPr>
          <a:xfrm>
            <a:off x="6552807" y="1116370"/>
            <a:ext cx="2468245" cy="1279194"/>
            <a:chOff x="6481687" y="1116370"/>
            <a:chExt cx="2468245" cy="1279194"/>
          </a:xfrm>
        </p:grpSpPr>
        <p:sp>
          <p:nvSpPr>
            <p:cNvPr id="106" name="Rectangle 105"/>
            <p:cNvSpPr/>
            <p:nvPr/>
          </p:nvSpPr>
          <p:spPr bwMode="invGray">
            <a:xfrm>
              <a:off x="6481687" y="1484838"/>
              <a:ext cx="2468245" cy="910726"/>
            </a:xfrm>
            <a:prstGeom prst="rect">
              <a:avLst/>
            </a:prstGeom>
          </p:spPr>
          <p:txBody>
            <a:bodyPr wrap="square" lIns="91132" tIns="45575" rIns="91132" bIns="45575">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rPr>
                <a:t>Delivering the r</a:t>
              </a:r>
              <a:r>
                <a:rPr kumimoji="0" lang="en-US" sz="1400" b="0" i="0" u="none" strike="noStrike" kern="0" cap="none" spc="0" normalizeH="0" baseline="0" noProof="0" dirty="0" smtClean="0">
                  <a:ln>
                    <a:noFill/>
                  </a:ln>
                  <a:solidFill>
                    <a:schemeClr val="tx2"/>
                  </a:solidFill>
                  <a:effectLst/>
                  <a:uLnTx/>
                  <a:uFillTx/>
                </a:rPr>
                <a:t>ight </a:t>
              </a:r>
              <a:r>
                <a:rPr kumimoji="0" lang="en-US" sz="1400" b="0" i="0" u="none" strike="noStrike" kern="0" cap="none" spc="0" normalizeH="0" baseline="0" noProof="0" dirty="0">
                  <a:ln>
                    <a:noFill/>
                  </a:ln>
                  <a:solidFill>
                    <a:schemeClr val="tx2"/>
                  </a:solidFill>
                  <a:effectLst/>
                  <a:uLnTx/>
                  <a:uFillTx/>
                </a:rPr>
                <a:t>i</a:t>
              </a:r>
              <a:r>
                <a:rPr kumimoji="0" lang="en-US" sz="1400" b="0" i="0" u="none" strike="noStrike" kern="0" cap="none" spc="0" normalizeH="0" baseline="0" noProof="0" dirty="0" smtClean="0">
                  <a:ln>
                    <a:noFill/>
                  </a:ln>
                  <a:solidFill>
                    <a:schemeClr val="tx2"/>
                  </a:solidFill>
                  <a:effectLst/>
                  <a:uLnTx/>
                  <a:uFillTx/>
                </a:rPr>
                <a:t>nformation to the right </a:t>
              </a:r>
              <a:r>
                <a:rPr kumimoji="0" lang="en-US" sz="1400" b="0" i="0" u="none" strike="noStrike" kern="0" cap="none" spc="0" normalizeH="0" baseline="0" noProof="0" dirty="0">
                  <a:ln>
                    <a:noFill/>
                  </a:ln>
                  <a:solidFill>
                    <a:schemeClr val="tx2"/>
                  </a:solidFill>
                  <a:effectLst/>
                  <a:uLnTx/>
                  <a:uFillTx/>
                </a:rPr>
                <a:t>p</a:t>
              </a:r>
              <a:r>
                <a:rPr kumimoji="0" lang="en-US" sz="1400" b="0" i="0" u="none" strike="noStrike" kern="0" cap="none" spc="0" normalizeH="0" baseline="0" noProof="0" dirty="0" smtClean="0">
                  <a:ln>
                    <a:noFill/>
                  </a:ln>
                  <a:solidFill>
                    <a:schemeClr val="tx2"/>
                  </a:solidFill>
                  <a:effectLst/>
                  <a:uLnTx/>
                  <a:uFillTx/>
                </a:rPr>
                <a:t>erson (or machine) </a:t>
              </a:r>
              <a:br>
                <a:rPr kumimoji="0" lang="en-US" sz="1400" b="0" i="0" u="none" strike="noStrike" kern="0" cap="none" spc="0" normalizeH="0" baseline="0" noProof="0" dirty="0" smtClean="0">
                  <a:ln>
                    <a:noFill/>
                  </a:ln>
                  <a:solidFill>
                    <a:schemeClr val="tx2"/>
                  </a:solidFill>
                  <a:effectLst/>
                  <a:uLnTx/>
                  <a:uFillTx/>
                </a:rPr>
              </a:br>
              <a:r>
                <a:rPr kumimoji="0" lang="en-US" sz="1400" b="0" i="0" u="none" strike="noStrike" kern="0" cap="none" spc="0" normalizeH="0" baseline="0" noProof="0" dirty="0" smtClean="0">
                  <a:ln>
                    <a:noFill/>
                  </a:ln>
                  <a:solidFill>
                    <a:schemeClr val="tx2"/>
                  </a:solidFill>
                  <a:effectLst/>
                  <a:uLnTx/>
                  <a:uFillTx/>
                </a:rPr>
                <a:t>at the right </a:t>
              </a:r>
              <a:r>
                <a:rPr kumimoji="0" lang="en-US" sz="1400" b="0" i="0" u="none" strike="noStrike" kern="0" cap="none" spc="0" normalizeH="0" baseline="0" noProof="0" dirty="0">
                  <a:ln>
                    <a:noFill/>
                  </a:ln>
                  <a:solidFill>
                    <a:schemeClr val="tx2"/>
                  </a:solidFill>
                  <a:effectLst/>
                  <a:uLnTx/>
                  <a:uFillTx/>
                </a:rPr>
                <a:t>t</a:t>
              </a:r>
              <a:r>
                <a:rPr kumimoji="0" lang="en-US" sz="1400" b="0" i="0" u="none" strike="noStrike" kern="0" cap="none" spc="0" normalizeH="0" baseline="0" noProof="0" dirty="0" smtClean="0">
                  <a:ln>
                    <a:noFill/>
                  </a:ln>
                  <a:solidFill>
                    <a:schemeClr val="tx2"/>
                  </a:solidFill>
                  <a:effectLst/>
                  <a:uLnTx/>
                  <a:uFillTx/>
                </a:rPr>
                <a:t>ime </a:t>
              </a:r>
              <a:endParaRPr kumimoji="0" lang="en-US" sz="1400" b="0" i="0" u="none" strike="noStrike" kern="0" cap="none" spc="0" normalizeH="0" baseline="0" noProof="0" dirty="0">
                <a:ln>
                  <a:noFill/>
                </a:ln>
                <a:solidFill>
                  <a:schemeClr val="tx2"/>
                </a:solidFill>
                <a:effectLst/>
                <a:uLnTx/>
                <a:uFillTx/>
              </a:endParaRPr>
            </a:p>
          </p:txBody>
        </p:sp>
        <p:sp>
          <p:nvSpPr>
            <p:cNvPr id="107" name="TextBox 106"/>
            <p:cNvSpPr txBox="1"/>
            <p:nvPr/>
          </p:nvSpPr>
          <p:spPr>
            <a:xfrm>
              <a:off x="6481687" y="1116370"/>
              <a:ext cx="2468244" cy="400110"/>
            </a:xfrm>
            <a:prstGeom prst="rect">
              <a:avLst/>
            </a:prstGeom>
            <a:ln>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mj-lt"/>
                  <a:ea typeface="+mj-ea"/>
                  <a:cs typeface="+mj-cs"/>
                </a:rPr>
                <a:t>Process</a:t>
              </a:r>
            </a:p>
          </p:txBody>
        </p:sp>
      </p:grpSp>
      <p:grpSp>
        <p:nvGrpSpPr>
          <p:cNvPr id="16" name="Group 15"/>
          <p:cNvGrpSpPr/>
          <p:nvPr/>
        </p:nvGrpSpPr>
        <p:grpSpPr>
          <a:xfrm>
            <a:off x="6552807" y="3091513"/>
            <a:ext cx="2481923" cy="1503302"/>
            <a:chOff x="6481687" y="3091513"/>
            <a:chExt cx="2481923" cy="1503302"/>
          </a:xfrm>
        </p:grpSpPr>
        <p:sp>
          <p:nvSpPr>
            <p:cNvPr id="109" name="Rectangle 108"/>
            <p:cNvSpPr/>
            <p:nvPr/>
          </p:nvSpPr>
          <p:spPr bwMode="invGray">
            <a:xfrm>
              <a:off x="6481687" y="3479418"/>
              <a:ext cx="2481923" cy="1115397"/>
            </a:xfrm>
            <a:prstGeom prst="rect">
              <a:avLst/>
            </a:prstGeom>
          </p:spPr>
          <p:txBody>
            <a:bodyPr wrap="square" lIns="91132" tIns="45575" rIns="91132" bIns="45575">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rPr>
                <a:t>Physical d</a:t>
              </a:r>
              <a:r>
                <a:rPr kumimoji="0" lang="en-US" sz="1400" b="0" i="0" u="none" strike="noStrike" kern="0" cap="none" spc="0" normalizeH="0" baseline="0" noProof="0" dirty="0" smtClean="0">
                  <a:ln>
                    <a:noFill/>
                  </a:ln>
                  <a:solidFill>
                    <a:schemeClr val="tx2"/>
                  </a:solidFill>
                  <a:effectLst/>
                  <a:uLnTx/>
                  <a:uFillTx/>
                </a:rPr>
                <a:t>evices and objects </a:t>
              </a:r>
              <a:r>
                <a:rPr kumimoji="0" lang="en-US" sz="1400" b="0" i="0" u="none" strike="noStrike" kern="0" cap="none" spc="0" normalizeH="0" baseline="0" noProof="0" dirty="0">
                  <a:ln>
                    <a:noFill/>
                  </a:ln>
                  <a:solidFill>
                    <a:schemeClr val="tx2"/>
                  </a:solidFill>
                  <a:effectLst/>
                  <a:uLnTx/>
                  <a:uFillTx/>
                </a:rPr>
                <a:t>c</a:t>
              </a:r>
              <a:r>
                <a:rPr kumimoji="0" lang="en-US" sz="1400" b="0" i="0" u="none" strike="noStrike" kern="0" cap="none" spc="0" normalizeH="0" baseline="0" noProof="0" dirty="0" smtClean="0">
                  <a:ln>
                    <a:noFill/>
                  </a:ln>
                  <a:solidFill>
                    <a:schemeClr val="tx2"/>
                  </a:solidFill>
                  <a:effectLst/>
                  <a:uLnTx/>
                  <a:uFillTx/>
                </a:rPr>
                <a:t>onnected to the Internet and each </a:t>
              </a:r>
              <a:r>
                <a:rPr kumimoji="0" lang="en-US" sz="1400" b="0" i="0" u="none" strike="noStrike" kern="0" cap="none" spc="0" normalizeH="0" baseline="0" noProof="0" dirty="0">
                  <a:ln>
                    <a:noFill/>
                  </a:ln>
                  <a:solidFill>
                    <a:schemeClr val="tx2"/>
                  </a:solidFill>
                  <a:effectLst/>
                  <a:uLnTx/>
                  <a:uFillTx/>
                </a:rPr>
                <a:t>o</a:t>
              </a:r>
              <a:r>
                <a:rPr kumimoji="0" lang="en-US" sz="1400" b="0" i="0" u="none" strike="noStrike" kern="0" cap="none" spc="0" normalizeH="0" baseline="0" noProof="0" dirty="0" smtClean="0">
                  <a:ln>
                    <a:noFill/>
                  </a:ln>
                  <a:solidFill>
                    <a:schemeClr val="tx2"/>
                  </a:solidFill>
                  <a:effectLst/>
                  <a:uLnTx/>
                  <a:uFillTx/>
                </a:rPr>
                <a:t>ther for intelligent </a:t>
              </a:r>
              <a:r>
                <a:rPr kumimoji="0" lang="en-US" sz="1400" b="0" i="0" u="none" strike="noStrike" kern="0" cap="none" spc="0" normalizeH="0" baseline="0" noProof="0" dirty="0" smtClean="0">
                  <a:ln>
                    <a:noFill/>
                  </a:ln>
                  <a:solidFill>
                    <a:schemeClr val="tx2"/>
                  </a:solidFill>
                  <a:effectLst/>
                  <a:uLnTx/>
                  <a:uFillTx/>
                </a:rPr>
                <a:t>decision-making</a:t>
              </a:r>
              <a:r>
                <a:rPr kumimoji="0" lang="en-US" sz="1400" b="0" i="0" u="none" strike="noStrike" kern="0" cap="none" spc="0" normalizeH="0" baseline="0" noProof="0" dirty="0" smtClean="0">
                  <a:ln>
                    <a:noFill/>
                  </a:ln>
                  <a:solidFill>
                    <a:schemeClr val="tx2"/>
                  </a:solidFill>
                  <a:effectLst/>
                  <a:uLnTx/>
                  <a:uFillTx/>
                </a:rPr>
                <a:t>; often called Internet of Things (IoT)</a:t>
              </a:r>
              <a:endParaRPr kumimoji="0" lang="en-US" sz="1400" b="0" i="0" u="none" strike="noStrike" kern="0" cap="none" spc="0" normalizeH="0" baseline="0" noProof="0" dirty="0">
                <a:ln>
                  <a:noFill/>
                </a:ln>
                <a:solidFill>
                  <a:schemeClr val="tx2"/>
                </a:solidFill>
                <a:effectLst/>
                <a:uLnTx/>
                <a:uFillTx/>
              </a:endParaRPr>
            </a:p>
          </p:txBody>
        </p:sp>
        <p:sp>
          <p:nvSpPr>
            <p:cNvPr id="110" name="TextBox 109"/>
            <p:cNvSpPr txBox="1"/>
            <p:nvPr/>
          </p:nvSpPr>
          <p:spPr>
            <a:xfrm>
              <a:off x="6481687" y="3091513"/>
              <a:ext cx="2468245" cy="400110"/>
            </a:xfrm>
            <a:prstGeom prst="rect">
              <a:avLst/>
            </a:prstGeom>
            <a:ln>
              <a:no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mj-lt"/>
                  <a:ea typeface="+mj-ea"/>
                  <a:cs typeface="+mj-cs"/>
                </a:rPr>
                <a:t>Things</a:t>
              </a:r>
            </a:p>
          </p:txBody>
        </p:sp>
      </p:grpSp>
      <p:grpSp>
        <p:nvGrpSpPr>
          <p:cNvPr id="14" name="Group 13"/>
          <p:cNvGrpSpPr/>
          <p:nvPr/>
        </p:nvGrpSpPr>
        <p:grpSpPr>
          <a:xfrm>
            <a:off x="334380" y="1116370"/>
            <a:ext cx="1853066" cy="1074522"/>
            <a:chOff x="334380" y="1116370"/>
            <a:chExt cx="1853066" cy="1074522"/>
          </a:xfrm>
        </p:grpSpPr>
        <p:sp>
          <p:nvSpPr>
            <p:cNvPr id="125" name="Rectangle 124"/>
            <p:cNvSpPr/>
            <p:nvPr/>
          </p:nvSpPr>
          <p:spPr bwMode="invGray">
            <a:xfrm>
              <a:off x="334380" y="1484838"/>
              <a:ext cx="1853066" cy="706054"/>
            </a:xfrm>
            <a:prstGeom prst="rect">
              <a:avLst/>
            </a:prstGeom>
            <a:effectLst/>
          </p:spPr>
          <p:txBody>
            <a:bodyPr wrap="square" lIns="91132" tIns="45575" rIns="91132" bIns="45575">
              <a:spAutoFit/>
            </a:bodyPr>
            <a:lstStyle/>
            <a:p>
              <a:pPr marL="0" marR="0" lvl="0" indent="0" algn="r" defTabSz="91440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rPr>
                <a:t>Connecting </a:t>
              </a:r>
              <a:r>
                <a:rPr kumimoji="0" lang="en-US" sz="1400" b="0" i="0" u="none" strike="noStrike" kern="0" cap="none" spc="0" normalizeH="0" baseline="0" noProof="0" dirty="0" smtClean="0">
                  <a:ln>
                    <a:noFill/>
                  </a:ln>
                  <a:solidFill>
                    <a:schemeClr val="tx2"/>
                  </a:solidFill>
                  <a:effectLst/>
                  <a:uLnTx/>
                  <a:uFillTx/>
                </a:rPr>
                <a:t>people</a:t>
              </a:r>
              <a:br>
                <a:rPr kumimoji="0" lang="en-US" sz="1400" b="0" i="0" u="none" strike="noStrike" kern="0" cap="none" spc="0" normalizeH="0" baseline="0" noProof="0" dirty="0" smtClean="0">
                  <a:ln>
                    <a:noFill/>
                  </a:ln>
                  <a:solidFill>
                    <a:schemeClr val="tx2"/>
                  </a:solidFill>
                  <a:effectLst/>
                  <a:uLnTx/>
                  <a:uFillTx/>
                </a:rPr>
              </a:br>
              <a:r>
                <a:rPr kumimoji="0" lang="en-US" sz="1400" b="0" i="0" u="none" strike="noStrike" kern="0" cap="none" spc="0" normalizeH="0" baseline="0" noProof="0" dirty="0" smtClean="0">
                  <a:ln>
                    <a:noFill/>
                  </a:ln>
                  <a:solidFill>
                    <a:schemeClr val="tx2"/>
                  </a:solidFill>
                  <a:effectLst/>
                  <a:uLnTx/>
                  <a:uFillTx/>
                </a:rPr>
                <a:t>in more </a:t>
              </a:r>
              <a:r>
                <a:rPr kumimoji="0" lang="en-US" sz="1400" b="0" i="0" u="none" strike="noStrike" kern="0" cap="none" spc="0" normalizeH="0" baseline="0" noProof="0" dirty="0">
                  <a:ln>
                    <a:noFill/>
                  </a:ln>
                  <a:solidFill>
                    <a:schemeClr val="tx2"/>
                  </a:solidFill>
                  <a:effectLst/>
                  <a:uLnTx/>
                  <a:uFillTx/>
                </a:rPr>
                <a:t>r</a:t>
              </a:r>
              <a:r>
                <a:rPr kumimoji="0" lang="en-US" sz="1400" b="0" i="0" u="none" strike="noStrike" kern="0" cap="none" spc="0" normalizeH="0" baseline="0" noProof="0" dirty="0" smtClean="0">
                  <a:ln>
                    <a:noFill/>
                  </a:ln>
                  <a:solidFill>
                    <a:schemeClr val="tx2"/>
                  </a:solidFill>
                  <a:effectLst/>
                  <a:uLnTx/>
                  <a:uFillTx/>
                </a:rPr>
                <a:t>elevant, </a:t>
              </a:r>
              <a:br>
                <a:rPr kumimoji="0" lang="en-US" sz="1400" b="0" i="0" u="none" strike="noStrike" kern="0" cap="none" spc="0" normalizeH="0" baseline="0" noProof="0" dirty="0" smtClean="0">
                  <a:ln>
                    <a:noFill/>
                  </a:ln>
                  <a:solidFill>
                    <a:schemeClr val="tx2"/>
                  </a:solidFill>
                  <a:effectLst/>
                  <a:uLnTx/>
                  <a:uFillTx/>
                </a:rPr>
              </a:br>
              <a:r>
                <a:rPr kumimoji="0" lang="en-US" sz="1400" b="0" i="0" u="none" strike="noStrike" kern="0" cap="none" spc="0" normalizeH="0" baseline="0" noProof="0" dirty="0" smtClean="0">
                  <a:ln>
                    <a:noFill/>
                  </a:ln>
                  <a:solidFill>
                    <a:schemeClr val="tx2"/>
                  </a:solidFill>
                  <a:effectLst/>
                  <a:uLnTx/>
                  <a:uFillTx/>
                </a:rPr>
                <a:t>valuable </a:t>
              </a:r>
              <a:r>
                <a:rPr kumimoji="0" lang="en-US" sz="1400" b="0" i="0" u="none" strike="noStrike" kern="0" cap="none" spc="0" normalizeH="0" baseline="0" noProof="0" dirty="0">
                  <a:ln>
                    <a:noFill/>
                  </a:ln>
                  <a:solidFill>
                    <a:schemeClr val="tx2"/>
                  </a:solidFill>
                  <a:effectLst/>
                  <a:uLnTx/>
                  <a:uFillTx/>
                </a:rPr>
                <a:t>w</a:t>
              </a:r>
              <a:r>
                <a:rPr kumimoji="0" lang="en-US" sz="1400" b="0" i="0" u="none" strike="noStrike" kern="0" cap="none" spc="0" normalizeH="0" baseline="0" noProof="0" dirty="0" smtClean="0">
                  <a:ln>
                    <a:noFill/>
                  </a:ln>
                  <a:solidFill>
                    <a:schemeClr val="tx2"/>
                  </a:solidFill>
                  <a:effectLst/>
                  <a:uLnTx/>
                  <a:uFillTx/>
                </a:rPr>
                <a:t>ays</a:t>
              </a:r>
              <a:endParaRPr kumimoji="0" lang="en-US" sz="1400" b="0" i="0" u="none" strike="noStrike" kern="0" cap="none" spc="0" normalizeH="0" baseline="0" noProof="0" dirty="0">
                <a:ln>
                  <a:noFill/>
                </a:ln>
                <a:solidFill>
                  <a:schemeClr val="tx2"/>
                </a:solidFill>
                <a:effectLst/>
                <a:uLnTx/>
                <a:uFillTx/>
              </a:endParaRPr>
            </a:p>
          </p:txBody>
        </p:sp>
        <p:sp>
          <p:nvSpPr>
            <p:cNvPr id="126" name="TextBox 125"/>
            <p:cNvSpPr txBox="1"/>
            <p:nvPr/>
          </p:nvSpPr>
          <p:spPr>
            <a:xfrm>
              <a:off x="428627" y="1116370"/>
              <a:ext cx="1758819" cy="400110"/>
            </a:xfrm>
            <a:prstGeom prst="rect">
              <a:avLst/>
            </a:prstGeom>
            <a:ln>
              <a:noFill/>
            </a:ln>
          </p:spPr>
          <p:txBody>
            <a:bodyPr wrap="squar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mj-lt"/>
                  <a:ea typeface="+mj-ea"/>
                  <a:cs typeface="+mj-cs"/>
                </a:rPr>
                <a:t>People</a:t>
              </a:r>
            </a:p>
          </p:txBody>
        </p:sp>
      </p:grpSp>
      <p:grpSp>
        <p:nvGrpSpPr>
          <p:cNvPr id="15" name="Group 14"/>
          <p:cNvGrpSpPr/>
          <p:nvPr/>
        </p:nvGrpSpPr>
        <p:grpSpPr>
          <a:xfrm>
            <a:off x="428626" y="3091513"/>
            <a:ext cx="1758820" cy="1298631"/>
            <a:chOff x="428626" y="3091513"/>
            <a:chExt cx="1758820" cy="1298631"/>
          </a:xfrm>
        </p:grpSpPr>
        <p:sp>
          <p:nvSpPr>
            <p:cNvPr id="128" name="Rectangle 127"/>
            <p:cNvSpPr/>
            <p:nvPr/>
          </p:nvSpPr>
          <p:spPr bwMode="invGray">
            <a:xfrm>
              <a:off x="572494" y="3479418"/>
              <a:ext cx="1614952" cy="910726"/>
            </a:xfrm>
            <a:prstGeom prst="rect">
              <a:avLst/>
            </a:prstGeom>
          </p:spPr>
          <p:txBody>
            <a:bodyPr wrap="square" lIns="91132" tIns="45575" rIns="91132" bIns="45575">
              <a:spAutoFit/>
            </a:bodyPr>
            <a:lstStyle/>
            <a:p>
              <a:pPr marL="0" marR="0" lvl="0" indent="0" algn="r" defTabSz="91440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rPr>
                <a:t>Leveraging d</a:t>
              </a:r>
              <a:r>
                <a:rPr kumimoji="0" lang="en-US" sz="1400" b="0" i="0" u="none" strike="noStrike" kern="0" cap="none" spc="0" normalizeH="0" baseline="0" noProof="0" dirty="0" smtClean="0">
                  <a:ln>
                    <a:noFill/>
                  </a:ln>
                  <a:solidFill>
                    <a:schemeClr val="tx2"/>
                  </a:solidFill>
                  <a:effectLst/>
                  <a:uLnTx/>
                  <a:uFillTx/>
                </a:rPr>
                <a:t>ata </a:t>
              </a:r>
              <a:br>
                <a:rPr kumimoji="0" lang="en-US" sz="1400" b="0" i="0" u="none" strike="noStrike" kern="0" cap="none" spc="0" normalizeH="0" baseline="0" noProof="0" dirty="0" smtClean="0">
                  <a:ln>
                    <a:noFill/>
                  </a:ln>
                  <a:solidFill>
                    <a:schemeClr val="tx2"/>
                  </a:solidFill>
                  <a:effectLst/>
                  <a:uLnTx/>
                  <a:uFillTx/>
                </a:rPr>
              </a:br>
              <a:r>
                <a:rPr kumimoji="0" lang="en-US" sz="1400" b="0" i="0" u="none" strike="noStrike" kern="0" cap="none" spc="0" normalizeH="0" baseline="0" noProof="0" dirty="0" smtClean="0">
                  <a:ln>
                    <a:noFill/>
                  </a:ln>
                  <a:solidFill>
                    <a:schemeClr val="tx2"/>
                  </a:solidFill>
                  <a:effectLst/>
                  <a:uLnTx/>
                  <a:uFillTx/>
                </a:rPr>
                <a:t>into </a:t>
              </a:r>
              <a:r>
                <a:rPr kumimoji="0" lang="en-US" sz="1400" b="0" i="0" u="none" strike="noStrike" kern="0" cap="none" spc="0" normalizeH="0" baseline="0" noProof="0" dirty="0">
                  <a:ln>
                    <a:noFill/>
                  </a:ln>
                  <a:solidFill>
                    <a:schemeClr val="tx2"/>
                  </a:solidFill>
                  <a:effectLst/>
                  <a:uLnTx/>
                  <a:uFillTx/>
                </a:rPr>
                <a:t>m</a:t>
              </a:r>
              <a:r>
                <a:rPr kumimoji="0" lang="en-US" sz="1400" b="0" i="0" u="none" strike="noStrike" kern="0" cap="none" spc="0" normalizeH="0" baseline="0" noProof="0" dirty="0" smtClean="0">
                  <a:ln>
                    <a:noFill/>
                  </a:ln>
                  <a:solidFill>
                    <a:schemeClr val="tx2"/>
                  </a:solidFill>
                  <a:effectLst/>
                  <a:uLnTx/>
                  <a:uFillTx/>
                </a:rPr>
                <a:t>ore </a:t>
              </a:r>
              <a:r>
                <a:rPr kumimoji="0" lang="en-US" sz="1400" b="0" i="0" u="none" strike="noStrike" kern="0" cap="none" spc="0" normalizeH="0" baseline="0" noProof="0" dirty="0">
                  <a:ln>
                    <a:noFill/>
                  </a:ln>
                  <a:solidFill>
                    <a:schemeClr val="tx2"/>
                  </a:solidFill>
                  <a:effectLst/>
                  <a:uLnTx/>
                  <a:uFillTx/>
                </a:rPr>
                <a:t>u</a:t>
              </a:r>
              <a:r>
                <a:rPr kumimoji="0" lang="en-US" sz="1400" b="0" i="0" u="none" strike="noStrike" kern="0" cap="none" spc="0" normalizeH="0" baseline="0" noProof="0" dirty="0" smtClean="0">
                  <a:ln>
                    <a:noFill/>
                  </a:ln>
                  <a:solidFill>
                    <a:schemeClr val="tx2"/>
                  </a:solidFill>
                  <a:effectLst/>
                  <a:uLnTx/>
                  <a:uFillTx/>
                </a:rPr>
                <a:t>seful </a:t>
              </a:r>
              <a:r>
                <a:rPr kumimoji="0" lang="en-US" sz="1400" b="0" i="0" u="none" strike="noStrike" kern="0" cap="none" spc="0" normalizeH="0" baseline="0" noProof="0" dirty="0">
                  <a:ln>
                    <a:noFill/>
                  </a:ln>
                  <a:solidFill>
                    <a:schemeClr val="tx2"/>
                  </a:solidFill>
                  <a:effectLst/>
                  <a:uLnTx/>
                  <a:uFillTx/>
                </a:rPr>
                <a:t>i</a:t>
              </a:r>
              <a:r>
                <a:rPr kumimoji="0" lang="en-US" sz="1400" b="0" i="0" u="none" strike="noStrike" kern="0" cap="none" spc="0" normalizeH="0" baseline="0" noProof="0" dirty="0" smtClean="0">
                  <a:ln>
                    <a:noFill/>
                  </a:ln>
                  <a:solidFill>
                    <a:schemeClr val="tx2"/>
                  </a:solidFill>
                  <a:effectLst/>
                  <a:uLnTx/>
                  <a:uFillTx/>
                </a:rPr>
                <a:t>nformation for </a:t>
              </a:r>
              <a:r>
                <a:rPr kumimoji="0" lang="en-US" sz="1400" b="0" i="0" u="none" strike="noStrike" kern="0" cap="none" spc="0" normalizeH="0" baseline="0" noProof="0" dirty="0" smtClean="0">
                  <a:ln>
                    <a:noFill/>
                  </a:ln>
                  <a:solidFill>
                    <a:schemeClr val="tx2"/>
                  </a:solidFill>
                  <a:effectLst/>
                  <a:uLnTx/>
                  <a:uFillTx/>
                </a:rPr>
                <a:t>decision-making  </a:t>
              </a:r>
              <a:endParaRPr kumimoji="0" lang="en-US" sz="1400" b="0" i="0" u="none" strike="noStrike" kern="0" cap="none" spc="0" normalizeH="0" baseline="0" noProof="0" dirty="0">
                <a:ln>
                  <a:noFill/>
                </a:ln>
                <a:solidFill>
                  <a:schemeClr val="tx2"/>
                </a:solidFill>
                <a:effectLst/>
                <a:uLnTx/>
                <a:uFillTx/>
              </a:endParaRPr>
            </a:p>
          </p:txBody>
        </p:sp>
        <p:sp>
          <p:nvSpPr>
            <p:cNvPr id="129" name="TextBox 128"/>
            <p:cNvSpPr txBox="1"/>
            <p:nvPr/>
          </p:nvSpPr>
          <p:spPr>
            <a:xfrm>
              <a:off x="428626" y="3091513"/>
              <a:ext cx="1758820" cy="400110"/>
            </a:xfrm>
            <a:prstGeom prst="rect">
              <a:avLst/>
            </a:prstGeom>
            <a:ln>
              <a:noFill/>
            </a:ln>
          </p:spPr>
          <p:txBody>
            <a:bodyPr wrap="squar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mj-lt"/>
                  <a:ea typeface="+mj-ea"/>
                  <a:cs typeface="+mj-cs"/>
                </a:rPr>
                <a:t>Data</a:t>
              </a:r>
            </a:p>
          </p:txBody>
        </p:sp>
      </p:grpSp>
      <p:grpSp>
        <p:nvGrpSpPr>
          <p:cNvPr id="10" name="Group 9"/>
          <p:cNvGrpSpPr/>
          <p:nvPr/>
        </p:nvGrpSpPr>
        <p:grpSpPr>
          <a:xfrm>
            <a:off x="5164373" y="1173594"/>
            <a:ext cx="1304014" cy="1304014"/>
            <a:chOff x="5164373" y="1173594"/>
            <a:chExt cx="1304014" cy="1304014"/>
          </a:xfrm>
        </p:grpSpPr>
        <p:sp>
          <p:nvSpPr>
            <p:cNvPr id="6" name="Oval 5"/>
            <p:cNvSpPr/>
            <p:nvPr/>
          </p:nvSpPr>
          <p:spPr>
            <a:xfrm>
              <a:off x="5164373" y="1173594"/>
              <a:ext cx="1304014" cy="1304014"/>
            </a:xfrm>
            <a:prstGeom prst="ellipse">
              <a:avLst/>
            </a:prstGeom>
            <a:gradFill>
              <a:gsLst>
                <a:gs pos="0">
                  <a:schemeClr val="accent1"/>
                </a:gs>
                <a:gs pos="77000">
                  <a:schemeClr val="accent5"/>
                </a:gs>
                <a:gs pos="100000">
                  <a:srgbClr val="39BBB9"/>
                </a:gs>
              </a:gsLst>
              <a:lin ang="5400000" scaled="0"/>
            </a:gradFill>
            <a:ln w="57150">
              <a:solidFill>
                <a:schemeClr val="accent6"/>
              </a:solidFill>
            </a:ln>
            <a:effectLst>
              <a:outerShdw blurRad="1016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en-US" dirty="0">
                <a:latin typeface="+mj-lt"/>
              </a:endParaRPr>
            </a:p>
          </p:txBody>
        </p:sp>
        <p:grpSp>
          <p:nvGrpSpPr>
            <p:cNvPr id="113" name="Group 230"/>
            <p:cNvGrpSpPr/>
            <p:nvPr/>
          </p:nvGrpSpPr>
          <p:grpSpPr>
            <a:xfrm>
              <a:off x="5440266" y="1382356"/>
              <a:ext cx="820487" cy="888517"/>
              <a:chOff x="4107233" y="2152734"/>
              <a:chExt cx="1160561" cy="1012534"/>
            </a:xfrm>
            <a:solidFill>
              <a:srgbClr val="FFFFFF"/>
            </a:solidFill>
            <a:effectLst>
              <a:outerShdw blurRad="63500" sx="102000" sy="102000" algn="ctr" rotWithShape="0">
                <a:prstClr val="black">
                  <a:alpha val="40000"/>
                </a:prstClr>
              </a:outerShdw>
            </a:effectLst>
          </p:grpSpPr>
          <p:sp>
            <p:nvSpPr>
              <p:cNvPr id="114" name="Freeform 113"/>
              <p:cNvSpPr>
                <a:spLocks noEditPoints="1"/>
              </p:cNvSpPr>
              <p:nvPr/>
            </p:nvSpPr>
            <p:spPr bwMode="auto">
              <a:xfrm rot="384666">
                <a:off x="4415507" y="2152734"/>
                <a:ext cx="528722" cy="409726"/>
              </a:xfrm>
              <a:custGeom>
                <a:avLst/>
                <a:gdLst>
                  <a:gd name="T0" fmla="*/ 98 w 100"/>
                  <a:gd name="T1" fmla="*/ 43 h 98"/>
                  <a:gd name="T2" fmla="*/ 94 w 100"/>
                  <a:gd name="T3" fmla="*/ 41 h 98"/>
                  <a:gd name="T4" fmla="*/ 87 w 100"/>
                  <a:gd name="T5" fmla="*/ 33 h 98"/>
                  <a:gd name="T6" fmla="*/ 93 w 100"/>
                  <a:gd name="T7" fmla="*/ 26 h 98"/>
                  <a:gd name="T8" fmla="*/ 87 w 100"/>
                  <a:gd name="T9" fmla="*/ 16 h 98"/>
                  <a:gd name="T10" fmla="*/ 82 w 100"/>
                  <a:gd name="T11" fmla="*/ 16 h 98"/>
                  <a:gd name="T12" fmla="*/ 71 w 100"/>
                  <a:gd name="T13" fmla="*/ 14 h 98"/>
                  <a:gd name="T14" fmla="*/ 71 w 100"/>
                  <a:gd name="T15" fmla="*/ 5 h 98"/>
                  <a:gd name="T16" fmla="*/ 60 w 100"/>
                  <a:gd name="T17" fmla="*/ 0 h 98"/>
                  <a:gd name="T18" fmla="*/ 56 w 100"/>
                  <a:gd name="T19" fmla="*/ 5 h 98"/>
                  <a:gd name="T20" fmla="*/ 50 w 100"/>
                  <a:gd name="T21" fmla="*/ 8 h 98"/>
                  <a:gd name="T22" fmla="*/ 44 w 100"/>
                  <a:gd name="T23" fmla="*/ 5 h 98"/>
                  <a:gd name="T24" fmla="*/ 41 w 100"/>
                  <a:gd name="T25" fmla="*/ 1 h 98"/>
                  <a:gd name="T26" fmla="*/ 29 w 100"/>
                  <a:gd name="T27" fmla="*/ 4 h 98"/>
                  <a:gd name="T28" fmla="*/ 28 w 100"/>
                  <a:gd name="T29" fmla="*/ 10 h 98"/>
                  <a:gd name="T30" fmla="*/ 29 w 100"/>
                  <a:gd name="T31" fmla="*/ 14 h 98"/>
                  <a:gd name="T32" fmla="*/ 19 w 100"/>
                  <a:gd name="T33" fmla="*/ 17 h 98"/>
                  <a:gd name="T34" fmla="*/ 12 w 100"/>
                  <a:gd name="T35" fmla="*/ 16 h 98"/>
                  <a:gd name="T36" fmla="*/ 7 w 100"/>
                  <a:gd name="T37" fmla="*/ 26 h 98"/>
                  <a:gd name="T38" fmla="*/ 9 w 100"/>
                  <a:gd name="T39" fmla="*/ 30 h 98"/>
                  <a:gd name="T40" fmla="*/ 10 w 100"/>
                  <a:gd name="T41" fmla="*/ 40 h 98"/>
                  <a:gd name="T42" fmla="*/ 1 w 100"/>
                  <a:gd name="T43" fmla="*/ 43 h 98"/>
                  <a:gd name="T44" fmla="*/ 0 w 100"/>
                  <a:gd name="T45" fmla="*/ 49 h 98"/>
                  <a:gd name="T46" fmla="*/ 1 w 100"/>
                  <a:gd name="T47" fmla="*/ 56 h 98"/>
                  <a:gd name="T48" fmla="*/ 10 w 100"/>
                  <a:gd name="T49" fmla="*/ 58 h 98"/>
                  <a:gd name="T50" fmla="*/ 9 w 100"/>
                  <a:gd name="T51" fmla="*/ 69 h 98"/>
                  <a:gd name="T52" fmla="*/ 6 w 100"/>
                  <a:gd name="T53" fmla="*/ 74 h 98"/>
                  <a:gd name="T54" fmla="*/ 14 w 100"/>
                  <a:gd name="T55" fmla="*/ 83 h 98"/>
                  <a:gd name="T56" fmla="*/ 23 w 100"/>
                  <a:gd name="T57" fmla="*/ 80 h 98"/>
                  <a:gd name="T58" fmla="*/ 28 w 100"/>
                  <a:gd name="T59" fmla="*/ 89 h 98"/>
                  <a:gd name="T60" fmla="*/ 28 w 100"/>
                  <a:gd name="T61" fmla="*/ 93 h 98"/>
                  <a:gd name="T62" fmla="*/ 39 w 100"/>
                  <a:gd name="T63" fmla="*/ 98 h 98"/>
                  <a:gd name="T64" fmla="*/ 43 w 100"/>
                  <a:gd name="T65" fmla="*/ 95 h 98"/>
                  <a:gd name="T66" fmla="*/ 50 w 100"/>
                  <a:gd name="T67" fmla="*/ 90 h 98"/>
                  <a:gd name="T68" fmla="*/ 57 w 100"/>
                  <a:gd name="T69" fmla="*/ 95 h 98"/>
                  <a:gd name="T70" fmla="*/ 60 w 100"/>
                  <a:gd name="T71" fmla="*/ 98 h 98"/>
                  <a:gd name="T72" fmla="*/ 71 w 100"/>
                  <a:gd name="T73" fmla="*/ 93 h 98"/>
                  <a:gd name="T74" fmla="*/ 71 w 100"/>
                  <a:gd name="T75" fmla="*/ 85 h 98"/>
                  <a:gd name="T76" fmla="*/ 82 w 100"/>
                  <a:gd name="T77" fmla="*/ 82 h 98"/>
                  <a:gd name="T78" fmla="*/ 87 w 100"/>
                  <a:gd name="T79" fmla="*/ 83 h 98"/>
                  <a:gd name="T80" fmla="*/ 93 w 100"/>
                  <a:gd name="T81" fmla="*/ 72 h 98"/>
                  <a:gd name="T82" fmla="*/ 90 w 100"/>
                  <a:gd name="T83" fmla="*/ 69 h 98"/>
                  <a:gd name="T84" fmla="*/ 87 w 100"/>
                  <a:gd name="T85" fmla="*/ 65 h 98"/>
                  <a:gd name="T86" fmla="*/ 94 w 100"/>
                  <a:gd name="T87" fmla="*/ 57 h 98"/>
                  <a:gd name="T88" fmla="*/ 99 w 100"/>
                  <a:gd name="T89" fmla="*/ 54 h 98"/>
                  <a:gd name="T90" fmla="*/ 99 w 100"/>
                  <a:gd name="T91" fmla="*/ 44 h 98"/>
                  <a:gd name="T92" fmla="*/ 37 w 100"/>
                  <a:gd name="T93" fmla="*/ 49 h 98"/>
                  <a:gd name="T94" fmla="*/ 62 w 100"/>
                  <a:gd name="T9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98">
                    <a:moveTo>
                      <a:pt x="99" y="44"/>
                    </a:moveTo>
                    <a:cubicBezTo>
                      <a:pt x="99" y="44"/>
                      <a:pt x="99" y="43"/>
                      <a:pt x="98" y="43"/>
                    </a:cubicBezTo>
                    <a:cubicBezTo>
                      <a:pt x="94" y="41"/>
                      <a:pt x="94" y="41"/>
                      <a:pt x="94" y="41"/>
                    </a:cubicBezTo>
                    <a:cubicBezTo>
                      <a:pt x="94" y="41"/>
                      <a:pt x="94" y="41"/>
                      <a:pt x="94" y="41"/>
                    </a:cubicBezTo>
                    <a:cubicBezTo>
                      <a:pt x="90" y="40"/>
                      <a:pt x="90" y="40"/>
                      <a:pt x="90" y="40"/>
                    </a:cubicBezTo>
                    <a:cubicBezTo>
                      <a:pt x="89" y="38"/>
                      <a:pt x="88" y="35"/>
                      <a:pt x="87" y="33"/>
                    </a:cubicBezTo>
                    <a:cubicBezTo>
                      <a:pt x="91" y="29"/>
                      <a:pt x="91" y="29"/>
                      <a:pt x="91" y="29"/>
                    </a:cubicBezTo>
                    <a:cubicBezTo>
                      <a:pt x="93" y="26"/>
                      <a:pt x="93" y="26"/>
                      <a:pt x="93" y="26"/>
                    </a:cubicBezTo>
                    <a:cubicBezTo>
                      <a:pt x="93" y="26"/>
                      <a:pt x="93" y="25"/>
                      <a:pt x="93" y="24"/>
                    </a:cubicBezTo>
                    <a:cubicBezTo>
                      <a:pt x="87" y="16"/>
                      <a:pt x="87" y="16"/>
                      <a:pt x="87" y="16"/>
                    </a:cubicBezTo>
                    <a:cubicBezTo>
                      <a:pt x="86" y="15"/>
                      <a:pt x="86" y="15"/>
                      <a:pt x="85" y="15"/>
                    </a:cubicBezTo>
                    <a:cubicBezTo>
                      <a:pt x="82" y="16"/>
                      <a:pt x="82" y="16"/>
                      <a:pt x="82" y="16"/>
                    </a:cubicBezTo>
                    <a:cubicBezTo>
                      <a:pt x="77" y="18"/>
                      <a:pt x="77" y="18"/>
                      <a:pt x="77" y="18"/>
                    </a:cubicBezTo>
                    <a:cubicBezTo>
                      <a:pt x="75" y="17"/>
                      <a:pt x="73" y="15"/>
                      <a:pt x="71" y="14"/>
                    </a:cubicBezTo>
                    <a:cubicBezTo>
                      <a:pt x="71" y="8"/>
                      <a:pt x="71" y="8"/>
                      <a:pt x="71" y="8"/>
                    </a:cubicBezTo>
                    <a:cubicBezTo>
                      <a:pt x="71" y="5"/>
                      <a:pt x="71" y="5"/>
                      <a:pt x="71" y="5"/>
                    </a:cubicBezTo>
                    <a:cubicBezTo>
                      <a:pt x="71" y="5"/>
                      <a:pt x="70" y="4"/>
                      <a:pt x="70" y="4"/>
                    </a:cubicBezTo>
                    <a:cubicBezTo>
                      <a:pt x="60" y="0"/>
                      <a:pt x="60" y="0"/>
                      <a:pt x="60" y="0"/>
                    </a:cubicBezTo>
                    <a:cubicBezTo>
                      <a:pt x="59" y="0"/>
                      <a:pt x="59" y="1"/>
                      <a:pt x="58" y="1"/>
                    </a:cubicBezTo>
                    <a:cubicBezTo>
                      <a:pt x="56" y="5"/>
                      <a:pt x="56" y="5"/>
                      <a:pt x="56" y="5"/>
                    </a:cubicBezTo>
                    <a:cubicBezTo>
                      <a:pt x="53" y="8"/>
                      <a:pt x="53" y="8"/>
                      <a:pt x="53" y="8"/>
                    </a:cubicBezTo>
                    <a:cubicBezTo>
                      <a:pt x="52" y="8"/>
                      <a:pt x="51" y="8"/>
                      <a:pt x="50" y="8"/>
                    </a:cubicBezTo>
                    <a:cubicBezTo>
                      <a:pt x="48" y="8"/>
                      <a:pt x="47" y="8"/>
                      <a:pt x="46" y="8"/>
                    </a:cubicBezTo>
                    <a:cubicBezTo>
                      <a:pt x="44" y="5"/>
                      <a:pt x="44" y="5"/>
                      <a:pt x="44" y="5"/>
                    </a:cubicBezTo>
                    <a:cubicBezTo>
                      <a:pt x="44" y="5"/>
                      <a:pt x="44" y="5"/>
                      <a:pt x="44" y="5"/>
                    </a:cubicBezTo>
                    <a:cubicBezTo>
                      <a:pt x="41" y="1"/>
                      <a:pt x="41" y="1"/>
                      <a:pt x="41" y="1"/>
                    </a:cubicBezTo>
                    <a:cubicBezTo>
                      <a:pt x="41" y="1"/>
                      <a:pt x="40" y="0"/>
                      <a:pt x="39" y="0"/>
                    </a:cubicBezTo>
                    <a:cubicBezTo>
                      <a:pt x="29" y="4"/>
                      <a:pt x="29" y="4"/>
                      <a:pt x="29" y="4"/>
                    </a:cubicBezTo>
                    <a:cubicBezTo>
                      <a:pt x="29" y="4"/>
                      <a:pt x="28" y="5"/>
                      <a:pt x="28" y="5"/>
                    </a:cubicBezTo>
                    <a:cubicBezTo>
                      <a:pt x="28" y="10"/>
                      <a:pt x="28" y="10"/>
                      <a:pt x="28" y="10"/>
                    </a:cubicBezTo>
                    <a:cubicBezTo>
                      <a:pt x="28" y="10"/>
                      <a:pt x="28" y="10"/>
                      <a:pt x="28" y="10"/>
                    </a:cubicBezTo>
                    <a:cubicBezTo>
                      <a:pt x="29" y="14"/>
                      <a:pt x="29" y="14"/>
                      <a:pt x="29" y="14"/>
                    </a:cubicBezTo>
                    <a:cubicBezTo>
                      <a:pt x="26" y="15"/>
                      <a:pt x="24" y="17"/>
                      <a:pt x="23" y="18"/>
                    </a:cubicBezTo>
                    <a:cubicBezTo>
                      <a:pt x="19" y="17"/>
                      <a:pt x="19" y="17"/>
                      <a:pt x="19" y="17"/>
                    </a:cubicBezTo>
                    <a:cubicBezTo>
                      <a:pt x="14" y="15"/>
                      <a:pt x="14" y="15"/>
                      <a:pt x="14" y="15"/>
                    </a:cubicBezTo>
                    <a:cubicBezTo>
                      <a:pt x="14" y="15"/>
                      <a:pt x="13" y="15"/>
                      <a:pt x="12" y="16"/>
                    </a:cubicBezTo>
                    <a:cubicBezTo>
                      <a:pt x="6" y="24"/>
                      <a:pt x="6" y="24"/>
                      <a:pt x="6" y="24"/>
                    </a:cubicBezTo>
                    <a:cubicBezTo>
                      <a:pt x="6" y="25"/>
                      <a:pt x="6" y="26"/>
                      <a:pt x="7" y="26"/>
                    </a:cubicBezTo>
                    <a:cubicBezTo>
                      <a:pt x="9" y="30"/>
                      <a:pt x="9" y="30"/>
                      <a:pt x="9" y="30"/>
                    </a:cubicBezTo>
                    <a:cubicBezTo>
                      <a:pt x="9" y="30"/>
                      <a:pt x="9" y="30"/>
                      <a:pt x="9" y="30"/>
                    </a:cubicBezTo>
                    <a:cubicBezTo>
                      <a:pt x="12" y="33"/>
                      <a:pt x="12" y="33"/>
                      <a:pt x="12" y="33"/>
                    </a:cubicBezTo>
                    <a:cubicBezTo>
                      <a:pt x="11" y="35"/>
                      <a:pt x="10" y="38"/>
                      <a:pt x="10" y="40"/>
                    </a:cubicBezTo>
                    <a:cubicBezTo>
                      <a:pt x="4" y="42"/>
                      <a:pt x="4" y="42"/>
                      <a:pt x="4" y="42"/>
                    </a:cubicBezTo>
                    <a:cubicBezTo>
                      <a:pt x="1" y="43"/>
                      <a:pt x="1" y="43"/>
                      <a:pt x="1" y="43"/>
                    </a:cubicBezTo>
                    <a:cubicBezTo>
                      <a:pt x="1" y="43"/>
                      <a:pt x="0" y="44"/>
                      <a:pt x="0" y="44"/>
                    </a:cubicBezTo>
                    <a:cubicBezTo>
                      <a:pt x="0" y="44"/>
                      <a:pt x="0" y="47"/>
                      <a:pt x="0" y="49"/>
                    </a:cubicBezTo>
                    <a:cubicBezTo>
                      <a:pt x="0" y="51"/>
                      <a:pt x="0" y="54"/>
                      <a:pt x="0" y="54"/>
                    </a:cubicBezTo>
                    <a:cubicBezTo>
                      <a:pt x="0" y="55"/>
                      <a:pt x="1" y="56"/>
                      <a:pt x="1" y="56"/>
                    </a:cubicBezTo>
                    <a:cubicBezTo>
                      <a:pt x="4" y="57"/>
                      <a:pt x="4" y="57"/>
                      <a:pt x="4" y="57"/>
                    </a:cubicBezTo>
                    <a:cubicBezTo>
                      <a:pt x="10" y="58"/>
                      <a:pt x="10" y="58"/>
                      <a:pt x="10" y="58"/>
                    </a:cubicBezTo>
                    <a:cubicBezTo>
                      <a:pt x="10" y="61"/>
                      <a:pt x="11" y="63"/>
                      <a:pt x="12" y="65"/>
                    </a:cubicBezTo>
                    <a:cubicBezTo>
                      <a:pt x="9" y="69"/>
                      <a:pt x="9" y="69"/>
                      <a:pt x="9" y="69"/>
                    </a:cubicBezTo>
                    <a:cubicBezTo>
                      <a:pt x="7" y="72"/>
                      <a:pt x="7" y="72"/>
                      <a:pt x="7" y="72"/>
                    </a:cubicBezTo>
                    <a:cubicBezTo>
                      <a:pt x="6" y="73"/>
                      <a:pt x="6" y="74"/>
                      <a:pt x="6" y="74"/>
                    </a:cubicBezTo>
                    <a:cubicBezTo>
                      <a:pt x="12" y="83"/>
                      <a:pt x="12" y="83"/>
                      <a:pt x="12" y="83"/>
                    </a:cubicBezTo>
                    <a:cubicBezTo>
                      <a:pt x="13" y="83"/>
                      <a:pt x="14" y="83"/>
                      <a:pt x="14" y="83"/>
                    </a:cubicBezTo>
                    <a:cubicBezTo>
                      <a:pt x="19" y="82"/>
                      <a:pt x="19" y="82"/>
                      <a:pt x="19" y="82"/>
                    </a:cubicBezTo>
                    <a:cubicBezTo>
                      <a:pt x="23" y="80"/>
                      <a:pt x="23" y="80"/>
                      <a:pt x="23" y="80"/>
                    </a:cubicBezTo>
                    <a:cubicBezTo>
                      <a:pt x="24" y="82"/>
                      <a:pt x="26" y="83"/>
                      <a:pt x="29" y="85"/>
                    </a:cubicBezTo>
                    <a:cubicBezTo>
                      <a:pt x="28" y="89"/>
                      <a:pt x="28" y="89"/>
                      <a:pt x="28" y="89"/>
                    </a:cubicBezTo>
                    <a:cubicBezTo>
                      <a:pt x="28" y="89"/>
                      <a:pt x="28" y="89"/>
                      <a:pt x="28" y="89"/>
                    </a:cubicBezTo>
                    <a:cubicBezTo>
                      <a:pt x="28" y="93"/>
                      <a:pt x="28" y="93"/>
                      <a:pt x="28" y="93"/>
                    </a:cubicBezTo>
                    <a:cubicBezTo>
                      <a:pt x="28" y="94"/>
                      <a:pt x="29" y="95"/>
                      <a:pt x="29" y="95"/>
                    </a:cubicBezTo>
                    <a:cubicBezTo>
                      <a:pt x="39" y="98"/>
                      <a:pt x="39" y="98"/>
                      <a:pt x="39" y="98"/>
                    </a:cubicBezTo>
                    <a:cubicBezTo>
                      <a:pt x="40" y="98"/>
                      <a:pt x="41" y="98"/>
                      <a:pt x="41" y="97"/>
                    </a:cubicBezTo>
                    <a:cubicBezTo>
                      <a:pt x="43" y="95"/>
                      <a:pt x="43" y="95"/>
                      <a:pt x="43" y="95"/>
                    </a:cubicBezTo>
                    <a:cubicBezTo>
                      <a:pt x="46" y="90"/>
                      <a:pt x="46" y="90"/>
                      <a:pt x="46" y="90"/>
                    </a:cubicBezTo>
                    <a:cubicBezTo>
                      <a:pt x="47" y="90"/>
                      <a:pt x="48" y="90"/>
                      <a:pt x="50" y="90"/>
                    </a:cubicBezTo>
                    <a:cubicBezTo>
                      <a:pt x="51" y="90"/>
                      <a:pt x="52" y="90"/>
                      <a:pt x="53" y="90"/>
                    </a:cubicBezTo>
                    <a:cubicBezTo>
                      <a:pt x="57" y="95"/>
                      <a:pt x="57" y="95"/>
                      <a:pt x="57" y="95"/>
                    </a:cubicBezTo>
                    <a:cubicBezTo>
                      <a:pt x="58" y="97"/>
                      <a:pt x="58" y="97"/>
                      <a:pt x="58" y="97"/>
                    </a:cubicBezTo>
                    <a:cubicBezTo>
                      <a:pt x="59" y="98"/>
                      <a:pt x="59" y="98"/>
                      <a:pt x="60" y="98"/>
                    </a:cubicBezTo>
                    <a:cubicBezTo>
                      <a:pt x="70" y="95"/>
                      <a:pt x="70" y="95"/>
                      <a:pt x="70" y="95"/>
                    </a:cubicBezTo>
                    <a:cubicBezTo>
                      <a:pt x="70" y="95"/>
                      <a:pt x="71" y="94"/>
                      <a:pt x="71" y="93"/>
                    </a:cubicBezTo>
                    <a:cubicBezTo>
                      <a:pt x="71" y="90"/>
                      <a:pt x="71" y="90"/>
                      <a:pt x="71" y="90"/>
                    </a:cubicBezTo>
                    <a:cubicBezTo>
                      <a:pt x="71" y="85"/>
                      <a:pt x="71" y="85"/>
                      <a:pt x="71" y="85"/>
                    </a:cubicBezTo>
                    <a:cubicBezTo>
                      <a:pt x="73" y="83"/>
                      <a:pt x="75" y="82"/>
                      <a:pt x="77" y="80"/>
                    </a:cubicBezTo>
                    <a:cubicBezTo>
                      <a:pt x="82" y="82"/>
                      <a:pt x="82" y="82"/>
                      <a:pt x="82" y="82"/>
                    </a:cubicBezTo>
                    <a:cubicBezTo>
                      <a:pt x="85" y="83"/>
                      <a:pt x="85" y="83"/>
                      <a:pt x="85" y="83"/>
                    </a:cubicBezTo>
                    <a:cubicBezTo>
                      <a:pt x="86" y="83"/>
                      <a:pt x="86" y="83"/>
                      <a:pt x="87" y="83"/>
                    </a:cubicBezTo>
                    <a:cubicBezTo>
                      <a:pt x="93" y="74"/>
                      <a:pt x="93" y="74"/>
                      <a:pt x="93" y="74"/>
                    </a:cubicBezTo>
                    <a:cubicBezTo>
                      <a:pt x="93" y="74"/>
                      <a:pt x="93" y="73"/>
                      <a:pt x="93" y="72"/>
                    </a:cubicBezTo>
                    <a:cubicBezTo>
                      <a:pt x="91" y="70"/>
                      <a:pt x="91" y="70"/>
                      <a:pt x="91" y="70"/>
                    </a:cubicBezTo>
                    <a:cubicBezTo>
                      <a:pt x="90" y="69"/>
                      <a:pt x="90" y="69"/>
                      <a:pt x="90" y="69"/>
                    </a:cubicBezTo>
                    <a:cubicBezTo>
                      <a:pt x="90" y="69"/>
                      <a:pt x="90" y="69"/>
                      <a:pt x="90" y="69"/>
                    </a:cubicBezTo>
                    <a:cubicBezTo>
                      <a:pt x="87" y="65"/>
                      <a:pt x="87" y="65"/>
                      <a:pt x="87" y="65"/>
                    </a:cubicBezTo>
                    <a:cubicBezTo>
                      <a:pt x="88" y="63"/>
                      <a:pt x="89" y="61"/>
                      <a:pt x="90" y="58"/>
                    </a:cubicBezTo>
                    <a:cubicBezTo>
                      <a:pt x="94" y="57"/>
                      <a:pt x="94" y="57"/>
                      <a:pt x="94" y="57"/>
                    </a:cubicBezTo>
                    <a:cubicBezTo>
                      <a:pt x="98" y="56"/>
                      <a:pt x="98" y="56"/>
                      <a:pt x="98" y="56"/>
                    </a:cubicBezTo>
                    <a:cubicBezTo>
                      <a:pt x="99" y="56"/>
                      <a:pt x="99" y="55"/>
                      <a:pt x="99" y="54"/>
                    </a:cubicBezTo>
                    <a:cubicBezTo>
                      <a:pt x="99" y="54"/>
                      <a:pt x="100" y="51"/>
                      <a:pt x="100" y="49"/>
                    </a:cubicBezTo>
                    <a:cubicBezTo>
                      <a:pt x="100" y="47"/>
                      <a:pt x="99" y="44"/>
                      <a:pt x="99" y="44"/>
                    </a:cubicBezTo>
                    <a:close/>
                    <a:moveTo>
                      <a:pt x="50" y="62"/>
                    </a:moveTo>
                    <a:cubicBezTo>
                      <a:pt x="43" y="62"/>
                      <a:pt x="37" y="56"/>
                      <a:pt x="37" y="49"/>
                    </a:cubicBezTo>
                    <a:cubicBezTo>
                      <a:pt x="37" y="42"/>
                      <a:pt x="43" y="36"/>
                      <a:pt x="50" y="36"/>
                    </a:cubicBezTo>
                    <a:cubicBezTo>
                      <a:pt x="57" y="36"/>
                      <a:pt x="62" y="42"/>
                      <a:pt x="62" y="49"/>
                    </a:cubicBezTo>
                    <a:cubicBezTo>
                      <a:pt x="62" y="56"/>
                      <a:pt x="57" y="62"/>
                      <a:pt x="5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15" name="Freeform 114"/>
              <p:cNvSpPr>
                <a:spLocks noEditPoints="1"/>
              </p:cNvSpPr>
              <p:nvPr/>
            </p:nvSpPr>
            <p:spPr bwMode="auto">
              <a:xfrm>
                <a:off x="4791968" y="2572730"/>
                <a:ext cx="475826" cy="368736"/>
              </a:xfrm>
              <a:custGeom>
                <a:avLst/>
                <a:gdLst>
                  <a:gd name="T0" fmla="*/ 98 w 100"/>
                  <a:gd name="T1" fmla="*/ 43 h 98"/>
                  <a:gd name="T2" fmla="*/ 94 w 100"/>
                  <a:gd name="T3" fmla="*/ 41 h 98"/>
                  <a:gd name="T4" fmla="*/ 87 w 100"/>
                  <a:gd name="T5" fmla="*/ 33 h 98"/>
                  <a:gd name="T6" fmla="*/ 93 w 100"/>
                  <a:gd name="T7" fmla="*/ 26 h 98"/>
                  <a:gd name="T8" fmla="*/ 87 w 100"/>
                  <a:gd name="T9" fmla="*/ 16 h 98"/>
                  <a:gd name="T10" fmla="*/ 82 w 100"/>
                  <a:gd name="T11" fmla="*/ 16 h 98"/>
                  <a:gd name="T12" fmla="*/ 71 w 100"/>
                  <a:gd name="T13" fmla="*/ 14 h 98"/>
                  <a:gd name="T14" fmla="*/ 71 w 100"/>
                  <a:gd name="T15" fmla="*/ 5 h 98"/>
                  <a:gd name="T16" fmla="*/ 60 w 100"/>
                  <a:gd name="T17" fmla="*/ 0 h 98"/>
                  <a:gd name="T18" fmla="*/ 56 w 100"/>
                  <a:gd name="T19" fmla="*/ 5 h 98"/>
                  <a:gd name="T20" fmla="*/ 50 w 100"/>
                  <a:gd name="T21" fmla="*/ 8 h 98"/>
                  <a:gd name="T22" fmla="*/ 44 w 100"/>
                  <a:gd name="T23" fmla="*/ 5 h 98"/>
                  <a:gd name="T24" fmla="*/ 41 w 100"/>
                  <a:gd name="T25" fmla="*/ 1 h 98"/>
                  <a:gd name="T26" fmla="*/ 29 w 100"/>
                  <a:gd name="T27" fmla="*/ 4 h 98"/>
                  <a:gd name="T28" fmla="*/ 28 w 100"/>
                  <a:gd name="T29" fmla="*/ 10 h 98"/>
                  <a:gd name="T30" fmla="*/ 29 w 100"/>
                  <a:gd name="T31" fmla="*/ 14 h 98"/>
                  <a:gd name="T32" fmla="*/ 19 w 100"/>
                  <a:gd name="T33" fmla="*/ 17 h 98"/>
                  <a:gd name="T34" fmla="*/ 12 w 100"/>
                  <a:gd name="T35" fmla="*/ 16 h 98"/>
                  <a:gd name="T36" fmla="*/ 7 w 100"/>
                  <a:gd name="T37" fmla="*/ 26 h 98"/>
                  <a:gd name="T38" fmla="*/ 9 w 100"/>
                  <a:gd name="T39" fmla="*/ 30 h 98"/>
                  <a:gd name="T40" fmla="*/ 10 w 100"/>
                  <a:gd name="T41" fmla="*/ 40 h 98"/>
                  <a:gd name="T42" fmla="*/ 1 w 100"/>
                  <a:gd name="T43" fmla="*/ 43 h 98"/>
                  <a:gd name="T44" fmla="*/ 0 w 100"/>
                  <a:gd name="T45" fmla="*/ 49 h 98"/>
                  <a:gd name="T46" fmla="*/ 1 w 100"/>
                  <a:gd name="T47" fmla="*/ 56 h 98"/>
                  <a:gd name="T48" fmla="*/ 10 w 100"/>
                  <a:gd name="T49" fmla="*/ 58 h 98"/>
                  <a:gd name="T50" fmla="*/ 9 w 100"/>
                  <a:gd name="T51" fmla="*/ 69 h 98"/>
                  <a:gd name="T52" fmla="*/ 6 w 100"/>
                  <a:gd name="T53" fmla="*/ 74 h 98"/>
                  <a:gd name="T54" fmla="*/ 14 w 100"/>
                  <a:gd name="T55" fmla="*/ 83 h 98"/>
                  <a:gd name="T56" fmla="*/ 23 w 100"/>
                  <a:gd name="T57" fmla="*/ 80 h 98"/>
                  <a:gd name="T58" fmla="*/ 28 w 100"/>
                  <a:gd name="T59" fmla="*/ 89 h 98"/>
                  <a:gd name="T60" fmla="*/ 28 w 100"/>
                  <a:gd name="T61" fmla="*/ 93 h 98"/>
                  <a:gd name="T62" fmla="*/ 39 w 100"/>
                  <a:gd name="T63" fmla="*/ 98 h 98"/>
                  <a:gd name="T64" fmla="*/ 43 w 100"/>
                  <a:gd name="T65" fmla="*/ 95 h 98"/>
                  <a:gd name="T66" fmla="*/ 50 w 100"/>
                  <a:gd name="T67" fmla="*/ 90 h 98"/>
                  <a:gd name="T68" fmla="*/ 57 w 100"/>
                  <a:gd name="T69" fmla="*/ 95 h 98"/>
                  <a:gd name="T70" fmla="*/ 60 w 100"/>
                  <a:gd name="T71" fmla="*/ 98 h 98"/>
                  <a:gd name="T72" fmla="*/ 71 w 100"/>
                  <a:gd name="T73" fmla="*/ 93 h 98"/>
                  <a:gd name="T74" fmla="*/ 71 w 100"/>
                  <a:gd name="T75" fmla="*/ 85 h 98"/>
                  <a:gd name="T76" fmla="*/ 82 w 100"/>
                  <a:gd name="T77" fmla="*/ 82 h 98"/>
                  <a:gd name="T78" fmla="*/ 87 w 100"/>
                  <a:gd name="T79" fmla="*/ 83 h 98"/>
                  <a:gd name="T80" fmla="*/ 93 w 100"/>
                  <a:gd name="T81" fmla="*/ 72 h 98"/>
                  <a:gd name="T82" fmla="*/ 90 w 100"/>
                  <a:gd name="T83" fmla="*/ 69 h 98"/>
                  <a:gd name="T84" fmla="*/ 87 w 100"/>
                  <a:gd name="T85" fmla="*/ 65 h 98"/>
                  <a:gd name="T86" fmla="*/ 94 w 100"/>
                  <a:gd name="T87" fmla="*/ 57 h 98"/>
                  <a:gd name="T88" fmla="*/ 99 w 100"/>
                  <a:gd name="T89" fmla="*/ 54 h 98"/>
                  <a:gd name="T90" fmla="*/ 99 w 100"/>
                  <a:gd name="T91" fmla="*/ 44 h 98"/>
                  <a:gd name="T92" fmla="*/ 37 w 100"/>
                  <a:gd name="T93" fmla="*/ 49 h 98"/>
                  <a:gd name="T94" fmla="*/ 62 w 100"/>
                  <a:gd name="T9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98">
                    <a:moveTo>
                      <a:pt x="99" y="44"/>
                    </a:moveTo>
                    <a:cubicBezTo>
                      <a:pt x="99" y="44"/>
                      <a:pt x="99" y="43"/>
                      <a:pt x="98" y="43"/>
                    </a:cubicBezTo>
                    <a:cubicBezTo>
                      <a:pt x="94" y="41"/>
                      <a:pt x="94" y="41"/>
                      <a:pt x="94" y="41"/>
                    </a:cubicBezTo>
                    <a:cubicBezTo>
                      <a:pt x="94" y="41"/>
                      <a:pt x="94" y="41"/>
                      <a:pt x="94" y="41"/>
                    </a:cubicBezTo>
                    <a:cubicBezTo>
                      <a:pt x="90" y="40"/>
                      <a:pt x="90" y="40"/>
                      <a:pt x="90" y="40"/>
                    </a:cubicBezTo>
                    <a:cubicBezTo>
                      <a:pt x="89" y="38"/>
                      <a:pt x="88" y="35"/>
                      <a:pt x="87" y="33"/>
                    </a:cubicBezTo>
                    <a:cubicBezTo>
                      <a:pt x="91" y="29"/>
                      <a:pt x="91" y="29"/>
                      <a:pt x="91" y="29"/>
                    </a:cubicBezTo>
                    <a:cubicBezTo>
                      <a:pt x="93" y="26"/>
                      <a:pt x="93" y="26"/>
                      <a:pt x="93" y="26"/>
                    </a:cubicBezTo>
                    <a:cubicBezTo>
                      <a:pt x="93" y="26"/>
                      <a:pt x="93" y="25"/>
                      <a:pt x="93" y="24"/>
                    </a:cubicBezTo>
                    <a:cubicBezTo>
                      <a:pt x="87" y="16"/>
                      <a:pt x="87" y="16"/>
                      <a:pt x="87" y="16"/>
                    </a:cubicBezTo>
                    <a:cubicBezTo>
                      <a:pt x="86" y="15"/>
                      <a:pt x="86" y="15"/>
                      <a:pt x="85" y="15"/>
                    </a:cubicBezTo>
                    <a:cubicBezTo>
                      <a:pt x="82" y="16"/>
                      <a:pt x="82" y="16"/>
                      <a:pt x="82" y="16"/>
                    </a:cubicBezTo>
                    <a:cubicBezTo>
                      <a:pt x="77" y="18"/>
                      <a:pt x="77" y="18"/>
                      <a:pt x="77" y="18"/>
                    </a:cubicBezTo>
                    <a:cubicBezTo>
                      <a:pt x="75" y="17"/>
                      <a:pt x="73" y="15"/>
                      <a:pt x="71" y="14"/>
                    </a:cubicBezTo>
                    <a:cubicBezTo>
                      <a:pt x="71" y="8"/>
                      <a:pt x="71" y="8"/>
                      <a:pt x="71" y="8"/>
                    </a:cubicBezTo>
                    <a:cubicBezTo>
                      <a:pt x="71" y="5"/>
                      <a:pt x="71" y="5"/>
                      <a:pt x="71" y="5"/>
                    </a:cubicBezTo>
                    <a:cubicBezTo>
                      <a:pt x="71" y="5"/>
                      <a:pt x="70" y="4"/>
                      <a:pt x="70" y="4"/>
                    </a:cubicBezTo>
                    <a:cubicBezTo>
                      <a:pt x="60" y="0"/>
                      <a:pt x="60" y="0"/>
                      <a:pt x="60" y="0"/>
                    </a:cubicBezTo>
                    <a:cubicBezTo>
                      <a:pt x="59" y="0"/>
                      <a:pt x="59" y="1"/>
                      <a:pt x="58" y="1"/>
                    </a:cubicBezTo>
                    <a:cubicBezTo>
                      <a:pt x="56" y="5"/>
                      <a:pt x="56" y="5"/>
                      <a:pt x="56" y="5"/>
                    </a:cubicBezTo>
                    <a:cubicBezTo>
                      <a:pt x="53" y="8"/>
                      <a:pt x="53" y="8"/>
                      <a:pt x="53" y="8"/>
                    </a:cubicBezTo>
                    <a:cubicBezTo>
                      <a:pt x="52" y="8"/>
                      <a:pt x="51" y="8"/>
                      <a:pt x="50" y="8"/>
                    </a:cubicBezTo>
                    <a:cubicBezTo>
                      <a:pt x="48" y="8"/>
                      <a:pt x="47" y="8"/>
                      <a:pt x="46" y="8"/>
                    </a:cubicBezTo>
                    <a:cubicBezTo>
                      <a:pt x="44" y="5"/>
                      <a:pt x="44" y="5"/>
                      <a:pt x="44" y="5"/>
                    </a:cubicBezTo>
                    <a:cubicBezTo>
                      <a:pt x="44" y="5"/>
                      <a:pt x="44" y="5"/>
                      <a:pt x="44" y="5"/>
                    </a:cubicBezTo>
                    <a:cubicBezTo>
                      <a:pt x="41" y="1"/>
                      <a:pt x="41" y="1"/>
                      <a:pt x="41" y="1"/>
                    </a:cubicBezTo>
                    <a:cubicBezTo>
                      <a:pt x="41" y="1"/>
                      <a:pt x="40" y="0"/>
                      <a:pt x="39" y="0"/>
                    </a:cubicBezTo>
                    <a:cubicBezTo>
                      <a:pt x="29" y="4"/>
                      <a:pt x="29" y="4"/>
                      <a:pt x="29" y="4"/>
                    </a:cubicBezTo>
                    <a:cubicBezTo>
                      <a:pt x="29" y="4"/>
                      <a:pt x="28" y="5"/>
                      <a:pt x="28" y="5"/>
                    </a:cubicBezTo>
                    <a:cubicBezTo>
                      <a:pt x="28" y="10"/>
                      <a:pt x="28" y="10"/>
                      <a:pt x="28" y="10"/>
                    </a:cubicBezTo>
                    <a:cubicBezTo>
                      <a:pt x="28" y="10"/>
                      <a:pt x="28" y="10"/>
                      <a:pt x="28" y="10"/>
                    </a:cubicBezTo>
                    <a:cubicBezTo>
                      <a:pt x="29" y="14"/>
                      <a:pt x="29" y="14"/>
                      <a:pt x="29" y="14"/>
                    </a:cubicBezTo>
                    <a:cubicBezTo>
                      <a:pt x="26" y="15"/>
                      <a:pt x="24" y="17"/>
                      <a:pt x="23" y="18"/>
                    </a:cubicBezTo>
                    <a:cubicBezTo>
                      <a:pt x="19" y="17"/>
                      <a:pt x="19" y="17"/>
                      <a:pt x="19" y="17"/>
                    </a:cubicBezTo>
                    <a:cubicBezTo>
                      <a:pt x="14" y="15"/>
                      <a:pt x="14" y="15"/>
                      <a:pt x="14" y="15"/>
                    </a:cubicBezTo>
                    <a:cubicBezTo>
                      <a:pt x="14" y="15"/>
                      <a:pt x="13" y="15"/>
                      <a:pt x="12" y="16"/>
                    </a:cubicBezTo>
                    <a:cubicBezTo>
                      <a:pt x="6" y="24"/>
                      <a:pt x="6" y="24"/>
                      <a:pt x="6" y="24"/>
                    </a:cubicBezTo>
                    <a:cubicBezTo>
                      <a:pt x="6" y="25"/>
                      <a:pt x="6" y="26"/>
                      <a:pt x="7" y="26"/>
                    </a:cubicBezTo>
                    <a:cubicBezTo>
                      <a:pt x="9" y="30"/>
                      <a:pt x="9" y="30"/>
                      <a:pt x="9" y="30"/>
                    </a:cubicBezTo>
                    <a:cubicBezTo>
                      <a:pt x="9" y="30"/>
                      <a:pt x="9" y="30"/>
                      <a:pt x="9" y="30"/>
                    </a:cubicBezTo>
                    <a:cubicBezTo>
                      <a:pt x="12" y="33"/>
                      <a:pt x="12" y="33"/>
                      <a:pt x="12" y="33"/>
                    </a:cubicBezTo>
                    <a:cubicBezTo>
                      <a:pt x="11" y="35"/>
                      <a:pt x="10" y="38"/>
                      <a:pt x="10" y="40"/>
                    </a:cubicBezTo>
                    <a:cubicBezTo>
                      <a:pt x="4" y="42"/>
                      <a:pt x="4" y="42"/>
                      <a:pt x="4" y="42"/>
                    </a:cubicBezTo>
                    <a:cubicBezTo>
                      <a:pt x="1" y="43"/>
                      <a:pt x="1" y="43"/>
                      <a:pt x="1" y="43"/>
                    </a:cubicBezTo>
                    <a:cubicBezTo>
                      <a:pt x="1" y="43"/>
                      <a:pt x="0" y="44"/>
                      <a:pt x="0" y="44"/>
                    </a:cubicBezTo>
                    <a:cubicBezTo>
                      <a:pt x="0" y="44"/>
                      <a:pt x="0" y="47"/>
                      <a:pt x="0" y="49"/>
                    </a:cubicBezTo>
                    <a:cubicBezTo>
                      <a:pt x="0" y="51"/>
                      <a:pt x="0" y="54"/>
                      <a:pt x="0" y="54"/>
                    </a:cubicBezTo>
                    <a:cubicBezTo>
                      <a:pt x="0" y="55"/>
                      <a:pt x="1" y="56"/>
                      <a:pt x="1" y="56"/>
                    </a:cubicBezTo>
                    <a:cubicBezTo>
                      <a:pt x="4" y="57"/>
                      <a:pt x="4" y="57"/>
                      <a:pt x="4" y="57"/>
                    </a:cubicBezTo>
                    <a:cubicBezTo>
                      <a:pt x="10" y="58"/>
                      <a:pt x="10" y="58"/>
                      <a:pt x="10" y="58"/>
                    </a:cubicBezTo>
                    <a:cubicBezTo>
                      <a:pt x="10" y="61"/>
                      <a:pt x="11" y="63"/>
                      <a:pt x="12" y="65"/>
                    </a:cubicBezTo>
                    <a:cubicBezTo>
                      <a:pt x="9" y="69"/>
                      <a:pt x="9" y="69"/>
                      <a:pt x="9" y="69"/>
                    </a:cubicBezTo>
                    <a:cubicBezTo>
                      <a:pt x="7" y="72"/>
                      <a:pt x="7" y="72"/>
                      <a:pt x="7" y="72"/>
                    </a:cubicBezTo>
                    <a:cubicBezTo>
                      <a:pt x="6" y="73"/>
                      <a:pt x="6" y="74"/>
                      <a:pt x="6" y="74"/>
                    </a:cubicBezTo>
                    <a:cubicBezTo>
                      <a:pt x="12" y="83"/>
                      <a:pt x="12" y="83"/>
                      <a:pt x="12" y="83"/>
                    </a:cubicBezTo>
                    <a:cubicBezTo>
                      <a:pt x="13" y="83"/>
                      <a:pt x="14" y="83"/>
                      <a:pt x="14" y="83"/>
                    </a:cubicBezTo>
                    <a:cubicBezTo>
                      <a:pt x="19" y="82"/>
                      <a:pt x="19" y="82"/>
                      <a:pt x="19" y="82"/>
                    </a:cubicBezTo>
                    <a:cubicBezTo>
                      <a:pt x="23" y="80"/>
                      <a:pt x="23" y="80"/>
                      <a:pt x="23" y="80"/>
                    </a:cubicBezTo>
                    <a:cubicBezTo>
                      <a:pt x="24" y="82"/>
                      <a:pt x="26" y="83"/>
                      <a:pt x="29" y="85"/>
                    </a:cubicBezTo>
                    <a:cubicBezTo>
                      <a:pt x="28" y="89"/>
                      <a:pt x="28" y="89"/>
                      <a:pt x="28" y="89"/>
                    </a:cubicBezTo>
                    <a:cubicBezTo>
                      <a:pt x="28" y="89"/>
                      <a:pt x="28" y="89"/>
                      <a:pt x="28" y="89"/>
                    </a:cubicBezTo>
                    <a:cubicBezTo>
                      <a:pt x="28" y="93"/>
                      <a:pt x="28" y="93"/>
                      <a:pt x="28" y="93"/>
                    </a:cubicBezTo>
                    <a:cubicBezTo>
                      <a:pt x="28" y="94"/>
                      <a:pt x="29" y="95"/>
                      <a:pt x="29" y="95"/>
                    </a:cubicBezTo>
                    <a:cubicBezTo>
                      <a:pt x="39" y="98"/>
                      <a:pt x="39" y="98"/>
                      <a:pt x="39" y="98"/>
                    </a:cubicBezTo>
                    <a:cubicBezTo>
                      <a:pt x="40" y="98"/>
                      <a:pt x="41" y="98"/>
                      <a:pt x="41" y="97"/>
                    </a:cubicBezTo>
                    <a:cubicBezTo>
                      <a:pt x="43" y="95"/>
                      <a:pt x="43" y="95"/>
                      <a:pt x="43" y="95"/>
                    </a:cubicBezTo>
                    <a:cubicBezTo>
                      <a:pt x="46" y="90"/>
                      <a:pt x="46" y="90"/>
                      <a:pt x="46" y="90"/>
                    </a:cubicBezTo>
                    <a:cubicBezTo>
                      <a:pt x="47" y="90"/>
                      <a:pt x="48" y="90"/>
                      <a:pt x="50" y="90"/>
                    </a:cubicBezTo>
                    <a:cubicBezTo>
                      <a:pt x="51" y="90"/>
                      <a:pt x="52" y="90"/>
                      <a:pt x="53" y="90"/>
                    </a:cubicBezTo>
                    <a:cubicBezTo>
                      <a:pt x="57" y="95"/>
                      <a:pt x="57" y="95"/>
                      <a:pt x="57" y="95"/>
                    </a:cubicBezTo>
                    <a:cubicBezTo>
                      <a:pt x="58" y="97"/>
                      <a:pt x="58" y="97"/>
                      <a:pt x="58" y="97"/>
                    </a:cubicBezTo>
                    <a:cubicBezTo>
                      <a:pt x="59" y="98"/>
                      <a:pt x="59" y="98"/>
                      <a:pt x="60" y="98"/>
                    </a:cubicBezTo>
                    <a:cubicBezTo>
                      <a:pt x="70" y="95"/>
                      <a:pt x="70" y="95"/>
                      <a:pt x="70" y="95"/>
                    </a:cubicBezTo>
                    <a:cubicBezTo>
                      <a:pt x="70" y="95"/>
                      <a:pt x="71" y="94"/>
                      <a:pt x="71" y="93"/>
                    </a:cubicBezTo>
                    <a:cubicBezTo>
                      <a:pt x="71" y="90"/>
                      <a:pt x="71" y="90"/>
                      <a:pt x="71" y="90"/>
                    </a:cubicBezTo>
                    <a:cubicBezTo>
                      <a:pt x="71" y="85"/>
                      <a:pt x="71" y="85"/>
                      <a:pt x="71" y="85"/>
                    </a:cubicBezTo>
                    <a:cubicBezTo>
                      <a:pt x="73" y="83"/>
                      <a:pt x="75" y="82"/>
                      <a:pt x="77" y="80"/>
                    </a:cubicBezTo>
                    <a:cubicBezTo>
                      <a:pt x="82" y="82"/>
                      <a:pt x="82" y="82"/>
                      <a:pt x="82" y="82"/>
                    </a:cubicBezTo>
                    <a:cubicBezTo>
                      <a:pt x="85" y="83"/>
                      <a:pt x="85" y="83"/>
                      <a:pt x="85" y="83"/>
                    </a:cubicBezTo>
                    <a:cubicBezTo>
                      <a:pt x="86" y="83"/>
                      <a:pt x="86" y="83"/>
                      <a:pt x="87" y="83"/>
                    </a:cubicBezTo>
                    <a:cubicBezTo>
                      <a:pt x="93" y="74"/>
                      <a:pt x="93" y="74"/>
                      <a:pt x="93" y="74"/>
                    </a:cubicBezTo>
                    <a:cubicBezTo>
                      <a:pt x="93" y="74"/>
                      <a:pt x="93" y="73"/>
                      <a:pt x="93" y="72"/>
                    </a:cubicBezTo>
                    <a:cubicBezTo>
                      <a:pt x="91" y="70"/>
                      <a:pt x="91" y="70"/>
                      <a:pt x="91" y="70"/>
                    </a:cubicBezTo>
                    <a:cubicBezTo>
                      <a:pt x="90" y="69"/>
                      <a:pt x="90" y="69"/>
                      <a:pt x="90" y="69"/>
                    </a:cubicBezTo>
                    <a:cubicBezTo>
                      <a:pt x="90" y="69"/>
                      <a:pt x="90" y="69"/>
                      <a:pt x="90" y="69"/>
                    </a:cubicBezTo>
                    <a:cubicBezTo>
                      <a:pt x="87" y="65"/>
                      <a:pt x="87" y="65"/>
                      <a:pt x="87" y="65"/>
                    </a:cubicBezTo>
                    <a:cubicBezTo>
                      <a:pt x="88" y="63"/>
                      <a:pt x="89" y="61"/>
                      <a:pt x="90" y="58"/>
                    </a:cubicBezTo>
                    <a:cubicBezTo>
                      <a:pt x="94" y="57"/>
                      <a:pt x="94" y="57"/>
                      <a:pt x="94" y="57"/>
                    </a:cubicBezTo>
                    <a:cubicBezTo>
                      <a:pt x="98" y="56"/>
                      <a:pt x="98" y="56"/>
                      <a:pt x="98" y="56"/>
                    </a:cubicBezTo>
                    <a:cubicBezTo>
                      <a:pt x="99" y="56"/>
                      <a:pt x="99" y="55"/>
                      <a:pt x="99" y="54"/>
                    </a:cubicBezTo>
                    <a:cubicBezTo>
                      <a:pt x="99" y="54"/>
                      <a:pt x="100" y="51"/>
                      <a:pt x="100" y="49"/>
                    </a:cubicBezTo>
                    <a:cubicBezTo>
                      <a:pt x="100" y="47"/>
                      <a:pt x="99" y="44"/>
                      <a:pt x="99" y="44"/>
                    </a:cubicBezTo>
                    <a:close/>
                    <a:moveTo>
                      <a:pt x="50" y="62"/>
                    </a:moveTo>
                    <a:cubicBezTo>
                      <a:pt x="43" y="62"/>
                      <a:pt x="37" y="56"/>
                      <a:pt x="37" y="49"/>
                    </a:cubicBezTo>
                    <a:cubicBezTo>
                      <a:pt x="37" y="42"/>
                      <a:pt x="43" y="36"/>
                      <a:pt x="50" y="36"/>
                    </a:cubicBezTo>
                    <a:cubicBezTo>
                      <a:pt x="57" y="36"/>
                      <a:pt x="62" y="42"/>
                      <a:pt x="62" y="49"/>
                    </a:cubicBezTo>
                    <a:cubicBezTo>
                      <a:pt x="62" y="56"/>
                      <a:pt x="57" y="62"/>
                      <a:pt x="5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16" name="Freeform 115"/>
              <p:cNvSpPr>
                <a:spLocks noEditPoints="1"/>
              </p:cNvSpPr>
              <p:nvPr/>
            </p:nvSpPr>
            <p:spPr bwMode="auto">
              <a:xfrm rot="20653775">
                <a:off x="4107233" y="2661166"/>
                <a:ext cx="650507" cy="504102"/>
              </a:xfrm>
              <a:custGeom>
                <a:avLst/>
                <a:gdLst>
                  <a:gd name="T0" fmla="*/ 98 w 100"/>
                  <a:gd name="T1" fmla="*/ 43 h 98"/>
                  <a:gd name="T2" fmla="*/ 94 w 100"/>
                  <a:gd name="T3" fmla="*/ 41 h 98"/>
                  <a:gd name="T4" fmla="*/ 87 w 100"/>
                  <a:gd name="T5" fmla="*/ 33 h 98"/>
                  <a:gd name="T6" fmla="*/ 93 w 100"/>
                  <a:gd name="T7" fmla="*/ 26 h 98"/>
                  <a:gd name="T8" fmla="*/ 87 w 100"/>
                  <a:gd name="T9" fmla="*/ 16 h 98"/>
                  <a:gd name="T10" fmla="*/ 82 w 100"/>
                  <a:gd name="T11" fmla="*/ 16 h 98"/>
                  <a:gd name="T12" fmla="*/ 71 w 100"/>
                  <a:gd name="T13" fmla="*/ 14 h 98"/>
                  <a:gd name="T14" fmla="*/ 71 w 100"/>
                  <a:gd name="T15" fmla="*/ 5 h 98"/>
                  <a:gd name="T16" fmla="*/ 60 w 100"/>
                  <a:gd name="T17" fmla="*/ 0 h 98"/>
                  <a:gd name="T18" fmla="*/ 56 w 100"/>
                  <a:gd name="T19" fmla="*/ 5 h 98"/>
                  <a:gd name="T20" fmla="*/ 50 w 100"/>
                  <a:gd name="T21" fmla="*/ 8 h 98"/>
                  <a:gd name="T22" fmla="*/ 44 w 100"/>
                  <a:gd name="T23" fmla="*/ 5 h 98"/>
                  <a:gd name="T24" fmla="*/ 41 w 100"/>
                  <a:gd name="T25" fmla="*/ 1 h 98"/>
                  <a:gd name="T26" fmla="*/ 29 w 100"/>
                  <a:gd name="T27" fmla="*/ 4 h 98"/>
                  <a:gd name="T28" fmla="*/ 28 w 100"/>
                  <a:gd name="T29" fmla="*/ 10 h 98"/>
                  <a:gd name="T30" fmla="*/ 29 w 100"/>
                  <a:gd name="T31" fmla="*/ 14 h 98"/>
                  <a:gd name="T32" fmla="*/ 19 w 100"/>
                  <a:gd name="T33" fmla="*/ 17 h 98"/>
                  <a:gd name="T34" fmla="*/ 12 w 100"/>
                  <a:gd name="T35" fmla="*/ 16 h 98"/>
                  <a:gd name="T36" fmla="*/ 7 w 100"/>
                  <a:gd name="T37" fmla="*/ 26 h 98"/>
                  <a:gd name="T38" fmla="*/ 9 w 100"/>
                  <a:gd name="T39" fmla="*/ 30 h 98"/>
                  <a:gd name="T40" fmla="*/ 10 w 100"/>
                  <a:gd name="T41" fmla="*/ 40 h 98"/>
                  <a:gd name="T42" fmla="*/ 1 w 100"/>
                  <a:gd name="T43" fmla="*/ 43 h 98"/>
                  <a:gd name="T44" fmla="*/ 0 w 100"/>
                  <a:gd name="T45" fmla="*/ 49 h 98"/>
                  <a:gd name="T46" fmla="*/ 1 w 100"/>
                  <a:gd name="T47" fmla="*/ 56 h 98"/>
                  <a:gd name="T48" fmla="*/ 10 w 100"/>
                  <a:gd name="T49" fmla="*/ 58 h 98"/>
                  <a:gd name="T50" fmla="*/ 9 w 100"/>
                  <a:gd name="T51" fmla="*/ 69 h 98"/>
                  <a:gd name="T52" fmla="*/ 6 w 100"/>
                  <a:gd name="T53" fmla="*/ 74 h 98"/>
                  <a:gd name="T54" fmla="*/ 14 w 100"/>
                  <a:gd name="T55" fmla="*/ 83 h 98"/>
                  <a:gd name="T56" fmla="*/ 23 w 100"/>
                  <a:gd name="T57" fmla="*/ 80 h 98"/>
                  <a:gd name="T58" fmla="*/ 28 w 100"/>
                  <a:gd name="T59" fmla="*/ 89 h 98"/>
                  <a:gd name="T60" fmla="*/ 28 w 100"/>
                  <a:gd name="T61" fmla="*/ 93 h 98"/>
                  <a:gd name="T62" fmla="*/ 39 w 100"/>
                  <a:gd name="T63" fmla="*/ 98 h 98"/>
                  <a:gd name="T64" fmla="*/ 43 w 100"/>
                  <a:gd name="T65" fmla="*/ 95 h 98"/>
                  <a:gd name="T66" fmla="*/ 50 w 100"/>
                  <a:gd name="T67" fmla="*/ 90 h 98"/>
                  <a:gd name="T68" fmla="*/ 57 w 100"/>
                  <a:gd name="T69" fmla="*/ 95 h 98"/>
                  <a:gd name="T70" fmla="*/ 60 w 100"/>
                  <a:gd name="T71" fmla="*/ 98 h 98"/>
                  <a:gd name="T72" fmla="*/ 71 w 100"/>
                  <a:gd name="T73" fmla="*/ 93 h 98"/>
                  <a:gd name="T74" fmla="*/ 71 w 100"/>
                  <a:gd name="T75" fmla="*/ 85 h 98"/>
                  <a:gd name="T76" fmla="*/ 82 w 100"/>
                  <a:gd name="T77" fmla="*/ 82 h 98"/>
                  <a:gd name="T78" fmla="*/ 87 w 100"/>
                  <a:gd name="T79" fmla="*/ 83 h 98"/>
                  <a:gd name="T80" fmla="*/ 93 w 100"/>
                  <a:gd name="T81" fmla="*/ 72 h 98"/>
                  <a:gd name="T82" fmla="*/ 90 w 100"/>
                  <a:gd name="T83" fmla="*/ 69 h 98"/>
                  <a:gd name="T84" fmla="*/ 87 w 100"/>
                  <a:gd name="T85" fmla="*/ 65 h 98"/>
                  <a:gd name="T86" fmla="*/ 94 w 100"/>
                  <a:gd name="T87" fmla="*/ 57 h 98"/>
                  <a:gd name="T88" fmla="*/ 99 w 100"/>
                  <a:gd name="T89" fmla="*/ 54 h 98"/>
                  <a:gd name="T90" fmla="*/ 99 w 100"/>
                  <a:gd name="T91" fmla="*/ 44 h 98"/>
                  <a:gd name="T92" fmla="*/ 37 w 100"/>
                  <a:gd name="T93" fmla="*/ 49 h 98"/>
                  <a:gd name="T94" fmla="*/ 62 w 100"/>
                  <a:gd name="T9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98">
                    <a:moveTo>
                      <a:pt x="99" y="44"/>
                    </a:moveTo>
                    <a:cubicBezTo>
                      <a:pt x="99" y="44"/>
                      <a:pt x="99" y="43"/>
                      <a:pt x="98" y="43"/>
                    </a:cubicBezTo>
                    <a:cubicBezTo>
                      <a:pt x="94" y="41"/>
                      <a:pt x="94" y="41"/>
                      <a:pt x="94" y="41"/>
                    </a:cubicBezTo>
                    <a:cubicBezTo>
                      <a:pt x="94" y="41"/>
                      <a:pt x="94" y="41"/>
                      <a:pt x="94" y="41"/>
                    </a:cubicBezTo>
                    <a:cubicBezTo>
                      <a:pt x="90" y="40"/>
                      <a:pt x="90" y="40"/>
                      <a:pt x="90" y="40"/>
                    </a:cubicBezTo>
                    <a:cubicBezTo>
                      <a:pt x="89" y="38"/>
                      <a:pt x="88" y="35"/>
                      <a:pt x="87" y="33"/>
                    </a:cubicBezTo>
                    <a:cubicBezTo>
                      <a:pt x="91" y="29"/>
                      <a:pt x="91" y="29"/>
                      <a:pt x="91" y="29"/>
                    </a:cubicBezTo>
                    <a:cubicBezTo>
                      <a:pt x="93" y="26"/>
                      <a:pt x="93" y="26"/>
                      <a:pt x="93" y="26"/>
                    </a:cubicBezTo>
                    <a:cubicBezTo>
                      <a:pt x="93" y="26"/>
                      <a:pt x="93" y="25"/>
                      <a:pt x="93" y="24"/>
                    </a:cubicBezTo>
                    <a:cubicBezTo>
                      <a:pt x="87" y="16"/>
                      <a:pt x="87" y="16"/>
                      <a:pt x="87" y="16"/>
                    </a:cubicBezTo>
                    <a:cubicBezTo>
                      <a:pt x="86" y="15"/>
                      <a:pt x="86" y="15"/>
                      <a:pt x="85" y="15"/>
                    </a:cubicBezTo>
                    <a:cubicBezTo>
                      <a:pt x="82" y="16"/>
                      <a:pt x="82" y="16"/>
                      <a:pt x="82" y="16"/>
                    </a:cubicBezTo>
                    <a:cubicBezTo>
                      <a:pt x="77" y="18"/>
                      <a:pt x="77" y="18"/>
                      <a:pt x="77" y="18"/>
                    </a:cubicBezTo>
                    <a:cubicBezTo>
                      <a:pt x="75" y="17"/>
                      <a:pt x="73" y="15"/>
                      <a:pt x="71" y="14"/>
                    </a:cubicBezTo>
                    <a:cubicBezTo>
                      <a:pt x="71" y="8"/>
                      <a:pt x="71" y="8"/>
                      <a:pt x="71" y="8"/>
                    </a:cubicBezTo>
                    <a:cubicBezTo>
                      <a:pt x="71" y="5"/>
                      <a:pt x="71" y="5"/>
                      <a:pt x="71" y="5"/>
                    </a:cubicBezTo>
                    <a:cubicBezTo>
                      <a:pt x="71" y="5"/>
                      <a:pt x="70" y="4"/>
                      <a:pt x="70" y="4"/>
                    </a:cubicBezTo>
                    <a:cubicBezTo>
                      <a:pt x="60" y="0"/>
                      <a:pt x="60" y="0"/>
                      <a:pt x="60" y="0"/>
                    </a:cubicBezTo>
                    <a:cubicBezTo>
                      <a:pt x="59" y="0"/>
                      <a:pt x="59" y="1"/>
                      <a:pt x="58" y="1"/>
                    </a:cubicBezTo>
                    <a:cubicBezTo>
                      <a:pt x="56" y="5"/>
                      <a:pt x="56" y="5"/>
                      <a:pt x="56" y="5"/>
                    </a:cubicBezTo>
                    <a:cubicBezTo>
                      <a:pt x="53" y="8"/>
                      <a:pt x="53" y="8"/>
                      <a:pt x="53" y="8"/>
                    </a:cubicBezTo>
                    <a:cubicBezTo>
                      <a:pt x="52" y="8"/>
                      <a:pt x="51" y="8"/>
                      <a:pt x="50" y="8"/>
                    </a:cubicBezTo>
                    <a:cubicBezTo>
                      <a:pt x="48" y="8"/>
                      <a:pt x="47" y="8"/>
                      <a:pt x="46" y="8"/>
                    </a:cubicBezTo>
                    <a:cubicBezTo>
                      <a:pt x="44" y="5"/>
                      <a:pt x="44" y="5"/>
                      <a:pt x="44" y="5"/>
                    </a:cubicBezTo>
                    <a:cubicBezTo>
                      <a:pt x="44" y="5"/>
                      <a:pt x="44" y="5"/>
                      <a:pt x="44" y="5"/>
                    </a:cubicBezTo>
                    <a:cubicBezTo>
                      <a:pt x="41" y="1"/>
                      <a:pt x="41" y="1"/>
                      <a:pt x="41" y="1"/>
                    </a:cubicBezTo>
                    <a:cubicBezTo>
                      <a:pt x="41" y="1"/>
                      <a:pt x="40" y="0"/>
                      <a:pt x="39" y="0"/>
                    </a:cubicBezTo>
                    <a:cubicBezTo>
                      <a:pt x="29" y="4"/>
                      <a:pt x="29" y="4"/>
                      <a:pt x="29" y="4"/>
                    </a:cubicBezTo>
                    <a:cubicBezTo>
                      <a:pt x="29" y="4"/>
                      <a:pt x="28" y="5"/>
                      <a:pt x="28" y="5"/>
                    </a:cubicBezTo>
                    <a:cubicBezTo>
                      <a:pt x="28" y="10"/>
                      <a:pt x="28" y="10"/>
                      <a:pt x="28" y="10"/>
                    </a:cubicBezTo>
                    <a:cubicBezTo>
                      <a:pt x="28" y="10"/>
                      <a:pt x="28" y="10"/>
                      <a:pt x="28" y="10"/>
                    </a:cubicBezTo>
                    <a:cubicBezTo>
                      <a:pt x="29" y="14"/>
                      <a:pt x="29" y="14"/>
                      <a:pt x="29" y="14"/>
                    </a:cubicBezTo>
                    <a:cubicBezTo>
                      <a:pt x="26" y="15"/>
                      <a:pt x="24" y="17"/>
                      <a:pt x="23" y="18"/>
                    </a:cubicBezTo>
                    <a:cubicBezTo>
                      <a:pt x="19" y="17"/>
                      <a:pt x="19" y="17"/>
                      <a:pt x="19" y="17"/>
                    </a:cubicBezTo>
                    <a:cubicBezTo>
                      <a:pt x="14" y="15"/>
                      <a:pt x="14" y="15"/>
                      <a:pt x="14" y="15"/>
                    </a:cubicBezTo>
                    <a:cubicBezTo>
                      <a:pt x="14" y="15"/>
                      <a:pt x="13" y="15"/>
                      <a:pt x="12" y="16"/>
                    </a:cubicBezTo>
                    <a:cubicBezTo>
                      <a:pt x="6" y="24"/>
                      <a:pt x="6" y="24"/>
                      <a:pt x="6" y="24"/>
                    </a:cubicBezTo>
                    <a:cubicBezTo>
                      <a:pt x="6" y="25"/>
                      <a:pt x="6" y="26"/>
                      <a:pt x="7" y="26"/>
                    </a:cubicBezTo>
                    <a:cubicBezTo>
                      <a:pt x="9" y="30"/>
                      <a:pt x="9" y="30"/>
                      <a:pt x="9" y="30"/>
                    </a:cubicBezTo>
                    <a:cubicBezTo>
                      <a:pt x="9" y="30"/>
                      <a:pt x="9" y="30"/>
                      <a:pt x="9" y="30"/>
                    </a:cubicBezTo>
                    <a:cubicBezTo>
                      <a:pt x="12" y="33"/>
                      <a:pt x="12" y="33"/>
                      <a:pt x="12" y="33"/>
                    </a:cubicBezTo>
                    <a:cubicBezTo>
                      <a:pt x="11" y="35"/>
                      <a:pt x="10" y="38"/>
                      <a:pt x="10" y="40"/>
                    </a:cubicBezTo>
                    <a:cubicBezTo>
                      <a:pt x="4" y="42"/>
                      <a:pt x="4" y="42"/>
                      <a:pt x="4" y="42"/>
                    </a:cubicBezTo>
                    <a:cubicBezTo>
                      <a:pt x="1" y="43"/>
                      <a:pt x="1" y="43"/>
                      <a:pt x="1" y="43"/>
                    </a:cubicBezTo>
                    <a:cubicBezTo>
                      <a:pt x="1" y="43"/>
                      <a:pt x="0" y="44"/>
                      <a:pt x="0" y="44"/>
                    </a:cubicBezTo>
                    <a:cubicBezTo>
                      <a:pt x="0" y="44"/>
                      <a:pt x="0" y="47"/>
                      <a:pt x="0" y="49"/>
                    </a:cubicBezTo>
                    <a:cubicBezTo>
                      <a:pt x="0" y="51"/>
                      <a:pt x="0" y="54"/>
                      <a:pt x="0" y="54"/>
                    </a:cubicBezTo>
                    <a:cubicBezTo>
                      <a:pt x="0" y="55"/>
                      <a:pt x="1" y="56"/>
                      <a:pt x="1" y="56"/>
                    </a:cubicBezTo>
                    <a:cubicBezTo>
                      <a:pt x="4" y="57"/>
                      <a:pt x="4" y="57"/>
                      <a:pt x="4" y="57"/>
                    </a:cubicBezTo>
                    <a:cubicBezTo>
                      <a:pt x="10" y="58"/>
                      <a:pt x="10" y="58"/>
                      <a:pt x="10" y="58"/>
                    </a:cubicBezTo>
                    <a:cubicBezTo>
                      <a:pt x="10" y="61"/>
                      <a:pt x="11" y="63"/>
                      <a:pt x="12" y="65"/>
                    </a:cubicBezTo>
                    <a:cubicBezTo>
                      <a:pt x="9" y="69"/>
                      <a:pt x="9" y="69"/>
                      <a:pt x="9" y="69"/>
                    </a:cubicBezTo>
                    <a:cubicBezTo>
                      <a:pt x="7" y="72"/>
                      <a:pt x="7" y="72"/>
                      <a:pt x="7" y="72"/>
                    </a:cubicBezTo>
                    <a:cubicBezTo>
                      <a:pt x="6" y="73"/>
                      <a:pt x="6" y="74"/>
                      <a:pt x="6" y="74"/>
                    </a:cubicBezTo>
                    <a:cubicBezTo>
                      <a:pt x="12" y="83"/>
                      <a:pt x="12" y="83"/>
                      <a:pt x="12" y="83"/>
                    </a:cubicBezTo>
                    <a:cubicBezTo>
                      <a:pt x="13" y="83"/>
                      <a:pt x="14" y="83"/>
                      <a:pt x="14" y="83"/>
                    </a:cubicBezTo>
                    <a:cubicBezTo>
                      <a:pt x="19" y="82"/>
                      <a:pt x="19" y="82"/>
                      <a:pt x="19" y="82"/>
                    </a:cubicBezTo>
                    <a:cubicBezTo>
                      <a:pt x="23" y="80"/>
                      <a:pt x="23" y="80"/>
                      <a:pt x="23" y="80"/>
                    </a:cubicBezTo>
                    <a:cubicBezTo>
                      <a:pt x="24" y="82"/>
                      <a:pt x="26" y="83"/>
                      <a:pt x="29" y="85"/>
                    </a:cubicBezTo>
                    <a:cubicBezTo>
                      <a:pt x="28" y="89"/>
                      <a:pt x="28" y="89"/>
                      <a:pt x="28" y="89"/>
                    </a:cubicBezTo>
                    <a:cubicBezTo>
                      <a:pt x="28" y="89"/>
                      <a:pt x="28" y="89"/>
                      <a:pt x="28" y="89"/>
                    </a:cubicBezTo>
                    <a:cubicBezTo>
                      <a:pt x="28" y="93"/>
                      <a:pt x="28" y="93"/>
                      <a:pt x="28" y="93"/>
                    </a:cubicBezTo>
                    <a:cubicBezTo>
                      <a:pt x="28" y="94"/>
                      <a:pt x="29" y="95"/>
                      <a:pt x="29" y="95"/>
                    </a:cubicBezTo>
                    <a:cubicBezTo>
                      <a:pt x="39" y="98"/>
                      <a:pt x="39" y="98"/>
                      <a:pt x="39" y="98"/>
                    </a:cubicBezTo>
                    <a:cubicBezTo>
                      <a:pt x="40" y="98"/>
                      <a:pt x="41" y="98"/>
                      <a:pt x="41" y="97"/>
                    </a:cubicBezTo>
                    <a:cubicBezTo>
                      <a:pt x="43" y="95"/>
                      <a:pt x="43" y="95"/>
                      <a:pt x="43" y="95"/>
                    </a:cubicBezTo>
                    <a:cubicBezTo>
                      <a:pt x="46" y="90"/>
                      <a:pt x="46" y="90"/>
                      <a:pt x="46" y="90"/>
                    </a:cubicBezTo>
                    <a:cubicBezTo>
                      <a:pt x="47" y="90"/>
                      <a:pt x="48" y="90"/>
                      <a:pt x="50" y="90"/>
                    </a:cubicBezTo>
                    <a:cubicBezTo>
                      <a:pt x="51" y="90"/>
                      <a:pt x="52" y="90"/>
                      <a:pt x="53" y="90"/>
                    </a:cubicBezTo>
                    <a:cubicBezTo>
                      <a:pt x="57" y="95"/>
                      <a:pt x="57" y="95"/>
                      <a:pt x="57" y="95"/>
                    </a:cubicBezTo>
                    <a:cubicBezTo>
                      <a:pt x="58" y="97"/>
                      <a:pt x="58" y="97"/>
                      <a:pt x="58" y="97"/>
                    </a:cubicBezTo>
                    <a:cubicBezTo>
                      <a:pt x="59" y="98"/>
                      <a:pt x="59" y="98"/>
                      <a:pt x="60" y="98"/>
                    </a:cubicBezTo>
                    <a:cubicBezTo>
                      <a:pt x="70" y="95"/>
                      <a:pt x="70" y="95"/>
                      <a:pt x="70" y="95"/>
                    </a:cubicBezTo>
                    <a:cubicBezTo>
                      <a:pt x="70" y="95"/>
                      <a:pt x="71" y="94"/>
                      <a:pt x="71" y="93"/>
                    </a:cubicBezTo>
                    <a:cubicBezTo>
                      <a:pt x="71" y="90"/>
                      <a:pt x="71" y="90"/>
                      <a:pt x="71" y="90"/>
                    </a:cubicBezTo>
                    <a:cubicBezTo>
                      <a:pt x="71" y="85"/>
                      <a:pt x="71" y="85"/>
                      <a:pt x="71" y="85"/>
                    </a:cubicBezTo>
                    <a:cubicBezTo>
                      <a:pt x="73" y="83"/>
                      <a:pt x="75" y="82"/>
                      <a:pt x="77" y="80"/>
                    </a:cubicBezTo>
                    <a:cubicBezTo>
                      <a:pt x="82" y="82"/>
                      <a:pt x="82" y="82"/>
                      <a:pt x="82" y="82"/>
                    </a:cubicBezTo>
                    <a:cubicBezTo>
                      <a:pt x="85" y="83"/>
                      <a:pt x="85" y="83"/>
                      <a:pt x="85" y="83"/>
                    </a:cubicBezTo>
                    <a:cubicBezTo>
                      <a:pt x="86" y="83"/>
                      <a:pt x="86" y="83"/>
                      <a:pt x="87" y="83"/>
                    </a:cubicBezTo>
                    <a:cubicBezTo>
                      <a:pt x="93" y="74"/>
                      <a:pt x="93" y="74"/>
                      <a:pt x="93" y="74"/>
                    </a:cubicBezTo>
                    <a:cubicBezTo>
                      <a:pt x="93" y="74"/>
                      <a:pt x="93" y="73"/>
                      <a:pt x="93" y="72"/>
                    </a:cubicBezTo>
                    <a:cubicBezTo>
                      <a:pt x="91" y="70"/>
                      <a:pt x="91" y="70"/>
                      <a:pt x="91" y="70"/>
                    </a:cubicBezTo>
                    <a:cubicBezTo>
                      <a:pt x="90" y="69"/>
                      <a:pt x="90" y="69"/>
                      <a:pt x="90" y="69"/>
                    </a:cubicBezTo>
                    <a:cubicBezTo>
                      <a:pt x="90" y="69"/>
                      <a:pt x="90" y="69"/>
                      <a:pt x="90" y="69"/>
                    </a:cubicBezTo>
                    <a:cubicBezTo>
                      <a:pt x="87" y="65"/>
                      <a:pt x="87" y="65"/>
                      <a:pt x="87" y="65"/>
                    </a:cubicBezTo>
                    <a:cubicBezTo>
                      <a:pt x="88" y="63"/>
                      <a:pt x="89" y="61"/>
                      <a:pt x="90" y="58"/>
                    </a:cubicBezTo>
                    <a:cubicBezTo>
                      <a:pt x="94" y="57"/>
                      <a:pt x="94" y="57"/>
                      <a:pt x="94" y="57"/>
                    </a:cubicBezTo>
                    <a:cubicBezTo>
                      <a:pt x="98" y="56"/>
                      <a:pt x="98" y="56"/>
                      <a:pt x="98" y="56"/>
                    </a:cubicBezTo>
                    <a:cubicBezTo>
                      <a:pt x="99" y="56"/>
                      <a:pt x="99" y="55"/>
                      <a:pt x="99" y="54"/>
                    </a:cubicBezTo>
                    <a:cubicBezTo>
                      <a:pt x="99" y="54"/>
                      <a:pt x="100" y="51"/>
                      <a:pt x="100" y="49"/>
                    </a:cubicBezTo>
                    <a:cubicBezTo>
                      <a:pt x="100" y="47"/>
                      <a:pt x="99" y="44"/>
                      <a:pt x="99" y="44"/>
                    </a:cubicBezTo>
                    <a:close/>
                    <a:moveTo>
                      <a:pt x="50" y="62"/>
                    </a:moveTo>
                    <a:cubicBezTo>
                      <a:pt x="43" y="62"/>
                      <a:pt x="37" y="56"/>
                      <a:pt x="37" y="49"/>
                    </a:cubicBezTo>
                    <a:cubicBezTo>
                      <a:pt x="37" y="42"/>
                      <a:pt x="43" y="36"/>
                      <a:pt x="50" y="36"/>
                    </a:cubicBezTo>
                    <a:cubicBezTo>
                      <a:pt x="57" y="36"/>
                      <a:pt x="62" y="42"/>
                      <a:pt x="62" y="49"/>
                    </a:cubicBezTo>
                    <a:cubicBezTo>
                      <a:pt x="62" y="56"/>
                      <a:pt x="57" y="62"/>
                      <a:pt x="5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grpSp>
      </p:grpSp>
      <p:grpSp>
        <p:nvGrpSpPr>
          <p:cNvPr id="11" name="Group 10"/>
          <p:cNvGrpSpPr/>
          <p:nvPr/>
        </p:nvGrpSpPr>
        <p:grpSpPr>
          <a:xfrm>
            <a:off x="5164373" y="3153469"/>
            <a:ext cx="1304014" cy="1304014"/>
            <a:chOff x="5164373" y="3153469"/>
            <a:chExt cx="1304014" cy="1304014"/>
          </a:xfrm>
        </p:grpSpPr>
        <p:sp>
          <p:nvSpPr>
            <p:cNvPr id="54" name="Oval 53"/>
            <p:cNvSpPr/>
            <p:nvPr/>
          </p:nvSpPr>
          <p:spPr>
            <a:xfrm>
              <a:off x="5164373" y="3153469"/>
              <a:ext cx="1304014" cy="1304014"/>
            </a:xfrm>
            <a:prstGeom prst="ellipse">
              <a:avLst/>
            </a:prstGeom>
            <a:gradFill>
              <a:gsLst>
                <a:gs pos="0">
                  <a:schemeClr val="accent1"/>
                </a:gs>
                <a:gs pos="77000">
                  <a:schemeClr val="accent5"/>
                </a:gs>
                <a:gs pos="100000">
                  <a:srgbClr val="39BBB9"/>
                </a:gs>
              </a:gsLst>
              <a:lin ang="5400000" scaled="0"/>
            </a:gradFill>
            <a:ln w="57150">
              <a:solidFill>
                <a:schemeClr val="accent6"/>
              </a:solidFill>
            </a:ln>
            <a:effectLst>
              <a:outerShdw blurRad="1016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en-US" dirty="0">
                <a:latin typeface="+mj-lt"/>
              </a:endParaRPr>
            </a:p>
          </p:txBody>
        </p:sp>
        <p:sp>
          <p:nvSpPr>
            <p:cNvPr id="121" name="Freeform 30"/>
            <p:cNvSpPr>
              <a:spLocks noEditPoints="1"/>
            </p:cNvSpPr>
            <p:nvPr/>
          </p:nvSpPr>
          <p:spPr bwMode="auto">
            <a:xfrm>
              <a:off x="5318071" y="3331954"/>
              <a:ext cx="1004560" cy="946042"/>
            </a:xfrm>
            <a:custGeom>
              <a:avLst/>
              <a:gdLst>
                <a:gd name="T0" fmla="*/ 4598 w 5557"/>
                <a:gd name="T1" fmla="*/ 3107 h 5300"/>
                <a:gd name="T2" fmla="*/ 5516 w 5557"/>
                <a:gd name="T3" fmla="*/ 2721 h 5300"/>
                <a:gd name="T4" fmla="*/ 4190 w 5557"/>
                <a:gd name="T5" fmla="*/ 2817 h 5300"/>
                <a:gd name="T6" fmla="*/ 5326 w 5557"/>
                <a:gd name="T7" fmla="*/ 2592 h 5300"/>
                <a:gd name="T8" fmla="*/ 4676 w 5557"/>
                <a:gd name="T9" fmla="*/ 2851 h 5300"/>
                <a:gd name="T10" fmla="*/ 5049 w 5557"/>
                <a:gd name="T11" fmla="*/ 2787 h 5300"/>
                <a:gd name="T12" fmla="*/ 5434 w 5557"/>
                <a:gd name="T13" fmla="*/ 3107 h 5300"/>
                <a:gd name="T14" fmla="*/ 4044 w 5557"/>
                <a:gd name="T15" fmla="*/ 2066 h 5300"/>
                <a:gd name="T16" fmla="*/ 1678 w 5557"/>
                <a:gd name="T17" fmla="*/ 1180 h 5300"/>
                <a:gd name="T18" fmla="*/ 2138 w 5557"/>
                <a:gd name="T19" fmla="*/ 4528 h 5300"/>
                <a:gd name="T20" fmla="*/ 1553 w 5557"/>
                <a:gd name="T21" fmla="*/ 3776 h 5300"/>
                <a:gd name="T22" fmla="*/ 3527 w 5557"/>
                <a:gd name="T23" fmla="*/ 4092 h 5300"/>
                <a:gd name="T24" fmla="*/ 2004 w 5557"/>
                <a:gd name="T25" fmla="*/ 3052 h 5300"/>
                <a:gd name="T26" fmla="*/ 2547 w 5557"/>
                <a:gd name="T27" fmla="*/ 2192 h 5300"/>
                <a:gd name="T28" fmla="*/ 2227 w 5557"/>
                <a:gd name="T29" fmla="*/ 2530 h 5300"/>
                <a:gd name="T30" fmla="*/ 1838 w 5557"/>
                <a:gd name="T31" fmla="*/ 2680 h 5300"/>
                <a:gd name="T32" fmla="*/ 3457 w 5557"/>
                <a:gd name="T33" fmla="*/ 2346 h 5300"/>
                <a:gd name="T34" fmla="*/ 2793 w 5557"/>
                <a:gd name="T35" fmla="*/ 1828 h 5300"/>
                <a:gd name="T36" fmla="*/ 3605 w 5557"/>
                <a:gd name="T37" fmla="*/ 2488 h 5300"/>
                <a:gd name="T38" fmla="*/ 3526 w 5557"/>
                <a:gd name="T39" fmla="*/ 2512 h 5300"/>
                <a:gd name="T40" fmla="*/ 2723 w 5557"/>
                <a:gd name="T41" fmla="*/ 3371 h 5300"/>
                <a:gd name="T42" fmla="*/ 3418 w 5557"/>
                <a:gd name="T43" fmla="*/ 3403 h 5300"/>
                <a:gd name="T44" fmla="*/ 2633 w 5557"/>
                <a:gd name="T45" fmla="*/ 3339 h 5300"/>
                <a:gd name="T46" fmla="*/ 3018 w 5557"/>
                <a:gd name="T47" fmla="*/ 0 h 5300"/>
                <a:gd name="T48" fmla="*/ 2693 w 5557"/>
                <a:gd name="T49" fmla="*/ 1218 h 5300"/>
                <a:gd name="T50" fmla="*/ 2693 w 5557"/>
                <a:gd name="T51" fmla="*/ 1309 h 5300"/>
                <a:gd name="T52" fmla="*/ 2783 w 5557"/>
                <a:gd name="T53" fmla="*/ 1138 h 5300"/>
                <a:gd name="T54" fmla="*/ 3022 w 5557"/>
                <a:gd name="T55" fmla="*/ 786 h 5300"/>
                <a:gd name="T56" fmla="*/ 2831 w 5557"/>
                <a:gd name="T57" fmla="*/ 779 h 5300"/>
                <a:gd name="T58" fmla="*/ 2752 w 5557"/>
                <a:gd name="T59" fmla="*/ 860 h 5300"/>
                <a:gd name="T60" fmla="*/ 2492 w 5557"/>
                <a:gd name="T61" fmla="*/ 988 h 5300"/>
                <a:gd name="T62" fmla="*/ 2546 w 5557"/>
                <a:gd name="T63" fmla="*/ 1160 h 5300"/>
                <a:gd name="T64" fmla="*/ 2640 w 5557"/>
                <a:gd name="T65" fmla="*/ 1440 h 5300"/>
                <a:gd name="T66" fmla="*/ 3039 w 5557"/>
                <a:gd name="T67" fmla="*/ 1332 h 5300"/>
                <a:gd name="T68" fmla="*/ 3039 w 5557"/>
                <a:gd name="T69" fmla="*/ 1103 h 5300"/>
                <a:gd name="T70" fmla="*/ 2949 w 5557"/>
                <a:gd name="T71" fmla="*/ 1023 h 5300"/>
                <a:gd name="T72" fmla="*/ 2483 w 5557"/>
                <a:gd name="T73" fmla="*/ 113 h 5300"/>
                <a:gd name="T74" fmla="*/ 2450 w 5557"/>
                <a:gd name="T75" fmla="*/ 4927 h 5300"/>
                <a:gd name="T76" fmla="*/ 2602 w 5557"/>
                <a:gd name="T77" fmla="*/ 4631 h 5300"/>
                <a:gd name="T78" fmla="*/ 2814 w 5557"/>
                <a:gd name="T79" fmla="*/ 4365 h 5300"/>
                <a:gd name="T80" fmla="*/ 2526 w 5557"/>
                <a:gd name="T81" fmla="*/ 5300 h 5300"/>
                <a:gd name="T82" fmla="*/ 2602 w 5557"/>
                <a:gd name="T83" fmla="*/ 4927 h 5300"/>
                <a:gd name="T84" fmla="*/ 2450 w 5557"/>
                <a:gd name="T85" fmla="*/ 4631 h 5300"/>
                <a:gd name="T86" fmla="*/ 2602 w 5557"/>
                <a:gd name="T87" fmla="*/ 4570 h 5300"/>
                <a:gd name="T88" fmla="*/ 2367 w 5557"/>
                <a:gd name="T89" fmla="*/ 5300 h 5300"/>
                <a:gd name="T90" fmla="*/ 2814 w 5557"/>
                <a:gd name="T91" fmla="*/ 4927 h 5300"/>
                <a:gd name="T92" fmla="*/ 2450 w 5557"/>
                <a:gd name="T93" fmla="*/ 4745 h 5300"/>
                <a:gd name="T94" fmla="*/ 2602 w 5557"/>
                <a:gd name="T95" fmla="*/ 4418 h 5300"/>
                <a:gd name="T96" fmla="*/ 2367 w 5557"/>
                <a:gd name="T97" fmla="*/ 4083 h 5300"/>
                <a:gd name="T98" fmla="*/ 3367 w 5557"/>
                <a:gd name="T99" fmla="*/ 4821 h 5300"/>
                <a:gd name="T100" fmla="*/ 3147 w 5557"/>
                <a:gd name="T101" fmla="*/ 4768 h 5300"/>
                <a:gd name="T102" fmla="*/ 3443 w 5557"/>
                <a:gd name="T103" fmla="*/ 4479 h 5300"/>
                <a:gd name="T104" fmla="*/ 3367 w 5557"/>
                <a:gd name="T105" fmla="*/ 4768 h 5300"/>
                <a:gd name="T106" fmla="*/ 3079 w 5557"/>
                <a:gd name="T107" fmla="*/ 5300 h 5300"/>
                <a:gd name="T108" fmla="*/ 3147 w 5557"/>
                <a:gd name="T109" fmla="*/ 4981 h 5300"/>
                <a:gd name="T110" fmla="*/ 2996 w 5557"/>
                <a:gd name="T111" fmla="*/ 4608 h 5300"/>
                <a:gd name="T112" fmla="*/ 697 w 5557"/>
                <a:gd name="T113" fmla="*/ 2398 h 5300"/>
                <a:gd name="T114" fmla="*/ 363 w 5557"/>
                <a:gd name="T115" fmla="*/ 3164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57" h="5300">
                  <a:moveTo>
                    <a:pt x="4221" y="2564"/>
                  </a:moveTo>
                  <a:cubicBezTo>
                    <a:pt x="4271" y="2579"/>
                    <a:pt x="4271" y="2579"/>
                    <a:pt x="4271" y="2579"/>
                  </a:cubicBezTo>
                  <a:cubicBezTo>
                    <a:pt x="4302" y="2588"/>
                    <a:pt x="4336" y="2574"/>
                    <a:pt x="4345" y="2547"/>
                  </a:cubicBezTo>
                  <a:cubicBezTo>
                    <a:pt x="4354" y="2521"/>
                    <a:pt x="4354" y="2521"/>
                    <a:pt x="4354" y="2521"/>
                  </a:cubicBezTo>
                  <a:cubicBezTo>
                    <a:pt x="4364" y="2494"/>
                    <a:pt x="4345" y="2473"/>
                    <a:pt x="4312" y="2473"/>
                  </a:cubicBezTo>
                  <a:cubicBezTo>
                    <a:pt x="4242" y="2473"/>
                    <a:pt x="4242" y="2473"/>
                    <a:pt x="4242" y="2473"/>
                  </a:cubicBezTo>
                  <a:cubicBezTo>
                    <a:pt x="4209" y="2473"/>
                    <a:pt x="4178" y="2490"/>
                    <a:pt x="4173" y="2510"/>
                  </a:cubicBezTo>
                  <a:cubicBezTo>
                    <a:pt x="4168" y="2531"/>
                    <a:pt x="4189" y="2555"/>
                    <a:pt x="4221" y="2564"/>
                  </a:cubicBezTo>
                  <a:close/>
                  <a:moveTo>
                    <a:pt x="4291" y="3107"/>
                  </a:moveTo>
                  <a:cubicBezTo>
                    <a:pt x="4291" y="3149"/>
                    <a:pt x="4331" y="3183"/>
                    <a:pt x="4381" y="3183"/>
                  </a:cubicBezTo>
                  <a:cubicBezTo>
                    <a:pt x="4508" y="3183"/>
                    <a:pt x="4508" y="3183"/>
                    <a:pt x="4508" y="3183"/>
                  </a:cubicBezTo>
                  <a:cubicBezTo>
                    <a:pt x="4558" y="3183"/>
                    <a:pt x="4598" y="3149"/>
                    <a:pt x="4598" y="3107"/>
                  </a:cubicBezTo>
                  <a:cubicBezTo>
                    <a:pt x="4598" y="3041"/>
                    <a:pt x="4598" y="3041"/>
                    <a:pt x="4598" y="3041"/>
                  </a:cubicBezTo>
                  <a:cubicBezTo>
                    <a:pt x="4291" y="3041"/>
                    <a:pt x="4291" y="3041"/>
                    <a:pt x="4291" y="3041"/>
                  </a:cubicBezTo>
                  <a:lnTo>
                    <a:pt x="4291" y="3107"/>
                  </a:lnTo>
                  <a:close/>
                  <a:moveTo>
                    <a:pt x="5380" y="2547"/>
                  </a:moveTo>
                  <a:cubicBezTo>
                    <a:pt x="5389" y="2574"/>
                    <a:pt x="5422" y="2588"/>
                    <a:pt x="5454" y="2579"/>
                  </a:cubicBezTo>
                  <a:cubicBezTo>
                    <a:pt x="5504" y="2564"/>
                    <a:pt x="5504" y="2564"/>
                    <a:pt x="5504" y="2564"/>
                  </a:cubicBezTo>
                  <a:cubicBezTo>
                    <a:pt x="5536" y="2555"/>
                    <a:pt x="5557" y="2531"/>
                    <a:pt x="5552" y="2510"/>
                  </a:cubicBezTo>
                  <a:cubicBezTo>
                    <a:pt x="5547" y="2490"/>
                    <a:pt x="5516" y="2473"/>
                    <a:pt x="5483" y="2473"/>
                  </a:cubicBezTo>
                  <a:cubicBezTo>
                    <a:pt x="5413" y="2473"/>
                    <a:pt x="5413" y="2473"/>
                    <a:pt x="5413" y="2473"/>
                  </a:cubicBezTo>
                  <a:cubicBezTo>
                    <a:pt x="5380" y="2473"/>
                    <a:pt x="5361" y="2494"/>
                    <a:pt x="5370" y="2521"/>
                  </a:cubicBezTo>
                  <a:lnTo>
                    <a:pt x="5380" y="2547"/>
                  </a:lnTo>
                  <a:close/>
                  <a:moveTo>
                    <a:pt x="5516" y="2721"/>
                  </a:moveTo>
                  <a:cubicBezTo>
                    <a:pt x="5491" y="2627"/>
                    <a:pt x="5374" y="2582"/>
                    <a:pt x="5374" y="2582"/>
                  </a:cubicBezTo>
                  <a:cubicBezTo>
                    <a:pt x="5314" y="2467"/>
                    <a:pt x="5200" y="2387"/>
                    <a:pt x="5200" y="2387"/>
                  </a:cubicBezTo>
                  <a:cubicBezTo>
                    <a:pt x="5200" y="2387"/>
                    <a:pt x="5135" y="2377"/>
                    <a:pt x="5040" y="2370"/>
                  </a:cubicBezTo>
                  <a:cubicBezTo>
                    <a:pt x="5036" y="2355"/>
                    <a:pt x="5033" y="2345"/>
                    <a:pt x="5028" y="2329"/>
                  </a:cubicBezTo>
                  <a:cubicBezTo>
                    <a:pt x="5019" y="2299"/>
                    <a:pt x="4987" y="2275"/>
                    <a:pt x="4955" y="2275"/>
                  </a:cubicBezTo>
                  <a:cubicBezTo>
                    <a:pt x="4770" y="2275"/>
                    <a:pt x="4770" y="2275"/>
                    <a:pt x="4770" y="2275"/>
                  </a:cubicBezTo>
                  <a:cubicBezTo>
                    <a:pt x="4738" y="2275"/>
                    <a:pt x="4705" y="2299"/>
                    <a:pt x="4697" y="2329"/>
                  </a:cubicBezTo>
                  <a:cubicBezTo>
                    <a:pt x="4692" y="2345"/>
                    <a:pt x="4689" y="2355"/>
                    <a:pt x="4685" y="2370"/>
                  </a:cubicBezTo>
                  <a:cubicBezTo>
                    <a:pt x="4589" y="2377"/>
                    <a:pt x="4525" y="2387"/>
                    <a:pt x="4525" y="2387"/>
                  </a:cubicBezTo>
                  <a:cubicBezTo>
                    <a:pt x="4525" y="2387"/>
                    <a:pt x="4411" y="2467"/>
                    <a:pt x="4351" y="2582"/>
                  </a:cubicBezTo>
                  <a:cubicBezTo>
                    <a:pt x="4351" y="2582"/>
                    <a:pt x="4234" y="2627"/>
                    <a:pt x="4209" y="2721"/>
                  </a:cubicBezTo>
                  <a:cubicBezTo>
                    <a:pt x="4209" y="2721"/>
                    <a:pt x="4190" y="2777"/>
                    <a:pt x="4190" y="2817"/>
                  </a:cubicBezTo>
                  <a:cubicBezTo>
                    <a:pt x="4190" y="2817"/>
                    <a:pt x="4177" y="2862"/>
                    <a:pt x="4177" y="2912"/>
                  </a:cubicBezTo>
                  <a:cubicBezTo>
                    <a:pt x="4177" y="3016"/>
                    <a:pt x="4228" y="3017"/>
                    <a:pt x="4228" y="3017"/>
                  </a:cubicBezTo>
                  <a:cubicBezTo>
                    <a:pt x="5497" y="3017"/>
                    <a:pt x="5497" y="3017"/>
                    <a:pt x="5497" y="3017"/>
                  </a:cubicBezTo>
                  <a:cubicBezTo>
                    <a:pt x="5497" y="3017"/>
                    <a:pt x="5548" y="3016"/>
                    <a:pt x="5548" y="2912"/>
                  </a:cubicBezTo>
                  <a:cubicBezTo>
                    <a:pt x="5548" y="2862"/>
                    <a:pt x="5535" y="2817"/>
                    <a:pt x="5535" y="2817"/>
                  </a:cubicBezTo>
                  <a:cubicBezTo>
                    <a:pt x="5535" y="2777"/>
                    <a:pt x="5516" y="2721"/>
                    <a:pt x="5516" y="2721"/>
                  </a:cubicBezTo>
                  <a:close/>
                  <a:moveTo>
                    <a:pt x="4400" y="2589"/>
                  </a:moveTo>
                  <a:cubicBezTo>
                    <a:pt x="4445" y="2503"/>
                    <a:pt x="4523" y="2442"/>
                    <a:pt x="4550" y="2423"/>
                  </a:cubicBezTo>
                  <a:cubicBezTo>
                    <a:pt x="4590" y="2417"/>
                    <a:pt x="4718" y="2404"/>
                    <a:pt x="4862" y="2404"/>
                  </a:cubicBezTo>
                  <a:cubicBezTo>
                    <a:pt x="5008" y="2404"/>
                    <a:pt x="5135" y="2417"/>
                    <a:pt x="5175" y="2423"/>
                  </a:cubicBezTo>
                  <a:cubicBezTo>
                    <a:pt x="5202" y="2441"/>
                    <a:pt x="5280" y="2503"/>
                    <a:pt x="5325" y="2589"/>
                  </a:cubicBezTo>
                  <a:cubicBezTo>
                    <a:pt x="5325" y="2591"/>
                    <a:pt x="5325" y="2591"/>
                    <a:pt x="5326" y="2592"/>
                  </a:cubicBezTo>
                  <a:cubicBezTo>
                    <a:pt x="5018" y="2561"/>
                    <a:pt x="4706" y="2561"/>
                    <a:pt x="4399" y="2592"/>
                  </a:cubicBezTo>
                  <a:cubicBezTo>
                    <a:pt x="4399" y="2591"/>
                    <a:pt x="4400" y="2591"/>
                    <a:pt x="4400" y="2589"/>
                  </a:cubicBezTo>
                  <a:close/>
                  <a:moveTo>
                    <a:pt x="4319" y="2852"/>
                  </a:moveTo>
                  <a:cubicBezTo>
                    <a:pt x="4301" y="2852"/>
                    <a:pt x="4287" y="2840"/>
                    <a:pt x="4287" y="2825"/>
                  </a:cubicBezTo>
                  <a:cubicBezTo>
                    <a:pt x="4287" y="2779"/>
                    <a:pt x="4287" y="2779"/>
                    <a:pt x="4287" y="2779"/>
                  </a:cubicBezTo>
                  <a:cubicBezTo>
                    <a:pt x="4287" y="2749"/>
                    <a:pt x="4315" y="2727"/>
                    <a:pt x="4350" y="2730"/>
                  </a:cubicBezTo>
                  <a:cubicBezTo>
                    <a:pt x="4465" y="2735"/>
                    <a:pt x="4465" y="2735"/>
                    <a:pt x="4465" y="2735"/>
                  </a:cubicBezTo>
                  <a:cubicBezTo>
                    <a:pt x="4500" y="2737"/>
                    <a:pt x="4535" y="2762"/>
                    <a:pt x="4544" y="2790"/>
                  </a:cubicBezTo>
                  <a:cubicBezTo>
                    <a:pt x="4564" y="2854"/>
                    <a:pt x="4564" y="2854"/>
                    <a:pt x="4564" y="2854"/>
                  </a:cubicBezTo>
                  <a:lnTo>
                    <a:pt x="4319" y="2852"/>
                  </a:lnTo>
                  <a:close/>
                  <a:moveTo>
                    <a:pt x="5049" y="2851"/>
                  </a:moveTo>
                  <a:cubicBezTo>
                    <a:pt x="4676" y="2851"/>
                    <a:pt x="4676" y="2851"/>
                    <a:pt x="4676" y="2851"/>
                  </a:cubicBezTo>
                  <a:cubicBezTo>
                    <a:pt x="4665" y="2851"/>
                    <a:pt x="4656" y="2843"/>
                    <a:pt x="4656" y="2834"/>
                  </a:cubicBezTo>
                  <a:cubicBezTo>
                    <a:pt x="4656" y="2824"/>
                    <a:pt x="4665" y="2816"/>
                    <a:pt x="4676" y="2816"/>
                  </a:cubicBezTo>
                  <a:cubicBezTo>
                    <a:pt x="5049" y="2816"/>
                    <a:pt x="5049" y="2816"/>
                    <a:pt x="5049" y="2816"/>
                  </a:cubicBezTo>
                  <a:cubicBezTo>
                    <a:pt x="5060" y="2816"/>
                    <a:pt x="5069" y="2824"/>
                    <a:pt x="5069" y="2834"/>
                  </a:cubicBezTo>
                  <a:cubicBezTo>
                    <a:pt x="5069" y="2843"/>
                    <a:pt x="5060" y="2851"/>
                    <a:pt x="5049" y="2851"/>
                  </a:cubicBezTo>
                  <a:close/>
                  <a:moveTo>
                    <a:pt x="5049" y="2787"/>
                  </a:moveTo>
                  <a:cubicBezTo>
                    <a:pt x="4676" y="2787"/>
                    <a:pt x="4676" y="2787"/>
                    <a:pt x="4676" y="2787"/>
                  </a:cubicBezTo>
                  <a:cubicBezTo>
                    <a:pt x="4665" y="2787"/>
                    <a:pt x="4656" y="2780"/>
                    <a:pt x="4656" y="2770"/>
                  </a:cubicBezTo>
                  <a:cubicBezTo>
                    <a:pt x="4656" y="2761"/>
                    <a:pt x="4665" y="2753"/>
                    <a:pt x="4676" y="2753"/>
                  </a:cubicBezTo>
                  <a:cubicBezTo>
                    <a:pt x="5049" y="2753"/>
                    <a:pt x="5049" y="2753"/>
                    <a:pt x="5049" y="2753"/>
                  </a:cubicBezTo>
                  <a:cubicBezTo>
                    <a:pt x="5060" y="2753"/>
                    <a:pt x="5069" y="2761"/>
                    <a:pt x="5069" y="2770"/>
                  </a:cubicBezTo>
                  <a:cubicBezTo>
                    <a:pt x="5069" y="2780"/>
                    <a:pt x="5060" y="2787"/>
                    <a:pt x="5049" y="2787"/>
                  </a:cubicBezTo>
                  <a:close/>
                  <a:moveTo>
                    <a:pt x="5438" y="2825"/>
                  </a:moveTo>
                  <a:cubicBezTo>
                    <a:pt x="5438" y="2840"/>
                    <a:pt x="5424" y="2852"/>
                    <a:pt x="5406" y="2852"/>
                  </a:cubicBezTo>
                  <a:cubicBezTo>
                    <a:pt x="5161" y="2854"/>
                    <a:pt x="5161" y="2854"/>
                    <a:pt x="5161" y="2854"/>
                  </a:cubicBezTo>
                  <a:cubicBezTo>
                    <a:pt x="5181" y="2790"/>
                    <a:pt x="5181" y="2790"/>
                    <a:pt x="5181" y="2790"/>
                  </a:cubicBezTo>
                  <a:cubicBezTo>
                    <a:pt x="5190" y="2762"/>
                    <a:pt x="5225" y="2737"/>
                    <a:pt x="5260" y="2735"/>
                  </a:cubicBezTo>
                  <a:cubicBezTo>
                    <a:pt x="5375" y="2730"/>
                    <a:pt x="5375" y="2730"/>
                    <a:pt x="5375" y="2730"/>
                  </a:cubicBezTo>
                  <a:cubicBezTo>
                    <a:pt x="5410" y="2727"/>
                    <a:pt x="5438" y="2749"/>
                    <a:pt x="5438" y="2779"/>
                  </a:cubicBezTo>
                  <a:lnTo>
                    <a:pt x="5438" y="2825"/>
                  </a:lnTo>
                  <a:close/>
                  <a:moveTo>
                    <a:pt x="5127" y="3107"/>
                  </a:moveTo>
                  <a:cubicBezTo>
                    <a:pt x="5127" y="3149"/>
                    <a:pt x="5167" y="3183"/>
                    <a:pt x="5217" y="3183"/>
                  </a:cubicBezTo>
                  <a:cubicBezTo>
                    <a:pt x="5344" y="3183"/>
                    <a:pt x="5344" y="3183"/>
                    <a:pt x="5344" y="3183"/>
                  </a:cubicBezTo>
                  <a:cubicBezTo>
                    <a:pt x="5393" y="3183"/>
                    <a:pt x="5434" y="3149"/>
                    <a:pt x="5434" y="3107"/>
                  </a:cubicBezTo>
                  <a:cubicBezTo>
                    <a:pt x="5434" y="3041"/>
                    <a:pt x="5434" y="3041"/>
                    <a:pt x="5434" y="3041"/>
                  </a:cubicBezTo>
                  <a:cubicBezTo>
                    <a:pt x="5127" y="3041"/>
                    <a:pt x="5127" y="3041"/>
                    <a:pt x="5127" y="3041"/>
                  </a:cubicBezTo>
                  <a:lnTo>
                    <a:pt x="5127" y="3107"/>
                  </a:lnTo>
                  <a:close/>
                  <a:moveTo>
                    <a:pt x="3398" y="1056"/>
                  </a:moveTo>
                  <a:cubicBezTo>
                    <a:pt x="3571" y="1096"/>
                    <a:pt x="3739" y="1172"/>
                    <a:pt x="3889" y="1287"/>
                  </a:cubicBezTo>
                  <a:cubicBezTo>
                    <a:pt x="4044" y="1405"/>
                    <a:pt x="4164" y="1552"/>
                    <a:pt x="4248" y="1715"/>
                  </a:cubicBezTo>
                  <a:cubicBezTo>
                    <a:pt x="4463" y="1598"/>
                    <a:pt x="4463" y="1598"/>
                    <a:pt x="4463" y="1598"/>
                  </a:cubicBezTo>
                  <a:cubicBezTo>
                    <a:pt x="4419" y="1746"/>
                    <a:pt x="4419" y="1746"/>
                    <a:pt x="4419" y="1746"/>
                  </a:cubicBezTo>
                  <a:cubicBezTo>
                    <a:pt x="4349" y="1981"/>
                    <a:pt x="4349" y="1981"/>
                    <a:pt x="4349" y="1981"/>
                  </a:cubicBezTo>
                  <a:cubicBezTo>
                    <a:pt x="4321" y="2077"/>
                    <a:pt x="4321" y="2077"/>
                    <a:pt x="4321" y="2077"/>
                  </a:cubicBezTo>
                  <a:cubicBezTo>
                    <a:pt x="4301" y="2143"/>
                    <a:pt x="4301" y="2143"/>
                    <a:pt x="4301" y="2143"/>
                  </a:cubicBezTo>
                  <a:cubicBezTo>
                    <a:pt x="4044" y="2066"/>
                    <a:pt x="4044" y="2066"/>
                    <a:pt x="4044" y="2066"/>
                  </a:cubicBezTo>
                  <a:cubicBezTo>
                    <a:pt x="4029" y="2062"/>
                    <a:pt x="4029" y="2062"/>
                    <a:pt x="4029" y="2062"/>
                  </a:cubicBezTo>
                  <a:cubicBezTo>
                    <a:pt x="3934" y="2033"/>
                    <a:pt x="3934" y="2033"/>
                    <a:pt x="3934" y="2033"/>
                  </a:cubicBezTo>
                  <a:cubicBezTo>
                    <a:pt x="3756" y="1980"/>
                    <a:pt x="3756" y="1980"/>
                    <a:pt x="3756" y="1980"/>
                  </a:cubicBezTo>
                  <a:cubicBezTo>
                    <a:pt x="3969" y="1865"/>
                    <a:pt x="3969" y="1865"/>
                    <a:pt x="3969" y="1865"/>
                  </a:cubicBezTo>
                  <a:cubicBezTo>
                    <a:pt x="3906" y="1741"/>
                    <a:pt x="3815" y="1629"/>
                    <a:pt x="3697" y="1539"/>
                  </a:cubicBezTo>
                  <a:cubicBezTo>
                    <a:pt x="3589" y="1457"/>
                    <a:pt x="3470" y="1401"/>
                    <a:pt x="3347" y="1370"/>
                  </a:cubicBezTo>
                  <a:lnTo>
                    <a:pt x="3398" y="1056"/>
                  </a:lnTo>
                  <a:close/>
                  <a:moveTo>
                    <a:pt x="1048" y="2193"/>
                  </a:moveTo>
                  <a:cubicBezTo>
                    <a:pt x="1083" y="2008"/>
                    <a:pt x="1159" y="1829"/>
                    <a:pt x="1279" y="1668"/>
                  </a:cubicBezTo>
                  <a:cubicBezTo>
                    <a:pt x="1379" y="1534"/>
                    <a:pt x="1500" y="1426"/>
                    <a:pt x="1635" y="1343"/>
                  </a:cubicBezTo>
                  <a:cubicBezTo>
                    <a:pt x="1519" y="1134"/>
                    <a:pt x="1519" y="1134"/>
                    <a:pt x="1519" y="1134"/>
                  </a:cubicBezTo>
                  <a:cubicBezTo>
                    <a:pt x="1678" y="1180"/>
                    <a:pt x="1678" y="1180"/>
                    <a:pt x="1678" y="1180"/>
                  </a:cubicBezTo>
                  <a:cubicBezTo>
                    <a:pt x="1864" y="1233"/>
                    <a:pt x="1864" y="1233"/>
                    <a:pt x="1864" y="1233"/>
                  </a:cubicBezTo>
                  <a:cubicBezTo>
                    <a:pt x="1970" y="1263"/>
                    <a:pt x="1970" y="1263"/>
                    <a:pt x="1970" y="1263"/>
                  </a:cubicBezTo>
                  <a:cubicBezTo>
                    <a:pt x="2065" y="1290"/>
                    <a:pt x="2065" y="1290"/>
                    <a:pt x="2065" y="1290"/>
                  </a:cubicBezTo>
                  <a:cubicBezTo>
                    <a:pt x="2000" y="1518"/>
                    <a:pt x="2000" y="1518"/>
                    <a:pt x="2000" y="1518"/>
                  </a:cubicBezTo>
                  <a:cubicBezTo>
                    <a:pt x="1999" y="1521"/>
                    <a:pt x="1999" y="1521"/>
                    <a:pt x="1999" y="1521"/>
                  </a:cubicBezTo>
                  <a:cubicBezTo>
                    <a:pt x="1928" y="1771"/>
                    <a:pt x="1928" y="1771"/>
                    <a:pt x="1928" y="1771"/>
                  </a:cubicBezTo>
                  <a:cubicBezTo>
                    <a:pt x="1909" y="1837"/>
                    <a:pt x="1909" y="1837"/>
                    <a:pt x="1909" y="1837"/>
                  </a:cubicBezTo>
                  <a:cubicBezTo>
                    <a:pt x="1789" y="1620"/>
                    <a:pt x="1789" y="1620"/>
                    <a:pt x="1789" y="1620"/>
                  </a:cubicBezTo>
                  <a:cubicBezTo>
                    <a:pt x="1692" y="1682"/>
                    <a:pt x="1605" y="1761"/>
                    <a:pt x="1532" y="1858"/>
                  </a:cubicBezTo>
                  <a:cubicBezTo>
                    <a:pt x="1444" y="1976"/>
                    <a:pt x="1387" y="2108"/>
                    <a:pt x="1360" y="2243"/>
                  </a:cubicBezTo>
                  <a:lnTo>
                    <a:pt x="1048" y="2193"/>
                  </a:lnTo>
                  <a:close/>
                  <a:moveTo>
                    <a:pt x="2138" y="4528"/>
                  </a:moveTo>
                  <a:cubicBezTo>
                    <a:pt x="1947" y="4493"/>
                    <a:pt x="1760" y="4413"/>
                    <a:pt x="1595" y="4287"/>
                  </a:cubicBezTo>
                  <a:cubicBezTo>
                    <a:pt x="1462" y="4185"/>
                    <a:pt x="1355" y="4062"/>
                    <a:pt x="1274" y="3926"/>
                  </a:cubicBezTo>
                  <a:cubicBezTo>
                    <a:pt x="1064" y="4040"/>
                    <a:pt x="1064" y="4040"/>
                    <a:pt x="1064" y="4040"/>
                  </a:cubicBezTo>
                  <a:cubicBezTo>
                    <a:pt x="1111" y="3881"/>
                    <a:pt x="1111" y="3881"/>
                    <a:pt x="1111" y="3881"/>
                  </a:cubicBezTo>
                  <a:cubicBezTo>
                    <a:pt x="1166" y="3696"/>
                    <a:pt x="1166" y="3696"/>
                    <a:pt x="1166" y="3696"/>
                  </a:cubicBezTo>
                  <a:cubicBezTo>
                    <a:pt x="1198" y="3590"/>
                    <a:pt x="1198" y="3590"/>
                    <a:pt x="1198" y="3590"/>
                  </a:cubicBezTo>
                  <a:cubicBezTo>
                    <a:pt x="1226" y="3496"/>
                    <a:pt x="1226" y="3496"/>
                    <a:pt x="1226" y="3496"/>
                  </a:cubicBezTo>
                  <a:cubicBezTo>
                    <a:pt x="1454" y="3563"/>
                    <a:pt x="1454" y="3563"/>
                    <a:pt x="1454" y="3563"/>
                  </a:cubicBezTo>
                  <a:cubicBezTo>
                    <a:pt x="1456" y="3564"/>
                    <a:pt x="1456" y="3564"/>
                    <a:pt x="1456" y="3564"/>
                  </a:cubicBezTo>
                  <a:cubicBezTo>
                    <a:pt x="1705" y="3639"/>
                    <a:pt x="1705" y="3639"/>
                    <a:pt x="1705" y="3639"/>
                  </a:cubicBezTo>
                  <a:cubicBezTo>
                    <a:pt x="1771" y="3658"/>
                    <a:pt x="1771" y="3658"/>
                    <a:pt x="1771" y="3658"/>
                  </a:cubicBezTo>
                  <a:cubicBezTo>
                    <a:pt x="1553" y="3776"/>
                    <a:pt x="1553" y="3776"/>
                    <a:pt x="1553" y="3776"/>
                  </a:cubicBezTo>
                  <a:cubicBezTo>
                    <a:pt x="1613" y="3873"/>
                    <a:pt x="1691" y="3962"/>
                    <a:pt x="1787" y="4035"/>
                  </a:cubicBezTo>
                  <a:cubicBezTo>
                    <a:pt x="1910" y="4128"/>
                    <a:pt x="2047" y="4188"/>
                    <a:pt x="2189" y="4215"/>
                  </a:cubicBezTo>
                  <a:lnTo>
                    <a:pt x="2138" y="4528"/>
                  </a:lnTo>
                  <a:close/>
                  <a:moveTo>
                    <a:pt x="4525" y="3453"/>
                  </a:moveTo>
                  <a:cubicBezTo>
                    <a:pt x="4486" y="3620"/>
                    <a:pt x="4413" y="3781"/>
                    <a:pt x="4305" y="3927"/>
                  </a:cubicBezTo>
                  <a:cubicBezTo>
                    <a:pt x="4188" y="4083"/>
                    <a:pt x="4043" y="4205"/>
                    <a:pt x="3881" y="4291"/>
                  </a:cubicBezTo>
                  <a:cubicBezTo>
                    <a:pt x="4000" y="4505"/>
                    <a:pt x="4000" y="4505"/>
                    <a:pt x="4000" y="4505"/>
                  </a:cubicBezTo>
                  <a:cubicBezTo>
                    <a:pt x="3852" y="4463"/>
                    <a:pt x="3852" y="4463"/>
                    <a:pt x="3852" y="4463"/>
                  </a:cubicBezTo>
                  <a:cubicBezTo>
                    <a:pt x="3616" y="4396"/>
                    <a:pt x="3616" y="4396"/>
                    <a:pt x="3616" y="4396"/>
                  </a:cubicBezTo>
                  <a:cubicBezTo>
                    <a:pt x="3520" y="4368"/>
                    <a:pt x="3520" y="4368"/>
                    <a:pt x="3520" y="4368"/>
                  </a:cubicBezTo>
                  <a:cubicBezTo>
                    <a:pt x="3454" y="4349"/>
                    <a:pt x="3454" y="4349"/>
                    <a:pt x="3454" y="4349"/>
                  </a:cubicBezTo>
                  <a:cubicBezTo>
                    <a:pt x="3527" y="4092"/>
                    <a:pt x="3527" y="4092"/>
                    <a:pt x="3527" y="4092"/>
                  </a:cubicBezTo>
                  <a:cubicBezTo>
                    <a:pt x="3532" y="4076"/>
                    <a:pt x="3532" y="4076"/>
                    <a:pt x="3532" y="4076"/>
                  </a:cubicBezTo>
                  <a:cubicBezTo>
                    <a:pt x="3559" y="3981"/>
                    <a:pt x="3559" y="3981"/>
                    <a:pt x="3559" y="3981"/>
                  </a:cubicBezTo>
                  <a:cubicBezTo>
                    <a:pt x="3610" y="3803"/>
                    <a:pt x="3610" y="3803"/>
                    <a:pt x="3610" y="3803"/>
                  </a:cubicBezTo>
                  <a:cubicBezTo>
                    <a:pt x="3727" y="4014"/>
                    <a:pt x="3727" y="4014"/>
                    <a:pt x="3727" y="4014"/>
                  </a:cubicBezTo>
                  <a:cubicBezTo>
                    <a:pt x="3851" y="3949"/>
                    <a:pt x="3962" y="3857"/>
                    <a:pt x="4051" y="3738"/>
                  </a:cubicBezTo>
                  <a:cubicBezTo>
                    <a:pt x="4128" y="3634"/>
                    <a:pt x="4181" y="3520"/>
                    <a:pt x="4212" y="3402"/>
                  </a:cubicBezTo>
                  <a:lnTo>
                    <a:pt x="4525" y="3453"/>
                  </a:lnTo>
                  <a:close/>
                  <a:moveTo>
                    <a:pt x="1826" y="2772"/>
                  </a:moveTo>
                  <a:cubicBezTo>
                    <a:pt x="1860" y="2816"/>
                    <a:pt x="1898" y="2862"/>
                    <a:pt x="1942" y="2903"/>
                  </a:cubicBezTo>
                  <a:cubicBezTo>
                    <a:pt x="1946" y="2907"/>
                    <a:pt x="1953" y="2910"/>
                    <a:pt x="1956" y="2917"/>
                  </a:cubicBezTo>
                  <a:cubicBezTo>
                    <a:pt x="1949" y="2931"/>
                    <a:pt x="1942" y="2945"/>
                    <a:pt x="1946" y="2962"/>
                  </a:cubicBezTo>
                  <a:cubicBezTo>
                    <a:pt x="1946" y="3000"/>
                    <a:pt x="1967" y="3035"/>
                    <a:pt x="2004" y="3052"/>
                  </a:cubicBezTo>
                  <a:cubicBezTo>
                    <a:pt x="1987" y="3156"/>
                    <a:pt x="1980" y="3242"/>
                    <a:pt x="1977" y="3308"/>
                  </a:cubicBezTo>
                  <a:cubicBezTo>
                    <a:pt x="1881" y="3156"/>
                    <a:pt x="1826" y="2986"/>
                    <a:pt x="1826" y="2813"/>
                  </a:cubicBezTo>
                  <a:cubicBezTo>
                    <a:pt x="1826" y="2799"/>
                    <a:pt x="1826" y="2785"/>
                    <a:pt x="1826" y="2772"/>
                  </a:cubicBezTo>
                  <a:moveTo>
                    <a:pt x="2111" y="3037"/>
                  </a:moveTo>
                  <a:cubicBezTo>
                    <a:pt x="2252" y="3134"/>
                    <a:pt x="2411" y="3210"/>
                    <a:pt x="2586" y="3258"/>
                  </a:cubicBezTo>
                  <a:cubicBezTo>
                    <a:pt x="2600" y="3262"/>
                    <a:pt x="2611" y="3265"/>
                    <a:pt x="2621" y="3269"/>
                  </a:cubicBezTo>
                  <a:cubicBezTo>
                    <a:pt x="2621" y="3272"/>
                    <a:pt x="2621" y="3272"/>
                    <a:pt x="2621" y="3275"/>
                  </a:cubicBezTo>
                  <a:cubicBezTo>
                    <a:pt x="2366" y="3393"/>
                    <a:pt x="2159" y="3424"/>
                    <a:pt x="2073" y="3431"/>
                  </a:cubicBezTo>
                  <a:cubicBezTo>
                    <a:pt x="2063" y="3417"/>
                    <a:pt x="2049" y="3400"/>
                    <a:pt x="2035" y="3386"/>
                  </a:cubicBezTo>
                  <a:cubicBezTo>
                    <a:pt x="2035" y="3324"/>
                    <a:pt x="2035" y="3206"/>
                    <a:pt x="2063" y="3057"/>
                  </a:cubicBezTo>
                  <a:cubicBezTo>
                    <a:pt x="2080" y="3057"/>
                    <a:pt x="2097" y="3051"/>
                    <a:pt x="2111" y="3037"/>
                  </a:cubicBezTo>
                  <a:moveTo>
                    <a:pt x="2547" y="2192"/>
                  </a:moveTo>
                  <a:cubicBezTo>
                    <a:pt x="2664" y="2192"/>
                    <a:pt x="2781" y="2199"/>
                    <a:pt x="2894" y="2220"/>
                  </a:cubicBezTo>
                  <a:cubicBezTo>
                    <a:pt x="2939" y="2227"/>
                    <a:pt x="2987" y="2237"/>
                    <a:pt x="3032" y="2248"/>
                  </a:cubicBezTo>
                  <a:cubicBezTo>
                    <a:pt x="3035" y="2279"/>
                    <a:pt x="3052" y="2310"/>
                    <a:pt x="3083" y="2328"/>
                  </a:cubicBezTo>
                  <a:cubicBezTo>
                    <a:pt x="3049" y="2512"/>
                    <a:pt x="2994" y="2690"/>
                    <a:pt x="2918" y="2857"/>
                  </a:cubicBezTo>
                  <a:cubicBezTo>
                    <a:pt x="2870" y="2965"/>
                    <a:pt x="2815" y="3070"/>
                    <a:pt x="2750" y="3171"/>
                  </a:cubicBezTo>
                  <a:cubicBezTo>
                    <a:pt x="2743" y="3167"/>
                    <a:pt x="2732" y="3164"/>
                    <a:pt x="2722" y="3164"/>
                  </a:cubicBezTo>
                  <a:cubicBezTo>
                    <a:pt x="2691" y="3164"/>
                    <a:pt x="2657" y="3181"/>
                    <a:pt x="2640" y="3209"/>
                  </a:cubicBezTo>
                  <a:cubicBezTo>
                    <a:pt x="2629" y="3206"/>
                    <a:pt x="2616" y="3202"/>
                    <a:pt x="2605" y="3202"/>
                  </a:cubicBezTo>
                  <a:cubicBezTo>
                    <a:pt x="2433" y="3154"/>
                    <a:pt x="2278" y="3080"/>
                    <a:pt x="2144" y="2986"/>
                  </a:cubicBezTo>
                  <a:cubicBezTo>
                    <a:pt x="2148" y="2979"/>
                    <a:pt x="2148" y="2969"/>
                    <a:pt x="2148" y="2958"/>
                  </a:cubicBezTo>
                  <a:cubicBezTo>
                    <a:pt x="2148" y="2927"/>
                    <a:pt x="2131" y="2896"/>
                    <a:pt x="2103" y="2875"/>
                  </a:cubicBezTo>
                  <a:cubicBezTo>
                    <a:pt x="2134" y="2753"/>
                    <a:pt x="2175" y="2638"/>
                    <a:pt x="2227" y="2530"/>
                  </a:cubicBezTo>
                  <a:cubicBezTo>
                    <a:pt x="2272" y="2439"/>
                    <a:pt x="2323" y="2349"/>
                    <a:pt x="2385" y="2262"/>
                  </a:cubicBezTo>
                  <a:cubicBezTo>
                    <a:pt x="2392" y="2262"/>
                    <a:pt x="2402" y="2265"/>
                    <a:pt x="2409" y="2265"/>
                  </a:cubicBezTo>
                  <a:cubicBezTo>
                    <a:pt x="2409" y="2265"/>
                    <a:pt x="2409" y="2265"/>
                    <a:pt x="2413" y="2265"/>
                  </a:cubicBezTo>
                  <a:cubicBezTo>
                    <a:pt x="2454" y="2265"/>
                    <a:pt x="2495" y="2234"/>
                    <a:pt x="2505" y="2192"/>
                  </a:cubicBezTo>
                  <a:cubicBezTo>
                    <a:pt x="2509" y="2192"/>
                    <a:pt x="2509" y="2192"/>
                    <a:pt x="2512" y="2192"/>
                  </a:cubicBezTo>
                  <a:cubicBezTo>
                    <a:pt x="2523" y="2192"/>
                    <a:pt x="2536" y="2192"/>
                    <a:pt x="2547" y="2192"/>
                  </a:cubicBezTo>
                  <a:moveTo>
                    <a:pt x="2320" y="2204"/>
                  </a:moveTo>
                  <a:cubicBezTo>
                    <a:pt x="2324" y="2215"/>
                    <a:pt x="2330" y="2225"/>
                    <a:pt x="2337" y="2232"/>
                  </a:cubicBezTo>
                  <a:cubicBezTo>
                    <a:pt x="2275" y="2323"/>
                    <a:pt x="2220" y="2414"/>
                    <a:pt x="2175" y="2509"/>
                  </a:cubicBezTo>
                  <a:cubicBezTo>
                    <a:pt x="2124" y="2621"/>
                    <a:pt x="2079" y="2740"/>
                    <a:pt x="2045" y="2866"/>
                  </a:cubicBezTo>
                  <a:cubicBezTo>
                    <a:pt x="2031" y="2866"/>
                    <a:pt x="2014" y="2869"/>
                    <a:pt x="2000" y="2876"/>
                  </a:cubicBezTo>
                  <a:cubicBezTo>
                    <a:pt x="1910" y="2792"/>
                    <a:pt x="1862" y="2719"/>
                    <a:pt x="1838" y="2680"/>
                  </a:cubicBezTo>
                  <a:cubicBezTo>
                    <a:pt x="1859" y="2533"/>
                    <a:pt x="1924" y="2386"/>
                    <a:pt x="2017" y="2257"/>
                  </a:cubicBezTo>
                  <a:cubicBezTo>
                    <a:pt x="2072" y="2243"/>
                    <a:pt x="2179" y="2218"/>
                    <a:pt x="2320" y="2204"/>
                  </a:cubicBezTo>
                  <a:moveTo>
                    <a:pt x="3590" y="2285"/>
                  </a:moveTo>
                  <a:cubicBezTo>
                    <a:pt x="3636" y="2344"/>
                    <a:pt x="3671" y="2410"/>
                    <a:pt x="3700" y="2476"/>
                  </a:cubicBezTo>
                  <a:cubicBezTo>
                    <a:pt x="3679" y="2462"/>
                    <a:pt x="3657" y="2448"/>
                    <a:pt x="3632" y="2437"/>
                  </a:cubicBezTo>
                  <a:cubicBezTo>
                    <a:pt x="3636" y="2430"/>
                    <a:pt x="3636" y="2423"/>
                    <a:pt x="3636" y="2413"/>
                  </a:cubicBezTo>
                  <a:cubicBezTo>
                    <a:pt x="3632" y="2378"/>
                    <a:pt x="3615" y="2347"/>
                    <a:pt x="3583" y="2330"/>
                  </a:cubicBezTo>
                  <a:cubicBezTo>
                    <a:pt x="3586" y="2312"/>
                    <a:pt x="3590" y="2298"/>
                    <a:pt x="3590" y="2285"/>
                  </a:cubicBezTo>
                  <a:moveTo>
                    <a:pt x="3174" y="1921"/>
                  </a:moveTo>
                  <a:cubicBezTo>
                    <a:pt x="3312" y="1991"/>
                    <a:pt x="3436" y="2097"/>
                    <a:pt x="3540" y="2220"/>
                  </a:cubicBezTo>
                  <a:cubicBezTo>
                    <a:pt x="3536" y="2244"/>
                    <a:pt x="3533" y="2276"/>
                    <a:pt x="3522" y="2318"/>
                  </a:cubicBezTo>
                  <a:cubicBezTo>
                    <a:pt x="3498" y="2318"/>
                    <a:pt x="3474" y="2329"/>
                    <a:pt x="3457" y="2346"/>
                  </a:cubicBezTo>
                  <a:cubicBezTo>
                    <a:pt x="3381" y="2311"/>
                    <a:pt x="3305" y="2276"/>
                    <a:pt x="3226" y="2248"/>
                  </a:cubicBezTo>
                  <a:cubicBezTo>
                    <a:pt x="3226" y="2248"/>
                    <a:pt x="3226" y="2248"/>
                    <a:pt x="3226" y="2248"/>
                  </a:cubicBezTo>
                  <a:cubicBezTo>
                    <a:pt x="3226" y="2205"/>
                    <a:pt x="3201" y="2167"/>
                    <a:pt x="3163" y="2153"/>
                  </a:cubicBezTo>
                  <a:cubicBezTo>
                    <a:pt x="3170" y="2072"/>
                    <a:pt x="3174" y="1995"/>
                    <a:pt x="3174" y="1921"/>
                  </a:cubicBezTo>
                  <a:moveTo>
                    <a:pt x="2676" y="1834"/>
                  </a:moveTo>
                  <a:cubicBezTo>
                    <a:pt x="2621" y="1887"/>
                    <a:pt x="2541" y="1967"/>
                    <a:pt x="2458" y="2068"/>
                  </a:cubicBezTo>
                  <a:cubicBezTo>
                    <a:pt x="2447" y="2061"/>
                    <a:pt x="2433" y="2061"/>
                    <a:pt x="2419" y="2061"/>
                  </a:cubicBezTo>
                  <a:cubicBezTo>
                    <a:pt x="2416" y="2061"/>
                    <a:pt x="2416" y="2061"/>
                    <a:pt x="2416" y="2061"/>
                  </a:cubicBezTo>
                  <a:cubicBezTo>
                    <a:pt x="2367" y="2061"/>
                    <a:pt x="2329" y="2096"/>
                    <a:pt x="2315" y="2141"/>
                  </a:cubicBezTo>
                  <a:cubicBezTo>
                    <a:pt x="2215" y="2152"/>
                    <a:pt x="2131" y="2169"/>
                    <a:pt x="2072" y="2180"/>
                  </a:cubicBezTo>
                  <a:cubicBezTo>
                    <a:pt x="2235" y="1995"/>
                    <a:pt x="2451" y="1869"/>
                    <a:pt x="2676" y="1834"/>
                  </a:cubicBezTo>
                  <a:moveTo>
                    <a:pt x="2793" y="1828"/>
                  </a:moveTo>
                  <a:cubicBezTo>
                    <a:pt x="2904" y="1828"/>
                    <a:pt x="3014" y="1849"/>
                    <a:pt x="3117" y="1895"/>
                  </a:cubicBezTo>
                  <a:cubicBezTo>
                    <a:pt x="3120" y="1977"/>
                    <a:pt x="3117" y="2058"/>
                    <a:pt x="3107" y="2146"/>
                  </a:cubicBezTo>
                  <a:cubicBezTo>
                    <a:pt x="3079" y="2150"/>
                    <a:pt x="3055" y="2167"/>
                    <a:pt x="3041" y="2192"/>
                  </a:cubicBezTo>
                  <a:cubicBezTo>
                    <a:pt x="2996" y="2181"/>
                    <a:pt x="2948" y="2171"/>
                    <a:pt x="2900" y="2164"/>
                  </a:cubicBezTo>
                  <a:cubicBezTo>
                    <a:pt x="2787" y="2143"/>
                    <a:pt x="2670" y="2135"/>
                    <a:pt x="2553" y="2135"/>
                  </a:cubicBezTo>
                  <a:cubicBezTo>
                    <a:pt x="2539" y="2135"/>
                    <a:pt x="2525" y="2135"/>
                    <a:pt x="2511" y="2135"/>
                  </a:cubicBezTo>
                  <a:cubicBezTo>
                    <a:pt x="2508" y="2135"/>
                    <a:pt x="2508" y="2135"/>
                    <a:pt x="2508" y="2135"/>
                  </a:cubicBezTo>
                  <a:cubicBezTo>
                    <a:pt x="2504" y="2128"/>
                    <a:pt x="2501" y="2118"/>
                    <a:pt x="2498" y="2111"/>
                  </a:cubicBezTo>
                  <a:cubicBezTo>
                    <a:pt x="2618" y="1962"/>
                    <a:pt x="2728" y="1867"/>
                    <a:pt x="2769" y="1828"/>
                  </a:cubicBezTo>
                  <a:cubicBezTo>
                    <a:pt x="2776" y="1828"/>
                    <a:pt x="2787" y="1828"/>
                    <a:pt x="2793" y="1828"/>
                  </a:cubicBezTo>
                  <a:cubicBezTo>
                    <a:pt x="2793" y="1828"/>
                    <a:pt x="2793" y="1828"/>
                    <a:pt x="2793" y="1828"/>
                  </a:cubicBezTo>
                  <a:moveTo>
                    <a:pt x="3605" y="2488"/>
                  </a:moveTo>
                  <a:cubicBezTo>
                    <a:pt x="3660" y="2519"/>
                    <a:pt x="3702" y="2547"/>
                    <a:pt x="3729" y="2568"/>
                  </a:cubicBezTo>
                  <a:cubicBezTo>
                    <a:pt x="3733" y="2586"/>
                    <a:pt x="3740" y="2603"/>
                    <a:pt x="3743" y="2620"/>
                  </a:cubicBezTo>
                  <a:cubicBezTo>
                    <a:pt x="3726" y="2701"/>
                    <a:pt x="3650" y="2955"/>
                    <a:pt x="3464" y="3207"/>
                  </a:cubicBezTo>
                  <a:cubicBezTo>
                    <a:pt x="3453" y="3203"/>
                    <a:pt x="3439" y="3203"/>
                    <a:pt x="3429" y="3203"/>
                  </a:cubicBezTo>
                  <a:cubicBezTo>
                    <a:pt x="3426" y="3203"/>
                    <a:pt x="3426" y="3203"/>
                    <a:pt x="3426" y="3203"/>
                  </a:cubicBezTo>
                  <a:cubicBezTo>
                    <a:pt x="3381" y="3203"/>
                    <a:pt x="3339" y="3234"/>
                    <a:pt x="3329" y="3280"/>
                  </a:cubicBezTo>
                  <a:cubicBezTo>
                    <a:pt x="3305" y="3280"/>
                    <a:pt x="3284" y="3283"/>
                    <a:pt x="3260" y="3283"/>
                  </a:cubicBezTo>
                  <a:cubicBezTo>
                    <a:pt x="3243" y="3283"/>
                    <a:pt x="3225" y="3283"/>
                    <a:pt x="3208" y="3283"/>
                  </a:cubicBezTo>
                  <a:cubicBezTo>
                    <a:pt x="3077" y="3283"/>
                    <a:pt x="2949" y="3273"/>
                    <a:pt x="2822" y="3248"/>
                  </a:cubicBezTo>
                  <a:cubicBezTo>
                    <a:pt x="2822" y="3248"/>
                    <a:pt x="2822" y="3245"/>
                    <a:pt x="2818" y="3245"/>
                  </a:cubicBezTo>
                  <a:cubicBezTo>
                    <a:pt x="2904" y="3196"/>
                    <a:pt x="2984" y="3144"/>
                    <a:pt x="3060" y="3084"/>
                  </a:cubicBezTo>
                  <a:cubicBezTo>
                    <a:pt x="3329" y="2886"/>
                    <a:pt x="3464" y="2666"/>
                    <a:pt x="3526" y="2512"/>
                  </a:cubicBezTo>
                  <a:cubicBezTo>
                    <a:pt x="3532" y="2512"/>
                    <a:pt x="3536" y="2512"/>
                    <a:pt x="3539" y="2512"/>
                  </a:cubicBezTo>
                  <a:cubicBezTo>
                    <a:pt x="3567" y="2512"/>
                    <a:pt x="3588" y="2502"/>
                    <a:pt x="3605" y="2488"/>
                  </a:cubicBezTo>
                  <a:moveTo>
                    <a:pt x="2815" y="3308"/>
                  </a:moveTo>
                  <a:cubicBezTo>
                    <a:pt x="2942" y="3332"/>
                    <a:pt x="3069" y="3343"/>
                    <a:pt x="3199" y="3343"/>
                  </a:cubicBezTo>
                  <a:cubicBezTo>
                    <a:pt x="3220" y="3343"/>
                    <a:pt x="3237" y="3343"/>
                    <a:pt x="3254" y="3343"/>
                  </a:cubicBezTo>
                  <a:cubicBezTo>
                    <a:pt x="3278" y="3339"/>
                    <a:pt x="3302" y="3339"/>
                    <a:pt x="3326" y="3339"/>
                  </a:cubicBezTo>
                  <a:cubicBezTo>
                    <a:pt x="3329" y="3346"/>
                    <a:pt x="3329" y="3353"/>
                    <a:pt x="3336" y="3357"/>
                  </a:cubicBezTo>
                  <a:cubicBezTo>
                    <a:pt x="3082" y="3629"/>
                    <a:pt x="2788" y="3755"/>
                    <a:pt x="2699" y="3783"/>
                  </a:cubicBezTo>
                  <a:cubicBezTo>
                    <a:pt x="2592" y="3772"/>
                    <a:pt x="2486" y="3737"/>
                    <a:pt x="2387" y="3685"/>
                  </a:cubicBezTo>
                  <a:cubicBezTo>
                    <a:pt x="2452" y="3633"/>
                    <a:pt x="2565" y="3528"/>
                    <a:pt x="2688" y="3364"/>
                  </a:cubicBezTo>
                  <a:cubicBezTo>
                    <a:pt x="2699" y="3367"/>
                    <a:pt x="2712" y="3371"/>
                    <a:pt x="2723" y="3371"/>
                  </a:cubicBezTo>
                  <a:cubicBezTo>
                    <a:pt x="2723" y="3371"/>
                    <a:pt x="2723" y="3371"/>
                    <a:pt x="2723" y="3371"/>
                  </a:cubicBezTo>
                  <a:cubicBezTo>
                    <a:pt x="2764" y="3371"/>
                    <a:pt x="2798" y="3346"/>
                    <a:pt x="2815" y="3308"/>
                  </a:cubicBezTo>
                  <a:moveTo>
                    <a:pt x="3758" y="2765"/>
                  </a:moveTo>
                  <a:cubicBezTo>
                    <a:pt x="3761" y="2779"/>
                    <a:pt x="3761" y="2797"/>
                    <a:pt x="3761" y="2811"/>
                  </a:cubicBezTo>
                  <a:cubicBezTo>
                    <a:pt x="3761" y="2961"/>
                    <a:pt x="3721" y="3108"/>
                    <a:pt x="3645" y="3244"/>
                  </a:cubicBezTo>
                  <a:cubicBezTo>
                    <a:pt x="3618" y="3251"/>
                    <a:pt x="3574" y="3258"/>
                    <a:pt x="3519" y="3265"/>
                  </a:cubicBezTo>
                  <a:cubicBezTo>
                    <a:pt x="3516" y="3258"/>
                    <a:pt x="3512" y="3251"/>
                    <a:pt x="3509" y="3247"/>
                  </a:cubicBezTo>
                  <a:cubicBezTo>
                    <a:pt x="3635" y="3073"/>
                    <a:pt x="3717" y="2895"/>
                    <a:pt x="3758" y="2765"/>
                  </a:cubicBezTo>
                  <a:moveTo>
                    <a:pt x="3607" y="3308"/>
                  </a:moveTo>
                  <a:cubicBezTo>
                    <a:pt x="3432" y="3578"/>
                    <a:pt x="3142" y="3771"/>
                    <a:pt x="2843" y="3789"/>
                  </a:cubicBezTo>
                  <a:cubicBezTo>
                    <a:pt x="2974" y="3726"/>
                    <a:pt x="3191" y="3599"/>
                    <a:pt x="3380" y="3396"/>
                  </a:cubicBezTo>
                  <a:cubicBezTo>
                    <a:pt x="3390" y="3399"/>
                    <a:pt x="3404" y="3403"/>
                    <a:pt x="3415" y="3403"/>
                  </a:cubicBezTo>
                  <a:cubicBezTo>
                    <a:pt x="3418" y="3403"/>
                    <a:pt x="3418" y="3403"/>
                    <a:pt x="3418" y="3403"/>
                  </a:cubicBezTo>
                  <a:cubicBezTo>
                    <a:pt x="3466" y="3403"/>
                    <a:pt x="3508" y="3368"/>
                    <a:pt x="3518" y="3322"/>
                  </a:cubicBezTo>
                  <a:cubicBezTo>
                    <a:pt x="3549" y="3315"/>
                    <a:pt x="3580" y="3311"/>
                    <a:pt x="3607" y="3308"/>
                  </a:cubicBezTo>
                  <a:moveTo>
                    <a:pt x="3215" y="2303"/>
                  </a:moveTo>
                  <a:cubicBezTo>
                    <a:pt x="3288" y="2331"/>
                    <a:pt x="3364" y="2362"/>
                    <a:pt x="3437" y="2397"/>
                  </a:cubicBezTo>
                  <a:cubicBezTo>
                    <a:pt x="3437" y="2404"/>
                    <a:pt x="3437" y="2408"/>
                    <a:pt x="3437" y="2415"/>
                  </a:cubicBezTo>
                  <a:cubicBezTo>
                    <a:pt x="3437" y="2442"/>
                    <a:pt x="3451" y="2470"/>
                    <a:pt x="3472" y="2491"/>
                  </a:cubicBezTo>
                  <a:cubicBezTo>
                    <a:pt x="3385" y="2704"/>
                    <a:pt x="3232" y="2889"/>
                    <a:pt x="3024" y="3042"/>
                  </a:cubicBezTo>
                  <a:cubicBezTo>
                    <a:pt x="2958" y="3091"/>
                    <a:pt x="2885" y="3137"/>
                    <a:pt x="2812" y="3178"/>
                  </a:cubicBezTo>
                  <a:cubicBezTo>
                    <a:pt x="2871" y="3088"/>
                    <a:pt x="2923" y="2990"/>
                    <a:pt x="2972" y="2885"/>
                  </a:cubicBezTo>
                  <a:cubicBezTo>
                    <a:pt x="3048" y="2715"/>
                    <a:pt x="3104" y="2533"/>
                    <a:pt x="3138" y="2345"/>
                  </a:cubicBezTo>
                  <a:cubicBezTo>
                    <a:pt x="3170" y="2345"/>
                    <a:pt x="3197" y="2327"/>
                    <a:pt x="3215" y="2303"/>
                  </a:cubicBezTo>
                  <a:moveTo>
                    <a:pt x="2633" y="3339"/>
                  </a:moveTo>
                  <a:cubicBezTo>
                    <a:pt x="2499" y="3508"/>
                    <a:pt x="2382" y="3609"/>
                    <a:pt x="2331" y="3647"/>
                  </a:cubicBezTo>
                  <a:cubicBezTo>
                    <a:pt x="2258" y="3602"/>
                    <a:pt x="2190" y="3550"/>
                    <a:pt x="2128" y="3488"/>
                  </a:cubicBezTo>
                  <a:cubicBezTo>
                    <a:pt x="2227" y="3474"/>
                    <a:pt x="2413" y="3436"/>
                    <a:pt x="2633" y="3339"/>
                  </a:cubicBezTo>
                  <a:moveTo>
                    <a:pt x="3018" y="0"/>
                  </a:moveTo>
                  <a:cubicBezTo>
                    <a:pt x="2513" y="0"/>
                    <a:pt x="2513" y="0"/>
                    <a:pt x="2513" y="0"/>
                  </a:cubicBezTo>
                  <a:cubicBezTo>
                    <a:pt x="2456" y="0"/>
                    <a:pt x="2409" y="47"/>
                    <a:pt x="2409" y="103"/>
                  </a:cubicBezTo>
                  <a:cubicBezTo>
                    <a:pt x="2409" y="1416"/>
                    <a:pt x="2409" y="1416"/>
                    <a:pt x="2409" y="1416"/>
                  </a:cubicBezTo>
                  <a:cubicBezTo>
                    <a:pt x="2409" y="1473"/>
                    <a:pt x="2456" y="1519"/>
                    <a:pt x="2513" y="1519"/>
                  </a:cubicBezTo>
                  <a:cubicBezTo>
                    <a:pt x="3018" y="1519"/>
                    <a:pt x="3018" y="1519"/>
                    <a:pt x="3018" y="1519"/>
                  </a:cubicBezTo>
                  <a:cubicBezTo>
                    <a:pt x="3076" y="1519"/>
                    <a:pt x="3121" y="1473"/>
                    <a:pt x="3121" y="1416"/>
                  </a:cubicBezTo>
                  <a:cubicBezTo>
                    <a:pt x="3121" y="103"/>
                    <a:pt x="3121" y="103"/>
                    <a:pt x="3121" y="103"/>
                  </a:cubicBezTo>
                  <a:cubicBezTo>
                    <a:pt x="3121" y="47"/>
                    <a:pt x="3076" y="0"/>
                    <a:pt x="3018" y="0"/>
                  </a:cubicBezTo>
                  <a:close/>
                  <a:moveTo>
                    <a:pt x="2582" y="1368"/>
                  </a:moveTo>
                  <a:cubicBezTo>
                    <a:pt x="2546" y="1368"/>
                    <a:pt x="2546" y="1368"/>
                    <a:pt x="2546" y="1368"/>
                  </a:cubicBezTo>
                  <a:cubicBezTo>
                    <a:pt x="2517" y="1368"/>
                    <a:pt x="2492" y="1352"/>
                    <a:pt x="2492" y="1332"/>
                  </a:cubicBezTo>
                  <a:cubicBezTo>
                    <a:pt x="2492" y="1309"/>
                    <a:pt x="2492" y="1309"/>
                    <a:pt x="2492" y="1309"/>
                  </a:cubicBezTo>
                  <a:cubicBezTo>
                    <a:pt x="2492" y="1290"/>
                    <a:pt x="2517" y="1275"/>
                    <a:pt x="2546" y="1275"/>
                  </a:cubicBezTo>
                  <a:cubicBezTo>
                    <a:pt x="2582" y="1275"/>
                    <a:pt x="2582" y="1275"/>
                    <a:pt x="2582" y="1275"/>
                  </a:cubicBezTo>
                  <a:cubicBezTo>
                    <a:pt x="2612" y="1275"/>
                    <a:pt x="2636" y="1290"/>
                    <a:pt x="2636" y="1309"/>
                  </a:cubicBezTo>
                  <a:cubicBezTo>
                    <a:pt x="2636" y="1332"/>
                    <a:pt x="2636" y="1332"/>
                    <a:pt x="2636" y="1332"/>
                  </a:cubicBezTo>
                  <a:cubicBezTo>
                    <a:pt x="2636" y="1352"/>
                    <a:pt x="2612" y="1368"/>
                    <a:pt x="2582" y="1368"/>
                  </a:cubicBezTo>
                  <a:close/>
                  <a:moveTo>
                    <a:pt x="2783" y="1253"/>
                  </a:moveTo>
                  <a:cubicBezTo>
                    <a:pt x="2747" y="1253"/>
                    <a:pt x="2747" y="1253"/>
                    <a:pt x="2747" y="1253"/>
                  </a:cubicBezTo>
                  <a:cubicBezTo>
                    <a:pt x="2718" y="1253"/>
                    <a:pt x="2693" y="1238"/>
                    <a:pt x="2693" y="1218"/>
                  </a:cubicBezTo>
                  <a:cubicBezTo>
                    <a:pt x="2693" y="1195"/>
                    <a:pt x="2693" y="1195"/>
                    <a:pt x="2693" y="1195"/>
                  </a:cubicBezTo>
                  <a:cubicBezTo>
                    <a:pt x="2693" y="1176"/>
                    <a:pt x="2718" y="1160"/>
                    <a:pt x="2747" y="1160"/>
                  </a:cubicBezTo>
                  <a:cubicBezTo>
                    <a:pt x="2783" y="1160"/>
                    <a:pt x="2783" y="1160"/>
                    <a:pt x="2783" y="1160"/>
                  </a:cubicBezTo>
                  <a:cubicBezTo>
                    <a:pt x="2813" y="1160"/>
                    <a:pt x="2837" y="1176"/>
                    <a:pt x="2837" y="1195"/>
                  </a:cubicBezTo>
                  <a:cubicBezTo>
                    <a:pt x="2837" y="1218"/>
                    <a:pt x="2837" y="1218"/>
                    <a:pt x="2837" y="1218"/>
                  </a:cubicBezTo>
                  <a:cubicBezTo>
                    <a:pt x="2837" y="1238"/>
                    <a:pt x="2813" y="1253"/>
                    <a:pt x="2783" y="1253"/>
                  </a:cubicBezTo>
                  <a:close/>
                  <a:moveTo>
                    <a:pt x="2837" y="1309"/>
                  </a:moveTo>
                  <a:cubicBezTo>
                    <a:pt x="2837" y="1332"/>
                    <a:pt x="2837" y="1332"/>
                    <a:pt x="2837" y="1332"/>
                  </a:cubicBezTo>
                  <a:cubicBezTo>
                    <a:pt x="2837" y="1352"/>
                    <a:pt x="2813" y="1368"/>
                    <a:pt x="2783" y="1368"/>
                  </a:cubicBezTo>
                  <a:cubicBezTo>
                    <a:pt x="2747" y="1368"/>
                    <a:pt x="2747" y="1368"/>
                    <a:pt x="2747" y="1368"/>
                  </a:cubicBezTo>
                  <a:cubicBezTo>
                    <a:pt x="2718" y="1368"/>
                    <a:pt x="2693" y="1352"/>
                    <a:pt x="2693" y="1332"/>
                  </a:cubicBezTo>
                  <a:cubicBezTo>
                    <a:pt x="2693" y="1309"/>
                    <a:pt x="2693" y="1309"/>
                    <a:pt x="2693" y="1309"/>
                  </a:cubicBezTo>
                  <a:cubicBezTo>
                    <a:pt x="2693" y="1290"/>
                    <a:pt x="2718" y="1275"/>
                    <a:pt x="2747" y="1275"/>
                  </a:cubicBezTo>
                  <a:cubicBezTo>
                    <a:pt x="2783" y="1275"/>
                    <a:pt x="2783" y="1275"/>
                    <a:pt x="2783" y="1275"/>
                  </a:cubicBezTo>
                  <a:cubicBezTo>
                    <a:pt x="2813" y="1275"/>
                    <a:pt x="2837" y="1290"/>
                    <a:pt x="2837" y="1309"/>
                  </a:cubicBezTo>
                  <a:close/>
                  <a:moveTo>
                    <a:pt x="2783" y="1138"/>
                  </a:moveTo>
                  <a:cubicBezTo>
                    <a:pt x="2747" y="1138"/>
                    <a:pt x="2747" y="1138"/>
                    <a:pt x="2747" y="1138"/>
                  </a:cubicBezTo>
                  <a:cubicBezTo>
                    <a:pt x="2718" y="1138"/>
                    <a:pt x="2693" y="1122"/>
                    <a:pt x="2693" y="1103"/>
                  </a:cubicBezTo>
                  <a:cubicBezTo>
                    <a:pt x="2693" y="1080"/>
                    <a:pt x="2693" y="1080"/>
                    <a:pt x="2693" y="1080"/>
                  </a:cubicBezTo>
                  <a:cubicBezTo>
                    <a:pt x="2693" y="1060"/>
                    <a:pt x="2718" y="1045"/>
                    <a:pt x="2747" y="1045"/>
                  </a:cubicBezTo>
                  <a:cubicBezTo>
                    <a:pt x="2783" y="1045"/>
                    <a:pt x="2783" y="1045"/>
                    <a:pt x="2783" y="1045"/>
                  </a:cubicBezTo>
                  <a:cubicBezTo>
                    <a:pt x="2813" y="1045"/>
                    <a:pt x="2837" y="1060"/>
                    <a:pt x="2837" y="1080"/>
                  </a:cubicBezTo>
                  <a:cubicBezTo>
                    <a:pt x="2837" y="1103"/>
                    <a:pt x="2837" y="1103"/>
                    <a:pt x="2837" y="1103"/>
                  </a:cubicBezTo>
                  <a:cubicBezTo>
                    <a:pt x="2837" y="1122"/>
                    <a:pt x="2813" y="1138"/>
                    <a:pt x="2783" y="1138"/>
                  </a:cubicBezTo>
                  <a:close/>
                  <a:moveTo>
                    <a:pt x="2783" y="1023"/>
                  </a:moveTo>
                  <a:cubicBezTo>
                    <a:pt x="2747" y="1023"/>
                    <a:pt x="2747" y="1023"/>
                    <a:pt x="2747" y="1023"/>
                  </a:cubicBezTo>
                  <a:cubicBezTo>
                    <a:pt x="2718" y="1023"/>
                    <a:pt x="2693" y="1008"/>
                    <a:pt x="2693" y="988"/>
                  </a:cubicBezTo>
                  <a:cubicBezTo>
                    <a:pt x="2693" y="965"/>
                    <a:pt x="2693" y="965"/>
                    <a:pt x="2693" y="965"/>
                  </a:cubicBezTo>
                  <a:cubicBezTo>
                    <a:pt x="2693" y="946"/>
                    <a:pt x="2718" y="930"/>
                    <a:pt x="2747" y="930"/>
                  </a:cubicBezTo>
                  <a:cubicBezTo>
                    <a:pt x="2783" y="930"/>
                    <a:pt x="2783" y="930"/>
                    <a:pt x="2783" y="930"/>
                  </a:cubicBezTo>
                  <a:cubicBezTo>
                    <a:pt x="2813" y="930"/>
                    <a:pt x="2837" y="946"/>
                    <a:pt x="2837" y="965"/>
                  </a:cubicBezTo>
                  <a:cubicBezTo>
                    <a:pt x="2837" y="988"/>
                    <a:pt x="2837" y="988"/>
                    <a:pt x="2837" y="988"/>
                  </a:cubicBezTo>
                  <a:cubicBezTo>
                    <a:pt x="2837" y="1008"/>
                    <a:pt x="2813" y="1023"/>
                    <a:pt x="2783" y="1023"/>
                  </a:cubicBezTo>
                  <a:close/>
                  <a:moveTo>
                    <a:pt x="2780" y="860"/>
                  </a:moveTo>
                  <a:cubicBezTo>
                    <a:pt x="2816" y="854"/>
                    <a:pt x="2844" y="824"/>
                    <a:pt x="2847" y="786"/>
                  </a:cubicBezTo>
                  <a:cubicBezTo>
                    <a:pt x="3022" y="786"/>
                    <a:pt x="3022" y="786"/>
                    <a:pt x="3022" y="786"/>
                  </a:cubicBezTo>
                  <a:cubicBezTo>
                    <a:pt x="3022" y="787"/>
                    <a:pt x="3022" y="787"/>
                    <a:pt x="3022" y="787"/>
                  </a:cubicBezTo>
                  <a:cubicBezTo>
                    <a:pt x="3022" y="828"/>
                    <a:pt x="2990" y="860"/>
                    <a:pt x="2949" y="860"/>
                  </a:cubicBezTo>
                  <a:cubicBezTo>
                    <a:pt x="2780" y="860"/>
                    <a:pt x="2780" y="860"/>
                    <a:pt x="2780" y="860"/>
                  </a:cubicBezTo>
                  <a:cubicBezTo>
                    <a:pt x="2780" y="860"/>
                    <a:pt x="2780" y="860"/>
                    <a:pt x="2780" y="860"/>
                  </a:cubicBezTo>
                  <a:close/>
                  <a:moveTo>
                    <a:pt x="2847" y="777"/>
                  </a:moveTo>
                  <a:cubicBezTo>
                    <a:pt x="2846" y="742"/>
                    <a:pt x="2822" y="712"/>
                    <a:pt x="2790" y="702"/>
                  </a:cubicBezTo>
                  <a:cubicBezTo>
                    <a:pt x="2949" y="702"/>
                    <a:pt x="2949" y="702"/>
                    <a:pt x="2949" y="702"/>
                  </a:cubicBezTo>
                  <a:cubicBezTo>
                    <a:pt x="2990" y="702"/>
                    <a:pt x="3022" y="735"/>
                    <a:pt x="3022" y="775"/>
                  </a:cubicBezTo>
                  <a:cubicBezTo>
                    <a:pt x="3022" y="777"/>
                    <a:pt x="3022" y="777"/>
                    <a:pt x="3022" y="777"/>
                  </a:cubicBezTo>
                  <a:cubicBezTo>
                    <a:pt x="2847" y="777"/>
                    <a:pt x="2847" y="777"/>
                    <a:pt x="2847" y="777"/>
                  </a:cubicBezTo>
                  <a:cubicBezTo>
                    <a:pt x="2847" y="777"/>
                    <a:pt x="2847" y="777"/>
                    <a:pt x="2847" y="777"/>
                  </a:cubicBezTo>
                  <a:close/>
                  <a:moveTo>
                    <a:pt x="2831" y="779"/>
                  </a:moveTo>
                  <a:cubicBezTo>
                    <a:pt x="2831" y="816"/>
                    <a:pt x="2802" y="845"/>
                    <a:pt x="2765" y="845"/>
                  </a:cubicBezTo>
                  <a:cubicBezTo>
                    <a:pt x="2729" y="845"/>
                    <a:pt x="2700" y="816"/>
                    <a:pt x="2700" y="779"/>
                  </a:cubicBezTo>
                  <a:cubicBezTo>
                    <a:pt x="2700" y="742"/>
                    <a:pt x="2729" y="713"/>
                    <a:pt x="2765" y="713"/>
                  </a:cubicBezTo>
                  <a:cubicBezTo>
                    <a:pt x="2802" y="713"/>
                    <a:pt x="2831" y="742"/>
                    <a:pt x="2831" y="779"/>
                  </a:cubicBezTo>
                  <a:close/>
                  <a:moveTo>
                    <a:pt x="2684" y="777"/>
                  </a:moveTo>
                  <a:cubicBezTo>
                    <a:pt x="2509" y="777"/>
                    <a:pt x="2509" y="777"/>
                    <a:pt x="2509" y="777"/>
                  </a:cubicBezTo>
                  <a:cubicBezTo>
                    <a:pt x="2509" y="775"/>
                    <a:pt x="2509" y="775"/>
                    <a:pt x="2509" y="775"/>
                  </a:cubicBezTo>
                  <a:cubicBezTo>
                    <a:pt x="2509" y="735"/>
                    <a:pt x="2542" y="702"/>
                    <a:pt x="2582" y="702"/>
                  </a:cubicBezTo>
                  <a:cubicBezTo>
                    <a:pt x="2741" y="702"/>
                    <a:pt x="2741" y="702"/>
                    <a:pt x="2741" y="702"/>
                  </a:cubicBezTo>
                  <a:cubicBezTo>
                    <a:pt x="2709" y="712"/>
                    <a:pt x="2685" y="742"/>
                    <a:pt x="2684" y="777"/>
                  </a:cubicBezTo>
                  <a:close/>
                  <a:moveTo>
                    <a:pt x="2685" y="786"/>
                  </a:moveTo>
                  <a:cubicBezTo>
                    <a:pt x="2687" y="824"/>
                    <a:pt x="2715" y="854"/>
                    <a:pt x="2752" y="860"/>
                  </a:cubicBezTo>
                  <a:cubicBezTo>
                    <a:pt x="2582" y="860"/>
                    <a:pt x="2582" y="860"/>
                    <a:pt x="2582" y="860"/>
                  </a:cubicBezTo>
                  <a:cubicBezTo>
                    <a:pt x="2542" y="860"/>
                    <a:pt x="2509" y="828"/>
                    <a:pt x="2509" y="787"/>
                  </a:cubicBezTo>
                  <a:cubicBezTo>
                    <a:pt x="2509" y="786"/>
                    <a:pt x="2509" y="786"/>
                    <a:pt x="2509" y="786"/>
                  </a:cubicBezTo>
                  <a:cubicBezTo>
                    <a:pt x="2685" y="786"/>
                    <a:pt x="2685" y="786"/>
                    <a:pt x="2685" y="786"/>
                  </a:cubicBezTo>
                  <a:cubicBezTo>
                    <a:pt x="2685" y="786"/>
                    <a:pt x="2685" y="786"/>
                    <a:pt x="2685" y="786"/>
                  </a:cubicBezTo>
                  <a:close/>
                  <a:moveTo>
                    <a:pt x="2546" y="930"/>
                  </a:moveTo>
                  <a:cubicBezTo>
                    <a:pt x="2582" y="930"/>
                    <a:pt x="2582" y="930"/>
                    <a:pt x="2582" y="930"/>
                  </a:cubicBezTo>
                  <a:cubicBezTo>
                    <a:pt x="2612" y="930"/>
                    <a:pt x="2636" y="946"/>
                    <a:pt x="2636" y="965"/>
                  </a:cubicBezTo>
                  <a:cubicBezTo>
                    <a:pt x="2636" y="988"/>
                    <a:pt x="2636" y="988"/>
                    <a:pt x="2636" y="988"/>
                  </a:cubicBezTo>
                  <a:cubicBezTo>
                    <a:pt x="2636" y="1008"/>
                    <a:pt x="2612" y="1023"/>
                    <a:pt x="2582" y="1023"/>
                  </a:cubicBezTo>
                  <a:cubicBezTo>
                    <a:pt x="2546" y="1023"/>
                    <a:pt x="2546" y="1023"/>
                    <a:pt x="2546" y="1023"/>
                  </a:cubicBezTo>
                  <a:cubicBezTo>
                    <a:pt x="2517" y="1023"/>
                    <a:pt x="2492" y="1008"/>
                    <a:pt x="2492" y="988"/>
                  </a:cubicBezTo>
                  <a:cubicBezTo>
                    <a:pt x="2492" y="965"/>
                    <a:pt x="2492" y="965"/>
                    <a:pt x="2492" y="965"/>
                  </a:cubicBezTo>
                  <a:cubicBezTo>
                    <a:pt x="2492" y="946"/>
                    <a:pt x="2517" y="930"/>
                    <a:pt x="2546" y="930"/>
                  </a:cubicBezTo>
                  <a:close/>
                  <a:moveTo>
                    <a:pt x="2546" y="1045"/>
                  </a:moveTo>
                  <a:cubicBezTo>
                    <a:pt x="2582" y="1045"/>
                    <a:pt x="2582" y="1045"/>
                    <a:pt x="2582" y="1045"/>
                  </a:cubicBezTo>
                  <a:cubicBezTo>
                    <a:pt x="2612" y="1045"/>
                    <a:pt x="2636" y="1060"/>
                    <a:pt x="2636" y="1080"/>
                  </a:cubicBezTo>
                  <a:cubicBezTo>
                    <a:pt x="2636" y="1103"/>
                    <a:pt x="2636" y="1103"/>
                    <a:pt x="2636" y="1103"/>
                  </a:cubicBezTo>
                  <a:cubicBezTo>
                    <a:pt x="2636" y="1122"/>
                    <a:pt x="2612" y="1138"/>
                    <a:pt x="2582" y="1138"/>
                  </a:cubicBezTo>
                  <a:cubicBezTo>
                    <a:pt x="2546" y="1138"/>
                    <a:pt x="2546" y="1138"/>
                    <a:pt x="2546" y="1138"/>
                  </a:cubicBezTo>
                  <a:cubicBezTo>
                    <a:pt x="2517" y="1138"/>
                    <a:pt x="2492" y="1122"/>
                    <a:pt x="2492" y="1103"/>
                  </a:cubicBezTo>
                  <a:cubicBezTo>
                    <a:pt x="2492" y="1080"/>
                    <a:pt x="2492" y="1080"/>
                    <a:pt x="2492" y="1080"/>
                  </a:cubicBezTo>
                  <a:cubicBezTo>
                    <a:pt x="2492" y="1060"/>
                    <a:pt x="2517" y="1045"/>
                    <a:pt x="2546" y="1045"/>
                  </a:cubicBezTo>
                  <a:close/>
                  <a:moveTo>
                    <a:pt x="2546" y="1160"/>
                  </a:moveTo>
                  <a:cubicBezTo>
                    <a:pt x="2582" y="1160"/>
                    <a:pt x="2582" y="1160"/>
                    <a:pt x="2582" y="1160"/>
                  </a:cubicBezTo>
                  <a:cubicBezTo>
                    <a:pt x="2612" y="1160"/>
                    <a:pt x="2636" y="1176"/>
                    <a:pt x="2636" y="1195"/>
                  </a:cubicBezTo>
                  <a:cubicBezTo>
                    <a:pt x="2636" y="1218"/>
                    <a:pt x="2636" y="1218"/>
                    <a:pt x="2636" y="1218"/>
                  </a:cubicBezTo>
                  <a:cubicBezTo>
                    <a:pt x="2636" y="1238"/>
                    <a:pt x="2612" y="1253"/>
                    <a:pt x="2582" y="1253"/>
                  </a:cubicBezTo>
                  <a:cubicBezTo>
                    <a:pt x="2546" y="1253"/>
                    <a:pt x="2546" y="1253"/>
                    <a:pt x="2546" y="1253"/>
                  </a:cubicBezTo>
                  <a:cubicBezTo>
                    <a:pt x="2517" y="1253"/>
                    <a:pt x="2492" y="1238"/>
                    <a:pt x="2492" y="1218"/>
                  </a:cubicBezTo>
                  <a:cubicBezTo>
                    <a:pt x="2492" y="1195"/>
                    <a:pt x="2492" y="1195"/>
                    <a:pt x="2492" y="1195"/>
                  </a:cubicBezTo>
                  <a:cubicBezTo>
                    <a:pt x="2492" y="1176"/>
                    <a:pt x="2517" y="1160"/>
                    <a:pt x="2546" y="1160"/>
                  </a:cubicBezTo>
                  <a:close/>
                  <a:moveTo>
                    <a:pt x="2891" y="1461"/>
                  </a:moveTo>
                  <a:cubicBezTo>
                    <a:pt x="2640" y="1461"/>
                    <a:pt x="2640" y="1461"/>
                    <a:pt x="2640" y="1461"/>
                  </a:cubicBezTo>
                  <a:cubicBezTo>
                    <a:pt x="2635" y="1461"/>
                    <a:pt x="2629" y="1456"/>
                    <a:pt x="2629" y="1450"/>
                  </a:cubicBezTo>
                  <a:cubicBezTo>
                    <a:pt x="2629" y="1444"/>
                    <a:pt x="2635" y="1440"/>
                    <a:pt x="2640" y="1440"/>
                  </a:cubicBezTo>
                  <a:cubicBezTo>
                    <a:pt x="2891" y="1440"/>
                    <a:pt x="2891" y="1440"/>
                    <a:pt x="2891" y="1440"/>
                  </a:cubicBezTo>
                  <a:cubicBezTo>
                    <a:pt x="2897" y="1440"/>
                    <a:pt x="2901" y="1444"/>
                    <a:pt x="2901" y="1450"/>
                  </a:cubicBezTo>
                  <a:cubicBezTo>
                    <a:pt x="2901" y="1456"/>
                    <a:pt x="2897" y="1461"/>
                    <a:pt x="2891" y="1461"/>
                  </a:cubicBezTo>
                  <a:close/>
                  <a:moveTo>
                    <a:pt x="3039" y="1332"/>
                  </a:moveTo>
                  <a:cubicBezTo>
                    <a:pt x="3039" y="1352"/>
                    <a:pt x="3015" y="1368"/>
                    <a:pt x="2984" y="1368"/>
                  </a:cubicBezTo>
                  <a:cubicBezTo>
                    <a:pt x="2949" y="1368"/>
                    <a:pt x="2949" y="1368"/>
                    <a:pt x="2949" y="1368"/>
                  </a:cubicBezTo>
                  <a:cubicBezTo>
                    <a:pt x="2919" y="1368"/>
                    <a:pt x="2895" y="1352"/>
                    <a:pt x="2895" y="1332"/>
                  </a:cubicBezTo>
                  <a:cubicBezTo>
                    <a:pt x="2895" y="1309"/>
                    <a:pt x="2895" y="1309"/>
                    <a:pt x="2895" y="1309"/>
                  </a:cubicBezTo>
                  <a:cubicBezTo>
                    <a:pt x="2895" y="1290"/>
                    <a:pt x="2919" y="1275"/>
                    <a:pt x="2949" y="1275"/>
                  </a:cubicBezTo>
                  <a:cubicBezTo>
                    <a:pt x="2984" y="1275"/>
                    <a:pt x="2984" y="1275"/>
                    <a:pt x="2984" y="1275"/>
                  </a:cubicBezTo>
                  <a:cubicBezTo>
                    <a:pt x="3015" y="1275"/>
                    <a:pt x="3039" y="1290"/>
                    <a:pt x="3039" y="1309"/>
                  </a:cubicBezTo>
                  <a:cubicBezTo>
                    <a:pt x="3039" y="1332"/>
                    <a:pt x="3039" y="1332"/>
                    <a:pt x="3039" y="1332"/>
                  </a:cubicBezTo>
                  <a:cubicBezTo>
                    <a:pt x="3039" y="1332"/>
                    <a:pt x="3039" y="1332"/>
                    <a:pt x="3039" y="1332"/>
                  </a:cubicBezTo>
                  <a:close/>
                  <a:moveTo>
                    <a:pt x="3039" y="1218"/>
                  </a:moveTo>
                  <a:cubicBezTo>
                    <a:pt x="3039" y="1238"/>
                    <a:pt x="3015" y="1253"/>
                    <a:pt x="2984" y="1253"/>
                  </a:cubicBezTo>
                  <a:cubicBezTo>
                    <a:pt x="2949" y="1253"/>
                    <a:pt x="2949" y="1253"/>
                    <a:pt x="2949" y="1253"/>
                  </a:cubicBezTo>
                  <a:cubicBezTo>
                    <a:pt x="2919" y="1253"/>
                    <a:pt x="2895" y="1238"/>
                    <a:pt x="2895" y="1218"/>
                  </a:cubicBezTo>
                  <a:cubicBezTo>
                    <a:pt x="2895" y="1195"/>
                    <a:pt x="2895" y="1195"/>
                    <a:pt x="2895" y="1195"/>
                  </a:cubicBezTo>
                  <a:cubicBezTo>
                    <a:pt x="2895" y="1176"/>
                    <a:pt x="2919" y="1160"/>
                    <a:pt x="2949" y="1160"/>
                  </a:cubicBezTo>
                  <a:cubicBezTo>
                    <a:pt x="2984" y="1160"/>
                    <a:pt x="2984" y="1160"/>
                    <a:pt x="2984" y="1160"/>
                  </a:cubicBezTo>
                  <a:cubicBezTo>
                    <a:pt x="3015" y="1160"/>
                    <a:pt x="3039" y="1176"/>
                    <a:pt x="3039" y="1195"/>
                  </a:cubicBezTo>
                  <a:cubicBezTo>
                    <a:pt x="3039" y="1218"/>
                    <a:pt x="3039" y="1218"/>
                    <a:pt x="3039" y="1218"/>
                  </a:cubicBezTo>
                  <a:cubicBezTo>
                    <a:pt x="3039" y="1218"/>
                    <a:pt x="3039" y="1218"/>
                    <a:pt x="3039" y="1218"/>
                  </a:cubicBezTo>
                  <a:close/>
                  <a:moveTo>
                    <a:pt x="3039" y="1103"/>
                  </a:moveTo>
                  <a:cubicBezTo>
                    <a:pt x="3039" y="1122"/>
                    <a:pt x="3015" y="1138"/>
                    <a:pt x="2984" y="1138"/>
                  </a:cubicBezTo>
                  <a:cubicBezTo>
                    <a:pt x="2949" y="1138"/>
                    <a:pt x="2949" y="1138"/>
                    <a:pt x="2949" y="1138"/>
                  </a:cubicBezTo>
                  <a:cubicBezTo>
                    <a:pt x="2919" y="1138"/>
                    <a:pt x="2895" y="1122"/>
                    <a:pt x="2895" y="1103"/>
                  </a:cubicBezTo>
                  <a:cubicBezTo>
                    <a:pt x="2895" y="1080"/>
                    <a:pt x="2895" y="1080"/>
                    <a:pt x="2895" y="1080"/>
                  </a:cubicBezTo>
                  <a:cubicBezTo>
                    <a:pt x="2895" y="1060"/>
                    <a:pt x="2919" y="1045"/>
                    <a:pt x="2949" y="1045"/>
                  </a:cubicBezTo>
                  <a:cubicBezTo>
                    <a:pt x="2984" y="1045"/>
                    <a:pt x="2984" y="1045"/>
                    <a:pt x="2984" y="1045"/>
                  </a:cubicBezTo>
                  <a:cubicBezTo>
                    <a:pt x="3015" y="1045"/>
                    <a:pt x="3039" y="1060"/>
                    <a:pt x="3039" y="1080"/>
                  </a:cubicBezTo>
                  <a:cubicBezTo>
                    <a:pt x="3039" y="1103"/>
                    <a:pt x="3039" y="1103"/>
                    <a:pt x="3039" y="1103"/>
                  </a:cubicBezTo>
                  <a:cubicBezTo>
                    <a:pt x="3039" y="1103"/>
                    <a:pt x="3039" y="1103"/>
                    <a:pt x="3039" y="1103"/>
                  </a:cubicBezTo>
                  <a:close/>
                  <a:moveTo>
                    <a:pt x="3039" y="988"/>
                  </a:moveTo>
                  <a:cubicBezTo>
                    <a:pt x="3039" y="1008"/>
                    <a:pt x="3015" y="1023"/>
                    <a:pt x="2984" y="1023"/>
                  </a:cubicBezTo>
                  <a:cubicBezTo>
                    <a:pt x="2949" y="1023"/>
                    <a:pt x="2949" y="1023"/>
                    <a:pt x="2949" y="1023"/>
                  </a:cubicBezTo>
                  <a:cubicBezTo>
                    <a:pt x="2919" y="1023"/>
                    <a:pt x="2895" y="1008"/>
                    <a:pt x="2895" y="988"/>
                  </a:cubicBezTo>
                  <a:cubicBezTo>
                    <a:pt x="2895" y="965"/>
                    <a:pt x="2895" y="965"/>
                    <a:pt x="2895" y="965"/>
                  </a:cubicBezTo>
                  <a:cubicBezTo>
                    <a:pt x="2895" y="946"/>
                    <a:pt x="2919" y="930"/>
                    <a:pt x="2949" y="930"/>
                  </a:cubicBezTo>
                  <a:cubicBezTo>
                    <a:pt x="2984" y="930"/>
                    <a:pt x="2984" y="930"/>
                    <a:pt x="2984" y="930"/>
                  </a:cubicBezTo>
                  <a:cubicBezTo>
                    <a:pt x="3015" y="930"/>
                    <a:pt x="3039" y="946"/>
                    <a:pt x="3039" y="965"/>
                  </a:cubicBezTo>
                  <a:cubicBezTo>
                    <a:pt x="3039" y="988"/>
                    <a:pt x="3039" y="988"/>
                    <a:pt x="3039" y="988"/>
                  </a:cubicBezTo>
                  <a:cubicBezTo>
                    <a:pt x="3039" y="988"/>
                    <a:pt x="3039" y="988"/>
                    <a:pt x="3039" y="988"/>
                  </a:cubicBezTo>
                  <a:close/>
                  <a:moveTo>
                    <a:pt x="3047" y="604"/>
                  </a:moveTo>
                  <a:cubicBezTo>
                    <a:pt x="3047" y="624"/>
                    <a:pt x="3031" y="641"/>
                    <a:pt x="3011" y="641"/>
                  </a:cubicBezTo>
                  <a:cubicBezTo>
                    <a:pt x="2520" y="641"/>
                    <a:pt x="2520" y="641"/>
                    <a:pt x="2520" y="641"/>
                  </a:cubicBezTo>
                  <a:cubicBezTo>
                    <a:pt x="2501" y="641"/>
                    <a:pt x="2483" y="624"/>
                    <a:pt x="2483" y="604"/>
                  </a:cubicBezTo>
                  <a:cubicBezTo>
                    <a:pt x="2483" y="113"/>
                    <a:pt x="2483" y="113"/>
                    <a:pt x="2483" y="113"/>
                  </a:cubicBezTo>
                  <a:cubicBezTo>
                    <a:pt x="2483" y="92"/>
                    <a:pt x="2501" y="76"/>
                    <a:pt x="2520" y="76"/>
                  </a:cubicBezTo>
                  <a:cubicBezTo>
                    <a:pt x="3011" y="76"/>
                    <a:pt x="3011" y="76"/>
                    <a:pt x="3011" y="76"/>
                  </a:cubicBezTo>
                  <a:cubicBezTo>
                    <a:pt x="3031" y="76"/>
                    <a:pt x="3047" y="92"/>
                    <a:pt x="3047" y="113"/>
                  </a:cubicBezTo>
                  <a:cubicBezTo>
                    <a:pt x="3047" y="604"/>
                    <a:pt x="3047" y="604"/>
                    <a:pt x="3047" y="604"/>
                  </a:cubicBezTo>
                  <a:cubicBezTo>
                    <a:pt x="3047" y="604"/>
                    <a:pt x="3047" y="604"/>
                    <a:pt x="3047" y="604"/>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close/>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close/>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close/>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close/>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close/>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close/>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close/>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close/>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close/>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close/>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close/>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close/>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close/>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close/>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close/>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close/>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close/>
                  <a:moveTo>
                    <a:pt x="2814" y="4927"/>
                  </a:moveTo>
                  <a:cubicBezTo>
                    <a:pt x="2662" y="4927"/>
                    <a:pt x="2662" y="4927"/>
                    <a:pt x="2662" y="4927"/>
                  </a:cubicBezTo>
                  <a:cubicBezTo>
                    <a:pt x="2662" y="4813"/>
                    <a:pt x="2662" y="4813"/>
                    <a:pt x="2662" y="4813"/>
                  </a:cubicBezTo>
                  <a:cubicBezTo>
                    <a:pt x="2814" y="4813"/>
                    <a:pt x="2814" y="4813"/>
                    <a:pt x="2814" y="4813"/>
                  </a:cubicBezTo>
                  <a:cubicBezTo>
                    <a:pt x="2814" y="4927"/>
                    <a:pt x="2814" y="4927"/>
                    <a:pt x="2814" y="4927"/>
                  </a:cubicBezTo>
                  <a:moveTo>
                    <a:pt x="2602" y="4927"/>
                  </a:moveTo>
                  <a:cubicBezTo>
                    <a:pt x="2450" y="4927"/>
                    <a:pt x="2450" y="4927"/>
                    <a:pt x="2450" y="4927"/>
                  </a:cubicBezTo>
                  <a:cubicBezTo>
                    <a:pt x="2450" y="4813"/>
                    <a:pt x="2450" y="4813"/>
                    <a:pt x="2450" y="4813"/>
                  </a:cubicBezTo>
                  <a:cubicBezTo>
                    <a:pt x="2602" y="4813"/>
                    <a:pt x="2602" y="4813"/>
                    <a:pt x="2602" y="4813"/>
                  </a:cubicBezTo>
                  <a:cubicBezTo>
                    <a:pt x="2602" y="4927"/>
                    <a:pt x="2602" y="4927"/>
                    <a:pt x="2602" y="4927"/>
                  </a:cubicBezTo>
                  <a:moveTo>
                    <a:pt x="2814" y="4745"/>
                  </a:moveTo>
                  <a:cubicBezTo>
                    <a:pt x="2662" y="4745"/>
                    <a:pt x="2662" y="4745"/>
                    <a:pt x="2662" y="4745"/>
                  </a:cubicBezTo>
                  <a:cubicBezTo>
                    <a:pt x="2662" y="4631"/>
                    <a:pt x="2662" y="4631"/>
                    <a:pt x="2662" y="4631"/>
                  </a:cubicBezTo>
                  <a:cubicBezTo>
                    <a:pt x="2814" y="4631"/>
                    <a:pt x="2814" y="4631"/>
                    <a:pt x="2814" y="4631"/>
                  </a:cubicBezTo>
                  <a:cubicBezTo>
                    <a:pt x="2814" y="4745"/>
                    <a:pt x="2814" y="4745"/>
                    <a:pt x="2814" y="4745"/>
                  </a:cubicBezTo>
                  <a:moveTo>
                    <a:pt x="2602" y="4745"/>
                  </a:moveTo>
                  <a:cubicBezTo>
                    <a:pt x="2450" y="4745"/>
                    <a:pt x="2450" y="4745"/>
                    <a:pt x="2450" y="4745"/>
                  </a:cubicBezTo>
                  <a:cubicBezTo>
                    <a:pt x="2450" y="4631"/>
                    <a:pt x="2450" y="4631"/>
                    <a:pt x="2450" y="4631"/>
                  </a:cubicBezTo>
                  <a:cubicBezTo>
                    <a:pt x="2602" y="4631"/>
                    <a:pt x="2602" y="4631"/>
                    <a:pt x="2602" y="4631"/>
                  </a:cubicBezTo>
                  <a:cubicBezTo>
                    <a:pt x="2602" y="4745"/>
                    <a:pt x="2602" y="4745"/>
                    <a:pt x="2602" y="4745"/>
                  </a:cubicBezTo>
                  <a:moveTo>
                    <a:pt x="2814" y="4570"/>
                  </a:moveTo>
                  <a:cubicBezTo>
                    <a:pt x="2662" y="4570"/>
                    <a:pt x="2662" y="4570"/>
                    <a:pt x="2662" y="4570"/>
                  </a:cubicBezTo>
                  <a:cubicBezTo>
                    <a:pt x="2662" y="4418"/>
                    <a:pt x="2662" y="4418"/>
                    <a:pt x="2662" y="4418"/>
                  </a:cubicBezTo>
                  <a:cubicBezTo>
                    <a:pt x="2814" y="4418"/>
                    <a:pt x="2814" y="4418"/>
                    <a:pt x="2814" y="4418"/>
                  </a:cubicBezTo>
                  <a:cubicBezTo>
                    <a:pt x="2814" y="4570"/>
                    <a:pt x="2814" y="4570"/>
                    <a:pt x="2814" y="4570"/>
                  </a:cubicBezTo>
                  <a:moveTo>
                    <a:pt x="2602" y="4570"/>
                  </a:moveTo>
                  <a:cubicBezTo>
                    <a:pt x="2450" y="4570"/>
                    <a:pt x="2450" y="4570"/>
                    <a:pt x="2450" y="4570"/>
                  </a:cubicBezTo>
                  <a:cubicBezTo>
                    <a:pt x="2450" y="4418"/>
                    <a:pt x="2450" y="4418"/>
                    <a:pt x="2450" y="4418"/>
                  </a:cubicBezTo>
                  <a:cubicBezTo>
                    <a:pt x="2602" y="4418"/>
                    <a:pt x="2602" y="4418"/>
                    <a:pt x="2602" y="4418"/>
                  </a:cubicBezTo>
                  <a:cubicBezTo>
                    <a:pt x="2602" y="4570"/>
                    <a:pt x="2602" y="4570"/>
                    <a:pt x="2602" y="4570"/>
                  </a:cubicBezTo>
                  <a:moveTo>
                    <a:pt x="2814" y="4365"/>
                  </a:moveTo>
                  <a:cubicBezTo>
                    <a:pt x="2662" y="4365"/>
                    <a:pt x="2662" y="4365"/>
                    <a:pt x="2662" y="4365"/>
                  </a:cubicBezTo>
                  <a:cubicBezTo>
                    <a:pt x="2662" y="4220"/>
                    <a:pt x="2662" y="4220"/>
                    <a:pt x="2662" y="4220"/>
                  </a:cubicBezTo>
                  <a:cubicBezTo>
                    <a:pt x="2814" y="4220"/>
                    <a:pt x="2814" y="4220"/>
                    <a:pt x="2814" y="4220"/>
                  </a:cubicBezTo>
                  <a:cubicBezTo>
                    <a:pt x="2814" y="4365"/>
                    <a:pt x="2814" y="4365"/>
                    <a:pt x="2814" y="4365"/>
                  </a:cubicBezTo>
                  <a:moveTo>
                    <a:pt x="2602" y="4365"/>
                  </a:moveTo>
                  <a:cubicBezTo>
                    <a:pt x="2450" y="4365"/>
                    <a:pt x="2450" y="4365"/>
                    <a:pt x="2450" y="4365"/>
                  </a:cubicBezTo>
                  <a:cubicBezTo>
                    <a:pt x="2450" y="4220"/>
                    <a:pt x="2450" y="4220"/>
                    <a:pt x="2450" y="4220"/>
                  </a:cubicBezTo>
                  <a:cubicBezTo>
                    <a:pt x="2602" y="4220"/>
                    <a:pt x="2602" y="4220"/>
                    <a:pt x="2602" y="4220"/>
                  </a:cubicBezTo>
                  <a:cubicBezTo>
                    <a:pt x="2602" y="4365"/>
                    <a:pt x="2602" y="4365"/>
                    <a:pt x="2602" y="4365"/>
                  </a:cubicBezTo>
                  <a:moveTo>
                    <a:pt x="2367" y="4083"/>
                  </a:moveTo>
                  <a:cubicBezTo>
                    <a:pt x="2367" y="5300"/>
                    <a:pt x="2367" y="5300"/>
                    <a:pt x="2367" y="5300"/>
                  </a:cubicBezTo>
                  <a:cubicBezTo>
                    <a:pt x="2526" y="5300"/>
                    <a:pt x="2526" y="5300"/>
                    <a:pt x="2526" y="5300"/>
                  </a:cubicBezTo>
                  <a:cubicBezTo>
                    <a:pt x="2526" y="5095"/>
                    <a:pt x="2526" y="5095"/>
                    <a:pt x="2526" y="5095"/>
                  </a:cubicBezTo>
                  <a:cubicBezTo>
                    <a:pt x="2738" y="5095"/>
                    <a:pt x="2738" y="5095"/>
                    <a:pt x="2738" y="5095"/>
                  </a:cubicBezTo>
                  <a:cubicBezTo>
                    <a:pt x="2738" y="5300"/>
                    <a:pt x="2738" y="5300"/>
                    <a:pt x="2738" y="5300"/>
                  </a:cubicBezTo>
                  <a:cubicBezTo>
                    <a:pt x="2890" y="5300"/>
                    <a:pt x="2890" y="5300"/>
                    <a:pt x="2890" y="5300"/>
                  </a:cubicBezTo>
                  <a:cubicBezTo>
                    <a:pt x="2890" y="4083"/>
                    <a:pt x="2890" y="4083"/>
                    <a:pt x="2890" y="4083"/>
                  </a:cubicBezTo>
                  <a:cubicBezTo>
                    <a:pt x="2367" y="4083"/>
                    <a:pt x="2367" y="4083"/>
                    <a:pt x="2367" y="4083"/>
                  </a:cubicBezTo>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close/>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close/>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close/>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close/>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close/>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close/>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close/>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close/>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close/>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close/>
                  <a:moveTo>
                    <a:pt x="3367" y="4981"/>
                  </a:moveTo>
                  <a:cubicBezTo>
                    <a:pt x="3208" y="4981"/>
                    <a:pt x="3208" y="4981"/>
                    <a:pt x="3208" y="4981"/>
                  </a:cubicBezTo>
                  <a:cubicBezTo>
                    <a:pt x="3208" y="4821"/>
                    <a:pt x="3208" y="4821"/>
                    <a:pt x="3208" y="4821"/>
                  </a:cubicBezTo>
                  <a:cubicBezTo>
                    <a:pt x="3367" y="4821"/>
                    <a:pt x="3367" y="4821"/>
                    <a:pt x="3367" y="4821"/>
                  </a:cubicBezTo>
                  <a:cubicBezTo>
                    <a:pt x="3367" y="4981"/>
                    <a:pt x="3367" y="4981"/>
                    <a:pt x="3367" y="4981"/>
                  </a:cubicBezTo>
                  <a:moveTo>
                    <a:pt x="3147" y="4981"/>
                  </a:moveTo>
                  <a:cubicBezTo>
                    <a:pt x="2996" y="4981"/>
                    <a:pt x="2996" y="4981"/>
                    <a:pt x="2996" y="4981"/>
                  </a:cubicBezTo>
                  <a:cubicBezTo>
                    <a:pt x="2996" y="4821"/>
                    <a:pt x="2996" y="4821"/>
                    <a:pt x="2996" y="4821"/>
                  </a:cubicBezTo>
                  <a:cubicBezTo>
                    <a:pt x="3147" y="4821"/>
                    <a:pt x="3147" y="4821"/>
                    <a:pt x="3147" y="4821"/>
                  </a:cubicBezTo>
                  <a:cubicBezTo>
                    <a:pt x="3147" y="4981"/>
                    <a:pt x="3147" y="4981"/>
                    <a:pt x="3147" y="4981"/>
                  </a:cubicBezTo>
                  <a:moveTo>
                    <a:pt x="3367" y="4768"/>
                  </a:moveTo>
                  <a:cubicBezTo>
                    <a:pt x="3208" y="4768"/>
                    <a:pt x="3208" y="4768"/>
                    <a:pt x="3208" y="4768"/>
                  </a:cubicBezTo>
                  <a:cubicBezTo>
                    <a:pt x="3208" y="4608"/>
                    <a:pt x="3208" y="4608"/>
                    <a:pt x="3208" y="4608"/>
                  </a:cubicBezTo>
                  <a:cubicBezTo>
                    <a:pt x="3367" y="4608"/>
                    <a:pt x="3367" y="4608"/>
                    <a:pt x="3367" y="4608"/>
                  </a:cubicBezTo>
                  <a:cubicBezTo>
                    <a:pt x="3367" y="4768"/>
                    <a:pt x="3367" y="4768"/>
                    <a:pt x="3367" y="4768"/>
                  </a:cubicBezTo>
                  <a:moveTo>
                    <a:pt x="3147" y="4768"/>
                  </a:moveTo>
                  <a:cubicBezTo>
                    <a:pt x="2996" y="4768"/>
                    <a:pt x="2996" y="4768"/>
                    <a:pt x="2996" y="4768"/>
                  </a:cubicBezTo>
                  <a:cubicBezTo>
                    <a:pt x="2996" y="4608"/>
                    <a:pt x="2996" y="4608"/>
                    <a:pt x="2996" y="4608"/>
                  </a:cubicBezTo>
                  <a:cubicBezTo>
                    <a:pt x="3147" y="4608"/>
                    <a:pt x="3147" y="4608"/>
                    <a:pt x="3147" y="4608"/>
                  </a:cubicBezTo>
                  <a:cubicBezTo>
                    <a:pt x="3147" y="4768"/>
                    <a:pt x="3147" y="4768"/>
                    <a:pt x="3147" y="4768"/>
                  </a:cubicBezTo>
                  <a:moveTo>
                    <a:pt x="2920" y="4479"/>
                  </a:moveTo>
                  <a:cubicBezTo>
                    <a:pt x="2920" y="5300"/>
                    <a:pt x="2920" y="5300"/>
                    <a:pt x="2920" y="5300"/>
                  </a:cubicBezTo>
                  <a:cubicBezTo>
                    <a:pt x="3079" y="5300"/>
                    <a:pt x="3079" y="5300"/>
                    <a:pt x="3079" y="5300"/>
                  </a:cubicBezTo>
                  <a:cubicBezTo>
                    <a:pt x="3079" y="5095"/>
                    <a:pt x="3079" y="5095"/>
                    <a:pt x="3079" y="5095"/>
                  </a:cubicBezTo>
                  <a:cubicBezTo>
                    <a:pt x="3284" y="5095"/>
                    <a:pt x="3284" y="5095"/>
                    <a:pt x="3284" y="5095"/>
                  </a:cubicBezTo>
                  <a:cubicBezTo>
                    <a:pt x="3284" y="5300"/>
                    <a:pt x="3284" y="5300"/>
                    <a:pt x="3284" y="5300"/>
                  </a:cubicBezTo>
                  <a:cubicBezTo>
                    <a:pt x="3443" y="5300"/>
                    <a:pt x="3443" y="5300"/>
                    <a:pt x="3443" y="5300"/>
                  </a:cubicBezTo>
                  <a:cubicBezTo>
                    <a:pt x="3443" y="4479"/>
                    <a:pt x="3443" y="4479"/>
                    <a:pt x="3443" y="4479"/>
                  </a:cubicBezTo>
                  <a:cubicBezTo>
                    <a:pt x="2920" y="4479"/>
                    <a:pt x="2920" y="4479"/>
                    <a:pt x="2920" y="4479"/>
                  </a:cubicBezTo>
                  <a:moveTo>
                    <a:pt x="697" y="2398"/>
                  </a:moveTo>
                  <a:cubicBezTo>
                    <a:pt x="794" y="2398"/>
                    <a:pt x="875" y="2464"/>
                    <a:pt x="920" y="2559"/>
                  </a:cubicBezTo>
                  <a:cubicBezTo>
                    <a:pt x="972" y="2522"/>
                    <a:pt x="1031" y="2500"/>
                    <a:pt x="1098" y="2500"/>
                  </a:cubicBezTo>
                  <a:cubicBezTo>
                    <a:pt x="1247" y="2500"/>
                    <a:pt x="1373" y="2602"/>
                    <a:pt x="1402" y="2741"/>
                  </a:cubicBezTo>
                  <a:cubicBezTo>
                    <a:pt x="1417" y="2734"/>
                    <a:pt x="1440" y="2726"/>
                    <a:pt x="1462" y="2726"/>
                  </a:cubicBezTo>
                  <a:cubicBezTo>
                    <a:pt x="1543" y="2726"/>
                    <a:pt x="1610" y="2792"/>
                    <a:pt x="1610" y="2872"/>
                  </a:cubicBezTo>
                  <a:cubicBezTo>
                    <a:pt x="1610" y="2953"/>
                    <a:pt x="1543" y="3018"/>
                    <a:pt x="1462" y="3018"/>
                  </a:cubicBezTo>
                  <a:cubicBezTo>
                    <a:pt x="1432" y="3018"/>
                    <a:pt x="1410" y="3011"/>
                    <a:pt x="1388" y="2996"/>
                  </a:cubicBezTo>
                  <a:cubicBezTo>
                    <a:pt x="1343" y="3106"/>
                    <a:pt x="1232" y="3186"/>
                    <a:pt x="1098" y="3186"/>
                  </a:cubicBezTo>
                  <a:cubicBezTo>
                    <a:pt x="1016" y="3186"/>
                    <a:pt x="935" y="3150"/>
                    <a:pt x="883" y="3099"/>
                  </a:cubicBezTo>
                  <a:cubicBezTo>
                    <a:pt x="838" y="3150"/>
                    <a:pt x="772" y="3179"/>
                    <a:pt x="697" y="3179"/>
                  </a:cubicBezTo>
                  <a:cubicBezTo>
                    <a:pt x="608" y="3179"/>
                    <a:pt x="534" y="3135"/>
                    <a:pt x="489" y="3077"/>
                  </a:cubicBezTo>
                  <a:cubicBezTo>
                    <a:pt x="475" y="3128"/>
                    <a:pt x="423" y="3164"/>
                    <a:pt x="363" y="3164"/>
                  </a:cubicBezTo>
                  <a:cubicBezTo>
                    <a:pt x="296" y="3164"/>
                    <a:pt x="244" y="3120"/>
                    <a:pt x="230" y="3062"/>
                  </a:cubicBezTo>
                  <a:cubicBezTo>
                    <a:pt x="207" y="3091"/>
                    <a:pt x="170" y="3106"/>
                    <a:pt x="133" y="3106"/>
                  </a:cubicBezTo>
                  <a:cubicBezTo>
                    <a:pt x="59" y="3106"/>
                    <a:pt x="0" y="3047"/>
                    <a:pt x="0" y="2982"/>
                  </a:cubicBezTo>
                  <a:cubicBezTo>
                    <a:pt x="0" y="2909"/>
                    <a:pt x="59" y="2850"/>
                    <a:pt x="133" y="2850"/>
                  </a:cubicBezTo>
                  <a:cubicBezTo>
                    <a:pt x="155" y="2850"/>
                    <a:pt x="170" y="2858"/>
                    <a:pt x="193" y="2865"/>
                  </a:cubicBezTo>
                  <a:cubicBezTo>
                    <a:pt x="193" y="2858"/>
                    <a:pt x="193" y="2850"/>
                    <a:pt x="193" y="2843"/>
                  </a:cubicBezTo>
                  <a:cubicBezTo>
                    <a:pt x="193" y="2726"/>
                    <a:pt x="289" y="2632"/>
                    <a:pt x="408" y="2632"/>
                  </a:cubicBezTo>
                  <a:cubicBezTo>
                    <a:pt x="423" y="2632"/>
                    <a:pt x="430" y="2632"/>
                    <a:pt x="445" y="2632"/>
                  </a:cubicBezTo>
                  <a:cubicBezTo>
                    <a:pt x="467" y="2500"/>
                    <a:pt x="571" y="2398"/>
                    <a:pt x="697" y="2398"/>
                  </a:cubicBezTo>
                </a:path>
              </a:pathLst>
            </a:custGeom>
            <a:solidFill>
              <a:srgbClr val="FFFFFF"/>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9" name="Group 8"/>
          <p:cNvGrpSpPr/>
          <p:nvPr/>
        </p:nvGrpSpPr>
        <p:grpSpPr>
          <a:xfrm>
            <a:off x="2675614" y="1173594"/>
            <a:ext cx="1304014" cy="1304014"/>
            <a:chOff x="2675614" y="1173594"/>
            <a:chExt cx="1304014" cy="1304014"/>
          </a:xfrm>
        </p:grpSpPr>
        <p:sp>
          <p:nvSpPr>
            <p:cNvPr id="51" name="Oval 50"/>
            <p:cNvSpPr/>
            <p:nvPr/>
          </p:nvSpPr>
          <p:spPr>
            <a:xfrm>
              <a:off x="2675614" y="1173594"/>
              <a:ext cx="1304014" cy="1304014"/>
            </a:xfrm>
            <a:prstGeom prst="ellipse">
              <a:avLst/>
            </a:prstGeom>
            <a:gradFill>
              <a:gsLst>
                <a:gs pos="0">
                  <a:schemeClr val="accent1"/>
                </a:gs>
                <a:gs pos="77000">
                  <a:schemeClr val="accent5"/>
                </a:gs>
                <a:gs pos="100000">
                  <a:srgbClr val="39BBB9"/>
                </a:gs>
              </a:gsLst>
              <a:lin ang="5400000" scaled="0"/>
            </a:gradFill>
            <a:ln w="57150">
              <a:solidFill>
                <a:schemeClr val="accent6"/>
              </a:solidFill>
            </a:ln>
            <a:effectLst>
              <a:outerShdw blurRad="1016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en-US" dirty="0">
                <a:latin typeface="+mj-lt"/>
              </a:endParaRPr>
            </a:p>
          </p:txBody>
        </p:sp>
        <p:grpSp>
          <p:nvGrpSpPr>
            <p:cNvPr id="132" name="Group 218"/>
            <p:cNvGrpSpPr/>
            <p:nvPr/>
          </p:nvGrpSpPr>
          <p:grpSpPr>
            <a:xfrm>
              <a:off x="2870213" y="1492244"/>
              <a:ext cx="855211" cy="556963"/>
              <a:chOff x="2732088" y="1370011"/>
              <a:chExt cx="1111241" cy="755652"/>
            </a:xfrm>
            <a:solidFill>
              <a:srgbClr val="FFFFFF"/>
            </a:solidFill>
            <a:effectLst>
              <a:outerShdw blurRad="63500" sx="102000" sy="102000" algn="ctr" rotWithShape="0">
                <a:prstClr val="black">
                  <a:alpha val="40000"/>
                </a:prstClr>
              </a:outerShdw>
            </a:effectLst>
          </p:grpSpPr>
          <p:sp>
            <p:nvSpPr>
              <p:cNvPr id="133" name="Freeform 13"/>
              <p:cNvSpPr>
                <a:spLocks/>
              </p:cNvSpPr>
              <p:nvPr/>
            </p:nvSpPr>
            <p:spPr bwMode="auto">
              <a:xfrm>
                <a:off x="3381371" y="1370011"/>
                <a:ext cx="128586" cy="174624"/>
              </a:xfrm>
              <a:custGeom>
                <a:avLst/>
                <a:gdLst>
                  <a:gd name="T0" fmla="*/ 257 w 320"/>
                  <a:gd name="T1" fmla="*/ 79 h 437"/>
                  <a:gd name="T2" fmla="*/ 319 w 320"/>
                  <a:gd name="T3" fmla="*/ 220 h 437"/>
                  <a:gd name="T4" fmla="*/ 75 w 320"/>
                  <a:gd name="T5" fmla="*/ 350 h 437"/>
                  <a:gd name="T6" fmla="*/ 17 w 320"/>
                  <a:gd name="T7" fmla="*/ 225 h 437"/>
                  <a:gd name="T8" fmla="*/ 2 w 320"/>
                  <a:gd name="T9" fmla="*/ 168 h 437"/>
                  <a:gd name="T10" fmla="*/ 200 w 320"/>
                  <a:gd name="T11" fmla="*/ 58 h 437"/>
                  <a:gd name="T12" fmla="*/ 215 w 320"/>
                  <a:gd name="T13" fmla="*/ 79 h 437"/>
                  <a:gd name="T14" fmla="*/ 257 w 320"/>
                  <a:gd name="T15" fmla="*/ 79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437">
                    <a:moveTo>
                      <a:pt x="257" y="79"/>
                    </a:moveTo>
                    <a:cubicBezTo>
                      <a:pt x="291" y="127"/>
                      <a:pt x="320" y="155"/>
                      <a:pt x="319" y="220"/>
                    </a:cubicBezTo>
                    <a:cubicBezTo>
                      <a:pt x="316" y="348"/>
                      <a:pt x="173" y="437"/>
                      <a:pt x="75" y="350"/>
                    </a:cubicBezTo>
                    <a:cubicBezTo>
                      <a:pt x="45" y="323"/>
                      <a:pt x="34" y="278"/>
                      <a:pt x="17" y="225"/>
                    </a:cubicBezTo>
                    <a:cubicBezTo>
                      <a:pt x="10" y="202"/>
                      <a:pt x="0" y="185"/>
                      <a:pt x="2" y="168"/>
                    </a:cubicBezTo>
                    <a:cubicBezTo>
                      <a:pt x="5" y="126"/>
                      <a:pt x="118" y="0"/>
                      <a:pt x="200" y="58"/>
                    </a:cubicBezTo>
                    <a:cubicBezTo>
                      <a:pt x="206" y="63"/>
                      <a:pt x="207" y="77"/>
                      <a:pt x="215" y="79"/>
                    </a:cubicBezTo>
                    <a:cubicBezTo>
                      <a:pt x="230" y="84"/>
                      <a:pt x="243" y="66"/>
                      <a:pt x="25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34" name="Freeform 14"/>
              <p:cNvSpPr>
                <a:spLocks/>
              </p:cNvSpPr>
              <p:nvPr/>
            </p:nvSpPr>
            <p:spPr bwMode="auto">
              <a:xfrm>
                <a:off x="3043234" y="1406522"/>
                <a:ext cx="180975" cy="161925"/>
              </a:xfrm>
              <a:custGeom>
                <a:avLst/>
                <a:gdLst>
                  <a:gd name="T0" fmla="*/ 406 w 450"/>
                  <a:gd name="T1" fmla="*/ 294 h 402"/>
                  <a:gd name="T2" fmla="*/ 448 w 450"/>
                  <a:gd name="T3" fmla="*/ 305 h 402"/>
                  <a:gd name="T4" fmla="*/ 422 w 450"/>
                  <a:gd name="T5" fmla="*/ 362 h 402"/>
                  <a:gd name="T6" fmla="*/ 344 w 450"/>
                  <a:gd name="T7" fmla="*/ 320 h 402"/>
                  <a:gd name="T8" fmla="*/ 328 w 450"/>
                  <a:gd name="T9" fmla="*/ 299 h 402"/>
                  <a:gd name="T10" fmla="*/ 266 w 450"/>
                  <a:gd name="T11" fmla="*/ 341 h 402"/>
                  <a:gd name="T12" fmla="*/ 120 w 450"/>
                  <a:gd name="T13" fmla="*/ 305 h 402"/>
                  <a:gd name="T14" fmla="*/ 0 w 450"/>
                  <a:gd name="T15" fmla="*/ 305 h 402"/>
                  <a:gd name="T16" fmla="*/ 42 w 450"/>
                  <a:gd name="T17" fmla="*/ 299 h 402"/>
                  <a:gd name="T18" fmla="*/ 141 w 450"/>
                  <a:gd name="T19" fmla="*/ 18 h 402"/>
                  <a:gd name="T20" fmla="*/ 188 w 450"/>
                  <a:gd name="T21" fmla="*/ 18 h 402"/>
                  <a:gd name="T22" fmla="*/ 349 w 450"/>
                  <a:gd name="T23" fmla="*/ 44 h 402"/>
                  <a:gd name="T24" fmla="*/ 406 w 450"/>
                  <a:gd name="T25" fmla="*/ 29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02">
                    <a:moveTo>
                      <a:pt x="406" y="294"/>
                    </a:moveTo>
                    <a:cubicBezTo>
                      <a:pt x="419" y="308"/>
                      <a:pt x="438" y="285"/>
                      <a:pt x="448" y="305"/>
                    </a:cubicBezTo>
                    <a:cubicBezTo>
                      <a:pt x="450" y="335"/>
                      <a:pt x="437" y="350"/>
                      <a:pt x="422" y="362"/>
                    </a:cubicBezTo>
                    <a:cubicBezTo>
                      <a:pt x="381" y="354"/>
                      <a:pt x="372" y="348"/>
                      <a:pt x="344" y="320"/>
                    </a:cubicBezTo>
                    <a:cubicBezTo>
                      <a:pt x="339" y="316"/>
                      <a:pt x="332" y="300"/>
                      <a:pt x="328" y="299"/>
                    </a:cubicBezTo>
                    <a:cubicBezTo>
                      <a:pt x="318" y="298"/>
                      <a:pt x="282" y="336"/>
                      <a:pt x="266" y="341"/>
                    </a:cubicBezTo>
                    <a:cubicBezTo>
                      <a:pt x="204" y="360"/>
                      <a:pt x="160" y="345"/>
                      <a:pt x="120" y="305"/>
                    </a:cubicBezTo>
                    <a:cubicBezTo>
                      <a:pt x="93" y="341"/>
                      <a:pt x="3" y="402"/>
                      <a:pt x="0" y="305"/>
                    </a:cubicBezTo>
                    <a:cubicBezTo>
                      <a:pt x="12" y="291"/>
                      <a:pt x="23" y="296"/>
                      <a:pt x="42" y="299"/>
                    </a:cubicBezTo>
                    <a:cubicBezTo>
                      <a:pt x="73" y="197"/>
                      <a:pt x="47" y="48"/>
                      <a:pt x="141" y="18"/>
                    </a:cubicBezTo>
                    <a:cubicBezTo>
                      <a:pt x="152" y="15"/>
                      <a:pt x="171" y="20"/>
                      <a:pt x="188" y="18"/>
                    </a:cubicBezTo>
                    <a:cubicBezTo>
                      <a:pt x="248" y="13"/>
                      <a:pt x="311" y="0"/>
                      <a:pt x="349" y="44"/>
                    </a:cubicBezTo>
                    <a:cubicBezTo>
                      <a:pt x="395" y="99"/>
                      <a:pt x="382" y="205"/>
                      <a:pt x="406"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35" name="Freeform 15"/>
              <p:cNvSpPr>
                <a:spLocks/>
              </p:cNvSpPr>
              <p:nvPr/>
            </p:nvSpPr>
            <p:spPr bwMode="auto">
              <a:xfrm>
                <a:off x="3306758" y="1535111"/>
                <a:ext cx="285750" cy="582611"/>
              </a:xfrm>
              <a:custGeom>
                <a:avLst/>
                <a:gdLst>
                  <a:gd name="T0" fmla="*/ 560 w 710"/>
                  <a:gd name="T1" fmla="*/ 206 h 1450"/>
                  <a:gd name="T2" fmla="*/ 540 w 710"/>
                  <a:gd name="T3" fmla="*/ 274 h 1450"/>
                  <a:gd name="T4" fmla="*/ 540 w 710"/>
                  <a:gd name="T5" fmla="*/ 1189 h 1450"/>
                  <a:gd name="T6" fmla="*/ 462 w 710"/>
                  <a:gd name="T7" fmla="*/ 1444 h 1450"/>
                  <a:gd name="T8" fmla="*/ 378 w 710"/>
                  <a:gd name="T9" fmla="*/ 1231 h 1450"/>
                  <a:gd name="T10" fmla="*/ 378 w 710"/>
                  <a:gd name="T11" fmla="*/ 768 h 1450"/>
                  <a:gd name="T12" fmla="*/ 378 w 710"/>
                  <a:gd name="T13" fmla="*/ 721 h 1450"/>
                  <a:gd name="T14" fmla="*/ 363 w 710"/>
                  <a:gd name="T15" fmla="*/ 695 h 1450"/>
                  <a:gd name="T16" fmla="*/ 342 w 710"/>
                  <a:gd name="T17" fmla="*/ 773 h 1450"/>
                  <a:gd name="T18" fmla="*/ 342 w 710"/>
                  <a:gd name="T19" fmla="*/ 1252 h 1450"/>
                  <a:gd name="T20" fmla="*/ 269 w 710"/>
                  <a:gd name="T21" fmla="*/ 1444 h 1450"/>
                  <a:gd name="T22" fmla="*/ 181 w 710"/>
                  <a:gd name="T23" fmla="*/ 1142 h 1450"/>
                  <a:gd name="T24" fmla="*/ 181 w 710"/>
                  <a:gd name="T25" fmla="*/ 274 h 1450"/>
                  <a:gd name="T26" fmla="*/ 170 w 710"/>
                  <a:gd name="T27" fmla="*/ 206 h 1450"/>
                  <a:gd name="T28" fmla="*/ 149 w 710"/>
                  <a:gd name="T29" fmla="*/ 258 h 1450"/>
                  <a:gd name="T30" fmla="*/ 149 w 710"/>
                  <a:gd name="T31" fmla="*/ 471 h 1450"/>
                  <a:gd name="T32" fmla="*/ 92 w 710"/>
                  <a:gd name="T33" fmla="*/ 695 h 1450"/>
                  <a:gd name="T34" fmla="*/ 35 w 710"/>
                  <a:gd name="T35" fmla="*/ 451 h 1450"/>
                  <a:gd name="T36" fmla="*/ 181 w 710"/>
                  <a:gd name="T37" fmla="*/ 9 h 1450"/>
                  <a:gd name="T38" fmla="*/ 389 w 710"/>
                  <a:gd name="T39" fmla="*/ 9 h 1450"/>
                  <a:gd name="T40" fmla="*/ 628 w 710"/>
                  <a:gd name="T41" fmla="*/ 45 h 1450"/>
                  <a:gd name="T42" fmla="*/ 685 w 710"/>
                  <a:gd name="T43" fmla="*/ 154 h 1450"/>
                  <a:gd name="T44" fmla="*/ 685 w 710"/>
                  <a:gd name="T45" fmla="*/ 445 h 1450"/>
                  <a:gd name="T46" fmla="*/ 633 w 710"/>
                  <a:gd name="T47" fmla="*/ 700 h 1450"/>
                  <a:gd name="T48" fmla="*/ 571 w 710"/>
                  <a:gd name="T49" fmla="*/ 471 h 1450"/>
                  <a:gd name="T50" fmla="*/ 571 w 710"/>
                  <a:gd name="T51" fmla="*/ 253 h 1450"/>
                  <a:gd name="T52" fmla="*/ 560 w 710"/>
                  <a:gd name="T53" fmla="*/ 206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0" h="1450">
                    <a:moveTo>
                      <a:pt x="560" y="206"/>
                    </a:moveTo>
                    <a:cubicBezTo>
                      <a:pt x="526" y="198"/>
                      <a:pt x="540" y="250"/>
                      <a:pt x="540" y="274"/>
                    </a:cubicBezTo>
                    <a:cubicBezTo>
                      <a:pt x="530" y="571"/>
                      <a:pt x="540" y="880"/>
                      <a:pt x="540" y="1189"/>
                    </a:cubicBezTo>
                    <a:cubicBezTo>
                      <a:pt x="540" y="1294"/>
                      <a:pt x="565" y="1442"/>
                      <a:pt x="462" y="1444"/>
                    </a:cubicBezTo>
                    <a:cubicBezTo>
                      <a:pt x="364" y="1446"/>
                      <a:pt x="378" y="1344"/>
                      <a:pt x="378" y="1231"/>
                    </a:cubicBezTo>
                    <a:cubicBezTo>
                      <a:pt x="378" y="1074"/>
                      <a:pt x="381" y="925"/>
                      <a:pt x="378" y="768"/>
                    </a:cubicBezTo>
                    <a:cubicBezTo>
                      <a:pt x="378" y="756"/>
                      <a:pt x="380" y="735"/>
                      <a:pt x="378" y="721"/>
                    </a:cubicBezTo>
                    <a:cubicBezTo>
                      <a:pt x="377" y="713"/>
                      <a:pt x="385" y="688"/>
                      <a:pt x="363" y="695"/>
                    </a:cubicBezTo>
                    <a:cubicBezTo>
                      <a:pt x="328" y="688"/>
                      <a:pt x="342" y="747"/>
                      <a:pt x="342" y="773"/>
                    </a:cubicBezTo>
                    <a:cubicBezTo>
                      <a:pt x="341" y="930"/>
                      <a:pt x="342" y="1078"/>
                      <a:pt x="342" y="1252"/>
                    </a:cubicBezTo>
                    <a:cubicBezTo>
                      <a:pt x="342" y="1353"/>
                      <a:pt x="358" y="1440"/>
                      <a:pt x="269" y="1444"/>
                    </a:cubicBezTo>
                    <a:cubicBezTo>
                      <a:pt x="151" y="1450"/>
                      <a:pt x="181" y="1264"/>
                      <a:pt x="181" y="1142"/>
                    </a:cubicBezTo>
                    <a:cubicBezTo>
                      <a:pt x="181" y="842"/>
                      <a:pt x="186" y="567"/>
                      <a:pt x="181" y="274"/>
                    </a:cubicBezTo>
                    <a:cubicBezTo>
                      <a:pt x="180" y="253"/>
                      <a:pt x="190" y="217"/>
                      <a:pt x="170" y="206"/>
                    </a:cubicBezTo>
                    <a:cubicBezTo>
                      <a:pt x="138" y="199"/>
                      <a:pt x="151" y="240"/>
                      <a:pt x="149" y="258"/>
                    </a:cubicBezTo>
                    <a:cubicBezTo>
                      <a:pt x="145" y="318"/>
                      <a:pt x="149" y="411"/>
                      <a:pt x="149" y="471"/>
                    </a:cubicBezTo>
                    <a:cubicBezTo>
                      <a:pt x="149" y="576"/>
                      <a:pt x="171" y="694"/>
                      <a:pt x="92" y="695"/>
                    </a:cubicBezTo>
                    <a:cubicBezTo>
                      <a:pt x="10" y="696"/>
                      <a:pt x="35" y="550"/>
                      <a:pt x="35" y="451"/>
                    </a:cubicBezTo>
                    <a:cubicBezTo>
                      <a:pt x="35" y="235"/>
                      <a:pt x="0" y="30"/>
                      <a:pt x="181" y="9"/>
                    </a:cubicBezTo>
                    <a:cubicBezTo>
                      <a:pt x="231" y="2"/>
                      <a:pt x="320" y="9"/>
                      <a:pt x="389" y="9"/>
                    </a:cubicBezTo>
                    <a:cubicBezTo>
                      <a:pt x="489" y="9"/>
                      <a:pt x="577" y="0"/>
                      <a:pt x="628" y="45"/>
                    </a:cubicBezTo>
                    <a:cubicBezTo>
                      <a:pt x="644" y="59"/>
                      <a:pt x="680" y="123"/>
                      <a:pt x="685" y="154"/>
                    </a:cubicBezTo>
                    <a:cubicBezTo>
                      <a:pt x="697" y="230"/>
                      <a:pt x="685" y="332"/>
                      <a:pt x="685" y="445"/>
                    </a:cubicBezTo>
                    <a:cubicBezTo>
                      <a:pt x="685" y="537"/>
                      <a:pt x="710" y="697"/>
                      <a:pt x="633" y="700"/>
                    </a:cubicBezTo>
                    <a:cubicBezTo>
                      <a:pt x="553" y="704"/>
                      <a:pt x="571" y="566"/>
                      <a:pt x="571" y="471"/>
                    </a:cubicBezTo>
                    <a:cubicBezTo>
                      <a:pt x="571" y="398"/>
                      <a:pt x="572" y="328"/>
                      <a:pt x="571" y="253"/>
                    </a:cubicBezTo>
                    <a:cubicBezTo>
                      <a:pt x="570" y="238"/>
                      <a:pt x="583" y="208"/>
                      <a:pt x="56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36" name="Freeform 16"/>
              <p:cNvSpPr>
                <a:spLocks/>
              </p:cNvSpPr>
              <p:nvPr/>
            </p:nvSpPr>
            <p:spPr bwMode="auto">
              <a:xfrm>
                <a:off x="2978146" y="1555748"/>
                <a:ext cx="311150" cy="561974"/>
              </a:xfrm>
              <a:custGeom>
                <a:avLst/>
                <a:gdLst>
                  <a:gd name="T0" fmla="*/ 534 w 775"/>
                  <a:gd name="T1" fmla="*/ 198 h 1401"/>
                  <a:gd name="T2" fmla="*/ 565 w 775"/>
                  <a:gd name="T3" fmla="*/ 359 h 1401"/>
                  <a:gd name="T4" fmla="*/ 690 w 775"/>
                  <a:gd name="T5" fmla="*/ 832 h 1401"/>
                  <a:gd name="T6" fmla="*/ 528 w 775"/>
                  <a:gd name="T7" fmla="*/ 838 h 1401"/>
                  <a:gd name="T8" fmla="*/ 513 w 775"/>
                  <a:gd name="T9" fmla="*/ 1373 h 1401"/>
                  <a:gd name="T10" fmla="*/ 404 w 775"/>
                  <a:gd name="T11" fmla="*/ 1368 h 1401"/>
                  <a:gd name="T12" fmla="*/ 398 w 775"/>
                  <a:gd name="T13" fmla="*/ 895 h 1401"/>
                  <a:gd name="T14" fmla="*/ 388 w 775"/>
                  <a:gd name="T15" fmla="*/ 838 h 1401"/>
                  <a:gd name="T16" fmla="*/ 378 w 775"/>
                  <a:gd name="T17" fmla="*/ 968 h 1401"/>
                  <a:gd name="T18" fmla="*/ 378 w 775"/>
                  <a:gd name="T19" fmla="*/ 1248 h 1401"/>
                  <a:gd name="T20" fmla="*/ 367 w 775"/>
                  <a:gd name="T21" fmla="*/ 1373 h 1401"/>
                  <a:gd name="T22" fmla="*/ 268 w 775"/>
                  <a:gd name="T23" fmla="*/ 1378 h 1401"/>
                  <a:gd name="T24" fmla="*/ 253 w 775"/>
                  <a:gd name="T25" fmla="*/ 1113 h 1401"/>
                  <a:gd name="T26" fmla="*/ 253 w 775"/>
                  <a:gd name="T27" fmla="*/ 838 h 1401"/>
                  <a:gd name="T28" fmla="*/ 86 w 775"/>
                  <a:gd name="T29" fmla="*/ 838 h 1401"/>
                  <a:gd name="T30" fmla="*/ 248 w 775"/>
                  <a:gd name="T31" fmla="*/ 198 h 1401"/>
                  <a:gd name="T32" fmla="*/ 201 w 775"/>
                  <a:gd name="T33" fmla="*/ 297 h 1401"/>
                  <a:gd name="T34" fmla="*/ 169 w 775"/>
                  <a:gd name="T35" fmla="*/ 406 h 1401"/>
                  <a:gd name="T36" fmla="*/ 86 w 775"/>
                  <a:gd name="T37" fmla="*/ 603 h 1401"/>
                  <a:gd name="T38" fmla="*/ 8 w 775"/>
                  <a:gd name="T39" fmla="*/ 567 h 1401"/>
                  <a:gd name="T40" fmla="*/ 39 w 775"/>
                  <a:gd name="T41" fmla="*/ 442 h 1401"/>
                  <a:gd name="T42" fmla="*/ 107 w 775"/>
                  <a:gd name="T43" fmla="*/ 203 h 1401"/>
                  <a:gd name="T44" fmla="*/ 263 w 775"/>
                  <a:gd name="T45" fmla="*/ 11 h 1401"/>
                  <a:gd name="T46" fmla="*/ 518 w 775"/>
                  <a:gd name="T47" fmla="*/ 11 h 1401"/>
                  <a:gd name="T48" fmla="*/ 643 w 775"/>
                  <a:gd name="T49" fmla="*/ 109 h 1401"/>
                  <a:gd name="T50" fmla="*/ 674 w 775"/>
                  <a:gd name="T51" fmla="*/ 224 h 1401"/>
                  <a:gd name="T52" fmla="*/ 742 w 775"/>
                  <a:gd name="T53" fmla="*/ 447 h 1401"/>
                  <a:gd name="T54" fmla="*/ 768 w 775"/>
                  <a:gd name="T55" fmla="*/ 567 h 1401"/>
                  <a:gd name="T56" fmla="*/ 684 w 775"/>
                  <a:gd name="T57" fmla="*/ 598 h 1401"/>
                  <a:gd name="T58" fmla="*/ 606 w 775"/>
                  <a:gd name="T59" fmla="*/ 401 h 1401"/>
                  <a:gd name="T60" fmla="*/ 575 w 775"/>
                  <a:gd name="T61" fmla="*/ 291 h 1401"/>
                  <a:gd name="T62" fmla="*/ 534 w 775"/>
                  <a:gd name="T63" fmla="*/ 198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5" h="1401">
                    <a:moveTo>
                      <a:pt x="534" y="198"/>
                    </a:moveTo>
                    <a:cubicBezTo>
                      <a:pt x="535" y="252"/>
                      <a:pt x="551" y="305"/>
                      <a:pt x="565" y="359"/>
                    </a:cubicBezTo>
                    <a:cubicBezTo>
                      <a:pt x="604" y="510"/>
                      <a:pt x="649" y="676"/>
                      <a:pt x="690" y="832"/>
                    </a:cubicBezTo>
                    <a:cubicBezTo>
                      <a:pt x="646" y="844"/>
                      <a:pt x="580" y="834"/>
                      <a:pt x="528" y="838"/>
                    </a:cubicBezTo>
                    <a:cubicBezTo>
                      <a:pt x="510" y="1003"/>
                      <a:pt x="540" y="1216"/>
                      <a:pt x="513" y="1373"/>
                    </a:cubicBezTo>
                    <a:cubicBezTo>
                      <a:pt x="486" y="1401"/>
                      <a:pt x="425" y="1399"/>
                      <a:pt x="404" y="1368"/>
                    </a:cubicBezTo>
                    <a:cubicBezTo>
                      <a:pt x="390" y="1226"/>
                      <a:pt x="403" y="1053"/>
                      <a:pt x="398" y="895"/>
                    </a:cubicBezTo>
                    <a:cubicBezTo>
                      <a:pt x="398" y="875"/>
                      <a:pt x="406" y="850"/>
                      <a:pt x="388" y="838"/>
                    </a:cubicBezTo>
                    <a:cubicBezTo>
                      <a:pt x="369" y="866"/>
                      <a:pt x="378" y="919"/>
                      <a:pt x="378" y="968"/>
                    </a:cubicBezTo>
                    <a:cubicBezTo>
                      <a:pt x="378" y="1056"/>
                      <a:pt x="378" y="1151"/>
                      <a:pt x="378" y="1248"/>
                    </a:cubicBezTo>
                    <a:cubicBezTo>
                      <a:pt x="378" y="1292"/>
                      <a:pt x="384" y="1351"/>
                      <a:pt x="367" y="1373"/>
                    </a:cubicBezTo>
                    <a:cubicBezTo>
                      <a:pt x="351" y="1395"/>
                      <a:pt x="291" y="1401"/>
                      <a:pt x="268" y="1378"/>
                    </a:cubicBezTo>
                    <a:cubicBezTo>
                      <a:pt x="236" y="1347"/>
                      <a:pt x="253" y="1179"/>
                      <a:pt x="253" y="1113"/>
                    </a:cubicBezTo>
                    <a:cubicBezTo>
                      <a:pt x="253" y="1008"/>
                      <a:pt x="253" y="927"/>
                      <a:pt x="253" y="838"/>
                    </a:cubicBezTo>
                    <a:cubicBezTo>
                      <a:pt x="197" y="838"/>
                      <a:pt x="142" y="838"/>
                      <a:pt x="86" y="838"/>
                    </a:cubicBezTo>
                    <a:cubicBezTo>
                      <a:pt x="140" y="624"/>
                      <a:pt x="200" y="417"/>
                      <a:pt x="248" y="198"/>
                    </a:cubicBezTo>
                    <a:cubicBezTo>
                      <a:pt x="217" y="215"/>
                      <a:pt x="211" y="260"/>
                      <a:pt x="201" y="297"/>
                    </a:cubicBezTo>
                    <a:cubicBezTo>
                      <a:pt x="191" y="332"/>
                      <a:pt x="180" y="368"/>
                      <a:pt x="169" y="406"/>
                    </a:cubicBezTo>
                    <a:cubicBezTo>
                      <a:pt x="155" y="457"/>
                      <a:pt x="137" y="592"/>
                      <a:pt x="86" y="603"/>
                    </a:cubicBezTo>
                    <a:cubicBezTo>
                      <a:pt x="60" y="609"/>
                      <a:pt x="16" y="594"/>
                      <a:pt x="8" y="567"/>
                    </a:cubicBezTo>
                    <a:cubicBezTo>
                      <a:pt x="0" y="538"/>
                      <a:pt x="33" y="466"/>
                      <a:pt x="39" y="442"/>
                    </a:cubicBezTo>
                    <a:cubicBezTo>
                      <a:pt x="67" y="344"/>
                      <a:pt x="82" y="289"/>
                      <a:pt x="107" y="203"/>
                    </a:cubicBezTo>
                    <a:cubicBezTo>
                      <a:pt x="133" y="115"/>
                      <a:pt x="161" y="26"/>
                      <a:pt x="263" y="11"/>
                    </a:cubicBezTo>
                    <a:cubicBezTo>
                      <a:pt x="311" y="3"/>
                      <a:pt x="456" y="0"/>
                      <a:pt x="518" y="11"/>
                    </a:cubicBezTo>
                    <a:cubicBezTo>
                      <a:pt x="573" y="20"/>
                      <a:pt x="621" y="62"/>
                      <a:pt x="643" y="109"/>
                    </a:cubicBezTo>
                    <a:cubicBezTo>
                      <a:pt x="657" y="140"/>
                      <a:pt x="661" y="182"/>
                      <a:pt x="674" y="224"/>
                    </a:cubicBezTo>
                    <a:cubicBezTo>
                      <a:pt x="696" y="297"/>
                      <a:pt x="718" y="362"/>
                      <a:pt x="742" y="447"/>
                    </a:cubicBezTo>
                    <a:cubicBezTo>
                      <a:pt x="751" y="480"/>
                      <a:pt x="775" y="542"/>
                      <a:pt x="768" y="567"/>
                    </a:cubicBezTo>
                    <a:cubicBezTo>
                      <a:pt x="759" y="596"/>
                      <a:pt x="714" y="609"/>
                      <a:pt x="684" y="598"/>
                    </a:cubicBezTo>
                    <a:cubicBezTo>
                      <a:pt x="639" y="581"/>
                      <a:pt x="621" y="451"/>
                      <a:pt x="606" y="401"/>
                    </a:cubicBezTo>
                    <a:cubicBezTo>
                      <a:pt x="595" y="361"/>
                      <a:pt x="585" y="325"/>
                      <a:pt x="575" y="291"/>
                    </a:cubicBezTo>
                    <a:cubicBezTo>
                      <a:pt x="565" y="258"/>
                      <a:pt x="555" y="222"/>
                      <a:pt x="534"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37" name="Freeform 17"/>
              <p:cNvSpPr>
                <a:spLocks/>
              </p:cNvSpPr>
              <p:nvPr/>
            </p:nvSpPr>
            <p:spPr bwMode="auto">
              <a:xfrm>
                <a:off x="3686169" y="1562100"/>
                <a:ext cx="100012" cy="107950"/>
              </a:xfrm>
              <a:custGeom>
                <a:avLst/>
                <a:gdLst>
                  <a:gd name="T0" fmla="*/ 171 w 249"/>
                  <a:gd name="T1" fmla="*/ 12 h 270"/>
                  <a:gd name="T2" fmla="*/ 233 w 249"/>
                  <a:gd name="T3" fmla="*/ 111 h 270"/>
                  <a:gd name="T4" fmla="*/ 93 w 249"/>
                  <a:gd name="T5" fmla="*/ 257 h 270"/>
                  <a:gd name="T6" fmla="*/ 25 w 249"/>
                  <a:gd name="T7" fmla="*/ 90 h 270"/>
                  <a:gd name="T8" fmla="*/ 93 w 249"/>
                  <a:gd name="T9" fmla="*/ 7 h 270"/>
                  <a:gd name="T10" fmla="*/ 134 w 249"/>
                  <a:gd name="T11" fmla="*/ 2 h 270"/>
                  <a:gd name="T12" fmla="*/ 171 w 249"/>
                  <a:gd name="T13" fmla="*/ 12 h 270"/>
                </a:gdLst>
                <a:ahLst/>
                <a:cxnLst>
                  <a:cxn ang="0">
                    <a:pos x="T0" y="T1"/>
                  </a:cxn>
                  <a:cxn ang="0">
                    <a:pos x="T2" y="T3"/>
                  </a:cxn>
                  <a:cxn ang="0">
                    <a:pos x="T4" y="T5"/>
                  </a:cxn>
                  <a:cxn ang="0">
                    <a:pos x="T6" y="T7"/>
                  </a:cxn>
                  <a:cxn ang="0">
                    <a:pos x="T8" y="T9"/>
                  </a:cxn>
                  <a:cxn ang="0">
                    <a:pos x="T10" y="T11"/>
                  </a:cxn>
                  <a:cxn ang="0">
                    <a:pos x="T12" y="T13"/>
                  </a:cxn>
                </a:cxnLst>
                <a:rect l="0" t="0" r="r" b="b"/>
                <a:pathLst>
                  <a:path w="249" h="270">
                    <a:moveTo>
                      <a:pt x="171" y="12"/>
                    </a:moveTo>
                    <a:cubicBezTo>
                      <a:pt x="180" y="49"/>
                      <a:pt x="225" y="68"/>
                      <a:pt x="233" y="111"/>
                    </a:cubicBezTo>
                    <a:cubicBezTo>
                      <a:pt x="249" y="198"/>
                      <a:pt x="195" y="270"/>
                      <a:pt x="93" y="257"/>
                    </a:cubicBezTo>
                    <a:cubicBezTo>
                      <a:pt x="34" y="232"/>
                      <a:pt x="0" y="163"/>
                      <a:pt x="25" y="90"/>
                    </a:cubicBezTo>
                    <a:cubicBezTo>
                      <a:pt x="38" y="52"/>
                      <a:pt x="79" y="35"/>
                      <a:pt x="93" y="7"/>
                    </a:cubicBezTo>
                    <a:cubicBezTo>
                      <a:pt x="108" y="20"/>
                      <a:pt x="120" y="0"/>
                      <a:pt x="134" y="2"/>
                    </a:cubicBezTo>
                    <a:cubicBezTo>
                      <a:pt x="145" y="3"/>
                      <a:pt x="155" y="28"/>
                      <a:pt x="17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38" name="Freeform 18"/>
              <p:cNvSpPr>
                <a:spLocks/>
              </p:cNvSpPr>
              <p:nvPr/>
            </p:nvSpPr>
            <p:spPr bwMode="auto">
              <a:xfrm>
                <a:off x="2771771" y="1584326"/>
                <a:ext cx="153986" cy="112712"/>
              </a:xfrm>
              <a:custGeom>
                <a:avLst/>
                <a:gdLst>
                  <a:gd name="T0" fmla="*/ 312 w 382"/>
                  <a:gd name="T1" fmla="*/ 113 h 283"/>
                  <a:gd name="T2" fmla="*/ 354 w 382"/>
                  <a:gd name="T3" fmla="*/ 103 h 283"/>
                  <a:gd name="T4" fmla="*/ 364 w 382"/>
                  <a:gd name="T5" fmla="*/ 264 h 283"/>
                  <a:gd name="T6" fmla="*/ 307 w 382"/>
                  <a:gd name="T7" fmla="*/ 170 h 283"/>
                  <a:gd name="T8" fmla="*/ 151 w 382"/>
                  <a:gd name="T9" fmla="*/ 264 h 283"/>
                  <a:gd name="T10" fmla="*/ 73 w 382"/>
                  <a:gd name="T11" fmla="*/ 170 h 283"/>
                  <a:gd name="T12" fmla="*/ 0 w 382"/>
                  <a:gd name="T13" fmla="*/ 254 h 283"/>
                  <a:gd name="T14" fmla="*/ 21 w 382"/>
                  <a:gd name="T15" fmla="*/ 98 h 283"/>
                  <a:gd name="T16" fmla="*/ 63 w 382"/>
                  <a:gd name="T17" fmla="*/ 103 h 283"/>
                  <a:gd name="T18" fmla="*/ 161 w 382"/>
                  <a:gd name="T19" fmla="*/ 14 h 283"/>
                  <a:gd name="T20" fmla="*/ 250 w 382"/>
                  <a:gd name="T21" fmla="*/ 9 h 283"/>
                  <a:gd name="T22" fmla="*/ 312 w 382"/>
                  <a:gd name="T23" fmla="*/ 11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83">
                    <a:moveTo>
                      <a:pt x="312" y="113"/>
                    </a:moveTo>
                    <a:cubicBezTo>
                      <a:pt x="320" y="124"/>
                      <a:pt x="329" y="92"/>
                      <a:pt x="354" y="103"/>
                    </a:cubicBezTo>
                    <a:cubicBezTo>
                      <a:pt x="382" y="143"/>
                      <a:pt x="347" y="217"/>
                      <a:pt x="364" y="264"/>
                    </a:cubicBezTo>
                    <a:cubicBezTo>
                      <a:pt x="319" y="261"/>
                      <a:pt x="299" y="210"/>
                      <a:pt x="307" y="170"/>
                    </a:cubicBezTo>
                    <a:cubicBezTo>
                      <a:pt x="276" y="220"/>
                      <a:pt x="232" y="283"/>
                      <a:pt x="151" y="264"/>
                    </a:cubicBezTo>
                    <a:cubicBezTo>
                      <a:pt x="111" y="255"/>
                      <a:pt x="87" y="212"/>
                      <a:pt x="73" y="170"/>
                    </a:cubicBezTo>
                    <a:cubicBezTo>
                      <a:pt x="54" y="203"/>
                      <a:pt x="50" y="252"/>
                      <a:pt x="0" y="254"/>
                    </a:cubicBezTo>
                    <a:cubicBezTo>
                      <a:pt x="7" y="202"/>
                      <a:pt x="1" y="137"/>
                      <a:pt x="21" y="98"/>
                    </a:cubicBezTo>
                    <a:cubicBezTo>
                      <a:pt x="37" y="90"/>
                      <a:pt x="50" y="94"/>
                      <a:pt x="63" y="103"/>
                    </a:cubicBezTo>
                    <a:cubicBezTo>
                      <a:pt x="81" y="56"/>
                      <a:pt x="88" y="21"/>
                      <a:pt x="161" y="14"/>
                    </a:cubicBezTo>
                    <a:cubicBezTo>
                      <a:pt x="184" y="12"/>
                      <a:pt x="224" y="0"/>
                      <a:pt x="250" y="9"/>
                    </a:cubicBezTo>
                    <a:cubicBezTo>
                      <a:pt x="293" y="25"/>
                      <a:pt x="300" y="73"/>
                      <a:pt x="312"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39" name="Freeform 19"/>
              <p:cNvSpPr>
                <a:spLocks/>
              </p:cNvSpPr>
              <p:nvPr/>
            </p:nvSpPr>
            <p:spPr bwMode="auto">
              <a:xfrm>
                <a:off x="3629018" y="1676402"/>
                <a:ext cx="214311" cy="441326"/>
              </a:xfrm>
              <a:custGeom>
                <a:avLst/>
                <a:gdLst>
                  <a:gd name="T0" fmla="*/ 419 w 530"/>
                  <a:gd name="T1" fmla="*/ 155 h 1098"/>
                  <a:gd name="T2" fmla="*/ 408 w 530"/>
                  <a:gd name="T3" fmla="*/ 212 h 1098"/>
                  <a:gd name="T4" fmla="*/ 408 w 530"/>
                  <a:gd name="T5" fmla="*/ 909 h 1098"/>
                  <a:gd name="T6" fmla="*/ 351 w 530"/>
                  <a:gd name="T7" fmla="*/ 1091 h 1098"/>
                  <a:gd name="T8" fmla="*/ 284 w 530"/>
                  <a:gd name="T9" fmla="*/ 836 h 1098"/>
                  <a:gd name="T10" fmla="*/ 284 w 530"/>
                  <a:gd name="T11" fmla="*/ 550 h 1098"/>
                  <a:gd name="T12" fmla="*/ 273 w 530"/>
                  <a:gd name="T13" fmla="*/ 524 h 1098"/>
                  <a:gd name="T14" fmla="*/ 258 w 530"/>
                  <a:gd name="T15" fmla="*/ 587 h 1098"/>
                  <a:gd name="T16" fmla="*/ 258 w 530"/>
                  <a:gd name="T17" fmla="*/ 805 h 1098"/>
                  <a:gd name="T18" fmla="*/ 237 w 530"/>
                  <a:gd name="T19" fmla="*/ 1081 h 1098"/>
                  <a:gd name="T20" fmla="*/ 159 w 530"/>
                  <a:gd name="T21" fmla="*/ 1081 h 1098"/>
                  <a:gd name="T22" fmla="*/ 138 w 530"/>
                  <a:gd name="T23" fmla="*/ 857 h 1098"/>
                  <a:gd name="T24" fmla="*/ 138 w 530"/>
                  <a:gd name="T25" fmla="*/ 259 h 1098"/>
                  <a:gd name="T26" fmla="*/ 138 w 530"/>
                  <a:gd name="T27" fmla="*/ 196 h 1098"/>
                  <a:gd name="T28" fmla="*/ 122 w 530"/>
                  <a:gd name="T29" fmla="*/ 155 h 1098"/>
                  <a:gd name="T30" fmla="*/ 112 w 530"/>
                  <a:gd name="T31" fmla="*/ 202 h 1098"/>
                  <a:gd name="T32" fmla="*/ 112 w 530"/>
                  <a:gd name="T33" fmla="*/ 358 h 1098"/>
                  <a:gd name="T34" fmla="*/ 70 w 530"/>
                  <a:gd name="T35" fmla="*/ 529 h 1098"/>
                  <a:gd name="T36" fmla="*/ 24 w 530"/>
                  <a:gd name="T37" fmla="*/ 347 h 1098"/>
                  <a:gd name="T38" fmla="*/ 117 w 530"/>
                  <a:gd name="T39" fmla="*/ 9 h 1098"/>
                  <a:gd name="T40" fmla="*/ 284 w 530"/>
                  <a:gd name="T41" fmla="*/ 9 h 1098"/>
                  <a:gd name="T42" fmla="*/ 476 w 530"/>
                  <a:gd name="T43" fmla="*/ 35 h 1098"/>
                  <a:gd name="T44" fmla="*/ 518 w 530"/>
                  <a:gd name="T45" fmla="*/ 347 h 1098"/>
                  <a:gd name="T46" fmla="*/ 471 w 530"/>
                  <a:gd name="T47" fmla="*/ 529 h 1098"/>
                  <a:gd name="T48" fmla="*/ 434 w 530"/>
                  <a:gd name="T49" fmla="*/ 352 h 1098"/>
                  <a:gd name="T50" fmla="*/ 434 w 530"/>
                  <a:gd name="T51" fmla="*/ 243 h 1098"/>
                  <a:gd name="T52" fmla="*/ 419 w 530"/>
                  <a:gd name="T53" fmla="*/ 155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0" h="1098">
                    <a:moveTo>
                      <a:pt x="419" y="155"/>
                    </a:moveTo>
                    <a:cubicBezTo>
                      <a:pt x="399" y="166"/>
                      <a:pt x="409" y="195"/>
                      <a:pt x="408" y="212"/>
                    </a:cubicBezTo>
                    <a:cubicBezTo>
                      <a:pt x="404" y="435"/>
                      <a:pt x="410" y="673"/>
                      <a:pt x="408" y="909"/>
                    </a:cubicBezTo>
                    <a:cubicBezTo>
                      <a:pt x="408" y="983"/>
                      <a:pt x="419" y="1086"/>
                      <a:pt x="351" y="1091"/>
                    </a:cubicBezTo>
                    <a:cubicBezTo>
                      <a:pt x="256" y="1098"/>
                      <a:pt x="284" y="932"/>
                      <a:pt x="284" y="836"/>
                    </a:cubicBezTo>
                    <a:cubicBezTo>
                      <a:pt x="284" y="742"/>
                      <a:pt x="292" y="645"/>
                      <a:pt x="284" y="550"/>
                    </a:cubicBezTo>
                    <a:cubicBezTo>
                      <a:pt x="283" y="545"/>
                      <a:pt x="291" y="521"/>
                      <a:pt x="273" y="524"/>
                    </a:cubicBezTo>
                    <a:cubicBezTo>
                      <a:pt x="245" y="528"/>
                      <a:pt x="258" y="568"/>
                      <a:pt x="258" y="587"/>
                    </a:cubicBezTo>
                    <a:cubicBezTo>
                      <a:pt x="255" y="654"/>
                      <a:pt x="258" y="728"/>
                      <a:pt x="258" y="805"/>
                    </a:cubicBezTo>
                    <a:cubicBezTo>
                      <a:pt x="258" y="880"/>
                      <a:pt x="277" y="1051"/>
                      <a:pt x="237" y="1081"/>
                    </a:cubicBezTo>
                    <a:cubicBezTo>
                      <a:pt x="224" y="1090"/>
                      <a:pt x="179" y="1095"/>
                      <a:pt x="159" y="1081"/>
                    </a:cubicBezTo>
                    <a:cubicBezTo>
                      <a:pt x="126" y="1056"/>
                      <a:pt x="138" y="915"/>
                      <a:pt x="138" y="857"/>
                    </a:cubicBezTo>
                    <a:cubicBezTo>
                      <a:pt x="138" y="645"/>
                      <a:pt x="138" y="466"/>
                      <a:pt x="138" y="259"/>
                    </a:cubicBezTo>
                    <a:cubicBezTo>
                      <a:pt x="138" y="239"/>
                      <a:pt x="140" y="218"/>
                      <a:pt x="138" y="196"/>
                    </a:cubicBezTo>
                    <a:cubicBezTo>
                      <a:pt x="137" y="185"/>
                      <a:pt x="147" y="154"/>
                      <a:pt x="122" y="155"/>
                    </a:cubicBezTo>
                    <a:cubicBezTo>
                      <a:pt x="103" y="161"/>
                      <a:pt x="112" y="189"/>
                      <a:pt x="112" y="202"/>
                    </a:cubicBezTo>
                    <a:cubicBezTo>
                      <a:pt x="111" y="250"/>
                      <a:pt x="112" y="302"/>
                      <a:pt x="112" y="358"/>
                    </a:cubicBezTo>
                    <a:cubicBezTo>
                      <a:pt x="112" y="430"/>
                      <a:pt x="124" y="527"/>
                      <a:pt x="70" y="529"/>
                    </a:cubicBezTo>
                    <a:cubicBezTo>
                      <a:pt x="17" y="532"/>
                      <a:pt x="24" y="448"/>
                      <a:pt x="24" y="347"/>
                    </a:cubicBezTo>
                    <a:cubicBezTo>
                      <a:pt x="24" y="196"/>
                      <a:pt x="0" y="33"/>
                      <a:pt x="117" y="9"/>
                    </a:cubicBezTo>
                    <a:cubicBezTo>
                      <a:pt x="160" y="0"/>
                      <a:pt x="246" y="9"/>
                      <a:pt x="284" y="9"/>
                    </a:cubicBezTo>
                    <a:cubicBezTo>
                      <a:pt x="358" y="9"/>
                      <a:pt x="438" y="0"/>
                      <a:pt x="476" y="35"/>
                    </a:cubicBezTo>
                    <a:cubicBezTo>
                      <a:pt x="530" y="86"/>
                      <a:pt x="518" y="214"/>
                      <a:pt x="518" y="347"/>
                    </a:cubicBezTo>
                    <a:cubicBezTo>
                      <a:pt x="518" y="438"/>
                      <a:pt x="526" y="533"/>
                      <a:pt x="471" y="529"/>
                    </a:cubicBezTo>
                    <a:cubicBezTo>
                      <a:pt x="418" y="525"/>
                      <a:pt x="434" y="425"/>
                      <a:pt x="434" y="352"/>
                    </a:cubicBezTo>
                    <a:cubicBezTo>
                      <a:pt x="434" y="319"/>
                      <a:pt x="434" y="279"/>
                      <a:pt x="434" y="243"/>
                    </a:cubicBezTo>
                    <a:cubicBezTo>
                      <a:pt x="434" y="209"/>
                      <a:pt x="446" y="165"/>
                      <a:pt x="419"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sp>
            <p:nvSpPr>
              <p:cNvPr id="140" name="Freeform 20"/>
              <p:cNvSpPr>
                <a:spLocks/>
              </p:cNvSpPr>
              <p:nvPr/>
            </p:nvSpPr>
            <p:spPr bwMode="auto">
              <a:xfrm>
                <a:off x="2732088" y="1698625"/>
                <a:ext cx="230187" cy="427038"/>
              </a:xfrm>
              <a:custGeom>
                <a:avLst/>
                <a:gdLst>
                  <a:gd name="T0" fmla="*/ 182 w 572"/>
                  <a:gd name="T1" fmla="*/ 152 h 1064"/>
                  <a:gd name="T2" fmla="*/ 146 w 572"/>
                  <a:gd name="T3" fmla="*/ 230 h 1064"/>
                  <a:gd name="T4" fmla="*/ 120 w 572"/>
                  <a:gd name="T5" fmla="*/ 313 h 1064"/>
                  <a:gd name="T6" fmla="*/ 0 w 572"/>
                  <a:gd name="T7" fmla="*/ 443 h 1064"/>
                  <a:gd name="T8" fmla="*/ 42 w 572"/>
                  <a:gd name="T9" fmla="*/ 251 h 1064"/>
                  <a:gd name="T10" fmla="*/ 73 w 572"/>
                  <a:gd name="T11" fmla="*/ 162 h 1064"/>
                  <a:gd name="T12" fmla="*/ 177 w 572"/>
                  <a:gd name="T13" fmla="*/ 11 h 1064"/>
                  <a:gd name="T14" fmla="*/ 411 w 572"/>
                  <a:gd name="T15" fmla="*/ 17 h 1064"/>
                  <a:gd name="T16" fmla="*/ 531 w 572"/>
                  <a:gd name="T17" fmla="*/ 256 h 1064"/>
                  <a:gd name="T18" fmla="*/ 572 w 572"/>
                  <a:gd name="T19" fmla="*/ 433 h 1064"/>
                  <a:gd name="T20" fmla="*/ 526 w 572"/>
                  <a:gd name="T21" fmla="*/ 464 h 1064"/>
                  <a:gd name="T22" fmla="*/ 401 w 572"/>
                  <a:gd name="T23" fmla="*/ 157 h 1064"/>
                  <a:gd name="T24" fmla="*/ 422 w 572"/>
                  <a:gd name="T25" fmla="*/ 282 h 1064"/>
                  <a:gd name="T26" fmla="*/ 515 w 572"/>
                  <a:gd name="T27" fmla="*/ 641 h 1064"/>
                  <a:gd name="T28" fmla="*/ 396 w 572"/>
                  <a:gd name="T29" fmla="*/ 641 h 1064"/>
                  <a:gd name="T30" fmla="*/ 390 w 572"/>
                  <a:gd name="T31" fmla="*/ 854 h 1064"/>
                  <a:gd name="T32" fmla="*/ 375 w 572"/>
                  <a:gd name="T33" fmla="*/ 1057 h 1064"/>
                  <a:gd name="T34" fmla="*/ 307 w 572"/>
                  <a:gd name="T35" fmla="*/ 1057 h 1064"/>
                  <a:gd name="T36" fmla="*/ 292 w 572"/>
                  <a:gd name="T37" fmla="*/ 854 h 1064"/>
                  <a:gd name="T38" fmla="*/ 292 w 572"/>
                  <a:gd name="T39" fmla="*/ 641 h 1064"/>
                  <a:gd name="T40" fmla="*/ 281 w 572"/>
                  <a:gd name="T41" fmla="*/ 688 h 1064"/>
                  <a:gd name="T42" fmla="*/ 281 w 572"/>
                  <a:gd name="T43" fmla="*/ 854 h 1064"/>
                  <a:gd name="T44" fmla="*/ 266 w 572"/>
                  <a:gd name="T45" fmla="*/ 1057 h 1064"/>
                  <a:gd name="T46" fmla="*/ 198 w 572"/>
                  <a:gd name="T47" fmla="*/ 1057 h 1064"/>
                  <a:gd name="T48" fmla="*/ 182 w 572"/>
                  <a:gd name="T49" fmla="*/ 854 h 1064"/>
                  <a:gd name="T50" fmla="*/ 182 w 572"/>
                  <a:gd name="T51" fmla="*/ 641 h 1064"/>
                  <a:gd name="T52" fmla="*/ 58 w 572"/>
                  <a:gd name="T53" fmla="*/ 641 h 1064"/>
                  <a:gd name="T54" fmla="*/ 182 w 572"/>
                  <a:gd name="T55" fmla="*/ 152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2" h="1064">
                    <a:moveTo>
                      <a:pt x="182" y="152"/>
                    </a:moveTo>
                    <a:cubicBezTo>
                      <a:pt x="157" y="159"/>
                      <a:pt x="156" y="197"/>
                      <a:pt x="146" y="230"/>
                    </a:cubicBezTo>
                    <a:cubicBezTo>
                      <a:pt x="138" y="255"/>
                      <a:pt x="128" y="283"/>
                      <a:pt x="120" y="313"/>
                    </a:cubicBezTo>
                    <a:cubicBezTo>
                      <a:pt x="98" y="392"/>
                      <a:pt x="83" y="512"/>
                      <a:pt x="0" y="443"/>
                    </a:cubicBezTo>
                    <a:cubicBezTo>
                      <a:pt x="1" y="383"/>
                      <a:pt x="22" y="316"/>
                      <a:pt x="42" y="251"/>
                    </a:cubicBezTo>
                    <a:cubicBezTo>
                      <a:pt x="50" y="222"/>
                      <a:pt x="64" y="193"/>
                      <a:pt x="73" y="162"/>
                    </a:cubicBezTo>
                    <a:cubicBezTo>
                      <a:pt x="92" y="97"/>
                      <a:pt x="104" y="26"/>
                      <a:pt x="177" y="11"/>
                    </a:cubicBezTo>
                    <a:cubicBezTo>
                      <a:pt x="230" y="0"/>
                      <a:pt x="376" y="4"/>
                      <a:pt x="411" y="17"/>
                    </a:cubicBezTo>
                    <a:cubicBezTo>
                      <a:pt x="486" y="43"/>
                      <a:pt x="506" y="170"/>
                      <a:pt x="531" y="256"/>
                    </a:cubicBezTo>
                    <a:cubicBezTo>
                      <a:pt x="548" y="316"/>
                      <a:pt x="571" y="374"/>
                      <a:pt x="572" y="433"/>
                    </a:cubicBezTo>
                    <a:cubicBezTo>
                      <a:pt x="566" y="456"/>
                      <a:pt x="548" y="466"/>
                      <a:pt x="526" y="464"/>
                    </a:cubicBezTo>
                    <a:cubicBezTo>
                      <a:pt x="452" y="458"/>
                      <a:pt x="447" y="201"/>
                      <a:pt x="401" y="157"/>
                    </a:cubicBezTo>
                    <a:cubicBezTo>
                      <a:pt x="400" y="198"/>
                      <a:pt x="412" y="242"/>
                      <a:pt x="422" y="282"/>
                    </a:cubicBezTo>
                    <a:cubicBezTo>
                      <a:pt x="451" y="397"/>
                      <a:pt x="491" y="519"/>
                      <a:pt x="515" y="641"/>
                    </a:cubicBezTo>
                    <a:cubicBezTo>
                      <a:pt x="475" y="641"/>
                      <a:pt x="435" y="641"/>
                      <a:pt x="396" y="641"/>
                    </a:cubicBezTo>
                    <a:cubicBezTo>
                      <a:pt x="386" y="703"/>
                      <a:pt x="390" y="779"/>
                      <a:pt x="390" y="854"/>
                    </a:cubicBezTo>
                    <a:cubicBezTo>
                      <a:pt x="390" y="928"/>
                      <a:pt x="401" y="1005"/>
                      <a:pt x="375" y="1057"/>
                    </a:cubicBezTo>
                    <a:cubicBezTo>
                      <a:pt x="357" y="1064"/>
                      <a:pt x="325" y="1064"/>
                      <a:pt x="307" y="1057"/>
                    </a:cubicBezTo>
                    <a:cubicBezTo>
                      <a:pt x="281" y="1003"/>
                      <a:pt x="292" y="929"/>
                      <a:pt x="292" y="854"/>
                    </a:cubicBezTo>
                    <a:cubicBezTo>
                      <a:pt x="292" y="782"/>
                      <a:pt x="292" y="708"/>
                      <a:pt x="292" y="641"/>
                    </a:cubicBezTo>
                    <a:cubicBezTo>
                      <a:pt x="272" y="645"/>
                      <a:pt x="282" y="674"/>
                      <a:pt x="281" y="688"/>
                    </a:cubicBezTo>
                    <a:cubicBezTo>
                      <a:pt x="280" y="739"/>
                      <a:pt x="281" y="796"/>
                      <a:pt x="281" y="854"/>
                    </a:cubicBezTo>
                    <a:cubicBezTo>
                      <a:pt x="281" y="930"/>
                      <a:pt x="292" y="1006"/>
                      <a:pt x="266" y="1057"/>
                    </a:cubicBezTo>
                    <a:cubicBezTo>
                      <a:pt x="248" y="1064"/>
                      <a:pt x="215" y="1064"/>
                      <a:pt x="198" y="1057"/>
                    </a:cubicBezTo>
                    <a:cubicBezTo>
                      <a:pt x="172" y="1003"/>
                      <a:pt x="182" y="929"/>
                      <a:pt x="182" y="854"/>
                    </a:cubicBezTo>
                    <a:cubicBezTo>
                      <a:pt x="182" y="782"/>
                      <a:pt x="182" y="708"/>
                      <a:pt x="182" y="641"/>
                    </a:cubicBezTo>
                    <a:cubicBezTo>
                      <a:pt x="141" y="641"/>
                      <a:pt x="99" y="641"/>
                      <a:pt x="58" y="641"/>
                    </a:cubicBezTo>
                    <a:cubicBezTo>
                      <a:pt x="98" y="476"/>
                      <a:pt x="141" y="315"/>
                      <a:pt x="18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grpSp>
      </p:grpSp>
      <p:grpSp>
        <p:nvGrpSpPr>
          <p:cNvPr id="12" name="Group 11"/>
          <p:cNvGrpSpPr/>
          <p:nvPr/>
        </p:nvGrpSpPr>
        <p:grpSpPr>
          <a:xfrm>
            <a:off x="2675614" y="3153469"/>
            <a:ext cx="1304014" cy="1304014"/>
            <a:chOff x="2675614" y="3153469"/>
            <a:chExt cx="1304014" cy="1304014"/>
          </a:xfrm>
        </p:grpSpPr>
        <p:sp>
          <p:nvSpPr>
            <p:cNvPr id="55" name="Oval 54"/>
            <p:cNvSpPr/>
            <p:nvPr/>
          </p:nvSpPr>
          <p:spPr>
            <a:xfrm>
              <a:off x="2675614" y="3153469"/>
              <a:ext cx="1304014" cy="1304014"/>
            </a:xfrm>
            <a:prstGeom prst="ellipse">
              <a:avLst/>
            </a:prstGeom>
            <a:gradFill>
              <a:gsLst>
                <a:gs pos="0">
                  <a:schemeClr val="accent1"/>
                </a:gs>
                <a:gs pos="77000">
                  <a:schemeClr val="accent5"/>
                </a:gs>
                <a:gs pos="100000">
                  <a:srgbClr val="39BBB9"/>
                </a:gs>
              </a:gsLst>
              <a:lin ang="5400000" scaled="0"/>
            </a:gradFill>
            <a:ln w="57150">
              <a:solidFill>
                <a:schemeClr val="accent6"/>
              </a:solidFill>
            </a:ln>
            <a:effectLst>
              <a:outerShdw blurRad="101600" dist="762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en-US" dirty="0">
                <a:latin typeface="+mj-lt"/>
              </a:endParaRPr>
            </a:p>
          </p:txBody>
        </p:sp>
        <p:sp>
          <p:nvSpPr>
            <p:cNvPr id="145" name="Freeform 20"/>
            <p:cNvSpPr>
              <a:spLocks noEditPoints="1"/>
            </p:cNvSpPr>
            <p:nvPr/>
          </p:nvSpPr>
          <p:spPr bwMode="auto">
            <a:xfrm>
              <a:off x="2927336" y="3470744"/>
              <a:ext cx="779424" cy="673652"/>
            </a:xfrm>
            <a:custGeom>
              <a:avLst/>
              <a:gdLst>
                <a:gd name="T0" fmla="*/ 4665 w 7549"/>
                <a:gd name="T1" fmla="*/ 7000 h 7308"/>
                <a:gd name="T2" fmla="*/ 2530 w 7549"/>
                <a:gd name="T3" fmla="*/ 7000 h 7308"/>
                <a:gd name="T4" fmla="*/ 251 w 7549"/>
                <a:gd name="T5" fmla="*/ 7000 h 7308"/>
                <a:gd name="T6" fmla="*/ 5018 w 7549"/>
                <a:gd name="T7" fmla="*/ 41 h 7308"/>
                <a:gd name="T8" fmla="*/ 3585 w 7549"/>
                <a:gd name="T9" fmla="*/ 3707 h 7308"/>
                <a:gd name="T10" fmla="*/ 1282 w 7549"/>
                <a:gd name="T11" fmla="*/ 529 h 7308"/>
                <a:gd name="T12" fmla="*/ 778 w 7549"/>
                <a:gd name="T13" fmla="*/ 505 h 7308"/>
                <a:gd name="T14" fmla="*/ 1124 w 7549"/>
                <a:gd name="T15" fmla="*/ 17 h 7308"/>
                <a:gd name="T16" fmla="*/ 1104 w 7549"/>
                <a:gd name="T17" fmla="*/ 133 h 7308"/>
                <a:gd name="T18" fmla="*/ 1032 w 7549"/>
                <a:gd name="T19" fmla="*/ 660 h 7308"/>
                <a:gd name="T20" fmla="*/ 1462 w 7549"/>
                <a:gd name="T21" fmla="*/ 318 h 7308"/>
                <a:gd name="T22" fmla="*/ 1645 w 7549"/>
                <a:gd name="T23" fmla="*/ 59 h 7308"/>
                <a:gd name="T24" fmla="*/ 1705 w 7549"/>
                <a:gd name="T25" fmla="*/ 765 h 7308"/>
                <a:gd name="T26" fmla="*/ 2395 w 7549"/>
                <a:gd name="T27" fmla="*/ 731 h 7308"/>
                <a:gd name="T28" fmla="*/ 2019 w 7549"/>
                <a:gd name="T29" fmla="*/ 256 h 7308"/>
                <a:gd name="T30" fmla="*/ 2493 w 7549"/>
                <a:gd name="T31" fmla="*/ 148 h 7308"/>
                <a:gd name="T32" fmla="*/ 2177 w 7549"/>
                <a:gd name="T33" fmla="*/ 171 h 7308"/>
                <a:gd name="T34" fmla="*/ 2382 w 7549"/>
                <a:gd name="T35" fmla="*/ 534 h 7308"/>
                <a:gd name="T36" fmla="*/ 2647 w 7549"/>
                <a:gd name="T37" fmla="*/ 261 h 7308"/>
                <a:gd name="T38" fmla="*/ 2955 w 7549"/>
                <a:gd name="T39" fmla="*/ 1 h 7308"/>
                <a:gd name="T40" fmla="*/ 2876 w 7549"/>
                <a:gd name="T41" fmla="*/ 682 h 7308"/>
                <a:gd name="T42" fmla="*/ 3373 w 7549"/>
                <a:gd name="T43" fmla="*/ 720 h 7308"/>
                <a:gd name="T44" fmla="*/ 3371 w 7549"/>
                <a:gd name="T45" fmla="*/ 38 h 7308"/>
                <a:gd name="T46" fmla="*/ 3632 w 7549"/>
                <a:gd name="T47" fmla="*/ 375 h 7308"/>
                <a:gd name="T48" fmla="*/ 3401 w 7549"/>
                <a:gd name="T49" fmla="*/ 536 h 7308"/>
                <a:gd name="T50" fmla="*/ 4199 w 7549"/>
                <a:gd name="T51" fmla="*/ 682 h 7308"/>
                <a:gd name="T52" fmla="*/ 4044 w 7549"/>
                <a:gd name="T53" fmla="*/ 192 h 7308"/>
                <a:gd name="T54" fmla="*/ 4337 w 7549"/>
                <a:gd name="T55" fmla="*/ 79 h 7308"/>
                <a:gd name="T56" fmla="*/ 1016 w 7549"/>
                <a:gd name="T57" fmla="*/ 1323 h 7308"/>
                <a:gd name="T58" fmla="*/ 960 w 7549"/>
                <a:gd name="T59" fmla="*/ 1234 h 7308"/>
                <a:gd name="T60" fmla="*/ 1155 w 7549"/>
                <a:gd name="T61" fmla="*/ 1766 h 7308"/>
                <a:gd name="T62" fmla="*/ 1462 w 7549"/>
                <a:gd name="T63" fmla="*/ 1422 h 7308"/>
                <a:gd name="T64" fmla="*/ 1645 w 7549"/>
                <a:gd name="T65" fmla="*/ 1163 h 7308"/>
                <a:gd name="T66" fmla="*/ 1705 w 7549"/>
                <a:gd name="T67" fmla="*/ 1869 h 7308"/>
                <a:gd name="T68" fmla="*/ 2395 w 7549"/>
                <a:gd name="T69" fmla="*/ 1835 h 7308"/>
                <a:gd name="T70" fmla="*/ 2019 w 7549"/>
                <a:gd name="T71" fmla="*/ 1360 h 7308"/>
                <a:gd name="T72" fmla="*/ 2493 w 7549"/>
                <a:gd name="T73" fmla="*/ 1252 h 7308"/>
                <a:gd name="T74" fmla="*/ 2177 w 7549"/>
                <a:gd name="T75" fmla="*/ 1275 h 7308"/>
                <a:gd name="T76" fmla="*/ 2382 w 7549"/>
                <a:gd name="T77" fmla="*/ 1638 h 7308"/>
                <a:gd name="T78" fmla="*/ 2976 w 7549"/>
                <a:gd name="T79" fmla="*/ 1868 h 7308"/>
                <a:gd name="T80" fmla="*/ 2747 w 7549"/>
                <a:gd name="T81" fmla="*/ 1254 h 7308"/>
                <a:gd name="T82" fmla="*/ 3235 w 7549"/>
                <a:gd name="T83" fmla="*/ 1490 h 7308"/>
                <a:gd name="T84" fmla="*/ 2854 w 7549"/>
                <a:gd name="T85" fmla="*/ 1484 h 7308"/>
                <a:gd name="T86" fmla="*/ 3096 w 7549"/>
                <a:gd name="T87" fmla="*/ 1479 h 7308"/>
                <a:gd name="T88" fmla="*/ 3367 w 7549"/>
                <a:gd name="T89" fmla="*/ 1327 h 7308"/>
                <a:gd name="T90" fmla="*/ 3701 w 7549"/>
                <a:gd name="T91" fmla="*/ 1125 h 7308"/>
                <a:gd name="T92" fmla="*/ 1292 w 7549"/>
                <a:gd name="T93" fmla="*/ 2594 h 7308"/>
                <a:gd name="T94" fmla="*/ 801 w 7549"/>
                <a:gd name="T95" fmla="*/ 2807 h 7308"/>
                <a:gd name="T96" fmla="*/ 1029 w 7549"/>
                <a:gd name="T97" fmla="*/ 2208 h 7308"/>
                <a:gd name="T98" fmla="*/ 1142 w 7549"/>
                <a:gd name="T99" fmla="*/ 2431 h 7308"/>
                <a:gd name="T100" fmla="*/ 960 w 7549"/>
                <a:gd name="T101" fmla="*/ 2837 h 7308"/>
                <a:gd name="T102" fmla="*/ 1944 w 7549"/>
                <a:gd name="T103" fmla="*/ 2737 h 7308"/>
                <a:gd name="T104" fmla="*/ 1440 w 7549"/>
                <a:gd name="T105" fmla="*/ 2713 h 7308"/>
                <a:gd name="T106" fmla="*/ 1785 w 7549"/>
                <a:gd name="T107" fmla="*/ 2225 h 7308"/>
                <a:gd name="T108" fmla="*/ 1765 w 7549"/>
                <a:gd name="T109" fmla="*/ 2341 h 7308"/>
                <a:gd name="T110" fmla="*/ 1693 w 7549"/>
                <a:gd name="T111" fmla="*/ 2868 h 7308"/>
                <a:gd name="T112" fmla="*/ 2124 w 7549"/>
                <a:gd name="T113" fmla="*/ 2526 h 7308"/>
                <a:gd name="T114" fmla="*/ 2307 w 7549"/>
                <a:gd name="T115" fmla="*/ 2267 h 7308"/>
                <a:gd name="T116" fmla="*/ 2366 w 7549"/>
                <a:gd name="T117" fmla="*/ 2973 h 7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49" h="7308">
                  <a:moveTo>
                    <a:pt x="6800" y="3789"/>
                  </a:moveTo>
                  <a:cubicBezTo>
                    <a:pt x="6800" y="3615"/>
                    <a:pt x="6659" y="3474"/>
                    <a:pt x="6485" y="3474"/>
                  </a:cubicBezTo>
                  <a:cubicBezTo>
                    <a:pt x="5334" y="3474"/>
                    <a:pt x="5334" y="3474"/>
                    <a:pt x="5334" y="3474"/>
                  </a:cubicBezTo>
                  <a:cubicBezTo>
                    <a:pt x="5160" y="3474"/>
                    <a:pt x="5018" y="3615"/>
                    <a:pt x="5018" y="3789"/>
                  </a:cubicBezTo>
                  <a:cubicBezTo>
                    <a:pt x="5018" y="7000"/>
                    <a:pt x="5018" y="7000"/>
                    <a:pt x="5018" y="7000"/>
                  </a:cubicBezTo>
                  <a:cubicBezTo>
                    <a:pt x="4665" y="7000"/>
                    <a:pt x="4665" y="7000"/>
                    <a:pt x="4665" y="7000"/>
                  </a:cubicBezTo>
                  <a:cubicBezTo>
                    <a:pt x="4665" y="4759"/>
                    <a:pt x="4665" y="4759"/>
                    <a:pt x="4665" y="4759"/>
                  </a:cubicBezTo>
                  <a:cubicBezTo>
                    <a:pt x="4665" y="4585"/>
                    <a:pt x="4524" y="4444"/>
                    <a:pt x="4350" y="4444"/>
                  </a:cubicBezTo>
                  <a:cubicBezTo>
                    <a:pt x="3199" y="4444"/>
                    <a:pt x="3199" y="4444"/>
                    <a:pt x="3199" y="4444"/>
                  </a:cubicBezTo>
                  <a:cubicBezTo>
                    <a:pt x="3025" y="4444"/>
                    <a:pt x="2883" y="4585"/>
                    <a:pt x="2883" y="4759"/>
                  </a:cubicBezTo>
                  <a:cubicBezTo>
                    <a:pt x="2883" y="7000"/>
                    <a:pt x="2883" y="7000"/>
                    <a:pt x="2883" y="7000"/>
                  </a:cubicBezTo>
                  <a:cubicBezTo>
                    <a:pt x="2530" y="7000"/>
                    <a:pt x="2530" y="7000"/>
                    <a:pt x="2530" y="7000"/>
                  </a:cubicBezTo>
                  <a:cubicBezTo>
                    <a:pt x="2530" y="5466"/>
                    <a:pt x="2530" y="5466"/>
                    <a:pt x="2530" y="5466"/>
                  </a:cubicBezTo>
                  <a:cubicBezTo>
                    <a:pt x="2530" y="5292"/>
                    <a:pt x="2389" y="5150"/>
                    <a:pt x="2215" y="5150"/>
                  </a:cubicBezTo>
                  <a:cubicBezTo>
                    <a:pt x="1064" y="5150"/>
                    <a:pt x="1064" y="5150"/>
                    <a:pt x="1064" y="5150"/>
                  </a:cubicBezTo>
                  <a:cubicBezTo>
                    <a:pt x="890" y="5150"/>
                    <a:pt x="748" y="5292"/>
                    <a:pt x="748" y="5466"/>
                  </a:cubicBezTo>
                  <a:cubicBezTo>
                    <a:pt x="748" y="7000"/>
                    <a:pt x="748" y="7000"/>
                    <a:pt x="748" y="7000"/>
                  </a:cubicBezTo>
                  <a:cubicBezTo>
                    <a:pt x="251" y="7000"/>
                    <a:pt x="251" y="7000"/>
                    <a:pt x="251" y="7000"/>
                  </a:cubicBezTo>
                  <a:cubicBezTo>
                    <a:pt x="251" y="7308"/>
                    <a:pt x="251" y="7308"/>
                    <a:pt x="251" y="7308"/>
                  </a:cubicBezTo>
                  <a:cubicBezTo>
                    <a:pt x="7298" y="7308"/>
                    <a:pt x="7298" y="7308"/>
                    <a:pt x="7298" y="7308"/>
                  </a:cubicBezTo>
                  <a:cubicBezTo>
                    <a:pt x="7298" y="7000"/>
                    <a:pt x="7298" y="7000"/>
                    <a:pt x="7298" y="7000"/>
                  </a:cubicBezTo>
                  <a:cubicBezTo>
                    <a:pt x="6800" y="7000"/>
                    <a:pt x="6800" y="7000"/>
                    <a:pt x="6800" y="7000"/>
                  </a:cubicBezTo>
                  <a:lnTo>
                    <a:pt x="6800" y="3789"/>
                  </a:lnTo>
                  <a:close/>
                  <a:moveTo>
                    <a:pt x="5018" y="41"/>
                  </a:moveTo>
                  <a:cubicBezTo>
                    <a:pt x="5747" y="770"/>
                    <a:pt x="5747" y="770"/>
                    <a:pt x="5747" y="770"/>
                  </a:cubicBezTo>
                  <a:cubicBezTo>
                    <a:pt x="5037" y="1629"/>
                    <a:pt x="4182" y="2402"/>
                    <a:pt x="3231" y="3055"/>
                  </a:cubicBezTo>
                  <a:cubicBezTo>
                    <a:pt x="2743" y="3390"/>
                    <a:pt x="2229" y="3695"/>
                    <a:pt x="1690" y="3958"/>
                  </a:cubicBezTo>
                  <a:cubicBezTo>
                    <a:pt x="1152" y="4220"/>
                    <a:pt x="590" y="4445"/>
                    <a:pt x="0" y="4597"/>
                  </a:cubicBezTo>
                  <a:cubicBezTo>
                    <a:pt x="609" y="4567"/>
                    <a:pt x="1219" y="4459"/>
                    <a:pt x="1818" y="4306"/>
                  </a:cubicBezTo>
                  <a:cubicBezTo>
                    <a:pt x="2418" y="4152"/>
                    <a:pt x="3008" y="3950"/>
                    <a:pt x="3585" y="3707"/>
                  </a:cubicBezTo>
                  <a:cubicBezTo>
                    <a:pt x="4714" y="3230"/>
                    <a:pt x="5796" y="2601"/>
                    <a:pt x="6784" y="1807"/>
                  </a:cubicBezTo>
                  <a:cubicBezTo>
                    <a:pt x="7549" y="2572"/>
                    <a:pt x="7549" y="2572"/>
                    <a:pt x="7549" y="2572"/>
                  </a:cubicBezTo>
                  <a:cubicBezTo>
                    <a:pt x="7549" y="41"/>
                    <a:pt x="7549" y="41"/>
                    <a:pt x="7549" y="41"/>
                  </a:cubicBezTo>
                  <a:lnTo>
                    <a:pt x="5018" y="41"/>
                  </a:lnTo>
                  <a:close/>
                  <a:moveTo>
                    <a:pt x="1292" y="386"/>
                  </a:moveTo>
                  <a:cubicBezTo>
                    <a:pt x="1292" y="441"/>
                    <a:pt x="1289" y="489"/>
                    <a:pt x="1282" y="529"/>
                  </a:cubicBezTo>
                  <a:cubicBezTo>
                    <a:pt x="1275" y="569"/>
                    <a:pt x="1263" y="606"/>
                    <a:pt x="1244" y="638"/>
                  </a:cubicBezTo>
                  <a:cubicBezTo>
                    <a:pt x="1221" y="678"/>
                    <a:pt x="1191" y="709"/>
                    <a:pt x="1155" y="731"/>
                  </a:cubicBezTo>
                  <a:cubicBezTo>
                    <a:pt x="1118" y="753"/>
                    <a:pt x="1077" y="764"/>
                    <a:pt x="1033" y="764"/>
                  </a:cubicBezTo>
                  <a:cubicBezTo>
                    <a:pt x="981" y="764"/>
                    <a:pt x="935" y="749"/>
                    <a:pt x="894" y="720"/>
                  </a:cubicBezTo>
                  <a:cubicBezTo>
                    <a:pt x="853" y="691"/>
                    <a:pt x="822" y="650"/>
                    <a:pt x="801" y="599"/>
                  </a:cubicBezTo>
                  <a:cubicBezTo>
                    <a:pt x="791" y="570"/>
                    <a:pt x="783" y="539"/>
                    <a:pt x="778" y="505"/>
                  </a:cubicBezTo>
                  <a:cubicBezTo>
                    <a:pt x="773" y="471"/>
                    <a:pt x="771" y="434"/>
                    <a:pt x="771" y="394"/>
                  </a:cubicBezTo>
                  <a:cubicBezTo>
                    <a:pt x="771" y="343"/>
                    <a:pt x="774" y="297"/>
                    <a:pt x="779" y="256"/>
                  </a:cubicBezTo>
                  <a:cubicBezTo>
                    <a:pt x="784" y="215"/>
                    <a:pt x="793" y="179"/>
                    <a:pt x="804" y="150"/>
                  </a:cubicBezTo>
                  <a:cubicBezTo>
                    <a:pt x="824" y="101"/>
                    <a:pt x="854" y="64"/>
                    <a:pt x="892" y="38"/>
                  </a:cubicBezTo>
                  <a:cubicBezTo>
                    <a:pt x="930" y="12"/>
                    <a:pt x="976" y="0"/>
                    <a:pt x="1029" y="0"/>
                  </a:cubicBezTo>
                  <a:cubicBezTo>
                    <a:pt x="1063" y="0"/>
                    <a:pt x="1095" y="5"/>
                    <a:pt x="1124" y="17"/>
                  </a:cubicBezTo>
                  <a:cubicBezTo>
                    <a:pt x="1152" y="28"/>
                    <a:pt x="1177" y="45"/>
                    <a:pt x="1199" y="67"/>
                  </a:cubicBezTo>
                  <a:cubicBezTo>
                    <a:pt x="1220" y="88"/>
                    <a:pt x="1239" y="116"/>
                    <a:pt x="1254" y="148"/>
                  </a:cubicBezTo>
                  <a:cubicBezTo>
                    <a:pt x="1279" y="204"/>
                    <a:pt x="1292" y="283"/>
                    <a:pt x="1292" y="386"/>
                  </a:cubicBezTo>
                  <a:close/>
                  <a:moveTo>
                    <a:pt x="1153" y="375"/>
                  </a:moveTo>
                  <a:cubicBezTo>
                    <a:pt x="1153" y="313"/>
                    <a:pt x="1149" y="262"/>
                    <a:pt x="1142" y="223"/>
                  </a:cubicBezTo>
                  <a:cubicBezTo>
                    <a:pt x="1134" y="183"/>
                    <a:pt x="1122" y="153"/>
                    <a:pt x="1104" y="133"/>
                  </a:cubicBezTo>
                  <a:cubicBezTo>
                    <a:pt x="1086" y="113"/>
                    <a:pt x="1062" y="103"/>
                    <a:pt x="1031" y="103"/>
                  </a:cubicBezTo>
                  <a:cubicBezTo>
                    <a:pt x="986" y="103"/>
                    <a:pt x="955" y="126"/>
                    <a:pt x="937" y="171"/>
                  </a:cubicBezTo>
                  <a:cubicBezTo>
                    <a:pt x="920" y="216"/>
                    <a:pt x="911" y="285"/>
                    <a:pt x="911" y="380"/>
                  </a:cubicBezTo>
                  <a:cubicBezTo>
                    <a:pt x="911" y="443"/>
                    <a:pt x="915" y="496"/>
                    <a:pt x="922" y="536"/>
                  </a:cubicBezTo>
                  <a:cubicBezTo>
                    <a:pt x="930" y="577"/>
                    <a:pt x="942" y="608"/>
                    <a:pt x="960" y="629"/>
                  </a:cubicBezTo>
                  <a:cubicBezTo>
                    <a:pt x="977" y="650"/>
                    <a:pt x="1001" y="660"/>
                    <a:pt x="1032" y="660"/>
                  </a:cubicBezTo>
                  <a:cubicBezTo>
                    <a:pt x="1063" y="660"/>
                    <a:pt x="1087" y="649"/>
                    <a:pt x="1105" y="628"/>
                  </a:cubicBezTo>
                  <a:cubicBezTo>
                    <a:pt x="1123" y="606"/>
                    <a:pt x="1135" y="575"/>
                    <a:pt x="1142" y="534"/>
                  </a:cubicBezTo>
                  <a:cubicBezTo>
                    <a:pt x="1149" y="494"/>
                    <a:pt x="1153" y="441"/>
                    <a:pt x="1153" y="375"/>
                  </a:cubicBezTo>
                  <a:close/>
                  <a:moveTo>
                    <a:pt x="1636" y="682"/>
                  </a:moveTo>
                  <a:cubicBezTo>
                    <a:pt x="1636" y="219"/>
                    <a:pt x="1636" y="219"/>
                    <a:pt x="1636" y="219"/>
                  </a:cubicBezTo>
                  <a:cubicBezTo>
                    <a:pt x="1550" y="285"/>
                    <a:pt x="1492" y="318"/>
                    <a:pt x="1462" y="318"/>
                  </a:cubicBezTo>
                  <a:cubicBezTo>
                    <a:pt x="1448" y="318"/>
                    <a:pt x="1435" y="312"/>
                    <a:pt x="1424" y="301"/>
                  </a:cubicBezTo>
                  <a:cubicBezTo>
                    <a:pt x="1413" y="289"/>
                    <a:pt x="1407" y="276"/>
                    <a:pt x="1407" y="261"/>
                  </a:cubicBezTo>
                  <a:cubicBezTo>
                    <a:pt x="1407" y="244"/>
                    <a:pt x="1413" y="231"/>
                    <a:pt x="1424" y="223"/>
                  </a:cubicBezTo>
                  <a:cubicBezTo>
                    <a:pt x="1435" y="215"/>
                    <a:pt x="1454" y="204"/>
                    <a:pt x="1481" y="192"/>
                  </a:cubicBezTo>
                  <a:cubicBezTo>
                    <a:pt x="1522" y="172"/>
                    <a:pt x="1555" y="152"/>
                    <a:pt x="1580" y="130"/>
                  </a:cubicBezTo>
                  <a:cubicBezTo>
                    <a:pt x="1604" y="109"/>
                    <a:pt x="1626" y="85"/>
                    <a:pt x="1645" y="59"/>
                  </a:cubicBezTo>
                  <a:cubicBezTo>
                    <a:pt x="1664" y="32"/>
                    <a:pt x="1677" y="16"/>
                    <a:pt x="1682" y="10"/>
                  </a:cubicBezTo>
                  <a:cubicBezTo>
                    <a:pt x="1688" y="4"/>
                    <a:pt x="1699" y="1"/>
                    <a:pt x="1715" y="1"/>
                  </a:cubicBezTo>
                  <a:cubicBezTo>
                    <a:pt x="1733" y="1"/>
                    <a:pt x="1748" y="8"/>
                    <a:pt x="1758" y="21"/>
                  </a:cubicBezTo>
                  <a:cubicBezTo>
                    <a:pt x="1769" y="35"/>
                    <a:pt x="1775" y="55"/>
                    <a:pt x="1775" y="79"/>
                  </a:cubicBezTo>
                  <a:cubicBezTo>
                    <a:pt x="1775" y="662"/>
                    <a:pt x="1775" y="662"/>
                    <a:pt x="1775" y="662"/>
                  </a:cubicBezTo>
                  <a:cubicBezTo>
                    <a:pt x="1775" y="730"/>
                    <a:pt x="1751" y="765"/>
                    <a:pt x="1705" y="765"/>
                  </a:cubicBezTo>
                  <a:cubicBezTo>
                    <a:pt x="1684" y="765"/>
                    <a:pt x="1668" y="758"/>
                    <a:pt x="1655" y="744"/>
                  </a:cubicBezTo>
                  <a:cubicBezTo>
                    <a:pt x="1642" y="730"/>
                    <a:pt x="1636" y="709"/>
                    <a:pt x="1636" y="682"/>
                  </a:cubicBezTo>
                  <a:close/>
                  <a:moveTo>
                    <a:pt x="2532" y="386"/>
                  </a:moveTo>
                  <a:cubicBezTo>
                    <a:pt x="2532" y="441"/>
                    <a:pt x="2529" y="489"/>
                    <a:pt x="2522" y="529"/>
                  </a:cubicBezTo>
                  <a:cubicBezTo>
                    <a:pt x="2515" y="569"/>
                    <a:pt x="2502" y="606"/>
                    <a:pt x="2484" y="638"/>
                  </a:cubicBezTo>
                  <a:cubicBezTo>
                    <a:pt x="2461" y="678"/>
                    <a:pt x="2431" y="709"/>
                    <a:pt x="2395" y="731"/>
                  </a:cubicBezTo>
                  <a:cubicBezTo>
                    <a:pt x="2358" y="753"/>
                    <a:pt x="2317" y="764"/>
                    <a:pt x="2272" y="764"/>
                  </a:cubicBezTo>
                  <a:cubicBezTo>
                    <a:pt x="2221" y="764"/>
                    <a:pt x="2174" y="749"/>
                    <a:pt x="2133" y="720"/>
                  </a:cubicBezTo>
                  <a:cubicBezTo>
                    <a:pt x="2093" y="691"/>
                    <a:pt x="2062" y="650"/>
                    <a:pt x="2041" y="599"/>
                  </a:cubicBezTo>
                  <a:cubicBezTo>
                    <a:pt x="2031" y="570"/>
                    <a:pt x="2023" y="539"/>
                    <a:pt x="2018" y="505"/>
                  </a:cubicBezTo>
                  <a:cubicBezTo>
                    <a:pt x="2013" y="471"/>
                    <a:pt x="2010" y="434"/>
                    <a:pt x="2010" y="394"/>
                  </a:cubicBezTo>
                  <a:cubicBezTo>
                    <a:pt x="2010" y="343"/>
                    <a:pt x="2013" y="297"/>
                    <a:pt x="2019" y="256"/>
                  </a:cubicBezTo>
                  <a:cubicBezTo>
                    <a:pt x="2024" y="215"/>
                    <a:pt x="2033" y="179"/>
                    <a:pt x="2044" y="150"/>
                  </a:cubicBezTo>
                  <a:cubicBezTo>
                    <a:pt x="2064" y="101"/>
                    <a:pt x="2093" y="64"/>
                    <a:pt x="2131" y="38"/>
                  </a:cubicBezTo>
                  <a:cubicBezTo>
                    <a:pt x="2170" y="12"/>
                    <a:pt x="2215" y="0"/>
                    <a:pt x="2268" y="0"/>
                  </a:cubicBezTo>
                  <a:cubicBezTo>
                    <a:pt x="2303" y="0"/>
                    <a:pt x="2335" y="5"/>
                    <a:pt x="2363" y="17"/>
                  </a:cubicBezTo>
                  <a:cubicBezTo>
                    <a:pt x="2392" y="28"/>
                    <a:pt x="2417" y="45"/>
                    <a:pt x="2439" y="67"/>
                  </a:cubicBezTo>
                  <a:cubicBezTo>
                    <a:pt x="2460" y="88"/>
                    <a:pt x="2478" y="116"/>
                    <a:pt x="2493" y="148"/>
                  </a:cubicBezTo>
                  <a:cubicBezTo>
                    <a:pt x="2519" y="204"/>
                    <a:pt x="2532" y="283"/>
                    <a:pt x="2532" y="386"/>
                  </a:cubicBezTo>
                  <a:close/>
                  <a:moveTo>
                    <a:pt x="2392" y="375"/>
                  </a:moveTo>
                  <a:cubicBezTo>
                    <a:pt x="2392" y="313"/>
                    <a:pt x="2389" y="262"/>
                    <a:pt x="2381" y="223"/>
                  </a:cubicBezTo>
                  <a:cubicBezTo>
                    <a:pt x="2374" y="183"/>
                    <a:pt x="2361" y="153"/>
                    <a:pt x="2344" y="133"/>
                  </a:cubicBezTo>
                  <a:cubicBezTo>
                    <a:pt x="2326" y="113"/>
                    <a:pt x="2301" y="103"/>
                    <a:pt x="2270" y="103"/>
                  </a:cubicBezTo>
                  <a:cubicBezTo>
                    <a:pt x="2225" y="103"/>
                    <a:pt x="2194" y="126"/>
                    <a:pt x="2177" y="171"/>
                  </a:cubicBezTo>
                  <a:cubicBezTo>
                    <a:pt x="2159" y="216"/>
                    <a:pt x="2151" y="285"/>
                    <a:pt x="2151" y="380"/>
                  </a:cubicBezTo>
                  <a:cubicBezTo>
                    <a:pt x="2151" y="443"/>
                    <a:pt x="2154" y="496"/>
                    <a:pt x="2162" y="536"/>
                  </a:cubicBezTo>
                  <a:cubicBezTo>
                    <a:pt x="2169" y="577"/>
                    <a:pt x="2182" y="608"/>
                    <a:pt x="2199" y="629"/>
                  </a:cubicBezTo>
                  <a:cubicBezTo>
                    <a:pt x="2217" y="650"/>
                    <a:pt x="2241" y="660"/>
                    <a:pt x="2271" y="660"/>
                  </a:cubicBezTo>
                  <a:cubicBezTo>
                    <a:pt x="2302" y="660"/>
                    <a:pt x="2327" y="649"/>
                    <a:pt x="2345" y="628"/>
                  </a:cubicBezTo>
                  <a:cubicBezTo>
                    <a:pt x="2362" y="606"/>
                    <a:pt x="2375" y="575"/>
                    <a:pt x="2382" y="534"/>
                  </a:cubicBezTo>
                  <a:cubicBezTo>
                    <a:pt x="2389" y="494"/>
                    <a:pt x="2392" y="441"/>
                    <a:pt x="2392" y="375"/>
                  </a:cubicBezTo>
                  <a:close/>
                  <a:moveTo>
                    <a:pt x="2876" y="682"/>
                  </a:moveTo>
                  <a:cubicBezTo>
                    <a:pt x="2876" y="219"/>
                    <a:pt x="2876" y="219"/>
                    <a:pt x="2876" y="219"/>
                  </a:cubicBezTo>
                  <a:cubicBezTo>
                    <a:pt x="2790" y="285"/>
                    <a:pt x="2732" y="318"/>
                    <a:pt x="2702" y="318"/>
                  </a:cubicBezTo>
                  <a:cubicBezTo>
                    <a:pt x="2687" y="318"/>
                    <a:pt x="2675" y="312"/>
                    <a:pt x="2664" y="301"/>
                  </a:cubicBezTo>
                  <a:cubicBezTo>
                    <a:pt x="2653" y="289"/>
                    <a:pt x="2647" y="276"/>
                    <a:pt x="2647" y="261"/>
                  </a:cubicBezTo>
                  <a:cubicBezTo>
                    <a:pt x="2647" y="244"/>
                    <a:pt x="2653" y="231"/>
                    <a:pt x="2663" y="223"/>
                  </a:cubicBezTo>
                  <a:cubicBezTo>
                    <a:pt x="2674" y="215"/>
                    <a:pt x="2693" y="204"/>
                    <a:pt x="2721" y="192"/>
                  </a:cubicBezTo>
                  <a:cubicBezTo>
                    <a:pt x="2762" y="172"/>
                    <a:pt x="2795" y="152"/>
                    <a:pt x="2820" y="130"/>
                  </a:cubicBezTo>
                  <a:cubicBezTo>
                    <a:pt x="2844" y="109"/>
                    <a:pt x="2866" y="85"/>
                    <a:pt x="2885" y="59"/>
                  </a:cubicBezTo>
                  <a:cubicBezTo>
                    <a:pt x="2904" y="32"/>
                    <a:pt x="2916" y="16"/>
                    <a:pt x="2922" y="10"/>
                  </a:cubicBezTo>
                  <a:cubicBezTo>
                    <a:pt x="2928" y="4"/>
                    <a:pt x="2939" y="1"/>
                    <a:pt x="2955" y="1"/>
                  </a:cubicBezTo>
                  <a:cubicBezTo>
                    <a:pt x="2973" y="1"/>
                    <a:pt x="2987" y="8"/>
                    <a:pt x="2998" y="21"/>
                  </a:cubicBezTo>
                  <a:cubicBezTo>
                    <a:pt x="3009" y="35"/>
                    <a:pt x="3014" y="55"/>
                    <a:pt x="3014" y="79"/>
                  </a:cubicBezTo>
                  <a:cubicBezTo>
                    <a:pt x="3014" y="662"/>
                    <a:pt x="3014" y="662"/>
                    <a:pt x="3014" y="662"/>
                  </a:cubicBezTo>
                  <a:cubicBezTo>
                    <a:pt x="3014" y="730"/>
                    <a:pt x="2991" y="765"/>
                    <a:pt x="2945" y="765"/>
                  </a:cubicBezTo>
                  <a:cubicBezTo>
                    <a:pt x="2924" y="765"/>
                    <a:pt x="2907" y="758"/>
                    <a:pt x="2895" y="744"/>
                  </a:cubicBezTo>
                  <a:cubicBezTo>
                    <a:pt x="2882" y="730"/>
                    <a:pt x="2876" y="709"/>
                    <a:pt x="2876" y="682"/>
                  </a:cubicBezTo>
                  <a:close/>
                  <a:moveTo>
                    <a:pt x="3772" y="386"/>
                  </a:moveTo>
                  <a:cubicBezTo>
                    <a:pt x="3772" y="441"/>
                    <a:pt x="3768" y="489"/>
                    <a:pt x="3762" y="529"/>
                  </a:cubicBezTo>
                  <a:cubicBezTo>
                    <a:pt x="3755" y="569"/>
                    <a:pt x="3742" y="606"/>
                    <a:pt x="3724" y="638"/>
                  </a:cubicBezTo>
                  <a:cubicBezTo>
                    <a:pt x="3701" y="678"/>
                    <a:pt x="3671" y="709"/>
                    <a:pt x="3634" y="731"/>
                  </a:cubicBezTo>
                  <a:cubicBezTo>
                    <a:pt x="3598" y="753"/>
                    <a:pt x="3557" y="764"/>
                    <a:pt x="3512" y="764"/>
                  </a:cubicBezTo>
                  <a:cubicBezTo>
                    <a:pt x="3460" y="764"/>
                    <a:pt x="3414" y="749"/>
                    <a:pt x="3373" y="720"/>
                  </a:cubicBezTo>
                  <a:cubicBezTo>
                    <a:pt x="3332" y="691"/>
                    <a:pt x="3301" y="650"/>
                    <a:pt x="3281" y="599"/>
                  </a:cubicBezTo>
                  <a:cubicBezTo>
                    <a:pt x="3270" y="570"/>
                    <a:pt x="3262" y="539"/>
                    <a:pt x="3258" y="505"/>
                  </a:cubicBezTo>
                  <a:cubicBezTo>
                    <a:pt x="3253" y="471"/>
                    <a:pt x="3250" y="434"/>
                    <a:pt x="3250" y="394"/>
                  </a:cubicBezTo>
                  <a:cubicBezTo>
                    <a:pt x="3250" y="343"/>
                    <a:pt x="3253" y="297"/>
                    <a:pt x="3258" y="256"/>
                  </a:cubicBezTo>
                  <a:cubicBezTo>
                    <a:pt x="3264" y="215"/>
                    <a:pt x="3272" y="179"/>
                    <a:pt x="3284" y="150"/>
                  </a:cubicBezTo>
                  <a:cubicBezTo>
                    <a:pt x="3304" y="101"/>
                    <a:pt x="3333" y="64"/>
                    <a:pt x="3371" y="38"/>
                  </a:cubicBezTo>
                  <a:cubicBezTo>
                    <a:pt x="3409" y="12"/>
                    <a:pt x="3455" y="0"/>
                    <a:pt x="3508" y="0"/>
                  </a:cubicBezTo>
                  <a:cubicBezTo>
                    <a:pt x="3543" y="0"/>
                    <a:pt x="3575" y="5"/>
                    <a:pt x="3603" y="17"/>
                  </a:cubicBezTo>
                  <a:cubicBezTo>
                    <a:pt x="3632" y="28"/>
                    <a:pt x="3657" y="45"/>
                    <a:pt x="3678" y="67"/>
                  </a:cubicBezTo>
                  <a:cubicBezTo>
                    <a:pt x="3700" y="88"/>
                    <a:pt x="3718" y="116"/>
                    <a:pt x="3733" y="148"/>
                  </a:cubicBezTo>
                  <a:cubicBezTo>
                    <a:pt x="3759" y="204"/>
                    <a:pt x="3772" y="283"/>
                    <a:pt x="3772" y="386"/>
                  </a:cubicBezTo>
                  <a:close/>
                  <a:moveTo>
                    <a:pt x="3632" y="375"/>
                  </a:moveTo>
                  <a:cubicBezTo>
                    <a:pt x="3632" y="313"/>
                    <a:pt x="3628" y="262"/>
                    <a:pt x="3621" y="223"/>
                  </a:cubicBezTo>
                  <a:cubicBezTo>
                    <a:pt x="3613" y="183"/>
                    <a:pt x="3601" y="153"/>
                    <a:pt x="3583" y="133"/>
                  </a:cubicBezTo>
                  <a:cubicBezTo>
                    <a:pt x="3566" y="113"/>
                    <a:pt x="3541" y="103"/>
                    <a:pt x="3510" y="103"/>
                  </a:cubicBezTo>
                  <a:cubicBezTo>
                    <a:pt x="3465" y="103"/>
                    <a:pt x="3434" y="126"/>
                    <a:pt x="3416" y="171"/>
                  </a:cubicBezTo>
                  <a:cubicBezTo>
                    <a:pt x="3399" y="216"/>
                    <a:pt x="3390" y="285"/>
                    <a:pt x="3390" y="380"/>
                  </a:cubicBezTo>
                  <a:cubicBezTo>
                    <a:pt x="3390" y="443"/>
                    <a:pt x="3394" y="496"/>
                    <a:pt x="3401" y="536"/>
                  </a:cubicBezTo>
                  <a:cubicBezTo>
                    <a:pt x="3409" y="577"/>
                    <a:pt x="3421" y="608"/>
                    <a:pt x="3439" y="629"/>
                  </a:cubicBezTo>
                  <a:cubicBezTo>
                    <a:pt x="3457" y="650"/>
                    <a:pt x="3481" y="660"/>
                    <a:pt x="3511" y="660"/>
                  </a:cubicBezTo>
                  <a:cubicBezTo>
                    <a:pt x="3542" y="660"/>
                    <a:pt x="3567" y="649"/>
                    <a:pt x="3584" y="628"/>
                  </a:cubicBezTo>
                  <a:cubicBezTo>
                    <a:pt x="3602" y="606"/>
                    <a:pt x="3614" y="575"/>
                    <a:pt x="3621" y="534"/>
                  </a:cubicBezTo>
                  <a:cubicBezTo>
                    <a:pt x="3629" y="494"/>
                    <a:pt x="3632" y="441"/>
                    <a:pt x="3632" y="375"/>
                  </a:cubicBezTo>
                  <a:close/>
                  <a:moveTo>
                    <a:pt x="4199" y="682"/>
                  </a:moveTo>
                  <a:cubicBezTo>
                    <a:pt x="4199" y="219"/>
                    <a:pt x="4199" y="219"/>
                    <a:pt x="4199" y="219"/>
                  </a:cubicBezTo>
                  <a:cubicBezTo>
                    <a:pt x="4113" y="285"/>
                    <a:pt x="4055" y="318"/>
                    <a:pt x="4025" y="318"/>
                  </a:cubicBezTo>
                  <a:cubicBezTo>
                    <a:pt x="4011" y="318"/>
                    <a:pt x="3998" y="312"/>
                    <a:pt x="3987" y="301"/>
                  </a:cubicBezTo>
                  <a:cubicBezTo>
                    <a:pt x="3976" y="289"/>
                    <a:pt x="3970" y="276"/>
                    <a:pt x="3970" y="261"/>
                  </a:cubicBezTo>
                  <a:cubicBezTo>
                    <a:pt x="3970" y="244"/>
                    <a:pt x="3976" y="231"/>
                    <a:pt x="3987" y="223"/>
                  </a:cubicBezTo>
                  <a:cubicBezTo>
                    <a:pt x="3997" y="215"/>
                    <a:pt x="4017" y="204"/>
                    <a:pt x="4044" y="192"/>
                  </a:cubicBezTo>
                  <a:cubicBezTo>
                    <a:pt x="4085" y="172"/>
                    <a:pt x="4118" y="152"/>
                    <a:pt x="4143" y="130"/>
                  </a:cubicBezTo>
                  <a:cubicBezTo>
                    <a:pt x="4167" y="109"/>
                    <a:pt x="4189" y="85"/>
                    <a:pt x="4208" y="59"/>
                  </a:cubicBezTo>
                  <a:cubicBezTo>
                    <a:pt x="4227" y="32"/>
                    <a:pt x="4240" y="16"/>
                    <a:pt x="4245" y="10"/>
                  </a:cubicBezTo>
                  <a:cubicBezTo>
                    <a:pt x="4251" y="4"/>
                    <a:pt x="4262" y="1"/>
                    <a:pt x="4278" y="1"/>
                  </a:cubicBezTo>
                  <a:cubicBezTo>
                    <a:pt x="4296" y="1"/>
                    <a:pt x="4310" y="8"/>
                    <a:pt x="4321" y="21"/>
                  </a:cubicBezTo>
                  <a:cubicBezTo>
                    <a:pt x="4332" y="35"/>
                    <a:pt x="4337" y="55"/>
                    <a:pt x="4337" y="79"/>
                  </a:cubicBezTo>
                  <a:cubicBezTo>
                    <a:pt x="4337" y="662"/>
                    <a:pt x="4337" y="662"/>
                    <a:pt x="4337" y="662"/>
                  </a:cubicBezTo>
                  <a:cubicBezTo>
                    <a:pt x="4337" y="730"/>
                    <a:pt x="4314" y="765"/>
                    <a:pt x="4268" y="765"/>
                  </a:cubicBezTo>
                  <a:cubicBezTo>
                    <a:pt x="4247" y="765"/>
                    <a:pt x="4230" y="758"/>
                    <a:pt x="4218" y="744"/>
                  </a:cubicBezTo>
                  <a:cubicBezTo>
                    <a:pt x="4205" y="730"/>
                    <a:pt x="4199" y="709"/>
                    <a:pt x="4199" y="682"/>
                  </a:cubicBezTo>
                  <a:close/>
                  <a:moveTo>
                    <a:pt x="1016" y="1786"/>
                  </a:moveTo>
                  <a:cubicBezTo>
                    <a:pt x="1016" y="1323"/>
                    <a:pt x="1016" y="1323"/>
                    <a:pt x="1016" y="1323"/>
                  </a:cubicBezTo>
                  <a:cubicBezTo>
                    <a:pt x="930" y="1389"/>
                    <a:pt x="872" y="1422"/>
                    <a:pt x="842" y="1422"/>
                  </a:cubicBezTo>
                  <a:cubicBezTo>
                    <a:pt x="828" y="1422"/>
                    <a:pt x="815" y="1416"/>
                    <a:pt x="804" y="1405"/>
                  </a:cubicBezTo>
                  <a:cubicBezTo>
                    <a:pt x="793" y="1393"/>
                    <a:pt x="788" y="1380"/>
                    <a:pt x="788" y="1365"/>
                  </a:cubicBezTo>
                  <a:cubicBezTo>
                    <a:pt x="788" y="1348"/>
                    <a:pt x="793" y="1335"/>
                    <a:pt x="804" y="1327"/>
                  </a:cubicBezTo>
                  <a:cubicBezTo>
                    <a:pt x="815" y="1319"/>
                    <a:pt x="834" y="1308"/>
                    <a:pt x="861" y="1296"/>
                  </a:cubicBezTo>
                  <a:cubicBezTo>
                    <a:pt x="903" y="1276"/>
                    <a:pt x="935" y="1256"/>
                    <a:pt x="960" y="1234"/>
                  </a:cubicBezTo>
                  <a:cubicBezTo>
                    <a:pt x="985" y="1213"/>
                    <a:pt x="1006" y="1189"/>
                    <a:pt x="1025" y="1163"/>
                  </a:cubicBezTo>
                  <a:cubicBezTo>
                    <a:pt x="1044" y="1136"/>
                    <a:pt x="1057" y="1120"/>
                    <a:pt x="1063" y="1114"/>
                  </a:cubicBezTo>
                  <a:cubicBezTo>
                    <a:pt x="1068" y="1108"/>
                    <a:pt x="1079" y="1105"/>
                    <a:pt x="1095" y="1105"/>
                  </a:cubicBezTo>
                  <a:cubicBezTo>
                    <a:pt x="1113" y="1105"/>
                    <a:pt x="1128" y="1112"/>
                    <a:pt x="1139" y="1125"/>
                  </a:cubicBezTo>
                  <a:cubicBezTo>
                    <a:pt x="1149" y="1139"/>
                    <a:pt x="1155" y="1159"/>
                    <a:pt x="1155" y="1183"/>
                  </a:cubicBezTo>
                  <a:cubicBezTo>
                    <a:pt x="1155" y="1766"/>
                    <a:pt x="1155" y="1766"/>
                    <a:pt x="1155" y="1766"/>
                  </a:cubicBezTo>
                  <a:cubicBezTo>
                    <a:pt x="1155" y="1834"/>
                    <a:pt x="1132" y="1869"/>
                    <a:pt x="1085" y="1869"/>
                  </a:cubicBezTo>
                  <a:cubicBezTo>
                    <a:pt x="1064" y="1869"/>
                    <a:pt x="1048" y="1862"/>
                    <a:pt x="1035" y="1848"/>
                  </a:cubicBezTo>
                  <a:cubicBezTo>
                    <a:pt x="1023" y="1834"/>
                    <a:pt x="1016" y="1813"/>
                    <a:pt x="1016" y="1786"/>
                  </a:cubicBezTo>
                  <a:close/>
                  <a:moveTo>
                    <a:pt x="1636" y="1786"/>
                  </a:moveTo>
                  <a:cubicBezTo>
                    <a:pt x="1636" y="1323"/>
                    <a:pt x="1636" y="1323"/>
                    <a:pt x="1636" y="1323"/>
                  </a:cubicBezTo>
                  <a:cubicBezTo>
                    <a:pt x="1550" y="1389"/>
                    <a:pt x="1492" y="1422"/>
                    <a:pt x="1462" y="1422"/>
                  </a:cubicBezTo>
                  <a:cubicBezTo>
                    <a:pt x="1448" y="1422"/>
                    <a:pt x="1435" y="1416"/>
                    <a:pt x="1424" y="1405"/>
                  </a:cubicBezTo>
                  <a:cubicBezTo>
                    <a:pt x="1413" y="1393"/>
                    <a:pt x="1407" y="1380"/>
                    <a:pt x="1407" y="1365"/>
                  </a:cubicBezTo>
                  <a:cubicBezTo>
                    <a:pt x="1407" y="1348"/>
                    <a:pt x="1413" y="1335"/>
                    <a:pt x="1424" y="1327"/>
                  </a:cubicBezTo>
                  <a:cubicBezTo>
                    <a:pt x="1435" y="1319"/>
                    <a:pt x="1454" y="1308"/>
                    <a:pt x="1481" y="1296"/>
                  </a:cubicBezTo>
                  <a:cubicBezTo>
                    <a:pt x="1522" y="1276"/>
                    <a:pt x="1555" y="1256"/>
                    <a:pt x="1580" y="1234"/>
                  </a:cubicBezTo>
                  <a:cubicBezTo>
                    <a:pt x="1604" y="1213"/>
                    <a:pt x="1626" y="1189"/>
                    <a:pt x="1645" y="1163"/>
                  </a:cubicBezTo>
                  <a:cubicBezTo>
                    <a:pt x="1664" y="1136"/>
                    <a:pt x="1677" y="1120"/>
                    <a:pt x="1682" y="1114"/>
                  </a:cubicBezTo>
                  <a:cubicBezTo>
                    <a:pt x="1688" y="1108"/>
                    <a:pt x="1699" y="1105"/>
                    <a:pt x="1715" y="1105"/>
                  </a:cubicBezTo>
                  <a:cubicBezTo>
                    <a:pt x="1733" y="1105"/>
                    <a:pt x="1748" y="1112"/>
                    <a:pt x="1758" y="1125"/>
                  </a:cubicBezTo>
                  <a:cubicBezTo>
                    <a:pt x="1769" y="1139"/>
                    <a:pt x="1775" y="1159"/>
                    <a:pt x="1775" y="1183"/>
                  </a:cubicBezTo>
                  <a:cubicBezTo>
                    <a:pt x="1775" y="1766"/>
                    <a:pt x="1775" y="1766"/>
                    <a:pt x="1775" y="1766"/>
                  </a:cubicBezTo>
                  <a:cubicBezTo>
                    <a:pt x="1775" y="1834"/>
                    <a:pt x="1751" y="1869"/>
                    <a:pt x="1705" y="1869"/>
                  </a:cubicBezTo>
                  <a:cubicBezTo>
                    <a:pt x="1684" y="1869"/>
                    <a:pt x="1668" y="1862"/>
                    <a:pt x="1655" y="1848"/>
                  </a:cubicBezTo>
                  <a:cubicBezTo>
                    <a:pt x="1642" y="1834"/>
                    <a:pt x="1636" y="1813"/>
                    <a:pt x="1636" y="1786"/>
                  </a:cubicBezTo>
                  <a:close/>
                  <a:moveTo>
                    <a:pt x="2532" y="1490"/>
                  </a:moveTo>
                  <a:cubicBezTo>
                    <a:pt x="2532" y="1545"/>
                    <a:pt x="2529" y="1593"/>
                    <a:pt x="2522" y="1633"/>
                  </a:cubicBezTo>
                  <a:cubicBezTo>
                    <a:pt x="2515" y="1673"/>
                    <a:pt x="2502" y="1710"/>
                    <a:pt x="2484" y="1742"/>
                  </a:cubicBezTo>
                  <a:cubicBezTo>
                    <a:pt x="2461" y="1782"/>
                    <a:pt x="2431" y="1813"/>
                    <a:pt x="2395" y="1835"/>
                  </a:cubicBezTo>
                  <a:cubicBezTo>
                    <a:pt x="2358" y="1857"/>
                    <a:pt x="2317" y="1868"/>
                    <a:pt x="2272" y="1868"/>
                  </a:cubicBezTo>
                  <a:cubicBezTo>
                    <a:pt x="2221" y="1868"/>
                    <a:pt x="2174" y="1853"/>
                    <a:pt x="2133" y="1824"/>
                  </a:cubicBezTo>
                  <a:cubicBezTo>
                    <a:pt x="2093" y="1795"/>
                    <a:pt x="2062" y="1754"/>
                    <a:pt x="2041" y="1703"/>
                  </a:cubicBezTo>
                  <a:cubicBezTo>
                    <a:pt x="2031" y="1674"/>
                    <a:pt x="2023" y="1643"/>
                    <a:pt x="2018" y="1609"/>
                  </a:cubicBezTo>
                  <a:cubicBezTo>
                    <a:pt x="2013" y="1575"/>
                    <a:pt x="2010" y="1538"/>
                    <a:pt x="2010" y="1498"/>
                  </a:cubicBezTo>
                  <a:cubicBezTo>
                    <a:pt x="2010" y="1447"/>
                    <a:pt x="2013" y="1401"/>
                    <a:pt x="2019" y="1360"/>
                  </a:cubicBezTo>
                  <a:cubicBezTo>
                    <a:pt x="2024" y="1319"/>
                    <a:pt x="2033" y="1283"/>
                    <a:pt x="2044" y="1254"/>
                  </a:cubicBezTo>
                  <a:cubicBezTo>
                    <a:pt x="2064" y="1205"/>
                    <a:pt x="2093" y="1168"/>
                    <a:pt x="2131" y="1142"/>
                  </a:cubicBezTo>
                  <a:cubicBezTo>
                    <a:pt x="2170" y="1116"/>
                    <a:pt x="2215" y="1104"/>
                    <a:pt x="2268" y="1104"/>
                  </a:cubicBezTo>
                  <a:cubicBezTo>
                    <a:pt x="2303" y="1104"/>
                    <a:pt x="2335" y="1109"/>
                    <a:pt x="2363" y="1121"/>
                  </a:cubicBezTo>
                  <a:cubicBezTo>
                    <a:pt x="2392" y="1132"/>
                    <a:pt x="2417" y="1149"/>
                    <a:pt x="2439" y="1171"/>
                  </a:cubicBezTo>
                  <a:cubicBezTo>
                    <a:pt x="2460" y="1192"/>
                    <a:pt x="2478" y="1220"/>
                    <a:pt x="2493" y="1252"/>
                  </a:cubicBezTo>
                  <a:cubicBezTo>
                    <a:pt x="2519" y="1308"/>
                    <a:pt x="2532" y="1387"/>
                    <a:pt x="2532" y="1490"/>
                  </a:cubicBezTo>
                  <a:close/>
                  <a:moveTo>
                    <a:pt x="2392" y="1479"/>
                  </a:moveTo>
                  <a:cubicBezTo>
                    <a:pt x="2392" y="1417"/>
                    <a:pt x="2389" y="1366"/>
                    <a:pt x="2381" y="1327"/>
                  </a:cubicBezTo>
                  <a:cubicBezTo>
                    <a:pt x="2374" y="1287"/>
                    <a:pt x="2361" y="1257"/>
                    <a:pt x="2344" y="1237"/>
                  </a:cubicBezTo>
                  <a:cubicBezTo>
                    <a:pt x="2326" y="1217"/>
                    <a:pt x="2301" y="1207"/>
                    <a:pt x="2270" y="1207"/>
                  </a:cubicBezTo>
                  <a:cubicBezTo>
                    <a:pt x="2225" y="1207"/>
                    <a:pt x="2194" y="1230"/>
                    <a:pt x="2177" y="1275"/>
                  </a:cubicBezTo>
                  <a:cubicBezTo>
                    <a:pt x="2159" y="1320"/>
                    <a:pt x="2151" y="1389"/>
                    <a:pt x="2151" y="1484"/>
                  </a:cubicBezTo>
                  <a:cubicBezTo>
                    <a:pt x="2151" y="1547"/>
                    <a:pt x="2154" y="1600"/>
                    <a:pt x="2162" y="1640"/>
                  </a:cubicBezTo>
                  <a:cubicBezTo>
                    <a:pt x="2169" y="1681"/>
                    <a:pt x="2182" y="1712"/>
                    <a:pt x="2199" y="1733"/>
                  </a:cubicBezTo>
                  <a:cubicBezTo>
                    <a:pt x="2217" y="1754"/>
                    <a:pt x="2241" y="1764"/>
                    <a:pt x="2271" y="1764"/>
                  </a:cubicBezTo>
                  <a:cubicBezTo>
                    <a:pt x="2302" y="1764"/>
                    <a:pt x="2327" y="1753"/>
                    <a:pt x="2345" y="1732"/>
                  </a:cubicBezTo>
                  <a:cubicBezTo>
                    <a:pt x="2362" y="1710"/>
                    <a:pt x="2375" y="1679"/>
                    <a:pt x="2382" y="1638"/>
                  </a:cubicBezTo>
                  <a:cubicBezTo>
                    <a:pt x="2389" y="1598"/>
                    <a:pt x="2392" y="1545"/>
                    <a:pt x="2392" y="1479"/>
                  </a:cubicBezTo>
                  <a:close/>
                  <a:moveTo>
                    <a:pt x="3235" y="1490"/>
                  </a:moveTo>
                  <a:cubicBezTo>
                    <a:pt x="3235" y="1545"/>
                    <a:pt x="3232" y="1593"/>
                    <a:pt x="3225" y="1633"/>
                  </a:cubicBezTo>
                  <a:cubicBezTo>
                    <a:pt x="3218" y="1673"/>
                    <a:pt x="3206" y="1710"/>
                    <a:pt x="3187" y="1742"/>
                  </a:cubicBezTo>
                  <a:cubicBezTo>
                    <a:pt x="3164" y="1782"/>
                    <a:pt x="3134" y="1813"/>
                    <a:pt x="3098" y="1835"/>
                  </a:cubicBezTo>
                  <a:cubicBezTo>
                    <a:pt x="3061" y="1857"/>
                    <a:pt x="3020" y="1868"/>
                    <a:pt x="2976" y="1868"/>
                  </a:cubicBezTo>
                  <a:cubicBezTo>
                    <a:pt x="2924" y="1868"/>
                    <a:pt x="2878" y="1853"/>
                    <a:pt x="2837" y="1824"/>
                  </a:cubicBezTo>
                  <a:cubicBezTo>
                    <a:pt x="2796" y="1795"/>
                    <a:pt x="2765" y="1754"/>
                    <a:pt x="2744" y="1703"/>
                  </a:cubicBezTo>
                  <a:cubicBezTo>
                    <a:pt x="2734" y="1674"/>
                    <a:pt x="2726" y="1643"/>
                    <a:pt x="2721" y="1609"/>
                  </a:cubicBezTo>
                  <a:cubicBezTo>
                    <a:pt x="2716" y="1575"/>
                    <a:pt x="2714" y="1538"/>
                    <a:pt x="2714" y="1498"/>
                  </a:cubicBezTo>
                  <a:cubicBezTo>
                    <a:pt x="2714" y="1447"/>
                    <a:pt x="2716" y="1401"/>
                    <a:pt x="2722" y="1360"/>
                  </a:cubicBezTo>
                  <a:cubicBezTo>
                    <a:pt x="2727" y="1319"/>
                    <a:pt x="2736" y="1283"/>
                    <a:pt x="2747" y="1254"/>
                  </a:cubicBezTo>
                  <a:cubicBezTo>
                    <a:pt x="2767" y="1205"/>
                    <a:pt x="2797" y="1168"/>
                    <a:pt x="2835" y="1142"/>
                  </a:cubicBezTo>
                  <a:cubicBezTo>
                    <a:pt x="2873" y="1116"/>
                    <a:pt x="2919" y="1104"/>
                    <a:pt x="2971" y="1104"/>
                  </a:cubicBezTo>
                  <a:cubicBezTo>
                    <a:pt x="3006" y="1104"/>
                    <a:pt x="3038" y="1109"/>
                    <a:pt x="3067" y="1121"/>
                  </a:cubicBezTo>
                  <a:cubicBezTo>
                    <a:pt x="3095" y="1132"/>
                    <a:pt x="3120" y="1149"/>
                    <a:pt x="3142" y="1171"/>
                  </a:cubicBezTo>
                  <a:cubicBezTo>
                    <a:pt x="3163" y="1192"/>
                    <a:pt x="3182" y="1220"/>
                    <a:pt x="3197" y="1252"/>
                  </a:cubicBezTo>
                  <a:cubicBezTo>
                    <a:pt x="3222" y="1308"/>
                    <a:pt x="3235" y="1387"/>
                    <a:pt x="3235" y="1490"/>
                  </a:cubicBezTo>
                  <a:close/>
                  <a:moveTo>
                    <a:pt x="3096" y="1479"/>
                  </a:moveTo>
                  <a:cubicBezTo>
                    <a:pt x="3096" y="1417"/>
                    <a:pt x="3092" y="1366"/>
                    <a:pt x="3085" y="1327"/>
                  </a:cubicBezTo>
                  <a:cubicBezTo>
                    <a:pt x="3077" y="1287"/>
                    <a:pt x="3065" y="1257"/>
                    <a:pt x="3047" y="1237"/>
                  </a:cubicBezTo>
                  <a:cubicBezTo>
                    <a:pt x="3029" y="1217"/>
                    <a:pt x="3005" y="1207"/>
                    <a:pt x="2974" y="1207"/>
                  </a:cubicBezTo>
                  <a:cubicBezTo>
                    <a:pt x="2929" y="1207"/>
                    <a:pt x="2898" y="1230"/>
                    <a:pt x="2880" y="1275"/>
                  </a:cubicBezTo>
                  <a:cubicBezTo>
                    <a:pt x="2863" y="1320"/>
                    <a:pt x="2854" y="1389"/>
                    <a:pt x="2854" y="1484"/>
                  </a:cubicBezTo>
                  <a:cubicBezTo>
                    <a:pt x="2854" y="1547"/>
                    <a:pt x="2858" y="1600"/>
                    <a:pt x="2865" y="1640"/>
                  </a:cubicBezTo>
                  <a:cubicBezTo>
                    <a:pt x="2873" y="1681"/>
                    <a:pt x="2885" y="1712"/>
                    <a:pt x="2903" y="1733"/>
                  </a:cubicBezTo>
                  <a:cubicBezTo>
                    <a:pt x="2920" y="1754"/>
                    <a:pt x="2944" y="1764"/>
                    <a:pt x="2975" y="1764"/>
                  </a:cubicBezTo>
                  <a:cubicBezTo>
                    <a:pt x="3006" y="1764"/>
                    <a:pt x="3030" y="1753"/>
                    <a:pt x="3048" y="1732"/>
                  </a:cubicBezTo>
                  <a:cubicBezTo>
                    <a:pt x="3066" y="1710"/>
                    <a:pt x="3078" y="1679"/>
                    <a:pt x="3085" y="1638"/>
                  </a:cubicBezTo>
                  <a:cubicBezTo>
                    <a:pt x="3092" y="1598"/>
                    <a:pt x="3096" y="1545"/>
                    <a:pt x="3096" y="1479"/>
                  </a:cubicBezTo>
                  <a:close/>
                  <a:moveTo>
                    <a:pt x="3579" y="1786"/>
                  </a:moveTo>
                  <a:cubicBezTo>
                    <a:pt x="3579" y="1323"/>
                    <a:pt x="3579" y="1323"/>
                    <a:pt x="3579" y="1323"/>
                  </a:cubicBezTo>
                  <a:cubicBezTo>
                    <a:pt x="3493" y="1389"/>
                    <a:pt x="3435" y="1422"/>
                    <a:pt x="3405" y="1422"/>
                  </a:cubicBezTo>
                  <a:cubicBezTo>
                    <a:pt x="3391" y="1422"/>
                    <a:pt x="3378" y="1416"/>
                    <a:pt x="3367" y="1405"/>
                  </a:cubicBezTo>
                  <a:cubicBezTo>
                    <a:pt x="3356" y="1393"/>
                    <a:pt x="3350" y="1380"/>
                    <a:pt x="3350" y="1365"/>
                  </a:cubicBezTo>
                  <a:cubicBezTo>
                    <a:pt x="3350" y="1348"/>
                    <a:pt x="3356" y="1335"/>
                    <a:pt x="3367" y="1327"/>
                  </a:cubicBezTo>
                  <a:cubicBezTo>
                    <a:pt x="3378" y="1319"/>
                    <a:pt x="3397" y="1308"/>
                    <a:pt x="3424" y="1296"/>
                  </a:cubicBezTo>
                  <a:cubicBezTo>
                    <a:pt x="3465" y="1276"/>
                    <a:pt x="3498" y="1256"/>
                    <a:pt x="3523" y="1234"/>
                  </a:cubicBezTo>
                  <a:cubicBezTo>
                    <a:pt x="3547" y="1213"/>
                    <a:pt x="3569" y="1189"/>
                    <a:pt x="3588" y="1163"/>
                  </a:cubicBezTo>
                  <a:cubicBezTo>
                    <a:pt x="3607" y="1136"/>
                    <a:pt x="3620" y="1120"/>
                    <a:pt x="3625" y="1114"/>
                  </a:cubicBezTo>
                  <a:cubicBezTo>
                    <a:pt x="3631" y="1108"/>
                    <a:pt x="3642" y="1105"/>
                    <a:pt x="3658" y="1105"/>
                  </a:cubicBezTo>
                  <a:cubicBezTo>
                    <a:pt x="3676" y="1105"/>
                    <a:pt x="3690" y="1112"/>
                    <a:pt x="3701" y="1125"/>
                  </a:cubicBezTo>
                  <a:cubicBezTo>
                    <a:pt x="3712" y="1139"/>
                    <a:pt x="3718" y="1159"/>
                    <a:pt x="3718" y="1183"/>
                  </a:cubicBezTo>
                  <a:cubicBezTo>
                    <a:pt x="3718" y="1766"/>
                    <a:pt x="3718" y="1766"/>
                    <a:pt x="3718" y="1766"/>
                  </a:cubicBezTo>
                  <a:cubicBezTo>
                    <a:pt x="3718" y="1834"/>
                    <a:pt x="3694" y="1869"/>
                    <a:pt x="3648" y="1869"/>
                  </a:cubicBezTo>
                  <a:cubicBezTo>
                    <a:pt x="3627" y="1869"/>
                    <a:pt x="3611" y="1862"/>
                    <a:pt x="3598" y="1848"/>
                  </a:cubicBezTo>
                  <a:cubicBezTo>
                    <a:pt x="3585" y="1834"/>
                    <a:pt x="3579" y="1813"/>
                    <a:pt x="3579" y="1786"/>
                  </a:cubicBezTo>
                  <a:close/>
                  <a:moveTo>
                    <a:pt x="1292" y="2594"/>
                  </a:moveTo>
                  <a:cubicBezTo>
                    <a:pt x="1292" y="2649"/>
                    <a:pt x="1289" y="2697"/>
                    <a:pt x="1282" y="2737"/>
                  </a:cubicBezTo>
                  <a:cubicBezTo>
                    <a:pt x="1275" y="2777"/>
                    <a:pt x="1263" y="2814"/>
                    <a:pt x="1244" y="2846"/>
                  </a:cubicBezTo>
                  <a:cubicBezTo>
                    <a:pt x="1221" y="2886"/>
                    <a:pt x="1191" y="2917"/>
                    <a:pt x="1155" y="2939"/>
                  </a:cubicBezTo>
                  <a:cubicBezTo>
                    <a:pt x="1118" y="2961"/>
                    <a:pt x="1077" y="2972"/>
                    <a:pt x="1033" y="2972"/>
                  </a:cubicBezTo>
                  <a:cubicBezTo>
                    <a:pt x="981" y="2972"/>
                    <a:pt x="935" y="2957"/>
                    <a:pt x="894" y="2928"/>
                  </a:cubicBezTo>
                  <a:cubicBezTo>
                    <a:pt x="853" y="2899"/>
                    <a:pt x="822" y="2858"/>
                    <a:pt x="801" y="2807"/>
                  </a:cubicBezTo>
                  <a:cubicBezTo>
                    <a:pt x="791" y="2778"/>
                    <a:pt x="783" y="2747"/>
                    <a:pt x="778" y="2713"/>
                  </a:cubicBezTo>
                  <a:cubicBezTo>
                    <a:pt x="773" y="2679"/>
                    <a:pt x="771" y="2642"/>
                    <a:pt x="771" y="2602"/>
                  </a:cubicBezTo>
                  <a:cubicBezTo>
                    <a:pt x="771" y="2551"/>
                    <a:pt x="774" y="2505"/>
                    <a:pt x="779" y="2464"/>
                  </a:cubicBezTo>
                  <a:cubicBezTo>
                    <a:pt x="784" y="2423"/>
                    <a:pt x="793" y="2387"/>
                    <a:pt x="804" y="2358"/>
                  </a:cubicBezTo>
                  <a:cubicBezTo>
                    <a:pt x="824" y="2309"/>
                    <a:pt x="854" y="2272"/>
                    <a:pt x="892" y="2246"/>
                  </a:cubicBezTo>
                  <a:cubicBezTo>
                    <a:pt x="930" y="2220"/>
                    <a:pt x="976" y="2208"/>
                    <a:pt x="1029" y="2208"/>
                  </a:cubicBezTo>
                  <a:cubicBezTo>
                    <a:pt x="1063" y="2208"/>
                    <a:pt x="1095" y="2213"/>
                    <a:pt x="1124" y="2225"/>
                  </a:cubicBezTo>
                  <a:cubicBezTo>
                    <a:pt x="1152" y="2236"/>
                    <a:pt x="1177" y="2253"/>
                    <a:pt x="1199" y="2275"/>
                  </a:cubicBezTo>
                  <a:cubicBezTo>
                    <a:pt x="1220" y="2296"/>
                    <a:pt x="1239" y="2324"/>
                    <a:pt x="1254" y="2356"/>
                  </a:cubicBezTo>
                  <a:cubicBezTo>
                    <a:pt x="1279" y="2412"/>
                    <a:pt x="1292" y="2491"/>
                    <a:pt x="1292" y="2594"/>
                  </a:cubicBezTo>
                  <a:close/>
                  <a:moveTo>
                    <a:pt x="1153" y="2583"/>
                  </a:moveTo>
                  <a:cubicBezTo>
                    <a:pt x="1153" y="2521"/>
                    <a:pt x="1149" y="2470"/>
                    <a:pt x="1142" y="2431"/>
                  </a:cubicBezTo>
                  <a:cubicBezTo>
                    <a:pt x="1134" y="2391"/>
                    <a:pt x="1122" y="2361"/>
                    <a:pt x="1104" y="2341"/>
                  </a:cubicBezTo>
                  <a:cubicBezTo>
                    <a:pt x="1086" y="2321"/>
                    <a:pt x="1062" y="2311"/>
                    <a:pt x="1031" y="2311"/>
                  </a:cubicBezTo>
                  <a:cubicBezTo>
                    <a:pt x="986" y="2311"/>
                    <a:pt x="955" y="2334"/>
                    <a:pt x="937" y="2379"/>
                  </a:cubicBezTo>
                  <a:cubicBezTo>
                    <a:pt x="920" y="2424"/>
                    <a:pt x="911" y="2493"/>
                    <a:pt x="911" y="2588"/>
                  </a:cubicBezTo>
                  <a:cubicBezTo>
                    <a:pt x="911" y="2651"/>
                    <a:pt x="915" y="2704"/>
                    <a:pt x="922" y="2744"/>
                  </a:cubicBezTo>
                  <a:cubicBezTo>
                    <a:pt x="930" y="2785"/>
                    <a:pt x="942" y="2816"/>
                    <a:pt x="960" y="2837"/>
                  </a:cubicBezTo>
                  <a:cubicBezTo>
                    <a:pt x="977" y="2858"/>
                    <a:pt x="1001" y="2868"/>
                    <a:pt x="1032" y="2868"/>
                  </a:cubicBezTo>
                  <a:cubicBezTo>
                    <a:pt x="1063" y="2868"/>
                    <a:pt x="1087" y="2857"/>
                    <a:pt x="1105" y="2836"/>
                  </a:cubicBezTo>
                  <a:cubicBezTo>
                    <a:pt x="1123" y="2814"/>
                    <a:pt x="1135" y="2783"/>
                    <a:pt x="1142" y="2742"/>
                  </a:cubicBezTo>
                  <a:cubicBezTo>
                    <a:pt x="1149" y="2702"/>
                    <a:pt x="1153" y="2649"/>
                    <a:pt x="1153" y="2583"/>
                  </a:cubicBezTo>
                  <a:close/>
                  <a:moveTo>
                    <a:pt x="1954" y="2594"/>
                  </a:moveTo>
                  <a:cubicBezTo>
                    <a:pt x="1954" y="2649"/>
                    <a:pt x="1951" y="2697"/>
                    <a:pt x="1944" y="2737"/>
                  </a:cubicBezTo>
                  <a:cubicBezTo>
                    <a:pt x="1937" y="2777"/>
                    <a:pt x="1924" y="2814"/>
                    <a:pt x="1906" y="2846"/>
                  </a:cubicBezTo>
                  <a:cubicBezTo>
                    <a:pt x="1883" y="2886"/>
                    <a:pt x="1853" y="2917"/>
                    <a:pt x="1816" y="2939"/>
                  </a:cubicBezTo>
                  <a:cubicBezTo>
                    <a:pt x="1780" y="2961"/>
                    <a:pt x="1739" y="2972"/>
                    <a:pt x="1694" y="2972"/>
                  </a:cubicBezTo>
                  <a:cubicBezTo>
                    <a:pt x="1643" y="2972"/>
                    <a:pt x="1596" y="2957"/>
                    <a:pt x="1555" y="2928"/>
                  </a:cubicBezTo>
                  <a:cubicBezTo>
                    <a:pt x="1514" y="2899"/>
                    <a:pt x="1484" y="2858"/>
                    <a:pt x="1463" y="2807"/>
                  </a:cubicBezTo>
                  <a:cubicBezTo>
                    <a:pt x="1452" y="2778"/>
                    <a:pt x="1445" y="2747"/>
                    <a:pt x="1440" y="2713"/>
                  </a:cubicBezTo>
                  <a:cubicBezTo>
                    <a:pt x="1435" y="2679"/>
                    <a:pt x="1432" y="2642"/>
                    <a:pt x="1432" y="2602"/>
                  </a:cubicBezTo>
                  <a:cubicBezTo>
                    <a:pt x="1432" y="2551"/>
                    <a:pt x="1435" y="2505"/>
                    <a:pt x="1441" y="2464"/>
                  </a:cubicBezTo>
                  <a:cubicBezTo>
                    <a:pt x="1446" y="2423"/>
                    <a:pt x="1454" y="2387"/>
                    <a:pt x="1466" y="2358"/>
                  </a:cubicBezTo>
                  <a:cubicBezTo>
                    <a:pt x="1486" y="2309"/>
                    <a:pt x="1515" y="2272"/>
                    <a:pt x="1553" y="2246"/>
                  </a:cubicBezTo>
                  <a:cubicBezTo>
                    <a:pt x="1592" y="2220"/>
                    <a:pt x="1637" y="2208"/>
                    <a:pt x="1690" y="2208"/>
                  </a:cubicBezTo>
                  <a:cubicBezTo>
                    <a:pt x="1725" y="2208"/>
                    <a:pt x="1757" y="2213"/>
                    <a:pt x="1785" y="2225"/>
                  </a:cubicBezTo>
                  <a:cubicBezTo>
                    <a:pt x="1814" y="2236"/>
                    <a:pt x="1839" y="2253"/>
                    <a:pt x="1860" y="2275"/>
                  </a:cubicBezTo>
                  <a:cubicBezTo>
                    <a:pt x="1882" y="2296"/>
                    <a:pt x="1900" y="2324"/>
                    <a:pt x="1915" y="2356"/>
                  </a:cubicBezTo>
                  <a:cubicBezTo>
                    <a:pt x="1941" y="2412"/>
                    <a:pt x="1954" y="2491"/>
                    <a:pt x="1954" y="2594"/>
                  </a:cubicBezTo>
                  <a:close/>
                  <a:moveTo>
                    <a:pt x="1814" y="2583"/>
                  </a:moveTo>
                  <a:cubicBezTo>
                    <a:pt x="1814" y="2521"/>
                    <a:pt x="1811" y="2470"/>
                    <a:pt x="1803" y="2431"/>
                  </a:cubicBezTo>
                  <a:cubicBezTo>
                    <a:pt x="1796" y="2391"/>
                    <a:pt x="1783" y="2361"/>
                    <a:pt x="1765" y="2341"/>
                  </a:cubicBezTo>
                  <a:cubicBezTo>
                    <a:pt x="1748" y="2321"/>
                    <a:pt x="1723" y="2311"/>
                    <a:pt x="1692" y="2311"/>
                  </a:cubicBezTo>
                  <a:cubicBezTo>
                    <a:pt x="1647" y="2311"/>
                    <a:pt x="1616" y="2334"/>
                    <a:pt x="1599" y="2379"/>
                  </a:cubicBezTo>
                  <a:cubicBezTo>
                    <a:pt x="1581" y="2424"/>
                    <a:pt x="1572" y="2493"/>
                    <a:pt x="1572" y="2588"/>
                  </a:cubicBezTo>
                  <a:cubicBezTo>
                    <a:pt x="1572" y="2651"/>
                    <a:pt x="1576" y="2704"/>
                    <a:pt x="1584" y="2744"/>
                  </a:cubicBezTo>
                  <a:cubicBezTo>
                    <a:pt x="1591" y="2785"/>
                    <a:pt x="1604" y="2816"/>
                    <a:pt x="1621" y="2837"/>
                  </a:cubicBezTo>
                  <a:cubicBezTo>
                    <a:pt x="1639" y="2858"/>
                    <a:pt x="1663" y="2868"/>
                    <a:pt x="1693" y="2868"/>
                  </a:cubicBezTo>
                  <a:cubicBezTo>
                    <a:pt x="1724" y="2868"/>
                    <a:pt x="1749" y="2857"/>
                    <a:pt x="1766" y="2836"/>
                  </a:cubicBezTo>
                  <a:cubicBezTo>
                    <a:pt x="1784" y="2814"/>
                    <a:pt x="1797" y="2783"/>
                    <a:pt x="1804" y="2742"/>
                  </a:cubicBezTo>
                  <a:cubicBezTo>
                    <a:pt x="1811" y="2702"/>
                    <a:pt x="1814" y="2649"/>
                    <a:pt x="1814" y="2583"/>
                  </a:cubicBezTo>
                  <a:close/>
                  <a:moveTo>
                    <a:pt x="2298" y="2890"/>
                  </a:moveTo>
                  <a:cubicBezTo>
                    <a:pt x="2298" y="2427"/>
                    <a:pt x="2298" y="2427"/>
                    <a:pt x="2298" y="2427"/>
                  </a:cubicBezTo>
                  <a:cubicBezTo>
                    <a:pt x="2211" y="2493"/>
                    <a:pt x="2153" y="2526"/>
                    <a:pt x="2124" y="2526"/>
                  </a:cubicBezTo>
                  <a:cubicBezTo>
                    <a:pt x="2109" y="2526"/>
                    <a:pt x="2097" y="2520"/>
                    <a:pt x="2086" y="2509"/>
                  </a:cubicBezTo>
                  <a:cubicBezTo>
                    <a:pt x="2075" y="2497"/>
                    <a:pt x="2069" y="2484"/>
                    <a:pt x="2069" y="2469"/>
                  </a:cubicBezTo>
                  <a:cubicBezTo>
                    <a:pt x="2069" y="2452"/>
                    <a:pt x="2074" y="2439"/>
                    <a:pt x="2085" y="2431"/>
                  </a:cubicBezTo>
                  <a:cubicBezTo>
                    <a:pt x="2096" y="2423"/>
                    <a:pt x="2115" y="2412"/>
                    <a:pt x="2143" y="2400"/>
                  </a:cubicBezTo>
                  <a:cubicBezTo>
                    <a:pt x="2184" y="2380"/>
                    <a:pt x="2217" y="2360"/>
                    <a:pt x="2241" y="2338"/>
                  </a:cubicBezTo>
                  <a:cubicBezTo>
                    <a:pt x="2266" y="2317"/>
                    <a:pt x="2288" y="2293"/>
                    <a:pt x="2307" y="2267"/>
                  </a:cubicBezTo>
                  <a:cubicBezTo>
                    <a:pt x="2326" y="2240"/>
                    <a:pt x="2338" y="2224"/>
                    <a:pt x="2344" y="2218"/>
                  </a:cubicBezTo>
                  <a:cubicBezTo>
                    <a:pt x="2350" y="2212"/>
                    <a:pt x="2361" y="2209"/>
                    <a:pt x="2377" y="2209"/>
                  </a:cubicBezTo>
                  <a:cubicBezTo>
                    <a:pt x="2395" y="2209"/>
                    <a:pt x="2409" y="2216"/>
                    <a:pt x="2420" y="2229"/>
                  </a:cubicBezTo>
                  <a:cubicBezTo>
                    <a:pt x="2431" y="2243"/>
                    <a:pt x="2436" y="2263"/>
                    <a:pt x="2436" y="2287"/>
                  </a:cubicBezTo>
                  <a:cubicBezTo>
                    <a:pt x="2436" y="2870"/>
                    <a:pt x="2436" y="2870"/>
                    <a:pt x="2436" y="2870"/>
                  </a:cubicBezTo>
                  <a:cubicBezTo>
                    <a:pt x="2436" y="2938"/>
                    <a:pt x="2413" y="2973"/>
                    <a:pt x="2366" y="2973"/>
                  </a:cubicBezTo>
                  <a:cubicBezTo>
                    <a:pt x="2346" y="2973"/>
                    <a:pt x="2329" y="2966"/>
                    <a:pt x="2317" y="2952"/>
                  </a:cubicBezTo>
                  <a:cubicBezTo>
                    <a:pt x="2304" y="2938"/>
                    <a:pt x="2298" y="2917"/>
                    <a:pt x="2298" y="2890"/>
                  </a:cubicBezTo>
                  <a:close/>
                </a:path>
              </a:pathLst>
            </a:custGeom>
            <a:solidFill>
              <a:srgbClr val="FFFFFF"/>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6D6"/>
                </a:solidFill>
                <a:effectLst/>
                <a:uLnTx/>
                <a:uFillTx/>
              </a:endParaRPr>
            </a:p>
          </p:txBody>
        </p:sp>
      </p:grpSp>
    </p:spTree>
    <p:extLst>
      <p:ext uri="{BB962C8B-B14F-4D97-AF65-F5344CB8AC3E}">
        <p14:creationId xmlns:p14="http://schemas.microsoft.com/office/powerpoint/2010/main" val="32696517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500"/>
                                        <p:tgtEl>
                                          <p:spTgt spid="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100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2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childTnLst>
                                </p:cTn>
                              </p:par>
                              <p:par>
                                <p:cTn id="26" presetID="22"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000"/>
                                        <p:tgtEl>
                                          <p:spTgt spid="16"/>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childTnLst>
                                </p:cTn>
                              </p:par>
                              <p:par>
                                <p:cTn id="33" presetID="22"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a:xfrm rot="7949174">
            <a:off x="1871618" y="1696779"/>
            <a:ext cx="1045410" cy="665186"/>
          </a:xfrm>
          <a:prstGeom prst="rightArrow">
            <a:avLst>
              <a:gd name="adj1" fmla="val 49008"/>
              <a:gd name="adj2" fmla="val 50000"/>
            </a:avLst>
          </a:prstGeom>
          <a:gradFill flip="none" rotWithShape="1">
            <a:gsLst>
              <a:gs pos="0">
                <a:schemeClr val="accent3">
                  <a:lumMod val="75000"/>
                </a:schemeClr>
              </a:gs>
              <a:gs pos="87000">
                <a:schemeClr val="accent3">
                  <a:lumMod val="90000"/>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200"/>
              </a:spcBef>
              <a:spcAft>
                <a:spcPts val="0"/>
              </a:spcAft>
              <a:defRPr/>
            </a:pPr>
            <a:endParaRPr lang="en-US" sz="2000" dirty="0">
              <a:solidFill>
                <a:srgbClr val="FFFFFF"/>
              </a:solidFill>
            </a:endParaRPr>
          </a:p>
        </p:txBody>
      </p:sp>
      <p:sp>
        <p:nvSpPr>
          <p:cNvPr id="72" name="Right Arrow 71"/>
          <p:cNvSpPr/>
          <p:nvPr/>
        </p:nvSpPr>
        <p:spPr>
          <a:xfrm rot="13650826" flipH="1">
            <a:off x="6219479" y="1696779"/>
            <a:ext cx="1045410" cy="665186"/>
          </a:xfrm>
          <a:prstGeom prst="rightArrow">
            <a:avLst>
              <a:gd name="adj1" fmla="val 49008"/>
              <a:gd name="adj2" fmla="val 50000"/>
            </a:avLst>
          </a:prstGeom>
          <a:gradFill flip="none" rotWithShape="1">
            <a:gsLst>
              <a:gs pos="0">
                <a:schemeClr val="accent3">
                  <a:lumMod val="75000"/>
                </a:schemeClr>
              </a:gs>
              <a:gs pos="87000">
                <a:schemeClr val="accent3">
                  <a:lumMod val="90000"/>
                  <a:alpha val="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200"/>
              </a:spcBef>
              <a:spcAft>
                <a:spcPts val="0"/>
              </a:spcAft>
              <a:defRPr/>
            </a:pPr>
            <a:endParaRPr lang="en-US" sz="2000" dirty="0">
              <a:solidFill>
                <a:srgbClr val="FFFFFF"/>
              </a:solidFill>
            </a:endParaRPr>
          </a:p>
        </p:txBody>
      </p:sp>
      <p:sp>
        <p:nvSpPr>
          <p:cNvPr id="6" name="Title 5"/>
          <p:cNvSpPr>
            <a:spLocks noGrp="1"/>
          </p:cNvSpPr>
          <p:nvPr>
            <p:ph type="ctrTitle"/>
          </p:nvPr>
        </p:nvSpPr>
        <p:spPr/>
        <p:txBody>
          <a:bodyPr/>
          <a:lstStyle/>
          <a:p>
            <a:r>
              <a:rPr lang="en-US" dirty="0" smtClean="0"/>
              <a:t>Cisco’s Earlier Research Showed IoE Represents</a:t>
            </a:r>
            <a:br>
              <a:rPr lang="en-US" dirty="0" smtClean="0"/>
            </a:br>
            <a:r>
              <a:rPr lang="en-US" dirty="0" smtClean="0"/>
              <a:t>$19 Trillion in Value for Companies and Governments</a:t>
            </a:r>
            <a:endParaRPr lang="en-US" dirty="0"/>
          </a:p>
        </p:txBody>
      </p:sp>
      <p:sp>
        <p:nvSpPr>
          <p:cNvPr id="2" name="TextBox 1"/>
          <p:cNvSpPr txBox="1"/>
          <p:nvPr/>
        </p:nvSpPr>
        <p:spPr>
          <a:xfrm>
            <a:off x="-1160174" y="4304376"/>
            <a:ext cx="184731" cy="369332"/>
          </a:xfrm>
          <a:prstGeom prst="rect">
            <a:avLst/>
          </a:prstGeom>
          <a:noFill/>
        </p:spPr>
        <p:txBody>
          <a:bodyPr wrap="none" rtlCol="0">
            <a:spAutoFit/>
          </a:bodyPr>
          <a:lstStyle/>
          <a:p>
            <a:endParaRPr lang="en-US" dirty="0"/>
          </a:p>
        </p:txBody>
      </p:sp>
      <p:grpSp>
        <p:nvGrpSpPr>
          <p:cNvPr id="42" name="Group 7"/>
          <p:cNvGrpSpPr>
            <a:grpSpLocks/>
          </p:cNvGrpSpPr>
          <p:nvPr/>
        </p:nvGrpSpPr>
        <p:grpSpPr bwMode="auto">
          <a:xfrm>
            <a:off x="2672418" y="1109271"/>
            <a:ext cx="3791671" cy="1700941"/>
            <a:chOff x="3188128" y="1740864"/>
            <a:chExt cx="2767745" cy="2365089"/>
          </a:xfrm>
        </p:grpSpPr>
        <p:sp>
          <p:nvSpPr>
            <p:cNvPr id="45" name="Rectangle 44"/>
            <p:cNvSpPr/>
            <p:nvPr/>
          </p:nvSpPr>
          <p:spPr>
            <a:xfrm>
              <a:off x="3188128" y="2175979"/>
              <a:ext cx="2767745" cy="1929974"/>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 Same Side Corner Rectangle 46"/>
            <p:cNvSpPr/>
            <p:nvPr/>
          </p:nvSpPr>
          <p:spPr>
            <a:xfrm>
              <a:off x="3188128" y="1740864"/>
              <a:ext cx="2767745" cy="435114"/>
            </a:xfrm>
            <a:prstGeom prst="round2SameRect">
              <a:avLst/>
            </a:prstGeom>
            <a:gradFill flip="none" rotWithShape="1">
              <a:gsLst>
                <a:gs pos="0">
                  <a:schemeClr val="accent1"/>
                </a:gs>
                <a:gs pos="100000">
                  <a:srgbClr val="494F87"/>
                </a:gs>
              </a:gsLst>
              <a:lin ang="16200000" scaled="1"/>
              <a:tileRect/>
            </a:gradFill>
            <a:ln w="76200">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48" name="Rectangle 47"/>
            <p:cNvSpPr/>
            <p:nvPr/>
          </p:nvSpPr>
          <p:spPr>
            <a:xfrm>
              <a:off x="3298646" y="1777592"/>
              <a:ext cx="2546710" cy="353060"/>
            </a:xfrm>
            <a:prstGeom prst="rect">
              <a:avLst/>
            </a:prstGeom>
          </p:spPr>
          <p:txBody>
            <a:bodyPr lIns="0" tIns="0" rIns="0" bIns="0" anchor="ctr">
              <a:spAutoFit/>
            </a:bodyPr>
            <a:lstStyle/>
            <a:p>
              <a:pPr algn="ctr">
                <a:lnSpc>
                  <a:spcPct val="90000"/>
                </a:lnSpc>
                <a:spcAft>
                  <a:spcPts val="1200"/>
                </a:spcAft>
              </a:pPr>
              <a:r>
                <a:rPr lang="en-US" dirty="0" smtClean="0">
                  <a:solidFill>
                    <a:schemeClr val="bg1"/>
                  </a:solidFill>
                </a:rPr>
                <a:t>IoE Value </a:t>
              </a:r>
              <a:r>
                <a:rPr lang="en-US" dirty="0">
                  <a:solidFill>
                    <a:schemeClr val="bg1"/>
                  </a:solidFill>
                </a:rPr>
                <a:t>at Stake</a:t>
              </a:r>
            </a:p>
          </p:txBody>
        </p:sp>
        <p:sp>
          <p:nvSpPr>
            <p:cNvPr id="50" name="Rectangle 49"/>
            <p:cNvSpPr/>
            <p:nvPr/>
          </p:nvSpPr>
          <p:spPr>
            <a:xfrm>
              <a:off x="3428999" y="2219197"/>
              <a:ext cx="2286000" cy="1292410"/>
            </a:xfrm>
            <a:prstGeom prst="rect">
              <a:avLst/>
            </a:prstGeom>
          </p:spPr>
          <p:txBody>
            <a:bodyPr>
              <a:spAutoFit/>
            </a:bodyPr>
            <a:lstStyle/>
            <a:p>
              <a:pPr algn="ctr" defTabSz="1028700" fontAlgn="auto">
                <a:lnSpc>
                  <a:spcPct val="95000"/>
                </a:lnSpc>
                <a:spcBef>
                  <a:spcPts val="0"/>
                </a:spcBef>
                <a:spcAft>
                  <a:spcPts val="0"/>
                </a:spcAft>
                <a:defRPr/>
              </a:pPr>
              <a:r>
                <a:rPr lang="en-US" sz="3600" b="1" baseline="30000" dirty="0">
                  <a:gradFill>
                    <a:gsLst>
                      <a:gs pos="0">
                        <a:schemeClr val="tx2"/>
                      </a:gs>
                      <a:gs pos="100000">
                        <a:schemeClr val="tx2">
                          <a:lumMod val="60000"/>
                          <a:lumOff val="40000"/>
                        </a:schemeClr>
                      </a:gs>
                    </a:gsLst>
                    <a:lin ang="12000000" scaled="0"/>
                  </a:gradFill>
                  <a:latin typeface="+mn-lt"/>
                  <a:ea typeface="+mn-ea"/>
                </a:rPr>
                <a:t>$</a:t>
              </a:r>
              <a:r>
                <a:rPr lang="en-US" sz="4400" b="1" dirty="0">
                  <a:gradFill>
                    <a:gsLst>
                      <a:gs pos="0">
                        <a:schemeClr val="tx2"/>
                      </a:gs>
                      <a:gs pos="100000">
                        <a:schemeClr val="tx2">
                          <a:lumMod val="60000"/>
                          <a:lumOff val="40000"/>
                        </a:schemeClr>
                      </a:gs>
                    </a:gsLst>
                    <a:lin ang="12000000" scaled="0"/>
                  </a:gradFill>
                  <a:latin typeface="+mn-lt"/>
                  <a:ea typeface="+mn-ea"/>
                </a:rPr>
                <a:t>19.0</a:t>
              </a:r>
              <a:r>
                <a:rPr lang="en-US" sz="4400" b="1" baseline="30000" dirty="0">
                  <a:gradFill>
                    <a:gsLst>
                      <a:gs pos="0">
                        <a:schemeClr val="tx2"/>
                      </a:gs>
                      <a:gs pos="100000">
                        <a:schemeClr val="tx2">
                          <a:lumMod val="60000"/>
                          <a:lumOff val="40000"/>
                        </a:schemeClr>
                      </a:gs>
                    </a:gsLst>
                    <a:lin ang="12000000" scaled="0"/>
                  </a:gradFill>
                  <a:latin typeface="+mn-lt"/>
                  <a:ea typeface="+mn-ea"/>
                </a:rPr>
                <a:t>*</a:t>
              </a:r>
              <a:r>
                <a:rPr lang="en-US" sz="3600" b="1" dirty="0">
                  <a:gradFill>
                    <a:gsLst>
                      <a:gs pos="0">
                        <a:schemeClr val="tx2"/>
                      </a:gs>
                      <a:gs pos="100000">
                        <a:schemeClr val="tx2">
                          <a:lumMod val="60000"/>
                          <a:lumOff val="40000"/>
                        </a:schemeClr>
                      </a:gs>
                    </a:gsLst>
                    <a:lin ang="12000000" scaled="0"/>
                  </a:gradFill>
                  <a:latin typeface="+mn-lt"/>
                  <a:ea typeface="+mn-ea"/>
                </a:rPr>
                <a:t> </a:t>
              </a:r>
            </a:p>
            <a:p>
              <a:pPr algn="ctr" fontAlgn="auto">
                <a:lnSpc>
                  <a:spcPct val="70000"/>
                </a:lnSpc>
                <a:spcBef>
                  <a:spcPts val="0"/>
                </a:spcBef>
                <a:spcAft>
                  <a:spcPts val="0"/>
                </a:spcAft>
                <a:defRPr/>
              </a:pPr>
              <a:r>
                <a:rPr lang="en-US" sz="1600" dirty="0">
                  <a:solidFill>
                    <a:schemeClr val="tx2"/>
                  </a:solidFill>
                  <a:latin typeface="+mn-lt"/>
                  <a:ea typeface="+mn-ea"/>
                </a:rPr>
                <a:t>Trillion</a:t>
              </a:r>
            </a:p>
          </p:txBody>
        </p:sp>
      </p:grpSp>
      <p:grpSp>
        <p:nvGrpSpPr>
          <p:cNvPr id="4" name="Group 3"/>
          <p:cNvGrpSpPr/>
          <p:nvPr/>
        </p:nvGrpSpPr>
        <p:grpSpPr>
          <a:xfrm>
            <a:off x="365125" y="2533767"/>
            <a:ext cx="4236717" cy="2217413"/>
            <a:chOff x="477522" y="2563747"/>
            <a:chExt cx="4236717" cy="2217413"/>
          </a:xfrm>
        </p:grpSpPr>
        <p:sp>
          <p:nvSpPr>
            <p:cNvPr id="67" name="Rectangle 66"/>
            <p:cNvSpPr/>
            <p:nvPr/>
          </p:nvSpPr>
          <p:spPr bwMode="auto">
            <a:xfrm>
              <a:off x="477522" y="2782958"/>
              <a:ext cx="4046754" cy="1917633"/>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bwMode="auto">
            <a:xfrm>
              <a:off x="829657" y="2795983"/>
              <a:ext cx="3341954" cy="907941"/>
            </a:xfrm>
            <a:prstGeom prst="rect">
              <a:avLst/>
            </a:prstGeom>
          </p:spPr>
          <p:txBody>
            <a:bodyPr>
              <a:spAutoFit/>
            </a:bodyPr>
            <a:lstStyle/>
            <a:p>
              <a:pPr algn="ctr" defTabSz="1028700" fontAlgn="auto">
                <a:lnSpc>
                  <a:spcPct val="95000"/>
                </a:lnSpc>
                <a:spcBef>
                  <a:spcPts val="0"/>
                </a:spcBef>
                <a:spcAft>
                  <a:spcPts val="0"/>
                </a:spcAft>
                <a:defRPr/>
              </a:pPr>
              <a:r>
                <a:rPr lang="en-US" sz="3600" b="1" baseline="30000" dirty="0">
                  <a:gradFill>
                    <a:gsLst>
                      <a:gs pos="100000">
                        <a:schemeClr val="accent6"/>
                      </a:gs>
                      <a:gs pos="0">
                        <a:schemeClr val="accent5"/>
                      </a:gs>
                    </a:gsLst>
                    <a:lin ang="13500000" scaled="1"/>
                  </a:gradFill>
                  <a:latin typeface="+mn-lt"/>
                  <a:ea typeface="+mn-ea"/>
                </a:rPr>
                <a:t>$</a:t>
              </a:r>
              <a:r>
                <a:rPr lang="en-US" sz="4400" b="1" dirty="0">
                  <a:gradFill>
                    <a:gsLst>
                      <a:gs pos="100000">
                        <a:schemeClr val="accent6"/>
                      </a:gs>
                      <a:gs pos="0">
                        <a:schemeClr val="accent5"/>
                      </a:gs>
                    </a:gsLst>
                    <a:lin ang="13500000" scaled="1"/>
                  </a:gradFill>
                  <a:latin typeface="+mn-lt"/>
                  <a:ea typeface="+mn-ea"/>
                </a:rPr>
                <a:t>14.4T</a:t>
              </a:r>
              <a:endParaRPr lang="en-US" sz="3600" b="1" dirty="0">
                <a:gradFill>
                  <a:gsLst>
                    <a:gs pos="100000">
                      <a:schemeClr val="accent6"/>
                    </a:gs>
                    <a:gs pos="0">
                      <a:schemeClr val="accent5"/>
                    </a:gs>
                  </a:gsLst>
                  <a:lin ang="13500000" scaled="1"/>
                </a:gradFill>
                <a:latin typeface="+mn-lt"/>
                <a:ea typeface="+mn-ea"/>
              </a:endParaRPr>
            </a:p>
            <a:p>
              <a:pPr algn="ctr" fontAlgn="auto">
                <a:lnSpc>
                  <a:spcPct val="70000"/>
                </a:lnSpc>
                <a:spcBef>
                  <a:spcPts val="0"/>
                </a:spcBef>
                <a:spcAft>
                  <a:spcPts val="0"/>
                </a:spcAft>
                <a:defRPr/>
              </a:pPr>
              <a:r>
                <a:rPr lang="en-US" sz="1600" dirty="0">
                  <a:solidFill>
                    <a:schemeClr val="accent6">
                      <a:lumMod val="50000"/>
                    </a:schemeClr>
                  </a:solidFill>
                  <a:latin typeface="+mn-lt"/>
                  <a:ea typeface="+mn-ea"/>
                </a:rPr>
                <a:t>Private Sector</a:t>
              </a:r>
            </a:p>
          </p:txBody>
        </p:sp>
        <p:sp>
          <p:nvSpPr>
            <p:cNvPr id="64" name="Rectangle 63"/>
            <p:cNvSpPr/>
            <p:nvPr/>
          </p:nvSpPr>
          <p:spPr bwMode="auto">
            <a:xfrm>
              <a:off x="556514" y="3692801"/>
              <a:ext cx="4045965" cy="276999"/>
            </a:xfrm>
            <a:prstGeom prst="rect">
              <a:avLst/>
            </a:prstGeom>
          </p:spPr>
          <p:txBody>
            <a:bodyPr wrap="square">
              <a:spAutoFit/>
            </a:bodyPr>
            <a:lstStyle/>
            <a:p>
              <a:pPr fontAlgn="auto">
                <a:spcBef>
                  <a:spcPts val="0"/>
                </a:spcBef>
                <a:spcAft>
                  <a:spcPts val="0"/>
                </a:spcAft>
                <a:defRPr/>
              </a:pPr>
              <a:r>
                <a:rPr lang="en-US" sz="1200" dirty="0">
                  <a:solidFill>
                    <a:schemeClr val="tx2"/>
                  </a:solidFill>
                  <a:latin typeface="+mn-lt"/>
                  <a:ea typeface="+mn-ea"/>
                </a:rPr>
                <a:t>Includes both industry-specific and horizontal use </a:t>
              </a:r>
              <a:r>
                <a:rPr lang="en-US" sz="1200" dirty="0" smtClean="0">
                  <a:solidFill>
                    <a:schemeClr val="tx2"/>
                  </a:solidFill>
                  <a:latin typeface="+mn-lt"/>
                  <a:ea typeface="+mn-ea"/>
                </a:rPr>
                <a:t>cases</a:t>
              </a:r>
              <a:endParaRPr lang="en-US" sz="1200" dirty="0">
                <a:solidFill>
                  <a:schemeClr val="tx2"/>
                </a:solidFill>
                <a:latin typeface="+mn-lt"/>
                <a:ea typeface="+mn-ea"/>
              </a:endParaRPr>
            </a:p>
          </p:txBody>
        </p:sp>
        <p:sp>
          <p:nvSpPr>
            <p:cNvPr id="65" name="Rectangle 64"/>
            <p:cNvSpPr/>
            <p:nvPr/>
          </p:nvSpPr>
          <p:spPr bwMode="auto">
            <a:xfrm>
              <a:off x="651898" y="4073274"/>
              <a:ext cx="4062341" cy="707886"/>
            </a:xfrm>
            <a:prstGeom prst="rect">
              <a:avLst/>
            </a:prstGeom>
          </p:spPr>
          <p:txBody>
            <a:bodyPr wrap="square" numCol="2">
              <a:spAutoFit/>
            </a:bodyPr>
            <a:lstStyle/>
            <a:p>
              <a:pPr marL="114300" indent="-114300" fontAlgn="auto">
                <a:spcBef>
                  <a:spcPts val="0"/>
                </a:spcBef>
                <a:spcAft>
                  <a:spcPts val="0"/>
                </a:spcAft>
                <a:buFont typeface="Wingdings" pitchFamily="2" charset="2"/>
                <a:buChar char="§"/>
                <a:defRPr/>
              </a:pPr>
              <a:r>
                <a:rPr lang="en-US" sz="1000" dirty="0" smtClean="0">
                  <a:solidFill>
                    <a:schemeClr val="tx2"/>
                  </a:solidFill>
                </a:rPr>
                <a:t>Customer Experience: $</a:t>
              </a:r>
              <a:r>
                <a:rPr lang="en-US" sz="1000" dirty="0" err="1" smtClean="0">
                  <a:solidFill>
                    <a:schemeClr val="tx2"/>
                  </a:solidFill>
                </a:rPr>
                <a:t>3.7T</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Innovation: $</a:t>
              </a:r>
              <a:r>
                <a:rPr lang="en-US" sz="1000" dirty="0" err="1" smtClean="0">
                  <a:solidFill>
                    <a:schemeClr val="tx2"/>
                  </a:solidFill>
                </a:rPr>
                <a:t>3.0T</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Employee Productivity: $</a:t>
              </a:r>
              <a:r>
                <a:rPr lang="en-US" sz="1000" dirty="0" err="1" smtClean="0">
                  <a:solidFill>
                    <a:schemeClr val="tx2"/>
                  </a:solidFill>
                </a:rPr>
                <a:t>2.5T</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Supply Chain: $</a:t>
              </a:r>
              <a:r>
                <a:rPr lang="en-US" sz="1000" dirty="0" err="1" smtClean="0">
                  <a:solidFill>
                    <a:schemeClr val="tx2"/>
                  </a:solidFill>
                </a:rPr>
                <a:t>2.7T</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Asset Utilization</a:t>
              </a:r>
              <a:r>
                <a:rPr lang="en-US" sz="1000" dirty="0" smtClean="0">
                  <a:solidFill>
                    <a:schemeClr val="tx2"/>
                  </a:solidFill>
                </a:rPr>
                <a:t>: $</a:t>
              </a:r>
              <a:r>
                <a:rPr lang="en-US" sz="1000" dirty="0" smtClean="0">
                  <a:solidFill>
                    <a:schemeClr val="tx2"/>
                  </a:solidFill>
                </a:rPr>
                <a:t>2.5T</a:t>
              </a:r>
            </a:p>
          </p:txBody>
        </p:sp>
        <p:sp>
          <p:nvSpPr>
            <p:cNvPr id="43" name="Round Same Side Corner Rectangle 42"/>
            <p:cNvSpPr/>
            <p:nvPr/>
          </p:nvSpPr>
          <p:spPr bwMode="auto">
            <a:xfrm>
              <a:off x="477522" y="2563747"/>
              <a:ext cx="4046754" cy="258966"/>
            </a:xfrm>
            <a:prstGeom prst="round2Same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grpSp>
      <p:grpSp>
        <p:nvGrpSpPr>
          <p:cNvPr id="5" name="Group 4"/>
          <p:cNvGrpSpPr/>
          <p:nvPr/>
        </p:nvGrpSpPr>
        <p:grpSpPr>
          <a:xfrm>
            <a:off x="4732121" y="2533767"/>
            <a:ext cx="4046754" cy="2271732"/>
            <a:chOff x="4619726" y="2563747"/>
            <a:chExt cx="4046754" cy="2271732"/>
          </a:xfrm>
        </p:grpSpPr>
        <p:sp>
          <p:nvSpPr>
            <p:cNvPr id="59" name="Rectangle 58"/>
            <p:cNvSpPr/>
            <p:nvPr/>
          </p:nvSpPr>
          <p:spPr bwMode="auto">
            <a:xfrm>
              <a:off x="4619726" y="2782958"/>
              <a:ext cx="4046754" cy="1917630"/>
            </a:xfrm>
            <a:prstGeom prst="rect">
              <a:avLst/>
            </a:prstGeom>
            <a:gradFill flip="none" rotWithShape="1">
              <a:gsLst>
                <a:gs pos="0">
                  <a:srgbClr val="EDEDEF">
                    <a:alpha val="0"/>
                  </a:srgbClr>
                </a:gs>
                <a:gs pos="100000">
                  <a:schemeClr val="accent4">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bwMode="auto">
            <a:xfrm>
              <a:off x="4673600" y="4073274"/>
              <a:ext cx="3992879" cy="762205"/>
            </a:xfrm>
            <a:prstGeom prst="rect">
              <a:avLst/>
            </a:prstGeom>
          </p:spPr>
          <p:txBody>
            <a:bodyPr wrap="square" numCol="2">
              <a:spAutoFit/>
            </a:bodyPr>
            <a:lstStyle/>
            <a:p>
              <a:pPr marL="114300" indent="-114300" fontAlgn="auto">
                <a:spcBef>
                  <a:spcPts val="0"/>
                </a:spcBef>
                <a:spcAft>
                  <a:spcPts val="0"/>
                </a:spcAft>
                <a:buFont typeface="Wingdings" pitchFamily="2" charset="2"/>
                <a:buChar char="§"/>
                <a:defRPr/>
              </a:pPr>
              <a:r>
                <a:rPr lang="en-US" sz="1000" dirty="0" smtClean="0">
                  <a:solidFill>
                    <a:schemeClr val="tx2"/>
                  </a:solidFill>
                </a:rPr>
                <a:t>Increased Revenue: $</a:t>
              </a:r>
              <a:r>
                <a:rPr lang="en-US" sz="1000" dirty="0" err="1" smtClean="0">
                  <a:solidFill>
                    <a:schemeClr val="tx2"/>
                  </a:solidFill>
                </a:rPr>
                <a:t>125B</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Reduced Cost: $</a:t>
              </a:r>
              <a:r>
                <a:rPr lang="en-US" sz="1000" dirty="0" err="1" smtClean="0">
                  <a:solidFill>
                    <a:schemeClr val="tx2"/>
                  </a:solidFill>
                </a:rPr>
                <a:t>740B</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Employee Productivity: $</a:t>
              </a:r>
              <a:r>
                <a:rPr lang="en-US" sz="1000" dirty="0" err="1" smtClean="0">
                  <a:solidFill>
                    <a:schemeClr val="tx2"/>
                  </a:solidFill>
                </a:rPr>
                <a:t>1.8T</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Connected Defense: $</a:t>
              </a:r>
              <a:r>
                <a:rPr lang="en-US" sz="1000" dirty="0" err="1" smtClean="0">
                  <a:solidFill>
                    <a:schemeClr val="tx2"/>
                  </a:solidFill>
                </a:rPr>
                <a:t>1.5T</a:t>
              </a:r>
              <a:endParaRPr lang="en-US" sz="1000" dirty="0" smtClean="0">
                <a:solidFill>
                  <a:schemeClr val="tx2"/>
                </a:solidFill>
              </a:endParaRPr>
            </a:p>
            <a:p>
              <a:pPr marL="114300" indent="-114300" fontAlgn="auto">
                <a:spcBef>
                  <a:spcPts val="0"/>
                </a:spcBef>
                <a:spcAft>
                  <a:spcPts val="0"/>
                </a:spcAft>
                <a:buFont typeface="Wingdings" pitchFamily="2" charset="2"/>
                <a:buChar char="§"/>
                <a:defRPr/>
              </a:pPr>
              <a:r>
                <a:rPr lang="en-US" sz="1000" dirty="0" smtClean="0">
                  <a:solidFill>
                    <a:schemeClr val="tx2"/>
                  </a:solidFill>
                </a:rPr>
                <a:t>Citizen Experience: $</a:t>
              </a:r>
              <a:r>
                <a:rPr lang="en-US" sz="1000" dirty="0" err="1" smtClean="0">
                  <a:solidFill>
                    <a:schemeClr val="tx2"/>
                  </a:solidFill>
                </a:rPr>
                <a:t>412B</a:t>
              </a:r>
              <a:endParaRPr lang="en-US" sz="1000" dirty="0" smtClean="0">
                <a:solidFill>
                  <a:schemeClr val="tx2"/>
                </a:solidFill>
              </a:endParaRPr>
            </a:p>
          </p:txBody>
        </p:sp>
        <p:sp>
          <p:nvSpPr>
            <p:cNvPr id="62" name="Rectangle 61"/>
            <p:cNvSpPr/>
            <p:nvPr/>
          </p:nvSpPr>
          <p:spPr bwMode="auto">
            <a:xfrm>
              <a:off x="4972385" y="2795983"/>
              <a:ext cx="3341954" cy="907941"/>
            </a:xfrm>
            <a:prstGeom prst="rect">
              <a:avLst/>
            </a:prstGeom>
          </p:spPr>
          <p:txBody>
            <a:bodyPr>
              <a:spAutoFit/>
            </a:bodyPr>
            <a:lstStyle/>
            <a:p>
              <a:pPr algn="ctr" defTabSz="1028700" fontAlgn="auto">
                <a:lnSpc>
                  <a:spcPct val="95000"/>
                </a:lnSpc>
                <a:spcBef>
                  <a:spcPts val="0"/>
                </a:spcBef>
                <a:spcAft>
                  <a:spcPts val="0"/>
                </a:spcAft>
                <a:defRPr/>
              </a:pPr>
              <a:r>
                <a:rPr lang="en-US" sz="3600" b="1" baseline="30000" dirty="0">
                  <a:gradFill>
                    <a:gsLst>
                      <a:gs pos="100000">
                        <a:schemeClr val="accent6"/>
                      </a:gs>
                      <a:gs pos="0">
                        <a:schemeClr val="accent5"/>
                      </a:gs>
                    </a:gsLst>
                    <a:lin ang="13500000" scaled="1"/>
                  </a:gradFill>
                  <a:latin typeface="+mn-lt"/>
                  <a:ea typeface="+mn-ea"/>
                </a:rPr>
                <a:t>$</a:t>
              </a:r>
              <a:r>
                <a:rPr lang="en-US" sz="4400" b="1" dirty="0">
                  <a:gradFill>
                    <a:gsLst>
                      <a:gs pos="100000">
                        <a:schemeClr val="accent6"/>
                      </a:gs>
                      <a:gs pos="0">
                        <a:schemeClr val="accent5"/>
                      </a:gs>
                    </a:gsLst>
                    <a:lin ang="13500000" scaled="1"/>
                  </a:gradFill>
                  <a:latin typeface="+mn-lt"/>
                  <a:ea typeface="+mn-ea"/>
                </a:rPr>
                <a:t>4.6T</a:t>
              </a:r>
              <a:endParaRPr lang="en-US" sz="3600" b="1" dirty="0">
                <a:gradFill>
                  <a:gsLst>
                    <a:gs pos="100000">
                      <a:schemeClr val="accent6"/>
                    </a:gs>
                    <a:gs pos="0">
                      <a:schemeClr val="accent5"/>
                    </a:gs>
                  </a:gsLst>
                  <a:lin ang="13500000" scaled="1"/>
                </a:gradFill>
                <a:latin typeface="+mn-lt"/>
                <a:ea typeface="+mn-ea"/>
              </a:endParaRPr>
            </a:p>
            <a:p>
              <a:pPr algn="ctr" fontAlgn="auto">
                <a:lnSpc>
                  <a:spcPct val="70000"/>
                </a:lnSpc>
                <a:spcBef>
                  <a:spcPts val="0"/>
                </a:spcBef>
                <a:spcAft>
                  <a:spcPts val="0"/>
                </a:spcAft>
                <a:defRPr/>
              </a:pPr>
              <a:r>
                <a:rPr lang="en-US" sz="1600" dirty="0">
                  <a:solidFill>
                    <a:schemeClr val="accent6">
                      <a:lumMod val="50000"/>
                    </a:schemeClr>
                  </a:solidFill>
                  <a:latin typeface="+mn-lt"/>
                  <a:ea typeface="+mn-ea"/>
                </a:rPr>
                <a:t>Public Sector</a:t>
              </a:r>
            </a:p>
          </p:txBody>
        </p:sp>
        <p:sp>
          <p:nvSpPr>
            <p:cNvPr id="58" name="Rectangle 57"/>
            <p:cNvSpPr/>
            <p:nvPr/>
          </p:nvSpPr>
          <p:spPr bwMode="auto">
            <a:xfrm>
              <a:off x="4698719" y="3692801"/>
              <a:ext cx="3888766" cy="497091"/>
            </a:xfrm>
            <a:prstGeom prst="rect">
              <a:avLst/>
            </a:prstGeom>
          </p:spPr>
          <p:txBody>
            <a:bodyPr>
              <a:spAutoFit/>
            </a:bodyPr>
            <a:lstStyle/>
            <a:p>
              <a:pPr fontAlgn="auto">
                <a:spcBef>
                  <a:spcPts val="0"/>
                </a:spcBef>
                <a:spcAft>
                  <a:spcPts val="0"/>
                </a:spcAft>
                <a:defRPr/>
              </a:pPr>
              <a:r>
                <a:rPr lang="en-US" sz="1200" dirty="0">
                  <a:solidFill>
                    <a:schemeClr val="tx2"/>
                  </a:solidFill>
                  <a:latin typeface="+mn-lt"/>
                  <a:ea typeface="+mn-ea"/>
                </a:rPr>
                <a:t>Includes cities, agencies, and verticals such as healthcare, education, defense </a:t>
              </a:r>
            </a:p>
          </p:txBody>
        </p:sp>
        <p:sp>
          <p:nvSpPr>
            <p:cNvPr id="44" name="Round Same Side Corner Rectangle 43"/>
            <p:cNvSpPr/>
            <p:nvPr/>
          </p:nvSpPr>
          <p:spPr bwMode="auto">
            <a:xfrm>
              <a:off x="4619726" y="2563747"/>
              <a:ext cx="4046754" cy="258966"/>
            </a:xfrm>
            <a:prstGeom prst="round2Same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600" dirty="0"/>
            </a:p>
          </p:txBody>
        </p:sp>
      </p:grpSp>
    </p:spTree>
    <p:extLst>
      <p:ext uri="{BB962C8B-B14F-4D97-AF65-F5344CB8AC3E}">
        <p14:creationId xmlns:p14="http://schemas.microsoft.com/office/powerpoint/2010/main" val="5073595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up)">
                                      <p:cBhvr>
                                        <p:cTn id="10" dur="500"/>
                                        <p:tgtEl>
                                          <p:spTgt spid="7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09272"/>
            <a:ext cx="9144000" cy="359131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p:nvPr>
        </p:nvSpPr>
        <p:spPr/>
        <p:txBody>
          <a:bodyPr/>
          <a:lstStyle/>
          <a:p>
            <a:r>
              <a:rPr lang="en-US" dirty="0" smtClean="0"/>
              <a:t>Building on this Research, Cisco Studied </a:t>
            </a:r>
            <a:r>
              <a:rPr lang="en-US" dirty="0" smtClean="0"/>
              <a:t>40 </a:t>
            </a:r>
            <a:r>
              <a:rPr lang="en-US" dirty="0" smtClean="0"/>
              <a:t>Public Sector </a:t>
            </a:r>
            <a:r>
              <a:rPr lang="en-US" dirty="0" smtClean="0"/>
              <a:t>Organizations Currently Benefiting </a:t>
            </a:r>
            <a:r>
              <a:rPr lang="en-US" dirty="0" smtClean="0"/>
              <a:t>from </a:t>
            </a:r>
            <a:r>
              <a:rPr lang="en-US" dirty="0" err="1" smtClean="0"/>
              <a:t>IoE</a:t>
            </a:r>
            <a:r>
              <a:rPr lang="en-US" dirty="0" smtClean="0"/>
              <a:t> </a:t>
            </a:r>
            <a:endParaRPr lang="en-US" dirty="0"/>
          </a:p>
        </p:txBody>
      </p:sp>
      <p:sp>
        <p:nvSpPr>
          <p:cNvPr id="2" name="TextBox 1"/>
          <p:cNvSpPr txBox="1"/>
          <p:nvPr/>
        </p:nvSpPr>
        <p:spPr>
          <a:xfrm>
            <a:off x="-1160174" y="4304376"/>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5125" y="1244715"/>
            <a:ext cx="2747170" cy="1943350"/>
          </a:xfrm>
          <a:prstGeom prst="rect">
            <a:avLst/>
          </a:prstGeom>
          <a:ln w="9525">
            <a:solidFill>
              <a:schemeClr val="bg1">
                <a:lumMod val="75000"/>
              </a:schemeClr>
            </a:solidFill>
            <a:miter lim="800000"/>
          </a:ln>
          <a:effectLst/>
        </p:spPr>
      </p:pic>
      <p:sp>
        <p:nvSpPr>
          <p:cNvPr id="8" name="TextBox 7"/>
          <p:cNvSpPr txBox="1"/>
          <p:nvPr/>
        </p:nvSpPr>
        <p:spPr>
          <a:xfrm>
            <a:off x="395240" y="3389859"/>
            <a:ext cx="8383635" cy="1132618"/>
          </a:xfrm>
          <a:prstGeom prst="rect">
            <a:avLst/>
          </a:prstGeom>
          <a:noFill/>
        </p:spPr>
        <p:txBody>
          <a:bodyPr wrap="square" rtlCol="0">
            <a:spAutoFit/>
          </a:bodyPr>
          <a:lstStyle/>
          <a:p>
            <a:pPr marL="280976" indent="-223828" defTabSz="685862">
              <a:lnSpc>
                <a:spcPct val="95000"/>
              </a:lnSpc>
              <a:spcBef>
                <a:spcPts val="400"/>
              </a:spcBef>
              <a:buClr>
                <a:schemeClr val="tx2"/>
              </a:buClr>
              <a:buSzPct val="80000"/>
              <a:buFont typeface="Wingdings" panose="05000000000000000000" pitchFamily="2" charset="2"/>
              <a:buChar char="§"/>
            </a:pPr>
            <a:r>
              <a:rPr lang="en-US" sz="1600" dirty="0">
                <a:solidFill>
                  <a:schemeClr val="tx2"/>
                </a:solidFill>
                <a:cs typeface="CiscoSans ExtraLight"/>
              </a:rPr>
              <a:t>Global study of IoE capabilities across 40 leading public sector organizations</a:t>
            </a:r>
          </a:p>
          <a:p>
            <a:pPr marL="280976" indent="-223828" defTabSz="685862">
              <a:lnSpc>
                <a:spcPct val="95000"/>
              </a:lnSpc>
              <a:spcBef>
                <a:spcPts val="400"/>
              </a:spcBef>
              <a:buClr>
                <a:schemeClr val="tx2"/>
              </a:buClr>
              <a:buSzPct val="80000"/>
              <a:buFont typeface="Wingdings" panose="05000000000000000000" pitchFamily="2" charset="2"/>
              <a:buChar char="§"/>
            </a:pPr>
            <a:r>
              <a:rPr lang="en-US" sz="1600" dirty="0">
                <a:solidFill>
                  <a:schemeClr val="tx2"/>
                </a:solidFill>
                <a:cs typeface="CiscoSans ExtraLight"/>
              </a:rPr>
              <a:t>In-depth interviews with </a:t>
            </a:r>
            <a:r>
              <a:rPr lang="en-US" sz="1600" dirty="0" smtClean="0">
                <a:solidFill>
                  <a:schemeClr val="tx2"/>
                </a:solidFill>
                <a:cs typeface="CiscoSans ExtraLight"/>
              </a:rPr>
              <a:t>government leaders, </a:t>
            </a:r>
            <a:r>
              <a:rPr lang="en-US" sz="1600" dirty="0">
                <a:solidFill>
                  <a:schemeClr val="tx2"/>
                </a:solidFill>
                <a:cs typeface="CiscoSans ExtraLight"/>
              </a:rPr>
              <a:t>department heads, technical experts</a:t>
            </a:r>
          </a:p>
          <a:p>
            <a:pPr marL="280976" indent="-223828" defTabSz="685862">
              <a:lnSpc>
                <a:spcPct val="95000"/>
              </a:lnSpc>
              <a:spcBef>
                <a:spcPts val="400"/>
              </a:spcBef>
              <a:buClr>
                <a:schemeClr val="tx2"/>
              </a:buClr>
              <a:buSzPct val="80000"/>
              <a:buFont typeface="Wingdings" panose="05000000000000000000" pitchFamily="2" charset="2"/>
              <a:buChar char="§"/>
            </a:pPr>
            <a:r>
              <a:rPr lang="en-US" sz="1600" dirty="0">
                <a:solidFill>
                  <a:schemeClr val="tx2"/>
                </a:solidFill>
                <a:cs typeface="CiscoSans ExtraLight"/>
              </a:rPr>
              <a:t>Goal: Discover how leaders are generating value from IoE, and inspire others to take their own IoE journey</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59842" y="1244715"/>
            <a:ext cx="2773698" cy="1943350"/>
          </a:xfrm>
          <a:prstGeom prst="rect">
            <a:avLst/>
          </a:prstGeom>
          <a:ln w="9525">
            <a:solidFill>
              <a:schemeClr val="bg1">
                <a:lumMod val="75000"/>
              </a:schemeClr>
            </a:solidFill>
            <a:miter lim="800000"/>
          </a:ln>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81087" y="1244715"/>
            <a:ext cx="2797788" cy="1943350"/>
          </a:xfrm>
          <a:prstGeom prst="rect">
            <a:avLst/>
          </a:prstGeom>
          <a:ln w="9525">
            <a:solidFill>
              <a:schemeClr val="bg1">
                <a:lumMod val="75000"/>
              </a:schemeClr>
            </a:solidFill>
            <a:miter lim="800000"/>
          </a:ln>
          <a:effectLst/>
        </p:spPr>
      </p:pic>
    </p:spTree>
    <p:extLst>
      <p:ext uri="{BB962C8B-B14F-4D97-AF65-F5344CB8AC3E}">
        <p14:creationId xmlns:p14="http://schemas.microsoft.com/office/powerpoint/2010/main" val="667694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Top 10 </a:t>
            </a:r>
            <a:r>
              <a:rPr lang="en-US" dirty="0" smtClean="0"/>
              <a:t>Public Sector </a:t>
            </a:r>
            <a:r>
              <a:rPr lang="en-US" dirty="0" err="1" smtClean="0"/>
              <a:t>IoE</a:t>
            </a:r>
            <a:r>
              <a:rPr lang="en-US" dirty="0" smtClean="0"/>
              <a:t> Insights</a:t>
            </a:r>
            <a:endParaRPr lang="en-US" dirty="0"/>
          </a:p>
        </p:txBody>
      </p:sp>
      <p:grpSp>
        <p:nvGrpSpPr>
          <p:cNvPr id="14" name="Group 13"/>
          <p:cNvGrpSpPr/>
          <p:nvPr/>
        </p:nvGrpSpPr>
        <p:grpSpPr>
          <a:xfrm>
            <a:off x="357187" y="806893"/>
            <a:ext cx="8421687" cy="347294"/>
            <a:chOff x="357187" y="806893"/>
            <a:chExt cx="8421687" cy="347294"/>
          </a:xfrm>
        </p:grpSpPr>
        <p:sp>
          <p:nvSpPr>
            <p:cNvPr id="13" name="Rounded Rectangle 12"/>
            <p:cNvSpPr/>
            <p:nvPr/>
          </p:nvSpPr>
          <p:spPr>
            <a:xfrm>
              <a:off x="357187" y="806893"/>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Public sector organizations </a:t>
              </a:r>
              <a:r>
                <a:rPr lang="en-US" dirty="0" smtClean="0"/>
                <a:t>are among </a:t>
              </a:r>
              <a:r>
                <a:rPr lang="en-US" dirty="0" smtClean="0"/>
                <a:t>world’s leading </a:t>
              </a:r>
              <a:r>
                <a:rPr lang="en-US" dirty="0" err="1" smtClean="0"/>
                <a:t>IoE</a:t>
              </a:r>
              <a:r>
                <a:rPr lang="en-US" dirty="0" smtClean="0"/>
                <a:t> innovators</a:t>
              </a:r>
              <a:endParaRPr lang="en-US" dirty="0"/>
            </a:p>
          </p:txBody>
        </p:sp>
        <p:sp>
          <p:nvSpPr>
            <p:cNvPr id="46" name="Rounded Rectangle 45"/>
            <p:cNvSpPr/>
            <p:nvPr/>
          </p:nvSpPr>
          <p:spPr>
            <a:xfrm>
              <a:off x="391616" y="836773"/>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7" name="Rectangle 26"/>
            <p:cNvSpPr/>
            <p:nvPr/>
          </p:nvSpPr>
          <p:spPr>
            <a:xfrm rot="16200000">
              <a:off x="521139" y="764240"/>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1</a:t>
              </a:r>
            </a:p>
          </p:txBody>
        </p:sp>
      </p:grpSp>
      <p:grpSp>
        <p:nvGrpSpPr>
          <p:cNvPr id="15" name="Group 14"/>
          <p:cNvGrpSpPr/>
          <p:nvPr/>
        </p:nvGrpSpPr>
        <p:grpSpPr>
          <a:xfrm>
            <a:off x="357187" y="1200105"/>
            <a:ext cx="8421687" cy="347294"/>
            <a:chOff x="357187" y="1200105"/>
            <a:chExt cx="8421687" cy="347294"/>
          </a:xfrm>
        </p:grpSpPr>
        <p:sp>
          <p:nvSpPr>
            <p:cNvPr id="4" name="Rounded Rectangle 3"/>
            <p:cNvSpPr/>
            <p:nvPr/>
          </p:nvSpPr>
          <p:spPr>
            <a:xfrm>
              <a:off x="357187" y="1200105"/>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Cities are </a:t>
              </a:r>
              <a:r>
                <a:rPr lang="en-US" dirty="0" smtClean="0"/>
                <a:t>using comprehensive strategies to generate IoE value </a:t>
              </a:r>
            </a:p>
          </p:txBody>
        </p:sp>
        <p:sp>
          <p:nvSpPr>
            <p:cNvPr id="37" name="Rounded Rectangle 36"/>
            <p:cNvSpPr/>
            <p:nvPr/>
          </p:nvSpPr>
          <p:spPr>
            <a:xfrm>
              <a:off x="391616" y="1229985"/>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8" name="Rectangle 27"/>
            <p:cNvSpPr/>
            <p:nvPr/>
          </p:nvSpPr>
          <p:spPr>
            <a:xfrm rot="16200000">
              <a:off x="521139" y="1157452"/>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2</a:t>
              </a:r>
            </a:p>
          </p:txBody>
        </p:sp>
      </p:grpSp>
      <p:grpSp>
        <p:nvGrpSpPr>
          <p:cNvPr id="16" name="Group 15"/>
          <p:cNvGrpSpPr/>
          <p:nvPr/>
        </p:nvGrpSpPr>
        <p:grpSpPr>
          <a:xfrm>
            <a:off x="357187" y="1593317"/>
            <a:ext cx="8421687" cy="347294"/>
            <a:chOff x="357187" y="1593317"/>
            <a:chExt cx="8421687" cy="347294"/>
          </a:xfrm>
        </p:grpSpPr>
        <p:sp>
          <p:nvSpPr>
            <p:cNvPr id="5" name="Rounded Rectangle 4"/>
            <p:cNvSpPr/>
            <p:nvPr/>
          </p:nvSpPr>
          <p:spPr>
            <a:xfrm>
              <a:off x="357187" y="1593317"/>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Powerful network foundation expands the art of the possible</a:t>
              </a:r>
            </a:p>
          </p:txBody>
        </p:sp>
        <p:sp>
          <p:nvSpPr>
            <p:cNvPr id="38" name="Rounded Rectangle 37"/>
            <p:cNvSpPr/>
            <p:nvPr/>
          </p:nvSpPr>
          <p:spPr>
            <a:xfrm>
              <a:off x="391616" y="1623197"/>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29" name="Rectangle 28"/>
            <p:cNvSpPr/>
            <p:nvPr/>
          </p:nvSpPr>
          <p:spPr>
            <a:xfrm rot="16200000">
              <a:off x="521139" y="1550664"/>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3</a:t>
              </a:r>
            </a:p>
          </p:txBody>
        </p:sp>
      </p:grpSp>
      <p:grpSp>
        <p:nvGrpSpPr>
          <p:cNvPr id="17" name="Group 16"/>
          <p:cNvGrpSpPr/>
          <p:nvPr/>
        </p:nvGrpSpPr>
        <p:grpSpPr>
          <a:xfrm>
            <a:off x="357187" y="1986529"/>
            <a:ext cx="8421687" cy="347294"/>
            <a:chOff x="357187" y="1986529"/>
            <a:chExt cx="8421687" cy="347294"/>
          </a:xfrm>
        </p:grpSpPr>
        <p:sp>
          <p:nvSpPr>
            <p:cNvPr id="6" name="Rounded Rectangle 5"/>
            <p:cNvSpPr/>
            <p:nvPr/>
          </p:nvSpPr>
          <p:spPr>
            <a:xfrm>
              <a:off x="357187" y="1986529"/>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Scalable pilot projects build support, momentum, and expertise</a:t>
              </a:r>
            </a:p>
          </p:txBody>
        </p:sp>
        <p:sp>
          <p:nvSpPr>
            <p:cNvPr id="39" name="Rounded Rectangle 38"/>
            <p:cNvSpPr/>
            <p:nvPr/>
          </p:nvSpPr>
          <p:spPr>
            <a:xfrm>
              <a:off x="391616" y="2016409"/>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0" name="Rectangle 29"/>
            <p:cNvSpPr/>
            <p:nvPr/>
          </p:nvSpPr>
          <p:spPr>
            <a:xfrm rot="16200000">
              <a:off x="521140" y="1943876"/>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4</a:t>
              </a:r>
            </a:p>
          </p:txBody>
        </p:sp>
      </p:grpSp>
      <p:grpSp>
        <p:nvGrpSpPr>
          <p:cNvPr id="18" name="Group 17"/>
          <p:cNvGrpSpPr/>
          <p:nvPr/>
        </p:nvGrpSpPr>
        <p:grpSpPr>
          <a:xfrm>
            <a:off x="357187" y="2379741"/>
            <a:ext cx="8421687" cy="347294"/>
            <a:chOff x="357187" y="2379741"/>
            <a:chExt cx="8421687" cy="347294"/>
          </a:xfrm>
        </p:grpSpPr>
        <p:sp>
          <p:nvSpPr>
            <p:cNvPr id="7" name="Rounded Rectangle 6"/>
            <p:cNvSpPr/>
            <p:nvPr/>
          </p:nvSpPr>
          <p:spPr>
            <a:xfrm>
              <a:off x="357187" y="2379741"/>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Data analytics magnify impact of </a:t>
              </a:r>
              <a:r>
                <a:rPr lang="en-US" dirty="0" err="1" smtClean="0"/>
                <a:t>IoE</a:t>
              </a:r>
              <a:endParaRPr lang="en-US" dirty="0"/>
            </a:p>
          </p:txBody>
        </p:sp>
        <p:sp>
          <p:nvSpPr>
            <p:cNvPr id="40" name="Rounded Rectangle 39"/>
            <p:cNvSpPr/>
            <p:nvPr/>
          </p:nvSpPr>
          <p:spPr>
            <a:xfrm>
              <a:off x="391616" y="2409621"/>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1" name="Rectangle 30"/>
            <p:cNvSpPr/>
            <p:nvPr/>
          </p:nvSpPr>
          <p:spPr>
            <a:xfrm rot="16200000">
              <a:off x="521139" y="2337088"/>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5</a:t>
              </a:r>
            </a:p>
          </p:txBody>
        </p:sp>
      </p:grpSp>
      <p:grpSp>
        <p:nvGrpSpPr>
          <p:cNvPr id="19" name="Group 18"/>
          <p:cNvGrpSpPr/>
          <p:nvPr/>
        </p:nvGrpSpPr>
        <p:grpSpPr>
          <a:xfrm>
            <a:off x="357187" y="2772953"/>
            <a:ext cx="8421687" cy="347294"/>
            <a:chOff x="357187" y="2772953"/>
            <a:chExt cx="8421687" cy="347294"/>
          </a:xfrm>
        </p:grpSpPr>
        <p:sp>
          <p:nvSpPr>
            <p:cNvPr id="8" name="Rounded Rectangle 7"/>
            <p:cNvSpPr/>
            <p:nvPr/>
          </p:nvSpPr>
          <p:spPr>
            <a:xfrm>
              <a:off x="357187" y="2772953"/>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It’s an app, app, app, app world</a:t>
              </a:r>
              <a:endParaRPr lang="en-US" dirty="0"/>
            </a:p>
          </p:txBody>
        </p:sp>
        <p:sp>
          <p:nvSpPr>
            <p:cNvPr id="41" name="Rounded Rectangle 40"/>
            <p:cNvSpPr/>
            <p:nvPr/>
          </p:nvSpPr>
          <p:spPr>
            <a:xfrm>
              <a:off x="391616" y="2802833"/>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2" name="Rectangle 31"/>
            <p:cNvSpPr/>
            <p:nvPr/>
          </p:nvSpPr>
          <p:spPr>
            <a:xfrm rot="16200000">
              <a:off x="521139" y="2730300"/>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6</a:t>
              </a:r>
            </a:p>
          </p:txBody>
        </p:sp>
      </p:grpSp>
      <p:grpSp>
        <p:nvGrpSpPr>
          <p:cNvPr id="20" name="Group 19"/>
          <p:cNvGrpSpPr/>
          <p:nvPr/>
        </p:nvGrpSpPr>
        <p:grpSpPr>
          <a:xfrm>
            <a:off x="357187" y="3166165"/>
            <a:ext cx="8421687" cy="347294"/>
            <a:chOff x="357187" y="3166165"/>
            <a:chExt cx="8421687" cy="347294"/>
          </a:xfrm>
        </p:grpSpPr>
        <p:sp>
          <p:nvSpPr>
            <p:cNvPr id="9" name="Rounded Rectangle 8"/>
            <p:cNvSpPr/>
            <p:nvPr/>
          </p:nvSpPr>
          <p:spPr>
            <a:xfrm>
              <a:off x="357187" y="3166165"/>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err="1" smtClean="0"/>
                <a:t>IoE</a:t>
              </a:r>
              <a:r>
                <a:rPr lang="en-US" dirty="0" smtClean="0"/>
                <a:t> solutions must address people / process, not just data / things</a:t>
              </a:r>
            </a:p>
          </p:txBody>
        </p:sp>
        <p:sp>
          <p:nvSpPr>
            <p:cNvPr id="42" name="Rounded Rectangle 41"/>
            <p:cNvSpPr/>
            <p:nvPr/>
          </p:nvSpPr>
          <p:spPr>
            <a:xfrm>
              <a:off x="391616" y="3196045"/>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3" name="Rectangle 32"/>
            <p:cNvSpPr/>
            <p:nvPr/>
          </p:nvSpPr>
          <p:spPr>
            <a:xfrm rot="16200000">
              <a:off x="521139" y="3123512"/>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7</a:t>
              </a:r>
            </a:p>
          </p:txBody>
        </p:sp>
      </p:grpSp>
      <p:grpSp>
        <p:nvGrpSpPr>
          <p:cNvPr id="21" name="Group 20"/>
          <p:cNvGrpSpPr/>
          <p:nvPr/>
        </p:nvGrpSpPr>
        <p:grpSpPr>
          <a:xfrm>
            <a:off x="357187" y="3559377"/>
            <a:ext cx="8421687" cy="347294"/>
            <a:chOff x="357187" y="3559377"/>
            <a:chExt cx="8421687" cy="347294"/>
          </a:xfrm>
        </p:grpSpPr>
        <p:sp>
          <p:nvSpPr>
            <p:cNvPr id="10" name="Rounded Rectangle 9"/>
            <p:cNvSpPr/>
            <p:nvPr/>
          </p:nvSpPr>
          <p:spPr>
            <a:xfrm>
              <a:off x="357187" y="3559377"/>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Transparency and open data drive stakeholder engagement</a:t>
              </a:r>
            </a:p>
          </p:txBody>
        </p:sp>
        <p:sp>
          <p:nvSpPr>
            <p:cNvPr id="43" name="Rounded Rectangle 42"/>
            <p:cNvSpPr/>
            <p:nvPr/>
          </p:nvSpPr>
          <p:spPr>
            <a:xfrm>
              <a:off x="391616" y="3589257"/>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4" name="Rectangle 33"/>
            <p:cNvSpPr/>
            <p:nvPr/>
          </p:nvSpPr>
          <p:spPr>
            <a:xfrm rot="16200000">
              <a:off x="521139" y="3516724"/>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8</a:t>
              </a:r>
            </a:p>
          </p:txBody>
        </p:sp>
      </p:grpSp>
      <p:grpSp>
        <p:nvGrpSpPr>
          <p:cNvPr id="22" name="Group 21"/>
          <p:cNvGrpSpPr/>
          <p:nvPr/>
        </p:nvGrpSpPr>
        <p:grpSpPr>
          <a:xfrm>
            <a:off x="357187" y="3952589"/>
            <a:ext cx="8421687" cy="347294"/>
            <a:chOff x="357187" y="3952589"/>
            <a:chExt cx="8421687" cy="347294"/>
          </a:xfrm>
        </p:grpSpPr>
        <p:sp>
          <p:nvSpPr>
            <p:cNvPr id="11" name="Rounded Rectangle 10"/>
            <p:cNvSpPr/>
            <p:nvPr/>
          </p:nvSpPr>
          <p:spPr>
            <a:xfrm>
              <a:off x="357187" y="3952589"/>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err="1" smtClean="0"/>
                <a:t>IoE</a:t>
              </a:r>
              <a:r>
                <a:rPr lang="en-US" dirty="0" smtClean="0"/>
                <a:t> is a catalyst for breaking down organizational silos</a:t>
              </a:r>
            </a:p>
          </p:txBody>
        </p:sp>
        <p:sp>
          <p:nvSpPr>
            <p:cNvPr id="44" name="Rounded Rectangle 43"/>
            <p:cNvSpPr/>
            <p:nvPr/>
          </p:nvSpPr>
          <p:spPr>
            <a:xfrm>
              <a:off x="391616" y="3982469"/>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5" name="Rectangle 34"/>
            <p:cNvSpPr/>
            <p:nvPr/>
          </p:nvSpPr>
          <p:spPr>
            <a:xfrm rot="16200000">
              <a:off x="521139" y="3909936"/>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9</a:t>
              </a:r>
            </a:p>
          </p:txBody>
        </p:sp>
      </p:grpSp>
      <p:grpSp>
        <p:nvGrpSpPr>
          <p:cNvPr id="23" name="Group 22"/>
          <p:cNvGrpSpPr/>
          <p:nvPr/>
        </p:nvGrpSpPr>
        <p:grpSpPr>
          <a:xfrm>
            <a:off x="357187" y="4345799"/>
            <a:ext cx="8421687" cy="347294"/>
            <a:chOff x="357187" y="4345799"/>
            <a:chExt cx="8421687" cy="347294"/>
          </a:xfrm>
        </p:grpSpPr>
        <p:sp>
          <p:nvSpPr>
            <p:cNvPr id="12" name="Rounded Rectangle 11"/>
            <p:cNvSpPr/>
            <p:nvPr/>
          </p:nvSpPr>
          <p:spPr>
            <a:xfrm>
              <a:off x="357187" y="4345799"/>
              <a:ext cx="8421687" cy="347294"/>
            </a:xfrm>
            <a:prstGeom prst="roundRect">
              <a:avLst>
                <a:gd name="adj" fmla="val 14125"/>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0" tIns="45720" bIns="91440" anchor="ctr" anchorCtr="0"/>
            <a:lstStyle/>
            <a:p>
              <a:r>
                <a:rPr lang="en-US" dirty="0" smtClean="0"/>
                <a:t>Senior leadership / tangible public benefits </a:t>
              </a:r>
              <a:r>
                <a:rPr lang="en-US" dirty="0" smtClean="0"/>
                <a:t>are essential </a:t>
              </a:r>
              <a:r>
                <a:rPr lang="en-US" dirty="0" smtClean="0"/>
                <a:t>for success   </a:t>
              </a:r>
            </a:p>
          </p:txBody>
        </p:sp>
        <p:sp>
          <p:nvSpPr>
            <p:cNvPr id="45" name="Rounded Rectangle 44"/>
            <p:cNvSpPr/>
            <p:nvPr/>
          </p:nvSpPr>
          <p:spPr>
            <a:xfrm>
              <a:off x="391616" y="4375679"/>
              <a:ext cx="573028" cy="287534"/>
            </a:xfrm>
            <a:prstGeom prst="roundRect">
              <a:avLst>
                <a:gd name="adj" fmla="val 14125"/>
              </a:avLst>
            </a:prstGeom>
            <a:gradFill flip="none" rotWithShape="1">
              <a:gsLst>
                <a:gs pos="0">
                  <a:schemeClr val="accent1"/>
                </a:gs>
                <a:gs pos="100000">
                  <a:srgbClr val="494F87"/>
                </a:gs>
              </a:gsLst>
              <a:lin ang="135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endParaRPr lang="en-US" sz="2000" dirty="0"/>
            </a:p>
          </p:txBody>
        </p:sp>
        <p:sp>
          <p:nvSpPr>
            <p:cNvPr id="36" name="Rectangle 35"/>
            <p:cNvSpPr/>
            <p:nvPr/>
          </p:nvSpPr>
          <p:spPr>
            <a:xfrm rot="16200000">
              <a:off x="521139" y="4303146"/>
              <a:ext cx="313982" cy="432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10</a:t>
              </a:r>
            </a:p>
          </p:txBody>
        </p:sp>
      </p:grpSp>
    </p:spTree>
    <p:extLst>
      <p:ext uri="{BB962C8B-B14F-4D97-AF65-F5344CB8AC3E}">
        <p14:creationId xmlns:p14="http://schemas.microsoft.com/office/powerpoint/2010/main" val="5878015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1000"/>
                                        <p:tgtEl>
                                          <p:spTgt spid="18"/>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000"/>
                                        <p:tgtEl>
                                          <p:spTgt spid="20"/>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1000"/>
                                        <p:tgtEl>
                                          <p:spTgt spid="21"/>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1000"/>
                                        <p:tgtEl>
                                          <p:spTgt spid="22"/>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5486" y="400050"/>
            <a:ext cx="8728489" cy="4237264"/>
            <a:chOff x="215486" y="400050"/>
            <a:chExt cx="8728489" cy="4237264"/>
          </a:xfrm>
        </p:grpSpPr>
        <p:sp>
          <p:nvSpPr>
            <p:cNvPr id="10" name="Isosceles Triangle 9"/>
            <p:cNvSpPr/>
            <p:nvPr/>
          </p:nvSpPr>
          <p:spPr>
            <a:xfrm rot="10800000">
              <a:off x="8588641"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Isosceles Triangle 8"/>
            <p:cNvSpPr/>
            <p:nvPr/>
          </p:nvSpPr>
          <p:spPr>
            <a:xfrm rot="10800000">
              <a:off x="215486" y="1199404"/>
              <a:ext cx="352425" cy="130629"/>
            </a:xfrm>
            <a:prstGeom prst="triangle">
              <a:avLst/>
            </a:prstGeom>
            <a:gradFill>
              <a:gsLst>
                <a:gs pos="0">
                  <a:schemeClr val="accent5">
                    <a:lumMod val="75000"/>
                  </a:schemeClr>
                </a:gs>
                <a:gs pos="100000">
                  <a:srgbClr val="0F282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ectangle 6"/>
            <p:cNvSpPr/>
            <p:nvPr/>
          </p:nvSpPr>
          <p:spPr>
            <a:xfrm>
              <a:off x="370682" y="400050"/>
              <a:ext cx="8408193" cy="4237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91440" tIns="365760" rIns="91440" bIns="365760" anchor="ctr"/>
            <a:lstStyle/>
            <a:p>
              <a:pPr>
                <a:defRPr/>
              </a:pPr>
              <a:endParaRPr lang="en-US" sz="1600" dirty="0" smtClean="0">
                <a:latin typeface="+mj-lt"/>
              </a:endParaRPr>
            </a:p>
          </p:txBody>
        </p:sp>
        <p:sp>
          <p:nvSpPr>
            <p:cNvPr id="8" name="Rounded Rectangle 7"/>
            <p:cNvSpPr/>
            <p:nvPr/>
          </p:nvSpPr>
          <p:spPr>
            <a:xfrm>
              <a:off x="219075" y="504824"/>
              <a:ext cx="8724900" cy="695326"/>
            </a:xfrm>
            <a:prstGeom prst="roundRect">
              <a:avLst>
                <a:gd name="adj" fmla="val 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37360" anchor="ctr" anchorCtr="0"/>
            <a:lstStyle/>
            <a:p>
              <a:pPr>
                <a:lnSpc>
                  <a:spcPct val="95000"/>
                </a:lnSpc>
              </a:pPr>
              <a:r>
                <a:rPr lang="en-US" sz="2000" dirty="0" smtClean="0"/>
                <a:t>Public </a:t>
              </a:r>
              <a:r>
                <a:rPr lang="en-US" sz="2000" dirty="0" smtClean="0"/>
                <a:t>Sector </a:t>
              </a:r>
              <a:r>
                <a:rPr lang="en-US" sz="2000" dirty="0"/>
                <a:t>O</a:t>
              </a:r>
              <a:r>
                <a:rPr lang="en-US" sz="2000" dirty="0" smtClean="0"/>
                <a:t>rganizations </a:t>
              </a:r>
              <a:r>
                <a:rPr lang="en-US" sz="2000" dirty="0"/>
                <a:t>A</a:t>
              </a:r>
              <a:r>
                <a:rPr lang="en-US" sz="2000" dirty="0" smtClean="0"/>
                <a:t>re </a:t>
              </a:r>
              <a:r>
                <a:rPr lang="en-US" sz="2000" dirty="0"/>
                <a:t>A</a:t>
              </a:r>
              <a:r>
                <a:rPr lang="en-US" sz="2000" dirty="0" smtClean="0"/>
                <a:t>mong </a:t>
              </a:r>
              <a:r>
                <a:rPr lang="en-US" sz="2000" dirty="0"/>
                <a:t>W</a:t>
              </a:r>
              <a:r>
                <a:rPr lang="en-US" sz="2000" dirty="0" smtClean="0"/>
                <a:t>orld’s </a:t>
              </a:r>
              <a:r>
                <a:rPr lang="en-US" sz="2000" dirty="0" smtClean="0"/>
                <a:t/>
              </a:r>
              <a:br>
                <a:rPr lang="en-US" sz="2000" dirty="0" smtClean="0"/>
              </a:br>
              <a:r>
                <a:rPr lang="en-US" sz="2000" dirty="0" smtClean="0"/>
                <a:t>Leading </a:t>
              </a:r>
              <a:r>
                <a:rPr lang="en-US" sz="2000" dirty="0" err="1" smtClean="0"/>
                <a:t>IoE</a:t>
              </a:r>
              <a:r>
                <a:rPr lang="en-US" sz="2000" dirty="0" smtClean="0"/>
                <a:t> </a:t>
              </a:r>
              <a:r>
                <a:rPr lang="en-US" sz="2000" dirty="0" smtClean="0"/>
                <a:t>Innovators</a:t>
              </a:r>
              <a:endParaRPr lang="en-US" sz="2000" dirty="0"/>
            </a:p>
          </p:txBody>
        </p:sp>
        <p:sp>
          <p:nvSpPr>
            <p:cNvPr id="13" name="Rectangle 12"/>
            <p:cNvSpPr/>
            <p:nvPr/>
          </p:nvSpPr>
          <p:spPr>
            <a:xfrm>
              <a:off x="365125" y="558227"/>
              <a:ext cx="1426200" cy="588520"/>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rtlCol="0" anchor="ctr"/>
            <a:lstStyle/>
            <a:p>
              <a:r>
                <a:rPr lang="en-US" sz="1600" dirty="0" smtClean="0"/>
                <a:t>Insight</a:t>
              </a:r>
              <a:endParaRPr lang="en-US" sz="2400" dirty="0" smtClean="0">
                <a:latin typeface="CiscoSans" pitchFamily="34" charset="0"/>
              </a:endParaRPr>
            </a:p>
          </p:txBody>
        </p:sp>
        <p:sp>
          <p:nvSpPr>
            <p:cNvPr id="14" name="Oval 13"/>
            <p:cNvSpPr/>
            <p:nvPr/>
          </p:nvSpPr>
          <p:spPr>
            <a:xfrm>
              <a:off x="1221215" y="648343"/>
              <a:ext cx="408810" cy="408288"/>
            </a:xfrm>
            <a:prstGeom prst="ellipse">
              <a:avLst/>
            </a:prstGeom>
            <a:gradFill flip="none" rotWithShape="1">
              <a:gsLst>
                <a:gs pos="0">
                  <a:schemeClr val="accent1"/>
                </a:gs>
                <a:gs pos="100000">
                  <a:srgbClr val="494F87"/>
                </a:gs>
              </a:gsLst>
              <a:lin ang="13500000" scaled="1"/>
              <a:tileRect/>
            </a:gradFill>
            <a:ln w="762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lnSpc>
                  <a:spcPct val="90000"/>
                </a:lnSpc>
                <a:spcBef>
                  <a:spcPct val="0"/>
                </a:spcBef>
                <a:spcAft>
                  <a:spcPct val="0"/>
                </a:spcAft>
              </a:pPr>
              <a:r>
                <a:rPr lang="en-US" b="1" dirty="0"/>
                <a:t>1</a:t>
              </a:r>
            </a:p>
          </p:txBody>
        </p:sp>
      </p:grpSp>
      <p:sp>
        <p:nvSpPr>
          <p:cNvPr id="2" name="Text Placeholder 1"/>
          <p:cNvSpPr>
            <a:spLocks noGrp="1"/>
          </p:cNvSpPr>
          <p:nvPr>
            <p:ph type="body" sz="quarter" idx="10"/>
          </p:nvPr>
        </p:nvSpPr>
        <p:spPr>
          <a:xfrm>
            <a:off x="413658" y="1326166"/>
            <a:ext cx="8447207" cy="3474436"/>
          </a:xfrm>
        </p:spPr>
        <p:txBody>
          <a:bodyPr/>
          <a:lstStyle/>
          <a:p>
            <a:pPr>
              <a:spcBef>
                <a:spcPts val="900"/>
              </a:spcBef>
            </a:pPr>
            <a:r>
              <a:rPr lang="en-US" dirty="0"/>
              <a:t>Public sector </a:t>
            </a:r>
            <a:r>
              <a:rPr lang="en-US" dirty="0" smtClean="0"/>
              <a:t>is an </a:t>
            </a:r>
            <a:r>
              <a:rPr lang="en-US" dirty="0"/>
              <a:t>excellent proving ground for </a:t>
            </a:r>
            <a:r>
              <a:rPr lang="en-US" dirty="0" err="1"/>
              <a:t>IoE</a:t>
            </a:r>
            <a:r>
              <a:rPr lang="en-US" dirty="0"/>
              <a:t>: big institutions, </a:t>
            </a:r>
            <a:br>
              <a:rPr lang="en-US" dirty="0"/>
            </a:br>
            <a:r>
              <a:rPr lang="en-US" dirty="0"/>
              <a:t>serve large and diverse population, must solve tough problems  </a:t>
            </a:r>
          </a:p>
          <a:p>
            <a:pPr>
              <a:spcBef>
                <a:spcPts val="900"/>
              </a:spcBef>
            </a:pPr>
            <a:r>
              <a:rPr lang="en-US" dirty="0" err="1"/>
              <a:t>IoE</a:t>
            </a:r>
            <a:r>
              <a:rPr lang="en-US" dirty="0"/>
              <a:t> leaders in public sector </a:t>
            </a:r>
            <a:r>
              <a:rPr lang="en-US" b="1" dirty="0" smtClean="0"/>
              <a:t>excel </a:t>
            </a:r>
            <a:r>
              <a:rPr lang="en-US" b="1" dirty="0"/>
              <a:t>in 3 areas:</a:t>
            </a:r>
          </a:p>
          <a:p>
            <a:pPr lvl="1">
              <a:spcBef>
                <a:spcPts val="400"/>
              </a:spcBef>
            </a:pPr>
            <a:r>
              <a:rPr lang="en-US" sz="2000" b="1" dirty="0" smtClean="0"/>
              <a:t>Vision:</a:t>
            </a:r>
            <a:r>
              <a:rPr lang="en-US" dirty="0" smtClean="0">
                <a:solidFill>
                  <a:schemeClr val="accent5">
                    <a:lumMod val="75000"/>
                  </a:schemeClr>
                </a:solidFill>
              </a:rPr>
              <a:t> </a:t>
            </a:r>
            <a:r>
              <a:rPr lang="en-US" dirty="0" smtClean="0"/>
              <a:t>Embrace the possibilities of </a:t>
            </a:r>
            <a:r>
              <a:rPr lang="en-US" dirty="0" err="1" smtClean="0"/>
              <a:t>IoE</a:t>
            </a:r>
            <a:r>
              <a:rPr lang="en-US" dirty="0" smtClean="0"/>
              <a:t> to transform how, where, and to whom they deliver services</a:t>
            </a:r>
          </a:p>
          <a:p>
            <a:pPr lvl="1">
              <a:spcBef>
                <a:spcPts val="400"/>
              </a:spcBef>
            </a:pPr>
            <a:r>
              <a:rPr lang="en-US" sz="2000" b="1" dirty="0" smtClean="0"/>
              <a:t>Scope:</a:t>
            </a:r>
            <a:r>
              <a:rPr lang="en-US" dirty="0" smtClean="0"/>
              <a:t> Use size and authority to launch IoE initiatives with impressive scale and transformative potential </a:t>
            </a:r>
          </a:p>
          <a:p>
            <a:pPr lvl="1">
              <a:spcBef>
                <a:spcPts val="400"/>
              </a:spcBef>
            </a:pPr>
            <a:r>
              <a:rPr lang="en-US" sz="2000" b="1" dirty="0" smtClean="0"/>
              <a:t>Execution:</a:t>
            </a:r>
            <a:r>
              <a:rPr lang="en-US" dirty="0" smtClean="0">
                <a:solidFill>
                  <a:schemeClr val="accent5">
                    <a:lumMod val="75000"/>
                  </a:schemeClr>
                </a:solidFill>
              </a:rPr>
              <a:t> </a:t>
            </a:r>
            <a:r>
              <a:rPr lang="en-US" dirty="0" smtClean="0"/>
              <a:t>Navigate political and technological complexity to produce measurable public benefits</a:t>
            </a:r>
          </a:p>
        </p:txBody>
      </p:sp>
    </p:spTree>
    <p:extLst>
      <p:ext uri="{BB962C8B-B14F-4D97-AF65-F5344CB8AC3E}">
        <p14:creationId xmlns:p14="http://schemas.microsoft.com/office/powerpoint/2010/main" val="534144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6x9_Cool_Template_CCS_07Jan2014">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isco Arial 16x9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4x3_Cool_Template_Version_0.15">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Sans Custom Font">
      <a:majorFont>
        <a:latin typeface="CiscoSansTT Thin"/>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24260</TotalTime>
  <Words>2628</Words>
  <Application>Microsoft Macintosh PowerPoint</Application>
  <PresentationFormat>On-screen Show (16:9)</PresentationFormat>
  <Paragraphs>326</Paragraphs>
  <Slides>33</Slides>
  <Notes>20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16x9_Cool_Template_CCS_07Jan2014</vt:lpstr>
      <vt:lpstr>Cisco Arial 16x9 template_dark</vt:lpstr>
      <vt:lpstr>4x3_Cool_Template_Version_0.15</vt:lpstr>
      <vt:lpstr>Internet of Everything  in the Public Sector</vt:lpstr>
      <vt:lpstr>IoE in the Public Sector: Study Highlights</vt:lpstr>
      <vt:lpstr>Governments Are Struggling to Do More with Less</vt:lpstr>
      <vt:lpstr>To Thrive Today, Governments Must Be Hyper-Aware, Predictive, and Agile…</vt:lpstr>
      <vt:lpstr>…by Connecting People, Process, Data, and Things</vt:lpstr>
      <vt:lpstr>Cisco’s Earlier Research Showed IoE Represents $19 Trillion in Value for Companies and Governments</vt:lpstr>
      <vt:lpstr>Building on this Research, Cisco Studied 40 Public Sector Organizations Currently Benefiting from IoE </vt:lpstr>
      <vt:lpstr>Top 10 Public Sector IoE Insights</vt:lpstr>
      <vt:lpstr>PowerPoint Presentation</vt:lpstr>
      <vt:lpstr>IoE Innovator: Seoul City’s Transport Operation and Information Center (TOPIS)</vt:lpstr>
      <vt:lpstr>“There’s a creative way to leverage technology no matter how difficult the problem. Don’t restrict your thinking just because it either hasn’t been done before or that someone’s told you people have [already] tried over and over.”  Hugh Miller Chief Technology Officer, City of San Antonio, TX </vt:lpstr>
      <vt:lpstr>PowerPoint Presentation</vt:lpstr>
      <vt:lpstr>IoE Strategist: Amsterdam</vt:lpstr>
      <vt:lpstr>PowerPoint Presentation</vt:lpstr>
      <vt:lpstr>IoE Network Infrastructure Leader: San Antonio</vt:lpstr>
      <vt:lpstr>PowerPoint Presentation</vt:lpstr>
      <vt:lpstr>Accelerating IoE Innovation Through Pilots: Nice</vt:lpstr>
      <vt:lpstr>“One of the most important lessons learned is that the technology we used was well-tested. We knew it was going to work, and it worked very well from day one … A lot of the reason for that has been very close cooperation between public authorities and the commercial partners who are involved. I can’t really stress that enough.”   Daniel Firth,   Chief Strategy Officer, City of Stockholm Traffic Administration </vt:lpstr>
      <vt:lpstr>PowerPoint Presentation</vt:lpstr>
      <vt:lpstr>Seeing Deeply with Analytics: Hagihon</vt:lpstr>
      <vt:lpstr>PowerPoint Presentation</vt:lpstr>
      <vt:lpstr>Government Services in Your Hand: Santander, Spain</vt:lpstr>
      <vt:lpstr>PowerPoint Presentation</vt:lpstr>
      <vt:lpstr>People and Process Innovation: Hamburg Port Authority (HPA)</vt:lpstr>
      <vt:lpstr>“The Internet of Everything incorporates the technology, tries to build a control process, and includes people in this process in order to build more intelligent systems...If you try to approach this type of model and you leave out processes and people, you are going to be left with half-truths, or an incomplete solution.”  Dr. Sebastian Saxe  Chief Information Officer, Hamburg Port Authority</vt:lpstr>
      <vt:lpstr>PowerPoint Presentation</vt:lpstr>
      <vt:lpstr>Engagement Through Open Data: Water for People</vt:lpstr>
      <vt:lpstr>PowerPoint Presentation</vt:lpstr>
      <vt:lpstr>Cross-agency Coordination: Rio de Janeiro</vt:lpstr>
      <vt:lpstr>PowerPoint Presentation</vt:lpstr>
      <vt:lpstr>IoE Leadership: Smart City Barcelona, Spain</vt:lpstr>
      <vt:lpstr>Implementing Your Own IoE Program: Next Steps</vt:lpstr>
      <vt:lpstr>PowerPoint Presentation</vt:lpstr>
    </vt:vector>
  </TitlesOfParts>
  <Company>Cisco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16x9 PPTX Cool Template_CCS</dc:title>
  <dc:creator>Carmen Lewis -X (carlewis - HUSTED COMMUNICATIONS at Cisco)</dc:creator>
  <dc:description>Standard CCS 16x9 PowerPoint template with cool background and Cisco Consulting Services attribution in footer of content slides.</dc:description>
  <cp:lastModifiedBy>Robert Moriarty</cp:lastModifiedBy>
  <cp:revision>653</cp:revision>
  <cp:lastPrinted>2014-03-01T17:34:06Z</cp:lastPrinted>
  <dcterms:created xsi:type="dcterms:W3CDTF">2013-12-19T21:44:24Z</dcterms:created>
  <dcterms:modified xsi:type="dcterms:W3CDTF">2014-05-20T03:09:35Z</dcterms:modified>
</cp:coreProperties>
</file>